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544" r:id="rId2"/>
    <p:sldId id="2201" r:id="rId3"/>
    <p:sldId id="2199" r:id="rId4"/>
    <p:sldId id="2263" r:id="rId5"/>
    <p:sldId id="2223" r:id="rId6"/>
    <p:sldId id="2222" r:id="rId7"/>
    <p:sldId id="2225" r:id="rId8"/>
    <p:sldId id="2224" r:id="rId9"/>
    <p:sldId id="2226" r:id="rId10"/>
    <p:sldId id="2179" r:id="rId11"/>
    <p:sldId id="2227" r:id="rId12"/>
    <p:sldId id="2229" r:id="rId13"/>
    <p:sldId id="2238" r:id="rId14"/>
    <p:sldId id="2237" r:id="rId15"/>
    <p:sldId id="2241" r:id="rId16"/>
    <p:sldId id="2239" r:id="rId17"/>
    <p:sldId id="2234" r:id="rId18"/>
    <p:sldId id="2243" r:id="rId19"/>
    <p:sldId id="2246" r:id="rId20"/>
    <p:sldId id="2242" r:id="rId21"/>
    <p:sldId id="2244" r:id="rId22"/>
    <p:sldId id="2240" r:id="rId23"/>
    <p:sldId id="2245" r:id="rId24"/>
    <p:sldId id="2235" r:id="rId25"/>
    <p:sldId id="2249" r:id="rId26"/>
    <p:sldId id="2228" r:id="rId27"/>
    <p:sldId id="2248" r:id="rId28"/>
    <p:sldId id="2247" r:id="rId29"/>
    <p:sldId id="2251" r:id="rId30"/>
    <p:sldId id="2250" r:id="rId31"/>
    <p:sldId id="2254" r:id="rId32"/>
    <p:sldId id="2255" r:id="rId33"/>
    <p:sldId id="2252" r:id="rId34"/>
    <p:sldId id="2253" r:id="rId35"/>
    <p:sldId id="2256" r:id="rId36"/>
    <p:sldId id="2257" r:id="rId37"/>
    <p:sldId id="2258" r:id="rId38"/>
    <p:sldId id="2259" r:id="rId39"/>
    <p:sldId id="2260" r:id="rId40"/>
    <p:sldId id="2261" r:id="rId41"/>
    <p:sldId id="1382" r:id="rId42"/>
    <p:sldId id="2262" r:id="rId43"/>
    <p:sldId id="2264" r:id="rId44"/>
    <p:sldId id="2265" r:id="rId45"/>
    <p:sldId id="2270" r:id="rId46"/>
    <p:sldId id="2266" r:id="rId47"/>
    <p:sldId id="2271" r:id="rId48"/>
    <p:sldId id="2267" r:id="rId49"/>
    <p:sldId id="2269" r:id="rId50"/>
    <p:sldId id="2268" r:id="rId51"/>
    <p:sldId id="2272" r:id="rId52"/>
    <p:sldId id="1805" r:id="rId53"/>
    <p:sldId id="2273" r:id="rId54"/>
    <p:sldId id="2274" r:id="rId5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369" autoAdjust="0"/>
    <p:restoredTop sz="94660"/>
  </p:normalViewPr>
  <p:slideViewPr>
    <p:cSldViewPr snapToGrid="0">
      <p:cViewPr varScale="1">
        <p:scale>
          <a:sx n="59" d="100"/>
          <a:sy n="59" d="100"/>
        </p:scale>
        <p:origin x="43" y="78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8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2026/7/3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F3B6B-A28C-4552-0248-9262689EA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F9662A-F494-44FB-7C8D-2525AB6236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428E9-9800-9E75-ABF3-C1A9B0BF1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trinket の次のページを開く https://trinket.io/python/68a090babf ② 実行結果が，次のように表示されることを確認。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00F38-2635-00E7-C283-2C5B1CF92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815491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trinket の次のページを開く https://trinket.io/python/68a090babf ② 実行結果が，次のように表示されることを確認。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0DFBD-C2B4-E0D9-50EF-21ADB9F1F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699765E-3C99-BD37-747B-19EBBA2F0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18594C-6D1F-A650-AF8C-8ECB2F044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要約：12-4. 式の抽象化と関数。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D2E372-CD17-4C5A-86CB-D26D523F1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7DE92-0DC8-1F29-5348-67B320D46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7D84FF-66F1-86A5-38FA-B5384D736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A66784-A180-E13E-DAB4-7678B60E7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要約：12-4. 式の抽象化と関数。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656897-7315-809D-C3A0-695B686400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507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ADCD4-AB5A-410B-66D4-766599A93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C9DB450-51E2-D366-EA2A-B19AA36BD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BB7D4E9-C729-1643-BD15-C367ABF26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要約：12-4. 式の抽象化と関数。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6E57A5-5AE0-D1F4-4299-43EA99EA3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7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BE583-1933-6EF0-9DEF-85BEB8D82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8B24E2-C968-685A-B759-6B0B452BB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451AB7E-6E96-F9AF-528B-7E0A19786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要約：12-4. 式の抽象化と関数。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53063C-4992-EADE-E2C2-4F1FC046E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48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要約：演習４ 関数を定義し使ってみる ページ５６，５７ 【 トピックス 】 trinket の利用 式の抽象化と関数 関数定義 def。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BD18D-AC4B-8BC7-4DE0-4627A277A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10C72E-CC3A-611D-8FAD-E79C9D1CAF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D73120-F7B5-12A9-7E93-7D94920F7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trinket の次のページを開く https://trinket.io/python/68a090babf ② 実行結果が，次のように表示されることを確認。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83C6-D2A9-667C-9D36-A86ECA4249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597169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91A62-0810-D714-F2B2-4087EC55F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FD413-4097-2720-44D2-801C475514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4A977F-E0ED-89F1-56BA-491DC7268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trinket の次のページを開く https://trinket.io/python/68a090babf ② 実行結果が，次のように表示されることを確認。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571E0-7B1E-8E52-EF93-8911D6F46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173845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3CD18-ECB8-A18B-415E-5C9186A27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7CC6D4-26E6-7BF2-1D38-C8E0FEC142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28816-E756-2A4A-2F4C-D7BC21AA2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trinket の次のページを開く https://trinket.io/python/68a090babf ② 実行結果が，次のように表示されることを確認。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19CA2-5770-928D-1317-71820AEBC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925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2026/7/3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pythononline.dev/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pythononline.dev/%EF%BC%89%E3%82%92%E9%96%8B%E3%81%8F%EF%BC%88%E7%99%BB%E9%8C%B2%E3%83%BB%E3%83%AD%E3%82%B0%E3%82%A4%E3%83%B3%E4%B8%8D%E8%A6%81%EF%BC%89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online.dev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online.dev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online.dev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online.de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online.dev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office.com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online.de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3531" y="1122363"/>
            <a:ext cx="8406418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cs-12.</a:t>
            </a:r>
            <a:r>
              <a:rPr lang="ja-JP" altLang="en-US" sz="4000" dirty="0"/>
              <a:t>プログラミング・データサイエンス・</a:t>
            </a:r>
            <a:r>
              <a:rPr lang="en-US" altLang="ja-JP" sz="4000" dirty="0"/>
              <a:t>AI</a:t>
            </a:r>
            <a:r>
              <a:rPr lang="ja-JP" altLang="en-US" sz="4000" dirty="0"/>
              <a:t>の融合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736590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82458C-B5CB-8162-E529-D94BD1066333}"/>
              </a:ext>
            </a:extLst>
          </p:cNvPr>
          <p:cNvSpPr txBox="1"/>
          <p:nvPr/>
        </p:nvSpPr>
        <p:spPr>
          <a:xfrm>
            <a:off x="2225040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資料中の図などは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Google Nano Banana 2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1E070-32C6-D503-5F60-ABCEB5F59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068C84-6E48-8AEA-92FD-C97D3C21E0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/>
              <a:t>12-1. </a:t>
            </a:r>
            <a:r>
              <a:rPr lang="ja-JP" altLang="en-US" sz="4000" dirty="0"/>
              <a:t>データ分析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CDFDE1-0DD4-E1A2-8243-91116AE1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1E2A3C5-1EEA-0650-023E-3C52FBFA6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4104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391897-4358-FE81-21BD-C974E377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データ分析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4FDE29-AD6E-5896-3D97-AFD344B53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F6784B-68A1-64D8-06C8-2DADDC82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C70143E-D0D1-DE6D-F3A4-1F2B42EC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124"/>
            <a:ext cx="9144000" cy="509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52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B7E7F-F39E-D737-6F70-834FFB16D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6B1D66-B973-85AE-6920-73B8C0AF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実データの特徴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004548-D007-5E43-6240-F6ED1C2D1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948492-1168-9C94-2491-0BAA7FFAC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 descr="文字と写真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334BC0E5-7557-F285-F68D-A7FD6BD6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236"/>
            <a:ext cx="9144000" cy="50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7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BF918B-01F5-6E77-856B-055810391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欠損値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69B2E4-3907-CDD2-971A-C0D2F4FBA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E8BBF7-C8D9-A8C4-0C27-841A4D15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883ABD3-6908-C53B-A970-6AA0CA8E8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585"/>
            <a:ext cx="9144000" cy="493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5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6B7E86-351A-6C69-79BC-2AA3E9B9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欠損値への対処方針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5A1296-FBF0-5BD4-7B92-D0C5DB0B2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CD4E73-F5E1-98F6-7BFF-19077149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 descr="グラフ, 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8E75442B-4F28-24BD-F8D9-7DE2DEE5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971"/>
            <a:ext cx="9144000" cy="506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85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115C4B-A8A5-37DC-5E0C-30DE9A90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欠損値への対処方針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86FE0D-4CBC-C0D9-13F2-0AF61CF90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FC8ADE-ECA4-465C-A44E-C9FB0F1C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B3992A97-C53F-59A9-104B-56D97484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631"/>
            <a:ext cx="9144000" cy="51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7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01C74B-66FB-EA10-16CA-837E0919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欠損値への対処：</a:t>
            </a:r>
            <a:r>
              <a:rPr kumimoji="1" lang="en-US" altLang="ja-JP" dirty="0"/>
              <a:t>Python </a:t>
            </a:r>
            <a:r>
              <a:rPr kumimoji="1" lang="ja-JP" altLang="en-US" dirty="0"/>
              <a:t>での対処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99CF86-CB62-56D7-5D1C-8804AD810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F056A9-82B0-38F6-3E7D-E1F77B96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 descr="テキスト, 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268E60A4-6325-427A-7D2E-7217FDCCC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730"/>
            <a:ext cx="9144000" cy="510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5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6B581B-2733-6D06-B257-89012492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データ分析の主な３つの型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3145A7-D2FE-1109-778C-55921A3D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10" name="図 9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E317010-78C2-C7C5-AB46-F9EA9CBE4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105"/>
            <a:ext cx="9144000" cy="50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FD77F7D-DCDB-4B86-7E79-F3C830F2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C3F14F38-829A-7E94-9A3C-81F52C0F1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935"/>
            <a:ext cx="9144000" cy="495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0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38A1F4-D6C0-D95B-90BC-81328BC1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分類（グループごとの違いを見つける）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522416-B6B8-CC8F-728C-922F24885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3B9A04-2FC1-29C1-4A97-D15F62F4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6" name="図 5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E539BDE-26F2-10FE-2A8C-2CC00DAAD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592"/>
            <a:ext cx="9144000" cy="496881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E63A97-9C3A-0EBE-D97F-74A71CA8E640}"/>
              </a:ext>
            </a:extLst>
          </p:cNvPr>
          <p:cNvSpPr txBox="1"/>
          <p:nvPr/>
        </p:nvSpPr>
        <p:spPr>
          <a:xfrm>
            <a:off x="201528" y="5919114"/>
            <a:ext cx="6783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dirty="0"/>
              <a:t>ここでは全体の傾向を眺めている</a:t>
            </a:r>
            <a:r>
              <a:rPr lang="ja-JP" altLang="en-US" dirty="0"/>
              <a:t>。本来の</a:t>
            </a:r>
            <a:r>
              <a:rPr lang="en-US" altLang="ja-JP" dirty="0"/>
              <a:t>『</a:t>
            </a:r>
            <a:r>
              <a:rPr lang="ja-JP" altLang="en-US" dirty="0"/>
              <a:t>分類</a:t>
            </a:r>
            <a:r>
              <a:rPr lang="en-US" altLang="ja-JP" dirty="0"/>
              <a:t>』</a:t>
            </a:r>
            <a:r>
              <a:rPr lang="ja-JP" altLang="en-US" dirty="0"/>
              <a:t>は、自動での分類（</a:t>
            </a:r>
            <a:r>
              <a:rPr lang="ja-JP" altLang="ja-JP" dirty="0"/>
              <a:t>2つ以上のグループの特徴の違いを手がかりに、新しいデータがどちらに属するかを見分け</a:t>
            </a:r>
            <a:r>
              <a:rPr lang="ja-JP" altLang="en-US" dirty="0"/>
              <a:t>る）である</a:t>
            </a:r>
            <a:endParaRPr lang="ja-JP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93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1387AD-5859-B76D-EEA6-A006DEAD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「コンピュータサイエンス」第１２回の内容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0654B4-B57B-EF39-61CC-D0AD8ADD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86F2AE-4E90-9B38-CD9F-8D76C2E9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1DC71EC-50F5-2591-A835-00F12933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470"/>
            <a:ext cx="9144000" cy="497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25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4BA5BC2-81A5-EEF6-5A0C-E436DDB2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1C11A5C-055B-A4F4-8AE2-F1744B809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193"/>
            <a:ext cx="9144000" cy="50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77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CE05F-E4A8-3403-168A-9843EAC58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回帰</a:t>
            </a:r>
            <a:r>
              <a:rPr kumimoji="1" lang="ja-JP" altLang="en-US" dirty="0"/>
              <a:t>（過去の数値から先を予測する）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2ED31F-8A74-F234-C417-E175F1284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C9B4B5-7B8C-0BB8-7CF7-B07BDAC0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22A5E832-86E6-F8B3-9620-3ECF56F75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954"/>
            <a:ext cx="9144000" cy="51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25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8D31EE-D952-8A0B-89FE-4328C4F1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3F9508-3F21-FD31-1003-18BC2656F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BC292-4639-B2DD-21C9-EE203712B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2348ECA-8A2D-F9AF-F278-819F9145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244"/>
            <a:ext cx="9144000" cy="48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89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4F68EA-A420-2101-007F-C4D3A6D8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クラスタリング：似た者同士を自動でまとめる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261A48-2027-970E-B383-5E9F6EA7E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795477-A102-1D49-FEF1-E4159B3C6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DC07CDC-AC4A-5E91-92DA-633440448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928"/>
            <a:ext cx="9144000" cy="48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07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A47A57-45C6-7265-E094-96F49C826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データを用いて課題を解決する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58A49B5-F49D-6569-324D-2B2F7A595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9C2923-8DA1-89C0-78E8-AE00A840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" name="図 5" descr="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492B702-21B9-077A-083D-ED839411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455"/>
            <a:ext cx="9144000" cy="51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87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8A14C-CDC1-D7DD-C305-625320F91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13074C-6C04-854C-8F1D-697F2A81C9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/>
              <a:t>12-2. </a:t>
            </a:r>
            <a:r>
              <a:rPr lang="ja-JP" altLang="en-US" sz="4000" dirty="0"/>
              <a:t>データ分析手法の基礎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D92609-BC22-FCD2-6AC0-794C1E12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33309D6-C394-49AC-E8A7-6F6CAD25FD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597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EE2ADE-5DEF-BE11-B4D1-775AFE50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可視化のメリット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2362F1-5CCC-C9B8-7830-B809EA5C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FF57F0-A517-FDD6-4B22-8B7AC145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図 5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6CC2673D-F8DF-488E-CA4D-CEB2317D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338"/>
            <a:ext cx="9144000" cy="49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52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42D898-72A6-53D0-78DA-E2307E44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可視化の実現：</a:t>
            </a:r>
            <a:r>
              <a:rPr kumimoji="1" lang="en-US" altLang="ja-JP" dirty="0"/>
              <a:t>Python </a:t>
            </a:r>
            <a:r>
              <a:rPr kumimoji="1" lang="ja-JP" altLang="en-US" dirty="0"/>
              <a:t>による実現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5043C0-43B0-6AD7-3FF5-EA3378071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BAEEA9-3A3E-B978-B2D2-025C3335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B713C9B-07EB-32C9-C34A-E2F22336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38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54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37FDED-B9D4-68BD-B755-9EC12D46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可視化の限界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3EEE6E-2CC8-DF2D-D47B-1064EA623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E80828-38A8-38C9-56B8-19F30A79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6" name="図 5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B6E6674A-77A3-090E-410D-6C70616D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192"/>
            <a:ext cx="9144000" cy="50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49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AE67C7-1E99-6842-1B14-ED96CF909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機械学習のメリット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1B95A8-5A1F-AAA6-5853-E4DAD3E94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A94845-EE68-F22F-E9B6-189561D7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8" name="図 7" descr="QR コー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1BB4E42-1E3F-5400-AD45-466077E6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371"/>
            <a:ext cx="9144000" cy="50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6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EAAC91-CB7D-7B7F-C500-B4DB089C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はじめに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0D62CC-DC98-7F01-4061-7DF95C5CC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4869D1-CC3B-7976-67CF-79CF22CC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7" name="図 6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9B1CEC26-DEDF-6F7F-0F95-5E2903DF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550"/>
            <a:ext cx="91440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19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BBDDA0-C0C3-4FBE-6682-BDB0B806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CC21D1-354B-43F2-9D42-B265D04B6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26404D-3C39-0B56-263D-5829AFFA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 descr="会社名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9EF5B96-9E73-D9CC-8AD8-1348EC409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309"/>
            <a:ext cx="9144000" cy="37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27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977D2C-DFB4-627D-DFCA-55E2BE60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による機械学習の実現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E2FACC-1150-93B6-B1D3-7F10F5DAB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4576E1-EBD8-4C19-4A1F-7DDABA429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7" name="図 6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FDD0FFD-8648-F3A9-233E-8AF25207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8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5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E74374-8CCC-E22A-A17D-D47F9941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による機械学習の実現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7D7868-45D4-3D16-99AE-B82F373E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E16584-AE32-C7AD-2824-C29F86E4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6" name="図 5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E78FF7E-F506-6956-B492-33BF7B36F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807"/>
            <a:ext cx="9144000" cy="51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22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8C2F57-2838-562B-036C-81510C10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A27333-E09A-89C9-75BA-29970B0F7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A5174D-138E-F452-4229-166A2C94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6" name="図 5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1790ECE6-1506-9C07-DDD2-4023D46E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247"/>
            <a:ext cx="9144000" cy="426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60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F3ED97-C1C3-771F-668E-CA051FF1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機械学習の実現：</a:t>
            </a:r>
            <a:r>
              <a:rPr kumimoji="1" lang="en-US" altLang="ja-JP" dirty="0"/>
              <a:t>Python </a:t>
            </a:r>
            <a:r>
              <a:rPr kumimoji="1" lang="ja-JP" altLang="en-US" dirty="0"/>
              <a:t>の利用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E88F58-B3AD-E0BF-4F04-BC4E7713F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626D03-528C-218E-C93B-01BCB94B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8" name="図 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A76915F-E6D3-1262-9C35-23EEB6D8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4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EEB2A6-6FA8-6DFE-D1F3-B9BDEC5F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機械学習の結果の可視化①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D56999-752C-4F49-5329-608BC351D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493913-1984-23F7-35BE-313FB4E3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63D521E6-6881-E4FE-883C-0F2CE025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327"/>
            <a:ext cx="9144000" cy="52893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335953B-3EDB-7365-4D30-0AF6F8AE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137" y="2298150"/>
            <a:ext cx="3733334" cy="265545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7B1BA37-2591-5623-41C7-EA483E66BD04}"/>
              </a:ext>
            </a:extLst>
          </p:cNvPr>
          <p:cNvSpPr/>
          <p:nvPr/>
        </p:nvSpPr>
        <p:spPr>
          <a:xfrm>
            <a:off x="321845" y="2448000"/>
            <a:ext cx="3328555" cy="167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C660DF-9A97-2FB1-B1F6-10BE657012C5}"/>
              </a:ext>
            </a:extLst>
          </p:cNvPr>
          <p:cNvSpPr txBox="1"/>
          <p:nvPr/>
        </p:nvSpPr>
        <p:spPr>
          <a:xfrm>
            <a:off x="387968" y="2743445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u="sng" dirty="0"/>
              <a:t>機械学習による分類の場合</a:t>
            </a:r>
            <a:endParaRPr kumimoji="1" lang="en-US" altLang="ja-JP" sz="2000" u="sng" dirty="0"/>
          </a:p>
          <a:p>
            <a:r>
              <a:rPr kumimoji="1" lang="ja-JP" altLang="en-US" sz="2000" dirty="0"/>
              <a:t>分類結果は </a:t>
            </a:r>
            <a:r>
              <a:rPr kumimoji="1" lang="en-US" altLang="ja-JP" sz="2000" dirty="0"/>
              <a:t>A</a:t>
            </a:r>
          </a:p>
          <a:p>
            <a:r>
              <a:rPr kumimoji="1" lang="ja-JP" altLang="en-US" sz="2000" dirty="0"/>
              <a:t>分類結果は </a:t>
            </a:r>
            <a:r>
              <a:rPr kumimoji="1" lang="en-US" altLang="ja-JP" sz="2000" dirty="0"/>
              <a:t>B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60793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82CB24-19E9-FA2F-5F6A-57E011B16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機械学習の結果の可視化①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5D7103-AD68-A742-DA38-EB15040A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67462B-8443-0FC9-C584-78CC0EAA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DF26AA2-3B61-2D2E-4F5F-EF2700FF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953"/>
            <a:ext cx="9144000" cy="507809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90D40A-5338-DA08-A2B1-77BDC645F11D}"/>
              </a:ext>
            </a:extLst>
          </p:cNvPr>
          <p:cNvSpPr/>
          <p:nvPr/>
        </p:nvSpPr>
        <p:spPr>
          <a:xfrm>
            <a:off x="654050" y="3530600"/>
            <a:ext cx="514350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112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3C551-A8C1-A02C-EF51-8434E558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F0C8BD-AEED-F456-4891-5A719A42B9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/>
              <a:t>12-3. </a:t>
            </a:r>
            <a:r>
              <a:rPr lang="ja-JP" altLang="en-US" sz="4000" dirty="0"/>
              <a:t>プログラミングによる分析と 対話型</a:t>
            </a:r>
            <a:r>
              <a:rPr lang="en-US" altLang="ja-JP" sz="4000" dirty="0"/>
              <a:t>AI </a:t>
            </a:r>
            <a:r>
              <a:rPr lang="ja-JP" altLang="en-US" sz="4000" dirty="0"/>
              <a:t>による分析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80550A-B336-9E55-905E-58595158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E6F1B6C-09A7-5170-B68B-EFA9C25205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325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FB59595-590E-505A-8D78-91817B69B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プログラミングによる分析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C55CE1-91F1-36DD-9EA4-72D54B9D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205D82C-95A1-431E-8E38-AA614A14CDCF}" type="slidenum">
              <a:rPr kumimoji="1" lang="ja-JP" altLang="en-US" sz="1800" smtClean="0"/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kumimoji="1" lang="ja-JP" altLang="en-US" sz="1800"/>
          </a:p>
        </p:txBody>
      </p:sp>
      <p:pic>
        <p:nvPicPr>
          <p:cNvPr id="8" name="図 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F19194C-7127-F0B1-B702-56C4E2B74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815"/>
            <a:ext cx="9144000" cy="445236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ECFCFA9-5337-B09C-E6C8-51638E1D7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25" y="4306887"/>
            <a:ext cx="2320925" cy="51900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D7EAC28-925D-4A36-6C2C-8983BA1D9302}"/>
              </a:ext>
            </a:extLst>
          </p:cNvPr>
          <p:cNvSpPr/>
          <p:nvPr/>
        </p:nvSpPr>
        <p:spPr>
          <a:xfrm>
            <a:off x="3543300" y="4241800"/>
            <a:ext cx="1428750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889675-F742-89F6-D16E-413F62649E2E}"/>
              </a:ext>
            </a:extLst>
          </p:cNvPr>
          <p:cNvSpPr/>
          <p:nvPr/>
        </p:nvSpPr>
        <p:spPr>
          <a:xfrm>
            <a:off x="1241425" y="4625863"/>
            <a:ext cx="509170" cy="200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4C5503-1985-A28E-7C2C-C7DAFD4A99E2}"/>
              </a:ext>
            </a:extLst>
          </p:cNvPr>
          <p:cNvSpPr txBox="1"/>
          <p:nvPr/>
        </p:nvSpPr>
        <p:spPr>
          <a:xfrm>
            <a:off x="3302342" y="4521643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]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636076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E86618-F7EF-283C-D3C9-3E109CCC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対話型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による分析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806DF8-2762-A35E-77FE-FDCBCF9DE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57F213-625B-7A86-D148-A87F8328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A437365-C4A1-4725-48D2-2444B4A25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042851"/>
            <a:ext cx="9144000" cy="416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1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2F2C4E1-1E19-E920-71BF-02114A0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B114D38-3B65-D6CE-25A5-AF75E2911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425"/>
            <a:ext cx="9144000" cy="50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0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21E0E12-DCA5-4B5D-1514-ACF1BAE1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4" name="図 3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EF8F2504-5E92-D192-AB6C-025C092E0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219"/>
            <a:ext cx="9144000" cy="512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08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41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7757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73D5A01-3D67-0E86-362A-19E6CEE9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B52CFD-AA88-2FA3-C242-72BE043D1DD9}"/>
              </a:ext>
            </a:extLst>
          </p:cNvPr>
          <p:cNvSpPr txBox="1"/>
          <p:nvPr/>
        </p:nvSpPr>
        <p:spPr>
          <a:xfrm>
            <a:off x="1529500" y="5930623"/>
            <a:ext cx="4770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URL: </a:t>
            </a:r>
            <a:r>
              <a:rPr kumimoji="1" lang="en-US" altLang="ja-JP" sz="2800" dirty="0">
                <a:hlinkClick r:id="rId2"/>
              </a:rPr>
              <a:t>https://pythononline.dev/</a:t>
            </a:r>
            <a:endParaRPr kumimoji="1" lang="en-US" altLang="ja-JP" sz="2800" dirty="0"/>
          </a:p>
          <a:p>
            <a:endParaRPr kumimoji="1" lang="ja-JP" altLang="en-US" sz="28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F2F2C33-C707-0F51-7DE5-9B9977B07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576"/>
            <a:ext cx="9144000" cy="51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13501D-1355-8CD2-9962-4AA27383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ja-JP" dirty="0"/>
              <a:t>pythononline.dev</a:t>
            </a:r>
            <a:r>
              <a:rPr lang="ja-JP" altLang="en-US" dirty="0"/>
              <a:t> の使い方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63AB55-EA1F-C6E0-E9D7-37192D7D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ja-JP" dirty="0"/>
              <a:t>ブラウザ上で Python を記述・実行できるオンライン実行環境</a:t>
            </a:r>
          </a:p>
          <a:p>
            <a:r>
              <a:rPr lang="ja-JP" altLang="ja-JP" dirty="0"/>
              <a:t>pandas・matplotlib・scikit-learn はインポートで読み込み</a:t>
            </a:r>
            <a:endParaRPr lang="ja-JP" altLang="ja-JP" b="1" dirty="0"/>
          </a:p>
          <a:p>
            <a:pPr marL="0" indent="0">
              <a:buNone/>
            </a:pPr>
            <a:r>
              <a:rPr lang="en-US" altLang="ja-JP" b="1" dirty="0"/>
              <a:t>【</a:t>
            </a:r>
            <a:r>
              <a:rPr lang="ja-JP" altLang="en-US" b="1" dirty="0"/>
              <a:t>使用</a:t>
            </a:r>
            <a:r>
              <a:rPr lang="ja-JP" altLang="ja-JP" b="1" dirty="0"/>
              <a:t>手順</a:t>
            </a:r>
            <a:r>
              <a:rPr lang="en-US" altLang="ja-JP" b="1" dirty="0"/>
              <a:t>】</a:t>
            </a:r>
            <a:endParaRPr lang="ja-JP" altLang="ja-JP" dirty="0"/>
          </a:p>
          <a:p>
            <a:r>
              <a:rPr lang="ja-JP" altLang="ja-JP" dirty="0"/>
              <a:t>pythononline.dev</a:t>
            </a:r>
            <a:r>
              <a:rPr lang="ja-JP" altLang="en-US" dirty="0"/>
              <a:t> の</a:t>
            </a:r>
            <a:r>
              <a:rPr lang="en-US" altLang="ja-JP" dirty="0"/>
              <a:t>URL</a:t>
            </a:r>
          </a:p>
          <a:p>
            <a:pPr marL="0" indent="0">
              <a:buNone/>
            </a:pPr>
            <a:r>
              <a:rPr lang="ja-JP" altLang="ja-JP" dirty="0">
                <a:hlinkClick r:id="rId2"/>
              </a:rPr>
              <a:t>https://pythononline.dev/</a:t>
            </a:r>
            <a:endParaRPr lang="ja-JP" altLang="ja-JP" dirty="0"/>
          </a:p>
          <a:p>
            <a:r>
              <a:rPr lang="ja-JP" altLang="ja-JP" b="1" dirty="0"/>
              <a:t>コードセルの中身をすべて削除</a:t>
            </a:r>
            <a:r>
              <a:rPr lang="ja-JP" altLang="en-US" dirty="0"/>
              <a:t>。</a:t>
            </a:r>
            <a:r>
              <a:rPr lang="ja-JP" altLang="en-US" b="1" dirty="0"/>
              <a:t>各演習の</a:t>
            </a:r>
            <a:r>
              <a:rPr lang="ja-JP" altLang="ja-JP" b="1" dirty="0"/>
              <a:t>「コード」を</a:t>
            </a:r>
            <a:r>
              <a:rPr lang="ja-JP" altLang="en-US" b="1" dirty="0"/>
              <a:t>コピーして</a:t>
            </a:r>
            <a:r>
              <a:rPr lang="ja-JP" altLang="ja-JP" b="1" dirty="0"/>
              <a:t>貼り付け</a:t>
            </a:r>
          </a:p>
          <a:p>
            <a:r>
              <a:rPr lang="ja-JP" altLang="ja-JP" dirty="0"/>
              <a:t>「</a:t>
            </a:r>
            <a:r>
              <a:rPr lang="ja-JP" altLang="ja-JP" b="1" dirty="0"/>
              <a:t>Run All</a:t>
            </a:r>
            <a:r>
              <a:rPr lang="ja-JP" altLang="ja-JP" dirty="0"/>
              <a:t>」</a:t>
            </a:r>
            <a:r>
              <a:rPr lang="ja-JP" altLang="en-US" dirty="0"/>
              <a:t>をクリック</a:t>
            </a:r>
            <a:endParaRPr lang="en-US" altLang="ja-JP" dirty="0"/>
          </a:p>
          <a:p>
            <a:r>
              <a:rPr lang="ja-JP" altLang="ja-JP" dirty="0"/>
              <a:t>セルの下に print の結果やグラフ（画像）が表示されることを確認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EF8EE3-FE2E-14F0-4E86-15299E6E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068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5646B-47A8-C286-2E30-C18D0083B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7281DC-935C-D9A1-C837-8D5A5BC4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400" dirty="0"/>
              <a:t>演習１．回帰による将来予測 </a:t>
            </a:r>
            <a:r>
              <a:rPr lang="en-US" altLang="ja-JP" sz="2400" dirty="0"/>
              <a:t>― </a:t>
            </a:r>
            <a:r>
              <a:rPr lang="ja-JP" altLang="en-US" sz="2400" dirty="0"/>
              <a:t>予測を図で確かめる</a:t>
            </a:r>
            <a:endParaRPr kumimoji="1" lang="ja-JP" altLang="en-US" sz="24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81B2D0-FEF8-9382-E066-99E165A57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205747"/>
          </a:xfrm>
        </p:spPr>
        <p:txBody>
          <a:bodyPr>
            <a:normAutofit/>
          </a:bodyPr>
          <a:lstStyle/>
          <a:p>
            <a:r>
              <a:rPr lang="en-US" altLang="ja-JP" sz="1800" dirty="0" err="1"/>
              <a:t>OneCompiler</a:t>
            </a:r>
            <a:r>
              <a:rPr lang="en-US" altLang="ja-JP" sz="1800" dirty="0"/>
              <a:t> </a:t>
            </a:r>
            <a:r>
              <a:rPr lang="ja-JP" altLang="en-US" sz="1800" dirty="0"/>
              <a:t>を使用</a:t>
            </a: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>
                <a:hlinkClick r:id="rId3"/>
              </a:rPr>
              <a:t>https://pythononline.dev/</a:t>
            </a:r>
            <a:endParaRPr lang="en-US" altLang="ja-JP" sz="1800" dirty="0"/>
          </a:p>
          <a:p>
            <a:r>
              <a:rPr lang="ja-JP" altLang="en-US" sz="1800" b="1" dirty="0"/>
              <a:t>前のコードは削除。下のコードを張り付けて</a:t>
            </a:r>
            <a:r>
              <a:rPr lang="ja-JP" altLang="en-US" sz="1800" dirty="0"/>
              <a:t>、「</a:t>
            </a:r>
            <a:r>
              <a:rPr lang="en-US" altLang="ja-JP" sz="1800" b="1" dirty="0"/>
              <a:t>Run All</a:t>
            </a:r>
            <a:r>
              <a:rPr lang="ja-JP" altLang="en-US" sz="1800" dirty="0"/>
              <a:t>」をクリック</a:t>
            </a:r>
            <a:endParaRPr lang="en-US" altLang="ja-JP" sz="18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EC0329-0843-D69F-1DDC-4F6E9DD1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458A61-AE74-CE19-C094-4AA7937BB5DA}"/>
              </a:ext>
            </a:extLst>
          </p:cNvPr>
          <p:cNvSpPr txBox="1"/>
          <p:nvPr/>
        </p:nvSpPr>
        <p:spPr>
          <a:xfrm>
            <a:off x="375347" y="2253360"/>
            <a:ext cx="725400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import pandas as pd</a:t>
            </a:r>
          </a:p>
          <a:p>
            <a:r>
              <a:rPr lang="en-US" altLang="ja-JP" sz="1400" dirty="0"/>
              <a:t>import </a:t>
            </a:r>
            <a:r>
              <a:rPr lang="en-US" altLang="ja-JP" sz="1400" dirty="0" err="1"/>
              <a:t>matplotlib.pyplot</a:t>
            </a:r>
            <a:r>
              <a:rPr lang="en-US" altLang="ja-JP" sz="1400" dirty="0"/>
              <a:t> as </a:t>
            </a:r>
            <a:r>
              <a:rPr lang="en-US" altLang="ja-JP" sz="1400" dirty="0" err="1"/>
              <a:t>plt</a:t>
            </a:r>
            <a:endParaRPr lang="en-US" altLang="ja-JP" sz="1400" dirty="0"/>
          </a:p>
          <a:p>
            <a:r>
              <a:rPr lang="en-US" altLang="ja-JP" sz="1400" dirty="0"/>
              <a:t>from </a:t>
            </a:r>
            <a:r>
              <a:rPr lang="en-US" altLang="ja-JP" sz="1400" dirty="0" err="1"/>
              <a:t>sklearn.tree</a:t>
            </a:r>
            <a:r>
              <a:rPr lang="en-US" altLang="ja-JP" sz="1400" dirty="0"/>
              <a:t> import </a:t>
            </a:r>
            <a:r>
              <a:rPr lang="en-US" altLang="ja-JP" sz="1400" dirty="0" err="1"/>
              <a:t>DecisionTreeRegressor</a:t>
            </a:r>
            <a:endParaRPr lang="en-US" altLang="ja-JP" sz="1400" dirty="0"/>
          </a:p>
          <a:p>
            <a:endParaRPr lang="ja-JP" altLang="en-US" sz="1400" dirty="0"/>
          </a:p>
          <a:p>
            <a:r>
              <a:rPr lang="en-US" altLang="ja-JP" sz="1400" dirty="0" err="1"/>
              <a:t>df</a:t>
            </a:r>
            <a:r>
              <a:rPr lang="en-US" altLang="ja-JP" sz="1400" dirty="0"/>
              <a:t> = </a:t>
            </a:r>
            <a:r>
              <a:rPr lang="en-US" altLang="ja-JP" sz="1400" dirty="0" err="1"/>
              <a:t>pd.DataFrame</a:t>
            </a:r>
            <a:r>
              <a:rPr lang="en-US" altLang="ja-JP" sz="1400" dirty="0"/>
              <a:t>({</a:t>
            </a:r>
          </a:p>
          <a:p>
            <a:r>
              <a:rPr lang="ja-JP" altLang="en-US" sz="1400" dirty="0"/>
              <a:t>    </a:t>
            </a:r>
            <a:r>
              <a:rPr lang="en-US" altLang="ja-JP" sz="1400" dirty="0"/>
              <a:t>"</a:t>
            </a:r>
            <a:r>
              <a:rPr lang="ja-JP" altLang="en-US" sz="1400" dirty="0"/>
              <a:t>月</a:t>
            </a:r>
            <a:r>
              <a:rPr lang="en-US" altLang="ja-JP" sz="1400" dirty="0"/>
              <a:t>":   list(range(1, 13)) * 2,</a:t>
            </a:r>
          </a:p>
          <a:p>
            <a:r>
              <a:rPr lang="ja-JP" altLang="en-US" sz="1400" dirty="0"/>
              <a:t>    </a:t>
            </a:r>
            <a:r>
              <a:rPr lang="en-US" altLang="ja-JP" sz="1400" dirty="0"/>
              <a:t>"</a:t>
            </a:r>
            <a:r>
              <a:rPr lang="ja-JP" altLang="en-US" sz="1400" dirty="0"/>
              <a:t>売上</a:t>
            </a:r>
            <a:r>
              <a:rPr lang="en-US" altLang="ja-JP" sz="1400" dirty="0"/>
              <a:t>": [55, 58, 65, 72, 80, 95, 110, 105, 88, 75, 62, 57,</a:t>
            </a:r>
          </a:p>
          <a:p>
            <a:r>
              <a:rPr lang="ja-JP" altLang="en-US" sz="1400" dirty="0"/>
              <a:t>            </a:t>
            </a:r>
            <a:r>
              <a:rPr lang="en-US" altLang="ja-JP" sz="1400" dirty="0"/>
              <a:t>57, 60, 68, 75, 83, 98, 113, 108, 90, 78, 64, 59],</a:t>
            </a:r>
          </a:p>
          <a:p>
            <a:r>
              <a:rPr lang="en-US" altLang="ja-JP" sz="1400" dirty="0"/>
              <a:t>})</a:t>
            </a:r>
          </a:p>
          <a:p>
            <a:r>
              <a:rPr lang="en-US" altLang="ja-JP" sz="1400" dirty="0"/>
              <a:t>model = </a:t>
            </a:r>
            <a:r>
              <a:rPr lang="en-US" altLang="ja-JP" sz="1400" dirty="0" err="1"/>
              <a:t>DecisionTreeRegressor</a:t>
            </a:r>
            <a:r>
              <a:rPr lang="en-US" altLang="ja-JP" sz="1400" dirty="0"/>
              <a:t>(</a:t>
            </a:r>
            <a:r>
              <a:rPr lang="en-US" altLang="ja-JP" sz="1400" dirty="0" err="1"/>
              <a:t>random_state</a:t>
            </a:r>
            <a:r>
              <a:rPr lang="en-US" altLang="ja-JP" sz="1400" dirty="0"/>
              <a:t>=0)</a:t>
            </a:r>
          </a:p>
          <a:p>
            <a:r>
              <a:rPr lang="en-US" altLang="ja-JP" sz="1400" dirty="0" err="1"/>
              <a:t>model.fit</a:t>
            </a:r>
            <a:r>
              <a:rPr lang="en-US" altLang="ja-JP" sz="1400" dirty="0"/>
              <a:t>(</a:t>
            </a:r>
            <a:r>
              <a:rPr lang="en-US" altLang="ja-JP" sz="1400" dirty="0" err="1"/>
              <a:t>df</a:t>
            </a:r>
            <a:r>
              <a:rPr lang="en-US" altLang="ja-JP" sz="1400" dirty="0"/>
              <a:t>[["</a:t>
            </a:r>
            <a:r>
              <a:rPr lang="ja-JP" altLang="en-US" sz="1400" dirty="0"/>
              <a:t>月</a:t>
            </a:r>
            <a:r>
              <a:rPr lang="en-US" altLang="ja-JP" sz="1400" dirty="0"/>
              <a:t>"]], </a:t>
            </a:r>
            <a:r>
              <a:rPr lang="en-US" altLang="ja-JP" sz="1400" dirty="0" err="1"/>
              <a:t>df</a:t>
            </a:r>
            <a:r>
              <a:rPr lang="en-US" altLang="ja-JP" sz="1400" dirty="0"/>
              <a:t>["</a:t>
            </a:r>
            <a:r>
              <a:rPr lang="ja-JP" altLang="en-US" sz="1400" dirty="0"/>
              <a:t>売上</a:t>
            </a:r>
            <a:r>
              <a:rPr lang="en-US" altLang="ja-JP" sz="1400" dirty="0"/>
              <a:t>"])</a:t>
            </a:r>
          </a:p>
          <a:p>
            <a:r>
              <a:rPr lang="ja-JP" altLang="en-US" sz="1400" dirty="0"/>
              <a:t>予測 </a:t>
            </a:r>
            <a:r>
              <a:rPr lang="en-US" altLang="ja-JP" sz="1400" dirty="0"/>
              <a:t>= </a:t>
            </a:r>
            <a:r>
              <a:rPr lang="en-US" altLang="ja-JP" sz="1400" dirty="0" err="1"/>
              <a:t>model.predict</a:t>
            </a:r>
            <a:r>
              <a:rPr lang="en-US" altLang="ja-JP" sz="1400" dirty="0"/>
              <a:t>(</a:t>
            </a:r>
            <a:r>
              <a:rPr lang="en-US" altLang="ja-JP" sz="1400" dirty="0" err="1"/>
              <a:t>pd.DataFrame</a:t>
            </a:r>
            <a:r>
              <a:rPr lang="en-US" altLang="ja-JP" sz="1400" dirty="0"/>
              <a:t>({"</a:t>
            </a:r>
            <a:r>
              <a:rPr lang="ja-JP" altLang="en-US" sz="1400" dirty="0"/>
              <a:t>月</a:t>
            </a:r>
            <a:r>
              <a:rPr lang="en-US" altLang="ja-JP" sz="1400" dirty="0"/>
              <a:t>": list(range(1, 13))}))</a:t>
            </a:r>
          </a:p>
          <a:p>
            <a:endParaRPr lang="ja-JP" altLang="en-US" sz="1400" dirty="0"/>
          </a:p>
          <a:p>
            <a:r>
              <a:rPr lang="en-US" altLang="ja-JP" sz="1400" dirty="0" err="1"/>
              <a:t>plt.plot</a:t>
            </a:r>
            <a:r>
              <a:rPr lang="en-US" altLang="ja-JP" sz="1400" dirty="0"/>
              <a:t>(range(1, 25), </a:t>
            </a:r>
            <a:r>
              <a:rPr lang="en-US" altLang="ja-JP" sz="1400" dirty="0" err="1"/>
              <a:t>df</a:t>
            </a:r>
            <a:r>
              <a:rPr lang="en-US" altLang="ja-JP" sz="1400" dirty="0"/>
              <a:t>["</a:t>
            </a:r>
            <a:r>
              <a:rPr lang="ja-JP" altLang="en-US" sz="1400" dirty="0"/>
              <a:t>売上</a:t>
            </a:r>
            <a:r>
              <a:rPr lang="en-US" altLang="ja-JP" sz="1400" dirty="0"/>
              <a:t>"], label="Actual (past 2 years)")        # </a:t>
            </a:r>
            <a:r>
              <a:rPr lang="ja-JP" altLang="en-US" sz="1400" dirty="0"/>
              <a:t>実績（</a:t>
            </a:r>
            <a:r>
              <a:rPr lang="en-US" altLang="ja-JP" sz="1400" dirty="0"/>
              <a:t>1〜24</a:t>
            </a:r>
            <a:r>
              <a:rPr lang="ja-JP" altLang="en-US" sz="1400" dirty="0"/>
              <a:t>か月目）</a:t>
            </a:r>
          </a:p>
          <a:p>
            <a:r>
              <a:rPr lang="en-US" altLang="ja-JP" sz="1400" dirty="0" err="1"/>
              <a:t>plt.plot</a:t>
            </a:r>
            <a:r>
              <a:rPr lang="en-US" altLang="ja-JP" sz="1400" dirty="0"/>
              <a:t>(range(25, 37), </a:t>
            </a:r>
            <a:r>
              <a:rPr lang="ja-JP" altLang="en-US" sz="1400" dirty="0"/>
              <a:t>予測</a:t>
            </a:r>
            <a:r>
              <a:rPr lang="en-US" altLang="ja-JP" sz="1400" dirty="0"/>
              <a:t>, "r--o", label="Predicted (next year)")     # </a:t>
            </a:r>
            <a:r>
              <a:rPr lang="ja-JP" altLang="en-US" sz="1400" dirty="0"/>
              <a:t>予測（</a:t>
            </a:r>
            <a:r>
              <a:rPr lang="en-US" altLang="ja-JP" sz="1400" dirty="0"/>
              <a:t>25〜36</a:t>
            </a:r>
            <a:r>
              <a:rPr lang="ja-JP" altLang="en-US" sz="1400" dirty="0"/>
              <a:t>か月目）</a:t>
            </a:r>
          </a:p>
          <a:p>
            <a:r>
              <a:rPr lang="en-US" altLang="ja-JP" sz="1400" dirty="0" err="1"/>
              <a:t>plt.xlabel</a:t>
            </a:r>
            <a:r>
              <a:rPr lang="en-US" altLang="ja-JP" sz="1400" dirty="0"/>
              <a:t>("Month (1-36)")</a:t>
            </a:r>
          </a:p>
          <a:p>
            <a:r>
              <a:rPr lang="en-US" altLang="ja-JP" sz="1400" dirty="0" err="1"/>
              <a:t>plt.ylabel</a:t>
            </a:r>
            <a:r>
              <a:rPr lang="en-US" altLang="ja-JP" sz="1400" dirty="0"/>
              <a:t>("Sales")</a:t>
            </a:r>
          </a:p>
          <a:p>
            <a:r>
              <a:rPr lang="en-US" altLang="ja-JP" sz="1400" dirty="0" err="1"/>
              <a:t>plt.legend</a:t>
            </a:r>
            <a:r>
              <a:rPr lang="en-US" altLang="ja-JP" sz="1400" dirty="0"/>
              <a:t>()</a:t>
            </a:r>
          </a:p>
          <a:p>
            <a:r>
              <a:rPr lang="en-US" altLang="ja-JP" sz="1400" dirty="0" err="1"/>
              <a:t>plt.show</a:t>
            </a:r>
            <a:r>
              <a:rPr lang="en-US" altLang="ja-JP" sz="14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271047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6E70A-0564-DCD0-1839-409D445C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584F08-B7A0-6DC7-E2E0-04A87E2F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365A6C0-F061-4A88-74BD-10D8C484B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0" y="0"/>
            <a:ext cx="8861180" cy="658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1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C927D-DE39-1EC5-092A-C9C5FF14C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F7970-9304-AFDA-6CC2-9A3B2AF1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400" dirty="0"/>
              <a:t>演習２．データの読み込みと欠損の補完</a:t>
            </a:r>
            <a:endParaRPr kumimoji="1" lang="ja-JP" altLang="en-US" sz="24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D9C7C65-467A-37B9-F377-D52478E6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205747"/>
          </a:xfrm>
        </p:spPr>
        <p:txBody>
          <a:bodyPr>
            <a:normAutofit/>
          </a:bodyPr>
          <a:lstStyle/>
          <a:p>
            <a:r>
              <a:rPr lang="en-US" altLang="ja-JP" sz="1800" dirty="0" err="1"/>
              <a:t>OneCompiler</a:t>
            </a:r>
            <a:r>
              <a:rPr lang="en-US" altLang="ja-JP" sz="1800" dirty="0"/>
              <a:t> </a:t>
            </a:r>
            <a:r>
              <a:rPr lang="ja-JP" altLang="en-US" sz="1800" dirty="0"/>
              <a:t>を使用</a:t>
            </a: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>
                <a:hlinkClick r:id="rId3"/>
              </a:rPr>
              <a:t>https://pythononline.dev/</a:t>
            </a:r>
            <a:endParaRPr lang="en-US" altLang="ja-JP" sz="1800" dirty="0"/>
          </a:p>
          <a:p>
            <a:r>
              <a:rPr lang="ja-JP" altLang="en-US" sz="1800" b="1" dirty="0"/>
              <a:t>前のコードは削除。下のコードを張り付けて</a:t>
            </a:r>
            <a:r>
              <a:rPr lang="ja-JP" altLang="en-US" sz="1800" dirty="0"/>
              <a:t>、「</a:t>
            </a:r>
            <a:r>
              <a:rPr lang="en-US" altLang="ja-JP" sz="1800" b="1" dirty="0"/>
              <a:t>Run All</a:t>
            </a:r>
            <a:r>
              <a:rPr lang="ja-JP" altLang="en-US" sz="1800" dirty="0"/>
              <a:t>」をクリック</a:t>
            </a:r>
            <a:endParaRPr lang="en-US" altLang="ja-JP" sz="18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19C954-3DB1-51F1-EB3F-DD5969A4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2524B2-B5CE-D2B4-5AC9-9799780F9758}"/>
              </a:ext>
            </a:extLst>
          </p:cNvPr>
          <p:cNvSpPr txBox="1"/>
          <p:nvPr/>
        </p:nvSpPr>
        <p:spPr>
          <a:xfrm>
            <a:off x="375346" y="2253360"/>
            <a:ext cx="86678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import pandas as pd</a:t>
            </a:r>
          </a:p>
          <a:p>
            <a:endParaRPr lang="ja-JP" altLang="en-US" dirty="0"/>
          </a:p>
          <a:p>
            <a:r>
              <a:rPr lang="en-US" altLang="ja-JP" dirty="0" err="1"/>
              <a:t>df</a:t>
            </a:r>
            <a:r>
              <a:rPr lang="en-US" altLang="ja-JP" dirty="0"/>
              <a:t> = </a:t>
            </a:r>
            <a:r>
              <a:rPr lang="en-US" altLang="ja-JP" dirty="0" err="1"/>
              <a:t>pd.DataFrame</a:t>
            </a:r>
            <a:r>
              <a:rPr lang="en-US" altLang="ja-JP" dirty="0"/>
              <a:t>({</a:t>
            </a:r>
          </a:p>
          <a:p>
            <a:r>
              <a:rPr lang="pt-BR" altLang="ja-JP" dirty="0"/>
              <a:t>    "</a:t>
            </a:r>
            <a:r>
              <a:rPr lang="ja-JP" altLang="pt-BR" dirty="0"/>
              <a:t>回答者</a:t>
            </a:r>
            <a:r>
              <a:rPr lang="pt-BR" altLang="ja-JP" dirty="0"/>
              <a:t>": ["A", "B", "C", "D", "E", "F", "G", "H", "I", "J", "K", "L"],</a:t>
            </a:r>
          </a:p>
          <a:p>
            <a:r>
              <a:rPr lang="zh-TW" altLang="en-US" dirty="0"/>
              <a:t>    </a:t>
            </a:r>
            <a:r>
              <a:rPr lang="en-US" altLang="zh-TW" dirty="0"/>
              <a:t>"</a:t>
            </a:r>
            <a:r>
              <a:rPr lang="zh-TW" altLang="en-US" dirty="0"/>
              <a:t>運動回数</a:t>
            </a:r>
            <a:r>
              <a:rPr lang="en-US" altLang="zh-TW" dirty="0"/>
              <a:t>": [5, 1, 6, 0, 3, 7, 2, 0, 4, 6, 1, 3],</a:t>
            </a:r>
          </a:p>
          <a:p>
            <a:r>
              <a:rPr lang="ja-JP" altLang="en-US" dirty="0"/>
              <a:t>    </a:t>
            </a:r>
            <a:r>
              <a:rPr lang="en-US" altLang="ja-JP" dirty="0"/>
              <a:t>"</a:t>
            </a:r>
            <a:r>
              <a:rPr lang="ja-JP" altLang="en-US" dirty="0"/>
              <a:t>睡眠時間</a:t>
            </a:r>
            <a:r>
              <a:rPr lang="en-US" altLang="ja-JP" dirty="0"/>
              <a:t>": [7.5, 5.0, 8.0, None, 6.5, 7.0, 5.5, 4.5, None, 7.5, 6.0, 6.5],</a:t>
            </a:r>
          </a:p>
          <a:p>
            <a:r>
              <a:rPr lang="en-US" altLang="ja-JP" dirty="0"/>
              <a:t>})</a:t>
            </a:r>
          </a:p>
          <a:p>
            <a:endParaRPr lang="ja-JP" altLang="en-US" dirty="0"/>
          </a:p>
          <a:p>
            <a:r>
              <a:rPr lang="en-US" altLang="ja-JP" dirty="0"/>
              <a:t>print("</a:t>
            </a:r>
            <a:r>
              <a:rPr lang="ja-JP" altLang="en-US" dirty="0"/>
              <a:t>補完前の未回答数</a:t>
            </a:r>
            <a:r>
              <a:rPr lang="en-US" altLang="ja-JP" dirty="0"/>
              <a:t>:\n", </a:t>
            </a:r>
            <a:r>
              <a:rPr lang="en-US" altLang="ja-JP" dirty="0" err="1"/>
              <a:t>df.isnull</a:t>
            </a:r>
            <a:r>
              <a:rPr lang="en-US" altLang="ja-JP" dirty="0"/>
              <a:t>().sum())</a:t>
            </a:r>
          </a:p>
          <a:p>
            <a:r>
              <a:rPr lang="en-US" altLang="ja-JP" dirty="0" err="1"/>
              <a:t>df</a:t>
            </a:r>
            <a:r>
              <a:rPr lang="en-US" altLang="ja-JP" dirty="0"/>
              <a:t>["</a:t>
            </a:r>
            <a:r>
              <a:rPr lang="ja-JP" altLang="en-US" dirty="0"/>
              <a:t>睡眠時間</a:t>
            </a:r>
            <a:r>
              <a:rPr lang="en-US" altLang="ja-JP" dirty="0"/>
              <a:t>"] = </a:t>
            </a:r>
            <a:r>
              <a:rPr lang="en-US" altLang="ja-JP" dirty="0" err="1"/>
              <a:t>df</a:t>
            </a:r>
            <a:r>
              <a:rPr lang="en-US" altLang="ja-JP" dirty="0"/>
              <a:t>["</a:t>
            </a:r>
            <a:r>
              <a:rPr lang="ja-JP" altLang="en-US" dirty="0"/>
              <a:t>睡眠時間</a:t>
            </a:r>
            <a:r>
              <a:rPr lang="en-US" altLang="ja-JP" dirty="0"/>
              <a:t>"].</a:t>
            </a:r>
            <a:r>
              <a:rPr lang="en-US" altLang="ja-JP" dirty="0" err="1"/>
              <a:t>fillna</a:t>
            </a:r>
            <a:r>
              <a:rPr lang="en-US" altLang="ja-JP" dirty="0"/>
              <a:t>(</a:t>
            </a:r>
            <a:r>
              <a:rPr lang="en-US" altLang="ja-JP" dirty="0" err="1"/>
              <a:t>df</a:t>
            </a:r>
            <a:r>
              <a:rPr lang="en-US" altLang="ja-JP" dirty="0"/>
              <a:t>["</a:t>
            </a:r>
            <a:r>
              <a:rPr lang="ja-JP" altLang="en-US" dirty="0"/>
              <a:t>睡眠時間</a:t>
            </a:r>
            <a:r>
              <a:rPr lang="en-US" altLang="ja-JP" dirty="0"/>
              <a:t>"].mean())   # </a:t>
            </a:r>
            <a:r>
              <a:rPr lang="ja-JP" altLang="en-US" dirty="0"/>
              <a:t>平均</a:t>
            </a:r>
            <a:r>
              <a:rPr lang="en-US" altLang="ja-JP" dirty="0"/>
              <a:t>6.4</a:t>
            </a:r>
            <a:r>
              <a:rPr lang="ja-JP" altLang="en-US" dirty="0"/>
              <a:t>時間で埋まる</a:t>
            </a:r>
          </a:p>
        </p:txBody>
      </p:sp>
    </p:spTree>
    <p:extLst>
      <p:ext uri="{BB962C8B-B14F-4D97-AF65-F5344CB8AC3E}">
        <p14:creationId xmlns:p14="http://schemas.microsoft.com/office/powerpoint/2010/main" val="42098975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7C07C-00E0-3202-606F-2254D36FB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1A7E4FF-478F-E95E-3704-F8AA14D7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09EC8B1-2929-EAAC-1769-90256FFDD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387" y="402525"/>
            <a:ext cx="55340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66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1BCFD-9C2B-C4E1-88AB-48A9763E2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9CA933-D323-F2BD-2EAE-461C89A6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45" y="60076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sz="2000" dirty="0"/>
              <a:t>演習３．分類による判定、機械学習の結果の可視化</a:t>
            </a:r>
            <a:endParaRPr kumimoji="1" lang="ja-JP" altLang="en-US" sz="2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E4C995-D988-E723-8F2C-53E31BDC8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409960"/>
            <a:ext cx="8461208" cy="1205747"/>
          </a:xfrm>
        </p:spPr>
        <p:txBody>
          <a:bodyPr>
            <a:normAutofit/>
          </a:bodyPr>
          <a:lstStyle/>
          <a:p>
            <a:r>
              <a:rPr lang="en-US" altLang="ja-JP" sz="1800" dirty="0" err="1"/>
              <a:t>OneCompiler</a:t>
            </a:r>
            <a:r>
              <a:rPr lang="en-US" altLang="ja-JP" sz="1800" dirty="0"/>
              <a:t> </a:t>
            </a:r>
            <a:r>
              <a:rPr lang="ja-JP" altLang="en-US" sz="1800" dirty="0"/>
              <a:t>を使用</a:t>
            </a: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>
                <a:hlinkClick r:id="rId3"/>
              </a:rPr>
              <a:t>https://pythononline.dev/</a:t>
            </a:r>
            <a:endParaRPr lang="en-US" altLang="ja-JP" sz="1800" dirty="0"/>
          </a:p>
          <a:p>
            <a:r>
              <a:rPr lang="ja-JP" altLang="en-US" sz="1800" b="1" dirty="0"/>
              <a:t>前のコードは削除。下のコードを張り付けて</a:t>
            </a:r>
            <a:r>
              <a:rPr lang="ja-JP" altLang="en-US" sz="1800" dirty="0"/>
              <a:t>、「</a:t>
            </a:r>
            <a:r>
              <a:rPr lang="en-US" altLang="ja-JP" sz="1800" b="1" dirty="0"/>
              <a:t>Run All</a:t>
            </a:r>
            <a:r>
              <a:rPr lang="ja-JP" altLang="en-US" sz="1800" dirty="0"/>
              <a:t>」をクリック</a:t>
            </a:r>
            <a:endParaRPr lang="en-US" altLang="ja-JP" sz="18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7A573F-62EB-E1F9-9FB7-4DA728C4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764EDA-E3D0-044F-4EFC-B9B3D6C76D8A}"/>
              </a:ext>
            </a:extLst>
          </p:cNvPr>
          <p:cNvSpPr txBox="1"/>
          <p:nvPr/>
        </p:nvSpPr>
        <p:spPr>
          <a:xfrm>
            <a:off x="360947" y="1562160"/>
            <a:ext cx="725400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/>
              <a:t>import pandas as pd</a:t>
            </a:r>
          </a:p>
          <a:p>
            <a:r>
              <a:rPr lang="en-US" altLang="ja-JP" sz="800" dirty="0"/>
              <a:t>import </a:t>
            </a:r>
            <a:r>
              <a:rPr lang="en-US" altLang="ja-JP" sz="800" dirty="0" err="1"/>
              <a:t>numpy</a:t>
            </a:r>
            <a:r>
              <a:rPr lang="en-US" altLang="ja-JP" sz="800" dirty="0"/>
              <a:t> as np</a:t>
            </a:r>
          </a:p>
          <a:p>
            <a:r>
              <a:rPr lang="en-US" altLang="ja-JP" sz="800" dirty="0"/>
              <a:t>import </a:t>
            </a:r>
            <a:r>
              <a:rPr lang="en-US" altLang="ja-JP" sz="800" dirty="0" err="1"/>
              <a:t>matplotlib.pyplot</a:t>
            </a:r>
            <a:r>
              <a:rPr lang="en-US" altLang="ja-JP" sz="800" dirty="0"/>
              <a:t> as </a:t>
            </a:r>
            <a:r>
              <a:rPr lang="en-US" altLang="ja-JP" sz="800" dirty="0" err="1"/>
              <a:t>plt</a:t>
            </a:r>
            <a:endParaRPr lang="en-US" altLang="ja-JP" sz="800" dirty="0"/>
          </a:p>
          <a:p>
            <a:r>
              <a:rPr lang="en-US" altLang="ja-JP" sz="800" dirty="0"/>
              <a:t>from </a:t>
            </a:r>
            <a:r>
              <a:rPr lang="en-US" altLang="ja-JP" sz="800" dirty="0" err="1"/>
              <a:t>sklearn.tree</a:t>
            </a:r>
            <a:r>
              <a:rPr lang="en-US" altLang="ja-JP" sz="800" dirty="0"/>
              <a:t> import </a:t>
            </a:r>
            <a:r>
              <a:rPr lang="en-US" altLang="ja-JP" sz="800" dirty="0" err="1"/>
              <a:t>DecisionTreeClassifier</a:t>
            </a:r>
            <a:endParaRPr lang="en-US" altLang="ja-JP" sz="800" dirty="0"/>
          </a:p>
          <a:p>
            <a:endParaRPr lang="ja-JP" altLang="en-US" sz="800" dirty="0"/>
          </a:p>
          <a:p>
            <a:r>
              <a:rPr lang="en-US" altLang="ja-JP" sz="800" dirty="0"/>
              <a:t># 1. </a:t>
            </a:r>
            <a:r>
              <a:rPr lang="ja-JP" altLang="en-US" sz="800" dirty="0"/>
              <a:t>データの用意</a:t>
            </a:r>
          </a:p>
          <a:p>
            <a:r>
              <a:rPr lang="en-US" altLang="ja-JP" sz="800" dirty="0" err="1"/>
              <a:t>df</a:t>
            </a:r>
            <a:r>
              <a:rPr lang="en-US" altLang="ja-JP" sz="800" dirty="0"/>
              <a:t> = </a:t>
            </a:r>
            <a:r>
              <a:rPr lang="en-US" altLang="ja-JP" sz="800" dirty="0" err="1"/>
              <a:t>pd.DataFrame</a:t>
            </a:r>
            <a:r>
              <a:rPr lang="en-US" altLang="ja-JP" sz="800" dirty="0"/>
              <a:t>({</a:t>
            </a:r>
          </a:p>
          <a:p>
            <a:r>
              <a:rPr lang="zh-TW" altLang="en-US" sz="800" dirty="0"/>
              <a:t>    </a:t>
            </a:r>
            <a:r>
              <a:rPr lang="en-US" altLang="zh-TW" sz="800" dirty="0"/>
              <a:t>"</a:t>
            </a:r>
            <a:r>
              <a:rPr lang="zh-TW" altLang="en-US" sz="800" dirty="0"/>
              <a:t>学習時間</a:t>
            </a:r>
            <a:r>
              <a:rPr lang="en-US" altLang="zh-TW" sz="800" dirty="0"/>
              <a:t>":  [2.5, 3.0, 1.6, 3.5, 2.8, 1.4, 1.0, 0.5, 1.5, 2.6, 1.2, 1.8],</a:t>
            </a:r>
          </a:p>
          <a:p>
            <a:r>
              <a:rPr lang="ja-JP" altLang="en-US" sz="800" dirty="0"/>
              <a:t>    </a:t>
            </a:r>
            <a:r>
              <a:rPr lang="en-US" altLang="ja-JP" sz="800" dirty="0"/>
              <a:t>"</a:t>
            </a:r>
            <a:r>
              <a:rPr lang="ja-JP" altLang="en-US" sz="800" dirty="0"/>
              <a:t>テスト点数</a:t>
            </a:r>
            <a:r>
              <a:rPr lang="en-US" altLang="ja-JP" sz="800" dirty="0"/>
              <a:t>": [78,  65,  80,  90,  74,  82,  60,  55,  58,  62,  76,  60],</a:t>
            </a:r>
          </a:p>
          <a:p>
            <a:r>
              <a:rPr lang="zh-TW" altLang="en-US" sz="800" dirty="0"/>
              <a:t>    </a:t>
            </a:r>
            <a:r>
              <a:rPr lang="en-US" altLang="zh-TW" sz="800" dirty="0"/>
              <a:t>"</a:t>
            </a:r>
            <a:r>
              <a:rPr lang="zh-TW" altLang="en-US" sz="800" dirty="0"/>
              <a:t>講習会</a:t>
            </a:r>
            <a:r>
              <a:rPr lang="en-US" altLang="zh-TW" sz="800" dirty="0"/>
              <a:t>A":  ["</a:t>
            </a:r>
            <a:r>
              <a:rPr lang="zh-TW" altLang="en-US" sz="800" dirty="0"/>
              <a:t>受講</a:t>
            </a:r>
            <a:r>
              <a:rPr lang="en-US" altLang="zh-TW" sz="800" dirty="0"/>
              <a:t>"]*6 + ["</a:t>
            </a:r>
            <a:r>
              <a:rPr lang="zh-TW" altLang="en-US" sz="800" dirty="0"/>
              <a:t>未受講</a:t>
            </a:r>
            <a:r>
              <a:rPr lang="en-US" altLang="zh-TW" sz="800" dirty="0"/>
              <a:t>"]*6,</a:t>
            </a:r>
          </a:p>
          <a:p>
            <a:r>
              <a:rPr lang="en-US" altLang="ja-JP" sz="800" dirty="0"/>
              <a:t>})</a:t>
            </a:r>
          </a:p>
          <a:p>
            <a:endParaRPr lang="ja-JP" altLang="en-US" sz="800" dirty="0"/>
          </a:p>
          <a:p>
            <a:r>
              <a:rPr lang="en-US" altLang="ja-JP" sz="800" dirty="0"/>
              <a:t># 2. </a:t>
            </a:r>
            <a:r>
              <a:rPr lang="ja-JP" altLang="en-US" sz="800" dirty="0"/>
              <a:t>実データの散布図</a:t>
            </a:r>
            <a:r>
              <a:rPr lang="en-US" altLang="ja-JP" sz="800" dirty="0"/>
              <a:t>: </a:t>
            </a:r>
            <a:r>
              <a:rPr lang="ja-JP" altLang="en-US" sz="800" dirty="0"/>
              <a:t>受講</a:t>
            </a:r>
            <a:r>
              <a:rPr lang="en-US" altLang="ja-JP" sz="800" dirty="0"/>
              <a:t>/</a:t>
            </a:r>
            <a:r>
              <a:rPr lang="ja-JP" altLang="en-US" sz="800" dirty="0"/>
              <a:t>未受講を色分けして描く</a:t>
            </a:r>
          </a:p>
          <a:p>
            <a:r>
              <a:rPr lang="en-US" altLang="ja-JP" sz="800" dirty="0"/>
              <a:t>for </a:t>
            </a:r>
            <a:r>
              <a:rPr lang="ja-JP" altLang="en-US" sz="800" dirty="0"/>
              <a:t>判定</a:t>
            </a:r>
            <a:r>
              <a:rPr lang="en-US" altLang="ja-JP" sz="800" dirty="0"/>
              <a:t>, </a:t>
            </a:r>
            <a:r>
              <a:rPr lang="ja-JP" altLang="en-US" sz="800" dirty="0"/>
              <a:t>色 </a:t>
            </a:r>
            <a:r>
              <a:rPr lang="en-US" altLang="ja-JP" sz="800" dirty="0"/>
              <a:t>in [("</a:t>
            </a:r>
            <a:r>
              <a:rPr lang="ja-JP" altLang="en-US" sz="800" dirty="0"/>
              <a:t>受講</a:t>
            </a:r>
            <a:r>
              <a:rPr lang="en-US" altLang="ja-JP" sz="800" dirty="0"/>
              <a:t>", "red"), ("</a:t>
            </a:r>
            <a:r>
              <a:rPr lang="ja-JP" altLang="en-US" sz="800" dirty="0"/>
              <a:t>未受講</a:t>
            </a:r>
            <a:r>
              <a:rPr lang="en-US" altLang="ja-JP" sz="800" dirty="0"/>
              <a:t>", "blue")]:</a:t>
            </a:r>
          </a:p>
          <a:p>
            <a:r>
              <a:rPr lang="zh-TW" altLang="en-US" sz="800" dirty="0"/>
              <a:t>    部分 </a:t>
            </a:r>
            <a:r>
              <a:rPr lang="en-US" altLang="zh-TW" sz="800" dirty="0"/>
              <a:t>= </a:t>
            </a:r>
            <a:r>
              <a:rPr lang="en-US" altLang="zh-TW" sz="800" dirty="0" err="1"/>
              <a:t>df</a:t>
            </a:r>
            <a:r>
              <a:rPr lang="en-US" altLang="zh-TW" sz="800" dirty="0"/>
              <a:t>[</a:t>
            </a:r>
            <a:r>
              <a:rPr lang="en-US" altLang="zh-TW" sz="800" dirty="0" err="1"/>
              <a:t>df</a:t>
            </a:r>
            <a:r>
              <a:rPr lang="en-US" altLang="zh-TW" sz="800" dirty="0"/>
              <a:t>["</a:t>
            </a:r>
            <a:r>
              <a:rPr lang="zh-TW" altLang="en-US" sz="800" dirty="0"/>
              <a:t>講習会</a:t>
            </a:r>
            <a:r>
              <a:rPr lang="en-US" altLang="zh-TW" sz="800" dirty="0"/>
              <a:t>A"] == </a:t>
            </a:r>
            <a:r>
              <a:rPr lang="zh-TW" altLang="en-US" sz="800" dirty="0"/>
              <a:t>判定</a:t>
            </a:r>
            <a:r>
              <a:rPr lang="en-US" altLang="zh-TW" sz="800" dirty="0"/>
              <a:t>]</a:t>
            </a:r>
          </a:p>
          <a:p>
            <a:r>
              <a:rPr lang="en-US" altLang="ja-JP" sz="800" dirty="0"/>
              <a:t>    </a:t>
            </a:r>
            <a:r>
              <a:rPr lang="en-US" altLang="ja-JP" sz="800" dirty="0" err="1"/>
              <a:t>plt.scatter</a:t>
            </a:r>
            <a:r>
              <a:rPr lang="en-US" altLang="ja-JP" sz="800" dirty="0"/>
              <a:t>(</a:t>
            </a:r>
            <a:r>
              <a:rPr lang="ja-JP" altLang="en-US" sz="800" dirty="0"/>
              <a:t>部分</a:t>
            </a:r>
            <a:r>
              <a:rPr lang="en-US" altLang="ja-JP" sz="800" dirty="0"/>
              <a:t>["</a:t>
            </a:r>
            <a:r>
              <a:rPr lang="ja-JP" altLang="en-US" sz="800" dirty="0"/>
              <a:t>学習時間</a:t>
            </a:r>
            <a:r>
              <a:rPr lang="en-US" altLang="ja-JP" sz="800" dirty="0"/>
              <a:t>"], </a:t>
            </a:r>
            <a:r>
              <a:rPr lang="ja-JP" altLang="en-US" sz="800" dirty="0"/>
              <a:t>部分</a:t>
            </a:r>
            <a:r>
              <a:rPr lang="en-US" altLang="ja-JP" sz="800" dirty="0"/>
              <a:t>["</a:t>
            </a:r>
            <a:r>
              <a:rPr lang="ja-JP" altLang="en-US" sz="800" dirty="0"/>
              <a:t>テスト点数</a:t>
            </a:r>
            <a:r>
              <a:rPr lang="en-US" altLang="ja-JP" sz="800" dirty="0"/>
              <a:t>"], color=</a:t>
            </a:r>
            <a:r>
              <a:rPr lang="ja-JP" altLang="en-US" sz="800" dirty="0"/>
              <a:t>色</a:t>
            </a:r>
            <a:r>
              <a:rPr lang="en-US" altLang="ja-JP" sz="800" dirty="0"/>
              <a:t>, label=</a:t>
            </a:r>
            <a:r>
              <a:rPr lang="ja-JP" altLang="en-US" sz="800" dirty="0"/>
              <a:t>判定</a:t>
            </a:r>
            <a:r>
              <a:rPr lang="en-US" altLang="ja-JP" sz="800" dirty="0"/>
              <a:t>)</a:t>
            </a:r>
          </a:p>
          <a:p>
            <a:r>
              <a:rPr lang="en-US" altLang="ja-JP" sz="800" dirty="0" err="1"/>
              <a:t>plt.xlabel</a:t>
            </a:r>
            <a:r>
              <a:rPr lang="en-US" altLang="ja-JP" sz="800" dirty="0"/>
              <a:t>("Study hours")</a:t>
            </a:r>
          </a:p>
          <a:p>
            <a:r>
              <a:rPr lang="en-US" altLang="ja-JP" sz="800" dirty="0" err="1"/>
              <a:t>plt.ylabel</a:t>
            </a:r>
            <a:r>
              <a:rPr lang="en-US" altLang="ja-JP" sz="800" dirty="0"/>
              <a:t>("Score")</a:t>
            </a:r>
          </a:p>
          <a:p>
            <a:r>
              <a:rPr lang="en-US" altLang="ja-JP" sz="800" dirty="0" err="1"/>
              <a:t>plt.title</a:t>
            </a:r>
            <a:r>
              <a:rPr lang="en-US" altLang="ja-JP" sz="800" dirty="0"/>
              <a:t>("Data")</a:t>
            </a:r>
          </a:p>
          <a:p>
            <a:r>
              <a:rPr lang="en-US" altLang="ja-JP" sz="800" dirty="0" err="1"/>
              <a:t>plt.legend</a:t>
            </a:r>
            <a:r>
              <a:rPr lang="en-US" altLang="ja-JP" sz="800" dirty="0"/>
              <a:t>()</a:t>
            </a:r>
          </a:p>
          <a:p>
            <a:r>
              <a:rPr lang="en-US" altLang="ja-JP" sz="800" dirty="0" err="1"/>
              <a:t>plt.show</a:t>
            </a:r>
            <a:r>
              <a:rPr lang="en-US" altLang="ja-JP" sz="800" dirty="0"/>
              <a:t>()</a:t>
            </a:r>
          </a:p>
          <a:p>
            <a:endParaRPr lang="ja-JP" altLang="en-US" sz="800" dirty="0"/>
          </a:p>
          <a:p>
            <a:r>
              <a:rPr lang="en-US" altLang="ja-JP" sz="800" dirty="0"/>
              <a:t># 3. </a:t>
            </a:r>
            <a:r>
              <a:rPr lang="ja-JP" altLang="en-US" sz="800" dirty="0"/>
              <a:t>学習（</a:t>
            </a:r>
            <a:r>
              <a:rPr lang="en-US" altLang="ja-JP" sz="800" dirty="0"/>
              <a:t>fit</a:t>
            </a:r>
            <a:r>
              <a:rPr lang="ja-JP" altLang="en-US" sz="800" dirty="0"/>
              <a:t>）</a:t>
            </a:r>
          </a:p>
          <a:p>
            <a:r>
              <a:rPr lang="en-US" altLang="ja-JP" sz="800" dirty="0"/>
              <a:t>model = </a:t>
            </a:r>
            <a:r>
              <a:rPr lang="en-US" altLang="ja-JP" sz="800" dirty="0" err="1"/>
              <a:t>DecisionTreeClassifier</a:t>
            </a:r>
            <a:r>
              <a:rPr lang="en-US" altLang="ja-JP" sz="800" dirty="0"/>
              <a:t>(</a:t>
            </a:r>
            <a:r>
              <a:rPr lang="en-US" altLang="ja-JP" sz="800" dirty="0" err="1"/>
              <a:t>random_state</a:t>
            </a:r>
            <a:r>
              <a:rPr lang="en-US" altLang="ja-JP" sz="800" dirty="0"/>
              <a:t>=0)</a:t>
            </a:r>
          </a:p>
          <a:p>
            <a:r>
              <a:rPr lang="en-US" altLang="ja-JP" sz="800" dirty="0" err="1"/>
              <a:t>model.fit</a:t>
            </a:r>
            <a:r>
              <a:rPr lang="en-US" altLang="ja-JP" sz="800" dirty="0"/>
              <a:t>(</a:t>
            </a:r>
            <a:r>
              <a:rPr lang="en-US" altLang="ja-JP" sz="800" dirty="0" err="1"/>
              <a:t>df</a:t>
            </a:r>
            <a:r>
              <a:rPr lang="en-US" altLang="ja-JP" sz="800" dirty="0"/>
              <a:t>[["</a:t>
            </a:r>
            <a:r>
              <a:rPr lang="ja-JP" altLang="en-US" sz="800" dirty="0"/>
              <a:t>学習時間</a:t>
            </a:r>
            <a:r>
              <a:rPr lang="en-US" altLang="ja-JP" sz="800" dirty="0"/>
              <a:t>", "</a:t>
            </a:r>
            <a:r>
              <a:rPr lang="ja-JP" altLang="en-US" sz="800" dirty="0"/>
              <a:t>テスト点数</a:t>
            </a:r>
            <a:r>
              <a:rPr lang="en-US" altLang="ja-JP" sz="800" dirty="0"/>
              <a:t>"]], </a:t>
            </a:r>
            <a:r>
              <a:rPr lang="en-US" altLang="ja-JP" sz="800" dirty="0" err="1"/>
              <a:t>df</a:t>
            </a:r>
            <a:r>
              <a:rPr lang="en-US" altLang="ja-JP" sz="800" dirty="0"/>
              <a:t>["</a:t>
            </a:r>
            <a:r>
              <a:rPr lang="ja-JP" altLang="en-US" sz="800" dirty="0"/>
              <a:t>講習会</a:t>
            </a:r>
            <a:r>
              <a:rPr lang="en-US" altLang="ja-JP" sz="800" dirty="0"/>
              <a:t>A"])</a:t>
            </a:r>
          </a:p>
          <a:p>
            <a:endParaRPr lang="ja-JP" altLang="en-US" sz="800" dirty="0"/>
          </a:p>
          <a:p>
            <a:r>
              <a:rPr lang="en-US" altLang="ja-JP" sz="800" dirty="0"/>
              <a:t># 4. </a:t>
            </a:r>
            <a:r>
              <a:rPr lang="ja-JP" altLang="en-US" sz="800" dirty="0"/>
              <a:t>決定境界の可視化</a:t>
            </a:r>
            <a:r>
              <a:rPr lang="en-US" altLang="ja-JP" sz="800" dirty="0"/>
              <a:t>: </a:t>
            </a:r>
            <a:r>
              <a:rPr lang="ja-JP" altLang="en-US" sz="800" dirty="0"/>
              <a:t>平面全体を格子点で埋め、各点の判定を背景色で塗り分ける</a:t>
            </a:r>
          </a:p>
          <a:p>
            <a:r>
              <a:rPr lang="en-US" altLang="ja-JP" sz="800" dirty="0" err="1"/>
              <a:t>x_min</a:t>
            </a:r>
            <a:r>
              <a:rPr lang="en-US" altLang="ja-JP" sz="800" dirty="0"/>
              <a:t>, </a:t>
            </a:r>
            <a:r>
              <a:rPr lang="en-US" altLang="ja-JP" sz="800" dirty="0" err="1"/>
              <a:t>x_max</a:t>
            </a:r>
            <a:r>
              <a:rPr lang="en-US" altLang="ja-JP" sz="800" dirty="0"/>
              <a:t> = 0, 4</a:t>
            </a:r>
          </a:p>
          <a:p>
            <a:r>
              <a:rPr lang="es-ES" altLang="ja-JP" sz="800" dirty="0" err="1"/>
              <a:t>y_min</a:t>
            </a:r>
            <a:r>
              <a:rPr lang="es-ES" altLang="ja-JP" sz="800" dirty="0"/>
              <a:t>, </a:t>
            </a:r>
            <a:r>
              <a:rPr lang="es-ES" altLang="ja-JP" sz="800" dirty="0" err="1"/>
              <a:t>y_max</a:t>
            </a:r>
            <a:r>
              <a:rPr lang="es-ES" altLang="ja-JP" sz="800" dirty="0"/>
              <a:t> = 50, 95</a:t>
            </a:r>
          </a:p>
          <a:p>
            <a:r>
              <a:rPr lang="en-US" altLang="ja-JP" sz="800" dirty="0"/>
              <a:t>xx, </a:t>
            </a:r>
            <a:r>
              <a:rPr lang="en-US" altLang="ja-JP" sz="800" dirty="0" err="1"/>
              <a:t>yy</a:t>
            </a:r>
            <a:r>
              <a:rPr lang="en-US" altLang="ja-JP" sz="800" dirty="0"/>
              <a:t> = </a:t>
            </a:r>
            <a:r>
              <a:rPr lang="en-US" altLang="ja-JP" sz="800" dirty="0" err="1"/>
              <a:t>np.meshgrid</a:t>
            </a:r>
            <a:r>
              <a:rPr lang="en-US" altLang="ja-JP" sz="800" dirty="0"/>
              <a:t>(</a:t>
            </a:r>
            <a:r>
              <a:rPr lang="en-US" altLang="ja-JP" sz="800" dirty="0" err="1"/>
              <a:t>np.linspace</a:t>
            </a:r>
            <a:r>
              <a:rPr lang="en-US" altLang="ja-JP" sz="800" dirty="0"/>
              <a:t>(</a:t>
            </a:r>
            <a:r>
              <a:rPr lang="en-US" altLang="ja-JP" sz="800" dirty="0" err="1"/>
              <a:t>x_min</a:t>
            </a:r>
            <a:r>
              <a:rPr lang="en-US" altLang="ja-JP" sz="800" dirty="0"/>
              <a:t>, </a:t>
            </a:r>
            <a:r>
              <a:rPr lang="en-US" altLang="ja-JP" sz="800" dirty="0" err="1"/>
              <a:t>x_max</a:t>
            </a:r>
            <a:r>
              <a:rPr lang="en-US" altLang="ja-JP" sz="800" dirty="0"/>
              <a:t>, 300),</a:t>
            </a:r>
          </a:p>
          <a:p>
            <a:r>
              <a:rPr lang="es-ES" altLang="ja-JP" sz="800" dirty="0"/>
              <a:t>                     </a:t>
            </a:r>
            <a:r>
              <a:rPr lang="es-ES" altLang="ja-JP" sz="800" dirty="0" err="1"/>
              <a:t>np.linspace</a:t>
            </a:r>
            <a:r>
              <a:rPr lang="es-ES" altLang="ja-JP" sz="800" dirty="0"/>
              <a:t>(</a:t>
            </a:r>
            <a:r>
              <a:rPr lang="es-ES" altLang="ja-JP" sz="800" dirty="0" err="1"/>
              <a:t>y_min</a:t>
            </a:r>
            <a:r>
              <a:rPr lang="es-ES" altLang="ja-JP" sz="800" dirty="0"/>
              <a:t>, </a:t>
            </a:r>
            <a:r>
              <a:rPr lang="es-ES" altLang="ja-JP" sz="800" dirty="0" err="1"/>
              <a:t>y_max</a:t>
            </a:r>
            <a:r>
              <a:rPr lang="es-ES" altLang="ja-JP" sz="800" dirty="0"/>
              <a:t>, 300))</a:t>
            </a:r>
          </a:p>
          <a:p>
            <a:r>
              <a:rPr lang="ja-JP" altLang="en-US" sz="800" dirty="0"/>
              <a:t>格子 </a:t>
            </a:r>
            <a:r>
              <a:rPr lang="en-US" altLang="ja-JP" sz="800" dirty="0"/>
              <a:t>= </a:t>
            </a:r>
            <a:r>
              <a:rPr lang="en-US" altLang="ja-JP" sz="800" dirty="0" err="1"/>
              <a:t>pd.DataFrame</a:t>
            </a:r>
            <a:r>
              <a:rPr lang="en-US" altLang="ja-JP" sz="800" dirty="0"/>
              <a:t>({"</a:t>
            </a:r>
            <a:r>
              <a:rPr lang="ja-JP" altLang="en-US" sz="800" dirty="0"/>
              <a:t>学習時間</a:t>
            </a:r>
            <a:r>
              <a:rPr lang="en-US" altLang="ja-JP" sz="800" dirty="0"/>
              <a:t>": </a:t>
            </a:r>
            <a:r>
              <a:rPr lang="en-US" altLang="ja-JP" sz="800" dirty="0" err="1"/>
              <a:t>xx.ravel</a:t>
            </a:r>
            <a:r>
              <a:rPr lang="en-US" altLang="ja-JP" sz="800" dirty="0"/>
              <a:t>(), "</a:t>
            </a:r>
            <a:r>
              <a:rPr lang="ja-JP" altLang="en-US" sz="800" dirty="0"/>
              <a:t>テスト点数</a:t>
            </a:r>
            <a:r>
              <a:rPr lang="en-US" altLang="ja-JP" sz="800" dirty="0"/>
              <a:t>": </a:t>
            </a:r>
            <a:r>
              <a:rPr lang="en-US" altLang="ja-JP" sz="800" dirty="0" err="1"/>
              <a:t>yy.ravel</a:t>
            </a:r>
            <a:r>
              <a:rPr lang="en-US" altLang="ja-JP" sz="800" dirty="0"/>
              <a:t>()})</a:t>
            </a:r>
          </a:p>
          <a:p>
            <a:r>
              <a:rPr lang="ja-JP" altLang="en-US" sz="800" dirty="0"/>
              <a:t>領域 </a:t>
            </a:r>
            <a:r>
              <a:rPr lang="en-US" altLang="ja-JP" sz="800" dirty="0"/>
              <a:t>= </a:t>
            </a:r>
            <a:r>
              <a:rPr lang="en-US" altLang="ja-JP" sz="800" dirty="0" err="1"/>
              <a:t>model.predict</a:t>
            </a:r>
            <a:r>
              <a:rPr lang="en-US" altLang="ja-JP" sz="800" dirty="0"/>
              <a:t>(</a:t>
            </a:r>
            <a:r>
              <a:rPr lang="ja-JP" altLang="en-US" sz="800" dirty="0"/>
              <a:t>格子</a:t>
            </a:r>
            <a:r>
              <a:rPr lang="en-US" altLang="ja-JP" sz="800" dirty="0"/>
              <a:t>)</a:t>
            </a:r>
          </a:p>
          <a:p>
            <a:r>
              <a:rPr lang="ja-JP" altLang="en-US" sz="800" dirty="0"/>
              <a:t>領域の色 </a:t>
            </a:r>
            <a:r>
              <a:rPr lang="en-US" altLang="ja-JP" sz="800" dirty="0"/>
              <a:t>= </a:t>
            </a:r>
            <a:r>
              <a:rPr lang="en-US" altLang="ja-JP" sz="800" dirty="0" err="1"/>
              <a:t>np.where</a:t>
            </a:r>
            <a:r>
              <a:rPr lang="en-US" altLang="ja-JP" sz="800" dirty="0"/>
              <a:t>(</a:t>
            </a:r>
            <a:r>
              <a:rPr lang="ja-JP" altLang="en-US" sz="800" dirty="0"/>
              <a:t>領域 </a:t>
            </a:r>
            <a:r>
              <a:rPr lang="en-US" altLang="ja-JP" sz="800" dirty="0"/>
              <a:t>== "</a:t>
            </a:r>
            <a:r>
              <a:rPr lang="ja-JP" altLang="en-US" sz="800" dirty="0"/>
              <a:t>受講</a:t>
            </a:r>
            <a:r>
              <a:rPr lang="en-US" altLang="ja-JP" sz="800" dirty="0"/>
              <a:t>", 1, 0).reshape(</a:t>
            </a:r>
            <a:r>
              <a:rPr lang="en-US" altLang="ja-JP" sz="800" dirty="0" err="1"/>
              <a:t>xx.shape</a:t>
            </a:r>
            <a:r>
              <a:rPr lang="en-US" altLang="ja-JP" sz="800" dirty="0"/>
              <a:t>)</a:t>
            </a:r>
          </a:p>
          <a:p>
            <a:r>
              <a:rPr lang="en-US" altLang="ja-JP" sz="800" dirty="0" err="1"/>
              <a:t>plt.contourf</a:t>
            </a:r>
            <a:r>
              <a:rPr lang="en-US" altLang="ja-JP" sz="800" dirty="0"/>
              <a:t>(xx, </a:t>
            </a:r>
            <a:r>
              <a:rPr lang="en-US" altLang="ja-JP" sz="800" dirty="0" err="1"/>
              <a:t>yy</a:t>
            </a:r>
            <a:r>
              <a:rPr lang="en-US" altLang="ja-JP" sz="800" dirty="0"/>
              <a:t>, </a:t>
            </a:r>
            <a:r>
              <a:rPr lang="ja-JP" altLang="en-US" sz="800" dirty="0"/>
              <a:t>領域の色</a:t>
            </a:r>
            <a:r>
              <a:rPr lang="en-US" altLang="ja-JP" sz="800" dirty="0"/>
              <a:t>, levels=1, colors=["blue", "red"], alpha=0.2)</a:t>
            </a:r>
          </a:p>
          <a:p>
            <a:r>
              <a:rPr lang="en-US" altLang="ja-JP" sz="800" dirty="0"/>
              <a:t>for </a:t>
            </a:r>
            <a:r>
              <a:rPr lang="ja-JP" altLang="en-US" sz="800" dirty="0"/>
              <a:t>判定</a:t>
            </a:r>
            <a:r>
              <a:rPr lang="en-US" altLang="ja-JP" sz="800" dirty="0"/>
              <a:t>, </a:t>
            </a:r>
            <a:r>
              <a:rPr lang="ja-JP" altLang="en-US" sz="800" dirty="0"/>
              <a:t>色 </a:t>
            </a:r>
            <a:r>
              <a:rPr lang="en-US" altLang="ja-JP" sz="800" dirty="0"/>
              <a:t>in [("</a:t>
            </a:r>
            <a:r>
              <a:rPr lang="ja-JP" altLang="en-US" sz="800" dirty="0"/>
              <a:t>受講</a:t>
            </a:r>
            <a:r>
              <a:rPr lang="en-US" altLang="ja-JP" sz="800" dirty="0"/>
              <a:t>", "red"), ("</a:t>
            </a:r>
            <a:r>
              <a:rPr lang="ja-JP" altLang="en-US" sz="800" dirty="0"/>
              <a:t>未受講</a:t>
            </a:r>
            <a:r>
              <a:rPr lang="en-US" altLang="ja-JP" sz="800" dirty="0"/>
              <a:t>", "blue")]:</a:t>
            </a:r>
          </a:p>
          <a:p>
            <a:r>
              <a:rPr lang="zh-TW" altLang="en-US" sz="800" dirty="0"/>
              <a:t>    部分 </a:t>
            </a:r>
            <a:r>
              <a:rPr lang="en-US" altLang="zh-TW" sz="800" dirty="0"/>
              <a:t>= </a:t>
            </a:r>
            <a:r>
              <a:rPr lang="en-US" altLang="zh-TW" sz="800" dirty="0" err="1"/>
              <a:t>df</a:t>
            </a:r>
            <a:r>
              <a:rPr lang="en-US" altLang="zh-TW" sz="800" dirty="0"/>
              <a:t>[</a:t>
            </a:r>
            <a:r>
              <a:rPr lang="en-US" altLang="zh-TW" sz="800" dirty="0" err="1"/>
              <a:t>df</a:t>
            </a:r>
            <a:r>
              <a:rPr lang="en-US" altLang="zh-TW" sz="800" dirty="0"/>
              <a:t>["</a:t>
            </a:r>
            <a:r>
              <a:rPr lang="zh-TW" altLang="en-US" sz="800" dirty="0"/>
              <a:t>講習会</a:t>
            </a:r>
            <a:r>
              <a:rPr lang="en-US" altLang="zh-TW" sz="800" dirty="0"/>
              <a:t>A"] == </a:t>
            </a:r>
            <a:r>
              <a:rPr lang="zh-TW" altLang="en-US" sz="800" dirty="0"/>
              <a:t>判定</a:t>
            </a:r>
            <a:r>
              <a:rPr lang="en-US" altLang="zh-TW" sz="800" dirty="0"/>
              <a:t>]</a:t>
            </a:r>
          </a:p>
          <a:p>
            <a:r>
              <a:rPr lang="en-US" altLang="ja-JP" sz="800" dirty="0"/>
              <a:t>    </a:t>
            </a:r>
            <a:r>
              <a:rPr lang="en-US" altLang="ja-JP" sz="800" dirty="0" err="1"/>
              <a:t>plt.scatter</a:t>
            </a:r>
            <a:r>
              <a:rPr lang="en-US" altLang="ja-JP" sz="800" dirty="0"/>
              <a:t>(</a:t>
            </a:r>
            <a:r>
              <a:rPr lang="ja-JP" altLang="en-US" sz="800" dirty="0"/>
              <a:t>部分</a:t>
            </a:r>
            <a:r>
              <a:rPr lang="en-US" altLang="ja-JP" sz="800" dirty="0"/>
              <a:t>["</a:t>
            </a:r>
            <a:r>
              <a:rPr lang="ja-JP" altLang="en-US" sz="800" dirty="0"/>
              <a:t>学習時間</a:t>
            </a:r>
            <a:r>
              <a:rPr lang="en-US" altLang="ja-JP" sz="800" dirty="0"/>
              <a:t>"], </a:t>
            </a:r>
            <a:r>
              <a:rPr lang="ja-JP" altLang="en-US" sz="800" dirty="0"/>
              <a:t>部分</a:t>
            </a:r>
            <a:r>
              <a:rPr lang="en-US" altLang="ja-JP" sz="800" dirty="0"/>
              <a:t>["</a:t>
            </a:r>
            <a:r>
              <a:rPr lang="ja-JP" altLang="en-US" sz="800" dirty="0"/>
              <a:t>テスト点数</a:t>
            </a:r>
            <a:r>
              <a:rPr lang="en-US" altLang="ja-JP" sz="800" dirty="0"/>
              <a:t>"], color=</a:t>
            </a:r>
            <a:r>
              <a:rPr lang="ja-JP" altLang="en-US" sz="800" dirty="0"/>
              <a:t>色</a:t>
            </a:r>
            <a:r>
              <a:rPr lang="en-US" altLang="ja-JP" sz="800" dirty="0"/>
              <a:t>, label=</a:t>
            </a:r>
            <a:r>
              <a:rPr lang="ja-JP" altLang="en-US" sz="800" dirty="0"/>
              <a:t>判定</a:t>
            </a:r>
            <a:r>
              <a:rPr lang="en-US" altLang="ja-JP" sz="800" dirty="0"/>
              <a:t>)</a:t>
            </a:r>
          </a:p>
          <a:p>
            <a:r>
              <a:rPr lang="en-US" altLang="ja-JP" sz="800" dirty="0" err="1"/>
              <a:t>plt.xlabel</a:t>
            </a:r>
            <a:r>
              <a:rPr lang="en-US" altLang="ja-JP" sz="800" dirty="0"/>
              <a:t>("Study hours")</a:t>
            </a:r>
          </a:p>
          <a:p>
            <a:r>
              <a:rPr lang="en-US" altLang="ja-JP" sz="800" dirty="0" err="1"/>
              <a:t>plt.ylabel</a:t>
            </a:r>
            <a:r>
              <a:rPr lang="en-US" altLang="ja-JP" sz="800" dirty="0"/>
              <a:t>("Score")</a:t>
            </a:r>
          </a:p>
          <a:p>
            <a:r>
              <a:rPr lang="en-US" altLang="ja-JP" sz="800" dirty="0" err="1"/>
              <a:t>plt.title</a:t>
            </a:r>
            <a:r>
              <a:rPr lang="en-US" altLang="ja-JP" sz="800" dirty="0"/>
              <a:t>("Decision boundary (red=</a:t>
            </a:r>
            <a:r>
              <a:rPr lang="ja-JP" altLang="en-US" sz="800" dirty="0"/>
              <a:t>受講</a:t>
            </a:r>
            <a:r>
              <a:rPr lang="en-US" altLang="ja-JP" sz="800" dirty="0"/>
              <a:t>, blue=</a:t>
            </a:r>
            <a:r>
              <a:rPr lang="ja-JP" altLang="en-US" sz="800" dirty="0"/>
              <a:t>未受講</a:t>
            </a:r>
            <a:r>
              <a:rPr lang="en-US" altLang="ja-JP" sz="800" dirty="0"/>
              <a:t>)")</a:t>
            </a:r>
          </a:p>
          <a:p>
            <a:r>
              <a:rPr lang="en-US" altLang="ja-JP" sz="800" dirty="0" err="1"/>
              <a:t>plt.legend</a:t>
            </a:r>
            <a:r>
              <a:rPr lang="en-US" altLang="ja-JP" sz="800" dirty="0"/>
              <a:t>()</a:t>
            </a:r>
          </a:p>
          <a:p>
            <a:r>
              <a:rPr lang="en-US" altLang="ja-JP" sz="800" dirty="0" err="1"/>
              <a:t>plt.show</a:t>
            </a:r>
            <a:r>
              <a:rPr lang="en-US" altLang="ja-JP" sz="8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815911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CFD88B9-467B-ED53-FDF7-5236279A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A48FFC0-948F-79AE-20B3-FDCF05C02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33" y="0"/>
            <a:ext cx="4598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4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47AB6-2933-D6E3-244D-F6DCA5DE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E19E98-1B01-EDC4-6A29-90302DA611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機械学習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DBA212-F058-9497-DB31-0B721EDB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38A25EB-3714-4696-0949-86F46A9FC5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7961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5C806-BDDB-2BFC-9319-5981A6C7B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7C35D0-834F-7F11-E0E8-0E5F3E51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演習４．クラスタリング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85EE31-C236-A10F-35C9-BB7278344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489853"/>
            <a:ext cx="8461208" cy="1205747"/>
          </a:xfrm>
        </p:spPr>
        <p:txBody>
          <a:bodyPr>
            <a:normAutofit/>
          </a:bodyPr>
          <a:lstStyle/>
          <a:p>
            <a:r>
              <a:rPr lang="en-US" altLang="ja-JP" sz="1800" dirty="0" err="1"/>
              <a:t>OneCompiler</a:t>
            </a:r>
            <a:r>
              <a:rPr lang="en-US" altLang="ja-JP" sz="1800" dirty="0"/>
              <a:t> </a:t>
            </a:r>
            <a:r>
              <a:rPr lang="ja-JP" altLang="en-US" sz="1800" dirty="0"/>
              <a:t>を使用</a:t>
            </a: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>
                <a:hlinkClick r:id="rId3"/>
              </a:rPr>
              <a:t>https://pythononline.dev/</a:t>
            </a:r>
            <a:endParaRPr lang="en-US" altLang="ja-JP" sz="1800" dirty="0"/>
          </a:p>
          <a:p>
            <a:r>
              <a:rPr lang="ja-JP" altLang="en-US" sz="1800" b="1" dirty="0"/>
              <a:t>前のコードは削除。下のコードを張り付けて</a:t>
            </a:r>
            <a:r>
              <a:rPr lang="ja-JP" altLang="en-US" sz="1800" dirty="0"/>
              <a:t>、「</a:t>
            </a:r>
            <a:r>
              <a:rPr lang="en-US" altLang="ja-JP" sz="1800" b="1" dirty="0"/>
              <a:t>Run All</a:t>
            </a:r>
            <a:r>
              <a:rPr lang="ja-JP" altLang="en-US" sz="1800" dirty="0"/>
              <a:t>」をクリック</a:t>
            </a:r>
            <a:endParaRPr lang="en-US" altLang="ja-JP" sz="18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CF815C-CDE0-1F35-D299-282B7D9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B1D28C-3C5E-58E9-320B-C55E6FEB1FFE}"/>
              </a:ext>
            </a:extLst>
          </p:cNvPr>
          <p:cNvSpPr txBox="1"/>
          <p:nvPr/>
        </p:nvSpPr>
        <p:spPr>
          <a:xfrm>
            <a:off x="360947" y="1540560"/>
            <a:ext cx="7254000" cy="561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import pandas as pd</a:t>
            </a:r>
          </a:p>
          <a:p>
            <a:r>
              <a:rPr lang="en-US" altLang="ja-JP" sz="1200" dirty="0"/>
              <a:t>import </a:t>
            </a:r>
            <a:r>
              <a:rPr lang="en-US" altLang="ja-JP" sz="1200" dirty="0" err="1"/>
              <a:t>matplotlib.pyplot</a:t>
            </a:r>
            <a:r>
              <a:rPr lang="en-US" altLang="ja-JP" sz="1200" dirty="0"/>
              <a:t> as </a:t>
            </a:r>
            <a:r>
              <a:rPr lang="en-US" altLang="ja-JP" sz="1200" dirty="0" err="1"/>
              <a:t>plt</a:t>
            </a:r>
            <a:endParaRPr lang="en-US" altLang="ja-JP" sz="1200" dirty="0"/>
          </a:p>
          <a:p>
            <a:r>
              <a:rPr lang="en-US" altLang="ja-JP" sz="1200" dirty="0"/>
              <a:t>from </a:t>
            </a:r>
            <a:r>
              <a:rPr lang="en-US" altLang="ja-JP" sz="1200" dirty="0" err="1"/>
              <a:t>sklearn.cluster</a:t>
            </a:r>
            <a:r>
              <a:rPr lang="en-US" altLang="ja-JP" sz="1200" dirty="0"/>
              <a:t> import </a:t>
            </a:r>
            <a:r>
              <a:rPr lang="en-US" altLang="ja-JP" sz="1200" dirty="0" err="1"/>
              <a:t>KMeans</a:t>
            </a:r>
            <a:endParaRPr lang="en-US" altLang="ja-JP" sz="1200" dirty="0"/>
          </a:p>
          <a:p>
            <a:endParaRPr lang="ja-JP" altLang="en-US" sz="1200" dirty="0"/>
          </a:p>
          <a:p>
            <a:r>
              <a:rPr lang="en-US" altLang="ja-JP" sz="1200" dirty="0"/>
              <a:t># 1. </a:t>
            </a:r>
            <a:r>
              <a:rPr lang="ja-JP" altLang="en-US" sz="1200" dirty="0"/>
              <a:t>データの用意（第</a:t>
            </a:r>
            <a:r>
              <a:rPr lang="en-US" altLang="ja-JP" sz="1200" dirty="0"/>
              <a:t>1</a:t>
            </a:r>
            <a:r>
              <a:rPr lang="ja-JP" altLang="en-US" sz="1200" dirty="0"/>
              <a:t>章と同じ、未回答を含む実データ）</a:t>
            </a:r>
          </a:p>
          <a:p>
            <a:r>
              <a:rPr lang="en-US" altLang="ja-JP" sz="1200" dirty="0" err="1"/>
              <a:t>df</a:t>
            </a:r>
            <a:r>
              <a:rPr lang="en-US" altLang="ja-JP" sz="1200" dirty="0"/>
              <a:t> = </a:t>
            </a:r>
            <a:r>
              <a:rPr lang="en-US" altLang="ja-JP" sz="1200" dirty="0" err="1"/>
              <a:t>pd.DataFrame</a:t>
            </a:r>
            <a:r>
              <a:rPr lang="en-US" altLang="ja-JP" sz="1200" dirty="0"/>
              <a:t>({</a:t>
            </a:r>
          </a:p>
          <a:p>
            <a:r>
              <a:rPr lang="pt-BR" altLang="ja-JP" sz="1200" dirty="0"/>
              <a:t>    "</a:t>
            </a:r>
            <a:r>
              <a:rPr lang="ja-JP" altLang="pt-BR" sz="1200" dirty="0"/>
              <a:t>回答者</a:t>
            </a:r>
            <a:r>
              <a:rPr lang="pt-BR" altLang="ja-JP" sz="1200" dirty="0"/>
              <a:t>": ["A", "B", "C", "D", "E", "F", "G", "H", "I", "J", "K", "L"],</a:t>
            </a:r>
          </a:p>
          <a:p>
            <a:r>
              <a:rPr lang="zh-TW" altLang="en-US" sz="1200" dirty="0"/>
              <a:t>    </a:t>
            </a:r>
            <a:r>
              <a:rPr lang="en-US" altLang="zh-TW" sz="1200" dirty="0"/>
              <a:t>"</a:t>
            </a:r>
            <a:r>
              <a:rPr lang="zh-TW" altLang="en-US" sz="1200" dirty="0"/>
              <a:t>運動回数</a:t>
            </a:r>
            <a:r>
              <a:rPr lang="en-US" altLang="zh-TW" sz="1200" dirty="0"/>
              <a:t>": [5, 1, 6, 0, 3, 7, 2, 0, 4, 6, 1, 3],</a:t>
            </a:r>
          </a:p>
          <a:p>
            <a:r>
              <a:rPr lang="ja-JP" altLang="en-US" sz="1200" dirty="0"/>
              <a:t>    </a:t>
            </a:r>
            <a:r>
              <a:rPr lang="en-US" altLang="ja-JP" sz="1200" dirty="0"/>
              <a:t>"</a:t>
            </a:r>
            <a:r>
              <a:rPr lang="ja-JP" altLang="en-US" sz="1200" dirty="0"/>
              <a:t>睡眠時間</a:t>
            </a:r>
            <a:r>
              <a:rPr lang="en-US" altLang="ja-JP" sz="1200" dirty="0"/>
              <a:t>": [7.5, 5.0, 8.0, None, 6.5, 7.0, 5.5, 4.5, None, 7.5, 6.0, 6.5],</a:t>
            </a:r>
          </a:p>
          <a:p>
            <a:r>
              <a:rPr lang="en-US" altLang="ja-JP" sz="1200" dirty="0"/>
              <a:t>})</a:t>
            </a:r>
          </a:p>
          <a:p>
            <a:endParaRPr lang="ja-JP" altLang="en-US" sz="1200" dirty="0"/>
          </a:p>
          <a:p>
            <a:r>
              <a:rPr lang="en-US" altLang="ja-JP" sz="1200" dirty="0"/>
              <a:t># 2. </a:t>
            </a:r>
            <a:r>
              <a:rPr lang="ja-JP" altLang="en-US" sz="1200" dirty="0"/>
              <a:t>前処理</a:t>
            </a:r>
            <a:r>
              <a:rPr lang="en-US" altLang="ja-JP" sz="1200" dirty="0"/>
              <a:t>: </a:t>
            </a:r>
            <a:r>
              <a:rPr lang="ja-JP" altLang="en-US" sz="1200" dirty="0"/>
              <a:t>未回答を平均値で補完する</a:t>
            </a:r>
          </a:p>
          <a:p>
            <a:r>
              <a:rPr lang="en-US" altLang="ja-JP" sz="1200" dirty="0"/>
              <a:t>print("</a:t>
            </a:r>
            <a:r>
              <a:rPr lang="ja-JP" altLang="en-US" sz="1200" dirty="0"/>
              <a:t>補完前の未回答数</a:t>
            </a:r>
            <a:r>
              <a:rPr lang="en-US" altLang="ja-JP" sz="1200" dirty="0"/>
              <a:t>:\n", </a:t>
            </a:r>
            <a:r>
              <a:rPr lang="en-US" altLang="ja-JP" sz="1200" dirty="0" err="1"/>
              <a:t>df.isnull</a:t>
            </a:r>
            <a:r>
              <a:rPr lang="en-US" altLang="ja-JP" sz="1200" dirty="0"/>
              <a:t>().sum())</a:t>
            </a:r>
          </a:p>
          <a:p>
            <a:r>
              <a:rPr lang="en-US" altLang="ja-JP" sz="1200" dirty="0" err="1"/>
              <a:t>df</a:t>
            </a:r>
            <a:r>
              <a:rPr lang="en-US" altLang="ja-JP" sz="1200" dirty="0"/>
              <a:t>["</a:t>
            </a:r>
            <a:r>
              <a:rPr lang="ja-JP" altLang="en-US" sz="1200" dirty="0"/>
              <a:t>睡眠時間</a:t>
            </a:r>
            <a:r>
              <a:rPr lang="en-US" altLang="ja-JP" sz="1200" dirty="0"/>
              <a:t>"] = </a:t>
            </a:r>
            <a:r>
              <a:rPr lang="en-US" altLang="ja-JP" sz="1200" dirty="0" err="1"/>
              <a:t>df</a:t>
            </a:r>
            <a:r>
              <a:rPr lang="en-US" altLang="ja-JP" sz="1200" dirty="0"/>
              <a:t>["</a:t>
            </a:r>
            <a:r>
              <a:rPr lang="ja-JP" altLang="en-US" sz="1200" dirty="0"/>
              <a:t>睡眠時間</a:t>
            </a:r>
            <a:r>
              <a:rPr lang="en-US" altLang="ja-JP" sz="1200" dirty="0"/>
              <a:t>"].</a:t>
            </a:r>
            <a:r>
              <a:rPr lang="en-US" altLang="ja-JP" sz="1200" dirty="0" err="1"/>
              <a:t>fillna</a:t>
            </a:r>
            <a:r>
              <a:rPr lang="en-US" altLang="ja-JP" sz="1200" dirty="0"/>
              <a:t>(</a:t>
            </a:r>
            <a:r>
              <a:rPr lang="en-US" altLang="ja-JP" sz="1200" dirty="0" err="1"/>
              <a:t>df</a:t>
            </a:r>
            <a:r>
              <a:rPr lang="en-US" altLang="ja-JP" sz="1200" dirty="0"/>
              <a:t>["</a:t>
            </a:r>
            <a:r>
              <a:rPr lang="ja-JP" altLang="en-US" sz="1200" dirty="0"/>
              <a:t>睡眠時間</a:t>
            </a:r>
            <a:r>
              <a:rPr lang="en-US" altLang="ja-JP" sz="1200" dirty="0"/>
              <a:t>"].mean())   # </a:t>
            </a:r>
            <a:r>
              <a:rPr lang="ja-JP" altLang="en-US" sz="1200" dirty="0"/>
              <a:t>平均</a:t>
            </a:r>
            <a:r>
              <a:rPr lang="en-US" altLang="ja-JP" sz="1200" dirty="0"/>
              <a:t>6.4</a:t>
            </a:r>
            <a:r>
              <a:rPr lang="ja-JP" altLang="en-US" sz="1200" dirty="0"/>
              <a:t>時間で埋まる</a:t>
            </a:r>
          </a:p>
          <a:p>
            <a:endParaRPr lang="ja-JP" altLang="en-US" sz="1200" dirty="0"/>
          </a:p>
          <a:p>
            <a:r>
              <a:rPr lang="en-US" altLang="ja-JP" sz="1200" dirty="0"/>
              <a:t># 3. </a:t>
            </a:r>
            <a:r>
              <a:rPr lang="ja-JP" altLang="en-US" sz="1200" dirty="0"/>
              <a:t>機械学習</a:t>
            </a:r>
            <a:r>
              <a:rPr lang="en-US" altLang="ja-JP" sz="1200" dirty="0"/>
              <a:t>: </a:t>
            </a:r>
            <a:r>
              <a:rPr lang="ja-JP" altLang="en-US" sz="1200" dirty="0"/>
              <a:t>似た回答の人同士を、自動で</a:t>
            </a:r>
            <a:r>
              <a:rPr lang="en-US" altLang="ja-JP" sz="1200" dirty="0"/>
              <a:t>2</a:t>
            </a:r>
            <a:r>
              <a:rPr lang="ja-JP" altLang="en-US" sz="1200" dirty="0"/>
              <a:t>グループに分けさせる</a:t>
            </a:r>
          </a:p>
          <a:p>
            <a:r>
              <a:rPr lang="en-US" altLang="ja-JP" sz="1200" dirty="0"/>
              <a:t>model = </a:t>
            </a:r>
            <a:r>
              <a:rPr lang="en-US" altLang="ja-JP" sz="1200" dirty="0" err="1"/>
              <a:t>KMeans</a:t>
            </a:r>
            <a:r>
              <a:rPr lang="en-US" altLang="ja-JP" sz="1200" dirty="0"/>
              <a:t>(</a:t>
            </a:r>
            <a:r>
              <a:rPr lang="en-US" altLang="ja-JP" sz="1200" dirty="0" err="1"/>
              <a:t>n_clusters</a:t>
            </a:r>
            <a:r>
              <a:rPr lang="en-US" altLang="ja-JP" sz="1200" dirty="0"/>
              <a:t>=2, </a:t>
            </a:r>
            <a:r>
              <a:rPr lang="en-US" altLang="ja-JP" sz="1200" dirty="0" err="1"/>
              <a:t>random_state</a:t>
            </a:r>
            <a:r>
              <a:rPr lang="en-US" altLang="ja-JP" sz="1200" dirty="0"/>
              <a:t>=0)</a:t>
            </a:r>
          </a:p>
          <a:p>
            <a:r>
              <a:rPr lang="en-US" altLang="ja-JP" sz="1200" dirty="0" err="1"/>
              <a:t>df</a:t>
            </a:r>
            <a:r>
              <a:rPr lang="en-US" altLang="ja-JP" sz="1200" dirty="0"/>
              <a:t>["</a:t>
            </a:r>
            <a:r>
              <a:rPr lang="ja-JP" altLang="en-US" sz="1200" dirty="0"/>
              <a:t>グループ</a:t>
            </a:r>
            <a:r>
              <a:rPr lang="en-US" altLang="ja-JP" sz="1200" dirty="0"/>
              <a:t>"] = </a:t>
            </a:r>
            <a:r>
              <a:rPr lang="en-US" altLang="ja-JP" sz="1200" dirty="0" err="1"/>
              <a:t>model.fit_predict</a:t>
            </a:r>
            <a:r>
              <a:rPr lang="en-US" altLang="ja-JP" sz="1200" dirty="0"/>
              <a:t>(</a:t>
            </a:r>
            <a:r>
              <a:rPr lang="en-US" altLang="ja-JP" sz="1200" dirty="0" err="1"/>
              <a:t>df</a:t>
            </a:r>
            <a:r>
              <a:rPr lang="en-US" altLang="ja-JP" sz="1200" dirty="0"/>
              <a:t>[["</a:t>
            </a:r>
            <a:r>
              <a:rPr lang="ja-JP" altLang="en-US" sz="1200" dirty="0"/>
              <a:t>運動回数</a:t>
            </a:r>
            <a:r>
              <a:rPr lang="en-US" altLang="ja-JP" sz="1200" dirty="0"/>
              <a:t>", "</a:t>
            </a:r>
            <a:r>
              <a:rPr lang="ja-JP" altLang="en-US" sz="1200" dirty="0"/>
              <a:t>睡眠時間</a:t>
            </a:r>
            <a:r>
              <a:rPr lang="en-US" altLang="ja-JP" sz="1200" dirty="0"/>
              <a:t>"]])</a:t>
            </a:r>
          </a:p>
          <a:p>
            <a:r>
              <a:rPr lang="en-US" altLang="ja-JP" sz="1200" dirty="0"/>
              <a:t>print(</a:t>
            </a:r>
            <a:r>
              <a:rPr lang="en-US" altLang="ja-JP" sz="1200" dirty="0" err="1"/>
              <a:t>df</a:t>
            </a:r>
            <a:r>
              <a:rPr lang="en-US" altLang="ja-JP" sz="1200" dirty="0"/>
              <a:t>)</a:t>
            </a:r>
          </a:p>
          <a:p>
            <a:r>
              <a:rPr lang="en-US" altLang="ja-JP" sz="1200" dirty="0"/>
              <a:t>print("\n</a:t>
            </a:r>
            <a:r>
              <a:rPr lang="ja-JP" altLang="en-US" sz="1200" dirty="0"/>
              <a:t>グループごとの平均</a:t>
            </a:r>
            <a:r>
              <a:rPr lang="en-US" altLang="ja-JP" sz="1200" dirty="0"/>
              <a:t>:\n", </a:t>
            </a:r>
            <a:r>
              <a:rPr lang="en-US" altLang="ja-JP" sz="1200" dirty="0" err="1"/>
              <a:t>df.groupby</a:t>
            </a:r>
            <a:r>
              <a:rPr lang="en-US" altLang="ja-JP" sz="1200" dirty="0"/>
              <a:t>("</a:t>
            </a:r>
            <a:r>
              <a:rPr lang="ja-JP" altLang="en-US" sz="1200" dirty="0"/>
              <a:t>グループ</a:t>
            </a:r>
            <a:r>
              <a:rPr lang="en-US" altLang="ja-JP" sz="1200" dirty="0"/>
              <a:t>")[["</a:t>
            </a:r>
            <a:r>
              <a:rPr lang="ja-JP" altLang="en-US" sz="1200" dirty="0"/>
              <a:t>運動回数</a:t>
            </a:r>
            <a:r>
              <a:rPr lang="en-US" altLang="ja-JP" sz="1200" dirty="0"/>
              <a:t>", "</a:t>
            </a:r>
            <a:r>
              <a:rPr lang="ja-JP" altLang="en-US" sz="1200" dirty="0"/>
              <a:t>睡眠時間</a:t>
            </a:r>
            <a:r>
              <a:rPr lang="en-US" altLang="ja-JP" sz="1200" dirty="0"/>
              <a:t>"]].mean())</a:t>
            </a:r>
          </a:p>
          <a:p>
            <a:endParaRPr lang="ja-JP" altLang="en-US" sz="1200" dirty="0"/>
          </a:p>
          <a:p>
            <a:r>
              <a:rPr lang="en-US" altLang="ja-JP" sz="1200" dirty="0"/>
              <a:t># 4. </a:t>
            </a:r>
            <a:r>
              <a:rPr lang="ja-JP" altLang="en-US" sz="1200" dirty="0"/>
              <a:t>結果の可視化</a:t>
            </a:r>
            <a:r>
              <a:rPr lang="en-US" altLang="ja-JP" sz="1200" dirty="0"/>
              <a:t>: </a:t>
            </a:r>
            <a:r>
              <a:rPr lang="ja-JP" altLang="en-US" sz="1200" dirty="0"/>
              <a:t>コンピューターの分けたグループを色で確認する</a:t>
            </a:r>
          </a:p>
          <a:p>
            <a:r>
              <a:rPr lang="en-US" altLang="ja-JP" sz="1200" dirty="0"/>
              <a:t>for g, </a:t>
            </a:r>
            <a:r>
              <a:rPr lang="ja-JP" altLang="en-US" sz="1200" dirty="0"/>
              <a:t>色 </a:t>
            </a:r>
            <a:r>
              <a:rPr lang="en-US" altLang="ja-JP" sz="1200" dirty="0"/>
              <a:t>in [(0, "blue"), (1, "red")]:</a:t>
            </a:r>
          </a:p>
          <a:p>
            <a:r>
              <a:rPr lang="ja-JP" altLang="en-US" sz="1200" dirty="0"/>
              <a:t>    部分 </a:t>
            </a:r>
            <a:r>
              <a:rPr lang="en-US" altLang="ja-JP" sz="1200" dirty="0"/>
              <a:t>= </a:t>
            </a:r>
            <a:r>
              <a:rPr lang="en-US" altLang="ja-JP" sz="1200" dirty="0" err="1"/>
              <a:t>df</a:t>
            </a:r>
            <a:r>
              <a:rPr lang="en-US" altLang="ja-JP" sz="1200" dirty="0"/>
              <a:t>[</a:t>
            </a:r>
            <a:r>
              <a:rPr lang="en-US" altLang="ja-JP" sz="1200" dirty="0" err="1"/>
              <a:t>df</a:t>
            </a:r>
            <a:r>
              <a:rPr lang="en-US" altLang="ja-JP" sz="1200" dirty="0"/>
              <a:t>["</a:t>
            </a:r>
            <a:r>
              <a:rPr lang="ja-JP" altLang="en-US" sz="1200" dirty="0"/>
              <a:t>グループ</a:t>
            </a:r>
            <a:r>
              <a:rPr lang="en-US" altLang="ja-JP" sz="1200" dirty="0"/>
              <a:t>"] == g]</a:t>
            </a:r>
          </a:p>
          <a:p>
            <a:r>
              <a:rPr lang="en-US" altLang="ja-JP" sz="1200" dirty="0"/>
              <a:t>    </a:t>
            </a:r>
            <a:r>
              <a:rPr lang="en-US" altLang="ja-JP" sz="1200" dirty="0" err="1"/>
              <a:t>plt.scatter</a:t>
            </a:r>
            <a:r>
              <a:rPr lang="en-US" altLang="ja-JP" sz="1200" dirty="0"/>
              <a:t>(</a:t>
            </a:r>
            <a:r>
              <a:rPr lang="ja-JP" altLang="en-US" sz="1200" dirty="0"/>
              <a:t>部分</a:t>
            </a:r>
            <a:r>
              <a:rPr lang="en-US" altLang="ja-JP" sz="1200" dirty="0"/>
              <a:t>["</a:t>
            </a:r>
            <a:r>
              <a:rPr lang="ja-JP" altLang="en-US" sz="1200" dirty="0"/>
              <a:t>運動回数</a:t>
            </a:r>
            <a:r>
              <a:rPr lang="en-US" altLang="ja-JP" sz="1200" dirty="0"/>
              <a:t>"], </a:t>
            </a:r>
            <a:r>
              <a:rPr lang="ja-JP" altLang="en-US" sz="1200" dirty="0"/>
              <a:t>部分</a:t>
            </a:r>
            <a:r>
              <a:rPr lang="en-US" altLang="ja-JP" sz="1200" dirty="0"/>
              <a:t>["</a:t>
            </a:r>
            <a:r>
              <a:rPr lang="ja-JP" altLang="en-US" sz="1200" dirty="0"/>
              <a:t>睡眠時間</a:t>
            </a:r>
            <a:r>
              <a:rPr lang="en-US" altLang="ja-JP" sz="1200" dirty="0"/>
              <a:t>"], color=</a:t>
            </a:r>
            <a:r>
              <a:rPr lang="ja-JP" altLang="en-US" sz="1200" dirty="0"/>
              <a:t>色</a:t>
            </a:r>
            <a:r>
              <a:rPr lang="en-US" altLang="ja-JP" sz="1200" dirty="0"/>
              <a:t>, label=</a:t>
            </a:r>
            <a:r>
              <a:rPr lang="en-US" altLang="ja-JP" sz="1200" dirty="0" err="1"/>
              <a:t>f"Group</a:t>
            </a:r>
            <a:r>
              <a:rPr lang="en-US" altLang="ja-JP" sz="1200" dirty="0"/>
              <a:t> {g}")</a:t>
            </a:r>
          </a:p>
          <a:p>
            <a:r>
              <a:rPr lang="en-US" altLang="ja-JP" sz="1200" dirty="0" err="1"/>
              <a:t>plt.xlabel</a:t>
            </a:r>
            <a:r>
              <a:rPr lang="en-US" altLang="ja-JP" sz="1200" dirty="0"/>
              <a:t>("Exercise per week")</a:t>
            </a:r>
          </a:p>
          <a:p>
            <a:r>
              <a:rPr lang="en-US" altLang="ja-JP" sz="1200" dirty="0" err="1"/>
              <a:t>plt.ylabel</a:t>
            </a:r>
            <a:r>
              <a:rPr lang="en-US" altLang="ja-JP" sz="1200" dirty="0"/>
              <a:t>("Sleep hours")</a:t>
            </a:r>
          </a:p>
          <a:p>
            <a:r>
              <a:rPr lang="en-US" altLang="ja-JP" sz="1200" dirty="0" err="1"/>
              <a:t>plt.legend</a:t>
            </a:r>
            <a:r>
              <a:rPr lang="en-US" altLang="ja-JP" sz="1200" dirty="0"/>
              <a:t>()</a:t>
            </a:r>
          </a:p>
          <a:p>
            <a:r>
              <a:rPr lang="en-US" altLang="ja-JP" sz="1200" dirty="0" err="1"/>
              <a:t>plt.show</a:t>
            </a:r>
            <a:r>
              <a:rPr lang="en-US" altLang="ja-JP" sz="1200" dirty="0"/>
              <a:t>()</a:t>
            </a:r>
          </a:p>
          <a:p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109790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06A3-B1CE-9970-0AE6-EDB06D8C6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674BEA-C2A8-A827-98E7-01590503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742C59B-391D-3DF0-5B9E-9BBF05222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62" y="6351"/>
            <a:ext cx="74199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75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BDC2A5-6C11-7153-1E0E-0BB19D53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演習５．回帰による将来予測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205747"/>
          </a:xfrm>
        </p:spPr>
        <p:txBody>
          <a:bodyPr>
            <a:normAutofit/>
          </a:bodyPr>
          <a:lstStyle/>
          <a:p>
            <a:r>
              <a:rPr lang="en-US" altLang="ja-JP" sz="1800" dirty="0" err="1"/>
              <a:t>OneCompiler</a:t>
            </a:r>
            <a:r>
              <a:rPr lang="en-US" altLang="ja-JP" sz="1800" dirty="0"/>
              <a:t> </a:t>
            </a:r>
            <a:r>
              <a:rPr lang="ja-JP" altLang="en-US" sz="1800" dirty="0"/>
              <a:t>を使用</a:t>
            </a: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>
                <a:hlinkClick r:id="rId3"/>
              </a:rPr>
              <a:t>https://pythononline.dev/</a:t>
            </a:r>
            <a:endParaRPr lang="en-US" altLang="ja-JP" sz="1800" dirty="0"/>
          </a:p>
          <a:p>
            <a:r>
              <a:rPr lang="ja-JP" altLang="en-US" sz="1800" b="1" dirty="0"/>
              <a:t>前のコードは削除。下のコードを張り付けて</a:t>
            </a:r>
            <a:r>
              <a:rPr lang="ja-JP" altLang="en-US" sz="1800" dirty="0"/>
              <a:t>、「</a:t>
            </a:r>
            <a:r>
              <a:rPr lang="en-US" altLang="ja-JP" sz="1800" b="1" dirty="0"/>
              <a:t>Run All</a:t>
            </a:r>
            <a:r>
              <a:rPr lang="ja-JP" altLang="en-US" sz="1800" dirty="0"/>
              <a:t>」をクリック</a:t>
            </a:r>
            <a:endParaRPr lang="en-US" altLang="ja-JP" sz="18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D763D9-5822-791D-BDB3-AAB94CC73AD2}"/>
              </a:ext>
            </a:extLst>
          </p:cNvPr>
          <p:cNvSpPr txBox="1"/>
          <p:nvPr/>
        </p:nvSpPr>
        <p:spPr>
          <a:xfrm>
            <a:off x="375347" y="2253360"/>
            <a:ext cx="7254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import </a:t>
            </a:r>
            <a:r>
              <a:rPr lang="en-US" altLang="ja-JP" sz="1400" dirty="0" err="1"/>
              <a:t>matplotlib.pyplot</a:t>
            </a:r>
            <a:r>
              <a:rPr lang="en-US" altLang="ja-JP" sz="1400" dirty="0"/>
              <a:t> as </a:t>
            </a:r>
            <a:r>
              <a:rPr lang="en-US" altLang="ja-JP" sz="1400" dirty="0" err="1"/>
              <a:t>plt</a:t>
            </a:r>
            <a:endParaRPr lang="en-US" altLang="ja-JP" sz="1400" dirty="0"/>
          </a:p>
          <a:p>
            <a:endParaRPr lang="en-US" altLang="ja-JP" sz="1400" dirty="0"/>
          </a:p>
          <a:p>
            <a:r>
              <a:rPr lang="ja-JP" altLang="en-US" sz="1400" dirty="0"/>
              <a:t>売上 </a:t>
            </a:r>
            <a:r>
              <a:rPr lang="en-US" altLang="ja-JP" sz="1400" dirty="0"/>
              <a:t>= [55, 58, 65, 72, 80, 95, 110, 105, 88, 75, 62, 57]</a:t>
            </a:r>
          </a:p>
          <a:p>
            <a:r>
              <a:rPr lang="en-US" altLang="ja-JP" sz="1400" dirty="0" err="1"/>
              <a:t>plt.plot</a:t>
            </a:r>
            <a:r>
              <a:rPr lang="en-US" altLang="ja-JP" sz="1400" dirty="0"/>
              <a:t>(range(1, 13), </a:t>
            </a:r>
            <a:r>
              <a:rPr lang="ja-JP" altLang="en-US" sz="1400" dirty="0"/>
              <a:t>売上</a:t>
            </a:r>
            <a:r>
              <a:rPr lang="en-US" altLang="ja-JP" sz="1400" dirty="0"/>
              <a:t>, marker="o")   # plot </a:t>
            </a:r>
            <a:r>
              <a:rPr lang="ja-JP" altLang="en-US" sz="1400" dirty="0"/>
              <a:t>で折れ線グラフを描く</a:t>
            </a:r>
          </a:p>
          <a:p>
            <a:r>
              <a:rPr lang="en-US" altLang="ja-JP" sz="1400" dirty="0" err="1"/>
              <a:t>plt.xlabel</a:t>
            </a:r>
            <a:r>
              <a:rPr lang="en-US" altLang="ja-JP" sz="1400" dirty="0"/>
              <a:t>("Month")</a:t>
            </a:r>
          </a:p>
          <a:p>
            <a:r>
              <a:rPr lang="en-US" altLang="ja-JP" sz="1400" dirty="0" err="1"/>
              <a:t>plt.ylabel</a:t>
            </a:r>
            <a:r>
              <a:rPr lang="en-US" altLang="ja-JP" sz="1400" dirty="0"/>
              <a:t>("Sales")</a:t>
            </a:r>
          </a:p>
          <a:p>
            <a:r>
              <a:rPr lang="en-US" altLang="ja-JP" sz="1400" dirty="0" err="1"/>
              <a:t>plt.show</a:t>
            </a:r>
            <a:r>
              <a:rPr lang="en-US" altLang="ja-JP" sz="1400" dirty="0"/>
              <a:t>()</a:t>
            </a:r>
            <a:endParaRPr lang="ja-JP" altLang="en-US" sz="1400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15F7886B-BC70-DE1C-A7C6-2D95AE6A30CB}"/>
              </a:ext>
            </a:extLst>
          </p:cNvPr>
          <p:cNvSpPr txBox="1">
            <a:spLocks/>
          </p:cNvSpPr>
          <p:nvPr/>
        </p:nvSpPr>
        <p:spPr>
          <a:xfrm>
            <a:off x="375347" y="4203127"/>
            <a:ext cx="8461208" cy="858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/>
              <a:t>対話型</a:t>
            </a:r>
            <a:r>
              <a:rPr lang="en-US" altLang="ja-JP" sz="2000" b="1" dirty="0"/>
              <a:t>AI</a:t>
            </a:r>
            <a:r>
              <a:rPr lang="ja-JP" altLang="ja-JP" sz="2000" b="1" dirty="0"/>
              <a:t>（例：Microsoft Copilot，</a:t>
            </a:r>
            <a:r>
              <a:rPr lang="ja-JP" altLang="ja-JP" sz="2000" b="1" dirty="0">
                <a:hlinkClick r:id="rId4"/>
              </a:rPr>
              <a:t>https://</a:t>
            </a:r>
            <a:r>
              <a:rPr lang="en-US" altLang="ja-JP" sz="2000" b="1" dirty="0">
                <a:hlinkClick r:id="rId4"/>
              </a:rPr>
              <a:t>portal.office.com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 dirty="0"/>
              <a:t>にアクセス。大学のアカウントでサインイン）への指示（プロンプト）</a:t>
            </a:r>
            <a:endParaRPr lang="en-US" altLang="ja-JP" sz="2000" b="1" dirty="0"/>
          </a:p>
        </p:txBody>
      </p:sp>
    </p:spTree>
    <p:extLst>
      <p:ext uri="{BB962C8B-B14F-4D97-AF65-F5344CB8AC3E}">
        <p14:creationId xmlns:p14="http://schemas.microsoft.com/office/powerpoint/2010/main" val="3906377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15C40-3422-BDDD-916E-044FD0772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4F80F51-8ABB-E616-3C92-8BB431D1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A1F6BF-1512-D59F-C47A-3174E80F6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70" y="148918"/>
            <a:ext cx="7534094" cy="670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699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3159247-F22E-ED1B-6E5E-2D350B1D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A280B7-DD39-A435-2FF0-F56065E51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8" y="991673"/>
            <a:ext cx="4174206" cy="32068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F82D56-6167-438D-748C-CC70D2D1E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18" y="428223"/>
            <a:ext cx="4675044" cy="47362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15D340-7E21-CE26-9729-FA64D4C61BFD}"/>
              </a:ext>
            </a:extLst>
          </p:cNvPr>
          <p:cNvSpPr txBox="1"/>
          <p:nvPr/>
        </p:nvSpPr>
        <p:spPr>
          <a:xfrm>
            <a:off x="4726546" y="582125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展開して、思考過程（この場合には</a:t>
            </a:r>
            <a:endParaRPr kumimoji="1" lang="en-US" altLang="ja-JP" dirty="0"/>
          </a:p>
          <a:p>
            <a:r>
              <a:rPr kumimoji="1" lang="en-US" altLang="ja-JP" dirty="0"/>
              <a:t>AI</a:t>
            </a:r>
            <a:r>
              <a:rPr kumimoji="1" lang="ja-JP" altLang="en-US" dirty="0"/>
              <a:t>が作成したコード）を表示</a:t>
            </a:r>
          </a:p>
        </p:txBody>
      </p:sp>
    </p:spTree>
    <p:extLst>
      <p:ext uri="{BB962C8B-B14F-4D97-AF65-F5344CB8AC3E}">
        <p14:creationId xmlns:p14="http://schemas.microsoft.com/office/powerpoint/2010/main" val="185195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30416-8641-ED09-0BBC-CCC3C25F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6EAF5-C036-FB74-E09B-CD6DAD162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B0FC23-67C1-1AA4-8112-337E5A59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4AF2D73-5B75-37D2-50A6-9FDC0DF0F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8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DB0F6E-28BE-89E1-D992-9C03DF79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機械学習によるデータ分析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8CBDA2-3837-2D6F-82EE-2663F72C3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1F90C9-A790-F13C-C965-DC852636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 descr="グラフ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984ACE1-7BD1-A812-14C1-CEABD88DC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471"/>
            <a:ext cx="9144000" cy="511105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F485CA-9C9D-237B-EE76-77C808FC9112}"/>
              </a:ext>
            </a:extLst>
          </p:cNvPr>
          <p:cNvSpPr txBox="1"/>
          <p:nvPr/>
        </p:nvSpPr>
        <p:spPr>
          <a:xfrm>
            <a:off x="3238500" y="2349500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/>
              <a:t>（変数と変数の関係の推定）</a:t>
            </a:r>
          </a:p>
        </p:txBody>
      </p:sp>
    </p:spTree>
    <p:extLst>
      <p:ext uri="{BB962C8B-B14F-4D97-AF65-F5344CB8AC3E}">
        <p14:creationId xmlns:p14="http://schemas.microsoft.com/office/powerpoint/2010/main" val="2062297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8AD469-D28F-5761-25AF-4B67EE7E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オンラインの </a:t>
            </a:r>
            <a:r>
              <a:rPr lang="ja-JP" altLang="ja-JP" dirty="0"/>
              <a:t>pythononline.dev</a:t>
            </a:r>
            <a:r>
              <a:rPr lang="en-US" altLang="ja-JP" dirty="0"/>
              <a:t> </a:t>
            </a:r>
            <a:r>
              <a:rPr lang="ja-JP" altLang="en-US" dirty="0"/>
              <a:t>の使用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F90FB4-AECC-CEB1-6D0B-8D088F4B7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96D64F-B36E-AF68-0328-44D5352A5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CB5CA4E-5506-16DA-FA90-6D76C0E20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055"/>
            <a:ext cx="9144000" cy="508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22A8E7-FB40-E4A4-D625-8994CD73115A}"/>
              </a:ext>
            </a:extLst>
          </p:cNvPr>
          <p:cNvSpPr txBox="1"/>
          <p:nvPr/>
        </p:nvSpPr>
        <p:spPr>
          <a:xfrm>
            <a:off x="64800" y="765844"/>
            <a:ext cx="9014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Python </a:t>
            </a:r>
            <a:r>
              <a:rPr kumimoji="1" lang="ja-JP" altLang="en-US" sz="2400" b="1" dirty="0"/>
              <a:t>の各種ライブラリを使用。</a:t>
            </a:r>
            <a:r>
              <a:rPr kumimoji="1" lang="en-US" altLang="ja-JP" sz="2400" b="1" dirty="0" err="1"/>
              <a:t>Pythononline.dev</a:t>
            </a:r>
            <a:r>
              <a:rPr kumimoji="1" lang="en-US" altLang="ja-JP" sz="2400" b="1" dirty="0"/>
              <a:t> </a:t>
            </a:r>
            <a:r>
              <a:rPr kumimoji="1" lang="ja-JP" altLang="en-US" sz="2400" b="1" dirty="0"/>
              <a:t>なら特別な準備（インストールなど）なしで、インポートだけで使える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66FA97-F51A-0FE1-4176-41F55732BFBE}"/>
              </a:ext>
            </a:extLst>
          </p:cNvPr>
          <p:cNvSpPr txBox="1"/>
          <p:nvPr/>
        </p:nvSpPr>
        <p:spPr>
          <a:xfrm>
            <a:off x="2104348" y="1596841"/>
            <a:ext cx="4770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URL: </a:t>
            </a:r>
            <a:r>
              <a:rPr kumimoji="1" lang="en-US" altLang="ja-JP" sz="2800" dirty="0">
                <a:hlinkClick r:id="rId3"/>
              </a:rPr>
              <a:t>https://pythononline.dev/</a:t>
            </a:r>
            <a:endParaRPr kumimoji="1" lang="en-US" altLang="ja-JP" sz="2800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306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99349D-5293-3FD2-5FD7-6B4320A82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プログラムの工夫（今回の授業での工夫）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6B2AEB-2DA7-8093-A029-FC87AABB7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FFA8D0-CE61-075E-4D9B-AFCE15686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 descr="ダイアグラム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C3DF44F8-387B-E30F-6ADA-C364C199A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670"/>
            <a:ext cx="9144000" cy="51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9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2159</Words>
  <Application>Microsoft Office PowerPoint</Application>
  <PresentationFormat>画面に合わせる (4:3)</PresentationFormat>
  <Paragraphs>273</Paragraphs>
  <Slides>54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54</vt:i4>
      </vt:variant>
    </vt:vector>
  </HeadingPairs>
  <TitlesOfParts>
    <vt:vector size="59" baseType="lpstr">
      <vt:lpstr>ＭＳ Ｐ明朝</vt:lpstr>
      <vt:lpstr>游ゴシック</vt:lpstr>
      <vt:lpstr>Arial</vt:lpstr>
      <vt:lpstr>Calibri</vt:lpstr>
      <vt:lpstr>Office テーマ</vt:lpstr>
      <vt:lpstr>cs-12.プログラミング・データサイエンス・AIの融合 </vt:lpstr>
      <vt:lpstr>「コンピュータサイエンス」第１２回の内容</vt:lpstr>
      <vt:lpstr>はじめに</vt:lpstr>
      <vt:lpstr>PowerPoint プレゼンテーション</vt:lpstr>
      <vt:lpstr>機械学習</vt:lpstr>
      <vt:lpstr>機械学習</vt:lpstr>
      <vt:lpstr>機械学習によるデータ分析</vt:lpstr>
      <vt:lpstr>オンラインの pythononline.dev の使用</vt:lpstr>
      <vt:lpstr>Python プログラムの工夫（今回の授業での工夫）</vt:lpstr>
      <vt:lpstr>12-1. データ分析</vt:lpstr>
      <vt:lpstr>データ分析</vt:lpstr>
      <vt:lpstr>実データの特徴</vt:lpstr>
      <vt:lpstr>欠損値</vt:lpstr>
      <vt:lpstr>欠損値への対処方針</vt:lpstr>
      <vt:lpstr>欠損値への対処方針</vt:lpstr>
      <vt:lpstr>欠損値への対処：Python での対処</vt:lpstr>
      <vt:lpstr>データ分析の主な３つの型</vt:lpstr>
      <vt:lpstr>PowerPoint プレゼンテーション</vt:lpstr>
      <vt:lpstr>分類（グループごとの違いを見つける）</vt:lpstr>
      <vt:lpstr>PowerPoint プレゼンテーション</vt:lpstr>
      <vt:lpstr>回帰（過去の数値から先を予測する）</vt:lpstr>
      <vt:lpstr>PowerPoint プレゼンテーション</vt:lpstr>
      <vt:lpstr>クラスタリング：似た者同士を自動でまとめる</vt:lpstr>
      <vt:lpstr>データを用いて課題を解決する</vt:lpstr>
      <vt:lpstr>12-2. データ分析手法の基礎</vt:lpstr>
      <vt:lpstr>可視化のメリット</vt:lpstr>
      <vt:lpstr>可視化の実現：Python による実現</vt:lpstr>
      <vt:lpstr>可視化の限界</vt:lpstr>
      <vt:lpstr>機械学習のメリット</vt:lpstr>
      <vt:lpstr>機械学習の特徴</vt:lpstr>
      <vt:lpstr>Python による機械学習の実現</vt:lpstr>
      <vt:lpstr>Python による機械学習の実現</vt:lpstr>
      <vt:lpstr>機械学習の注意点</vt:lpstr>
      <vt:lpstr>機械学習の実現：Python の利用</vt:lpstr>
      <vt:lpstr>機械学習の結果の可視化①　</vt:lpstr>
      <vt:lpstr>機械学習の結果の可視化①　</vt:lpstr>
      <vt:lpstr>12-3. プログラミングによる分析と 対話型AI による分析</vt:lpstr>
      <vt:lpstr>プログラミングによる分析</vt:lpstr>
      <vt:lpstr>対話型AIによる分析</vt:lpstr>
      <vt:lpstr>PowerPoint プレゼンテーション</vt:lpstr>
      <vt:lpstr>演習</vt:lpstr>
      <vt:lpstr>PowerPoint プレゼンテーション</vt:lpstr>
      <vt:lpstr>pythononline.dev の使い方</vt:lpstr>
      <vt:lpstr>演習１．回帰による将来予測 ― 予測を図で確かめる</vt:lpstr>
      <vt:lpstr>PowerPoint プレゼンテーション</vt:lpstr>
      <vt:lpstr>演習２．データの読み込みと欠損の補完</vt:lpstr>
      <vt:lpstr>PowerPoint プレゼンテーション</vt:lpstr>
      <vt:lpstr>演習３．分類による判定、機械学習の結果の可視化</vt:lpstr>
      <vt:lpstr>PowerPoint プレゼンテーション</vt:lpstr>
      <vt:lpstr>演習４．クラスタリング</vt:lpstr>
      <vt:lpstr>PowerPoint プレゼンテーション</vt:lpstr>
      <vt:lpstr>演習５．回帰による将来予測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105</cp:revision>
  <dcterms:created xsi:type="dcterms:W3CDTF">2020-06-03T12:20:31Z</dcterms:created>
  <dcterms:modified xsi:type="dcterms:W3CDTF">2026-07-02T15:33:45Z</dcterms:modified>
</cp:coreProperties>
</file>