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78" r:id="rId3"/>
    <p:sldMasterId id="2147483683" r:id="rId4"/>
  </p:sldMasterIdLst>
  <p:notesMasterIdLst>
    <p:notesMasterId r:id="rId48"/>
  </p:notesMasterIdLst>
  <p:sldIdLst>
    <p:sldId id="544" r:id="rId5"/>
    <p:sldId id="2242" r:id="rId6"/>
    <p:sldId id="2223" r:id="rId7"/>
    <p:sldId id="1005" r:id="rId8"/>
    <p:sldId id="1007" r:id="rId9"/>
    <p:sldId id="2222" r:id="rId10"/>
    <p:sldId id="1917" r:id="rId11"/>
    <p:sldId id="2142" r:id="rId12"/>
    <p:sldId id="2098" r:id="rId13"/>
    <p:sldId id="2224" r:id="rId14"/>
    <p:sldId id="2099" r:id="rId15"/>
    <p:sldId id="2226" r:id="rId16"/>
    <p:sldId id="2109" r:id="rId17"/>
    <p:sldId id="2150" r:id="rId18"/>
    <p:sldId id="2228" r:id="rId19"/>
    <p:sldId id="2129" r:id="rId20"/>
    <p:sldId id="814" r:id="rId21"/>
    <p:sldId id="813" r:id="rId22"/>
    <p:sldId id="2229" r:id="rId23"/>
    <p:sldId id="2133" r:id="rId24"/>
    <p:sldId id="1471" r:id="rId25"/>
    <p:sldId id="2230" r:id="rId26"/>
    <p:sldId id="2111" r:id="rId27"/>
    <p:sldId id="2112" r:id="rId28"/>
    <p:sldId id="2134" r:id="rId29"/>
    <p:sldId id="2138" r:id="rId30"/>
    <p:sldId id="551" r:id="rId31"/>
    <p:sldId id="2108" r:id="rId32"/>
    <p:sldId id="2225" r:id="rId33"/>
    <p:sldId id="2227" r:id="rId34"/>
    <p:sldId id="2231" r:id="rId35"/>
    <p:sldId id="2141" r:id="rId36"/>
    <p:sldId id="1382" r:id="rId37"/>
    <p:sldId id="2233" r:id="rId38"/>
    <p:sldId id="2238" r:id="rId39"/>
    <p:sldId id="2234" r:id="rId40"/>
    <p:sldId id="2239" r:id="rId41"/>
    <p:sldId id="2240" r:id="rId42"/>
    <p:sldId id="2235" r:id="rId43"/>
    <p:sldId id="2236" r:id="rId44"/>
    <p:sldId id="2241" r:id="rId45"/>
    <p:sldId id="2237" r:id="rId46"/>
    <p:sldId id="2232" r:id="rId4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49" autoAdjust="0"/>
    <p:restoredTop sz="94660"/>
  </p:normalViewPr>
  <p:slideViewPr>
    <p:cSldViewPr snapToGrid="0">
      <p:cViewPr varScale="1">
        <p:scale>
          <a:sx n="25" d="100"/>
          <a:sy n="25" d="100"/>
        </p:scale>
        <p:origin x="11" y="134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-735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864EF8-74FE-40A1-902E-125A64E3EB0E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223C1-63D0-4CA4-8D67-2118CF2CB8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2311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C5B174-42CB-4E29-BEDB-5B349DA0C65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5671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66A1D-6EDB-6BE3-4013-3A9BEEF94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74BDE86-EE7E-5126-63FB-16D6A24BA7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045E93E-E333-C4E5-5188-40176A63E9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2E2634-84E6-20CA-BE31-8112CA3284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C5B174-42CB-4E29-BEDB-5B349DA0C65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30984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E2559-2E50-7532-6E6C-AC5C39749A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C30A850-094D-40F8-8862-E0D2D0DA5D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894C594-B37D-77B3-3884-9478C3300E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5791FC0-B9E9-A7A6-6BD5-ECD8361E87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C5B174-42CB-4E29-BEDB-5B349DA0C65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399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D4F9AD-1B67-1FEE-16E6-042F64947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95B-1543-B52C-3D94-0F33D56F09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76AF60A-3F01-D52D-E807-ED6938021A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AFC37A5-4271-FD7D-B39D-648DACA190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C5B174-42CB-4E29-BEDB-5B349DA0C65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68075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要約：演習４ 関数を定義し使ってみる ページ５６，５７ 【 トピックス 】 trinket の利用 式の抽象化と関数 関数定義 def。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FBDB-3FE1-4E23-8A3E-D23037547262}" type="datetime1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0792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AA3E3D-4D1D-4163-AD90-B772FBC95A7D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2026/7/9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5489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76" y="2614172"/>
            <a:ext cx="3086100" cy="1397000"/>
          </a:xfrm>
        </p:spPr>
        <p:txBody>
          <a:bodyPr/>
          <a:lstStyle>
            <a:lvl1pPr algn="r">
              <a:lnSpc>
                <a:spcPct val="100000"/>
              </a:lnSpc>
              <a:defRPr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2284" y="946596"/>
            <a:ext cx="5311720" cy="5267459"/>
          </a:xfrm>
        </p:spPr>
        <p:txBody>
          <a:bodyPr anchor="ctr"/>
          <a:lstStyle>
            <a:lvl1pPr>
              <a:spcBef>
                <a:spcPts val="0"/>
              </a:spcBef>
              <a:defRPr sz="26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AA3E3D-4D1D-4163-AD90-B772FBC95A7D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2026/7/9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FEE24C5F-FDEB-41AC-8EE7-D7A90FDF0D4E}"/>
              </a:ext>
            </a:extLst>
          </p:cNvPr>
          <p:cNvCxnSpPr/>
          <p:nvPr userDrawn="1"/>
        </p:nvCxnSpPr>
        <p:spPr>
          <a:xfrm>
            <a:off x="3408372" y="1771739"/>
            <a:ext cx="0" cy="30818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33947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417190-F4F2-435C-9433-79F7AB9E97BF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2026/7/9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8333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F8F6E-A61D-4F4B-A02A-32A375CBD654}" type="datetime1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0462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C89E5-970E-4E43-B109-FA73DDD3F5FC}" type="datetime1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5812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76" y="2614172"/>
            <a:ext cx="3086100" cy="1397000"/>
          </a:xfrm>
        </p:spPr>
        <p:txBody>
          <a:bodyPr/>
          <a:lstStyle>
            <a:lvl1pPr algn="r">
              <a:lnSpc>
                <a:spcPct val="100000"/>
              </a:lnSpc>
              <a:defRPr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2284" y="946596"/>
            <a:ext cx="5311720" cy="5267459"/>
          </a:xfrm>
        </p:spPr>
        <p:txBody>
          <a:bodyPr anchor="ctr"/>
          <a:lstStyle>
            <a:lvl1pPr>
              <a:spcBef>
                <a:spcPts val="0"/>
              </a:spcBef>
              <a:defRPr sz="26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05C0-43AD-4913-9290-D69A215DC36E}" type="datetime1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FEE24C5F-FDEB-41AC-8EE7-D7A90FDF0D4E}"/>
              </a:ext>
            </a:extLst>
          </p:cNvPr>
          <p:cNvCxnSpPr/>
          <p:nvPr userDrawn="1"/>
        </p:nvCxnSpPr>
        <p:spPr>
          <a:xfrm>
            <a:off x="3408372" y="1771739"/>
            <a:ext cx="0" cy="30818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23020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E3386-A21B-4F0F-B11C-3FC9324127B8}" type="datetime1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0988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3E3D-4D1D-4163-AD90-B772FBC95A7D}" type="datetime1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5038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76" y="2614172"/>
            <a:ext cx="3086100" cy="1397000"/>
          </a:xfrm>
        </p:spPr>
        <p:txBody>
          <a:bodyPr/>
          <a:lstStyle>
            <a:lvl1pPr algn="r">
              <a:lnSpc>
                <a:spcPct val="100000"/>
              </a:lnSpc>
              <a:defRPr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2284" y="946596"/>
            <a:ext cx="5311720" cy="5267459"/>
          </a:xfrm>
        </p:spPr>
        <p:txBody>
          <a:bodyPr anchor="ctr"/>
          <a:lstStyle>
            <a:lvl1pPr>
              <a:spcBef>
                <a:spcPts val="0"/>
              </a:spcBef>
              <a:defRPr sz="26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3E3D-4D1D-4163-AD90-B772FBC95A7D}" type="datetime1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FEE24C5F-FDEB-41AC-8EE7-D7A90FDF0D4E}"/>
              </a:ext>
            </a:extLst>
          </p:cNvPr>
          <p:cNvCxnSpPr/>
          <p:nvPr userDrawn="1"/>
        </p:nvCxnSpPr>
        <p:spPr>
          <a:xfrm>
            <a:off x="3408372" y="1771739"/>
            <a:ext cx="0" cy="30818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8172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7190-F4F2-435C-9433-79F7AB9E97BF}" type="datetime1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8162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C3700-ECA0-4650-B098-EE1D8F15E2A2}" type="datetime1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067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752C4-D277-43DC-89CC-17031ECCBBEF}" type="datetime1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0621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76" y="2614172"/>
            <a:ext cx="3086100" cy="1397000"/>
          </a:xfrm>
        </p:spPr>
        <p:txBody>
          <a:bodyPr/>
          <a:lstStyle>
            <a:lvl1pPr algn="r">
              <a:lnSpc>
                <a:spcPct val="100000"/>
              </a:lnSpc>
              <a:defRPr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2284" y="946596"/>
            <a:ext cx="5311720" cy="5267459"/>
          </a:xfrm>
        </p:spPr>
        <p:txBody>
          <a:bodyPr anchor="ctr"/>
          <a:lstStyle>
            <a:lvl1pPr>
              <a:spcBef>
                <a:spcPts val="0"/>
              </a:spcBef>
              <a:defRPr sz="26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27BBF-D7BE-47DD-9C7C-7D8AE2361E55}" type="datetime1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FEE24C5F-FDEB-41AC-8EE7-D7A90FDF0D4E}"/>
              </a:ext>
            </a:extLst>
          </p:cNvPr>
          <p:cNvCxnSpPr/>
          <p:nvPr userDrawn="1"/>
        </p:nvCxnSpPr>
        <p:spPr>
          <a:xfrm>
            <a:off x="3408372" y="1771739"/>
            <a:ext cx="0" cy="30818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5457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A9B4-57BA-44AF-99F0-303BDE19016E}" type="datetime1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7450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81FBDB-3FE1-4E23-8A3E-D23037547262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2026/7/9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259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1845" y="175028"/>
            <a:ext cx="8461208" cy="469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1845" y="846253"/>
            <a:ext cx="8461208" cy="5333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BE731-6ED8-4A42-8A57-3C41D7584935}" type="datetime1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5071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fld id="{E205D82C-95A1-431E-8E38-AA614A14CDCF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9445425-3AD1-45CB-BDD6-281EC62A9D6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622" y="90311"/>
            <a:ext cx="746942" cy="7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42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67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3200" kern="1200">
          <a:solidFill>
            <a:srgbClr val="FF0000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1845" y="175028"/>
            <a:ext cx="8461208" cy="469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1845" y="846253"/>
            <a:ext cx="8461208" cy="5333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2B99B-EB01-47C4-BFBC-FDB367D3D5E6}" type="datetime1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badi" panose="020B0604020104020204" pitchFamily="34" charset="0"/>
                <a:ea typeface="メイリオ" panose="020B0604030504040204" pitchFamily="50" charset="-128"/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5071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  <a:latin typeface="Abadi" panose="020B0604020104020204" pitchFamily="34" charset="0"/>
                <a:ea typeface="メイリオ" panose="020B0604030504040204" pitchFamily="50" charset="-128"/>
              </a:defRPr>
            </a:lvl1pPr>
          </a:lstStyle>
          <a:p>
            <a:fld id="{E205D82C-95A1-431E-8E38-AA614A14CDCF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9445425-3AD1-45CB-BDD6-281EC62A9D6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622" y="90311"/>
            <a:ext cx="746942" cy="7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06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3200" kern="1200">
          <a:solidFill>
            <a:srgbClr val="FF0000"/>
          </a:solidFill>
          <a:latin typeface="Abadi" panose="020B0604020104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Abadi" panose="020B0604020104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Abadi" panose="020B0604020104020204" pitchFamily="34" charset="0"/>
          <a:ea typeface="メイリオ" panose="020B0604030504040204" pitchFamily="50" charset="-128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Abadi" panose="020B0604020104020204" pitchFamily="34" charset="0"/>
          <a:ea typeface="メイリオ" panose="020B0604030504040204" pitchFamily="50" charset="-128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badi" panose="020B0604020104020204" pitchFamily="34" charset="0"/>
          <a:ea typeface="メイリオ" panose="020B0604030504040204" pitchFamily="50" charset="-128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badi" panose="020B0604020104020204" pitchFamily="34" charset="0"/>
          <a:ea typeface="メイリオ" panose="020B0604030504040204" pitchFamily="50" charset="-128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1845" y="175028"/>
            <a:ext cx="8461208" cy="469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1845" y="846253"/>
            <a:ext cx="8461208" cy="5333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FBE731-6ED8-4A42-8A57-3C41D7584935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2026/7/9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5071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0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9445425-3AD1-45CB-BDD6-281EC62A9D6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622" y="90311"/>
            <a:ext cx="746942" cy="7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144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3200" kern="1200">
          <a:solidFill>
            <a:srgbClr val="FF0000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1845" y="175028"/>
            <a:ext cx="8461208" cy="469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1845" y="846253"/>
            <a:ext cx="8461208" cy="5333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E6DA0-13F0-4131-A74D-D600C97A2AE8}" type="datetime1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5071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fld id="{E205D82C-95A1-431E-8E38-AA614A14CDCF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04214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3200" kern="1200">
          <a:solidFill>
            <a:srgbClr val="FF0000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huggingface.co/spaces/KenjieDec/RemBG" TargetMode="External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huggingface.co/spaces/ClassCat/DETR-Object-Detection" TargetMode="Externa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huggingface.co/spaces/kadirnar/Yolov10" TargetMode="External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huggingface.co/spaces/Ultralytics/YOLOv8" TargetMode="External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s://huggingface.co/spaces/ElenaRyumina/Facial_Expression_Recognition" TargetMode="External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343531" y="1122363"/>
            <a:ext cx="8406418" cy="2387600"/>
          </a:xfrm>
        </p:spPr>
        <p:txBody>
          <a:bodyPr>
            <a:noAutofit/>
          </a:bodyPr>
          <a:lstStyle/>
          <a:p>
            <a:r>
              <a:rPr lang="en-US" altLang="ja-JP" sz="4000"/>
              <a:t>cs-13. </a:t>
            </a:r>
            <a:r>
              <a:rPr lang="ja-JP" altLang="en-US" sz="4000"/>
              <a:t>人工知能体験</a:t>
            </a:r>
            <a:br>
              <a:rPr lang="en-US" altLang="ja-JP" dirty="0"/>
            </a:br>
            <a:endParaRPr lang="ja-JP" altLang="en-US" dirty="0"/>
          </a:p>
        </p:txBody>
      </p:sp>
      <p:sp>
        <p:nvSpPr>
          <p:cNvPr id="6" name="字幕 5">
            <a:extLst>
              <a:ext uri="{FF2B5EF4-FFF2-40B4-BE49-F238E27FC236}">
                <a16:creationId xmlns:a16="http://schemas.microsoft.com/office/drawing/2014/main" id="{C84E1CA8-AB97-4D64-AAA1-5B084FB857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954620"/>
            <a:ext cx="6858000" cy="1655762"/>
          </a:xfrm>
        </p:spPr>
        <p:txBody>
          <a:bodyPr>
            <a:noAutofit/>
          </a:bodyPr>
          <a:lstStyle/>
          <a:p>
            <a:r>
              <a:rPr lang="ja-JP" altLang="en-US" dirty="0"/>
              <a:t>（コンピューターサイエンス）</a:t>
            </a:r>
            <a:endParaRPr lang="en-US" altLang="ja-JP" dirty="0"/>
          </a:p>
          <a:p>
            <a:endParaRPr lang="ja-JP" altLang="en-US" dirty="0"/>
          </a:p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940FB6-D91C-4C45-82A6-6C3F63B50793}" type="slidenum">
              <a:rPr kumimoji="0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3875482" y="4869762"/>
            <a:ext cx="1415772" cy="46166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t>金子邦彦</a:t>
            </a:r>
          </a:p>
        </p:txBody>
      </p:sp>
      <p:pic>
        <p:nvPicPr>
          <p:cNvPr id="7" name="Picture 2" descr="https://mirrors.creativecommons.org/presskit/buttons/88x31/png/by-nc-sa.e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105" y="5736590"/>
            <a:ext cx="1433790" cy="50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図 7" descr="メガネをかけた男性&#10;&#10;自動的に生成された説明">
            <a:extLst>
              <a:ext uri="{FF2B5EF4-FFF2-40B4-BE49-F238E27FC236}">
                <a16:creationId xmlns:a16="http://schemas.microsoft.com/office/drawing/2014/main" id="{4047DBB5-87E7-41C0-8239-B092FFAB73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428" y="4610382"/>
            <a:ext cx="710957" cy="937036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A82458C-B5CB-8162-E529-D94BD1066333}"/>
              </a:ext>
            </a:extLst>
          </p:cNvPr>
          <p:cNvSpPr txBox="1"/>
          <p:nvPr/>
        </p:nvSpPr>
        <p:spPr>
          <a:xfrm>
            <a:off x="2225040" y="6442639"/>
            <a:ext cx="50545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明朝" panose="02020600040205080304" pitchFamily="18" charset="-128"/>
                <a:ea typeface="ＭＳ Ｐ明朝" panose="02020600040205080304" pitchFamily="18" charset="-128"/>
                <a:cs typeface="+mn-cs"/>
              </a:rPr>
              <a:t>資料中の図などは 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明朝" panose="02020600040205080304" pitchFamily="18" charset="-128"/>
                <a:ea typeface="ＭＳ Ｐ明朝" panose="02020600040205080304" pitchFamily="18" charset="-128"/>
                <a:cs typeface="+mn-cs"/>
              </a:rPr>
              <a:t>Google Nano Banana 2 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明朝" panose="02020600040205080304" pitchFamily="18" charset="-128"/>
                <a:ea typeface="ＭＳ Ｐ明朝" panose="02020600040205080304" pitchFamily="18" charset="-128"/>
                <a:cs typeface="+mn-cs"/>
              </a:rPr>
              <a:t>を用いて作成</a:t>
            </a:r>
          </a:p>
        </p:txBody>
      </p:sp>
    </p:spTree>
    <p:extLst>
      <p:ext uri="{BB962C8B-B14F-4D97-AF65-F5344CB8AC3E}">
        <p14:creationId xmlns:p14="http://schemas.microsoft.com/office/powerpoint/2010/main" val="1581328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2685F4E-7182-49F7-3D5B-EF16F39FF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845" y="175028"/>
            <a:ext cx="8461208" cy="469865"/>
          </a:xfrm>
        </p:spPr>
        <p:txBody>
          <a:bodyPr anchor="ctr">
            <a:normAutofit/>
          </a:bodyPr>
          <a:lstStyle/>
          <a:p>
            <a:r>
              <a:rPr kumimoji="1" lang="en-US" altLang="ja-JP" sz="2500"/>
              <a:t>AI</a:t>
            </a:r>
            <a:r>
              <a:rPr kumimoji="1" lang="ja-JP" altLang="en-US" sz="2500"/>
              <a:t>・機械学習・ディープラーニングの関係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9CBDC93-6F8E-E8CE-BFF4-B9140B930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85071" y="6356351"/>
            <a:ext cx="20574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205D82C-95A1-431E-8E38-AA614A14CDCF}" type="slidenum">
              <a:rPr kumimoji="1" lang="ja-JP" altLang="en-US" sz="1800" smtClean="0"/>
              <a:pPr>
                <a:lnSpc>
                  <a:spcPct val="90000"/>
                </a:lnSpc>
                <a:spcAft>
                  <a:spcPts val="600"/>
                </a:spcAft>
              </a:pPr>
              <a:t>10</a:t>
            </a:fld>
            <a:endParaRPr kumimoji="1" lang="ja-JP" altLang="en-US" sz="1800"/>
          </a:p>
        </p:txBody>
      </p:sp>
      <p:pic>
        <p:nvPicPr>
          <p:cNvPr id="12" name="図 11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E0F30EE8-9D63-C6A7-2F84-CA1A927F30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18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972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032530-D288-4EEF-999C-606F729EE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/>
              <a:t>ディープラーニングの応用分野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17B048B-2021-C064-7DC5-AA62E9DB9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badi" panose="020B0604020104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badi" panose="020B0604020104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7" name="図 6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6AD0E25C-97FF-2D5A-4FFF-4431D1F94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551" y="880578"/>
            <a:ext cx="9144000" cy="483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690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E9574D-79CC-791A-60C0-4D7DECFF5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9DFC6030-8344-A16E-F277-4CE47882B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5D56960-B44A-4A59-B907-320A4DB56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B7006E26-DE24-BB4E-E60A-F58E854F00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0171" y="1741337"/>
            <a:ext cx="6611258" cy="2387918"/>
          </a:xfrm>
        </p:spPr>
        <p:txBody>
          <a:bodyPr anchor="b">
            <a:normAutofit/>
          </a:bodyPr>
          <a:lstStyle/>
          <a:p>
            <a:r>
              <a:rPr lang="en-US" altLang="ja-JP" sz="3600" dirty="0">
                <a:solidFill>
                  <a:schemeClr val="tx2"/>
                </a:solidFill>
              </a:rPr>
              <a:t>13-2. </a:t>
            </a:r>
            <a:r>
              <a:rPr lang="ja-JP" altLang="en-US" sz="3600" dirty="0">
                <a:solidFill>
                  <a:schemeClr val="tx2"/>
                </a:solidFill>
              </a:rPr>
              <a:t>コンピュータビジョン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6FEB222-441E-D8DC-D39B-3C3E4AB62C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4128" y="4200522"/>
            <a:ext cx="5055514" cy="682079"/>
          </a:xfrm>
        </p:spPr>
        <p:txBody>
          <a:bodyPr>
            <a:normAutofit/>
          </a:bodyPr>
          <a:lstStyle/>
          <a:p>
            <a:endParaRPr kumimoji="1" lang="ja-JP" altLang="en-US">
              <a:solidFill>
                <a:schemeClr val="tx2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9E91359-9950-0691-5D68-77A668D9F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28" y="0"/>
            <a:ext cx="3872286" cy="3153018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083E958-6074-1087-6508-17C9EB957A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5EAB267-AD72-D819-5C99-9AAF7AC222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8C43082-A3D5-8E28-4E2C-E1B8B0E396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1932D67-0679-3CA1-652D-230E9D430D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EAF4C0B-EFBB-5F6F-0C32-0C1AF426B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5940FB6-D91C-4C45-82A6-6C3F63B50793}" type="slidenum">
              <a:rPr kumimoji="0" lang="ja-JP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1567939-BA0E-7A15-E070-5BE644784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6553998" y="4267997"/>
            <a:ext cx="3142400" cy="2037604"/>
            <a:chOff x="-305" y="-4155"/>
            <a:chExt cx="2514948" cy="2174333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2E4EFFC-ECA3-A4D6-DC3E-803A433298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3F30B35-1CEC-937E-8365-C181726E7D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1300324-DC6E-3D88-BEFD-251F159871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7ECF9F1-F847-4E2D-29BD-582BC64507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3633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2F24B4-41CC-CFBA-57EF-B94D39506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コンピュータビジョン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003B4A3-F2C0-058B-4BC6-B2CA0946C0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C1371D1-BF0B-A53A-EC1B-B8D2D3E4B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589C36DA-798C-54A1-5326-B0AFAB7421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551" y="821825"/>
            <a:ext cx="9144000" cy="4577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652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B2F13E7-1BC7-3466-2E4F-B77C46F01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画像分類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F9A430B-CE9C-91EE-A3E4-2936ACD3F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BA9D33A-799E-6C29-3B74-E1379BE2B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A64BB384-2858-47F1-0008-A5EBED6359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1825"/>
            <a:ext cx="9144000" cy="4732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012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DBD52B-28C9-4718-E89D-0CA036B1C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物体検出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D309515-6A34-00A1-011C-8FBD26E8AD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4EF5750-0087-BC9B-8D6C-885A66182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33CED505-D4C5-70D2-FA7A-D62D59C97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846" y="821825"/>
            <a:ext cx="5829300" cy="4171950"/>
          </a:xfrm>
          <a:prstGeom prst="rect">
            <a:avLst/>
          </a:prstGeom>
        </p:spPr>
      </p:pic>
      <p:pic>
        <p:nvPicPr>
          <p:cNvPr id="8" name="図 7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5CBB5E9B-0982-A52F-BC03-781AF2F81C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8401" y="5117363"/>
            <a:ext cx="4220388" cy="128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011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5683EE-8109-7196-2474-D5E08E0D1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物体検出</a:t>
            </a:r>
          </a:p>
        </p:txBody>
      </p:sp>
      <p:pic>
        <p:nvPicPr>
          <p:cNvPr id="6" name="コンテンツ プレースホルダー 5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3A00DBD8-379F-96BE-0398-7EE9087178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86" y="911592"/>
            <a:ext cx="9144586" cy="5228857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7C5898F-8639-9C74-33D1-7CD745198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196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AFCD75C0-3826-46F8-A8FA-1E18269A8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08D3354-C448-418E-8597-111BDB4512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75" y="994199"/>
            <a:ext cx="8870449" cy="4869602"/>
          </a:xfrm>
          <a:prstGeom prst="rect">
            <a:avLst/>
          </a:prstGeom>
        </p:spPr>
      </p:pic>
      <p:sp>
        <p:nvSpPr>
          <p:cNvPr id="3" name="タイトル 1">
            <a:extLst>
              <a:ext uri="{FF2B5EF4-FFF2-40B4-BE49-F238E27FC236}">
                <a16:creationId xmlns:a16="http://schemas.microsoft.com/office/drawing/2014/main" id="{F2161C2F-40F9-6089-9591-A0D6D2FC3B7F}"/>
              </a:ext>
            </a:extLst>
          </p:cNvPr>
          <p:cNvSpPr txBox="1">
            <a:spLocks/>
          </p:cNvSpPr>
          <p:nvPr/>
        </p:nvSpPr>
        <p:spPr>
          <a:xfrm>
            <a:off x="321845" y="175028"/>
            <a:ext cx="8461208" cy="469865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200" kern="1200">
                <a:solidFill>
                  <a:srgbClr val="FF0000"/>
                </a:solidFill>
                <a:latin typeface="Arial" panose="020B0604020202020204" pitchFamily="34" charset="0"/>
                <a:ea typeface="メイリオ" panose="020B0604030504040204" pitchFamily="50" charset="-128"/>
                <a:cs typeface="Segoe UI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Segoe UI" panose="020B0502040204020203" pitchFamily="34" charset="0"/>
              </a:rPr>
              <a:t>物体検出</a:t>
            </a:r>
            <a:endParaRPr kumimoji="1" lang="ja-JP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6518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7BA2118-1C15-421D-AE08-E07AC6914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6838BE5-C027-447D-A93E-FFB1BBD67F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1" y="956095"/>
            <a:ext cx="8859018" cy="4945809"/>
          </a:xfrm>
          <a:prstGeom prst="rect">
            <a:avLst/>
          </a:prstGeom>
        </p:spPr>
      </p:pic>
      <p:sp>
        <p:nvSpPr>
          <p:cNvPr id="3" name="タイトル 1">
            <a:extLst>
              <a:ext uri="{FF2B5EF4-FFF2-40B4-BE49-F238E27FC236}">
                <a16:creationId xmlns:a16="http://schemas.microsoft.com/office/drawing/2014/main" id="{48C5454A-0548-26D8-293F-F63700B0BE1D}"/>
              </a:ext>
            </a:extLst>
          </p:cNvPr>
          <p:cNvSpPr txBox="1">
            <a:spLocks/>
          </p:cNvSpPr>
          <p:nvPr/>
        </p:nvSpPr>
        <p:spPr>
          <a:xfrm>
            <a:off x="321845" y="175028"/>
            <a:ext cx="8461208" cy="469865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200" kern="1200">
                <a:solidFill>
                  <a:srgbClr val="FF0000"/>
                </a:solidFill>
                <a:latin typeface="Arial" panose="020B0604020202020204" pitchFamily="34" charset="0"/>
                <a:ea typeface="メイリオ" panose="020B0604030504040204" pitchFamily="50" charset="-128"/>
                <a:cs typeface="Segoe UI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Segoe UI" panose="020B0502040204020203" pitchFamily="34" charset="0"/>
              </a:rPr>
              <a:t>物体検出における特徴マップ</a:t>
            </a:r>
          </a:p>
        </p:txBody>
      </p:sp>
    </p:spTree>
    <p:extLst>
      <p:ext uri="{BB962C8B-B14F-4D97-AF65-F5344CB8AC3E}">
        <p14:creationId xmlns:p14="http://schemas.microsoft.com/office/powerpoint/2010/main" val="30912525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4823C-50CA-DAD6-B3AD-41BF12AF9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E26C7B-960E-CBBD-0658-832EA34DF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セグメンテーション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3E9F2F5-E326-AEA8-42FE-1CB5F7C30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10" name="図 9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84017FAA-C97A-1D22-CE8B-428E0D9E1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2994" y="1549777"/>
            <a:ext cx="5817019" cy="4066266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A68AF0FA-FCFB-CF62-83A1-AF2B074C6B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3987" y="5586413"/>
            <a:ext cx="6600825" cy="771525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E9DBFA2D-1215-D225-2D49-70C75B5AA4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399" y="993396"/>
            <a:ext cx="9144000" cy="55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228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E5DDB1-B19C-59AB-F5FD-A47EFB10F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「コンピューターサイエンス」第１３回の内容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23E1111-C621-8958-DD61-51376902E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40A3DA7-0123-463F-9632-235DA6173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2</a:t>
            </a:fld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6B546B53-56B0-1D0B-1866-AC323B4532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1717"/>
            <a:ext cx="9144000" cy="505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5418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6454BF-AA53-A047-5445-1A019BBC7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セグメンテーション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BCE3CC-DB37-385C-E558-739F9B7CE4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558F88E-DB9D-5CE8-3CC9-B37AAC1DF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テキスト, 手紙&#10;&#10;AI 生成コンテンツは誤りを含む可能性があります。">
            <a:extLst>
              <a:ext uri="{FF2B5EF4-FFF2-40B4-BE49-F238E27FC236}">
                <a16:creationId xmlns:a16="http://schemas.microsoft.com/office/drawing/2014/main" id="{A7078336-07E9-E5E4-164D-CA33689234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8342"/>
            <a:ext cx="9144000" cy="508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2209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EC4A95-35CC-4E8D-B9AD-3B9F46FE6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セグメンテーションの例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DD7EEDB-090F-4BAD-B07C-384F0B42B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354E0FF9-D02A-4829-85A3-043312776A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8798"/>
            <a:ext cx="4495800" cy="222903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A4F9766A-DA61-40F8-8BC9-DF2F1947E8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7979" y="1410439"/>
            <a:ext cx="4468272" cy="2229039"/>
          </a:xfrm>
          <a:prstGeom prst="rect">
            <a:avLst/>
          </a:prstGeom>
        </p:spPr>
      </p:pic>
      <p:sp>
        <p:nvSpPr>
          <p:cNvPr id="11" name="矢印: 右 10">
            <a:extLst>
              <a:ext uri="{FF2B5EF4-FFF2-40B4-BE49-F238E27FC236}">
                <a16:creationId xmlns:a16="http://schemas.microsoft.com/office/drawing/2014/main" id="{2C166878-1E5E-46D8-93FC-C656A9FC8833}"/>
              </a:ext>
            </a:extLst>
          </p:cNvPr>
          <p:cNvSpPr/>
          <p:nvPr/>
        </p:nvSpPr>
        <p:spPr>
          <a:xfrm>
            <a:off x="4550491" y="2343983"/>
            <a:ext cx="114300" cy="5016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C65F37F-2592-55B5-116E-8737BD57E986}"/>
              </a:ext>
            </a:extLst>
          </p:cNvPr>
          <p:cNvSpPr txBox="1"/>
          <p:nvPr/>
        </p:nvSpPr>
        <p:spPr>
          <a:xfrm>
            <a:off x="1417982" y="3998296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元画像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DDBB716-D9BD-F9F2-85F1-7F2BED5C0174}"/>
              </a:ext>
            </a:extLst>
          </p:cNvPr>
          <p:cNvSpPr txBox="1"/>
          <p:nvPr/>
        </p:nvSpPr>
        <p:spPr>
          <a:xfrm>
            <a:off x="4860859" y="3841810"/>
            <a:ext cx="38779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セグメンテーションの結果</a:t>
            </a:r>
          </a:p>
        </p:txBody>
      </p:sp>
    </p:spTree>
    <p:extLst>
      <p:ext uri="{BB962C8B-B14F-4D97-AF65-F5344CB8AC3E}">
        <p14:creationId xmlns:p14="http://schemas.microsoft.com/office/powerpoint/2010/main" val="36071396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FF277E-0A71-4EE6-44F2-9DC2EC19C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845" y="208716"/>
            <a:ext cx="8461208" cy="469865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/>
              <a:t>セグメンテーションの種類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6116CD0-8A86-9252-8BA9-D793A4AB3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845" y="5435599"/>
            <a:ext cx="8461208" cy="74381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kumimoji="1" lang="en-US" altLang="ja-JP" dirty="0"/>
              <a:t>※ </a:t>
            </a:r>
            <a:r>
              <a:rPr lang="ja-JP" altLang="en-US" dirty="0"/>
              <a:t>パノプティックセグメンテーションは、</a:t>
            </a:r>
            <a:r>
              <a:rPr kumimoji="1" lang="ja-JP" altLang="en-US" dirty="0"/>
              <a:t>セマンティックセグメンテーションとインスタンスセグメンテーションの統合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EA42AA4-0946-BB96-1A16-D777E796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ロゴ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78EB70D0-78EE-5208-AE4B-30DC7B1C5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4725" y="669321"/>
            <a:ext cx="6114549" cy="459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4139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812C67-7635-A29D-59CA-84EE09552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845" y="175028"/>
            <a:ext cx="8461208" cy="469865"/>
          </a:xfrm>
        </p:spPr>
        <p:txBody>
          <a:bodyPr anchor="ctr">
            <a:normAutofit/>
          </a:bodyPr>
          <a:lstStyle/>
          <a:p>
            <a:r>
              <a:rPr kumimoji="1" lang="ja-JP" altLang="en-US" sz="2500"/>
              <a:t>セマンティックセグメンテーションの例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2EE1DA0-6A64-6531-65A4-D6C00BC54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85071" y="6356351"/>
            <a:ext cx="2057400" cy="365125"/>
          </a:xfrm>
        </p:spPr>
        <p:txBody>
          <a:bodyPr anchor="ctr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FA0412E3-0834-4BDF-BAD8-728AC344B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4577"/>
            <a:ext cx="9144000" cy="619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1996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8E46C-10A2-CD93-4B2F-270C229FB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3696C3-6DFC-E1E0-A5F6-067C4E569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インスタンスセグメンテーションの例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1B30ABD-FC6F-ED0A-B977-9A4E69F65B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098B51A-0531-98A2-A48E-278D4D6E0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12196EAF-118F-4C5A-8A28-B13EE0EA6D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345" b="276"/>
          <a:stretch>
            <a:fillRect/>
          </a:stretch>
        </p:blipFill>
        <p:spPr>
          <a:xfrm>
            <a:off x="-51677" y="821825"/>
            <a:ext cx="9208251" cy="58040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828547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684802-E98E-8741-0BB6-91CE9B017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顔情報処理：顔検出と顔ランドマーク検出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EA92CCD-729A-D053-4143-3B46737F87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3C6BE76-8E95-A7BD-4974-A4CB1FF24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5A00E5FA-7DB8-A149-50A9-4B059B6BDB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7710"/>
            <a:ext cx="9144000" cy="508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1055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B54017D-8C07-2B3F-3F16-DDEE92DE0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表情の推定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C21D4D5-94FC-84CE-2B20-2D1603D6BC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D0C95D1-4487-FADF-E9D4-BB3A30B20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8" name="図 7" descr="ダイアグラム, 概略図&#10;&#10;AI 生成コンテンツは誤りを含む可能性があります。">
            <a:extLst>
              <a:ext uri="{FF2B5EF4-FFF2-40B4-BE49-F238E27FC236}">
                <a16:creationId xmlns:a16="http://schemas.microsoft.com/office/drawing/2014/main" id="{BFC3CA02-961F-4E08-DCD2-DDCE504AC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" y="821825"/>
            <a:ext cx="9144000" cy="489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7051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表情の推定</a:t>
            </a:r>
          </a:p>
        </p:txBody>
      </p:sp>
      <p:pic>
        <p:nvPicPr>
          <p:cNvPr id="5" name="コンテンツ プレースホルダー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2250" y="699157"/>
            <a:ext cx="6747553" cy="4107543"/>
          </a:xfrm>
          <a:prstGeom prst="rect">
            <a:avLst/>
          </a:prstGeom>
        </p:spPr>
      </p:pic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6" name="コンテンツ プレースホルダー 2"/>
          <p:cNvSpPr txBox="1">
            <a:spLocks/>
          </p:cNvSpPr>
          <p:nvPr/>
        </p:nvSpPr>
        <p:spPr>
          <a:xfrm>
            <a:off x="390942" y="5011953"/>
            <a:ext cx="8362115" cy="17095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50" charset="-128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50" charset="-128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50" charset="-128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50" charset="-128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メイリオ" panose="020B0604030504040204" pitchFamily="50" charset="-128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ここでは，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７種の表情 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Angry, Disgust, Fear, Happy, Neutral, Sad, Surprised</a:t>
            </a: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 の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それぞれの確率</a:t>
            </a: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を推定</a:t>
            </a:r>
            <a:endParaRPr kumimoji="1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https://</a:t>
            </a:r>
            <a:r>
              <a:rPr kumimoji="1" lang="en-US" altLang="ja-JP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github.com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/</a:t>
            </a:r>
            <a:r>
              <a:rPr kumimoji="1" lang="en-US" altLang="ja-JP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ezgiakcora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/Facial-Expression-</a:t>
            </a:r>
            <a:r>
              <a:rPr kumimoji="1" lang="en-US" altLang="ja-JP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Keras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 </a:t>
            </a: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で公開されている成果物</a:t>
            </a:r>
          </a:p>
        </p:txBody>
      </p:sp>
    </p:spTree>
    <p:extLst>
      <p:ext uri="{BB962C8B-B14F-4D97-AF65-F5344CB8AC3E}">
        <p14:creationId xmlns:p14="http://schemas.microsoft.com/office/powerpoint/2010/main" val="32078139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DC61A4-5CE5-A0D1-BCD6-DC87F7DD7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F0EFC1B2-9A80-CFC6-0B98-DFB13EFFD7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2B38ACC-C11C-D85D-209E-469A51186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3CFC8E9-29AD-2086-B632-80AF665A1F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0171" y="1741337"/>
            <a:ext cx="6611258" cy="2387918"/>
          </a:xfrm>
        </p:spPr>
        <p:txBody>
          <a:bodyPr anchor="b">
            <a:normAutofit/>
          </a:bodyPr>
          <a:lstStyle/>
          <a:p>
            <a:r>
              <a:rPr lang="en-US" altLang="ja-JP" sz="3600" dirty="0">
                <a:solidFill>
                  <a:schemeClr val="tx2"/>
                </a:solidFill>
              </a:rPr>
              <a:t>13-3. </a:t>
            </a:r>
            <a:r>
              <a:rPr lang="ja-JP" altLang="en-US" sz="3600" dirty="0">
                <a:solidFill>
                  <a:schemeClr val="tx2"/>
                </a:solidFill>
              </a:rPr>
              <a:t>モデルとパラメータ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739BD26-36CB-23B4-0EE8-C61B776364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4128" y="4200522"/>
            <a:ext cx="5055514" cy="682079"/>
          </a:xfrm>
        </p:spPr>
        <p:txBody>
          <a:bodyPr>
            <a:normAutofit/>
          </a:bodyPr>
          <a:lstStyle/>
          <a:p>
            <a:endParaRPr kumimoji="1" lang="ja-JP" altLang="en-US">
              <a:solidFill>
                <a:schemeClr val="tx2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F39ED76-14CB-589D-7E7F-468E9FDC2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28" y="0"/>
            <a:ext cx="3872286" cy="3153018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CC6C170-47E5-9275-F6B6-B09B0BADEC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253861E-635C-B875-BDFD-D108DAA32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211E2F0-6F56-542B-6BD4-4D1207132A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7A8BDA0-DB40-71D0-38F0-2E2F25CF6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D5E21C1-1B6C-872F-C240-C00D698DC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5940FB6-D91C-4C45-82A6-6C3F63B50793}" type="slidenum">
              <a:rPr kumimoji="0" lang="ja-JP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9214D09-C44A-2897-7226-FF3A4E750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6553998" y="4267997"/>
            <a:ext cx="3142400" cy="2037604"/>
            <a:chOff x="-305" y="-4155"/>
            <a:chExt cx="2514948" cy="2174333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F546621-07F8-E6C6-CE92-DB08F18CCD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A6D5551-880A-0FA1-D3B3-02535676D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6B7B699-D568-BB48-010C-1F5D88837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B8B0E0D-731F-FEED-1B3B-D14B990DCA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3515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9EB4403-D5A0-5569-D132-DBCED7F9E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モデル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35C8FA4-F72C-656A-124C-3D88BFE4E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34B2408-0E89-EDFF-9272-566C1AFE9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B3DCC9E3-C99E-E7EC-F15F-46088A68A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6956"/>
            <a:ext cx="9144000" cy="5284087"/>
          </a:xfrm>
          <a:prstGeom prst="rect">
            <a:avLst/>
          </a:prstGeom>
        </p:spPr>
      </p:pic>
      <p:pic>
        <p:nvPicPr>
          <p:cNvPr id="8" name="図 7" descr="アイコン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8E8E1B2A-17DE-A846-C147-E87831EDB7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2076" y="2182077"/>
            <a:ext cx="1454088" cy="63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986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ABF122-504E-FBFD-A3AA-6B30500C4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100A09C9-1053-9CD1-D7D1-A4A2336291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072537E-11D8-6A6C-5D48-895BD40F1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387369CC-DA33-1A36-DC75-B9AB116982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0171" y="1741337"/>
            <a:ext cx="6611258" cy="2387918"/>
          </a:xfrm>
        </p:spPr>
        <p:txBody>
          <a:bodyPr anchor="b">
            <a:normAutofit/>
          </a:bodyPr>
          <a:lstStyle/>
          <a:p>
            <a:r>
              <a:rPr lang="en-US" altLang="ja-JP" sz="3600" dirty="0">
                <a:solidFill>
                  <a:schemeClr val="tx2"/>
                </a:solidFill>
              </a:rPr>
              <a:t>13-1. </a:t>
            </a:r>
            <a:r>
              <a:rPr lang="ja-JP" altLang="en-US" sz="3600" dirty="0">
                <a:solidFill>
                  <a:schemeClr val="tx2"/>
                </a:solidFill>
              </a:rPr>
              <a:t>人工知能、機械学習、ディープラーニング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D2FFE78-6B56-D256-0563-FF8639D00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4128" y="4200522"/>
            <a:ext cx="5055514" cy="682079"/>
          </a:xfrm>
        </p:spPr>
        <p:txBody>
          <a:bodyPr>
            <a:normAutofit/>
          </a:bodyPr>
          <a:lstStyle/>
          <a:p>
            <a:endParaRPr kumimoji="1" lang="ja-JP" altLang="en-US">
              <a:solidFill>
                <a:schemeClr val="tx2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AD8E7A2-CEE0-F9F3-22D5-17F409964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28" y="0"/>
            <a:ext cx="3872286" cy="3153018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9072A85-B8E1-30CB-30A9-4E551687C2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746CEF4-F3C4-4397-DAD9-7AE31581AA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977635C-7DA7-EDC5-C155-D048CD55EB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62FB75D-87F4-D7C9-98F6-859305E0D7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2215B93-C39B-010C-7F50-2D1DC30D8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5940FB6-D91C-4C45-82A6-6C3F63B50793}" type="slidenum">
              <a:rPr kumimoji="0" lang="ja-JP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75BA527-5471-5984-A23D-2E51C834A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6553998" y="4267997"/>
            <a:ext cx="3142400" cy="2037604"/>
            <a:chOff x="-305" y="-4155"/>
            <a:chExt cx="2514948" cy="2174333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135C1D5-24E9-71E0-1276-5CCA3DB943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54FDF96-990A-1439-6A0F-BF7D138DD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1D38ED9D-B5D5-B6BE-3A12-05E0D9D97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51827BC-269E-E496-6448-2BDA431470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2738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9AFE4E-40AF-A68A-0A75-4D51A1525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パラメータの調整、モデルの種類選択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BFBA179-A419-E4AD-780E-E26E5D4DD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E5F98CA-E6BB-46EB-2C83-B561F5AF8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グラフィカル ユーザー インターフェイス, アプリケーション&#10;&#10;AI 生成コンテンツは誤りを含む可能性があります。">
            <a:extLst>
              <a:ext uri="{FF2B5EF4-FFF2-40B4-BE49-F238E27FC236}">
                <a16:creationId xmlns:a16="http://schemas.microsoft.com/office/drawing/2014/main" id="{96B92B31-0478-F89B-A3ED-5A439CA87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3113"/>
            <a:ext cx="9144000" cy="5071773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32B53B5-E01D-3E51-5BB4-16ED17D835D0}"/>
              </a:ext>
            </a:extLst>
          </p:cNvPr>
          <p:cNvSpPr/>
          <p:nvPr/>
        </p:nvSpPr>
        <p:spPr>
          <a:xfrm>
            <a:off x="4572000" y="1631950"/>
            <a:ext cx="4572000" cy="20574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FFB6223-0BE1-393E-2798-A965F7E5BF1E}"/>
              </a:ext>
            </a:extLst>
          </p:cNvPr>
          <p:cNvSpPr/>
          <p:nvPr/>
        </p:nvSpPr>
        <p:spPr>
          <a:xfrm>
            <a:off x="4532898" y="4370239"/>
            <a:ext cx="4572000" cy="1173311"/>
          </a:xfrm>
          <a:prstGeom prst="rect">
            <a:avLst/>
          </a:prstGeom>
          <a:solidFill>
            <a:srgbClr val="C0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23644FA-D17E-8399-6EB0-B3351F570C19}"/>
              </a:ext>
            </a:extLst>
          </p:cNvPr>
          <p:cNvSpPr txBox="1"/>
          <p:nvPr/>
        </p:nvSpPr>
        <p:spPr>
          <a:xfrm>
            <a:off x="4418693" y="6033877"/>
            <a:ext cx="4544834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パラメータの調整、モデルの種類選択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のイメージ</a:t>
            </a:r>
          </a:p>
        </p:txBody>
      </p:sp>
    </p:spTree>
    <p:extLst>
      <p:ext uri="{BB962C8B-B14F-4D97-AF65-F5344CB8AC3E}">
        <p14:creationId xmlns:p14="http://schemas.microsoft.com/office/powerpoint/2010/main" val="27198950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AD88C3E-A4E2-A2E4-8979-7E11709F4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信頼度しきい値、</a:t>
            </a:r>
            <a:r>
              <a:rPr kumimoji="1" lang="en-US" altLang="ja-JP" dirty="0" err="1"/>
              <a:t>I</a:t>
            </a:r>
            <a:r>
              <a:rPr lang="en-US" altLang="ja-JP" dirty="0" err="1"/>
              <a:t>oU</a:t>
            </a:r>
            <a:r>
              <a:rPr lang="ja-JP" altLang="en-US" dirty="0"/>
              <a:t>しきい値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38EEF77-02EB-1948-A645-C075384B1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36B50E7-A410-EDA2-6781-0CE804D92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グラフィカル ユーザー インターフェイス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63B7FEED-F77F-80EF-23BE-ABDFFFE157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9688"/>
            <a:ext cx="9144000" cy="505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5359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3D817-0B02-6CC6-27E1-9EB922A38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28671A9-ECB4-61E5-7DD4-9DAE40B6E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顔ランドマークと顔の</a:t>
            </a:r>
            <a:r>
              <a:rPr kumimoji="1" lang="en-US" altLang="ja-JP" dirty="0"/>
              <a:t>3</a:t>
            </a:r>
            <a:r>
              <a:rPr kumimoji="1" lang="ja-JP" altLang="en-US" dirty="0"/>
              <a:t>次元再構成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59B6A2B-4C7D-8352-6164-81620A18E2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3ABF7F2-F069-0DBD-8B07-68BF74C42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ダイアグラム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ACBDDA32-3DCC-ED1C-FA1C-133098F8E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3241"/>
            <a:ext cx="9144000" cy="4891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5896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24072" y="629268"/>
            <a:ext cx="4939868" cy="1286160"/>
          </a:xfrm>
        </p:spPr>
        <p:txBody>
          <a:bodyPr anchor="b">
            <a:normAutofit/>
          </a:bodyPr>
          <a:lstStyle/>
          <a:p>
            <a:pPr algn="l"/>
            <a:r>
              <a:rPr lang="ja-JP" altLang="en-US" dirty="0"/>
              <a:t>演習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25C89A-4CA9-463F-B084-0B2641B956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677" r="29301"/>
          <a:stretch/>
        </p:blipFill>
        <p:spPr>
          <a:xfrm>
            <a:off x="20" y="10"/>
            <a:ext cx="3476673" cy="6857990"/>
          </a:xfrm>
          <a:prstGeom prst="rect">
            <a:avLst/>
          </a:prstGeom>
          <a:effectLst/>
        </p:spPr>
      </p:pic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8011648" y="6364538"/>
            <a:ext cx="890069" cy="36512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16F77370-7F48-49C1-8603-DB37AE8840E1}" type="slidenum">
              <a:rPr lang="ja-JP" altLang="en-US" sz="2400" smtClean="0"/>
              <a:pPr>
                <a:lnSpc>
                  <a:spcPct val="90000"/>
                </a:lnSpc>
                <a:spcAft>
                  <a:spcPts val="600"/>
                </a:spcAft>
              </a:pPr>
              <a:t>33</a:t>
            </a:fld>
            <a:endParaRPr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77578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617DFC-BA10-5E1C-C158-E159DC17E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演習１．</a:t>
            </a:r>
            <a:r>
              <a:rPr kumimoji="1" lang="en-US" altLang="ja-JP" dirty="0" err="1"/>
              <a:t>Rembg</a:t>
            </a:r>
            <a:r>
              <a:rPr kumimoji="1" lang="ja-JP" altLang="en-US" dirty="0"/>
              <a:t>（背景除去セグメンテーション）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34E10A8-B1DE-B307-A9DE-875B38CB5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845" y="846252"/>
            <a:ext cx="8461208" cy="57635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ja-JP" sz="2400" dirty="0">
                <a:hlinkClick r:id="rId2"/>
              </a:rPr>
              <a:t>https://huggingface.co/spaces/KenjieDec/RemBG</a:t>
            </a:r>
            <a:endParaRPr kumimoji="1" lang="en-US" altLang="ja-JP" sz="2400" dirty="0"/>
          </a:p>
          <a:p>
            <a:r>
              <a:rPr kumimoji="1" lang="ja-JP" altLang="en-US" sz="2400" b="1" dirty="0"/>
              <a:t>概要</a:t>
            </a:r>
            <a:r>
              <a:rPr kumimoji="1" lang="ja-JP" altLang="en-US" sz="2400" dirty="0"/>
              <a:t>：</a:t>
            </a:r>
            <a:r>
              <a:rPr kumimoji="1" lang="ja-JP" altLang="en-US" sz="2400" b="1" dirty="0"/>
              <a:t>画像から被写体を切り抜き、背景を透明化</a:t>
            </a:r>
            <a:r>
              <a:rPr kumimoji="1" lang="ja-JP" altLang="en-US" sz="2400" dirty="0"/>
              <a:t>するセグメンテーションのデモ。</a:t>
            </a:r>
            <a:r>
              <a:rPr kumimoji="1" lang="en-US" altLang="ja-JP" sz="2400" dirty="0"/>
              <a:t>u2net </a:t>
            </a:r>
            <a:r>
              <a:rPr kumimoji="1" lang="ja-JP" altLang="en-US" sz="2400" dirty="0"/>
              <a:t>など</a:t>
            </a:r>
            <a:r>
              <a:rPr kumimoji="1" lang="en-US" altLang="ja-JP" sz="2400" b="1" dirty="0"/>
              <a:t>16</a:t>
            </a:r>
            <a:r>
              <a:rPr kumimoji="1" lang="ja-JP" altLang="en-US" sz="2400" b="1" dirty="0"/>
              <a:t>種のモデルを選択可能</a:t>
            </a:r>
            <a:r>
              <a:rPr kumimoji="1" lang="ja-JP" altLang="en-US" sz="2400" dirty="0"/>
              <a:t>、モデルによって切り抜き精度が変わる。</a:t>
            </a:r>
          </a:p>
          <a:p>
            <a:r>
              <a:rPr kumimoji="1" lang="ja-JP" altLang="en-US" sz="2400" b="1" dirty="0"/>
              <a:t>手順</a:t>
            </a:r>
            <a:r>
              <a:rPr kumimoji="1" lang="ja-JP" altLang="en-US" sz="2400" dirty="0"/>
              <a:t>：内蔵のサンプル画像を選ぶ（または自分の画像をアップロード）→ モデルを選択 → </a:t>
            </a:r>
            <a:r>
              <a:rPr kumimoji="1" lang="en-US" altLang="ja-JP" sz="2400" dirty="0"/>
              <a:t>Process </a:t>
            </a:r>
            <a:r>
              <a:rPr kumimoji="1" lang="ja-JP" altLang="en-US" sz="2400" dirty="0"/>
              <a:t>をクリック → 出力を確認 → モデルを変えて再実行し結果を見比べる。</a:t>
            </a:r>
          </a:p>
          <a:p>
            <a:r>
              <a:rPr kumimoji="1" lang="ja-JP" altLang="en-US" sz="2400" b="1" dirty="0"/>
              <a:t>ヒント</a:t>
            </a:r>
            <a:r>
              <a:rPr kumimoji="1" lang="ja-JP" altLang="en-US" sz="2400" dirty="0"/>
              <a:t>：髪の毛や動物の毛など「輪郭が複雑な画像」でモデルを切り替えると差が出やすい。</a:t>
            </a:r>
          </a:p>
          <a:p>
            <a:r>
              <a:rPr kumimoji="1" lang="ja-JP" altLang="en-US" sz="2400" b="1" dirty="0"/>
              <a:t>考察ポイント</a:t>
            </a:r>
            <a:r>
              <a:rPr kumimoji="1" lang="ja-JP" altLang="en-US" sz="2400" dirty="0"/>
              <a:t>：モデルを変えると「細部の切り抜き精度」と「処理の速さ」に変化があるか。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7710F23-3199-4D44-CC9D-A1877AD91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615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53543-36E2-2522-0D7E-FF1E2ADB8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A88308A-4F37-DF55-C62A-5A37787E4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演習１．</a:t>
            </a:r>
            <a:r>
              <a:rPr kumimoji="1" lang="en-US" altLang="ja-JP" dirty="0" err="1"/>
              <a:t>Rembg</a:t>
            </a:r>
            <a:r>
              <a:rPr kumimoji="1" lang="ja-JP" altLang="en-US" dirty="0"/>
              <a:t>（背景除去セグメンテーション）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388F93F-E3C3-B1E9-CD00-0665AD2494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kumimoji="1" lang="ja-JP" altLang="en-US" sz="240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55B4084-5A14-8F1F-4266-7AA70C11B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2086C3B-3252-0D89-5965-CCBF77E7A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479" y="846253"/>
            <a:ext cx="7153939" cy="6011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157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85D80-1C7C-6FDA-F3C4-7A94EF68B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475B99-4323-6C0B-792D-8CA9B4EAA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演習２．</a:t>
            </a:r>
            <a:r>
              <a:rPr kumimoji="1" lang="en-US" altLang="ja-JP" dirty="0"/>
              <a:t>DETR </a:t>
            </a:r>
            <a:r>
              <a:rPr kumimoji="1" lang="ja-JP" altLang="en-US" dirty="0"/>
              <a:t>物体検出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427669A-EED8-BEF9-8873-5F52863F6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845" y="846253"/>
            <a:ext cx="8554366" cy="53331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ja-JP" sz="2400" dirty="0">
                <a:hlinkClick r:id="rId2"/>
              </a:rPr>
              <a:t>https://huggingface.co/spaces/ClassCat/DETR-Object-Detection</a:t>
            </a:r>
            <a:endParaRPr lang="en-US" altLang="ja-JP" sz="2400" b="1" dirty="0"/>
          </a:p>
          <a:p>
            <a:r>
              <a:rPr lang="ja-JP" altLang="en-US" sz="2400" b="1" dirty="0"/>
              <a:t>概要</a:t>
            </a:r>
            <a:r>
              <a:rPr lang="ja-JP" altLang="en-US" sz="2400" dirty="0"/>
              <a:t>：</a:t>
            </a:r>
            <a:r>
              <a:rPr lang="ja-JP" altLang="en-US" sz="2400" b="1" dirty="0"/>
              <a:t>物体検知モデル </a:t>
            </a:r>
            <a:r>
              <a:rPr lang="en-US" altLang="ja-JP" sz="2400" b="1" dirty="0"/>
              <a:t>DETR </a:t>
            </a:r>
            <a:r>
              <a:rPr lang="ja-JP" altLang="en-US" sz="2400" b="1" dirty="0"/>
              <a:t>のデモ</a:t>
            </a:r>
            <a:r>
              <a:rPr lang="ja-JP" altLang="en-US" sz="2400" dirty="0"/>
              <a:t>。</a:t>
            </a:r>
            <a:r>
              <a:rPr lang="en-US" altLang="ja-JP" sz="2400" dirty="0"/>
              <a:t>ResNet-50 </a:t>
            </a:r>
            <a:r>
              <a:rPr lang="ja-JP" altLang="en-US" sz="2400" dirty="0"/>
              <a:t>と </a:t>
            </a:r>
            <a:r>
              <a:rPr lang="en-US" altLang="ja-JP" sz="2400" dirty="0"/>
              <a:t>ResNet-101 </a:t>
            </a:r>
            <a:r>
              <a:rPr lang="ja-JP" altLang="en-US" sz="2400" dirty="0"/>
              <a:t>の</a:t>
            </a:r>
            <a:r>
              <a:rPr lang="en-US" altLang="ja-JP" sz="2400" b="1" dirty="0"/>
              <a:t>2</a:t>
            </a:r>
            <a:r>
              <a:rPr lang="ja-JP" altLang="en-US" sz="2400" b="1" dirty="0"/>
              <a:t>モデルを選べる</a:t>
            </a:r>
            <a:r>
              <a:rPr lang="ja-JP" altLang="en-US" sz="2400" dirty="0"/>
              <a:t>（サンプル画像：</a:t>
            </a:r>
            <a:r>
              <a:rPr lang="en-US" altLang="ja-JP" sz="2400" dirty="0"/>
              <a:t>cats.jpg</a:t>
            </a:r>
            <a:r>
              <a:rPr lang="ja-JP" altLang="en-US" sz="2400" dirty="0"/>
              <a:t>、</a:t>
            </a:r>
            <a:r>
              <a:rPr lang="en-US" altLang="ja-JP" sz="2400" dirty="0"/>
              <a:t>detectron2.png</a:t>
            </a:r>
            <a:r>
              <a:rPr lang="ja-JP" altLang="en-US" sz="2400" dirty="0"/>
              <a:t>、</a:t>
            </a:r>
            <a:r>
              <a:rPr lang="en-US" altLang="ja-JP" sz="2400" dirty="0"/>
              <a:t>cat.jpg</a:t>
            </a:r>
            <a:r>
              <a:rPr lang="ja-JP" altLang="en-US" sz="2400" dirty="0"/>
              <a:t>、</a:t>
            </a:r>
            <a:r>
              <a:rPr lang="en-US" altLang="ja-JP" sz="2400" dirty="0"/>
              <a:t>hotdog.jpg </a:t>
            </a:r>
            <a:r>
              <a:rPr lang="ja-JP" altLang="en-US" sz="2400" dirty="0"/>
              <a:t>を内蔵）。</a:t>
            </a:r>
          </a:p>
          <a:p>
            <a:r>
              <a:rPr lang="ja-JP" altLang="en-US" sz="2400" b="1" dirty="0"/>
              <a:t>手順</a:t>
            </a:r>
            <a:r>
              <a:rPr lang="ja-JP" altLang="en-US" sz="2400" dirty="0"/>
              <a:t>：モデル（</a:t>
            </a:r>
            <a:r>
              <a:rPr lang="en-US" altLang="ja-JP" sz="2400" dirty="0"/>
              <a:t>ResNet-50</a:t>
            </a:r>
            <a:r>
              <a:rPr lang="ja-JP" altLang="en-US" sz="2400" dirty="0"/>
              <a:t>／</a:t>
            </a:r>
            <a:r>
              <a:rPr lang="en-US" altLang="ja-JP" sz="2400" dirty="0"/>
              <a:t>101</a:t>
            </a:r>
            <a:r>
              <a:rPr lang="ja-JP" altLang="en-US" sz="2400" dirty="0"/>
              <a:t>）を選ぶ → サンプルのサムネイルをクリック（または画像をアップロード）→ </a:t>
            </a:r>
            <a:r>
              <a:rPr lang="en-US" altLang="ja-JP" sz="2400" dirty="0"/>
              <a:t>Infer </a:t>
            </a:r>
            <a:r>
              <a:rPr lang="ja-JP" altLang="en-US" sz="2400" dirty="0"/>
              <a:t>をクリック → </a:t>
            </a:r>
            <a:r>
              <a:rPr lang="en-US" altLang="ja-JP" sz="2400" dirty="0"/>
              <a:t>CPU </a:t>
            </a:r>
            <a:r>
              <a:rPr lang="ja-JP" altLang="en-US" sz="2400" dirty="0"/>
              <a:t>で約</a:t>
            </a:r>
            <a:r>
              <a:rPr lang="en-US" altLang="ja-JP" sz="2400" dirty="0"/>
              <a:t>10</a:t>
            </a:r>
            <a:r>
              <a:rPr lang="ja-JP" altLang="en-US" sz="2400" dirty="0"/>
              <a:t>秒待つ → 検出枠を確認。</a:t>
            </a:r>
          </a:p>
          <a:p>
            <a:r>
              <a:rPr lang="ja-JP" altLang="en-US" sz="2400" b="1" dirty="0"/>
              <a:t>ヒント</a:t>
            </a:r>
            <a:r>
              <a:rPr lang="ja-JP" altLang="en-US" sz="2400" dirty="0"/>
              <a:t>：</a:t>
            </a:r>
            <a:r>
              <a:rPr lang="ja-JP" altLang="en-US" sz="2400" b="1" dirty="0"/>
              <a:t>重なった個体を別々に検出できているか</a:t>
            </a:r>
            <a:r>
              <a:rPr lang="ja-JP" altLang="en-US" sz="2400" dirty="0"/>
              <a:t>見てみる。</a:t>
            </a:r>
          </a:p>
          <a:p>
            <a:r>
              <a:rPr lang="ja-JP" altLang="en-US" sz="2400" b="1" dirty="0"/>
              <a:t>考察ポイント</a:t>
            </a:r>
            <a:r>
              <a:rPr lang="ja-JP" altLang="en-US" sz="2400" dirty="0"/>
              <a:t>：</a:t>
            </a:r>
            <a:r>
              <a:rPr lang="en-US" altLang="ja-JP" sz="2400" dirty="0"/>
              <a:t>ResNet-50 </a:t>
            </a:r>
            <a:r>
              <a:rPr lang="ja-JP" altLang="en-US" sz="2400" dirty="0"/>
              <a:t>と </a:t>
            </a:r>
            <a:r>
              <a:rPr lang="en-US" altLang="ja-JP" sz="2400" dirty="0"/>
              <a:t>101 </a:t>
            </a:r>
            <a:r>
              <a:rPr lang="ja-JP" altLang="en-US" sz="2400" dirty="0"/>
              <a:t>で検出漏れや枠の精度がどう変わるか。</a:t>
            </a:r>
          </a:p>
          <a:p>
            <a:endParaRPr kumimoji="1" lang="ja-JP" altLang="en-US" sz="240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C110F68-2EE9-EDE6-0696-DAD1ABD22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46446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23C28-4512-14E3-6131-DB96BFCB3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22072FC-6E8D-9100-4917-FA20DD8DA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演習２．</a:t>
            </a:r>
            <a:r>
              <a:rPr kumimoji="1" lang="en-US" altLang="ja-JP" dirty="0"/>
              <a:t>DETR </a:t>
            </a:r>
            <a:r>
              <a:rPr kumimoji="1" lang="ja-JP" altLang="en-US" dirty="0"/>
              <a:t>物体検出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8CF7943-248C-095C-EA44-F67FBE0068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2DB3C4C-E76D-7F4E-B11A-BAEF104EB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16711362-76EE-F33D-468D-14F1A347D0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729" y="932800"/>
            <a:ext cx="7665439" cy="592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3933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0C9DD-8680-613A-E474-B42A2613A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84F8B4-79B4-5220-8674-B9FE6811D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演習３．</a:t>
            </a:r>
            <a:r>
              <a:rPr kumimoji="1" lang="en-US" altLang="ja-JP" dirty="0"/>
              <a:t>YOLOv10</a:t>
            </a:r>
            <a:r>
              <a:rPr kumimoji="1" lang="ja-JP" altLang="en-US" dirty="0"/>
              <a:t> 物体検出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DB97E86-A730-A0F6-B4BC-DC0C7EA32D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ja-JP" sz="2400" dirty="0">
                <a:hlinkClick r:id="rId2"/>
              </a:rPr>
              <a:t>https://huggingface.co/spaces/kadirnar/Yolov10</a:t>
            </a:r>
            <a:endParaRPr kumimoji="1" lang="en-US" altLang="ja-JP" sz="2400" dirty="0"/>
          </a:p>
          <a:p>
            <a:r>
              <a:rPr kumimoji="1" lang="ja-JP" altLang="en-US" sz="2400" b="1" dirty="0"/>
              <a:t>概要</a:t>
            </a:r>
            <a:r>
              <a:rPr kumimoji="1" lang="ja-JP" altLang="en-US" sz="2400" dirty="0"/>
              <a:t>：</a:t>
            </a:r>
            <a:r>
              <a:rPr kumimoji="1" lang="ja-JP" altLang="en-US" sz="2400" b="1" dirty="0"/>
              <a:t>物体検知モデル </a:t>
            </a:r>
            <a:r>
              <a:rPr kumimoji="1" lang="en-US" altLang="ja-JP" sz="2400" b="1" dirty="0"/>
              <a:t>YOLOv10 </a:t>
            </a:r>
            <a:r>
              <a:rPr kumimoji="1" lang="ja-JP" altLang="en-US" sz="2400" b="1" dirty="0"/>
              <a:t>のデモ</a:t>
            </a:r>
            <a:r>
              <a:rPr kumimoji="1" lang="ja-JP" altLang="en-US" sz="2400" dirty="0"/>
              <a:t>。</a:t>
            </a:r>
            <a:r>
              <a:rPr kumimoji="1" lang="ja-JP" altLang="en-US" sz="2400" b="1" dirty="0"/>
              <a:t>モデルの種類（</a:t>
            </a:r>
            <a:r>
              <a:rPr kumimoji="1" lang="en-US" altLang="ja-JP" sz="2400" b="1" dirty="0"/>
              <a:t>n</a:t>
            </a:r>
            <a:r>
              <a:rPr kumimoji="1" lang="ja-JP" altLang="en-US" sz="2400" b="1" dirty="0"/>
              <a:t>／</a:t>
            </a:r>
            <a:r>
              <a:rPr kumimoji="1" lang="en-US" altLang="ja-JP" sz="2400" b="1" dirty="0"/>
              <a:t>s</a:t>
            </a:r>
            <a:r>
              <a:rPr kumimoji="1" lang="ja-JP" altLang="en-US" sz="2400" b="1" dirty="0"/>
              <a:t>／</a:t>
            </a:r>
            <a:r>
              <a:rPr kumimoji="1" lang="en-US" altLang="ja-JP" sz="2400" b="1" dirty="0"/>
              <a:t>m</a:t>
            </a:r>
            <a:r>
              <a:rPr kumimoji="1" lang="ja-JP" altLang="en-US" sz="2400" b="1" dirty="0"/>
              <a:t>／</a:t>
            </a:r>
            <a:r>
              <a:rPr kumimoji="1" lang="en-US" altLang="ja-JP" sz="2400" b="1" dirty="0"/>
              <a:t>b</a:t>
            </a:r>
            <a:r>
              <a:rPr kumimoji="1" lang="ja-JP" altLang="en-US" sz="2400" b="1" dirty="0"/>
              <a:t>／</a:t>
            </a:r>
            <a:r>
              <a:rPr kumimoji="1" lang="en-US" altLang="ja-JP" sz="2400" b="1" dirty="0"/>
              <a:t>l</a:t>
            </a:r>
            <a:r>
              <a:rPr kumimoji="1" lang="ja-JP" altLang="en-US" sz="2400" b="1" dirty="0"/>
              <a:t>／</a:t>
            </a:r>
            <a:r>
              <a:rPr kumimoji="1" lang="en-US" altLang="ja-JP" sz="2400" b="1" dirty="0"/>
              <a:t>x</a:t>
            </a:r>
            <a:r>
              <a:rPr kumimoji="1" lang="ja-JP" altLang="en-US" sz="2400" b="1" dirty="0"/>
              <a:t>）</a:t>
            </a:r>
            <a:r>
              <a:rPr kumimoji="1" lang="ja-JP" altLang="en-US" sz="2400" dirty="0"/>
              <a:t>、画像サイズ、信頼度しきい値、</a:t>
            </a:r>
            <a:r>
              <a:rPr kumimoji="1" lang="en-US" altLang="ja-JP" sz="2400" dirty="0" err="1"/>
              <a:t>IoU</a:t>
            </a:r>
            <a:r>
              <a:rPr kumimoji="1" lang="ja-JP" altLang="en-US" sz="2400" dirty="0"/>
              <a:t>しきい値の</a:t>
            </a:r>
            <a:r>
              <a:rPr kumimoji="1" lang="en-US" altLang="ja-JP" sz="2400" dirty="0"/>
              <a:t>4</a:t>
            </a:r>
            <a:r>
              <a:rPr kumimoji="1" lang="ja-JP" altLang="en-US" sz="2400" dirty="0"/>
              <a:t>つを調整できる（サンプル画像</a:t>
            </a:r>
            <a:r>
              <a:rPr kumimoji="1" lang="en-US" altLang="ja-JP" sz="2400" dirty="0"/>
              <a:t>3</a:t>
            </a:r>
            <a:r>
              <a:rPr kumimoji="1" lang="ja-JP" altLang="en-US" sz="2400" dirty="0"/>
              <a:t>種を内蔵、初期値は </a:t>
            </a:r>
            <a:r>
              <a:rPr kumimoji="1" lang="en-US" altLang="ja-JP" sz="2400" dirty="0"/>
              <a:t>image size 640</a:t>
            </a:r>
            <a:r>
              <a:rPr kumimoji="1" lang="ja-JP" altLang="en-US" sz="2400" dirty="0"/>
              <a:t>・</a:t>
            </a:r>
            <a:r>
              <a:rPr kumimoji="1" lang="en-US" altLang="ja-JP" sz="2400" dirty="0"/>
              <a:t>confidence 0.25</a:t>
            </a:r>
            <a:r>
              <a:rPr kumimoji="1" lang="ja-JP" altLang="en-US" sz="2400" dirty="0"/>
              <a:t>・</a:t>
            </a:r>
            <a:r>
              <a:rPr kumimoji="1" lang="en-US" altLang="ja-JP" sz="2400" dirty="0" err="1"/>
              <a:t>IoU</a:t>
            </a:r>
            <a:r>
              <a:rPr kumimoji="1" lang="en-US" altLang="ja-JP" sz="2400" dirty="0"/>
              <a:t> 0.45</a:t>
            </a:r>
            <a:r>
              <a:rPr kumimoji="1" lang="ja-JP" altLang="en-US" sz="2400" dirty="0"/>
              <a:t>）。</a:t>
            </a:r>
          </a:p>
          <a:p>
            <a:r>
              <a:rPr kumimoji="1" lang="ja-JP" altLang="en-US" sz="2400" b="1" dirty="0"/>
              <a:t>手順</a:t>
            </a:r>
            <a:r>
              <a:rPr kumimoji="1" lang="ja-JP" altLang="en-US" sz="2400" dirty="0"/>
              <a:t>：サンプル画像を選ぶ → モデルを選択 → 画像サイズ・信頼度・</a:t>
            </a:r>
            <a:r>
              <a:rPr kumimoji="1" lang="en-US" altLang="ja-JP" sz="2400" dirty="0" err="1"/>
              <a:t>IoU</a:t>
            </a:r>
            <a:r>
              <a:rPr kumimoji="1" lang="ja-JP" altLang="en-US" sz="2400" dirty="0"/>
              <a:t>しきい値を設定 → 実行 → 各パラメータを変えて検出結果の変化を観察。</a:t>
            </a:r>
          </a:p>
          <a:p>
            <a:r>
              <a:rPr kumimoji="1" lang="ja-JP" altLang="en-US" sz="2400" b="1" dirty="0"/>
              <a:t>ヒント</a:t>
            </a:r>
            <a:r>
              <a:rPr kumimoji="1" lang="ja-JP" altLang="en-US" sz="2400" dirty="0"/>
              <a:t>：同じ画像を、異なるモデルで処理し、精度の差があるか確認。</a:t>
            </a:r>
          </a:p>
          <a:p>
            <a:r>
              <a:rPr kumimoji="1" lang="ja-JP" altLang="en-US" sz="2400" b="1" dirty="0"/>
              <a:t>考察ポイント</a:t>
            </a:r>
            <a:r>
              <a:rPr kumimoji="1" lang="ja-JP" altLang="en-US" sz="2400" dirty="0"/>
              <a:t>：画像サイズを大きくすると小さな物体の検出がどう改善／悪化するか。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FD7C57-1DAB-1F61-A50A-54ECC1316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20908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51385-C1AD-5757-AF33-B2DE4EA47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3CF2BF-9528-3503-875E-2AC1A136A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演習３．</a:t>
            </a:r>
            <a:r>
              <a:rPr kumimoji="1" lang="en-US" altLang="ja-JP" dirty="0"/>
              <a:t>YOLOv10</a:t>
            </a:r>
            <a:r>
              <a:rPr kumimoji="1" lang="ja-JP" altLang="en-US" dirty="0"/>
              <a:t> 物体検出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0F41FC6-DF04-EC0A-D878-C696B7D03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481D389-95AD-76AA-F776-EC24A9685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A8F8CEE-0D16-C0E3-6EEB-6BC4D59FA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410" y="662114"/>
            <a:ext cx="5179661" cy="61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752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5665B6-9D80-458C-ABB8-4E9726586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/>
              <a:t>AI</a:t>
            </a:r>
            <a:r>
              <a:rPr lang="ja-JP" altLang="en-US" dirty="0"/>
              <a:t>の基礎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CAE18CF-38B1-432B-9CEF-07EC37169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5" name="図 4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5DE7DD8D-F150-F33B-55B9-E13168FAC7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551" y="942479"/>
            <a:ext cx="9144000" cy="5116286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2FA2EBAB-613A-3332-D020-F5228FB7932C}"/>
              </a:ext>
            </a:extLst>
          </p:cNvPr>
          <p:cNvSpPr/>
          <p:nvPr/>
        </p:nvSpPr>
        <p:spPr>
          <a:xfrm>
            <a:off x="8001000" y="5080000"/>
            <a:ext cx="1143000" cy="1047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09524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6EB65-AB7B-9A5E-8B74-B272A0869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6A2823-C3B4-861F-45F1-983783A91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演習４．</a:t>
            </a:r>
            <a:r>
              <a:rPr kumimoji="1" lang="en-US" altLang="ja-JP" dirty="0"/>
              <a:t>YOLOv8</a:t>
            </a:r>
            <a:r>
              <a:rPr lang="ja-JP" altLang="en-US" dirty="0"/>
              <a:t> の種々の機能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B76B162-4C68-088D-3D4E-0E2D57140D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ja-JP" altLang="ja-JP" dirty="0">
                <a:hlinkClick r:id="rId2"/>
              </a:rPr>
              <a:t>https://huggingface.co/spaces/Ultralytics/YOLOv8</a:t>
            </a:r>
            <a:endParaRPr lang="ja-JP" altLang="ja-JP" dirty="0"/>
          </a:p>
          <a:p>
            <a:r>
              <a:rPr lang="ja-JP" altLang="ja-JP" b="1" dirty="0"/>
              <a:t>概要</a:t>
            </a:r>
            <a:r>
              <a:rPr lang="ja-JP" altLang="ja-JP" dirty="0"/>
              <a:t>：</a:t>
            </a:r>
            <a:r>
              <a:rPr lang="ja-JP" altLang="ja-JP" b="1" dirty="0"/>
              <a:t>物体検知・セグメンテーション・姿勢推定・回転矩形・分類まで扱える多機能デモ</a:t>
            </a:r>
            <a:r>
              <a:rPr lang="ja-JP" altLang="ja-JP" dirty="0"/>
              <a:t>。</a:t>
            </a:r>
            <a:r>
              <a:rPr lang="ja-JP" altLang="ja-JP" b="1" dirty="0"/>
              <a:t>モデル種別（yolov8n／yolov8n-seg など15種）</a:t>
            </a:r>
            <a:r>
              <a:rPr lang="ja-JP" altLang="ja-JP" dirty="0"/>
              <a:t>に加え、信頼度しきい値・IoUしきい値・画像サイズを調整でき、画像・動画・Webカメラに対応（bus.jpg 等のサンプル内蔵）。</a:t>
            </a:r>
          </a:p>
          <a:p>
            <a:r>
              <a:rPr lang="ja-JP" altLang="ja-JP" b="1" dirty="0"/>
              <a:t>手順</a:t>
            </a:r>
            <a:r>
              <a:rPr lang="ja-JP" altLang="ja-JP" dirty="0"/>
              <a:t>：サンプル画像を選ぶ → モデルを選択 → 信頼度・IoUしきい値を設定 → 実行 → しきい値を上下させて検出数の変化を観察 → 検知モデルとsegモデルを切り替えて出力の違いを見る。</a:t>
            </a:r>
          </a:p>
          <a:p>
            <a:r>
              <a:rPr lang="ja-JP" altLang="ja-JP" b="1" dirty="0"/>
              <a:t>ヒント</a:t>
            </a:r>
            <a:r>
              <a:rPr lang="ja-JP" altLang="ja-JP" dirty="0"/>
              <a:t>：yolov8n を yolov8n-seg に替えると、</a:t>
            </a:r>
            <a:r>
              <a:rPr lang="ja-JP" altLang="en-US" b="1" dirty="0"/>
              <a:t>物体検出から、セグメンテーションに</a:t>
            </a:r>
            <a:r>
              <a:rPr lang="ja-JP" altLang="ja-JP" b="1" dirty="0"/>
              <a:t>変わる</a:t>
            </a:r>
            <a:r>
              <a:rPr lang="ja-JP" altLang="ja-JP" dirty="0"/>
              <a:t>。</a:t>
            </a:r>
          </a:p>
          <a:p>
            <a:r>
              <a:rPr lang="ja-JP" altLang="ja-JP" b="1" dirty="0"/>
              <a:t>考察ポイント</a:t>
            </a:r>
            <a:r>
              <a:rPr lang="ja-JP" altLang="ja-JP" dirty="0"/>
              <a:t>（1行）：信頼度しきい値を下げると「見逃し」が減る代わりに「誤検出」が増える。</a:t>
            </a:r>
          </a:p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EA48C37-0E69-97A2-62F7-F5842699C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44706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26DBC-CBA5-C409-1B3D-E1808F9AB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1BE492-2787-160B-2451-747BEE477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演習４．</a:t>
            </a:r>
            <a:r>
              <a:rPr kumimoji="1" lang="en-US" altLang="ja-JP" dirty="0"/>
              <a:t>YOLOv8</a:t>
            </a:r>
            <a:r>
              <a:rPr lang="ja-JP" altLang="en-US" dirty="0"/>
              <a:t> の種々の機能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1546E10-B0D3-B1F1-15D7-3B2725D70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C5E1F7D-69EF-E175-E763-28981D951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9427EFA-117E-83B6-32B0-CA803AF83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360025"/>
            <a:ext cx="2926586" cy="3952473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3341B19F-3235-6F3A-9DA9-1E8532F223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6293" y="1331008"/>
            <a:ext cx="2971413" cy="3952473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6F6A67CD-2374-0E41-2A43-2E12D82244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5802" y="1331008"/>
            <a:ext cx="2971413" cy="3948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299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E1E35-4725-D484-9810-B6D62995A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8FAA077-97B2-D86B-AB1D-135B79485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演習５．</a:t>
            </a:r>
            <a:r>
              <a:rPr lang="ja-JP" altLang="en-US" dirty="0"/>
              <a:t>表情認識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999E522-465F-FD24-D6F3-A3271AFDA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kumimoji="1" lang="en-US" altLang="ja-JP" sz="2400" dirty="0">
                <a:hlinkClick r:id="rId2"/>
              </a:rPr>
              <a:t>https://huggingface.co/spaces/ElenaRyumina/Facial_Expression_Recognition</a:t>
            </a:r>
            <a:endParaRPr kumimoji="1" lang="en-US" altLang="ja-JP" sz="2400" dirty="0"/>
          </a:p>
          <a:p>
            <a:r>
              <a:rPr kumimoji="1" lang="ja-JP" altLang="en-US" sz="2400" b="1" dirty="0"/>
              <a:t>概要</a:t>
            </a:r>
            <a:r>
              <a:rPr kumimoji="1" lang="ja-JP" altLang="en-US" sz="2400" dirty="0"/>
              <a:t>：顔情報処理（表情認識）のデモ。</a:t>
            </a:r>
            <a:r>
              <a:rPr kumimoji="1" lang="ja-JP" altLang="en-US" sz="2400" b="1" dirty="0"/>
              <a:t>顔検出→表情分類に加え、判断根拠を示すヒートマップ</a:t>
            </a:r>
            <a:r>
              <a:rPr kumimoji="1" lang="ja-JP" altLang="en-US" sz="2400" dirty="0"/>
              <a:t>と、動画では</a:t>
            </a:r>
            <a:r>
              <a:rPr kumimoji="1" lang="ja-JP" altLang="en-US" sz="2400" b="1" dirty="0"/>
              <a:t>感情の時系列統計グラフ</a:t>
            </a:r>
            <a:r>
              <a:rPr kumimoji="1" lang="ja-JP" altLang="en-US" sz="2400" dirty="0"/>
              <a:t>まで出力する（静止画</a:t>
            </a:r>
            <a:r>
              <a:rPr kumimoji="1" lang="en-US" altLang="ja-JP" sz="2400" dirty="0"/>
              <a:t>7</a:t>
            </a:r>
            <a:r>
              <a:rPr kumimoji="1" lang="ja-JP" altLang="en-US" sz="2400" dirty="0"/>
              <a:t>種・動画</a:t>
            </a:r>
            <a:r>
              <a:rPr kumimoji="1" lang="en-US" altLang="ja-JP" sz="2400" dirty="0"/>
              <a:t>2</a:t>
            </a:r>
            <a:r>
              <a:rPr kumimoji="1" lang="ja-JP" altLang="en-US" sz="2400" dirty="0"/>
              <a:t>種のサンプル内蔵）。</a:t>
            </a:r>
          </a:p>
          <a:p>
            <a:r>
              <a:rPr kumimoji="1" lang="ja-JP" altLang="en-US" sz="2400" b="1" dirty="0"/>
              <a:t>手順</a:t>
            </a:r>
            <a:r>
              <a:rPr kumimoji="1" lang="ja-JP" altLang="en-US" sz="2400" dirty="0"/>
              <a:t>：静止画タブでサンプル画像を選び表情の判定結果とヒートマップを確認 → 動画タブに切り替えサンプル動画を実行 → 時系列で感情がどう変化するかグラフで観察。</a:t>
            </a:r>
          </a:p>
          <a:p>
            <a:r>
              <a:rPr kumimoji="1" lang="ja-JP" altLang="en-US" sz="2400" b="1" dirty="0"/>
              <a:t>ヒント</a:t>
            </a:r>
            <a:r>
              <a:rPr kumimoji="1" lang="ja-JP" altLang="en-US" sz="2400" dirty="0"/>
              <a:t>：ヒートマップで「顔のどの部分（目・口など）」が判断根拠になっているか確認できる。</a:t>
            </a:r>
          </a:p>
          <a:p>
            <a:r>
              <a:rPr kumimoji="1" lang="ja-JP" altLang="en-US" sz="2400" b="1" dirty="0"/>
              <a:t>考察ポイント</a:t>
            </a:r>
            <a:r>
              <a:rPr kumimoji="1" lang="ja-JP" altLang="en-US" sz="2400" dirty="0"/>
              <a:t>：横顔・部分的に隠れた顔など「難しい</a:t>
            </a:r>
            <a:r>
              <a:rPr lang="ja-JP" altLang="en-US" sz="2400" dirty="0"/>
              <a:t>」顔写真を準備、試してみる</a:t>
            </a:r>
            <a:endParaRPr kumimoji="1" lang="ja-JP" altLang="en-US" sz="240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A569CB3-B166-0627-A691-665EE477A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4148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68861D-56D7-29DE-2160-CAFBC32B5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演習５．表情認識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718EFF1-67E0-B32F-306D-59755C14F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6CD1DB2-8024-AFA4-480F-FCEB00244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グラフィカル ユーザー インターフェイス&#10;&#10;AI 生成コンテンツは誤りを含む可能性があります。">
            <a:extLst>
              <a:ext uri="{FF2B5EF4-FFF2-40B4-BE49-F238E27FC236}">
                <a16:creationId xmlns:a16="http://schemas.microsoft.com/office/drawing/2014/main" id="{6551F222-1663-8CBC-957F-16E234539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12794"/>
            <a:ext cx="9144000" cy="383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988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9F2FEC-3A4B-4CE6-BA62-0BF195C42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/>
              <a:t>AI</a:t>
            </a:r>
            <a:r>
              <a:rPr lang="ja-JP" altLang="en-US" dirty="0"/>
              <a:t>の利点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1EDE95A-925B-477C-902A-E236E661E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5" name="図 4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3C94A98C-9366-CC19-9E81-F16764981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0293"/>
            <a:ext cx="9144000" cy="5037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460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230416-8641-ED09-0BBC-CCC3C25FF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機械学習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0B6EAF5-C036-FB74-E09B-CD6DAD1626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B0FC23-67C1-1AA4-8112-337E5A591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7" name="図 6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230BA70D-7879-9FEF-8061-99BE108F4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6253"/>
            <a:ext cx="9144000" cy="500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288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7984C65-1717-4E7C-8BBF-6E40935D1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/>
              <a:t>機械学習の「教師あり学習」の仕組み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DD1CB9F-CF01-4581-9454-F91C7561D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35" name="タイトル 1">
            <a:extLst>
              <a:ext uri="{FF2B5EF4-FFF2-40B4-BE49-F238E27FC236}">
                <a16:creationId xmlns:a16="http://schemas.microsoft.com/office/drawing/2014/main" id="{97984C65-1717-4E7C-8BBF-6E40935D190F}"/>
              </a:ext>
            </a:extLst>
          </p:cNvPr>
          <p:cNvSpPr txBox="1">
            <a:spLocks/>
          </p:cNvSpPr>
          <p:nvPr/>
        </p:nvSpPr>
        <p:spPr>
          <a:xfrm>
            <a:off x="519387" y="-66612"/>
            <a:ext cx="8461208" cy="28934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200" kern="1200">
                <a:solidFill>
                  <a:srgbClr val="FF0000"/>
                </a:solidFill>
                <a:latin typeface="Arial" panose="020B0604020202020204" pitchFamily="34" charset="0"/>
                <a:ea typeface="メイリオ" panose="020B0604030504040204" pitchFamily="50" charset="-128"/>
                <a:cs typeface="Segoe UI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Segoe UI" panose="020B0502040204020203" pitchFamily="34" charset="0"/>
            </a:endParaRPr>
          </a:p>
        </p:txBody>
      </p:sp>
      <p:sp>
        <p:nvSpPr>
          <p:cNvPr id="3" name="スライド番号プレースホルダー 3">
            <a:extLst>
              <a:ext uri="{FF2B5EF4-FFF2-40B4-BE49-F238E27FC236}">
                <a16:creationId xmlns:a16="http://schemas.microsoft.com/office/drawing/2014/main" id="{F723046D-385C-83B8-D10F-D4238FE31870}"/>
              </a:ext>
            </a:extLst>
          </p:cNvPr>
          <p:cNvSpPr txBox="1">
            <a:spLocks/>
          </p:cNvSpPr>
          <p:nvPr/>
        </p:nvSpPr>
        <p:spPr>
          <a:xfrm>
            <a:off x="7037471" y="65087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8" name="図 7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69CE46B5-A367-C91C-CBE9-3897BFEE99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6533"/>
            <a:ext cx="9144000" cy="4671588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A029632-4774-12C7-C7DC-E03D9C6E5A8E}"/>
              </a:ext>
            </a:extLst>
          </p:cNvPr>
          <p:cNvSpPr/>
          <p:nvPr/>
        </p:nvSpPr>
        <p:spPr>
          <a:xfrm>
            <a:off x="4518025" y="3295650"/>
            <a:ext cx="276225" cy="276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2242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583895-3833-FD33-8CE7-8B79F3D93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845" y="175028"/>
            <a:ext cx="8461208" cy="917172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/>
              <a:t>ニューロン、ニューラルネットワーク、ディープラーニング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91D50A0-9B66-9133-0DEB-7EFB6B09F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57BD75E-2AAD-3461-ED9D-8F075133972D}"/>
              </a:ext>
            </a:extLst>
          </p:cNvPr>
          <p:cNvSpPr/>
          <p:nvPr/>
        </p:nvSpPr>
        <p:spPr>
          <a:xfrm>
            <a:off x="2442333" y="1763907"/>
            <a:ext cx="513244" cy="2241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12B39C9-ACAB-2C24-7000-7F7901D056C4}"/>
              </a:ext>
            </a:extLst>
          </p:cNvPr>
          <p:cNvSpPr/>
          <p:nvPr/>
        </p:nvSpPr>
        <p:spPr>
          <a:xfrm>
            <a:off x="3969283" y="2140483"/>
            <a:ext cx="513244" cy="2241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8" name="図 7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8EA793DE-4B5F-5A06-D84B-B119E46BE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1793"/>
            <a:ext cx="9144000" cy="421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230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583895-3833-FD33-8CE7-8B79F3D93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/>
              <a:t>ディープラーニング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91D50A0-9B66-9133-0DEB-7EFB6B09F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8" name="図 7" descr="写真, 部屋, 異なる, 記号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32B028C6-20DF-1964-0D91-1D60269D2F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7762" y="1970732"/>
            <a:ext cx="4964545" cy="3059781"/>
          </a:xfrm>
          <a:prstGeom prst="rect">
            <a:avLst/>
          </a:prstGeom>
        </p:spPr>
      </p:pic>
      <p:sp>
        <p:nvSpPr>
          <p:cNvPr id="7" name="コンテンツ プレースホルダー 6">
            <a:extLst>
              <a:ext uri="{FF2B5EF4-FFF2-40B4-BE49-F238E27FC236}">
                <a16:creationId xmlns:a16="http://schemas.microsoft.com/office/drawing/2014/main" id="{33634C62-1E49-0CE3-2D14-60E2C098C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  <p:pic>
        <p:nvPicPr>
          <p:cNvPr id="13" name="図 12" descr="QR コード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B31CDAA5-FE2F-8B0A-C6DF-7708872F32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34" y="821825"/>
            <a:ext cx="9144000" cy="505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959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1087</Words>
  <Application>Microsoft Office PowerPoint</Application>
  <PresentationFormat>画面に合わせる (4:3)</PresentationFormat>
  <Paragraphs>127</Paragraphs>
  <Slides>43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4</vt:i4>
      </vt:variant>
      <vt:variant>
        <vt:lpstr>スライド タイトル</vt:lpstr>
      </vt:variant>
      <vt:variant>
        <vt:i4>43</vt:i4>
      </vt:variant>
    </vt:vector>
  </HeadingPairs>
  <TitlesOfParts>
    <vt:vector size="52" baseType="lpstr">
      <vt:lpstr>ＭＳ Ｐ明朝</vt:lpstr>
      <vt:lpstr>游ゴシック</vt:lpstr>
      <vt:lpstr>Abadi</vt:lpstr>
      <vt:lpstr>Arial</vt:lpstr>
      <vt:lpstr>Calibri</vt:lpstr>
      <vt:lpstr>Office テーマ</vt:lpstr>
      <vt:lpstr>4_Office テーマ</vt:lpstr>
      <vt:lpstr>3_Office テーマ</vt:lpstr>
      <vt:lpstr>1_Office テーマ</vt:lpstr>
      <vt:lpstr>cs-13. 人工知能体験 </vt:lpstr>
      <vt:lpstr>「コンピューターサイエンス」第１３回の内容</vt:lpstr>
      <vt:lpstr>13-1. 人工知能、機械学習、ディープラーニング</vt:lpstr>
      <vt:lpstr>AIの基礎</vt:lpstr>
      <vt:lpstr>AIの利点</vt:lpstr>
      <vt:lpstr>機械学習</vt:lpstr>
      <vt:lpstr>機械学習の「教師あり学習」の仕組み</vt:lpstr>
      <vt:lpstr>ニューロン、ニューラルネットワーク、ディープラーニング</vt:lpstr>
      <vt:lpstr>ディープラーニング</vt:lpstr>
      <vt:lpstr>AI・機械学習・ディープラーニングの関係</vt:lpstr>
      <vt:lpstr>ディープラーニングの応用分野</vt:lpstr>
      <vt:lpstr>13-2. コンピュータビジョン</vt:lpstr>
      <vt:lpstr>コンピュータビジョン</vt:lpstr>
      <vt:lpstr>画像分類</vt:lpstr>
      <vt:lpstr>物体検出</vt:lpstr>
      <vt:lpstr>物体検出</vt:lpstr>
      <vt:lpstr>PowerPoint プレゼンテーション</vt:lpstr>
      <vt:lpstr>PowerPoint プレゼンテーション</vt:lpstr>
      <vt:lpstr>セグメンテーション</vt:lpstr>
      <vt:lpstr>セグメンテーション</vt:lpstr>
      <vt:lpstr>セグメンテーションの例</vt:lpstr>
      <vt:lpstr>セグメンテーションの種類</vt:lpstr>
      <vt:lpstr>セマンティックセグメンテーションの例</vt:lpstr>
      <vt:lpstr>インスタンスセグメンテーションの例</vt:lpstr>
      <vt:lpstr>顔情報処理：顔検出と顔ランドマーク検出</vt:lpstr>
      <vt:lpstr>表情の推定</vt:lpstr>
      <vt:lpstr>表情の推定</vt:lpstr>
      <vt:lpstr>13-3. モデルとパラメータ</vt:lpstr>
      <vt:lpstr>モデル</vt:lpstr>
      <vt:lpstr>パラメータの調整、モデルの種類選択</vt:lpstr>
      <vt:lpstr>信頼度しきい値、IoUしきい値</vt:lpstr>
      <vt:lpstr>顔ランドマークと顔の3次元再構成</vt:lpstr>
      <vt:lpstr>演習</vt:lpstr>
      <vt:lpstr>演習１．Rembg（背景除去セグメンテーション）</vt:lpstr>
      <vt:lpstr>演習１．Rembg（背景除去セグメンテーション）</vt:lpstr>
      <vt:lpstr>演習２．DETR 物体検出</vt:lpstr>
      <vt:lpstr>演習２．DETR 物体検出</vt:lpstr>
      <vt:lpstr>演習３．YOLOv10 物体検出</vt:lpstr>
      <vt:lpstr>演習３．YOLOv10 物体検出</vt:lpstr>
      <vt:lpstr>演習４．YOLOv8 の種々の機能</vt:lpstr>
      <vt:lpstr>演習４．YOLOv8 の種々の機能</vt:lpstr>
      <vt:lpstr>演習５．表情認識</vt:lpstr>
      <vt:lpstr>演習５．表情認識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コンピューターサイエンス</dc:title>
  <dc:creator>kunihiko</dc:creator>
  <cp:lastModifiedBy>金子　邦彦</cp:lastModifiedBy>
  <cp:revision>120</cp:revision>
  <dcterms:created xsi:type="dcterms:W3CDTF">2020-06-03T12:20:31Z</dcterms:created>
  <dcterms:modified xsi:type="dcterms:W3CDTF">2026-07-09T12:07:06Z</dcterms:modified>
</cp:coreProperties>
</file>