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8" r:id="rId3"/>
  </p:sldMasterIdLst>
  <p:notesMasterIdLst>
    <p:notesMasterId r:id="rId55"/>
  </p:notesMasterIdLst>
  <p:sldIdLst>
    <p:sldId id="544" r:id="rId4"/>
    <p:sldId id="2392" r:id="rId5"/>
    <p:sldId id="2362" r:id="rId6"/>
    <p:sldId id="2368" r:id="rId7"/>
    <p:sldId id="2396" r:id="rId8"/>
    <p:sldId id="2412" r:id="rId9"/>
    <p:sldId id="2401" r:id="rId10"/>
    <p:sldId id="2393" r:id="rId11"/>
    <p:sldId id="2383" r:id="rId12"/>
    <p:sldId id="2402" r:id="rId13"/>
    <p:sldId id="2222" r:id="rId14"/>
    <p:sldId id="2373" r:id="rId15"/>
    <p:sldId id="2366" r:id="rId16"/>
    <p:sldId id="2395" r:id="rId17"/>
    <p:sldId id="2398" r:id="rId18"/>
    <p:sldId id="2399" r:id="rId19"/>
    <p:sldId id="2400" r:id="rId20"/>
    <p:sldId id="2377" r:id="rId21"/>
    <p:sldId id="2413" r:id="rId22"/>
    <p:sldId id="2403" r:id="rId23"/>
    <p:sldId id="2405" r:id="rId24"/>
    <p:sldId id="2406" r:id="rId25"/>
    <p:sldId id="2407" r:id="rId26"/>
    <p:sldId id="2347" r:id="rId27"/>
    <p:sldId id="2386" r:id="rId28"/>
    <p:sldId id="2385" r:id="rId29"/>
    <p:sldId id="2370" r:id="rId30"/>
    <p:sldId id="2369" r:id="rId31"/>
    <p:sldId id="2376" r:id="rId32"/>
    <p:sldId id="2361" r:id="rId33"/>
    <p:sldId id="991" r:id="rId34"/>
    <p:sldId id="1331" r:id="rId35"/>
    <p:sldId id="2345" r:id="rId36"/>
    <p:sldId id="1349" r:id="rId37"/>
    <p:sldId id="2378" r:id="rId38"/>
    <p:sldId id="2381" r:id="rId39"/>
    <p:sldId id="2379" r:id="rId40"/>
    <p:sldId id="2388" r:id="rId41"/>
    <p:sldId id="2408" r:id="rId42"/>
    <p:sldId id="2179" r:id="rId43"/>
    <p:sldId id="2183" r:id="rId44"/>
    <p:sldId id="2409" r:id="rId45"/>
    <p:sldId id="2174" r:id="rId46"/>
    <p:sldId id="2107" r:id="rId47"/>
    <p:sldId id="2173" r:id="rId48"/>
    <p:sldId id="2129" r:id="rId49"/>
    <p:sldId id="2375" r:id="rId50"/>
    <p:sldId id="1785" r:id="rId51"/>
    <p:sldId id="2389" r:id="rId52"/>
    <p:sldId id="2390" r:id="rId53"/>
    <p:sldId id="2391" r:id="rId5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31031" autoAdjust="0"/>
    <p:restoredTop sz="94660"/>
  </p:normalViewPr>
  <p:slideViewPr>
    <p:cSldViewPr snapToGrid="0">
      <p:cViewPr varScale="1">
        <p:scale>
          <a:sx n="59" d="100"/>
          <a:sy n="59" d="100"/>
        </p:scale>
        <p:origin x="40" y="3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94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4EF8-74FE-40A1-902E-125A64E3EB0E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23C1-63D0-4CA4-8D67-2118CF2CB8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671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27903-2377-9024-B815-650999FBB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70B0CF1-A7F8-E25A-39AD-FA7B16F55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09FE5D-C689-E5A1-35D9-5F40D017AD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DF8153-C4C4-52A0-77F7-FDD3688A8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988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FD87-A952-C199-D694-DDCC80FDF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78CAF13-D59B-5870-D076-C4CC586AB1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05607E-7373-7850-E539-9E2B65E95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21DCF3-404F-5652-48C5-497DF4D411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108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029A1-75DB-B985-56B2-AE0FAFD27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BCF21B-2656-6EDD-E980-EEE93B603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FD8083-8FCE-E823-953A-A6DE80ED6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6AFB93-B94F-82B1-E250-EB31FFAEE6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74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36231-A220-BA2A-F016-9EA348C5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0285D1-AC98-D6CE-A9B6-1E8B181689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FA1469-486A-8B02-F07E-BB5212A1B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55D3FD-8DE6-21A6-0A05-0E02EB4710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503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9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0653C-AB33-4AEE-8ADF-8CBC889DAC38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972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662F-1C88-4F72-A2F3-539EB351F97B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80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8AAC-77C1-4008-9465-32B322AA2FD1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9843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8540-9CF7-4592-8041-50186FF23E5C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65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3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7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6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81FBDB-3FE1-4E23-8A3E-D23037547262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94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95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92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17190-F4F2-435C-9433-79F7AB9E97BF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663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7B0A3-2511-4231-8D8D-1A02D976D3A3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84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FBE731-6ED8-4A42-8A57-3C41D7584935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1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5315" y="221838"/>
            <a:ext cx="8256653" cy="557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315" y="1033434"/>
            <a:ext cx="8256653" cy="51435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DEBCB-4574-4917-A517-BC61951E7195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5934" y="64312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D4950-D159-4EF1-90C3-DB06CAAE7C1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846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43531" y="1122363"/>
            <a:ext cx="8406418" cy="2387600"/>
          </a:xfrm>
        </p:spPr>
        <p:txBody>
          <a:bodyPr>
            <a:noAutofit/>
          </a:bodyPr>
          <a:lstStyle/>
          <a:p>
            <a:r>
              <a:rPr lang="en-US" altLang="ja-JP" sz="4000" dirty="0"/>
              <a:t>cs-14. AI</a:t>
            </a:r>
            <a:r>
              <a:rPr lang="ja-JP" altLang="en-US" sz="4000" dirty="0"/>
              <a:t>活用リテラシーと</a:t>
            </a:r>
            <a:r>
              <a:rPr lang="en-US" altLang="ja-JP" sz="4000" dirty="0"/>
              <a:t>IT</a:t>
            </a:r>
            <a:r>
              <a:rPr lang="ja-JP" altLang="en-US" sz="4000" dirty="0"/>
              <a:t>応用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6" name="字幕 5">
            <a:extLst>
              <a:ext uri="{FF2B5EF4-FFF2-40B4-BE49-F238E27FC236}">
                <a16:creationId xmlns:a16="http://schemas.microsoft.com/office/drawing/2014/main" id="{C84E1CA8-AB97-4D64-AAA1-5B084FB85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954620"/>
            <a:ext cx="6858000" cy="1655762"/>
          </a:xfrm>
        </p:spPr>
        <p:txBody>
          <a:bodyPr>
            <a:noAutofit/>
          </a:bodyPr>
          <a:lstStyle/>
          <a:p>
            <a:r>
              <a:rPr lang="ja-JP" altLang="en-US" dirty="0"/>
              <a:t>（コンピューターサイエンス）</a:t>
            </a:r>
            <a:endParaRPr lang="en-US" altLang="ja-JP" dirty="0"/>
          </a:p>
          <a:p>
            <a:endParaRPr lang="ja-JP" altLang="en-US" dirty="0"/>
          </a:p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75482" y="4869762"/>
            <a:ext cx="1415772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t>金子邦彦</a:t>
            </a:r>
          </a:p>
        </p:txBody>
      </p:sp>
      <p:pic>
        <p:nvPicPr>
          <p:cNvPr id="7" name="Picture 2" descr="https://mirrors.creativecommons.org/presskit/buttons/88x31/png/by-nc-sa.e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05" y="5736590"/>
            <a:ext cx="1433790" cy="5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 descr="メガネをかけた男性&#10;&#10;自動的に生成された説明">
            <a:extLst>
              <a:ext uri="{FF2B5EF4-FFF2-40B4-BE49-F238E27FC236}">
                <a16:creationId xmlns:a16="http://schemas.microsoft.com/office/drawing/2014/main" id="{4047DBB5-87E7-41C0-8239-B092FFAB73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8" y="4610382"/>
            <a:ext cx="710957" cy="93703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82458C-B5CB-8162-E529-D94BD1066333}"/>
              </a:ext>
            </a:extLst>
          </p:cNvPr>
          <p:cNvSpPr txBox="1"/>
          <p:nvPr/>
        </p:nvSpPr>
        <p:spPr>
          <a:xfrm>
            <a:off x="2225040" y="6442639"/>
            <a:ext cx="5054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資料中の図などは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Google Nano Banana 2 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を用いて作成</a:t>
            </a:r>
          </a:p>
        </p:txBody>
      </p:sp>
    </p:spTree>
    <p:extLst>
      <p:ext uri="{BB962C8B-B14F-4D97-AF65-F5344CB8AC3E}">
        <p14:creationId xmlns:p14="http://schemas.microsoft.com/office/powerpoint/2010/main" val="1581328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E60AF0-9DEF-3253-4D23-802A24FD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790BF5-FA9B-8C49-A52A-DF860BFD9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AFC956-F5C8-5456-D136-1CEA478A1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415A608F-4665-BE2A-8911-4BA4007F5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-57048"/>
            <a:ext cx="9144000" cy="516834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CE4464-B7B3-040A-2937-66670DDB8A8F}"/>
              </a:ext>
            </a:extLst>
          </p:cNvPr>
          <p:cNvSpPr txBox="1"/>
          <p:nvPr/>
        </p:nvSpPr>
        <p:spPr>
          <a:xfrm>
            <a:off x="140677" y="4445030"/>
            <a:ext cx="880179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注意：プロンプトに「正確に回答せよ」と書いても、正確性が保証されるわけでは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ない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。プロンプトを具体的・詳細にすることで回答は変化するが、「正しさ」は別のことである</a:t>
            </a:r>
          </a:p>
        </p:txBody>
      </p:sp>
    </p:spTree>
    <p:extLst>
      <p:ext uri="{BB962C8B-B14F-4D97-AF65-F5344CB8AC3E}">
        <p14:creationId xmlns:p14="http://schemas.microsoft.com/office/powerpoint/2010/main" val="1209439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230416-8641-ED09-0BBC-CCC3C25FF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機械学習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B6EAF5-C036-FB74-E09B-CD6DAD162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B0FC23-67C1-1AA4-8112-337E5A591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10" name="図 9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2247136D-9B39-FF5C-15CD-AEFE676C9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678581"/>
            <a:ext cx="9144000" cy="506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47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C73F64-4B04-BEB3-FFAB-0865819AD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と機械学習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2A6738-6748-A9B2-C31A-2C7D94BBE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6636DA11-2601-ABCD-6001-EED6D87B4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0856"/>
            <a:ext cx="9144000" cy="451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79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A18446-47CE-935D-8486-A4F87A80B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の仕組みと限界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B396BC-B8B8-1B34-6164-818B53392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A1EE94-4990-54E2-393A-D229985A5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11" name="図 10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ABD3706C-03E9-3418-66C9-88CC04867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5461"/>
            <a:ext cx="9144000" cy="5116286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79089B-CC00-F003-6B4B-F4730BE36AC1}"/>
              </a:ext>
            </a:extLst>
          </p:cNvPr>
          <p:cNvSpPr txBox="1"/>
          <p:nvPr/>
        </p:nvSpPr>
        <p:spPr>
          <a:xfrm>
            <a:off x="2738968" y="2657329"/>
            <a:ext cx="3657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直線の文脈から「次に来やすいトークン」の確率を予測（繰り返す）</a:t>
            </a:r>
          </a:p>
        </p:txBody>
      </p:sp>
    </p:spTree>
    <p:extLst>
      <p:ext uri="{BB962C8B-B14F-4D97-AF65-F5344CB8AC3E}">
        <p14:creationId xmlns:p14="http://schemas.microsoft.com/office/powerpoint/2010/main" val="4012220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65463-6A65-C6A9-F9E1-D2A70589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7579951" cy="671225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の特質：「流暢さ」と「正しさ」は別の軸で動く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2DA533-EBDD-4E16-440B-CBCBBA2BB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980ABA5-5F53-3F9A-BB9C-D1FFE6995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6847"/>
            <a:ext cx="9144000" cy="4524744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0D29B75-39D4-F2A9-B9D0-6949A2054F79}"/>
              </a:ext>
            </a:extLst>
          </p:cNvPr>
          <p:cNvSpPr txBox="1"/>
          <p:nvPr/>
        </p:nvSpPr>
        <p:spPr>
          <a:xfrm>
            <a:off x="956511" y="5851975"/>
            <a:ext cx="723097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ハルシネーション</a:t>
            </a:r>
            <a:r>
              <a:rPr kumimoji="0" lang="ja-JP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とは、AIが誤った内容を、自信を持って正しいかのように述べてしまう現象を指す</a:t>
            </a:r>
            <a:endParaRPr kumimoji="0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144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26105C-BF5F-3A8E-C66E-349944DC7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イメージ：</a:t>
            </a:r>
            <a:r>
              <a:rPr lang="en-US" altLang="ja-JP" dirty="0"/>
              <a:t>AI</a:t>
            </a:r>
            <a:r>
              <a:rPr lang="ja-JP" altLang="en-US" dirty="0"/>
              <a:t>による</a:t>
            </a:r>
            <a:r>
              <a:rPr lang="en-US" altLang="ja-JP" dirty="0"/>
              <a:t>Web</a:t>
            </a:r>
            <a:r>
              <a:rPr lang="ja-JP" altLang="en-US" dirty="0"/>
              <a:t>検索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DA3E6A-F4A0-7644-2D48-C611B5B90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DCCA16-AB48-4353-4C5D-4868A3565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グラフィカル ユーザー インターフェイス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4DF0BB5-3163-9FFF-FFC4-CE6651F83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8581"/>
            <a:ext cx="9144000" cy="575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44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BE3798-AD0A-3964-3D6B-321B77F68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イメージ：</a:t>
            </a:r>
            <a:r>
              <a:rPr lang="en-US" altLang="ja-JP" dirty="0"/>
              <a:t>AI</a:t>
            </a:r>
            <a:r>
              <a:rPr lang="ja-JP" altLang="en-US" dirty="0"/>
              <a:t>によるプログラム生成と実行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125A08-EB77-8410-D375-337EE6682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DF0DAC-B145-C303-F3F5-8C3B29EB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D71811A8-941F-DAF7-73D3-3295D0D69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8666"/>
            <a:ext cx="9144000" cy="470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55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5C6C74-98C0-6B51-850A-BECCA7E1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7830753" cy="671225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/>
              <a:t>AI </a:t>
            </a:r>
            <a:r>
              <a:rPr kumimoji="1" lang="ja-JP" altLang="en-US" dirty="0"/>
              <a:t>による外部ツール（</a:t>
            </a:r>
            <a:r>
              <a:rPr kumimoji="1" lang="en-US" altLang="ja-JP" dirty="0"/>
              <a:t>Web</a:t>
            </a:r>
            <a:r>
              <a:rPr kumimoji="1" lang="ja-JP" altLang="en-US" dirty="0"/>
              <a:t>検索、プログラム生成と実行）の活用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CE834A-4355-76D6-FAC2-C68452419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BE385FA-2815-FA85-A395-E68AB2E8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0930"/>
            <a:ext cx="9144000" cy="425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80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0BF202-6DDC-F812-9A4E-6644189CA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DB77182-4E99-051D-34EA-91B1507AE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F6BFD9D-895D-F7BF-8103-9C4FFC086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3271C60-C8C4-FE15-2263-F35F34902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14-2. </a:t>
            </a:r>
            <a:r>
              <a:rPr lang="ja-JP" altLang="en-US" sz="4500" dirty="0">
                <a:solidFill>
                  <a:schemeClr val="tx2"/>
                </a:solidFill>
              </a:rPr>
              <a:t>対話型</a:t>
            </a:r>
            <a:r>
              <a:rPr lang="en-US" altLang="ja-JP" sz="4500" dirty="0">
                <a:solidFill>
                  <a:schemeClr val="tx2"/>
                </a:solidFill>
              </a:rPr>
              <a:t>AI</a:t>
            </a:r>
            <a:r>
              <a:rPr lang="ja-JP" altLang="en-US" sz="4500" dirty="0">
                <a:solidFill>
                  <a:schemeClr val="tx2"/>
                </a:solidFill>
              </a:rPr>
              <a:t>の活用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FB5FA9C-ED72-0250-5F5D-BB5886AD3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CD65B7C-9CCA-1708-F473-6D6063C8C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BDA3EE-74B1-FB6F-78F2-E174435CE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6F66AA8-A667-76A1-566B-DF3C37506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C3CF4CD-65A0-A43A-F5CE-8099AFB03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E1C120B-3FF5-E6F7-661E-3D7F42692C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39B00E-3DF3-89DC-409A-8F9B3C66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5A7B260-F387-DB2F-BF66-29E838743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6A4E58A-BBE5-D4EC-257D-081CC6CEF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5A13B2B-5594-D260-3AF5-6A42369E9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BCE97DD-3D7A-079D-45FA-B30C57B00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90F0087-B5E3-24B1-BDBB-14114D76F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09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3F79D40-AD10-7915-E1F0-46C5FF916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4" name="図 3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C3C735C-1B1C-0A48-6355-AAD677AD8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4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6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712E2F-A9F6-F470-0616-F96D8748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「コンピューターサイエンス」第</a:t>
            </a:r>
            <a:r>
              <a:rPr kumimoji="1" lang="en-US" altLang="ja-JP" dirty="0"/>
              <a:t>14</a:t>
            </a:r>
            <a:r>
              <a:rPr kumimoji="1" lang="ja-JP" altLang="en-US" dirty="0"/>
              <a:t>回の内容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1A119E-D87A-06DA-A1D3-903121EA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AB378F4-FD8F-39D1-9697-63282A7FE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3034"/>
            <a:ext cx="9144000" cy="499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48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B03C6F-D4F8-FB81-D4A1-60DC95B3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AI </a:t>
            </a:r>
            <a:r>
              <a:rPr kumimoji="1" lang="ja-JP" altLang="en-US" dirty="0"/>
              <a:t>の回答は次の３点で注意が必要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BFEBF0-5C71-B4BA-1800-B81AADD4E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5" name="図 4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923912C-8910-FA51-B12B-C48742F10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703"/>
            <a:ext cx="9144000" cy="507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99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9F210A-72F9-46A0-9E40-992B29852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D27351-1B94-84A2-E08C-4AFE8571B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1A2150-2589-4B23-69CE-D2F88544C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E6769E64-B169-F142-6440-7B905A82E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3270"/>
            <a:ext cx="9144000" cy="517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13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C90108-475D-8627-3F2B-C2800A0E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325B0A-B751-5FDB-B5BC-DD092EA49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103B2D-D6F2-DF09-2923-94C266BB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9" name="図 8" descr="ダイアグラム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4918BE4-9CD8-F806-0A55-F28DF9D7F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4893"/>
            <a:ext cx="9144000" cy="495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40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7057D2-6C92-F33D-7473-0948EC024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43A08E-82D4-5804-F28C-E620B5BC5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929659-3462-456A-E2F2-89A5E18DB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0C1E05D-7772-C00C-8C8D-A8FCCE98D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0"/>
            <a:ext cx="9144000" cy="516885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044A55-0CC3-06A1-A236-C763B759464F}"/>
              </a:ext>
            </a:extLst>
          </p:cNvPr>
          <p:cNvSpPr/>
          <p:nvPr/>
        </p:nvSpPr>
        <p:spPr>
          <a:xfrm>
            <a:off x="4178300" y="2856442"/>
            <a:ext cx="152400" cy="165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809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3D2570-78A6-4354-93C2-CD4FF77F9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37D359C-FBD3-ED0C-DD59-75D0F42AA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33764C-3DCB-F295-367C-1D196E4C6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859F172-1761-5108-134C-E91A29811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14-3. </a:t>
            </a:r>
            <a:r>
              <a:rPr lang="ja-JP" altLang="en-US" sz="4500" dirty="0">
                <a:solidFill>
                  <a:schemeClr val="tx2"/>
                </a:solidFill>
              </a:rPr>
              <a:t>データサイエンスのための </a:t>
            </a:r>
            <a:r>
              <a:rPr lang="en-US" altLang="ja-JP" sz="4500" dirty="0">
                <a:solidFill>
                  <a:schemeClr val="tx2"/>
                </a:solidFill>
              </a:rPr>
              <a:t>AI</a:t>
            </a:r>
            <a:endParaRPr lang="ja-JP" altLang="en-US" sz="4500" dirty="0">
              <a:solidFill>
                <a:schemeClr val="tx2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7663480-805E-0AE8-A2D1-C2E75E6E6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2B618B0-F67E-3A70-369E-8D53F8BA0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B6613ED-B88E-A781-8C80-6651F84B85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0165EA4-5C0A-5AD4-32EC-B8BA02FC1C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52B1229-C567-E4A4-AFE6-EAD4B6D42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D7D5882-B9BB-AB3D-BC6F-48FC859797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DB7D88-49FF-609C-44DF-BF94E691E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97F84F6-AC28-2C77-44A2-50047B347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EA06DDD-8CB7-209C-C5F8-19CD42FCA5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1FD571F-543C-A99B-CBCC-B91BC6734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1C444C3-6301-8BDD-26F7-77924D4E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ACE46E1-D9A7-700C-1F5F-0C01A624D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283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BE5410-65AF-7B26-0A2C-35C575CB0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0A190D-37F3-A416-ADD5-7FF402E2D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980627-0107-139F-5673-D5E3257FF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A7B0162-C38C-9649-E272-296E826FC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422"/>
            <a:ext cx="9144000" cy="508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33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57C486-5742-CC72-C25A-55F7DFB4B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E2D4546-0335-C87C-7F64-F57A50AE6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46544F-9BAD-916B-3763-A72C2F9D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71F6B66-A81D-EECE-EBCF-F5A5C0F3A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0492"/>
            <a:ext cx="9144000" cy="507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409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AC17D6-5D74-656B-5447-25306FF7F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平均値と中央値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0C3C16-5284-11E3-48B4-40F316B5C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5BE19B-CFCB-F13A-0E8B-A70FBD4A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659392D-66FA-BC18-3CB0-B8FE0B337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9058"/>
            <a:ext cx="9144000" cy="509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76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8B847E-2FFF-F354-ED23-8CE7E8941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平均値と中央値：外れ値による影響の違い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2AC8F0-E41F-855A-14D3-7DFEF3770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D3780C-5532-0D90-428D-62C24584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72C2029-6020-1ED8-650A-C4C84BA19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9569"/>
            <a:ext cx="9144000" cy="495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907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D559F5-1868-4BC9-4C68-EAA902452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欠損値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AB4AEA-F282-A6AC-0241-1E00C28B3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F35C44-0290-8032-33FA-DD2372BCF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文字と写真のスクリーンショット&#10;&#10;AI 生成コンテンツは誤りを含む可能性があります。">
            <a:extLst>
              <a:ext uri="{FF2B5EF4-FFF2-40B4-BE49-F238E27FC236}">
                <a16:creationId xmlns:a16="http://schemas.microsoft.com/office/drawing/2014/main" id="{81369579-3B22-9D77-AC7F-94A401794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9231"/>
            <a:ext cx="9144000" cy="509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4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84E6C6-49DD-8E47-C969-DF1747AC8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BF5716F-C852-153A-67E8-C85A663E3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E6E3FD5-1AB4-8846-3DD4-95E2A1994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351E8EB-E3C7-1AAB-4C0D-B262883BB8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14-1. </a:t>
            </a:r>
            <a:r>
              <a:rPr lang="ja-JP" altLang="en-US" sz="4500" dirty="0">
                <a:solidFill>
                  <a:schemeClr val="tx2"/>
                </a:solidFill>
              </a:rPr>
              <a:t>対話型</a:t>
            </a:r>
            <a:r>
              <a:rPr lang="en-US" altLang="ja-JP" sz="4500" dirty="0">
                <a:solidFill>
                  <a:schemeClr val="tx2"/>
                </a:solidFill>
              </a:rPr>
              <a:t>AI</a:t>
            </a:r>
            <a:endParaRPr lang="ja-JP" altLang="en-US" sz="4500" dirty="0">
              <a:solidFill>
                <a:schemeClr val="tx2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8362CB9-415A-8324-69F3-C01C66D91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F65720C-9DA3-CF34-08D5-05920FD73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6364D37-2C13-BC31-E5E2-C085DF8730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8735DBB-3FB4-9470-A16F-2CD556CE2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E576AE1-D395-597C-7E9B-E33CD7544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60C7E4E-FF84-EA8A-CE74-7F49910D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1B459D-1859-C9C8-A368-27119603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C97F596-DE15-C390-CA52-6686F9E24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10CE238-530D-F29A-381F-A29DF9791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F3E2F1-1444-FDF2-3398-485D3C670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1C80AD4-0E32-7B88-3867-11C580DFA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4FDDD23-528A-41FE-5B5B-C15FC06650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386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1CA715A-32CB-4511-6589-539FC21C4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5" name="図 4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694FD29-11EE-8D09-D0BC-115E2501A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7420"/>
            <a:ext cx="9144000" cy="494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675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308F34-D7E0-4D39-9858-183216762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相関の定義と種類（正・負・なし）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1810DB-B203-44E9-ABEC-9948A07EC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B33DB94-C156-0A72-466C-A1C388EAE6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18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18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EC2E2B-D799-15CA-3C7A-29CC5C2C4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相関の活用例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C6733F-A960-9B80-F608-F5B85A007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86B6DD8-3BA7-E84E-BBC5-CB8E8BF249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51" y="696882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77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66AF93-590F-296C-093E-753BAFE5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671225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相関（２つのデータの関連）と因果（原因と結果の関係）は違う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B60F26C-D9DF-F0F5-C7B9-96068E04A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EF949F-621C-9840-85E5-8B5CCE482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6730F6A6-C1D2-5FF6-FF53-E08EF2BEB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2857"/>
            <a:ext cx="9144000" cy="503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420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8D2A53-39D0-D2A5-D7FA-6B266F0D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一般化における注意点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A3FFB7-19AC-E057-C84C-A4F18A896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5" name="図 4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5EB61FAA-B6B9-F42B-F4F6-0E18EAA4E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0905"/>
            <a:ext cx="9144000" cy="497800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6606994-E970-CD6E-C430-48A5943AA684}"/>
              </a:ext>
            </a:extLst>
          </p:cNvPr>
          <p:cNvSpPr txBox="1"/>
          <p:nvPr/>
        </p:nvSpPr>
        <p:spPr>
          <a:xfrm>
            <a:off x="393031" y="737482"/>
            <a:ext cx="76921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2400" b="1" dirty="0">
                <a:solidFill>
                  <a:srgbClr val="FF0000"/>
                </a:solidFill>
              </a:rPr>
              <a:t>相関や因果を正しく判断するには、十分な量のデータが必要である。標本が少ない場合の注意点を確認する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4868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B8D8B4-3888-5673-0C85-38E0EAC5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196513" cy="671225"/>
          </a:xfrm>
        </p:spPr>
        <p:txBody>
          <a:bodyPr>
            <a:noAutofit/>
          </a:bodyPr>
          <a:lstStyle/>
          <a:p>
            <a:r>
              <a:rPr lang="ja-JP" altLang="ja-JP" sz="2400" b="1" dirty="0"/>
              <a:t>対話型AIの登場により、手法選択から解釈までの一連の作業を、人間とAIが対話しながら進められるようになった</a:t>
            </a:r>
            <a:endParaRPr kumimoji="1" lang="ja-JP" altLang="en-US" sz="2400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A1D861E-3767-3ABB-FC04-940963EB3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5C459D-1901-26EF-6564-19DA6F38E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52F47A9-F778-C580-7FB8-D1DD42395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5679"/>
            <a:ext cx="9144000" cy="498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783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3525631-0AC3-8BAD-6AEF-17C17F07F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97" y="292801"/>
            <a:ext cx="8461208" cy="5333166"/>
          </a:xfrm>
        </p:spPr>
        <p:txBody>
          <a:bodyPr/>
          <a:lstStyle/>
          <a:p>
            <a:pPr marL="0" indent="0">
              <a:buNone/>
            </a:pPr>
            <a:r>
              <a:rPr lang="ja-JP" altLang="ja-JP" b="1" dirty="0"/>
              <a:t>AIの回答をそのまま信じないために</a:t>
            </a:r>
            <a:r>
              <a:rPr lang="ja-JP" altLang="en-US" b="1" dirty="0"/>
              <a:t>、</a:t>
            </a:r>
            <a:r>
              <a:rPr lang="ja-JP" altLang="ja-JP" b="1" dirty="0"/>
              <a:t>確認</a:t>
            </a:r>
            <a:r>
              <a:rPr lang="ja-JP" altLang="en-US" b="1" dirty="0"/>
              <a:t>が必要。</a:t>
            </a:r>
            <a:endParaRPr lang="en-US" altLang="ja-JP" b="1" dirty="0"/>
          </a:p>
          <a:p>
            <a:pPr marL="0" indent="0">
              <a:buNone/>
            </a:pPr>
            <a:r>
              <a:rPr kumimoji="1" lang="ja-JP" altLang="en-US" b="1" dirty="0"/>
              <a:t>結論の根拠を確認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6D8F95-CBF5-7422-A7E0-52588982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DD41305B-7C85-B233-626F-CEFC8251D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3140"/>
            <a:ext cx="9144000" cy="507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386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4A8FFD-ABE2-2A90-C7DC-300815D35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172450" cy="469865"/>
          </a:xfrm>
        </p:spPr>
        <p:txBody>
          <a:bodyPr>
            <a:noAutofit/>
          </a:bodyPr>
          <a:lstStyle/>
          <a:p>
            <a:r>
              <a:rPr lang="ja-JP" altLang="ja-JP" sz="2400" b="1" dirty="0"/>
              <a:t>AIが実行を担う場面が増えても、目的設定や仮定の妥当性判断など、最終的な判断は引き続き人間が担う</a:t>
            </a:r>
            <a:endParaRPr kumimoji="1" lang="ja-JP" altLang="en-US" sz="2400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8E77AA-0D0E-3D62-D1E8-3CDB4223B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212A2F-93BE-47C1-D1FD-75B46EBF3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067A6CFB-B597-38F9-68F5-1560DFE08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3279"/>
            <a:ext cx="9144000" cy="503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65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5839BC-EDAB-F628-B444-C0C824B07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8DA8193-31B7-4B4D-4CBE-5A8AAA131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02DB5B9-4263-90FB-5BD2-8C69C2C83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7890E73-EA54-03AE-379C-C10D5C1DFC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14-4. </a:t>
            </a:r>
            <a:r>
              <a:rPr lang="ja-JP" altLang="en-US" sz="4500" dirty="0">
                <a:solidFill>
                  <a:schemeClr val="tx2"/>
                </a:solidFill>
              </a:rPr>
              <a:t>プログラミングのための </a:t>
            </a:r>
            <a:r>
              <a:rPr lang="en-US" altLang="ja-JP" sz="4500" dirty="0">
                <a:solidFill>
                  <a:schemeClr val="tx2"/>
                </a:solidFill>
              </a:rPr>
              <a:t>AI</a:t>
            </a:r>
            <a:endParaRPr lang="ja-JP" altLang="en-US" sz="4500" dirty="0">
              <a:solidFill>
                <a:schemeClr val="tx2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0F113D9-8F86-3620-FC8D-FF50B5B3D7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72C409C-203A-869C-2AA0-9CA45535A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3D659D5-1B6B-8DB4-5B34-1AA42D5B8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B0C912-7943-466C-58BB-5DDF87CBD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3C34130-7709-E201-A7CF-9AA3C0A40D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5E4AFD1-7A62-501C-95B2-A03A6AD6F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B7EEE0-635E-1527-6C92-444B7327C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701FEF5-2498-033E-4A6B-FF8727763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CD6471D-AF7A-1642-5F52-EB651C898C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5FC0E5A-21AC-C8F5-11FB-C6AF13077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3CA967B-A112-B782-98A2-C5C3FB867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59AAA96-378E-E980-D41D-27EF545E3D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912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63BD130-CB8A-1788-F66A-2AB9AF1A1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4" name="図 3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B226DDE7-4D57-BA27-A908-D555A1AC5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283"/>
            <a:ext cx="9144000" cy="508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7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116CCB-C73A-3B74-5E53-68EDA62D8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FE8AF8-0B5D-B4E6-EE81-57F7FCE08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EDEEC2-D8E7-D5A1-DDAA-81EB27E18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F9F668B-B146-AD2E-0CC9-E59B0CDB1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694"/>
            <a:ext cx="9144000" cy="5060611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2ECE478-E554-3109-9FC0-145970E267F6}"/>
              </a:ext>
            </a:extLst>
          </p:cNvPr>
          <p:cNvSpPr/>
          <p:nvPr/>
        </p:nvSpPr>
        <p:spPr>
          <a:xfrm>
            <a:off x="8335433" y="5719233"/>
            <a:ext cx="1524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82519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53A6AC-8CA4-CFC6-BFB9-A9D3082E7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AI</a:t>
            </a:r>
            <a:r>
              <a:rPr kumimoji="1" lang="ja-JP" altLang="en-US" dirty="0">
                <a:solidFill>
                  <a:srgbClr val="FF0000"/>
                </a:solidFill>
              </a:rPr>
              <a:t>アシスタントとプログラミング</a:t>
            </a:r>
          </a:p>
        </p:txBody>
      </p:sp>
      <p:pic>
        <p:nvPicPr>
          <p:cNvPr id="6" name="コンテンツ プレースホルダー 5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BE84E9D-E550-24A5-9EFF-7D52B61C3E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7658"/>
            <a:ext cx="9151504" cy="5104692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D26E03-494F-E1DE-2DBC-CDCDC1D6F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DD4950-D159-4EF1-90C3-DB06CAAE7C11}" type="slidenum">
              <a:rPr kumimoji="1" lang="ja-JP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1" lang="ja-JP" alt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942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6082E18-A0CB-2292-966B-E18A3122E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DD4950-D159-4EF1-90C3-DB06CAAE7C11}" type="slidenum">
              <a:rPr kumimoji="1" lang="ja-JP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1" lang="ja-JP" alt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3" name="画面録画 2">
            <a:hlinkClick r:id="" action="ppaction://media"/>
            <a:extLst>
              <a:ext uri="{FF2B5EF4-FFF2-40B4-BE49-F238E27FC236}">
                <a16:creationId xmlns:a16="http://schemas.microsoft.com/office/drawing/2014/main" id="{78CF687D-03C4-93E7-7528-0D68E9FEA5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152400"/>
            <a:ext cx="8245828" cy="570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30C11D-12F9-94BF-2EA1-78DF7B8C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13FF82-817D-AB21-A685-B8B143978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44E19A-379D-172A-B51C-65803EB28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88F63E4-A347-F09E-5045-CD643ED2C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6556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0AD3C8-03C1-545E-96FC-D821CF5373C9}"/>
              </a:ext>
            </a:extLst>
          </p:cNvPr>
          <p:cNvSpPr txBox="1"/>
          <p:nvPr/>
        </p:nvSpPr>
        <p:spPr>
          <a:xfrm>
            <a:off x="1466849" y="5240596"/>
            <a:ext cx="73162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コードは動くが、「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6〜12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歳の子供料金」の区分が抜けている（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10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歳が通常料金になる）。確認・修正が必要</a:t>
            </a:r>
          </a:p>
        </p:txBody>
      </p:sp>
    </p:spTree>
    <p:extLst>
      <p:ext uri="{BB962C8B-B14F-4D97-AF65-F5344CB8AC3E}">
        <p14:creationId xmlns:p14="http://schemas.microsoft.com/office/powerpoint/2010/main" val="36066316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6AE2C9-633D-74D7-E746-3DAA81B70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コンピュータとプログラム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D796A7-4997-725F-3515-8EA325500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B5A19A-3169-4191-1956-17400C5E6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ロ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99B6695-4CEB-A6D5-CBC8-091F030DF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6331"/>
            <a:ext cx="9144000" cy="514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427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B0A6DA-25B8-AE99-05D2-579DCB64A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759" y="166762"/>
            <a:ext cx="8461208" cy="5333166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>
                <a:solidFill>
                  <a:srgbClr val="FF0000"/>
                </a:solidFill>
              </a:rPr>
              <a:t>コンピュータはプログラムの指示通りに動く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B0A050-07FA-AD94-1679-E07B4AEF3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, 設計図&#10;&#10;AI 生成コンテンツは誤りを含む可能性があります。">
            <a:extLst>
              <a:ext uri="{FF2B5EF4-FFF2-40B4-BE49-F238E27FC236}">
                <a16:creationId xmlns:a16="http://schemas.microsoft.com/office/drawing/2014/main" id="{BA611048-A4AE-D803-CBE8-EBE826A11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7138"/>
            <a:ext cx="9144000" cy="458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575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0580" y="175028"/>
            <a:ext cx="8461208" cy="469865"/>
          </a:xfrm>
        </p:spPr>
        <p:txBody>
          <a:bodyPr>
            <a:noAutofit/>
          </a:bodyPr>
          <a:lstStyle/>
          <a:p>
            <a:r>
              <a:rPr lang="ja-JP" altLang="ja-JP" sz="2800"/>
              <a:t>プログラムとは — 命令を書いた手順の集まり</a:t>
            </a:r>
            <a:endParaRPr kumimoji="1" lang="ja-JP" altLang="en-US" sz="29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6863806" y="6356351"/>
            <a:ext cx="20574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90CF5188-4CBA-39FA-6098-D32A03444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FC415BFB-4155-9288-744A-859D350C8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253"/>
            <a:ext cx="9144000" cy="509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34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D9DBFA-46B9-DFC5-23B1-E1C02DAD0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オブジェクト・メソッド・引数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86F87D-F53B-B7B6-3EDB-7A2665F02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474F36-B4F3-1BC3-A465-F85EDE20E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DD4950-D159-4EF1-90C3-DB06CAAE7C11}" type="slidenum">
              <a:rPr kumimoji="1" lang="ja-JP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1" lang="ja-JP" alt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0563BA53-C36B-0707-188D-E5A2DFC69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1" y="973154"/>
            <a:ext cx="9144000" cy="447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832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27B5F2-B0AF-5367-72B4-BB83BCD03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プログラミングでの対話型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の活用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D0B8BF5-592A-A438-E658-A86ED8EC8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3B58DE-1E5E-01D1-37C1-6F23338F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47</a:t>
            </a:fld>
            <a:endParaRPr kumimoji="1" lang="ja-JP" altLang="en-US"/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32E333A4-874B-B166-29E2-D4945D975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631"/>
            <a:ext cx="9144000" cy="512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282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24072" y="629268"/>
            <a:ext cx="4939868" cy="1286160"/>
          </a:xfrm>
        </p:spPr>
        <p:txBody>
          <a:bodyPr anchor="b">
            <a:normAutofit/>
          </a:bodyPr>
          <a:lstStyle/>
          <a:p>
            <a:pPr algn="l"/>
            <a:r>
              <a:rPr lang="ja-JP" altLang="en-US" dirty="0"/>
              <a:t>演習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25C89A-4CA9-463F-B084-0B2641B95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7" r="29301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011648" y="6364538"/>
            <a:ext cx="890069" cy="365125"/>
          </a:xfrm>
        </p:spPr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6F77370-7F48-49C1-8603-DB37AE8840E1}" type="slidenum">
              <a:rPr kumimoji="0" lang="ja-JP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7748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8374E24-3F6C-3CD1-8794-1ACA55D03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49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2AA3C5D-1E4F-C1BA-7194-5C224796C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344"/>
            <a:ext cx="9144000" cy="676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37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56CDEF-8BBA-285B-F77F-307E491A2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身近になった対話型 </a:t>
            </a:r>
            <a:r>
              <a:rPr lang="en-US" altLang="ja-JP" dirty="0"/>
              <a:t>AI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78C4BF-A0A1-D6DF-974F-AABEC902B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26C776-1C59-F0DE-A356-48A4631A8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, チャットまたはテキスト メッセージ&#10;&#10;AI 生成コンテンツは誤りを含む可能性があります。">
            <a:extLst>
              <a:ext uri="{FF2B5EF4-FFF2-40B4-BE49-F238E27FC236}">
                <a16:creationId xmlns:a16="http://schemas.microsoft.com/office/drawing/2014/main" id="{821475BE-156E-C15C-63ED-DDBEEC9C8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5723"/>
            <a:ext cx="9144000" cy="452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01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A6CF9CF-0C2D-9B84-6B39-BD7D35582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50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7767BE7-47F5-4A5B-3A0C-F185A0758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9144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398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4E86975-54FB-FA3C-93B8-35A7261CC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51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CA22E7-90AE-D37C-C85B-B7F4BAC20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675"/>
            <a:ext cx="9144000" cy="667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56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AE3449-FF9A-C28A-DAD7-D3C3CCB6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589E05A-9D96-F7B4-4DC4-97780F612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52EE84-8FD6-A244-E5B1-DCCCED174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A1555FB-6EFA-DACA-BD12-5C47D0CAB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2926"/>
            <a:ext cx="9144000" cy="498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64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9F4FF4-C1F7-2010-AC31-1E81E6BBA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AI </a:t>
            </a:r>
            <a:r>
              <a:rPr kumimoji="1" lang="ja-JP" altLang="en-US" dirty="0"/>
              <a:t>の回答．こんな経験はありませんか？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48CFB6-160C-076E-9082-0791FE0F8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98C7A2-C6BD-815B-22F3-CF51D79E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29A914A7-51CA-BCDB-371E-BB98E9E72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3578"/>
            <a:ext cx="9144000" cy="511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3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056D70-C469-C3BE-78CA-9C275FF35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大規模言語モデルとトークンとは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5E7F31-B8B1-9DA2-25B1-77AA1A0F9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7250C6-694D-D3EC-9D11-0105CB959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C57E88DB-9649-624C-F608-2AC857A79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7472"/>
            <a:ext cx="9144000" cy="504305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1E9945C-5423-A80A-A782-BF9EA057D8E5}"/>
              </a:ext>
            </a:extLst>
          </p:cNvPr>
          <p:cNvSpPr txBox="1"/>
          <p:nvPr/>
        </p:nvSpPr>
        <p:spPr>
          <a:xfrm>
            <a:off x="2781300" y="597070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※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英語では 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tokenization → token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／</a:t>
            </a:r>
            <a:r>
              <a:rPr kumimoji="0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ization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のように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"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単語の一部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"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に分かれることもある</a:t>
            </a:r>
          </a:p>
        </p:txBody>
      </p:sp>
    </p:spTree>
    <p:extLst>
      <p:ext uri="{BB962C8B-B14F-4D97-AF65-F5344CB8AC3E}">
        <p14:creationId xmlns:p14="http://schemas.microsoft.com/office/powerpoint/2010/main" val="260246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8959CF-5122-7B23-0D1F-EE1AAABE9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対話型 </a:t>
            </a:r>
            <a:r>
              <a:rPr kumimoji="1" lang="en-US" altLang="ja-JP" dirty="0"/>
              <a:t>AI </a:t>
            </a:r>
            <a:r>
              <a:rPr kumimoji="1" lang="ja-JP" altLang="en-US" dirty="0"/>
              <a:t>の対話の仕組み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161202C-074D-1629-7E70-85519FC1C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EC63B7-C784-5431-FED5-79DBCCBE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13" name="図 12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ABB86316-6DC6-A844-0F83-7A5A447D0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1550"/>
            <a:ext cx="9144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178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547</Words>
  <Application>Microsoft Office PowerPoint</Application>
  <PresentationFormat>画面に合わせる (4:3)</PresentationFormat>
  <Paragraphs>101</Paragraphs>
  <Slides>51</Slides>
  <Notes>5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51</vt:i4>
      </vt:variant>
    </vt:vector>
  </HeadingPairs>
  <TitlesOfParts>
    <vt:vector size="59" baseType="lpstr">
      <vt:lpstr>ＭＳ Ｐ明朝</vt:lpstr>
      <vt:lpstr>メイリオ</vt:lpstr>
      <vt:lpstr>游ゴシック</vt:lpstr>
      <vt:lpstr>Arial</vt:lpstr>
      <vt:lpstr>Calibri</vt:lpstr>
      <vt:lpstr>Office テーマ</vt:lpstr>
      <vt:lpstr>3_Office テーマ</vt:lpstr>
      <vt:lpstr>1_Office テーマ</vt:lpstr>
      <vt:lpstr>cs-14. AI活用リテラシーとIT応用 </vt:lpstr>
      <vt:lpstr>「コンピューターサイエンス」第14回の内容</vt:lpstr>
      <vt:lpstr>14-1. 対話型AI</vt:lpstr>
      <vt:lpstr>PowerPoint プレゼンテーション</vt:lpstr>
      <vt:lpstr>身近になった対話型 AI</vt:lpstr>
      <vt:lpstr>PowerPoint プレゼンテーション</vt:lpstr>
      <vt:lpstr>AI の回答．こんな経験はありませんか？</vt:lpstr>
      <vt:lpstr>大規模言語モデルとトークンとは</vt:lpstr>
      <vt:lpstr>対話型 AI の対話の仕組み</vt:lpstr>
      <vt:lpstr>PowerPoint プレゼンテーション</vt:lpstr>
      <vt:lpstr>機械学習</vt:lpstr>
      <vt:lpstr>対話型AIと機械学習</vt:lpstr>
      <vt:lpstr>対話型AIの仕組みと限界</vt:lpstr>
      <vt:lpstr>対話型AIの特質：「流暢さ」と「正しさ」は別の軸で動く</vt:lpstr>
      <vt:lpstr>イメージ：AIによるWeb検索</vt:lpstr>
      <vt:lpstr>イメージ：AIによるプログラム生成と実行</vt:lpstr>
      <vt:lpstr>AI による外部ツール（Web検索、プログラム生成と実行）の活用</vt:lpstr>
      <vt:lpstr>14-2. 対話型AIの活用</vt:lpstr>
      <vt:lpstr>PowerPoint プレゼンテーション</vt:lpstr>
      <vt:lpstr>AI の回答は次の３点で注意が必要</vt:lpstr>
      <vt:lpstr>PowerPoint プレゼンテーション</vt:lpstr>
      <vt:lpstr>PowerPoint プレゼンテーション</vt:lpstr>
      <vt:lpstr>PowerPoint プレゼンテーション</vt:lpstr>
      <vt:lpstr>14-3. データサイエンスのための AI</vt:lpstr>
      <vt:lpstr>PowerPoint プレゼンテーション</vt:lpstr>
      <vt:lpstr>PowerPoint プレゼンテーション</vt:lpstr>
      <vt:lpstr>平均値と中央値</vt:lpstr>
      <vt:lpstr>平均値と中央値：外れ値による影響の違い</vt:lpstr>
      <vt:lpstr>欠損値</vt:lpstr>
      <vt:lpstr>PowerPoint プレゼンテーション</vt:lpstr>
      <vt:lpstr>相関の定義と種類（正・負・なし）</vt:lpstr>
      <vt:lpstr>相関の活用例</vt:lpstr>
      <vt:lpstr>相関（２つのデータの関連）と因果（原因と結果の関係）は違う</vt:lpstr>
      <vt:lpstr>一般化における注意点</vt:lpstr>
      <vt:lpstr>対話型AIの登場により、手法選択から解釈までの一連の作業を、人間とAIが対話しながら進められるようになった</vt:lpstr>
      <vt:lpstr>PowerPoint プレゼンテーション</vt:lpstr>
      <vt:lpstr>AIが実行を担う場面が増えても、目的設定や仮定の妥当性判断など、最終的な判断は引き続き人間が担う</vt:lpstr>
      <vt:lpstr>14-4. プログラミングのための AI</vt:lpstr>
      <vt:lpstr>PowerPoint プレゼンテーション</vt:lpstr>
      <vt:lpstr>AIアシスタントとプログラミング</vt:lpstr>
      <vt:lpstr>PowerPoint プレゼンテーション</vt:lpstr>
      <vt:lpstr>PowerPoint プレゼンテーション</vt:lpstr>
      <vt:lpstr>コンピュータとプログラム</vt:lpstr>
      <vt:lpstr>PowerPoint プレゼンテーション</vt:lpstr>
      <vt:lpstr>プログラムとは — 命令を書いた手順の集まり</vt:lpstr>
      <vt:lpstr>オブジェクト・メソッド・引数</vt:lpstr>
      <vt:lpstr>プログラミングでの対話型AIの活用</vt:lpstr>
      <vt:lpstr>演習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aa-11. パス、木、発見的探索（人工知能）</dc:title>
  <dc:creator>kunihiko</dc:creator>
  <cp:lastModifiedBy>金子　邦彦</cp:lastModifiedBy>
  <cp:revision>81</cp:revision>
  <dcterms:created xsi:type="dcterms:W3CDTF">2020-05-15T07:36:05Z</dcterms:created>
  <dcterms:modified xsi:type="dcterms:W3CDTF">2026-07-21T08:05:26Z</dcterms:modified>
</cp:coreProperties>
</file>