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7"/>
  </p:notesMasterIdLst>
  <p:sldIdLst>
    <p:sldId id="544" r:id="rId3"/>
    <p:sldId id="2392" r:id="rId4"/>
    <p:sldId id="2362" r:id="rId5"/>
    <p:sldId id="2418" r:id="rId6"/>
    <p:sldId id="2414" r:id="rId7"/>
    <p:sldId id="2415" r:id="rId8"/>
    <p:sldId id="2417" r:id="rId9"/>
    <p:sldId id="2422" r:id="rId10"/>
    <p:sldId id="2423" r:id="rId11"/>
    <p:sldId id="2426" r:id="rId12"/>
    <p:sldId id="2424" r:id="rId13"/>
    <p:sldId id="2425" r:id="rId14"/>
    <p:sldId id="2427" r:id="rId15"/>
    <p:sldId id="2428" r:id="rId16"/>
    <p:sldId id="2429" r:id="rId17"/>
    <p:sldId id="2430" r:id="rId18"/>
    <p:sldId id="2419" r:id="rId19"/>
    <p:sldId id="2431" r:id="rId20"/>
    <p:sldId id="2433" r:id="rId21"/>
    <p:sldId id="2434" r:id="rId22"/>
    <p:sldId id="2432" r:id="rId23"/>
    <p:sldId id="2435" r:id="rId24"/>
    <p:sldId id="2442" r:id="rId25"/>
    <p:sldId id="2436" r:id="rId26"/>
    <p:sldId id="2440" r:id="rId27"/>
    <p:sldId id="2437" r:id="rId28"/>
    <p:sldId id="2420" r:id="rId29"/>
    <p:sldId id="2438" r:id="rId30"/>
    <p:sldId id="2441" r:id="rId31"/>
    <p:sldId id="1785" r:id="rId32"/>
    <p:sldId id="2443" r:id="rId33"/>
    <p:sldId id="2446" r:id="rId34"/>
    <p:sldId id="2444" r:id="rId35"/>
    <p:sldId id="2445" r:id="rId3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031" autoAdjust="0"/>
    <p:restoredTop sz="94660"/>
  </p:normalViewPr>
  <p:slideViewPr>
    <p:cSldViewPr snapToGrid="0">
      <p:cViewPr varScale="1">
        <p:scale>
          <a:sx n="59" d="100"/>
          <a:sy n="59" d="100"/>
        </p:scale>
        <p:origin x="37" y="667"/>
      </p:cViewPr>
      <p:guideLst/>
    </p:cSldViewPr>
  </p:slideViewPr>
  <p:notesTextViewPr>
    <p:cViewPr>
      <p:scale>
        <a:sx n="3" d="2"/>
        <a:sy n="3" d="2"/>
      </p:scale>
      <p:origin x="0" y="0"/>
    </p:cViewPr>
  </p:notesTextViewPr>
  <p:sorterViewPr>
    <p:cViewPr varScale="1">
      <p:scale>
        <a:sx n="100" d="100"/>
        <a:sy n="100" d="100"/>
      </p:scale>
      <p:origin x="0" y="-272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D864EF8-74FE-40A1-902E-125A64E3EB0E}" type="datetimeFigureOut">
              <a:rPr kumimoji="1" lang="ja-JP" altLang="en-US" smtClean="0"/>
              <a:t>2026/7/26</a:t>
            </a:fld>
            <a:endParaRPr kumimoji="1" lang="ja-JP" altLang="en-US"/>
          </a:p>
        </p:txBody>
      </p:sp>
      <p:sp>
        <p:nvSpPr>
          <p:cNvPr id="4" name="スライド イメージ プレースホルダー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33223C1-63D0-4CA4-8D67-2118CF2CB847}" type="slidenum">
              <a:rPr kumimoji="1" lang="ja-JP" altLang="en-US" smtClean="0"/>
              <a:t>‹#›</a:t>
            </a:fld>
            <a:endParaRPr kumimoji="1" lang="ja-JP" altLang="en-US"/>
          </a:p>
        </p:txBody>
      </p:sp>
    </p:spTree>
    <p:extLst>
      <p:ext uri="{BB962C8B-B14F-4D97-AF65-F5344CB8AC3E}">
        <p14:creationId xmlns:p14="http://schemas.microsoft.com/office/powerpoint/2010/main" val="33723115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C5B174-42CB-4E29-BEDB-5B349DA0C65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185671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27903-2377-9024-B815-650999FBBF4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70B0CF1-A7F8-E25A-39AD-FA7B16F556D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309FE5D-C689-E5A1-35D9-5F40D017AD7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1DF8153-C4C4-52A0-77F7-FDD3688A8E1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C5B174-42CB-4E29-BEDB-5B349DA0C65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10988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7885E-6E55-3281-CB42-5583C7710E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2D90046-DA71-6571-25C5-E0920B5213B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33EFC28-A934-7002-61AE-4F9D1811926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CBE80E6-900A-E0DF-00F4-C34683DCD76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C5B174-42CB-4E29-BEDB-5B349DA0C65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573173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E7724-D533-9600-A986-2802244B229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3C4BE4D-37D0-7E9B-76FF-FA103C770F5B}"/>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E0700AF-F84D-0630-766C-3FD89458E788}"/>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89E8EE3-7F4D-D0CD-75A3-17BD8BDEAF0C}"/>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C5B174-42CB-4E29-BEDB-5B349DA0C657}"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78426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normAutofit/>
          </a:bodyPr>
          <a:lstStyle>
            <a:lvl1pPr algn="ctr">
              <a:defRPr sz="4400"/>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481FBDB-3FE1-4E23-8A3E-D23037547262}" type="datetime1">
              <a:rPr kumimoji="1" lang="ja-JP" altLang="en-US" smtClean="0"/>
              <a:t>2026/7/26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205D82C-95A1-431E-8E38-AA614A14CDCF}" type="slidenum">
              <a:rPr kumimoji="1" lang="ja-JP" altLang="en-US" smtClean="0"/>
              <a:t>‹#›</a:t>
            </a:fld>
            <a:endParaRPr kumimoji="1" lang="ja-JP" altLang="en-US"/>
          </a:p>
        </p:txBody>
      </p:sp>
    </p:spTree>
    <p:extLst>
      <p:ext uri="{BB962C8B-B14F-4D97-AF65-F5344CB8AC3E}">
        <p14:creationId xmlns:p14="http://schemas.microsoft.com/office/powerpoint/2010/main" val="4090792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21AA3E3D-4D1D-4163-AD90-B772FBC95A7D}" type="datetime1">
              <a:rPr kumimoji="1" lang="ja-JP" altLang="en-US" smtClean="0"/>
              <a:t>2026/7/26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205D82C-95A1-431E-8E38-AA614A14CDCF}" type="slidenum">
              <a:rPr kumimoji="1" lang="ja-JP" altLang="en-US" smtClean="0"/>
              <a:t>‹#›</a:t>
            </a:fld>
            <a:endParaRPr kumimoji="1" lang="ja-JP" altLang="en-US"/>
          </a:p>
        </p:txBody>
      </p:sp>
    </p:spTree>
    <p:extLst>
      <p:ext uri="{BB962C8B-B14F-4D97-AF65-F5344CB8AC3E}">
        <p14:creationId xmlns:p14="http://schemas.microsoft.com/office/powerpoint/2010/main" val="3975038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59376" y="2614172"/>
            <a:ext cx="3086100" cy="1397000"/>
          </a:xfrm>
        </p:spPr>
        <p:txBody>
          <a:bodyPr/>
          <a:lstStyle>
            <a:lvl1pPr algn="r">
              <a:lnSpc>
                <a:spcPct val="100000"/>
              </a:lnSpc>
              <a:defRPr/>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3622284" y="946596"/>
            <a:ext cx="5311720" cy="5267459"/>
          </a:xfrm>
        </p:spPr>
        <p:txBody>
          <a:bodyPr anchor="ctr"/>
          <a:lstStyle>
            <a:lvl1pPr>
              <a:spcBef>
                <a:spcPts val="0"/>
              </a:spcBef>
              <a:defRPr sz="2600"/>
            </a:lvl1pPr>
            <a:lvl2pPr>
              <a:spcBef>
                <a:spcPts val="0"/>
              </a:spcBef>
              <a:defRPr/>
            </a:lvl2pPr>
            <a:lvl3pPr>
              <a:spcBef>
                <a:spcPts val="0"/>
              </a:spcBef>
              <a:defRPr/>
            </a:lvl3pPr>
            <a:lvl4pPr>
              <a:spcBef>
                <a:spcPts val="0"/>
              </a:spcBef>
              <a:defRPr/>
            </a:lvl4pPr>
            <a:lvl5pPr>
              <a:spcBef>
                <a:spcPts val="0"/>
              </a:spcBef>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fld id="{21AA3E3D-4D1D-4163-AD90-B772FBC95A7D}" type="datetime1">
              <a:rPr kumimoji="1" lang="ja-JP" altLang="en-US" smtClean="0"/>
              <a:t>2026/7/26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205D82C-95A1-431E-8E38-AA614A14CDCF}" type="slidenum">
              <a:rPr kumimoji="1" lang="ja-JP" altLang="en-US" smtClean="0"/>
              <a:t>‹#›</a:t>
            </a:fld>
            <a:endParaRPr kumimoji="1" lang="ja-JP" altLang="en-US"/>
          </a:p>
        </p:txBody>
      </p:sp>
      <p:cxnSp>
        <p:nvCxnSpPr>
          <p:cNvPr id="8" name="直線コネクタ 7">
            <a:extLst>
              <a:ext uri="{FF2B5EF4-FFF2-40B4-BE49-F238E27FC236}">
                <a16:creationId xmlns:a16="http://schemas.microsoft.com/office/drawing/2014/main" id="{FEE24C5F-FDEB-41AC-8EE7-D7A90FDF0D4E}"/>
              </a:ext>
            </a:extLst>
          </p:cNvPr>
          <p:cNvCxnSpPr/>
          <p:nvPr userDrawn="1"/>
        </p:nvCxnSpPr>
        <p:spPr>
          <a:xfrm>
            <a:off x="3408372" y="1771739"/>
            <a:ext cx="0" cy="30818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172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417190-F4F2-435C-9433-79F7AB9E97BF}" type="datetime1">
              <a:rPr kumimoji="1" lang="ja-JP" altLang="en-US" smtClean="0"/>
              <a:t>2026/7/26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205D82C-95A1-431E-8E38-AA614A14CDCF}" type="slidenum">
              <a:rPr kumimoji="1" lang="ja-JP" altLang="en-US" smtClean="0"/>
              <a:t>‹#›</a:t>
            </a:fld>
            <a:endParaRPr kumimoji="1" lang="ja-JP" altLang="en-US"/>
          </a:p>
        </p:txBody>
      </p:sp>
    </p:spTree>
    <p:extLst>
      <p:ext uri="{BB962C8B-B14F-4D97-AF65-F5344CB8AC3E}">
        <p14:creationId xmlns:p14="http://schemas.microsoft.com/office/powerpoint/2010/main" val="1008162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normAutofit/>
          </a:bodyPr>
          <a:lstStyle>
            <a:lvl1pPr algn="ctr">
              <a:defRPr sz="4400"/>
            </a:lvl1pPr>
          </a:lstStyle>
          <a:p>
            <a:r>
              <a:rPr lang="ja-JP" altLang="en-US" dirty="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4481FBDB-3FE1-4E23-8A3E-D23037547262}"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2026/7/26</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Tree>
    <p:extLst>
      <p:ext uri="{BB962C8B-B14F-4D97-AF65-F5344CB8AC3E}">
        <p14:creationId xmlns:p14="http://schemas.microsoft.com/office/powerpoint/2010/main" val="3779941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1AA3E3D-4D1D-4163-AD90-B772FBC95A7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2026/7/26</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Tree>
    <p:extLst>
      <p:ext uri="{BB962C8B-B14F-4D97-AF65-F5344CB8AC3E}">
        <p14:creationId xmlns:p14="http://schemas.microsoft.com/office/powerpoint/2010/main" val="3183951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59376" y="2614172"/>
            <a:ext cx="3086100" cy="1397000"/>
          </a:xfrm>
        </p:spPr>
        <p:txBody>
          <a:bodyPr/>
          <a:lstStyle>
            <a:lvl1pPr algn="r">
              <a:lnSpc>
                <a:spcPct val="100000"/>
              </a:lnSpc>
              <a:defRPr/>
            </a:lvl1pPr>
          </a:lstStyle>
          <a:p>
            <a:r>
              <a:rPr lang="ja-JP" altLang="en-US" dirty="0"/>
              <a:t>マスター タイトルの書式設定</a:t>
            </a:r>
            <a:endParaRPr lang="en-US" dirty="0"/>
          </a:p>
        </p:txBody>
      </p:sp>
      <p:sp>
        <p:nvSpPr>
          <p:cNvPr id="3" name="Content Placeholder 2"/>
          <p:cNvSpPr>
            <a:spLocks noGrp="1"/>
          </p:cNvSpPr>
          <p:nvPr>
            <p:ph idx="1"/>
          </p:nvPr>
        </p:nvSpPr>
        <p:spPr>
          <a:xfrm>
            <a:off x="3622284" y="946596"/>
            <a:ext cx="5311720" cy="5267459"/>
          </a:xfrm>
        </p:spPr>
        <p:txBody>
          <a:bodyPr anchor="ctr"/>
          <a:lstStyle>
            <a:lvl1pPr>
              <a:spcBef>
                <a:spcPts val="0"/>
              </a:spcBef>
              <a:defRPr sz="2600"/>
            </a:lvl1pPr>
            <a:lvl2pPr>
              <a:spcBef>
                <a:spcPts val="0"/>
              </a:spcBef>
              <a:defRPr/>
            </a:lvl2pPr>
            <a:lvl3pPr>
              <a:spcBef>
                <a:spcPts val="0"/>
              </a:spcBef>
              <a:defRPr/>
            </a:lvl3pPr>
            <a:lvl4pPr>
              <a:spcBef>
                <a:spcPts val="0"/>
              </a:spcBef>
              <a:defRPr/>
            </a:lvl4pPr>
            <a:lvl5pPr>
              <a:spcBef>
                <a:spcPts val="0"/>
              </a:spcBef>
              <a:defRPr/>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21AA3E3D-4D1D-4163-AD90-B772FBC95A7D}"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2026/7/26</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cxnSp>
        <p:nvCxnSpPr>
          <p:cNvPr id="8" name="直線コネクタ 7">
            <a:extLst>
              <a:ext uri="{FF2B5EF4-FFF2-40B4-BE49-F238E27FC236}">
                <a16:creationId xmlns:a16="http://schemas.microsoft.com/office/drawing/2014/main" id="{FEE24C5F-FDEB-41AC-8EE7-D7A90FDF0D4E}"/>
              </a:ext>
            </a:extLst>
          </p:cNvPr>
          <p:cNvCxnSpPr/>
          <p:nvPr userDrawn="1"/>
        </p:nvCxnSpPr>
        <p:spPr>
          <a:xfrm>
            <a:off x="3408372" y="1771739"/>
            <a:ext cx="0" cy="30818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092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FA417190-F4F2-435C-9433-79F7AB9E97BF}"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2026/7/26</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Tree>
    <p:extLst>
      <p:ext uri="{BB962C8B-B14F-4D97-AF65-F5344CB8AC3E}">
        <p14:creationId xmlns:p14="http://schemas.microsoft.com/office/powerpoint/2010/main" val="17226631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1845" y="175028"/>
            <a:ext cx="8461208" cy="469865"/>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321845" y="846253"/>
            <a:ext cx="8461208" cy="5333166"/>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FBE731-6ED8-4A42-8A57-3C41D7584935}" type="datetime1">
              <a:rPr kumimoji="1" lang="ja-JP" altLang="en-US" smtClean="0"/>
              <a:t>2026/7/26</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メイリオ" panose="020B0604030504040204" pitchFamily="50" charset="-128"/>
              </a:defRPr>
            </a:lvl1pPr>
          </a:lstStyle>
          <a:p>
            <a:endParaRPr kumimoji="1" lang="ja-JP" altLang="en-US"/>
          </a:p>
        </p:txBody>
      </p:sp>
      <p:sp>
        <p:nvSpPr>
          <p:cNvPr id="6" name="Slide Number Placeholder 5"/>
          <p:cNvSpPr>
            <a:spLocks noGrp="1"/>
          </p:cNvSpPr>
          <p:nvPr>
            <p:ph type="sldNum" sz="quarter" idx="4"/>
          </p:nvPr>
        </p:nvSpPr>
        <p:spPr>
          <a:xfrm>
            <a:off x="6885071" y="6356351"/>
            <a:ext cx="2057400" cy="365125"/>
          </a:xfrm>
          <a:prstGeom prst="rect">
            <a:avLst/>
          </a:prstGeom>
        </p:spPr>
        <p:txBody>
          <a:bodyPr vert="horz" lIns="91440" tIns="45720" rIns="91440" bIns="45720" rtlCol="0" anchor="ctr"/>
          <a:lstStyle>
            <a:lvl1pPr algn="r">
              <a:defRPr sz="2800">
                <a:solidFill>
                  <a:schemeClr val="tx1">
                    <a:tint val="75000"/>
                  </a:schemeClr>
                </a:solidFill>
                <a:latin typeface="Arial" panose="020B0604020202020204" pitchFamily="34" charset="0"/>
                <a:ea typeface="メイリオ" panose="020B0604030504040204" pitchFamily="50" charset="-128"/>
              </a:defRPr>
            </a:lvl1pPr>
          </a:lstStyle>
          <a:p>
            <a:fld id="{E205D82C-95A1-431E-8E38-AA614A14CDCF}" type="slidenum">
              <a:rPr lang="ja-JP" altLang="en-US" smtClean="0"/>
              <a:pPr/>
              <a:t>‹#›</a:t>
            </a:fld>
            <a:endParaRPr lang="ja-JP" altLang="en-US" dirty="0"/>
          </a:p>
        </p:txBody>
      </p:sp>
      <p:pic>
        <p:nvPicPr>
          <p:cNvPr id="7" name="図 6">
            <a:extLst>
              <a:ext uri="{FF2B5EF4-FFF2-40B4-BE49-F238E27FC236}">
                <a16:creationId xmlns:a16="http://schemas.microsoft.com/office/drawing/2014/main" id="{D9445425-3AD1-45CB-BDD6-281EC62A9D6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308622" y="90311"/>
            <a:ext cx="746942" cy="701311"/>
          </a:xfrm>
          <a:prstGeom prst="rect">
            <a:avLst/>
          </a:prstGeom>
        </p:spPr>
      </p:pic>
    </p:spTree>
    <p:extLst>
      <p:ext uri="{BB962C8B-B14F-4D97-AF65-F5344CB8AC3E}">
        <p14:creationId xmlns:p14="http://schemas.microsoft.com/office/powerpoint/2010/main" val="1498423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7" r:id="rId4"/>
  </p:sldLayoutIdLst>
  <p:hf hdr="0" ftr="0" dt="0"/>
  <p:txStyles>
    <p:titleStyle>
      <a:lvl1pPr algn="l" defTabSz="914400" rtl="0" eaLnBrk="1" latinLnBrk="0" hangingPunct="1">
        <a:lnSpc>
          <a:spcPct val="90000"/>
        </a:lnSpc>
        <a:spcBef>
          <a:spcPct val="0"/>
        </a:spcBef>
        <a:buNone/>
        <a:defRPr kumimoji="1" sz="3200" kern="1200">
          <a:solidFill>
            <a:srgbClr val="FF0000"/>
          </a:solidFill>
          <a:latin typeface="Arial" panose="020B0604020202020204" pitchFamily="34" charset="0"/>
          <a:ea typeface="メイリオ" panose="020B0604030504040204" pitchFamily="50" charset="-128"/>
          <a:cs typeface="Segoe UI" panose="020B0502040204020203"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kumimoji="1" sz="28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1845" y="175028"/>
            <a:ext cx="8461208" cy="469865"/>
          </a:xfrm>
          <a:prstGeom prst="rect">
            <a:avLst/>
          </a:prstGeom>
        </p:spPr>
        <p:txBody>
          <a:bodyPr vert="horz" lIns="91440" tIns="45720" rIns="91440" bIns="45720" rtlCol="0" anchor="ctr">
            <a:normAutofit/>
          </a:bodyPr>
          <a:lstStyle/>
          <a:p>
            <a:r>
              <a:rPr lang="ja-JP" altLang="en-US" dirty="0"/>
              <a:t>マスター タイトルの書式設定</a:t>
            </a:r>
            <a:endParaRPr lang="en-US" dirty="0"/>
          </a:p>
        </p:txBody>
      </p:sp>
      <p:sp>
        <p:nvSpPr>
          <p:cNvPr id="3" name="Text Placeholder 2"/>
          <p:cNvSpPr>
            <a:spLocks noGrp="1"/>
          </p:cNvSpPr>
          <p:nvPr>
            <p:ph type="body" idx="1"/>
          </p:nvPr>
        </p:nvSpPr>
        <p:spPr>
          <a:xfrm>
            <a:off x="321845" y="846253"/>
            <a:ext cx="8461208" cy="5333166"/>
          </a:xfrm>
          <a:prstGeom prst="rect">
            <a:avLst/>
          </a:prstGeom>
        </p:spPr>
        <p:txBody>
          <a:bodyPr vert="horz" lIns="91440" tIns="45720" rIns="91440" bIns="45720" rtlCol="0">
            <a:normAutofit/>
          </a:body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BFBE731-6ED8-4A42-8A57-3C41D7584935}" type="datetime1">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l" defTabSz="457200" rtl="0" eaLnBrk="1" fontAlgn="auto" latinLnBrk="0" hangingPunct="1">
                <a:lnSpc>
                  <a:spcPct val="100000"/>
                </a:lnSpc>
                <a:spcBef>
                  <a:spcPts val="0"/>
                </a:spcBef>
                <a:spcAft>
                  <a:spcPts val="0"/>
                </a:spcAft>
                <a:buClrTx/>
                <a:buSzTx/>
                <a:buFontTx/>
                <a:buNone/>
                <a:tabLst/>
                <a:defRPr/>
              </a:pPr>
              <a:t>2026/7/26</a:t>
            </a:fld>
            <a:endParaRPr kumimoji="1" lang="ja-JP" altLang="en-US" sz="1200" b="0" i="0" u="none" strike="noStrike" kern="1200" cap="none" spc="0" normalizeH="0" baseline="0" noProof="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ea typeface="メイリオ" panose="020B0604030504040204" pitchFamily="50" charset="-128"/>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
        <p:nvSpPr>
          <p:cNvPr id="6" name="Slide Number Placeholder 5"/>
          <p:cNvSpPr>
            <a:spLocks noGrp="1"/>
          </p:cNvSpPr>
          <p:nvPr>
            <p:ph type="sldNum" sz="quarter" idx="4"/>
          </p:nvPr>
        </p:nvSpPr>
        <p:spPr>
          <a:xfrm>
            <a:off x="6885071" y="6356351"/>
            <a:ext cx="2057400" cy="365125"/>
          </a:xfrm>
          <a:prstGeom prst="rect">
            <a:avLst/>
          </a:prstGeom>
        </p:spPr>
        <p:txBody>
          <a:bodyPr vert="horz" lIns="91440" tIns="45720" rIns="91440" bIns="45720" rtlCol="0" anchor="ctr"/>
          <a:lstStyle>
            <a:lvl1pPr algn="r">
              <a:defRPr sz="2800">
                <a:solidFill>
                  <a:schemeClr val="tx1">
                    <a:tint val="75000"/>
                  </a:schemeClr>
                </a:solidFill>
                <a:latin typeface="Arial" panose="020B0604020202020204" pitchFamily="34" charset="0"/>
                <a:ea typeface="メイリオ" panose="020B0604030504040204" pitchFamily="50" charset="-128"/>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0"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ja-JP" altLang="en-US" sz="28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7" name="図 6">
            <a:extLst>
              <a:ext uri="{FF2B5EF4-FFF2-40B4-BE49-F238E27FC236}">
                <a16:creationId xmlns:a16="http://schemas.microsoft.com/office/drawing/2014/main" id="{D9445425-3AD1-45CB-BDD6-281EC62A9D6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308622" y="90311"/>
            <a:ext cx="746942" cy="701311"/>
          </a:xfrm>
          <a:prstGeom prst="rect">
            <a:avLst/>
          </a:prstGeom>
        </p:spPr>
      </p:pic>
    </p:spTree>
    <p:extLst>
      <p:ext uri="{BB962C8B-B14F-4D97-AF65-F5344CB8AC3E}">
        <p14:creationId xmlns:p14="http://schemas.microsoft.com/office/powerpoint/2010/main" val="104011918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hf hdr="0" ftr="0" dt="0"/>
  <p:txStyles>
    <p:titleStyle>
      <a:lvl1pPr algn="l" defTabSz="914400" rtl="0" eaLnBrk="1" latinLnBrk="0" hangingPunct="1">
        <a:lnSpc>
          <a:spcPct val="90000"/>
        </a:lnSpc>
        <a:spcBef>
          <a:spcPct val="0"/>
        </a:spcBef>
        <a:buNone/>
        <a:defRPr kumimoji="1" sz="3200" kern="1200">
          <a:solidFill>
            <a:srgbClr val="FF0000"/>
          </a:solidFill>
          <a:latin typeface="Arial" panose="020B0604020202020204" pitchFamily="34" charset="0"/>
          <a:ea typeface="メイリオ" panose="020B0604030504040204" pitchFamily="50" charset="-128"/>
          <a:cs typeface="Segoe UI" panose="020B0502040204020203"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kumimoji="1" sz="28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kumimoji="1" sz="24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kumimoji="1" sz="20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kumimoji="1" sz="1800" kern="1200">
          <a:solidFill>
            <a:schemeClr val="tx1"/>
          </a:solidFill>
          <a:latin typeface="Arial" panose="020B0604020202020204" pitchFamily="34" charset="0"/>
          <a:ea typeface="メイリオ" panose="020B0604030504040204" pitchFamily="50" charset="-128"/>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43531" y="1122363"/>
            <a:ext cx="8406418" cy="2387600"/>
          </a:xfrm>
        </p:spPr>
        <p:txBody>
          <a:bodyPr>
            <a:noAutofit/>
          </a:bodyPr>
          <a:lstStyle/>
          <a:p>
            <a:r>
              <a:rPr lang="en-US" altLang="ja-JP" sz="4000" dirty="0"/>
              <a:t>cs-15. </a:t>
            </a:r>
            <a:r>
              <a:rPr lang="ja-JP" altLang="en-US" sz="4000" dirty="0"/>
              <a:t>コンピューターサイエンスの概念の広がり</a:t>
            </a:r>
            <a:br>
              <a:rPr lang="en-US" altLang="ja-JP" sz="4000" dirty="0"/>
            </a:br>
            <a:endParaRPr lang="ja-JP" altLang="en-US" dirty="0"/>
          </a:p>
        </p:txBody>
      </p:sp>
      <p:sp>
        <p:nvSpPr>
          <p:cNvPr id="6" name="字幕 5">
            <a:extLst>
              <a:ext uri="{FF2B5EF4-FFF2-40B4-BE49-F238E27FC236}">
                <a16:creationId xmlns:a16="http://schemas.microsoft.com/office/drawing/2014/main" id="{C84E1CA8-AB97-4D64-AAA1-5B084FB85704}"/>
              </a:ext>
            </a:extLst>
          </p:cNvPr>
          <p:cNvSpPr>
            <a:spLocks noGrp="1"/>
          </p:cNvSpPr>
          <p:nvPr>
            <p:ph type="subTitle" idx="1"/>
          </p:nvPr>
        </p:nvSpPr>
        <p:spPr>
          <a:xfrm>
            <a:off x="1143000" y="2954620"/>
            <a:ext cx="6858000" cy="1655762"/>
          </a:xfrm>
        </p:spPr>
        <p:txBody>
          <a:bodyPr>
            <a:noAutofit/>
          </a:bodyPr>
          <a:lstStyle/>
          <a:p>
            <a:r>
              <a:rPr lang="ja-JP" altLang="en-US" dirty="0"/>
              <a:t>（コンピューターサイエンス）</a:t>
            </a:r>
            <a:endParaRPr lang="en-US" altLang="ja-JP" dirty="0"/>
          </a:p>
          <a:p>
            <a:endParaRPr lang="ja-JP" altLang="en-US" dirty="0"/>
          </a:p>
          <a:p>
            <a:endParaRPr lang="ja-JP" altLang="en-US" dirty="0"/>
          </a:p>
        </p:txBody>
      </p:sp>
      <p:sp>
        <p:nvSpPr>
          <p:cNvPr id="4" name="スライド番号プレースホルダー 3"/>
          <p:cNvSpPr>
            <a:spLocks noGrp="1"/>
          </p:cNvSpPr>
          <p:nvPr>
            <p:ph type="sldNum" sz="quarter" idx="12"/>
          </p:nvPr>
        </p:nvSpPr>
        <p:spPr/>
        <p:txBody>
          <a:bodyPr>
            <a:no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940FB6-D91C-4C45-82A6-6C3F63B50793}" type="slidenum">
              <a:rPr kumimoji="0"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ja-JP" altLang="en-US" sz="28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
        <p:nvSpPr>
          <p:cNvPr id="9" name="正方形/長方形 8"/>
          <p:cNvSpPr/>
          <p:nvPr/>
        </p:nvSpPr>
        <p:spPr>
          <a:xfrm>
            <a:off x="3875482" y="4869762"/>
            <a:ext cx="1415772" cy="461665"/>
          </a:xfrm>
          <a:prstGeom prst="rect">
            <a:avLst/>
          </a:prstGeom>
        </p:spPr>
        <p:txBody>
          <a:bodyPr wrap="none">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400" b="0" i="0" u="none" strike="noStrike" kern="1200" cap="none" spc="0" normalizeH="0" baseline="0" noProof="0" dirty="0">
                <a:ln>
                  <a:noFill/>
                </a:ln>
                <a:solidFill>
                  <a:prstClr val="black"/>
                </a:solidFill>
                <a:effectLst/>
                <a:uLnTx/>
                <a:uFillTx/>
                <a:latin typeface="Arial" panose="020B0604020202020204" pitchFamily="34" charset="0"/>
                <a:ea typeface="メイリオ" panose="020B0604030504040204" pitchFamily="50" charset="-128"/>
                <a:cs typeface="+mn-cs"/>
              </a:rPr>
              <a:t>金子邦彦</a:t>
            </a:r>
          </a:p>
        </p:txBody>
      </p:sp>
      <p:pic>
        <p:nvPicPr>
          <p:cNvPr id="7" name="Picture 2" descr="https://mirrors.creativecommons.org/presskit/buttons/88x31/png/by-nc-sa.eu.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5105" y="5736590"/>
            <a:ext cx="1433790" cy="501649"/>
          </a:xfrm>
          <a:prstGeom prst="rect">
            <a:avLst/>
          </a:prstGeom>
          <a:noFill/>
          <a:extLst>
            <a:ext uri="{909E8E84-426E-40DD-AFC4-6F175D3DCCD1}">
              <a14:hiddenFill xmlns:a14="http://schemas.microsoft.com/office/drawing/2010/main">
                <a:solidFill>
                  <a:srgbClr val="FFFFFF"/>
                </a:solidFill>
              </a14:hiddenFill>
            </a:ext>
          </a:extLst>
        </p:spPr>
      </p:pic>
      <p:pic>
        <p:nvPicPr>
          <p:cNvPr id="8" name="図 7" descr="メガネをかけた男性&#10;&#10;自動的に生成された説明">
            <a:extLst>
              <a:ext uri="{FF2B5EF4-FFF2-40B4-BE49-F238E27FC236}">
                <a16:creationId xmlns:a16="http://schemas.microsoft.com/office/drawing/2014/main" id="{4047DBB5-87E7-41C0-8239-B092FFAB73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9428" y="4610382"/>
            <a:ext cx="710957" cy="937036"/>
          </a:xfrm>
          <a:prstGeom prst="rect">
            <a:avLst/>
          </a:prstGeom>
        </p:spPr>
      </p:pic>
      <p:sp>
        <p:nvSpPr>
          <p:cNvPr id="3" name="テキスト ボックス 2">
            <a:extLst>
              <a:ext uri="{FF2B5EF4-FFF2-40B4-BE49-F238E27FC236}">
                <a16:creationId xmlns:a16="http://schemas.microsoft.com/office/drawing/2014/main" id="{AA82458C-B5CB-8162-E529-D94BD1066333}"/>
              </a:ext>
            </a:extLst>
          </p:cNvPr>
          <p:cNvSpPr txBox="1"/>
          <p:nvPr/>
        </p:nvSpPr>
        <p:spPr>
          <a:xfrm>
            <a:off x="2225040" y="6442639"/>
            <a:ext cx="5054589"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資料中の図などは </a:t>
            </a:r>
            <a:r>
              <a:rPr kumimoji="1" lang="en-US" altLang="ja-JP" sz="16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Google Nano Banana 2 </a:t>
            </a:r>
            <a:r>
              <a:rPr kumimoji="1" lang="ja-JP" altLang="en-US" sz="1600" b="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cs typeface="+mn-cs"/>
              </a:rPr>
              <a:t>を用いて作成</a:t>
            </a:r>
          </a:p>
        </p:txBody>
      </p:sp>
    </p:spTree>
    <p:extLst>
      <p:ext uri="{BB962C8B-B14F-4D97-AF65-F5344CB8AC3E}">
        <p14:creationId xmlns:p14="http://schemas.microsoft.com/office/powerpoint/2010/main" val="1581328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F8E9FC-722B-23B5-4546-0D80F17093DA}"/>
              </a:ext>
            </a:extLst>
          </p:cNvPr>
          <p:cNvSpPr>
            <a:spLocks noGrp="1"/>
          </p:cNvSpPr>
          <p:nvPr>
            <p:ph type="title"/>
          </p:nvPr>
        </p:nvSpPr>
        <p:spPr>
          <a:xfrm>
            <a:off x="321845" y="175028"/>
            <a:ext cx="8033485" cy="671225"/>
          </a:xfrm>
        </p:spPr>
        <p:txBody>
          <a:bodyPr>
            <a:normAutofit fontScale="90000"/>
          </a:bodyPr>
          <a:lstStyle/>
          <a:p>
            <a:r>
              <a:rPr kumimoji="1" lang="ja-JP" altLang="en-US" dirty="0"/>
              <a:t>計算モデル：有限オートマトンとチューリングマシン</a:t>
            </a:r>
          </a:p>
        </p:txBody>
      </p:sp>
      <p:sp>
        <p:nvSpPr>
          <p:cNvPr id="3" name="コンテンツ プレースホルダー 2">
            <a:extLst>
              <a:ext uri="{FF2B5EF4-FFF2-40B4-BE49-F238E27FC236}">
                <a16:creationId xmlns:a16="http://schemas.microsoft.com/office/drawing/2014/main" id="{388F8A81-1280-C563-1CAC-DE6CDDD03E17}"/>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334C0A1-8F79-3B65-9EE8-6395B5E641B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文字が書かれている&#10;&#10;AI 生成コンテンツは誤りを含む可能性があります。">
            <a:extLst>
              <a:ext uri="{FF2B5EF4-FFF2-40B4-BE49-F238E27FC236}">
                <a16:creationId xmlns:a16="http://schemas.microsoft.com/office/drawing/2014/main" id="{565E3228-A66B-8869-4394-B2BDAF1CB2A3}"/>
              </a:ext>
            </a:extLst>
          </p:cNvPr>
          <p:cNvPicPr>
            <a:picLocks noChangeAspect="1"/>
          </p:cNvPicPr>
          <p:nvPr/>
        </p:nvPicPr>
        <p:blipFill>
          <a:blip r:embed="rId2"/>
          <a:stretch>
            <a:fillRect/>
          </a:stretch>
        </p:blipFill>
        <p:spPr>
          <a:xfrm>
            <a:off x="0" y="1024160"/>
            <a:ext cx="9144000" cy="5155259"/>
          </a:xfrm>
          <a:prstGeom prst="rect">
            <a:avLst/>
          </a:prstGeom>
        </p:spPr>
      </p:pic>
    </p:spTree>
    <p:extLst>
      <p:ext uri="{BB962C8B-B14F-4D97-AF65-F5344CB8AC3E}">
        <p14:creationId xmlns:p14="http://schemas.microsoft.com/office/powerpoint/2010/main" val="4078867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D149FF-B85E-37E5-7C9B-FFFD4C757D5C}"/>
              </a:ext>
            </a:extLst>
          </p:cNvPr>
          <p:cNvSpPr>
            <a:spLocks noGrp="1"/>
          </p:cNvSpPr>
          <p:nvPr>
            <p:ph type="title"/>
          </p:nvPr>
        </p:nvSpPr>
        <p:spPr/>
        <p:txBody>
          <a:bodyPr>
            <a:normAutofit fontScale="90000"/>
          </a:bodyPr>
          <a:lstStyle/>
          <a:p>
            <a:r>
              <a:rPr kumimoji="1" lang="ja-JP" altLang="en-US" dirty="0"/>
              <a:t>計算モデルごとの違い</a:t>
            </a:r>
          </a:p>
        </p:txBody>
      </p:sp>
      <p:sp>
        <p:nvSpPr>
          <p:cNvPr id="3" name="コンテンツ プレースホルダー 2">
            <a:extLst>
              <a:ext uri="{FF2B5EF4-FFF2-40B4-BE49-F238E27FC236}">
                <a16:creationId xmlns:a16="http://schemas.microsoft.com/office/drawing/2014/main" id="{9C2CC573-863B-B1B3-B0F9-BCEAA3BFA2BC}"/>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8170F8AB-FD92-CCEC-DC93-150CAF25668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文字の書かれた紙&#10;&#10;AI 生成コンテンツは誤りを含む可能性があります。">
            <a:extLst>
              <a:ext uri="{FF2B5EF4-FFF2-40B4-BE49-F238E27FC236}">
                <a16:creationId xmlns:a16="http://schemas.microsoft.com/office/drawing/2014/main" id="{C97CCE7A-BEC8-1C79-4715-02EADF294A76}"/>
              </a:ext>
            </a:extLst>
          </p:cNvPr>
          <p:cNvPicPr>
            <a:picLocks noChangeAspect="1"/>
          </p:cNvPicPr>
          <p:nvPr/>
        </p:nvPicPr>
        <p:blipFill>
          <a:blip r:embed="rId2"/>
          <a:stretch>
            <a:fillRect/>
          </a:stretch>
        </p:blipFill>
        <p:spPr>
          <a:xfrm>
            <a:off x="0" y="839804"/>
            <a:ext cx="9144000" cy="5178392"/>
          </a:xfrm>
          <a:prstGeom prst="rect">
            <a:avLst/>
          </a:prstGeom>
        </p:spPr>
      </p:pic>
      <p:sp>
        <p:nvSpPr>
          <p:cNvPr id="8" name="正方形/長方形 7">
            <a:extLst>
              <a:ext uri="{FF2B5EF4-FFF2-40B4-BE49-F238E27FC236}">
                <a16:creationId xmlns:a16="http://schemas.microsoft.com/office/drawing/2014/main" id="{4D9D516B-DB6A-9E3B-F975-6FB554AD96CE}"/>
              </a:ext>
            </a:extLst>
          </p:cNvPr>
          <p:cNvSpPr/>
          <p:nvPr/>
        </p:nvSpPr>
        <p:spPr>
          <a:xfrm>
            <a:off x="0" y="5454181"/>
            <a:ext cx="9144000" cy="9771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A15AD0C1-BD9B-BFBD-5FC2-B2C08D753668}"/>
              </a:ext>
            </a:extLst>
          </p:cNvPr>
          <p:cNvSpPr txBox="1"/>
          <p:nvPr/>
        </p:nvSpPr>
        <p:spPr>
          <a:xfrm>
            <a:off x="5223778" y="5365416"/>
            <a:ext cx="3881120" cy="646331"/>
          </a:xfrm>
          <a:prstGeom prst="rect">
            <a:avLst/>
          </a:prstGeom>
          <a:noFill/>
        </p:spPr>
        <p:txBody>
          <a:bodyPr wrap="square" rtlCol="0">
            <a:spAutoFit/>
          </a:bodyPr>
          <a:lstStyle/>
          <a:p>
            <a:r>
              <a:rPr kumimoji="1" lang="ja-JP" altLang="en-US" dirty="0"/>
              <a:t>限界：チューリングマシンは停止しないことがある</a:t>
            </a:r>
          </a:p>
        </p:txBody>
      </p:sp>
    </p:spTree>
    <p:extLst>
      <p:ext uri="{BB962C8B-B14F-4D97-AF65-F5344CB8AC3E}">
        <p14:creationId xmlns:p14="http://schemas.microsoft.com/office/powerpoint/2010/main" val="2028471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D87EADF-B705-1B4B-A2A9-A3FBFFFC3F33}"/>
              </a:ext>
            </a:extLst>
          </p:cNvPr>
          <p:cNvSpPr>
            <a:spLocks noGrp="1"/>
          </p:cNvSpPr>
          <p:nvPr>
            <p:ph type="title"/>
          </p:nvPr>
        </p:nvSpPr>
        <p:spPr/>
        <p:txBody>
          <a:bodyPr>
            <a:normAutofit fontScale="90000"/>
          </a:bodyPr>
          <a:lstStyle/>
          <a:p>
            <a:r>
              <a:rPr kumimoji="1" lang="ja-JP" altLang="en-US" dirty="0"/>
              <a:t>計算モデルと現実との関係</a:t>
            </a:r>
          </a:p>
        </p:txBody>
      </p:sp>
      <p:sp>
        <p:nvSpPr>
          <p:cNvPr id="3" name="コンテンツ プレースホルダー 2">
            <a:extLst>
              <a:ext uri="{FF2B5EF4-FFF2-40B4-BE49-F238E27FC236}">
                <a16:creationId xmlns:a16="http://schemas.microsoft.com/office/drawing/2014/main" id="{A419DC44-7777-93C3-B11A-E129D145385A}"/>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B4DA86B-C07D-76B9-BF30-ADA5948EC40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手紙&#10;&#10;AI 生成コンテンツは誤りを含む可能性があります。">
            <a:extLst>
              <a:ext uri="{FF2B5EF4-FFF2-40B4-BE49-F238E27FC236}">
                <a16:creationId xmlns:a16="http://schemas.microsoft.com/office/drawing/2014/main" id="{D19C5104-0DAC-4ED4-1AC6-84D5650C4029}"/>
              </a:ext>
            </a:extLst>
          </p:cNvPr>
          <p:cNvPicPr>
            <a:picLocks noChangeAspect="1"/>
          </p:cNvPicPr>
          <p:nvPr/>
        </p:nvPicPr>
        <p:blipFill>
          <a:blip r:embed="rId2"/>
          <a:stretch>
            <a:fillRect/>
          </a:stretch>
        </p:blipFill>
        <p:spPr>
          <a:xfrm>
            <a:off x="0" y="1114661"/>
            <a:ext cx="9144000" cy="4628678"/>
          </a:xfrm>
          <a:prstGeom prst="rect">
            <a:avLst/>
          </a:prstGeom>
        </p:spPr>
      </p:pic>
    </p:spTree>
    <p:extLst>
      <p:ext uri="{BB962C8B-B14F-4D97-AF65-F5344CB8AC3E}">
        <p14:creationId xmlns:p14="http://schemas.microsoft.com/office/powerpoint/2010/main" val="11835500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932BA2-AB16-F83C-9A4F-05A388B22AD7}"/>
              </a:ext>
            </a:extLst>
          </p:cNvPr>
          <p:cNvSpPr>
            <a:spLocks noGrp="1"/>
          </p:cNvSpPr>
          <p:nvPr>
            <p:ph type="title"/>
          </p:nvPr>
        </p:nvSpPr>
        <p:spPr>
          <a:xfrm>
            <a:off x="321845" y="175028"/>
            <a:ext cx="8461208" cy="671225"/>
          </a:xfrm>
        </p:spPr>
        <p:txBody>
          <a:bodyPr>
            <a:normAutofit fontScale="90000"/>
          </a:bodyPr>
          <a:lstStyle/>
          <a:p>
            <a:r>
              <a:rPr kumimoji="1" lang="ja-JP" altLang="en-US" dirty="0"/>
              <a:t>チューリングマシンとパソコン・スマートフォンの関係</a:t>
            </a:r>
          </a:p>
        </p:txBody>
      </p:sp>
      <p:sp>
        <p:nvSpPr>
          <p:cNvPr id="3" name="コンテンツ プレースホルダー 2">
            <a:extLst>
              <a:ext uri="{FF2B5EF4-FFF2-40B4-BE49-F238E27FC236}">
                <a16:creationId xmlns:a16="http://schemas.microsoft.com/office/drawing/2014/main" id="{E740D9B7-9FD2-E526-1C99-131AE70B244B}"/>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874B712-7F7D-1227-6E22-AFC90CAE21E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8" name="図 7" descr="ロゴ が含まれている画像&#10;&#10;AI 生成コンテンツは誤りを含む可能性があります。">
            <a:extLst>
              <a:ext uri="{FF2B5EF4-FFF2-40B4-BE49-F238E27FC236}">
                <a16:creationId xmlns:a16="http://schemas.microsoft.com/office/drawing/2014/main" id="{EA861E0F-E40A-FE97-0909-DDE32AF1D76A}"/>
              </a:ext>
            </a:extLst>
          </p:cNvPr>
          <p:cNvPicPr>
            <a:picLocks noChangeAspect="1"/>
          </p:cNvPicPr>
          <p:nvPr/>
        </p:nvPicPr>
        <p:blipFill>
          <a:blip r:embed="rId2"/>
          <a:stretch>
            <a:fillRect/>
          </a:stretch>
        </p:blipFill>
        <p:spPr>
          <a:xfrm>
            <a:off x="0" y="1023185"/>
            <a:ext cx="9144000" cy="5071773"/>
          </a:xfrm>
          <a:prstGeom prst="rect">
            <a:avLst/>
          </a:prstGeom>
        </p:spPr>
      </p:pic>
    </p:spTree>
    <p:extLst>
      <p:ext uri="{BB962C8B-B14F-4D97-AF65-F5344CB8AC3E}">
        <p14:creationId xmlns:p14="http://schemas.microsoft.com/office/powerpoint/2010/main" val="2662139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F68291-22FD-D6D3-1F72-CF715A4A03DB}"/>
              </a:ext>
            </a:extLst>
          </p:cNvPr>
          <p:cNvSpPr>
            <a:spLocks noGrp="1"/>
          </p:cNvSpPr>
          <p:nvPr>
            <p:ph type="title"/>
          </p:nvPr>
        </p:nvSpPr>
        <p:spPr/>
        <p:txBody>
          <a:bodyPr>
            <a:normAutofit fontScale="90000"/>
          </a:bodyPr>
          <a:lstStyle/>
          <a:p>
            <a:r>
              <a:rPr kumimoji="1" lang="ja-JP" altLang="en-US" dirty="0"/>
              <a:t>有限オートマトンと現実の機械の関係</a:t>
            </a:r>
          </a:p>
        </p:txBody>
      </p:sp>
      <p:pic>
        <p:nvPicPr>
          <p:cNvPr id="6" name="コンテンツ プレースホルダー 5" descr="グラフィカル ユーザー インターフェイス, アプリケーション&#10;&#10;AI 生成コンテンツは誤りを含む可能性があります。">
            <a:extLst>
              <a:ext uri="{FF2B5EF4-FFF2-40B4-BE49-F238E27FC236}">
                <a16:creationId xmlns:a16="http://schemas.microsoft.com/office/drawing/2014/main" id="{18319CAD-07B6-9199-3F05-B327A07B1428}"/>
              </a:ext>
            </a:extLst>
          </p:cNvPr>
          <p:cNvPicPr>
            <a:picLocks noGrp="1" noChangeAspect="1"/>
          </p:cNvPicPr>
          <p:nvPr>
            <p:ph idx="1"/>
          </p:nvPr>
        </p:nvPicPr>
        <p:blipFill>
          <a:blip r:embed="rId2"/>
          <a:stretch>
            <a:fillRect/>
          </a:stretch>
        </p:blipFill>
        <p:spPr>
          <a:xfrm>
            <a:off x="262628" y="644893"/>
            <a:ext cx="8461375" cy="4698837"/>
          </a:xfrm>
          <a:prstGeom prst="rect">
            <a:avLst/>
          </a:prstGeom>
        </p:spPr>
      </p:pic>
      <p:sp>
        <p:nvSpPr>
          <p:cNvPr id="4" name="スライド番号プレースホルダー 3">
            <a:extLst>
              <a:ext uri="{FF2B5EF4-FFF2-40B4-BE49-F238E27FC236}">
                <a16:creationId xmlns:a16="http://schemas.microsoft.com/office/drawing/2014/main" id="{0E888CE8-F5DB-186A-8029-A592E205898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
        <p:nvSpPr>
          <p:cNvPr id="5" name="テキスト ボックス 4">
            <a:extLst>
              <a:ext uri="{FF2B5EF4-FFF2-40B4-BE49-F238E27FC236}">
                <a16:creationId xmlns:a16="http://schemas.microsoft.com/office/drawing/2014/main" id="{D01D8D6E-A511-0BF3-753C-379AC7572DC3}"/>
              </a:ext>
            </a:extLst>
          </p:cNvPr>
          <p:cNvSpPr txBox="1"/>
          <p:nvPr/>
        </p:nvSpPr>
        <p:spPr>
          <a:xfrm>
            <a:off x="321845" y="5705205"/>
            <a:ext cx="8152920" cy="923330"/>
          </a:xfrm>
          <a:prstGeom prst="rect">
            <a:avLst/>
          </a:prstGeom>
          <a:noFill/>
        </p:spPr>
        <p:txBody>
          <a:bodyPr wrap="square">
            <a:spAutoFit/>
          </a:bodyPr>
          <a:lstStyle/>
          <a:p>
            <a:r>
              <a:rPr lang="ja-JP" altLang="en-US" dirty="0"/>
              <a:t>「実際の機械は、全体としてはチューリングマシンの近似とみなし、その中の特定の制御部分（自動販売機やエレベーター等）を有限オートマトンとしてモデル化する、という使い分けをする」</a:t>
            </a:r>
          </a:p>
        </p:txBody>
      </p:sp>
    </p:spTree>
    <p:extLst>
      <p:ext uri="{BB962C8B-B14F-4D97-AF65-F5344CB8AC3E}">
        <p14:creationId xmlns:p14="http://schemas.microsoft.com/office/powerpoint/2010/main" val="13175710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177F33-5501-1663-6D40-1F2FE1325751}"/>
              </a:ext>
            </a:extLst>
          </p:cNvPr>
          <p:cNvSpPr>
            <a:spLocks noGrp="1"/>
          </p:cNvSpPr>
          <p:nvPr>
            <p:ph type="title"/>
          </p:nvPr>
        </p:nvSpPr>
        <p:spPr/>
        <p:txBody>
          <a:bodyPr>
            <a:normAutofit fontScale="90000"/>
          </a:bodyPr>
          <a:lstStyle/>
          <a:p>
            <a:r>
              <a:rPr kumimoji="1" lang="ja-JP" altLang="en-US" dirty="0"/>
              <a:t>記憶の持ち方</a:t>
            </a:r>
          </a:p>
        </p:txBody>
      </p:sp>
      <p:sp>
        <p:nvSpPr>
          <p:cNvPr id="3" name="コンテンツ プレースホルダー 2">
            <a:extLst>
              <a:ext uri="{FF2B5EF4-FFF2-40B4-BE49-F238E27FC236}">
                <a16:creationId xmlns:a16="http://schemas.microsoft.com/office/drawing/2014/main" id="{760E13E2-C86A-5EFB-F504-6608CFD00B5F}"/>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3E00085-B9A7-E9C8-DDA3-B7EC1D77325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テキスト が含まれている画像&#10;&#10;AI 生成コンテンツは誤りを含む可能性があります。">
            <a:extLst>
              <a:ext uri="{FF2B5EF4-FFF2-40B4-BE49-F238E27FC236}">
                <a16:creationId xmlns:a16="http://schemas.microsoft.com/office/drawing/2014/main" id="{946610FB-C655-F7FC-E322-EAB974A4457C}"/>
              </a:ext>
            </a:extLst>
          </p:cNvPr>
          <p:cNvPicPr>
            <a:picLocks noChangeAspect="1"/>
          </p:cNvPicPr>
          <p:nvPr/>
        </p:nvPicPr>
        <p:blipFill>
          <a:blip r:embed="rId2"/>
          <a:stretch>
            <a:fillRect/>
          </a:stretch>
        </p:blipFill>
        <p:spPr>
          <a:xfrm>
            <a:off x="0" y="853633"/>
            <a:ext cx="9144000" cy="5150734"/>
          </a:xfrm>
          <a:prstGeom prst="rect">
            <a:avLst/>
          </a:prstGeom>
        </p:spPr>
      </p:pic>
    </p:spTree>
    <p:extLst>
      <p:ext uri="{BB962C8B-B14F-4D97-AF65-F5344CB8AC3E}">
        <p14:creationId xmlns:p14="http://schemas.microsoft.com/office/powerpoint/2010/main" val="553125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E864D5-2265-789F-4213-F5196CAAE404}"/>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3869522C-9BE5-5E9E-9E2E-09BA2D31E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94E9C73A-4D85-2B37-6338-8A88310FF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タイトル 1">
            <a:extLst>
              <a:ext uri="{FF2B5EF4-FFF2-40B4-BE49-F238E27FC236}">
                <a16:creationId xmlns:a16="http://schemas.microsoft.com/office/drawing/2014/main" id="{2A82C9DB-D255-1FE9-3265-9FCD353F3013}"/>
              </a:ext>
            </a:extLst>
          </p:cNvPr>
          <p:cNvSpPr>
            <a:spLocks noGrp="1"/>
          </p:cNvSpPr>
          <p:nvPr>
            <p:ph type="ctrTitle"/>
          </p:nvPr>
        </p:nvSpPr>
        <p:spPr>
          <a:xfrm>
            <a:off x="1190171" y="1741337"/>
            <a:ext cx="6611258" cy="2387918"/>
          </a:xfrm>
        </p:spPr>
        <p:txBody>
          <a:bodyPr anchor="b">
            <a:normAutofit/>
          </a:bodyPr>
          <a:lstStyle/>
          <a:p>
            <a:r>
              <a:rPr lang="en-US" altLang="ja-JP" sz="4500" dirty="0">
                <a:solidFill>
                  <a:schemeClr val="tx2"/>
                </a:solidFill>
              </a:rPr>
              <a:t>15-2. </a:t>
            </a:r>
            <a:r>
              <a:rPr lang="ja-JP" altLang="en-US" sz="4500" dirty="0">
                <a:solidFill>
                  <a:schemeClr val="tx2"/>
                </a:solidFill>
              </a:rPr>
              <a:t>アルゴリズムと</a:t>
            </a:r>
            <a:br>
              <a:rPr lang="en-US" altLang="ja-JP" sz="4500" dirty="0">
                <a:solidFill>
                  <a:schemeClr val="tx2"/>
                </a:solidFill>
              </a:rPr>
            </a:br>
            <a:r>
              <a:rPr lang="ja-JP" altLang="en-US" sz="4500" dirty="0">
                <a:solidFill>
                  <a:schemeClr val="tx2"/>
                </a:solidFill>
              </a:rPr>
              <a:t>計算量</a:t>
            </a:r>
          </a:p>
        </p:txBody>
      </p:sp>
      <p:sp>
        <p:nvSpPr>
          <p:cNvPr id="3" name="字幕 2">
            <a:extLst>
              <a:ext uri="{FF2B5EF4-FFF2-40B4-BE49-F238E27FC236}">
                <a16:creationId xmlns:a16="http://schemas.microsoft.com/office/drawing/2014/main" id="{0E789DCF-CF5E-66BE-35BA-B237E0FA2CA4}"/>
              </a:ext>
            </a:extLst>
          </p:cNvPr>
          <p:cNvSpPr>
            <a:spLocks noGrp="1"/>
          </p:cNvSpPr>
          <p:nvPr>
            <p:ph type="subTitle" idx="1"/>
          </p:nvPr>
        </p:nvSpPr>
        <p:spPr>
          <a:xfrm>
            <a:off x="2044128" y="4200522"/>
            <a:ext cx="5055514" cy="682079"/>
          </a:xfrm>
        </p:spPr>
        <p:txBody>
          <a:bodyPr>
            <a:normAutofit/>
          </a:bodyPr>
          <a:lstStyle/>
          <a:p>
            <a:endParaRPr kumimoji="1" lang="ja-JP" altLang="en-US">
              <a:solidFill>
                <a:schemeClr val="tx2"/>
              </a:solidFill>
            </a:endParaRPr>
          </a:p>
        </p:txBody>
      </p:sp>
      <p:grpSp>
        <p:nvGrpSpPr>
          <p:cNvPr id="32" name="Group 31">
            <a:extLst>
              <a:ext uri="{FF2B5EF4-FFF2-40B4-BE49-F238E27FC236}">
                <a16:creationId xmlns:a16="http://schemas.microsoft.com/office/drawing/2014/main" id="{BA84FCFB-BCAE-BD65-22FB-6F27A10FE7D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28" y="0"/>
            <a:ext cx="3872286" cy="3153018"/>
            <a:chOff x="6867015" y="-1"/>
            <a:chExt cx="5324985" cy="3251912"/>
          </a:xfrm>
          <a:solidFill>
            <a:schemeClr val="accent5">
              <a:alpha val="10000"/>
            </a:schemeClr>
          </a:solidFill>
        </p:grpSpPr>
        <p:sp>
          <p:nvSpPr>
            <p:cNvPr id="33" name="Freeform: Shape 32">
              <a:extLst>
                <a:ext uri="{FF2B5EF4-FFF2-40B4-BE49-F238E27FC236}">
                  <a16:creationId xmlns:a16="http://schemas.microsoft.com/office/drawing/2014/main" id="{DC1A7265-EEF9-55C3-9B8B-7836BDF7E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2A080BD1-93C1-D3C1-B6F1-0EC069A559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1310F6E4-EE8C-033F-0098-E51A219D29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4E4775F-4921-9BAB-3D20-DA91C44EB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スライド番号プレースホルダー 3">
            <a:extLst>
              <a:ext uri="{FF2B5EF4-FFF2-40B4-BE49-F238E27FC236}">
                <a16:creationId xmlns:a16="http://schemas.microsoft.com/office/drawing/2014/main" id="{E8645421-95FC-9127-5282-116889DB8123}"/>
              </a:ext>
            </a:extLst>
          </p:cNvPr>
          <p:cNvSpPr>
            <a:spLocks noGrp="1"/>
          </p:cNvSpPr>
          <p:nvPr>
            <p:ph type="sldNum" sz="quarter" idx="12"/>
          </p:nvPr>
        </p:nvSpPr>
        <p:spPr>
          <a:xfrm>
            <a:off x="6457950" y="6356350"/>
            <a:ext cx="2057400" cy="365125"/>
          </a:xfrm>
        </p:spPr>
        <p:txBody>
          <a:bodyP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55940FB6-D91C-4C45-82A6-6C3F63B50793}" type="slidenum">
              <a:rPr kumimoji="0" lang="ja-JP" altLang="en-US"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90000"/>
                </a:lnSpc>
                <a:spcBef>
                  <a:spcPts val="0"/>
                </a:spcBef>
                <a:spcAft>
                  <a:spcPts val="600"/>
                </a:spcAft>
                <a:buClrTx/>
                <a:buSzTx/>
                <a:buFontTx/>
                <a:buNone/>
                <a:tabLst/>
                <a:defRPr/>
              </a:pPr>
              <a:t>16</a:t>
            </a:fld>
            <a:endParaRPr kumimoji="0" lang="ja-JP" altLang="en-US" sz="1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grpSp>
        <p:nvGrpSpPr>
          <p:cNvPr id="38" name="Group 37">
            <a:extLst>
              <a:ext uri="{FF2B5EF4-FFF2-40B4-BE49-F238E27FC236}">
                <a16:creationId xmlns:a16="http://schemas.microsoft.com/office/drawing/2014/main" id="{06BBE66E-90C0-662E-BDD8-913B2AF905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6553998" y="4267997"/>
            <a:ext cx="3142400" cy="2037604"/>
            <a:chOff x="-305" y="-4155"/>
            <a:chExt cx="2514948" cy="2174333"/>
          </a:xfrm>
        </p:grpSpPr>
        <p:sp>
          <p:nvSpPr>
            <p:cNvPr id="39" name="Freeform: Shape 38">
              <a:extLst>
                <a:ext uri="{FF2B5EF4-FFF2-40B4-BE49-F238E27FC236}">
                  <a16:creationId xmlns:a16="http://schemas.microsoft.com/office/drawing/2014/main" id="{B6D5A1B0-F7E8-C0E3-7738-EBF8AB9C67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C6646C30-E9D8-4F00-96B5-2355FACAE5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36488361-D104-DFE5-6835-83408B102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A0366D41-2157-E29A-D799-940925E992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31786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87BFBCF-4F42-0FE6-3B1C-DA39886EFE66}"/>
              </a:ext>
            </a:extLst>
          </p:cNvPr>
          <p:cNvSpPr>
            <a:spLocks noGrp="1"/>
          </p:cNvSpPr>
          <p:nvPr>
            <p:ph type="title"/>
          </p:nvPr>
        </p:nvSpPr>
        <p:spPr/>
        <p:txBody>
          <a:bodyPr>
            <a:normAutofit fontScale="90000"/>
          </a:bodyPr>
          <a:lstStyle/>
          <a:p>
            <a:endParaRPr kumimoji="1" lang="ja-JP" altLang="en-US"/>
          </a:p>
        </p:txBody>
      </p:sp>
      <p:sp>
        <p:nvSpPr>
          <p:cNvPr id="3" name="コンテンツ プレースホルダー 2">
            <a:extLst>
              <a:ext uri="{FF2B5EF4-FFF2-40B4-BE49-F238E27FC236}">
                <a16:creationId xmlns:a16="http://schemas.microsoft.com/office/drawing/2014/main" id="{40B574E2-542C-7B70-8F3E-5479379D0956}"/>
              </a:ext>
            </a:extLst>
          </p:cNvPr>
          <p:cNvSpPr>
            <a:spLocks noGrp="1"/>
          </p:cNvSpPr>
          <p:nvPr>
            <p:ph idx="1"/>
          </p:nvPr>
        </p:nvSpPr>
        <p:spPr/>
        <p:txBody>
          <a:bodyPr/>
          <a:lstStyle/>
          <a:p>
            <a:pPr marL="0" indent="0">
              <a:buNone/>
            </a:pPr>
            <a:r>
              <a:rPr lang="ja-JP" altLang="en-US" dirty="0"/>
              <a:t>問題を解く手順をどう設計し、その手間をどう測るか</a:t>
            </a:r>
            <a:endParaRPr lang="en-US" altLang="ja-JP" dirty="0"/>
          </a:p>
          <a:p>
            <a:pPr marL="0" indent="0">
              <a:buNone/>
            </a:pPr>
            <a:endParaRPr lang="en-US" altLang="ja-JP" dirty="0"/>
          </a:p>
          <a:p>
            <a:r>
              <a:rPr lang="ja-JP" altLang="en-US" dirty="0"/>
              <a:t>アルゴリズム（問題を解くための定められた手順）によって手間が違う</a:t>
            </a:r>
            <a:endParaRPr lang="en-US" altLang="ja-JP" dirty="0"/>
          </a:p>
          <a:p>
            <a:r>
              <a:rPr lang="ja-JP" altLang="en-US" dirty="0"/>
              <a:t>データ構造（例：整列済みか）によって、利用できるアルゴリズムが変わる場合がある</a:t>
            </a:r>
            <a:endParaRPr lang="en-US" altLang="ja-JP" dirty="0"/>
          </a:p>
          <a:p>
            <a:r>
              <a:rPr lang="ja-JP" altLang="en-US" dirty="0"/>
              <a:t>探索の手間と、探索の結果が正しいかを確認する手間は大きな違いがある場合が多い</a:t>
            </a:r>
            <a:endParaRPr lang="en-US" altLang="ja-JP" dirty="0"/>
          </a:p>
        </p:txBody>
      </p:sp>
      <p:sp>
        <p:nvSpPr>
          <p:cNvPr id="4" name="スライド番号プレースホルダー 3">
            <a:extLst>
              <a:ext uri="{FF2B5EF4-FFF2-40B4-BE49-F238E27FC236}">
                <a16:creationId xmlns:a16="http://schemas.microsoft.com/office/drawing/2014/main" id="{97CBDF52-675C-4929-240A-8881970AF4B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Tree>
    <p:extLst>
      <p:ext uri="{BB962C8B-B14F-4D97-AF65-F5344CB8AC3E}">
        <p14:creationId xmlns:p14="http://schemas.microsoft.com/office/powerpoint/2010/main" val="10333451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A9CF9B-DB78-ADD2-C0A4-EA5F7128AC5D}"/>
              </a:ext>
            </a:extLst>
          </p:cNvPr>
          <p:cNvSpPr>
            <a:spLocks noGrp="1"/>
          </p:cNvSpPr>
          <p:nvPr>
            <p:ph type="title"/>
          </p:nvPr>
        </p:nvSpPr>
        <p:spPr/>
        <p:txBody>
          <a:bodyPr>
            <a:normAutofit fontScale="90000"/>
          </a:bodyPr>
          <a:lstStyle/>
          <a:p>
            <a:r>
              <a:rPr kumimoji="1" lang="ja-JP" altLang="en-US" dirty="0"/>
              <a:t>アルゴリズム</a:t>
            </a:r>
          </a:p>
        </p:txBody>
      </p:sp>
      <p:sp>
        <p:nvSpPr>
          <p:cNvPr id="3" name="コンテンツ プレースホルダー 2">
            <a:extLst>
              <a:ext uri="{FF2B5EF4-FFF2-40B4-BE49-F238E27FC236}">
                <a16:creationId xmlns:a16="http://schemas.microsoft.com/office/drawing/2014/main" id="{91518168-6315-F436-87D2-FB94CDD9509F}"/>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9D18339-913F-1994-514E-E86C05C2C3C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グラフィカル ユーザー インターフェイス&#10;&#10;AI 生成コンテンツは誤りを含む可能性があります。">
            <a:extLst>
              <a:ext uri="{FF2B5EF4-FFF2-40B4-BE49-F238E27FC236}">
                <a16:creationId xmlns:a16="http://schemas.microsoft.com/office/drawing/2014/main" id="{5BC3B1F2-21F4-AF87-6688-8AFC07BD9C07}"/>
              </a:ext>
            </a:extLst>
          </p:cNvPr>
          <p:cNvPicPr>
            <a:picLocks noChangeAspect="1"/>
          </p:cNvPicPr>
          <p:nvPr/>
        </p:nvPicPr>
        <p:blipFill>
          <a:blip r:embed="rId2"/>
          <a:stretch>
            <a:fillRect/>
          </a:stretch>
        </p:blipFill>
        <p:spPr>
          <a:xfrm>
            <a:off x="0" y="855482"/>
            <a:ext cx="9144000" cy="5147035"/>
          </a:xfrm>
          <a:prstGeom prst="rect">
            <a:avLst/>
          </a:prstGeom>
        </p:spPr>
      </p:pic>
    </p:spTree>
    <p:extLst>
      <p:ext uri="{BB962C8B-B14F-4D97-AF65-F5344CB8AC3E}">
        <p14:creationId xmlns:p14="http://schemas.microsoft.com/office/powerpoint/2010/main" val="674613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C55073-6E4D-F459-2CBB-7B6F9BDD7F84}"/>
              </a:ext>
            </a:extLst>
          </p:cNvPr>
          <p:cNvSpPr>
            <a:spLocks noGrp="1"/>
          </p:cNvSpPr>
          <p:nvPr>
            <p:ph type="title"/>
          </p:nvPr>
        </p:nvSpPr>
        <p:spPr/>
        <p:txBody>
          <a:bodyPr>
            <a:normAutofit fontScale="90000"/>
          </a:bodyPr>
          <a:lstStyle/>
          <a:p>
            <a:r>
              <a:rPr kumimoji="1" lang="ja-JP" altLang="en-US" dirty="0"/>
              <a:t>本の並び方による探索の手間の違い</a:t>
            </a:r>
          </a:p>
        </p:txBody>
      </p:sp>
      <p:sp>
        <p:nvSpPr>
          <p:cNvPr id="3" name="コンテンツ プレースホルダー 2">
            <a:extLst>
              <a:ext uri="{FF2B5EF4-FFF2-40B4-BE49-F238E27FC236}">
                <a16:creationId xmlns:a16="http://schemas.microsoft.com/office/drawing/2014/main" id="{3B29083A-A800-2507-CEC9-29F86D11FBFC}"/>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DBC7045A-EE8A-4563-A306-4C1C3BCA35E5}"/>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棒グラフ&#10;&#10;AI 生成コンテンツは誤りを含む可能性があります。">
            <a:extLst>
              <a:ext uri="{FF2B5EF4-FFF2-40B4-BE49-F238E27FC236}">
                <a16:creationId xmlns:a16="http://schemas.microsoft.com/office/drawing/2014/main" id="{5B3548AC-8883-8E34-58EB-172E6C7E5618}"/>
              </a:ext>
            </a:extLst>
          </p:cNvPr>
          <p:cNvPicPr>
            <a:picLocks noChangeAspect="1"/>
          </p:cNvPicPr>
          <p:nvPr/>
        </p:nvPicPr>
        <p:blipFill>
          <a:blip r:embed="rId2"/>
          <a:stretch>
            <a:fillRect/>
          </a:stretch>
        </p:blipFill>
        <p:spPr>
          <a:xfrm>
            <a:off x="0" y="934319"/>
            <a:ext cx="9144000" cy="4989361"/>
          </a:xfrm>
          <a:prstGeom prst="rect">
            <a:avLst/>
          </a:prstGeom>
        </p:spPr>
      </p:pic>
    </p:spTree>
    <p:extLst>
      <p:ext uri="{BB962C8B-B14F-4D97-AF65-F5344CB8AC3E}">
        <p14:creationId xmlns:p14="http://schemas.microsoft.com/office/powerpoint/2010/main" val="457677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712E2F-A9F6-F470-0616-F96D8748FD2F}"/>
              </a:ext>
            </a:extLst>
          </p:cNvPr>
          <p:cNvSpPr>
            <a:spLocks noGrp="1"/>
          </p:cNvSpPr>
          <p:nvPr>
            <p:ph type="title"/>
          </p:nvPr>
        </p:nvSpPr>
        <p:spPr/>
        <p:txBody>
          <a:bodyPr>
            <a:normAutofit fontScale="90000"/>
          </a:bodyPr>
          <a:lstStyle/>
          <a:p>
            <a:r>
              <a:rPr kumimoji="1" lang="ja-JP" altLang="en-US" dirty="0"/>
              <a:t>「コンピューターサイエンス」第</a:t>
            </a:r>
            <a:r>
              <a:rPr kumimoji="1" lang="en-US" altLang="ja-JP" dirty="0"/>
              <a:t>15</a:t>
            </a:r>
            <a:r>
              <a:rPr kumimoji="1" lang="ja-JP" altLang="en-US" dirty="0"/>
              <a:t>回の内容</a:t>
            </a:r>
          </a:p>
        </p:txBody>
      </p:sp>
      <p:sp>
        <p:nvSpPr>
          <p:cNvPr id="4" name="スライド番号プレースホルダー 3">
            <a:extLst>
              <a:ext uri="{FF2B5EF4-FFF2-40B4-BE49-F238E27FC236}">
                <a16:creationId xmlns:a16="http://schemas.microsoft.com/office/drawing/2014/main" id="{5D1A119E-D87A-06DA-A1D3-903121EAC6D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5" name="図 4" descr="QR コード&#10;&#10;AI 生成コンテンツは誤りを含む可能性があります。">
            <a:extLst>
              <a:ext uri="{FF2B5EF4-FFF2-40B4-BE49-F238E27FC236}">
                <a16:creationId xmlns:a16="http://schemas.microsoft.com/office/drawing/2014/main" id="{08787F62-862A-2748-FF6C-A2807B11A1C7}"/>
              </a:ext>
            </a:extLst>
          </p:cNvPr>
          <p:cNvPicPr>
            <a:picLocks noChangeAspect="1"/>
          </p:cNvPicPr>
          <p:nvPr/>
        </p:nvPicPr>
        <p:blipFill>
          <a:blip r:embed="rId2"/>
          <a:stretch>
            <a:fillRect/>
          </a:stretch>
        </p:blipFill>
        <p:spPr>
          <a:xfrm>
            <a:off x="0" y="904423"/>
            <a:ext cx="9144000" cy="5049154"/>
          </a:xfrm>
          <a:prstGeom prst="rect">
            <a:avLst/>
          </a:prstGeom>
        </p:spPr>
      </p:pic>
    </p:spTree>
    <p:extLst>
      <p:ext uri="{BB962C8B-B14F-4D97-AF65-F5344CB8AC3E}">
        <p14:creationId xmlns:p14="http://schemas.microsoft.com/office/powerpoint/2010/main" val="3641448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7B647F-585E-4403-ACD8-F342E8A578AD}"/>
              </a:ext>
            </a:extLst>
          </p:cNvPr>
          <p:cNvSpPr>
            <a:spLocks noGrp="1"/>
          </p:cNvSpPr>
          <p:nvPr>
            <p:ph type="title"/>
          </p:nvPr>
        </p:nvSpPr>
        <p:spPr/>
        <p:txBody>
          <a:bodyPr>
            <a:normAutofit fontScale="90000"/>
          </a:bodyPr>
          <a:lstStyle/>
          <a:p>
            <a:r>
              <a:rPr kumimoji="1" lang="ja-JP" altLang="en-US" dirty="0"/>
              <a:t>探索のアルゴリズムによる手間の違い</a:t>
            </a:r>
          </a:p>
        </p:txBody>
      </p:sp>
      <p:sp>
        <p:nvSpPr>
          <p:cNvPr id="3" name="コンテンツ プレースホルダー 2">
            <a:extLst>
              <a:ext uri="{FF2B5EF4-FFF2-40B4-BE49-F238E27FC236}">
                <a16:creationId xmlns:a16="http://schemas.microsoft.com/office/drawing/2014/main" id="{FD17A6CF-73DB-89B9-A852-4DCEA57C085E}"/>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B1DB49B5-0684-8272-3962-8834138954E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テーブル が含まれている画像&#10;&#10;AI 生成コンテンツは誤りを含む可能性があります。">
            <a:extLst>
              <a:ext uri="{FF2B5EF4-FFF2-40B4-BE49-F238E27FC236}">
                <a16:creationId xmlns:a16="http://schemas.microsoft.com/office/drawing/2014/main" id="{54E56487-B2DB-ABCF-3C2E-DD0E9C5AFBC4}"/>
              </a:ext>
            </a:extLst>
          </p:cNvPr>
          <p:cNvPicPr>
            <a:picLocks noChangeAspect="1"/>
          </p:cNvPicPr>
          <p:nvPr/>
        </p:nvPicPr>
        <p:blipFill>
          <a:blip r:embed="rId2"/>
          <a:stretch>
            <a:fillRect/>
          </a:stretch>
        </p:blipFill>
        <p:spPr>
          <a:xfrm>
            <a:off x="29992" y="813701"/>
            <a:ext cx="9144000" cy="5230597"/>
          </a:xfrm>
          <a:prstGeom prst="rect">
            <a:avLst/>
          </a:prstGeom>
        </p:spPr>
      </p:pic>
      <p:sp>
        <p:nvSpPr>
          <p:cNvPr id="7" name="テキスト ボックス 6">
            <a:extLst>
              <a:ext uri="{FF2B5EF4-FFF2-40B4-BE49-F238E27FC236}">
                <a16:creationId xmlns:a16="http://schemas.microsoft.com/office/drawing/2014/main" id="{8AFB27F3-439B-27AA-1562-8377703840D3}"/>
              </a:ext>
            </a:extLst>
          </p:cNvPr>
          <p:cNvSpPr txBox="1"/>
          <p:nvPr/>
        </p:nvSpPr>
        <p:spPr>
          <a:xfrm>
            <a:off x="4767950" y="3735313"/>
            <a:ext cx="4306956" cy="646331"/>
          </a:xfrm>
          <a:prstGeom prst="rect">
            <a:avLst/>
          </a:prstGeom>
          <a:solidFill>
            <a:schemeClr val="bg1"/>
          </a:solidFill>
        </p:spPr>
        <p:txBody>
          <a:bodyPr wrap="square">
            <a:spAutoFit/>
          </a:bodyPr>
          <a:lstStyle/>
          <a:p>
            <a:r>
              <a:rPr lang="ja-JP" altLang="en-US" b="1" dirty="0"/>
              <a:t>中央の値と目的の値を比較し、大小関係により探索範囲を半分に絞り込める</a:t>
            </a:r>
          </a:p>
        </p:txBody>
      </p:sp>
    </p:spTree>
    <p:extLst>
      <p:ext uri="{BB962C8B-B14F-4D97-AF65-F5344CB8AC3E}">
        <p14:creationId xmlns:p14="http://schemas.microsoft.com/office/powerpoint/2010/main" val="2129096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A119CC-1752-CAEB-0309-4A56FF3F5E8C}"/>
              </a:ext>
            </a:extLst>
          </p:cNvPr>
          <p:cNvSpPr>
            <a:spLocks noGrp="1"/>
          </p:cNvSpPr>
          <p:nvPr>
            <p:ph type="title"/>
          </p:nvPr>
        </p:nvSpPr>
        <p:spPr/>
        <p:txBody>
          <a:bodyPr>
            <a:normAutofit fontScale="90000"/>
          </a:bodyPr>
          <a:lstStyle/>
          <a:p>
            <a:r>
              <a:rPr kumimoji="1" lang="ja-JP" altLang="en-US" dirty="0"/>
              <a:t>計算量</a:t>
            </a:r>
          </a:p>
        </p:txBody>
      </p:sp>
      <p:sp>
        <p:nvSpPr>
          <p:cNvPr id="3" name="コンテンツ プレースホルダー 2">
            <a:extLst>
              <a:ext uri="{FF2B5EF4-FFF2-40B4-BE49-F238E27FC236}">
                <a16:creationId xmlns:a16="http://schemas.microsoft.com/office/drawing/2014/main" id="{DEE63482-31A5-40B6-A493-FD7BAF3992E9}"/>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D056BE2-90D5-6D69-6BCA-F7B0687E40A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グラフィカル ユーザー インターフェイス&#10;&#10;AI 生成コンテンツは誤りを含む可能性があります。">
            <a:extLst>
              <a:ext uri="{FF2B5EF4-FFF2-40B4-BE49-F238E27FC236}">
                <a16:creationId xmlns:a16="http://schemas.microsoft.com/office/drawing/2014/main" id="{109D0409-E130-22AD-1B56-DC48BEE53A3E}"/>
              </a:ext>
            </a:extLst>
          </p:cNvPr>
          <p:cNvPicPr>
            <a:picLocks noChangeAspect="1"/>
          </p:cNvPicPr>
          <p:nvPr/>
        </p:nvPicPr>
        <p:blipFill>
          <a:blip r:embed="rId2"/>
          <a:stretch>
            <a:fillRect/>
          </a:stretch>
        </p:blipFill>
        <p:spPr>
          <a:xfrm>
            <a:off x="0" y="922380"/>
            <a:ext cx="9144000" cy="5013240"/>
          </a:xfrm>
          <a:prstGeom prst="rect">
            <a:avLst/>
          </a:prstGeom>
        </p:spPr>
      </p:pic>
    </p:spTree>
    <p:extLst>
      <p:ext uri="{BB962C8B-B14F-4D97-AF65-F5344CB8AC3E}">
        <p14:creationId xmlns:p14="http://schemas.microsoft.com/office/powerpoint/2010/main" val="686529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DAE062-7B56-E3C1-06CB-3D9087268A10}"/>
              </a:ext>
            </a:extLst>
          </p:cNvPr>
          <p:cNvSpPr>
            <a:spLocks noGrp="1"/>
          </p:cNvSpPr>
          <p:nvPr>
            <p:ph type="title"/>
          </p:nvPr>
        </p:nvSpPr>
        <p:spPr/>
        <p:txBody>
          <a:bodyPr>
            <a:normAutofit fontScale="90000"/>
          </a:bodyPr>
          <a:lstStyle/>
          <a:p>
            <a:r>
              <a:rPr kumimoji="1" lang="ja-JP" altLang="en-US" dirty="0"/>
              <a:t>計算量の重要性</a:t>
            </a:r>
          </a:p>
        </p:txBody>
      </p:sp>
      <p:sp>
        <p:nvSpPr>
          <p:cNvPr id="3" name="コンテンツ プレースホルダー 2">
            <a:extLst>
              <a:ext uri="{FF2B5EF4-FFF2-40B4-BE49-F238E27FC236}">
                <a16:creationId xmlns:a16="http://schemas.microsoft.com/office/drawing/2014/main" id="{8FF78D32-7E7E-33F1-F4AF-793DE9E3F21F}"/>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4408EE6-2EBB-385C-6400-0C56DDF3DD2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テキスト, 手紙&#10;&#10;AI 生成コンテンツは誤りを含む可能性があります。">
            <a:extLst>
              <a:ext uri="{FF2B5EF4-FFF2-40B4-BE49-F238E27FC236}">
                <a16:creationId xmlns:a16="http://schemas.microsoft.com/office/drawing/2014/main" id="{30A580B5-7A85-117A-0B1F-A69B6FA2C0E1}"/>
              </a:ext>
            </a:extLst>
          </p:cNvPr>
          <p:cNvPicPr>
            <a:picLocks noChangeAspect="1"/>
          </p:cNvPicPr>
          <p:nvPr/>
        </p:nvPicPr>
        <p:blipFill>
          <a:blip r:embed="rId2"/>
          <a:stretch>
            <a:fillRect/>
          </a:stretch>
        </p:blipFill>
        <p:spPr>
          <a:xfrm>
            <a:off x="0" y="883858"/>
            <a:ext cx="9144000" cy="5090283"/>
          </a:xfrm>
          <a:prstGeom prst="rect">
            <a:avLst/>
          </a:prstGeom>
        </p:spPr>
      </p:pic>
    </p:spTree>
    <p:extLst>
      <p:ext uri="{BB962C8B-B14F-4D97-AF65-F5344CB8AC3E}">
        <p14:creationId xmlns:p14="http://schemas.microsoft.com/office/powerpoint/2010/main" val="2152377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62DF01-F15B-BE2C-4953-EEB66901C7DF}"/>
              </a:ext>
            </a:extLst>
          </p:cNvPr>
          <p:cNvSpPr>
            <a:spLocks noGrp="1"/>
          </p:cNvSpPr>
          <p:nvPr>
            <p:ph type="title"/>
          </p:nvPr>
        </p:nvSpPr>
        <p:spPr/>
        <p:txBody>
          <a:bodyPr>
            <a:normAutofit fontScale="90000"/>
          </a:bodyPr>
          <a:lstStyle/>
          <a:p>
            <a:r>
              <a:rPr lang="ja-JP" altLang="en-US" dirty="0"/>
              <a:t>計算量が急激に増える場合</a:t>
            </a:r>
            <a:endParaRPr kumimoji="1" lang="ja-JP" altLang="en-US" dirty="0"/>
          </a:p>
        </p:txBody>
      </p:sp>
      <p:sp>
        <p:nvSpPr>
          <p:cNvPr id="3" name="コンテンツ プレースホルダー 2">
            <a:extLst>
              <a:ext uri="{FF2B5EF4-FFF2-40B4-BE49-F238E27FC236}">
                <a16:creationId xmlns:a16="http://schemas.microsoft.com/office/drawing/2014/main" id="{DA08758A-5C60-2B45-6C01-A7E813A2C82F}"/>
              </a:ext>
            </a:extLst>
          </p:cNvPr>
          <p:cNvSpPr>
            <a:spLocks noGrp="1"/>
          </p:cNvSpPr>
          <p:nvPr>
            <p:ph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778DBD59-D6D6-5637-6927-24C1658097D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8" name="図 7" descr="テキスト が含まれている画像&#10;&#10;AI 生成コンテンツは誤りを含む可能性があります。">
            <a:extLst>
              <a:ext uri="{FF2B5EF4-FFF2-40B4-BE49-F238E27FC236}">
                <a16:creationId xmlns:a16="http://schemas.microsoft.com/office/drawing/2014/main" id="{51F10F5A-2AE6-3647-473E-49C0733E4946}"/>
              </a:ext>
            </a:extLst>
          </p:cNvPr>
          <p:cNvPicPr>
            <a:picLocks noChangeAspect="1"/>
          </p:cNvPicPr>
          <p:nvPr/>
        </p:nvPicPr>
        <p:blipFill>
          <a:blip r:embed="rId2"/>
          <a:stretch>
            <a:fillRect/>
          </a:stretch>
        </p:blipFill>
        <p:spPr>
          <a:xfrm>
            <a:off x="0" y="856663"/>
            <a:ext cx="9144000" cy="5144674"/>
          </a:xfrm>
          <a:prstGeom prst="rect">
            <a:avLst/>
          </a:prstGeom>
        </p:spPr>
      </p:pic>
    </p:spTree>
    <p:extLst>
      <p:ext uri="{BB962C8B-B14F-4D97-AF65-F5344CB8AC3E}">
        <p14:creationId xmlns:p14="http://schemas.microsoft.com/office/powerpoint/2010/main" val="1318379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407C94-86F4-ADB2-ED61-3D511786C535}"/>
              </a:ext>
            </a:extLst>
          </p:cNvPr>
          <p:cNvSpPr>
            <a:spLocks noGrp="1"/>
          </p:cNvSpPr>
          <p:nvPr>
            <p:ph type="title"/>
          </p:nvPr>
        </p:nvSpPr>
        <p:spPr/>
        <p:txBody>
          <a:bodyPr>
            <a:normAutofit fontScale="90000"/>
          </a:bodyPr>
          <a:lstStyle/>
          <a:p>
            <a:r>
              <a:rPr kumimoji="1" lang="ja-JP" altLang="en-US" dirty="0"/>
              <a:t>分割統治法</a:t>
            </a:r>
          </a:p>
        </p:txBody>
      </p:sp>
      <p:sp>
        <p:nvSpPr>
          <p:cNvPr id="3" name="コンテンツ プレースホルダー 2">
            <a:extLst>
              <a:ext uri="{FF2B5EF4-FFF2-40B4-BE49-F238E27FC236}">
                <a16:creationId xmlns:a16="http://schemas.microsoft.com/office/drawing/2014/main" id="{8ECD71A7-B16D-0762-56FC-4E4C3F2411DC}"/>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5A4365A-0F63-72FE-738E-1971AD64DAD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グラフィカル ユーザー インターフェイス&#10;&#10;AI 生成コンテンツは誤りを含む可能性があります。">
            <a:extLst>
              <a:ext uri="{FF2B5EF4-FFF2-40B4-BE49-F238E27FC236}">
                <a16:creationId xmlns:a16="http://schemas.microsoft.com/office/drawing/2014/main" id="{2BC68CDC-8E12-A57C-61A7-A892CC6F7140}"/>
              </a:ext>
            </a:extLst>
          </p:cNvPr>
          <p:cNvPicPr>
            <a:picLocks noChangeAspect="1"/>
          </p:cNvPicPr>
          <p:nvPr/>
        </p:nvPicPr>
        <p:blipFill>
          <a:blip r:embed="rId2"/>
          <a:stretch>
            <a:fillRect/>
          </a:stretch>
        </p:blipFill>
        <p:spPr>
          <a:xfrm>
            <a:off x="0" y="863254"/>
            <a:ext cx="9144000" cy="5131491"/>
          </a:xfrm>
          <a:prstGeom prst="rect">
            <a:avLst/>
          </a:prstGeom>
        </p:spPr>
      </p:pic>
      <p:sp>
        <p:nvSpPr>
          <p:cNvPr id="7" name="テキスト ボックス 6">
            <a:extLst>
              <a:ext uri="{FF2B5EF4-FFF2-40B4-BE49-F238E27FC236}">
                <a16:creationId xmlns:a16="http://schemas.microsoft.com/office/drawing/2014/main" id="{87A9B38C-3279-88BD-CF20-E882816E8C6B}"/>
              </a:ext>
            </a:extLst>
          </p:cNvPr>
          <p:cNvSpPr txBox="1"/>
          <p:nvPr/>
        </p:nvSpPr>
        <p:spPr>
          <a:xfrm>
            <a:off x="3021497" y="5444194"/>
            <a:ext cx="4572000" cy="292388"/>
          </a:xfrm>
          <a:prstGeom prst="rect">
            <a:avLst/>
          </a:prstGeom>
          <a:noFill/>
        </p:spPr>
        <p:txBody>
          <a:bodyPr wrap="square">
            <a:spAutoFit/>
          </a:bodyPr>
          <a:lstStyle/>
          <a:p>
            <a:r>
              <a:rPr lang="ja-JP" altLang="en-US" sz="1300" b="1" dirty="0"/>
              <a:t>目的の本が無い側は、探索範囲から除外</a:t>
            </a:r>
          </a:p>
        </p:txBody>
      </p:sp>
    </p:spTree>
    <p:extLst>
      <p:ext uri="{BB962C8B-B14F-4D97-AF65-F5344CB8AC3E}">
        <p14:creationId xmlns:p14="http://schemas.microsoft.com/office/powerpoint/2010/main" val="367670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61E24D-41D7-311A-6C4E-FE646F88FE0A}"/>
              </a:ext>
            </a:extLst>
          </p:cNvPr>
          <p:cNvSpPr>
            <a:spLocks noGrp="1"/>
          </p:cNvSpPr>
          <p:nvPr>
            <p:ph type="title"/>
          </p:nvPr>
        </p:nvSpPr>
        <p:spPr>
          <a:xfrm>
            <a:off x="321845" y="175028"/>
            <a:ext cx="8461208" cy="671225"/>
          </a:xfrm>
        </p:spPr>
        <p:txBody>
          <a:bodyPr>
            <a:normAutofit fontScale="90000"/>
          </a:bodyPr>
          <a:lstStyle/>
          <a:p>
            <a:r>
              <a:rPr lang="ja-JP" altLang="en-US" dirty="0"/>
              <a:t>探索の手間と、探索の結果が正しいかを確認する手間の違い</a:t>
            </a:r>
            <a:endParaRPr kumimoji="1" lang="ja-JP" altLang="en-US" dirty="0"/>
          </a:p>
        </p:txBody>
      </p:sp>
      <p:sp>
        <p:nvSpPr>
          <p:cNvPr id="3" name="コンテンツ プレースホルダー 2">
            <a:extLst>
              <a:ext uri="{FF2B5EF4-FFF2-40B4-BE49-F238E27FC236}">
                <a16:creationId xmlns:a16="http://schemas.microsoft.com/office/drawing/2014/main" id="{F4DD4816-FDDF-C440-FE52-6E23F26A1B12}"/>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0EDED64-1D34-8297-1B8C-E71178929A7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グラフ&#10;&#10;AI 生成コンテンツは誤りを含む可能性があります。">
            <a:extLst>
              <a:ext uri="{FF2B5EF4-FFF2-40B4-BE49-F238E27FC236}">
                <a16:creationId xmlns:a16="http://schemas.microsoft.com/office/drawing/2014/main" id="{8841F1F8-20FE-2E45-EBAC-7B5CC2B83DB7}"/>
              </a:ext>
            </a:extLst>
          </p:cNvPr>
          <p:cNvPicPr>
            <a:picLocks noChangeAspect="1"/>
          </p:cNvPicPr>
          <p:nvPr/>
        </p:nvPicPr>
        <p:blipFill>
          <a:blip r:embed="rId2"/>
          <a:stretch>
            <a:fillRect/>
          </a:stretch>
        </p:blipFill>
        <p:spPr>
          <a:xfrm>
            <a:off x="0" y="923576"/>
            <a:ext cx="9144000" cy="5010848"/>
          </a:xfrm>
          <a:prstGeom prst="rect">
            <a:avLst/>
          </a:prstGeom>
        </p:spPr>
      </p:pic>
      <p:sp>
        <p:nvSpPr>
          <p:cNvPr id="7" name="テキスト ボックス 6">
            <a:extLst>
              <a:ext uri="{FF2B5EF4-FFF2-40B4-BE49-F238E27FC236}">
                <a16:creationId xmlns:a16="http://schemas.microsoft.com/office/drawing/2014/main" id="{4B08633B-233D-A18B-7A06-56E303536DAD}"/>
              </a:ext>
            </a:extLst>
          </p:cNvPr>
          <p:cNvSpPr txBox="1"/>
          <p:nvPr/>
        </p:nvSpPr>
        <p:spPr>
          <a:xfrm>
            <a:off x="99391" y="6075145"/>
            <a:ext cx="8461208" cy="369332"/>
          </a:xfrm>
          <a:prstGeom prst="rect">
            <a:avLst/>
          </a:prstGeom>
          <a:noFill/>
        </p:spPr>
        <p:txBody>
          <a:bodyPr wrap="square">
            <a:spAutoFit/>
          </a:bodyPr>
          <a:lstStyle/>
          <a:p>
            <a:r>
              <a:rPr lang="ja-JP" altLang="en-US" dirty="0"/>
              <a:t>この性質は、</a:t>
            </a:r>
            <a:r>
              <a:rPr lang="en-US" altLang="ja-JP" dirty="0"/>
              <a:t>P</a:t>
            </a:r>
            <a:r>
              <a:rPr lang="ja-JP" altLang="en-US" dirty="0"/>
              <a:t>対</a:t>
            </a:r>
            <a:r>
              <a:rPr lang="en-US" altLang="ja-JP" dirty="0"/>
              <a:t>NP</a:t>
            </a:r>
            <a:r>
              <a:rPr lang="ja-JP" altLang="en-US" dirty="0"/>
              <a:t>問題と呼ばれる、計算理論における未解決問題と関係する</a:t>
            </a:r>
          </a:p>
        </p:txBody>
      </p:sp>
    </p:spTree>
    <p:extLst>
      <p:ext uri="{BB962C8B-B14F-4D97-AF65-F5344CB8AC3E}">
        <p14:creationId xmlns:p14="http://schemas.microsoft.com/office/powerpoint/2010/main" val="663910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B611CF-8BD6-0854-C0B3-660D0BA5406F}"/>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9C38106-615D-1C64-5BD4-E9F576E71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2AA2AA33-67C4-E1AD-3362-80930A4CD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タイトル 1">
            <a:extLst>
              <a:ext uri="{FF2B5EF4-FFF2-40B4-BE49-F238E27FC236}">
                <a16:creationId xmlns:a16="http://schemas.microsoft.com/office/drawing/2014/main" id="{91419D9D-7BD5-52A1-1BBD-AD7AB5237435}"/>
              </a:ext>
            </a:extLst>
          </p:cNvPr>
          <p:cNvSpPr>
            <a:spLocks noGrp="1"/>
          </p:cNvSpPr>
          <p:nvPr>
            <p:ph type="ctrTitle"/>
          </p:nvPr>
        </p:nvSpPr>
        <p:spPr>
          <a:xfrm>
            <a:off x="1190171" y="1741337"/>
            <a:ext cx="6611258" cy="2387918"/>
          </a:xfrm>
        </p:spPr>
        <p:txBody>
          <a:bodyPr anchor="b">
            <a:normAutofit/>
          </a:bodyPr>
          <a:lstStyle/>
          <a:p>
            <a:r>
              <a:rPr lang="en-US" altLang="ja-JP" sz="4500" dirty="0">
                <a:solidFill>
                  <a:schemeClr val="tx2"/>
                </a:solidFill>
              </a:rPr>
              <a:t>15-3. </a:t>
            </a:r>
            <a:r>
              <a:rPr lang="ja-JP" altLang="en-US" sz="4500" dirty="0">
                <a:solidFill>
                  <a:schemeClr val="tx2"/>
                </a:solidFill>
              </a:rPr>
              <a:t>丸めと計算誤差</a:t>
            </a:r>
            <a:br>
              <a:rPr lang="en-US" altLang="ja-JP" sz="4500" dirty="0">
                <a:solidFill>
                  <a:schemeClr val="tx2"/>
                </a:solidFill>
              </a:rPr>
            </a:br>
            <a:endParaRPr lang="ja-JP" altLang="en-US" sz="4500" dirty="0">
              <a:solidFill>
                <a:schemeClr val="tx2"/>
              </a:solidFill>
            </a:endParaRPr>
          </a:p>
        </p:txBody>
      </p:sp>
      <p:sp>
        <p:nvSpPr>
          <p:cNvPr id="3" name="字幕 2">
            <a:extLst>
              <a:ext uri="{FF2B5EF4-FFF2-40B4-BE49-F238E27FC236}">
                <a16:creationId xmlns:a16="http://schemas.microsoft.com/office/drawing/2014/main" id="{4A7F2521-85AF-5C73-B3CC-0969BAE726C1}"/>
              </a:ext>
            </a:extLst>
          </p:cNvPr>
          <p:cNvSpPr>
            <a:spLocks noGrp="1"/>
          </p:cNvSpPr>
          <p:nvPr>
            <p:ph type="subTitle" idx="1"/>
          </p:nvPr>
        </p:nvSpPr>
        <p:spPr>
          <a:xfrm>
            <a:off x="2044128" y="4200522"/>
            <a:ext cx="5055514" cy="682079"/>
          </a:xfrm>
        </p:spPr>
        <p:txBody>
          <a:bodyPr>
            <a:normAutofit/>
          </a:bodyPr>
          <a:lstStyle/>
          <a:p>
            <a:endParaRPr kumimoji="1" lang="ja-JP" altLang="en-US">
              <a:solidFill>
                <a:schemeClr val="tx2"/>
              </a:solidFill>
            </a:endParaRPr>
          </a:p>
        </p:txBody>
      </p:sp>
      <p:grpSp>
        <p:nvGrpSpPr>
          <p:cNvPr id="32" name="Group 31">
            <a:extLst>
              <a:ext uri="{FF2B5EF4-FFF2-40B4-BE49-F238E27FC236}">
                <a16:creationId xmlns:a16="http://schemas.microsoft.com/office/drawing/2014/main" id="{CE0D85AD-0D37-49E9-7A19-5610AE0157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28" y="0"/>
            <a:ext cx="3872286" cy="3153018"/>
            <a:chOff x="6867015" y="-1"/>
            <a:chExt cx="5324985" cy="3251912"/>
          </a:xfrm>
          <a:solidFill>
            <a:schemeClr val="accent5">
              <a:alpha val="10000"/>
            </a:schemeClr>
          </a:solidFill>
        </p:grpSpPr>
        <p:sp>
          <p:nvSpPr>
            <p:cNvPr id="33" name="Freeform: Shape 32">
              <a:extLst>
                <a:ext uri="{FF2B5EF4-FFF2-40B4-BE49-F238E27FC236}">
                  <a16:creationId xmlns:a16="http://schemas.microsoft.com/office/drawing/2014/main" id="{55537B10-1134-FEA1-70F1-D346D0D64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CDE7D72E-C915-7CD2-F8BB-5201DCD6E2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512ED6D5-9F35-000E-2A44-CD2416D3E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40E2115F-B21A-54D2-4AC3-D7DEA83593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スライド番号プレースホルダー 3">
            <a:extLst>
              <a:ext uri="{FF2B5EF4-FFF2-40B4-BE49-F238E27FC236}">
                <a16:creationId xmlns:a16="http://schemas.microsoft.com/office/drawing/2014/main" id="{13C141F1-848B-574D-21E6-088C9BBE7DDD}"/>
              </a:ext>
            </a:extLst>
          </p:cNvPr>
          <p:cNvSpPr>
            <a:spLocks noGrp="1"/>
          </p:cNvSpPr>
          <p:nvPr>
            <p:ph type="sldNum" sz="quarter" idx="12"/>
          </p:nvPr>
        </p:nvSpPr>
        <p:spPr>
          <a:xfrm>
            <a:off x="6457950" y="6356350"/>
            <a:ext cx="2057400" cy="365125"/>
          </a:xfrm>
        </p:spPr>
        <p:txBody>
          <a:bodyP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55940FB6-D91C-4C45-82A6-6C3F63B50793}" type="slidenum">
              <a:rPr kumimoji="0" lang="ja-JP" altLang="en-US"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90000"/>
                </a:lnSpc>
                <a:spcBef>
                  <a:spcPts val="0"/>
                </a:spcBef>
                <a:spcAft>
                  <a:spcPts val="600"/>
                </a:spcAft>
                <a:buClrTx/>
                <a:buSzTx/>
                <a:buFontTx/>
                <a:buNone/>
                <a:tabLst/>
                <a:defRPr/>
              </a:pPr>
              <a:t>26</a:t>
            </a:fld>
            <a:endParaRPr kumimoji="0" lang="ja-JP" altLang="en-US" sz="1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grpSp>
        <p:nvGrpSpPr>
          <p:cNvPr id="38" name="Group 37">
            <a:extLst>
              <a:ext uri="{FF2B5EF4-FFF2-40B4-BE49-F238E27FC236}">
                <a16:creationId xmlns:a16="http://schemas.microsoft.com/office/drawing/2014/main" id="{45E66CC8-9126-E2F4-DAA0-4376A4E45E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6553998" y="4267997"/>
            <a:ext cx="3142400" cy="2037604"/>
            <a:chOff x="-305" y="-4155"/>
            <a:chExt cx="2514948" cy="2174333"/>
          </a:xfrm>
        </p:grpSpPr>
        <p:sp>
          <p:nvSpPr>
            <p:cNvPr id="39" name="Freeform: Shape 38">
              <a:extLst>
                <a:ext uri="{FF2B5EF4-FFF2-40B4-BE49-F238E27FC236}">
                  <a16:creationId xmlns:a16="http://schemas.microsoft.com/office/drawing/2014/main" id="{C324B9DB-DFF1-42E9-7528-320716CA86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CBA66491-0F50-EE03-335F-F06AFC6DD1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002A61B7-D1D7-8497-6537-F8E4CF45E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9C3D2BE9-CA88-1CDA-AA3E-8A704742CF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83085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E90416-66A5-EF2E-7FC6-F9AD0DE92AA9}"/>
              </a:ext>
            </a:extLst>
          </p:cNvPr>
          <p:cNvSpPr>
            <a:spLocks noGrp="1"/>
          </p:cNvSpPr>
          <p:nvPr>
            <p:ph type="title"/>
          </p:nvPr>
        </p:nvSpPr>
        <p:spPr/>
        <p:txBody>
          <a:bodyPr>
            <a:normAutofit fontScale="90000"/>
          </a:bodyPr>
          <a:lstStyle/>
          <a:p>
            <a:endParaRPr kumimoji="1" lang="ja-JP" altLang="en-US"/>
          </a:p>
        </p:txBody>
      </p:sp>
      <p:sp>
        <p:nvSpPr>
          <p:cNvPr id="3" name="コンテンツ プレースホルダー 2">
            <a:extLst>
              <a:ext uri="{FF2B5EF4-FFF2-40B4-BE49-F238E27FC236}">
                <a16:creationId xmlns:a16="http://schemas.microsoft.com/office/drawing/2014/main" id="{752BBDC0-BE8F-1863-4A88-6C5DABC2CA75}"/>
              </a:ext>
            </a:extLst>
          </p:cNvPr>
          <p:cNvSpPr>
            <a:spLocks noGrp="1"/>
          </p:cNvSpPr>
          <p:nvPr>
            <p:ph idx="1"/>
          </p:nvPr>
        </p:nvSpPr>
        <p:spPr/>
        <p:txBody>
          <a:bodyPr/>
          <a:lstStyle/>
          <a:p>
            <a:pPr marL="0" indent="0">
              <a:buNone/>
            </a:pPr>
            <a:r>
              <a:rPr lang="ja-JP" altLang="en-US" dirty="0"/>
              <a:t>コンピュータが数値をどこまで正確に扱えるか</a:t>
            </a:r>
            <a:endParaRPr lang="en-US" altLang="ja-JP" dirty="0"/>
          </a:p>
          <a:p>
            <a:pPr marL="0" indent="0">
              <a:buNone/>
            </a:pPr>
            <a:endParaRPr lang="en-US" altLang="ja-JP" dirty="0"/>
          </a:p>
          <a:p>
            <a:pPr marL="0" indent="0">
              <a:buNone/>
            </a:pPr>
            <a:r>
              <a:rPr lang="ja-JP" altLang="en-US" dirty="0"/>
              <a:t>丸めは</a:t>
            </a:r>
            <a:r>
              <a:rPr lang="en-US" altLang="ja-JP" dirty="0"/>
              <a:t>『</a:t>
            </a:r>
            <a:r>
              <a:rPr lang="ja-JP" altLang="en-US" dirty="0"/>
              <a:t>いつ・どこで</a:t>
            </a:r>
            <a:r>
              <a:rPr lang="en-US" altLang="ja-JP" dirty="0"/>
              <a:t>』</a:t>
            </a:r>
            <a:r>
              <a:rPr lang="ja-JP" altLang="en-US" dirty="0"/>
              <a:t>生じるかによって</a:t>
            </a:r>
            <a:r>
              <a:rPr lang="en-US" altLang="ja-JP" dirty="0"/>
              <a:t>3</a:t>
            </a:r>
            <a:r>
              <a:rPr lang="ja-JP" altLang="en-US" dirty="0"/>
              <a:t>種類に区別される。以降のスライドでは、具体的な数値例（</a:t>
            </a:r>
            <a:r>
              <a:rPr lang="en-US" altLang="ja-JP" dirty="0"/>
              <a:t>1/3</a:t>
            </a:r>
            <a:r>
              <a:rPr lang="ja-JP" altLang="en-US" dirty="0"/>
              <a:t>の計算や </a:t>
            </a:r>
            <a:r>
              <a:rPr lang="en-US" altLang="ja-JP" dirty="0"/>
              <a:t>0.1</a:t>
            </a:r>
            <a:r>
              <a:rPr lang="ja-JP" altLang="en-US" dirty="0"/>
              <a:t>）を用いてこの</a:t>
            </a:r>
            <a:r>
              <a:rPr lang="en-US" altLang="ja-JP" dirty="0"/>
              <a:t>3</a:t>
            </a:r>
            <a:r>
              <a:rPr lang="ja-JP" altLang="en-US" dirty="0"/>
              <a:t>種類の違いを追う</a:t>
            </a:r>
            <a:endParaRPr kumimoji="1" lang="ja-JP" altLang="en-US" dirty="0"/>
          </a:p>
        </p:txBody>
      </p:sp>
      <p:sp>
        <p:nvSpPr>
          <p:cNvPr id="4" name="スライド番号プレースホルダー 3">
            <a:extLst>
              <a:ext uri="{FF2B5EF4-FFF2-40B4-BE49-F238E27FC236}">
                <a16:creationId xmlns:a16="http://schemas.microsoft.com/office/drawing/2014/main" id="{9A9EFE89-35BD-8032-32A3-060B3DE990E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Tree>
    <p:extLst>
      <p:ext uri="{BB962C8B-B14F-4D97-AF65-F5344CB8AC3E}">
        <p14:creationId xmlns:p14="http://schemas.microsoft.com/office/powerpoint/2010/main" val="3463174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DDCBC7-6300-1A6B-00FE-D6A9118B43A5}"/>
              </a:ext>
            </a:extLst>
          </p:cNvPr>
          <p:cNvSpPr>
            <a:spLocks noGrp="1"/>
          </p:cNvSpPr>
          <p:nvPr>
            <p:ph type="title"/>
          </p:nvPr>
        </p:nvSpPr>
        <p:spPr/>
        <p:txBody>
          <a:bodyPr>
            <a:normAutofit fontScale="90000"/>
          </a:bodyPr>
          <a:lstStyle/>
          <a:p>
            <a:endParaRPr kumimoji="1" lang="ja-JP" altLang="en-US"/>
          </a:p>
        </p:txBody>
      </p:sp>
      <p:sp>
        <p:nvSpPr>
          <p:cNvPr id="3" name="コンテンツ プレースホルダー 2">
            <a:extLst>
              <a:ext uri="{FF2B5EF4-FFF2-40B4-BE49-F238E27FC236}">
                <a16:creationId xmlns:a16="http://schemas.microsoft.com/office/drawing/2014/main" id="{9ECCB087-93E3-13D9-1774-AF63BAC00110}"/>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E78CA4D-F07B-8491-4AF6-85C33E55B54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ダイアグラム が含まれている画像&#10;&#10;AI 生成コンテンツは誤りを含む可能性があります。">
            <a:extLst>
              <a:ext uri="{FF2B5EF4-FFF2-40B4-BE49-F238E27FC236}">
                <a16:creationId xmlns:a16="http://schemas.microsoft.com/office/drawing/2014/main" id="{6168F3F2-0A17-4C9D-0FB0-4E70F4C3B4F2}"/>
              </a:ext>
            </a:extLst>
          </p:cNvPr>
          <p:cNvPicPr>
            <a:picLocks noChangeAspect="1"/>
          </p:cNvPicPr>
          <p:nvPr/>
        </p:nvPicPr>
        <p:blipFill>
          <a:blip r:embed="rId2"/>
          <a:stretch>
            <a:fillRect/>
          </a:stretch>
        </p:blipFill>
        <p:spPr>
          <a:xfrm>
            <a:off x="0" y="873223"/>
            <a:ext cx="9144000" cy="5111553"/>
          </a:xfrm>
          <a:prstGeom prst="rect">
            <a:avLst/>
          </a:prstGeom>
        </p:spPr>
      </p:pic>
      <p:sp>
        <p:nvSpPr>
          <p:cNvPr id="7" name="テキスト ボックス 6">
            <a:extLst>
              <a:ext uri="{FF2B5EF4-FFF2-40B4-BE49-F238E27FC236}">
                <a16:creationId xmlns:a16="http://schemas.microsoft.com/office/drawing/2014/main" id="{7A506316-236C-7AB7-8015-1B97CB04A97E}"/>
              </a:ext>
            </a:extLst>
          </p:cNvPr>
          <p:cNvSpPr txBox="1"/>
          <p:nvPr/>
        </p:nvSpPr>
        <p:spPr>
          <a:xfrm>
            <a:off x="3279913" y="3545967"/>
            <a:ext cx="4572000" cy="307777"/>
          </a:xfrm>
          <a:prstGeom prst="rect">
            <a:avLst/>
          </a:prstGeom>
          <a:noFill/>
        </p:spPr>
        <p:txBody>
          <a:bodyPr wrap="square">
            <a:spAutoFit/>
          </a:bodyPr>
          <a:lstStyle/>
          <a:p>
            <a:r>
              <a:rPr lang="ja-JP" altLang="en-US" sz="1400" dirty="0"/>
              <a:t>（例：</a:t>
            </a:r>
            <a:r>
              <a:rPr lang="en-US" altLang="ja-JP" sz="1400" dirty="0"/>
              <a:t>0.3333</a:t>
            </a:r>
            <a:r>
              <a:rPr lang="ja-JP" altLang="en-US" sz="1400" dirty="0"/>
              <a:t>を</a:t>
            </a:r>
            <a:r>
              <a:rPr lang="en-US" altLang="ja-JP" sz="1400" dirty="0"/>
              <a:t>3</a:t>
            </a:r>
            <a:r>
              <a:rPr lang="ja-JP" altLang="en-US" sz="1400" dirty="0"/>
              <a:t>回加算した場合）</a:t>
            </a:r>
          </a:p>
        </p:txBody>
      </p:sp>
    </p:spTree>
    <p:extLst>
      <p:ext uri="{BB962C8B-B14F-4D97-AF65-F5344CB8AC3E}">
        <p14:creationId xmlns:p14="http://schemas.microsoft.com/office/powerpoint/2010/main" val="2414816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51D2BFA-F405-E0E8-07D4-C875E1CA29C7}"/>
              </a:ext>
            </a:extLst>
          </p:cNvPr>
          <p:cNvSpPr>
            <a:spLocks noGrp="1"/>
          </p:cNvSpPr>
          <p:nvPr>
            <p:ph type="title"/>
          </p:nvPr>
        </p:nvSpPr>
        <p:spPr/>
        <p:txBody>
          <a:bodyPr>
            <a:normAutofit fontScale="90000"/>
          </a:bodyPr>
          <a:lstStyle/>
          <a:p>
            <a:r>
              <a:rPr kumimoji="1" lang="ja-JP" altLang="en-US" dirty="0"/>
              <a:t>表現誤差</a:t>
            </a:r>
          </a:p>
        </p:txBody>
      </p:sp>
      <p:sp>
        <p:nvSpPr>
          <p:cNvPr id="3" name="コンテンツ プレースホルダー 2">
            <a:extLst>
              <a:ext uri="{FF2B5EF4-FFF2-40B4-BE49-F238E27FC236}">
                <a16:creationId xmlns:a16="http://schemas.microsoft.com/office/drawing/2014/main" id="{7B4FAB4A-4E3E-8CB7-E382-E30E0FA7F232}"/>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14F1F59-6100-2333-CD3D-2F8C2CE1714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ダイアグラム&#10;&#10;AI 生成コンテンツは誤りを含む可能性があります。">
            <a:extLst>
              <a:ext uri="{FF2B5EF4-FFF2-40B4-BE49-F238E27FC236}">
                <a16:creationId xmlns:a16="http://schemas.microsoft.com/office/drawing/2014/main" id="{B63F9450-7496-4647-A1CD-93EF3537CAA4}"/>
              </a:ext>
            </a:extLst>
          </p:cNvPr>
          <p:cNvPicPr>
            <a:picLocks noChangeAspect="1"/>
          </p:cNvPicPr>
          <p:nvPr/>
        </p:nvPicPr>
        <p:blipFill>
          <a:blip r:embed="rId2"/>
          <a:stretch>
            <a:fillRect/>
          </a:stretch>
        </p:blipFill>
        <p:spPr>
          <a:xfrm>
            <a:off x="0" y="933489"/>
            <a:ext cx="9144000" cy="4991022"/>
          </a:xfrm>
          <a:prstGeom prst="rect">
            <a:avLst/>
          </a:prstGeom>
        </p:spPr>
      </p:pic>
    </p:spTree>
    <p:extLst>
      <p:ext uri="{BB962C8B-B14F-4D97-AF65-F5344CB8AC3E}">
        <p14:creationId xmlns:p14="http://schemas.microsoft.com/office/powerpoint/2010/main" val="1708561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84E6C6-49DD-8E47-C969-DF1747AC8A54}"/>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2BF5716F-C852-153A-67E8-C85A663E33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6E6E3FD5-1AB4-8846-3DD4-95E2A1994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タイトル 1">
            <a:extLst>
              <a:ext uri="{FF2B5EF4-FFF2-40B4-BE49-F238E27FC236}">
                <a16:creationId xmlns:a16="http://schemas.microsoft.com/office/drawing/2014/main" id="{C351E8EB-E3C7-1AAB-4C0D-B262883BB829}"/>
              </a:ext>
            </a:extLst>
          </p:cNvPr>
          <p:cNvSpPr>
            <a:spLocks noGrp="1"/>
          </p:cNvSpPr>
          <p:nvPr>
            <p:ph type="ctrTitle"/>
          </p:nvPr>
        </p:nvSpPr>
        <p:spPr>
          <a:xfrm>
            <a:off x="1190171" y="1741337"/>
            <a:ext cx="6611258" cy="2387918"/>
          </a:xfrm>
        </p:spPr>
        <p:txBody>
          <a:bodyPr anchor="b">
            <a:normAutofit/>
          </a:bodyPr>
          <a:lstStyle/>
          <a:p>
            <a:r>
              <a:rPr lang="en-US" altLang="ja-JP" sz="4500" dirty="0">
                <a:solidFill>
                  <a:schemeClr val="tx2"/>
                </a:solidFill>
              </a:rPr>
              <a:t>15-1. </a:t>
            </a:r>
            <a:r>
              <a:rPr lang="ja-JP" altLang="en-US" sz="4500" dirty="0">
                <a:solidFill>
                  <a:schemeClr val="tx2"/>
                </a:solidFill>
              </a:rPr>
              <a:t>抽象化・モデル化・計算モデル</a:t>
            </a:r>
          </a:p>
        </p:txBody>
      </p:sp>
      <p:sp>
        <p:nvSpPr>
          <p:cNvPr id="3" name="字幕 2">
            <a:extLst>
              <a:ext uri="{FF2B5EF4-FFF2-40B4-BE49-F238E27FC236}">
                <a16:creationId xmlns:a16="http://schemas.microsoft.com/office/drawing/2014/main" id="{F8362CB9-415A-8324-69F3-C01C66D919EB}"/>
              </a:ext>
            </a:extLst>
          </p:cNvPr>
          <p:cNvSpPr>
            <a:spLocks noGrp="1"/>
          </p:cNvSpPr>
          <p:nvPr>
            <p:ph type="subTitle" idx="1"/>
          </p:nvPr>
        </p:nvSpPr>
        <p:spPr>
          <a:xfrm>
            <a:off x="2044128" y="4200522"/>
            <a:ext cx="5055514" cy="682079"/>
          </a:xfrm>
        </p:spPr>
        <p:txBody>
          <a:bodyPr>
            <a:normAutofit/>
          </a:bodyPr>
          <a:lstStyle/>
          <a:p>
            <a:endParaRPr kumimoji="1" lang="ja-JP" altLang="en-US">
              <a:solidFill>
                <a:schemeClr val="tx2"/>
              </a:solidFill>
            </a:endParaRPr>
          </a:p>
        </p:txBody>
      </p:sp>
      <p:grpSp>
        <p:nvGrpSpPr>
          <p:cNvPr id="32" name="Group 31">
            <a:extLst>
              <a:ext uri="{FF2B5EF4-FFF2-40B4-BE49-F238E27FC236}">
                <a16:creationId xmlns:a16="http://schemas.microsoft.com/office/drawing/2014/main" id="{CF65720C-9DA3-CF34-08D5-05920FD739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28" y="0"/>
            <a:ext cx="3872286" cy="3153018"/>
            <a:chOff x="6867015" y="-1"/>
            <a:chExt cx="5324985" cy="3251912"/>
          </a:xfrm>
          <a:solidFill>
            <a:schemeClr val="accent5">
              <a:alpha val="10000"/>
            </a:schemeClr>
          </a:solidFill>
        </p:grpSpPr>
        <p:sp>
          <p:nvSpPr>
            <p:cNvPr id="33" name="Freeform: Shape 32">
              <a:extLst>
                <a:ext uri="{FF2B5EF4-FFF2-40B4-BE49-F238E27FC236}">
                  <a16:creationId xmlns:a16="http://schemas.microsoft.com/office/drawing/2014/main" id="{96364D37-2C13-BC31-E5E2-C085DF8730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D8735DBB-3FB4-9470-A16F-2CD556CE25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FE576AE1-D395-597C-7E9B-E33CD75448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A60C7E4E-FF84-EA8A-CE74-7F49910D5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スライド番号プレースホルダー 3">
            <a:extLst>
              <a:ext uri="{FF2B5EF4-FFF2-40B4-BE49-F238E27FC236}">
                <a16:creationId xmlns:a16="http://schemas.microsoft.com/office/drawing/2014/main" id="{951B459D-1859-C9C8-A368-271196031C5E}"/>
              </a:ext>
            </a:extLst>
          </p:cNvPr>
          <p:cNvSpPr>
            <a:spLocks noGrp="1"/>
          </p:cNvSpPr>
          <p:nvPr>
            <p:ph type="sldNum" sz="quarter" idx="12"/>
          </p:nvPr>
        </p:nvSpPr>
        <p:spPr>
          <a:xfrm>
            <a:off x="6457950" y="6356350"/>
            <a:ext cx="2057400" cy="365125"/>
          </a:xfrm>
        </p:spPr>
        <p:txBody>
          <a:bodyPr>
            <a:norm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55940FB6-D91C-4C45-82A6-6C3F63B50793}" type="slidenum">
              <a:rPr kumimoji="0" lang="ja-JP" altLang="en-US" sz="1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90000"/>
                </a:lnSpc>
                <a:spcBef>
                  <a:spcPts val="0"/>
                </a:spcBef>
                <a:spcAft>
                  <a:spcPts val="600"/>
                </a:spcAft>
                <a:buClrTx/>
                <a:buSzTx/>
                <a:buFontTx/>
                <a:buNone/>
                <a:tabLst/>
                <a:defRPr/>
              </a:pPr>
              <a:t>3</a:t>
            </a:fld>
            <a:endParaRPr kumimoji="0" lang="ja-JP" altLang="en-US" sz="1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grpSp>
        <p:nvGrpSpPr>
          <p:cNvPr id="38" name="Group 37">
            <a:extLst>
              <a:ext uri="{FF2B5EF4-FFF2-40B4-BE49-F238E27FC236}">
                <a16:creationId xmlns:a16="http://schemas.microsoft.com/office/drawing/2014/main" id="{1C97F596-DE15-C390-CA52-6686F9E24D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6553998" y="4267997"/>
            <a:ext cx="3142400" cy="2037604"/>
            <a:chOff x="-305" y="-4155"/>
            <a:chExt cx="2514948" cy="2174333"/>
          </a:xfrm>
        </p:grpSpPr>
        <p:sp>
          <p:nvSpPr>
            <p:cNvPr id="39" name="Freeform: Shape 38">
              <a:extLst>
                <a:ext uri="{FF2B5EF4-FFF2-40B4-BE49-F238E27FC236}">
                  <a16:creationId xmlns:a16="http://schemas.microsoft.com/office/drawing/2014/main" id="{010CE238-530D-F29A-381F-A29DF9791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ECF3E2F1-1444-FDF2-3398-485D3C670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91C80AD4-0E32-7B88-3867-11C580DFA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04FDDD23-528A-41FE-5B5B-C15FC06650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993866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724072" y="629268"/>
            <a:ext cx="4939868" cy="1286160"/>
          </a:xfrm>
        </p:spPr>
        <p:txBody>
          <a:bodyPr anchor="b">
            <a:normAutofit/>
          </a:bodyPr>
          <a:lstStyle/>
          <a:p>
            <a:pPr algn="l"/>
            <a:r>
              <a:rPr lang="ja-JP" altLang="en-US" dirty="0"/>
              <a:t>演習</a:t>
            </a:r>
          </a:p>
        </p:txBody>
      </p:sp>
      <p:pic>
        <p:nvPicPr>
          <p:cNvPr id="6" name="Picture 5">
            <a:extLst>
              <a:ext uri="{FF2B5EF4-FFF2-40B4-BE49-F238E27FC236}">
                <a16:creationId xmlns:a16="http://schemas.microsoft.com/office/drawing/2014/main" id="{1825C89A-4CA9-463F-B084-0B2641B9566B}"/>
              </a:ext>
            </a:extLst>
          </p:cNvPr>
          <p:cNvPicPr>
            <a:picLocks noChangeAspect="1"/>
          </p:cNvPicPr>
          <p:nvPr/>
        </p:nvPicPr>
        <p:blipFill rotWithShape="1">
          <a:blip r:embed="rId2"/>
          <a:srcRect l="32677" r="29301"/>
          <a:stretch/>
        </p:blipFill>
        <p:spPr>
          <a:xfrm>
            <a:off x="20" y="10"/>
            <a:ext cx="3476673" cy="6857990"/>
          </a:xfrm>
          <a:prstGeom prst="rect">
            <a:avLst/>
          </a:prstGeom>
          <a:effectLst/>
        </p:spPr>
      </p:pic>
      <p:sp>
        <p:nvSpPr>
          <p:cNvPr id="4" name="スライド番号プレースホルダー 3"/>
          <p:cNvSpPr>
            <a:spLocks noGrp="1"/>
          </p:cNvSpPr>
          <p:nvPr>
            <p:ph type="sldNum" sz="quarter" idx="12"/>
          </p:nvPr>
        </p:nvSpPr>
        <p:spPr>
          <a:xfrm>
            <a:off x="8011648" y="6364538"/>
            <a:ext cx="890069" cy="365125"/>
          </a:xfrm>
        </p:spPr>
        <p:txBody>
          <a:bodyPr>
            <a:noAutofit/>
          </a:bodyPr>
          <a:lstStyle/>
          <a:p>
            <a:pPr marL="0" marR="0" lvl="0" indent="0" algn="r" defTabSz="457200" rtl="0" eaLnBrk="1" fontAlgn="auto" latinLnBrk="0" hangingPunct="1">
              <a:lnSpc>
                <a:spcPct val="90000"/>
              </a:lnSpc>
              <a:spcBef>
                <a:spcPts val="0"/>
              </a:spcBef>
              <a:spcAft>
                <a:spcPts val="600"/>
              </a:spcAft>
              <a:buClrTx/>
              <a:buSzTx/>
              <a:buFontTx/>
              <a:buNone/>
              <a:tabLst/>
              <a:defRPr/>
            </a:pPr>
            <a:fld id="{16F77370-7F48-49C1-8603-DB37AE8840E1}" type="slidenum">
              <a:rPr kumimoji="0" lang="ja-JP" altLang="en-US" sz="24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90000"/>
                </a:lnSpc>
                <a:spcBef>
                  <a:spcPts val="0"/>
                </a:spcBef>
                <a:spcAft>
                  <a:spcPts val="600"/>
                </a:spcAft>
                <a:buClrTx/>
                <a:buSzTx/>
                <a:buFontTx/>
                <a:buNone/>
                <a:tabLst/>
                <a:defRPr/>
              </a:pPr>
              <a:t>30</a:t>
            </a:fld>
            <a:endParaRPr kumimoji="0" lang="ja-JP" altLang="en-US" sz="24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Tree>
    <p:extLst>
      <p:ext uri="{BB962C8B-B14F-4D97-AF65-F5344CB8AC3E}">
        <p14:creationId xmlns:p14="http://schemas.microsoft.com/office/powerpoint/2010/main" val="18247748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78AC8D-DBB0-7702-F4D4-6CD3C765EC9B}"/>
              </a:ext>
            </a:extLst>
          </p:cNvPr>
          <p:cNvSpPr>
            <a:spLocks noGrp="1"/>
          </p:cNvSpPr>
          <p:nvPr>
            <p:ph type="title"/>
          </p:nvPr>
        </p:nvSpPr>
        <p:spPr/>
        <p:txBody>
          <a:bodyPr>
            <a:normAutofit fontScale="90000"/>
          </a:bodyPr>
          <a:lstStyle/>
          <a:p>
            <a:r>
              <a:rPr kumimoji="1" lang="ja-JP" altLang="en-US" dirty="0"/>
              <a:t>演習</a:t>
            </a:r>
            <a:r>
              <a:rPr kumimoji="1" lang="en-US" altLang="ja-JP" dirty="0"/>
              <a:t>1</a:t>
            </a:r>
            <a:endParaRPr kumimoji="1" lang="ja-JP" altLang="en-US" dirty="0"/>
          </a:p>
        </p:txBody>
      </p:sp>
      <p:sp>
        <p:nvSpPr>
          <p:cNvPr id="3" name="コンテンツ プレースホルダー 2">
            <a:extLst>
              <a:ext uri="{FF2B5EF4-FFF2-40B4-BE49-F238E27FC236}">
                <a16:creationId xmlns:a16="http://schemas.microsoft.com/office/drawing/2014/main" id="{3E5240DB-B150-2724-4EC9-4E0DC2B4B552}"/>
              </a:ext>
            </a:extLst>
          </p:cNvPr>
          <p:cNvSpPr>
            <a:spLocks noGrp="1"/>
          </p:cNvSpPr>
          <p:nvPr>
            <p:ph idx="1"/>
          </p:nvPr>
        </p:nvSpPr>
        <p:spPr/>
        <p:txBody>
          <a:bodyPr/>
          <a:lstStyle/>
          <a:p>
            <a:pPr marL="0" indent="0">
              <a:buNone/>
            </a:pPr>
            <a:r>
              <a:rPr kumimoji="1" lang="ja-JP" altLang="en-US" dirty="0"/>
              <a:t>計算モデルのチューリングマシンを実際に体験するもの</a:t>
            </a: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r>
              <a:rPr lang="ja-JP" altLang="en-US" dirty="0"/>
              <a:t>「計算とは」、「計算できるとは」の謎の解明に役立ってきたもの。体験をお願い</a:t>
            </a:r>
            <a:endParaRPr kumimoji="1" lang="ja-JP" altLang="en-US" dirty="0"/>
          </a:p>
        </p:txBody>
      </p:sp>
      <p:sp>
        <p:nvSpPr>
          <p:cNvPr id="4" name="スライド番号プレースホルダー 3">
            <a:extLst>
              <a:ext uri="{FF2B5EF4-FFF2-40B4-BE49-F238E27FC236}">
                <a16:creationId xmlns:a16="http://schemas.microsoft.com/office/drawing/2014/main" id="{8C645D34-2C1A-C847-E433-ECE7D0C34F41}"/>
              </a:ext>
            </a:extLst>
          </p:cNvPr>
          <p:cNvSpPr>
            <a:spLocks noGrp="1"/>
          </p:cNvSpPr>
          <p:nvPr>
            <p:ph type="sldNum" sz="quarter" idx="12"/>
          </p:nvPr>
        </p:nvSpPr>
        <p:spPr/>
        <p:txBody>
          <a:bodyPr/>
          <a:lstStyle/>
          <a:p>
            <a:fld id="{E205D82C-95A1-431E-8E38-AA614A14CDCF}" type="slidenum">
              <a:rPr kumimoji="1" lang="ja-JP" altLang="en-US" smtClean="0"/>
              <a:t>31</a:t>
            </a:fld>
            <a:endParaRPr kumimoji="1" lang="ja-JP" altLang="en-US"/>
          </a:p>
        </p:txBody>
      </p:sp>
      <p:pic>
        <p:nvPicPr>
          <p:cNvPr id="6" name="図 5" descr="テキスト&#10;&#10;AI 生成コンテンツは誤りを含む可能性があります。">
            <a:extLst>
              <a:ext uri="{FF2B5EF4-FFF2-40B4-BE49-F238E27FC236}">
                <a16:creationId xmlns:a16="http://schemas.microsoft.com/office/drawing/2014/main" id="{A07DB207-121F-5871-C349-E4BFCF0966E2}"/>
              </a:ext>
            </a:extLst>
          </p:cNvPr>
          <p:cNvPicPr>
            <a:picLocks noChangeAspect="1"/>
          </p:cNvPicPr>
          <p:nvPr/>
        </p:nvPicPr>
        <p:blipFill>
          <a:blip r:embed="rId2"/>
          <a:stretch>
            <a:fillRect/>
          </a:stretch>
        </p:blipFill>
        <p:spPr>
          <a:xfrm>
            <a:off x="909174" y="1872670"/>
            <a:ext cx="7968343" cy="2549013"/>
          </a:xfrm>
          <a:prstGeom prst="rect">
            <a:avLst/>
          </a:prstGeom>
        </p:spPr>
      </p:pic>
    </p:spTree>
    <p:extLst>
      <p:ext uri="{BB962C8B-B14F-4D97-AF65-F5344CB8AC3E}">
        <p14:creationId xmlns:p14="http://schemas.microsoft.com/office/powerpoint/2010/main" val="2628139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13FE2-960E-B30D-7D49-BFCE2BFCF3D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75A8462-16B5-6B0A-797A-163DFF595FB3}"/>
              </a:ext>
            </a:extLst>
          </p:cNvPr>
          <p:cNvSpPr>
            <a:spLocks noGrp="1"/>
          </p:cNvSpPr>
          <p:nvPr>
            <p:ph type="title"/>
          </p:nvPr>
        </p:nvSpPr>
        <p:spPr/>
        <p:txBody>
          <a:bodyPr>
            <a:normAutofit fontScale="90000"/>
          </a:bodyPr>
          <a:lstStyle/>
          <a:p>
            <a:r>
              <a:rPr kumimoji="1" lang="ja-JP" altLang="en-US" dirty="0"/>
              <a:t>演習２</a:t>
            </a:r>
          </a:p>
        </p:txBody>
      </p:sp>
      <p:sp>
        <p:nvSpPr>
          <p:cNvPr id="3" name="コンテンツ プレースホルダー 2">
            <a:extLst>
              <a:ext uri="{FF2B5EF4-FFF2-40B4-BE49-F238E27FC236}">
                <a16:creationId xmlns:a16="http://schemas.microsoft.com/office/drawing/2014/main" id="{846D3C08-1D57-6BEA-E449-E9FF68D8E2E7}"/>
              </a:ext>
            </a:extLst>
          </p:cNvPr>
          <p:cNvSpPr>
            <a:spLocks noGrp="1"/>
          </p:cNvSpPr>
          <p:nvPr>
            <p:ph idx="1"/>
          </p:nvPr>
        </p:nvSpPr>
        <p:spPr/>
        <p:txBody>
          <a:bodyPr/>
          <a:lstStyle/>
          <a:p>
            <a:pPr marL="0" indent="0">
              <a:buNone/>
            </a:pPr>
            <a:r>
              <a:rPr kumimoji="1" lang="ja-JP" altLang="en-US" dirty="0"/>
              <a:t>アルゴリズムの違いによって手間が違うという事実の確認</a:t>
            </a: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lang="en-US" altLang="ja-JP" dirty="0"/>
          </a:p>
        </p:txBody>
      </p:sp>
      <p:sp>
        <p:nvSpPr>
          <p:cNvPr id="4" name="スライド番号プレースホルダー 3">
            <a:extLst>
              <a:ext uri="{FF2B5EF4-FFF2-40B4-BE49-F238E27FC236}">
                <a16:creationId xmlns:a16="http://schemas.microsoft.com/office/drawing/2014/main" id="{5E7C749D-971A-2583-5F8B-2047568CFE1E}"/>
              </a:ext>
            </a:extLst>
          </p:cNvPr>
          <p:cNvSpPr>
            <a:spLocks noGrp="1"/>
          </p:cNvSpPr>
          <p:nvPr>
            <p:ph type="sldNum" sz="quarter" idx="12"/>
          </p:nvPr>
        </p:nvSpPr>
        <p:spPr/>
        <p:txBody>
          <a:bodyPr/>
          <a:lstStyle/>
          <a:p>
            <a:fld id="{E205D82C-95A1-431E-8E38-AA614A14CDCF}" type="slidenum">
              <a:rPr kumimoji="1" lang="ja-JP" altLang="en-US" smtClean="0"/>
              <a:t>32</a:t>
            </a:fld>
            <a:endParaRPr kumimoji="1" lang="ja-JP" altLang="en-US"/>
          </a:p>
        </p:txBody>
      </p:sp>
      <p:pic>
        <p:nvPicPr>
          <p:cNvPr id="6" name="図 5" descr="テキスト&#10;&#10;AI 生成コンテンツは誤りを含む可能性があります。">
            <a:extLst>
              <a:ext uri="{FF2B5EF4-FFF2-40B4-BE49-F238E27FC236}">
                <a16:creationId xmlns:a16="http://schemas.microsoft.com/office/drawing/2014/main" id="{337933D6-6513-A2E4-6003-52AD08BEEE67}"/>
              </a:ext>
            </a:extLst>
          </p:cNvPr>
          <p:cNvPicPr>
            <a:picLocks noChangeAspect="1"/>
          </p:cNvPicPr>
          <p:nvPr/>
        </p:nvPicPr>
        <p:blipFill>
          <a:blip r:embed="rId2"/>
          <a:stretch>
            <a:fillRect/>
          </a:stretch>
        </p:blipFill>
        <p:spPr>
          <a:xfrm>
            <a:off x="914400" y="2686050"/>
            <a:ext cx="7315200" cy="1485900"/>
          </a:xfrm>
          <a:prstGeom prst="rect">
            <a:avLst/>
          </a:prstGeom>
        </p:spPr>
      </p:pic>
    </p:spTree>
    <p:extLst>
      <p:ext uri="{BB962C8B-B14F-4D97-AF65-F5344CB8AC3E}">
        <p14:creationId xmlns:p14="http://schemas.microsoft.com/office/powerpoint/2010/main" val="26990090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89EED9-CFDB-E979-C9F1-0A022E1729B7}"/>
              </a:ext>
            </a:extLst>
          </p:cNvPr>
          <p:cNvSpPr>
            <a:spLocks noGrp="1"/>
          </p:cNvSpPr>
          <p:nvPr>
            <p:ph type="title"/>
          </p:nvPr>
        </p:nvSpPr>
        <p:spPr/>
        <p:txBody>
          <a:bodyPr>
            <a:normAutofit fontScale="90000"/>
          </a:bodyPr>
          <a:lstStyle/>
          <a:p>
            <a:r>
              <a:rPr kumimoji="1" lang="ja-JP" altLang="en-US" dirty="0"/>
              <a:t>演習３</a:t>
            </a:r>
          </a:p>
        </p:txBody>
      </p:sp>
      <p:sp>
        <p:nvSpPr>
          <p:cNvPr id="3" name="コンテンツ プレースホルダー 2">
            <a:extLst>
              <a:ext uri="{FF2B5EF4-FFF2-40B4-BE49-F238E27FC236}">
                <a16:creationId xmlns:a16="http://schemas.microsoft.com/office/drawing/2014/main" id="{2DDE5AED-35A4-99F8-3F09-3633DA1E6C7C}"/>
              </a:ext>
            </a:extLst>
          </p:cNvPr>
          <p:cNvSpPr>
            <a:spLocks noGrp="1"/>
          </p:cNvSpPr>
          <p:nvPr>
            <p:ph idx="1"/>
          </p:nvPr>
        </p:nvSpPr>
        <p:spPr/>
        <p:txBody>
          <a:bodyPr/>
          <a:lstStyle/>
          <a:p>
            <a:pPr marL="0" indent="0">
              <a:buNone/>
            </a:pPr>
            <a:r>
              <a:rPr kumimoji="1" lang="ja-JP" altLang="en-US" dirty="0"/>
              <a:t>コンピュータでも解けないほど手間がかかる問題があるという事実</a:t>
            </a:r>
            <a:endParaRPr kumimoji="1" lang="en-US" altLang="ja-JP" dirty="0"/>
          </a:p>
          <a:p>
            <a:pPr marL="0" indent="0">
              <a:buNone/>
            </a:pPr>
            <a:endParaRPr lang="en-US" altLang="ja-JP" dirty="0"/>
          </a:p>
          <a:p>
            <a:pPr marL="0" indent="0">
              <a:buNone/>
            </a:pPr>
            <a:r>
              <a:rPr lang="ja-JP" altLang="en-US" dirty="0"/>
              <a:t>〇但し、解いた結果が正しいかの確認は手早く確実にできる</a:t>
            </a:r>
            <a:endParaRPr lang="en-US" altLang="ja-JP" dirty="0"/>
          </a:p>
          <a:p>
            <a:pPr marL="0" indent="0">
              <a:buNone/>
            </a:pPr>
            <a:endParaRPr kumimoji="1" lang="en-US" altLang="ja-JP" dirty="0"/>
          </a:p>
          <a:p>
            <a:pPr marL="0" indent="0">
              <a:buNone/>
            </a:pPr>
            <a:r>
              <a:rPr lang="ja-JP" altLang="en-US" dirty="0"/>
              <a:t>→　実は暗号やパスワードの基礎にもなっている</a:t>
            </a:r>
            <a:endParaRPr kumimoji="1" lang="ja-JP" altLang="en-US" dirty="0"/>
          </a:p>
        </p:txBody>
      </p:sp>
      <p:sp>
        <p:nvSpPr>
          <p:cNvPr id="4" name="スライド番号プレースホルダー 3">
            <a:extLst>
              <a:ext uri="{FF2B5EF4-FFF2-40B4-BE49-F238E27FC236}">
                <a16:creationId xmlns:a16="http://schemas.microsoft.com/office/drawing/2014/main" id="{A7E8BE6D-FA58-874E-21D1-643CE665B331}"/>
              </a:ext>
            </a:extLst>
          </p:cNvPr>
          <p:cNvSpPr>
            <a:spLocks noGrp="1"/>
          </p:cNvSpPr>
          <p:nvPr>
            <p:ph type="sldNum" sz="quarter" idx="12"/>
          </p:nvPr>
        </p:nvSpPr>
        <p:spPr/>
        <p:txBody>
          <a:bodyPr/>
          <a:lstStyle/>
          <a:p>
            <a:fld id="{E205D82C-95A1-431E-8E38-AA614A14CDCF}" type="slidenum">
              <a:rPr kumimoji="1" lang="ja-JP" altLang="en-US" smtClean="0"/>
              <a:t>33</a:t>
            </a:fld>
            <a:endParaRPr kumimoji="1" lang="ja-JP" altLang="en-US"/>
          </a:p>
        </p:txBody>
      </p:sp>
    </p:spTree>
    <p:extLst>
      <p:ext uri="{BB962C8B-B14F-4D97-AF65-F5344CB8AC3E}">
        <p14:creationId xmlns:p14="http://schemas.microsoft.com/office/powerpoint/2010/main" val="897852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0B17B5-1475-5A34-6F6F-0A08D1CF1A10}"/>
              </a:ext>
            </a:extLst>
          </p:cNvPr>
          <p:cNvSpPr>
            <a:spLocks noGrp="1"/>
          </p:cNvSpPr>
          <p:nvPr>
            <p:ph type="title"/>
          </p:nvPr>
        </p:nvSpPr>
        <p:spPr/>
        <p:txBody>
          <a:bodyPr>
            <a:normAutofit fontScale="90000"/>
          </a:bodyPr>
          <a:lstStyle/>
          <a:p>
            <a:r>
              <a:rPr kumimoji="1" lang="ja-JP" altLang="en-US" dirty="0"/>
              <a:t>演習４</a:t>
            </a:r>
          </a:p>
        </p:txBody>
      </p:sp>
      <p:sp>
        <p:nvSpPr>
          <p:cNvPr id="3" name="コンテンツ プレースホルダー 2">
            <a:extLst>
              <a:ext uri="{FF2B5EF4-FFF2-40B4-BE49-F238E27FC236}">
                <a16:creationId xmlns:a16="http://schemas.microsoft.com/office/drawing/2014/main" id="{C3D1CDE0-D4B7-840D-7D67-4AB869E2B363}"/>
              </a:ext>
            </a:extLst>
          </p:cNvPr>
          <p:cNvSpPr>
            <a:spLocks noGrp="1"/>
          </p:cNvSpPr>
          <p:nvPr>
            <p:ph idx="1"/>
          </p:nvPr>
        </p:nvSpPr>
        <p:spPr/>
        <p:txBody>
          <a:bodyPr/>
          <a:lstStyle/>
          <a:p>
            <a:pPr marL="0" indent="0">
              <a:buNone/>
            </a:pPr>
            <a:r>
              <a:rPr kumimoji="1" lang="ja-JP" altLang="en-US" dirty="0"/>
              <a:t>「丸め」があり、コンピュータでの計算は完ぺきに正確というわけではない</a:t>
            </a:r>
            <a:endParaRPr kumimoji="1" lang="en-US" altLang="ja-JP" dirty="0"/>
          </a:p>
          <a:p>
            <a:endParaRPr kumimoji="1" lang="en-US" altLang="ja-JP" dirty="0"/>
          </a:p>
          <a:p>
            <a:r>
              <a:rPr lang="ja-JP" altLang="en-US" dirty="0"/>
              <a:t>正常動作</a:t>
            </a:r>
            <a:endParaRPr lang="en-US" altLang="ja-JP" dirty="0"/>
          </a:p>
          <a:p>
            <a:r>
              <a:rPr kumimoji="1" lang="ja-JP" altLang="en-US" dirty="0"/>
              <a:t>普段は気づかない</a:t>
            </a:r>
            <a:endParaRPr kumimoji="1" lang="en-US" altLang="ja-JP" dirty="0"/>
          </a:p>
          <a:p>
            <a:r>
              <a:rPr lang="ja-JP" altLang="en-US" dirty="0"/>
              <a:t>わずかな誤差？と思うことも将来あるかも知れない。これは、コンピュータの特質によるもの。故障やミスではない</a:t>
            </a:r>
            <a:endParaRPr kumimoji="1" lang="ja-JP" altLang="en-US" dirty="0"/>
          </a:p>
        </p:txBody>
      </p:sp>
      <p:sp>
        <p:nvSpPr>
          <p:cNvPr id="4" name="スライド番号プレースホルダー 3">
            <a:extLst>
              <a:ext uri="{FF2B5EF4-FFF2-40B4-BE49-F238E27FC236}">
                <a16:creationId xmlns:a16="http://schemas.microsoft.com/office/drawing/2014/main" id="{3656733F-36AE-623E-EAFF-9B7F1AB591FE}"/>
              </a:ext>
            </a:extLst>
          </p:cNvPr>
          <p:cNvSpPr>
            <a:spLocks noGrp="1"/>
          </p:cNvSpPr>
          <p:nvPr>
            <p:ph type="sldNum" sz="quarter" idx="12"/>
          </p:nvPr>
        </p:nvSpPr>
        <p:spPr/>
        <p:txBody>
          <a:bodyPr/>
          <a:lstStyle/>
          <a:p>
            <a:fld id="{E205D82C-95A1-431E-8E38-AA614A14CDCF}" type="slidenum">
              <a:rPr kumimoji="1" lang="ja-JP" altLang="en-US" smtClean="0"/>
              <a:t>34</a:t>
            </a:fld>
            <a:endParaRPr kumimoji="1" lang="ja-JP" altLang="en-US"/>
          </a:p>
        </p:txBody>
      </p:sp>
    </p:spTree>
    <p:extLst>
      <p:ext uri="{BB962C8B-B14F-4D97-AF65-F5344CB8AC3E}">
        <p14:creationId xmlns:p14="http://schemas.microsoft.com/office/powerpoint/2010/main" val="2943533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89C375-684E-5610-6A66-2CD432D9F745}"/>
              </a:ext>
            </a:extLst>
          </p:cNvPr>
          <p:cNvSpPr>
            <a:spLocks noGrp="1"/>
          </p:cNvSpPr>
          <p:nvPr>
            <p:ph type="title"/>
          </p:nvPr>
        </p:nvSpPr>
        <p:spPr/>
        <p:txBody>
          <a:bodyPr>
            <a:normAutofit fontScale="90000"/>
          </a:bodyPr>
          <a:lstStyle/>
          <a:p>
            <a:endParaRPr kumimoji="1" lang="ja-JP" altLang="en-US"/>
          </a:p>
        </p:txBody>
      </p:sp>
      <p:sp>
        <p:nvSpPr>
          <p:cNvPr id="3" name="コンテンツ プレースホルダー 2">
            <a:extLst>
              <a:ext uri="{FF2B5EF4-FFF2-40B4-BE49-F238E27FC236}">
                <a16:creationId xmlns:a16="http://schemas.microsoft.com/office/drawing/2014/main" id="{C8116F85-9E58-5B33-11FC-984DD82BCA09}"/>
              </a:ext>
            </a:extLst>
          </p:cNvPr>
          <p:cNvSpPr>
            <a:spLocks noGrp="1"/>
          </p:cNvSpPr>
          <p:nvPr>
            <p:ph idx="1"/>
          </p:nvPr>
        </p:nvSpPr>
        <p:spPr>
          <a:xfrm>
            <a:off x="321845" y="846253"/>
            <a:ext cx="8088229" cy="5333166"/>
          </a:xfrm>
        </p:spPr>
        <p:txBody>
          <a:bodyPr>
            <a:normAutofit/>
          </a:bodyPr>
          <a:lstStyle/>
          <a:p>
            <a:pPr marL="0" indent="0">
              <a:buNone/>
            </a:pPr>
            <a:r>
              <a:rPr lang="ja-JP" altLang="en-US" dirty="0">
                <a:solidFill>
                  <a:schemeClr val="tx2"/>
                </a:solidFill>
              </a:rPr>
              <a:t>現実の対象をどう単純化するか？</a:t>
            </a:r>
            <a:endParaRPr lang="en-US" altLang="ja-JP" dirty="0">
              <a:solidFill>
                <a:schemeClr val="tx2"/>
              </a:solidFill>
            </a:endParaRPr>
          </a:p>
          <a:p>
            <a:pPr marL="0" indent="0">
              <a:buNone/>
            </a:pPr>
            <a:endParaRPr lang="en-US" altLang="ja-JP" dirty="0">
              <a:solidFill>
                <a:schemeClr val="tx2"/>
              </a:solidFill>
            </a:endParaRPr>
          </a:p>
          <a:p>
            <a:r>
              <a:rPr lang="ja-JP" altLang="en-US" dirty="0">
                <a:solidFill>
                  <a:schemeClr val="tx2"/>
                </a:solidFill>
              </a:rPr>
              <a:t>抽象化には目的（何に注目するか）に応じて、本質を抽出</a:t>
            </a:r>
            <a:endParaRPr lang="en-US" altLang="ja-JP" dirty="0">
              <a:solidFill>
                <a:schemeClr val="tx2"/>
              </a:solidFill>
            </a:endParaRPr>
          </a:p>
          <a:p>
            <a:pPr marL="0" indent="0">
              <a:buNone/>
            </a:pPr>
            <a:r>
              <a:rPr lang="ja-JP" altLang="en-US" dirty="0">
                <a:solidFill>
                  <a:schemeClr val="tx2"/>
                </a:solidFill>
              </a:rPr>
              <a:t>（例）</a:t>
            </a:r>
            <a:r>
              <a:rPr lang="en-US" altLang="ja-JP" b="1" dirty="0">
                <a:solidFill>
                  <a:schemeClr val="tx2"/>
                </a:solidFill>
              </a:rPr>
              <a:t>1+100, 2+100, 3+100 </a:t>
            </a:r>
            <a:r>
              <a:rPr lang="ja-JP" altLang="en-US" b="1" dirty="0">
                <a:solidFill>
                  <a:schemeClr val="tx2"/>
                </a:solidFill>
              </a:rPr>
              <a:t>⇒ </a:t>
            </a:r>
            <a:r>
              <a:rPr lang="en-US" altLang="ja-JP" b="1" dirty="0">
                <a:solidFill>
                  <a:schemeClr val="tx2"/>
                </a:solidFill>
              </a:rPr>
              <a:t>a + 100</a:t>
            </a:r>
          </a:p>
          <a:p>
            <a:pPr marL="0" indent="0">
              <a:buNone/>
            </a:pPr>
            <a:r>
              <a:rPr lang="ja-JP" altLang="en-US" dirty="0">
                <a:solidFill>
                  <a:schemeClr val="tx2"/>
                </a:solidFill>
              </a:rPr>
              <a:t>（例）</a:t>
            </a:r>
            <a:r>
              <a:rPr lang="ja-JP" altLang="en-US" b="1" dirty="0">
                <a:solidFill>
                  <a:schemeClr val="tx2"/>
                </a:solidFill>
              </a:rPr>
              <a:t>様々な自動販売機 ⇒ 投入金額が１５０</a:t>
            </a:r>
            <a:r>
              <a:rPr lang="ja-JP" altLang="en-US" b="1">
                <a:solidFill>
                  <a:schemeClr val="tx2"/>
                </a:solidFill>
              </a:rPr>
              <a:t>以上かに注目</a:t>
            </a:r>
            <a:endParaRPr lang="en-US" altLang="ja-JP" b="1" dirty="0">
              <a:solidFill>
                <a:schemeClr val="tx2"/>
              </a:solidFill>
            </a:endParaRPr>
          </a:p>
          <a:p>
            <a:pPr marL="0" indent="0">
              <a:buNone/>
            </a:pPr>
            <a:endParaRPr lang="en-US" altLang="ja-JP" dirty="0">
              <a:solidFill>
                <a:schemeClr val="tx2"/>
              </a:solidFill>
            </a:endParaRPr>
          </a:p>
          <a:p>
            <a:r>
              <a:rPr lang="ja-JP" altLang="en-US" dirty="0">
                <a:solidFill>
                  <a:schemeClr val="tx2"/>
                </a:solidFill>
              </a:rPr>
              <a:t>計算の枠組み（有限オートマトン、チューリングマシン）にも触れる</a:t>
            </a:r>
            <a:endParaRPr lang="en-US" altLang="ja-JP" dirty="0">
              <a:solidFill>
                <a:schemeClr val="tx2"/>
              </a:solidFill>
            </a:endParaRPr>
          </a:p>
          <a:p>
            <a:pPr marL="0" indent="0">
              <a:buNone/>
            </a:pPr>
            <a:endParaRPr lang="en-US" altLang="ja-JP" dirty="0">
              <a:solidFill>
                <a:schemeClr val="tx2"/>
              </a:solidFill>
            </a:endParaRPr>
          </a:p>
          <a:p>
            <a:pPr marL="0" indent="0">
              <a:buNone/>
            </a:pPr>
            <a:endParaRPr lang="en-US" altLang="ja-JP" dirty="0">
              <a:solidFill>
                <a:schemeClr val="tx2"/>
              </a:solidFill>
            </a:endParaRPr>
          </a:p>
        </p:txBody>
      </p:sp>
      <p:sp>
        <p:nvSpPr>
          <p:cNvPr id="4" name="スライド番号プレースホルダー 3">
            <a:extLst>
              <a:ext uri="{FF2B5EF4-FFF2-40B4-BE49-F238E27FC236}">
                <a16:creationId xmlns:a16="http://schemas.microsoft.com/office/drawing/2014/main" id="{C0074563-B8A6-FA13-30E5-69672BD0820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spTree>
    <p:extLst>
      <p:ext uri="{BB962C8B-B14F-4D97-AF65-F5344CB8AC3E}">
        <p14:creationId xmlns:p14="http://schemas.microsoft.com/office/powerpoint/2010/main" val="2022305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2097F3-132F-130E-666B-A4C7B32132B3}"/>
              </a:ext>
            </a:extLst>
          </p:cNvPr>
          <p:cNvSpPr>
            <a:spLocks noGrp="1"/>
          </p:cNvSpPr>
          <p:nvPr>
            <p:ph type="title"/>
          </p:nvPr>
        </p:nvSpPr>
        <p:spPr/>
        <p:txBody>
          <a:bodyPr>
            <a:normAutofit fontScale="90000"/>
          </a:bodyPr>
          <a:lstStyle/>
          <a:p>
            <a:r>
              <a:rPr lang="ja-JP" altLang="en-US" dirty="0"/>
              <a:t>抽象化</a:t>
            </a:r>
            <a:endParaRPr kumimoji="1" lang="ja-JP" altLang="en-US" dirty="0"/>
          </a:p>
        </p:txBody>
      </p:sp>
      <p:sp>
        <p:nvSpPr>
          <p:cNvPr id="3" name="コンテンツ プレースホルダー 2">
            <a:extLst>
              <a:ext uri="{FF2B5EF4-FFF2-40B4-BE49-F238E27FC236}">
                <a16:creationId xmlns:a16="http://schemas.microsoft.com/office/drawing/2014/main" id="{5F22F844-5524-0A03-DEB5-5D030325BEF0}"/>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33FE370-3BC3-AE09-6450-8A05D94A17B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テキスト&#10;&#10;AI 生成コンテンツは誤りを含む可能性があります。">
            <a:extLst>
              <a:ext uri="{FF2B5EF4-FFF2-40B4-BE49-F238E27FC236}">
                <a16:creationId xmlns:a16="http://schemas.microsoft.com/office/drawing/2014/main" id="{F4723C5A-FD95-7BDA-C80C-80FF9DC34473}"/>
              </a:ext>
            </a:extLst>
          </p:cNvPr>
          <p:cNvPicPr>
            <a:picLocks noChangeAspect="1"/>
          </p:cNvPicPr>
          <p:nvPr/>
        </p:nvPicPr>
        <p:blipFill>
          <a:blip r:embed="rId2"/>
          <a:stretch>
            <a:fillRect/>
          </a:stretch>
        </p:blipFill>
        <p:spPr>
          <a:xfrm>
            <a:off x="0" y="1294100"/>
            <a:ext cx="9144000" cy="4269800"/>
          </a:xfrm>
          <a:prstGeom prst="rect">
            <a:avLst/>
          </a:prstGeom>
        </p:spPr>
      </p:pic>
    </p:spTree>
    <p:extLst>
      <p:ext uri="{BB962C8B-B14F-4D97-AF65-F5344CB8AC3E}">
        <p14:creationId xmlns:p14="http://schemas.microsoft.com/office/powerpoint/2010/main" val="690908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1AC936-6A55-F584-34C7-A9B350F3F856}"/>
              </a:ext>
            </a:extLst>
          </p:cNvPr>
          <p:cNvSpPr>
            <a:spLocks noGrp="1"/>
          </p:cNvSpPr>
          <p:nvPr>
            <p:ph type="title"/>
          </p:nvPr>
        </p:nvSpPr>
        <p:spPr/>
        <p:txBody>
          <a:bodyPr>
            <a:normAutofit fontScale="90000"/>
          </a:bodyPr>
          <a:lstStyle/>
          <a:p>
            <a:r>
              <a:rPr kumimoji="1" lang="ja-JP" altLang="en-US" dirty="0"/>
              <a:t>抽象化の例</a:t>
            </a:r>
          </a:p>
        </p:txBody>
      </p:sp>
      <p:sp>
        <p:nvSpPr>
          <p:cNvPr id="3" name="コンテンツ プレースホルダー 2">
            <a:extLst>
              <a:ext uri="{FF2B5EF4-FFF2-40B4-BE49-F238E27FC236}">
                <a16:creationId xmlns:a16="http://schemas.microsoft.com/office/drawing/2014/main" id="{E0DBD1C1-BCD6-4B56-2520-892296D12DF2}"/>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DE937FE-7CB3-4A54-1DBD-439D8370393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テーブル&#10;&#10;AI 生成コンテンツは誤りを含む可能性があります。">
            <a:extLst>
              <a:ext uri="{FF2B5EF4-FFF2-40B4-BE49-F238E27FC236}">
                <a16:creationId xmlns:a16="http://schemas.microsoft.com/office/drawing/2014/main" id="{5FFD608C-7739-5189-231E-AE7488082A08}"/>
              </a:ext>
            </a:extLst>
          </p:cNvPr>
          <p:cNvPicPr>
            <a:picLocks noChangeAspect="1"/>
          </p:cNvPicPr>
          <p:nvPr/>
        </p:nvPicPr>
        <p:blipFill>
          <a:blip r:embed="rId2"/>
          <a:stretch>
            <a:fillRect/>
          </a:stretch>
        </p:blipFill>
        <p:spPr>
          <a:xfrm>
            <a:off x="0" y="938707"/>
            <a:ext cx="9144000" cy="4258690"/>
          </a:xfrm>
          <a:prstGeom prst="rect">
            <a:avLst/>
          </a:prstGeom>
        </p:spPr>
      </p:pic>
      <p:sp>
        <p:nvSpPr>
          <p:cNvPr id="5" name="正方形/長方形 4">
            <a:extLst>
              <a:ext uri="{FF2B5EF4-FFF2-40B4-BE49-F238E27FC236}">
                <a16:creationId xmlns:a16="http://schemas.microsoft.com/office/drawing/2014/main" id="{5230A921-8D61-79BA-41A0-84C228E3DC14}"/>
              </a:ext>
            </a:extLst>
          </p:cNvPr>
          <p:cNvSpPr/>
          <p:nvPr/>
        </p:nvSpPr>
        <p:spPr>
          <a:xfrm>
            <a:off x="45118" y="4397541"/>
            <a:ext cx="4716379" cy="97715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4EBB8002-44E2-E947-C9DC-8D97D9060B3B}"/>
              </a:ext>
            </a:extLst>
          </p:cNvPr>
          <p:cNvSpPr/>
          <p:nvPr/>
        </p:nvSpPr>
        <p:spPr>
          <a:xfrm>
            <a:off x="7005387" y="3736636"/>
            <a:ext cx="2054393" cy="106942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70625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8550A0-C5B1-CA44-A5C5-F0631A85909E}"/>
              </a:ext>
            </a:extLst>
          </p:cNvPr>
          <p:cNvSpPr>
            <a:spLocks noGrp="1"/>
          </p:cNvSpPr>
          <p:nvPr>
            <p:ph type="title"/>
          </p:nvPr>
        </p:nvSpPr>
        <p:spPr/>
        <p:txBody>
          <a:bodyPr>
            <a:normAutofit fontScale="90000"/>
          </a:bodyPr>
          <a:lstStyle/>
          <a:p>
            <a:r>
              <a:rPr kumimoji="1" lang="ja-JP" altLang="en-US" dirty="0"/>
              <a:t>モデル化</a:t>
            </a:r>
          </a:p>
        </p:txBody>
      </p:sp>
      <p:sp>
        <p:nvSpPr>
          <p:cNvPr id="3" name="コンテンツ プレースホルダー 2">
            <a:extLst>
              <a:ext uri="{FF2B5EF4-FFF2-40B4-BE49-F238E27FC236}">
                <a16:creationId xmlns:a16="http://schemas.microsoft.com/office/drawing/2014/main" id="{3D3091C1-027B-9C37-ACDF-2777C1A70BDD}"/>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A5BB5C6-8B9F-1367-9CE1-C24C53D37CB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ダイアグラム が含まれている画像&#10;&#10;AI 生成コンテンツは誤りを含む可能性があります。">
            <a:extLst>
              <a:ext uri="{FF2B5EF4-FFF2-40B4-BE49-F238E27FC236}">
                <a16:creationId xmlns:a16="http://schemas.microsoft.com/office/drawing/2014/main" id="{580B6535-9B52-86E6-C90A-5987A5C2C6ED}"/>
              </a:ext>
            </a:extLst>
          </p:cNvPr>
          <p:cNvPicPr>
            <a:picLocks noChangeAspect="1"/>
          </p:cNvPicPr>
          <p:nvPr/>
        </p:nvPicPr>
        <p:blipFill>
          <a:blip r:embed="rId2"/>
          <a:stretch>
            <a:fillRect/>
          </a:stretch>
        </p:blipFill>
        <p:spPr>
          <a:xfrm>
            <a:off x="72189" y="1130547"/>
            <a:ext cx="9144000" cy="3586251"/>
          </a:xfrm>
          <a:prstGeom prst="rect">
            <a:avLst/>
          </a:prstGeom>
        </p:spPr>
      </p:pic>
    </p:spTree>
    <p:extLst>
      <p:ext uri="{BB962C8B-B14F-4D97-AF65-F5344CB8AC3E}">
        <p14:creationId xmlns:p14="http://schemas.microsoft.com/office/powerpoint/2010/main" val="38368255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90FB2B-7B20-E8E7-03F6-D1E0F9931AF2}"/>
              </a:ext>
            </a:extLst>
          </p:cNvPr>
          <p:cNvSpPr>
            <a:spLocks noGrp="1"/>
          </p:cNvSpPr>
          <p:nvPr>
            <p:ph type="title"/>
          </p:nvPr>
        </p:nvSpPr>
        <p:spPr/>
        <p:txBody>
          <a:bodyPr>
            <a:normAutofit fontScale="90000"/>
          </a:bodyPr>
          <a:lstStyle/>
          <a:p>
            <a:r>
              <a:rPr kumimoji="1" lang="ja-JP" altLang="en-US" dirty="0"/>
              <a:t>現実を数式でモデル化する例</a:t>
            </a:r>
          </a:p>
        </p:txBody>
      </p:sp>
      <p:sp>
        <p:nvSpPr>
          <p:cNvPr id="3" name="コンテンツ プレースホルダー 2">
            <a:extLst>
              <a:ext uri="{FF2B5EF4-FFF2-40B4-BE49-F238E27FC236}">
                <a16:creationId xmlns:a16="http://schemas.microsoft.com/office/drawing/2014/main" id="{F2EB1DF7-5C3B-37E9-DF23-B312CA639E31}"/>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A37BD6D-EDF8-2DE6-97BB-69DDD01C8C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テキスト&#10;&#10;AI 生成コンテンツは誤りを含む可能性があります。">
            <a:extLst>
              <a:ext uri="{FF2B5EF4-FFF2-40B4-BE49-F238E27FC236}">
                <a16:creationId xmlns:a16="http://schemas.microsoft.com/office/drawing/2014/main" id="{958215A9-C7A3-413F-4184-F9B6BDD3EB44}"/>
              </a:ext>
            </a:extLst>
          </p:cNvPr>
          <p:cNvPicPr>
            <a:picLocks noChangeAspect="1"/>
          </p:cNvPicPr>
          <p:nvPr/>
        </p:nvPicPr>
        <p:blipFill>
          <a:blip r:embed="rId2"/>
          <a:stretch>
            <a:fillRect/>
          </a:stretch>
        </p:blipFill>
        <p:spPr>
          <a:xfrm>
            <a:off x="0" y="894215"/>
            <a:ext cx="9144000" cy="5069569"/>
          </a:xfrm>
          <a:prstGeom prst="rect">
            <a:avLst/>
          </a:prstGeom>
        </p:spPr>
      </p:pic>
    </p:spTree>
    <p:extLst>
      <p:ext uri="{BB962C8B-B14F-4D97-AF65-F5344CB8AC3E}">
        <p14:creationId xmlns:p14="http://schemas.microsoft.com/office/powerpoint/2010/main" val="3541861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BF0E5DD-F3BE-5E33-1C24-F18BAFDF478B}"/>
              </a:ext>
            </a:extLst>
          </p:cNvPr>
          <p:cNvSpPr>
            <a:spLocks noGrp="1"/>
          </p:cNvSpPr>
          <p:nvPr>
            <p:ph type="title"/>
          </p:nvPr>
        </p:nvSpPr>
        <p:spPr/>
        <p:txBody>
          <a:bodyPr>
            <a:normAutofit fontScale="90000"/>
          </a:bodyPr>
          <a:lstStyle/>
          <a:p>
            <a:r>
              <a:rPr kumimoji="1" lang="ja-JP" altLang="en-US" dirty="0"/>
              <a:t>計算モデル</a:t>
            </a:r>
          </a:p>
        </p:txBody>
      </p:sp>
      <p:sp>
        <p:nvSpPr>
          <p:cNvPr id="3" name="コンテンツ プレースホルダー 2">
            <a:extLst>
              <a:ext uri="{FF2B5EF4-FFF2-40B4-BE49-F238E27FC236}">
                <a16:creationId xmlns:a16="http://schemas.microsoft.com/office/drawing/2014/main" id="{4433F26E-D24D-6F30-426D-C1790F1ECE02}"/>
              </a:ext>
            </a:extLst>
          </p:cNvPr>
          <p:cNvSpPr>
            <a:spLocks noGrp="1"/>
          </p:cNvSpPr>
          <p:nvPr>
            <p:ph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AADC3E2-B7D3-D95E-6966-29EFE772F04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205D82C-95A1-431E-8E38-AA614A14CDCF}" type="slidenum">
              <a:rPr kumimoji="1" lang="ja-JP" altLang="en-US" sz="28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メイリオ"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1" lang="ja-JP" altLang="en-US" sz="2800" b="0" i="0" u="none" strike="noStrike" kern="1200" cap="none" spc="0" normalizeH="0" baseline="0" noProof="0">
              <a:ln>
                <a:noFill/>
              </a:ln>
              <a:solidFill>
                <a:prstClr val="black">
                  <a:tint val="75000"/>
                </a:prstClr>
              </a:solidFill>
              <a:effectLst/>
              <a:uLnTx/>
              <a:uFillTx/>
              <a:latin typeface="Arial" panose="020B0604020202020204" pitchFamily="34" charset="0"/>
              <a:ea typeface="メイリオ" panose="020B0604030504040204" pitchFamily="50" charset="-128"/>
              <a:cs typeface="+mn-cs"/>
            </a:endParaRPr>
          </a:p>
        </p:txBody>
      </p:sp>
      <p:pic>
        <p:nvPicPr>
          <p:cNvPr id="6" name="図 5" descr="ダイアグラム&#10;&#10;AI 生成コンテンツは誤りを含む可能性があります。">
            <a:extLst>
              <a:ext uri="{FF2B5EF4-FFF2-40B4-BE49-F238E27FC236}">
                <a16:creationId xmlns:a16="http://schemas.microsoft.com/office/drawing/2014/main" id="{8D6171DD-71AD-3482-C897-85DECBEAB46C}"/>
              </a:ext>
            </a:extLst>
          </p:cNvPr>
          <p:cNvPicPr>
            <a:picLocks noChangeAspect="1"/>
          </p:cNvPicPr>
          <p:nvPr/>
        </p:nvPicPr>
        <p:blipFill>
          <a:blip r:embed="rId2"/>
          <a:stretch>
            <a:fillRect/>
          </a:stretch>
        </p:blipFill>
        <p:spPr>
          <a:xfrm>
            <a:off x="0" y="869364"/>
            <a:ext cx="9144000" cy="5119272"/>
          </a:xfrm>
          <a:prstGeom prst="rect">
            <a:avLst/>
          </a:prstGeom>
        </p:spPr>
      </p:pic>
    </p:spTree>
    <p:extLst>
      <p:ext uri="{BB962C8B-B14F-4D97-AF65-F5344CB8AC3E}">
        <p14:creationId xmlns:p14="http://schemas.microsoft.com/office/powerpoint/2010/main" val="123816953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647</Words>
  <Application>Microsoft Office PowerPoint</Application>
  <PresentationFormat>画面に合わせる (4:3)</PresentationFormat>
  <Paragraphs>114</Paragraphs>
  <Slides>34</Slides>
  <Notes>4</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34</vt:i4>
      </vt:variant>
    </vt:vector>
  </HeadingPairs>
  <TitlesOfParts>
    <vt:vector size="40" baseType="lpstr">
      <vt:lpstr>ＭＳ Ｐ明朝</vt:lpstr>
      <vt:lpstr>游ゴシック</vt:lpstr>
      <vt:lpstr>Arial</vt:lpstr>
      <vt:lpstr>Calibri</vt:lpstr>
      <vt:lpstr>Office テーマ</vt:lpstr>
      <vt:lpstr>3_Office テーマ</vt:lpstr>
      <vt:lpstr>cs-15. コンピューターサイエンスの概念の広がり </vt:lpstr>
      <vt:lpstr>「コンピューターサイエンス」第15回の内容</vt:lpstr>
      <vt:lpstr>15-1. 抽象化・モデル化・計算モデル</vt:lpstr>
      <vt:lpstr>PowerPoint プレゼンテーション</vt:lpstr>
      <vt:lpstr>抽象化</vt:lpstr>
      <vt:lpstr>抽象化の例</vt:lpstr>
      <vt:lpstr>モデル化</vt:lpstr>
      <vt:lpstr>現実を数式でモデル化する例</vt:lpstr>
      <vt:lpstr>計算モデル</vt:lpstr>
      <vt:lpstr>計算モデル：有限オートマトンとチューリングマシン</vt:lpstr>
      <vt:lpstr>計算モデルごとの違い</vt:lpstr>
      <vt:lpstr>計算モデルと現実との関係</vt:lpstr>
      <vt:lpstr>チューリングマシンとパソコン・スマートフォンの関係</vt:lpstr>
      <vt:lpstr>有限オートマトンと現実の機械の関係</vt:lpstr>
      <vt:lpstr>記憶の持ち方</vt:lpstr>
      <vt:lpstr>15-2. アルゴリズムと 計算量</vt:lpstr>
      <vt:lpstr>PowerPoint プレゼンテーション</vt:lpstr>
      <vt:lpstr>アルゴリズム</vt:lpstr>
      <vt:lpstr>本の並び方による探索の手間の違い</vt:lpstr>
      <vt:lpstr>探索のアルゴリズムによる手間の違い</vt:lpstr>
      <vt:lpstr>計算量</vt:lpstr>
      <vt:lpstr>計算量の重要性</vt:lpstr>
      <vt:lpstr>計算量が急激に増える場合</vt:lpstr>
      <vt:lpstr>分割統治法</vt:lpstr>
      <vt:lpstr>探索の手間と、探索の結果が正しいかを確認する手間の違い</vt:lpstr>
      <vt:lpstr>15-3. 丸めと計算誤差 </vt:lpstr>
      <vt:lpstr>PowerPoint プレゼンテーション</vt:lpstr>
      <vt:lpstr>PowerPoint プレゼンテーション</vt:lpstr>
      <vt:lpstr>表現誤差</vt:lpstr>
      <vt:lpstr>演習</vt:lpstr>
      <vt:lpstr>演習1</vt:lpstr>
      <vt:lpstr>演習２</vt:lpstr>
      <vt:lpstr>演習３</vt:lpstr>
      <vt:lpstr>演習４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aa-11. パス、木、発見的探索（人工知能）</dc:title>
  <dc:creator>kunihiko</dc:creator>
  <cp:lastModifiedBy>金子　邦彦</cp:lastModifiedBy>
  <cp:revision>91</cp:revision>
  <dcterms:created xsi:type="dcterms:W3CDTF">2020-05-15T07:36:05Z</dcterms:created>
  <dcterms:modified xsi:type="dcterms:W3CDTF">2026-07-26T05:20:10Z</dcterms:modified>
</cp:coreProperties>
</file>