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1902" r:id="rId2"/>
    <p:sldId id="1922" r:id="rId3"/>
    <p:sldId id="656" r:id="rId4"/>
    <p:sldId id="625" r:id="rId5"/>
    <p:sldId id="621" r:id="rId6"/>
    <p:sldId id="629" r:id="rId7"/>
    <p:sldId id="626" r:id="rId8"/>
    <p:sldId id="1925" r:id="rId9"/>
    <p:sldId id="1903" r:id="rId10"/>
    <p:sldId id="1904" r:id="rId11"/>
    <p:sldId id="1905" r:id="rId12"/>
    <p:sldId id="1906" r:id="rId13"/>
    <p:sldId id="1908" r:id="rId14"/>
    <p:sldId id="1907" r:id="rId15"/>
    <p:sldId id="1924" r:id="rId16"/>
    <p:sldId id="597" r:id="rId17"/>
    <p:sldId id="1909" r:id="rId18"/>
    <p:sldId id="639" r:id="rId19"/>
    <p:sldId id="640" r:id="rId20"/>
    <p:sldId id="1910" r:id="rId21"/>
    <p:sldId id="642" r:id="rId22"/>
    <p:sldId id="1911" r:id="rId23"/>
    <p:sldId id="1912" r:id="rId24"/>
    <p:sldId id="1913" r:id="rId25"/>
    <p:sldId id="1914" r:id="rId26"/>
    <p:sldId id="1915" r:id="rId27"/>
    <p:sldId id="1916" r:id="rId28"/>
    <p:sldId id="1919" r:id="rId29"/>
    <p:sldId id="1920" r:id="rId30"/>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601" autoAdjust="0"/>
    <p:restoredTop sz="94660"/>
  </p:normalViewPr>
  <p:slideViewPr>
    <p:cSldViewPr snapToGrid="0">
      <p:cViewPr varScale="1">
        <p:scale>
          <a:sx n="55" d="100"/>
          <a:sy n="55" d="100"/>
        </p:scale>
        <p:origin x="250" y="14"/>
      </p:cViewPr>
      <p:guideLst/>
    </p:cSldViewPr>
  </p:slideViewPr>
  <p:notesTextViewPr>
    <p:cViewPr>
      <p:scale>
        <a:sx n="3" d="2"/>
        <a:sy n="3" d="2"/>
      </p:scale>
      <p:origin x="0" y="0"/>
    </p:cViewPr>
  </p:notesTextViewPr>
  <p:sorterViewPr>
    <p:cViewPr>
      <p:scale>
        <a:sx n="75" d="100"/>
        <a:sy n="75" d="100"/>
      </p:scale>
      <p:origin x="0" y="-7790"/>
    </p:cViewPr>
  </p:sorterViewPr>
  <p:notesViewPr>
    <p:cSldViewPr snapToGrid="0">
      <p:cViewPr varScale="1">
        <p:scale>
          <a:sx n="49" d="100"/>
          <a:sy n="49" d="100"/>
        </p:scale>
        <p:origin x="2328"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2026/6/1</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t>要約：1.無料ソフトウエア，無料データ，エコシステム，Scratch（子ども向けビジュアルプログラミング環境）プログラミング，Scratchのキャラクタ （コンピューターサイエンス） URL:https://www.kkaneko.jp/cc/cs/index.html  1 金子邦彦。</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85671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85671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CBE44-1FD9-D6F7-8020-51EBA4EEAAF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7935569-AE74-5596-1F2A-B10E3B8ECC4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56692ED-86F2-DEEC-79EF-3984F7A814D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DF2AEE9-3733-2AE4-5B47-4A88242CBAB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66568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要約：演習 資料：31～34  【トピックス】 Scratchの開始 ブロック ブロックの種類  30。</a:t>
            </a: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326076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2026/6/1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9079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2026/6/1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7503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2026/6/1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2026/6/1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0081626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2026/6/1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weavesilk.com/" TargetMode="External"/><Relationship Id="rId7" Type="http://schemas.openxmlformats.org/officeDocument/2006/relationships/image" Target="../media/image32.png"/><Relationship Id="rId2" Type="http://schemas.openxmlformats.org/officeDocument/2006/relationships/hyperlink" Target="https://david.li/paint/" TargetMode="Externa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paveldogreat.github.io/WebGL-Fluid-Simulatio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david.li/paint/"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eavesilk.com/"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paveldogreat.github.io/WebGL-Fluid-Simulation/"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setosa.io/ev/image-kernel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deeplizard.com/resource/pavq7noze2"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monman53.github.io/2dfft/"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3. </a:t>
            </a:r>
            <a:r>
              <a:rPr lang="ja-JP" altLang="en-US" dirty="0"/>
              <a:t>デジタル画像</a:t>
            </a:r>
            <a:br>
              <a:rPr lang="en-US" altLang="ja-JP" dirty="0"/>
            </a:b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（コンピューターサイエンス）</a:t>
            </a:r>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p:cNvSpPr/>
          <p:nvPr/>
        </p:nvSpPr>
        <p:spPr>
          <a:xfrm>
            <a:off x="3875482" y="4869762"/>
            <a:ext cx="1415772" cy="461665"/>
          </a:xfrm>
          <a:prstGeom prst="rect">
            <a:avLst/>
          </a:prstGeom>
        </p:spPr>
        <p:txBody>
          <a:bodyPr wrap="non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5482" y="5735637"/>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0AA17DB0-784F-4097-9D8F-907E64D26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1578070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E2F6B8-FA24-F4EE-A226-C3C30DB62281}"/>
              </a:ext>
            </a:extLst>
          </p:cNvPr>
          <p:cNvSpPr>
            <a:spLocks noGrp="1"/>
          </p:cNvSpPr>
          <p:nvPr>
            <p:ph type="title"/>
          </p:nvPr>
        </p:nvSpPr>
        <p:spPr/>
        <p:txBody>
          <a:bodyPr>
            <a:normAutofit fontScale="90000"/>
          </a:bodyPr>
          <a:lstStyle/>
          <a:p>
            <a:r>
              <a:rPr lang="ja-JP" altLang="en-US" dirty="0"/>
              <a:t>画像処理</a:t>
            </a:r>
            <a:endParaRPr kumimoji="1" lang="ja-JP" altLang="en-US" dirty="0"/>
          </a:p>
        </p:txBody>
      </p:sp>
      <p:sp>
        <p:nvSpPr>
          <p:cNvPr id="3" name="コンテンツ プレースホルダー 2">
            <a:extLst>
              <a:ext uri="{FF2B5EF4-FFF2-40B4-BE49-F238E27FC236}">
                <a16:creationId xmlns:a16="http://schemas.microsoft.com/office/drawing/2014/main" id="{49408B05-D1DE-14E9-0863-C797F3622DAE}"/>
              </a:ext>
            </a:extLst>
          </p:cNvPr>
          <p:cNvSpPr>
            <a:spLocks noGrp="1"/>
          </p:cNvSpPr>
          <p:nvPr>
            <p:ph idx="1"/>
          </p:nvPr>
        </p:nvSpPr>
        <p:spPr/>
        <p:txBody>
          <a:bodyPr/>
          <a:lstStyle/>
          <a:p>
            <a:pPr marL="0" indent="0">
              <a:buNone/>
            </a:pPr>
            <a:r>
              <a:rPr lang="ja-JP" altLang="en-US" dirty="0"/>
              <a:t>画像処理は、コンピュータで画像を加工・分析する技術</a:t>
            </a:r>
            <a:endParaRPr lang="en-US" altLang="ja-JP" dirty="0"/>
          </a:p>
          <a:p>
            <a:pPr marL="0" indent="0">
              <a:buNone/>
            </a:pPr>
            <a:r>
              <a:rPr lang="ja-JP" altLang="en-US" dirty="0"/>
              <a:t>（例）</a:t>
            </a:r>
            <a:endParaRPr lang="en-US" altLang="ja-JP" dirty="0"/>
          </a:p>
          <a:p>
            <a:pPr marL="0" indent="0">
              <a:buNone/>
            </a:pPr>
            <a:r>
              <a:rPr lang="ja-JP" altLang="en-US" dirty="0"/>
              <a:t>畳み込み（フィルタ処理）            空間周波数</a:t>
            </a:r>
            <a:endParaRPr kumimoji="1" lang="ja-JP" altLang="en-US" dirty="0"/>
          </a:p>
        </p:txBody>
      </p:sp>
      <p:sp>
        <p:nvSpPr>
          <p:cNvPr id="4" name="スライド番号プレースホルダー 3">
            <a:extLst>
              <a:ext uri="{FF2B5EF4-FFF2-40B4-BE49-F238E27FC236}">
                <a16:creationId xmlns:a16="http://schemas.microsoft.com/office/drawing/2014/main" id="{0027E724-1178-3740-3C57-3D63EC66ED96}"/>
              </a:ext>
            </a:extLst>
          </p:cNvPr>
          <p:cNvSpPr>
            <a:spLocks noGrp="1"/>
          </p:cNvSpPr>
          <p:nvPr>
            <p:ph type="sldNum" sz="quarter" idx="12"/>
          </p:nvPr>
        </p:nvSpPr>
        <p:spPr/>
        <p:txBody>
          <a:bodyPr/>
          <a:lstStyle/>
          <a:p>
            <a:fld id="{E205D82C-95A1-431E-8E38-AA614A14CDCF}" type="slidenum">
              <a:rPr kumimoji="1" lang="ja-JP" altLang="en-US" smtClean="0"/>
              <a:t>10</a:t>
            </a:fld>
            <a:endParaRPr kumimoji="1" lang="ja-JP" altLang="en-US"/>
          </a:p>
        </p:txBody>
      </p:sp>
      <p:pic>
        <p:nvPicPr>
          <p:cNvPr id="6" name="図 5" descr="背景パターン&#10;&#10;AI 生成コンテンツは誤りを含む可能性があります。">
            <a:extLst>
              <a:ext uri="{FF2B5EF4-FFF2-40B4-BE49-F238E27FC236}">
                <a16:creationId xmlns:a16="http://schemas.microsoft.com/office/drawing/2014/main" id="{68C83650-9089-EF0C-E5A7-B6B330EC7EA2}"/>
              </a:ext>
            </a:extLst>
          </p:cNvPr>
          <p:cNvPicPr>
            <a:picLocks noChangeAspect="1"/>
          </p:cNvPicPr>
          <p:nvPr/>
        </p:nvPicPr>
        <p:blipFill>
          <a:blip r:embed="rId2"/>
          <a:stretch>
            <a:fillRect/>
          </a:stretch>
        </p:blipFill>
        <p:spPr>
          <a:xfrm>
            <a:off x="4904362" y="3429000"/>
            <a:ext cx="1518351" cy="1209936"/>
          </a:xfrm>
          <a:prstGeom prst="rect">
            <a:avLst/>
          </a:prstGeom>
        </p:spPr>
      </p:pic>
      <p:pic>
        <p:nvPicPr>
          <p:cNvPr id="8" name="図 7" descr="背景パターン&#10;&#10;AI 生成コンテンツは誤りを含む可能性があります。">
            <a:extLst>
              <a:ext uri="{FF2B5EF4-FFF2-40B4-BE49-F238E27FC236}">
                <a16:creationId xmlns:a16="http://schemas.microsoft.com/office/drawing/2014/main" id="{3C207EFA-8734-7F46-6DB9-8E73CF3D833E}"/>
              </a:ext>
            </a:extLst>
          </p:cNvPr>
          <p:cNvPicPr>
            <a:picLocks noChangeAspect="1"/>
          </p:cNvPicPr>
          <p:nvPr/>
        </p:nvPicPr>
        <p:blipFill>
          <a:blip r:embed="rId3"/>
          <a:stretch>
            <a:fillRect/>
          </a:stretch>
        </p:blipFill>
        <p:spPr>
          <a:xfrm>
            <a:off x="6803982" y="3419213"/>
            <a:ext cx="1406829" cy="1261295"/>
          </a:xfrm>
          <a:prstGeom prst="rect">
            <a:avLst/>
          </a:prstGeom>
        </p:spPr>
      </p:pic>
      <p:pic>
        <p:nvPicPr>
          <p:cNvPr id="10" name="図 9" descr="リンゴ, 吊るす, 座る, 男 が含まれている画像&#10;&#10;AI 生成コンテンツは誤りを含む可能性があります。">
            <a:extLst>
              <a:ext uri="{FF2B5EF4-FFF2-40B4-BE49-F238E27FC236}">
                <a16:creationId xmlns:a16="http://schemas.microsoft.com/office/drawing/2014/main" id="{79274CA5-A994-5BCA-E413-02DDC9CD51BB}"/>
              </a:ext>
            </a:extLst>
          </p:cNvPr>
          <p:cNvPicPr>
            <a:picLocks noChangeAspect="1"/>
          </p:cNvPicPr>
          <p:nvPr/>
        </p:nvPicPr>
        <p:blipFill>
          <a:blip r:embed="rId4"/>
          <a:stretch>
            <a:fillRect/>
          </a:stretch>
        </p:blipFill>
        <p:spPr>
          <a:xfrm>
            <a:off x="4904362" y="5122362"/>
            <a:ext cx="1398023" cy="821216"/>
          </a:xfrm>
          <a:prstGeom prst="rect">
            <a:avLst/>
          </a:prstGeom>
        </p:spPr>
      </p:pic>
      <p:pic>
        <p:nvPicPr>
          <p:cNvPr id="12" name="図 11" descr="ナイフ が含まれている画像&#10;&#10;AI 生成コンテンツは誤りを含む可能性があります。">
            <a:extLst>
              <a:ext uri="{FF2B5EF4-FFF2-40B4-BE49-F238E27FC236}">
                <a16:creationId xmlns:a16="http://schemas.microsoft.com/office/drawing/2014/main" id="{2FDDD6E2-70B9-A0EB-8ADC-39AC395C56B9}"/>
              </a:ext>
            </a:extLst>
          </p:cNvPr>
          <p:cNvPicPr>
            <a:picLocks noChangeAspect="1"/>
          </p:cNvPicPr>
          <p:nvPr/>
        </p:nvPicPr>
        <p:blipFill>
          <a:blip r:embed="rId5"/>
          <a:stretch>
            <a:fillRect/>
          </a:stretch>
        </p:blipFill>
        <p:spPr>
          <a:xfrm>
            <a:off x="6515972" y="4907109"/>
            <a:ext cx="2053494" cy="1104638"/>
          </a:xfrm>
          <a:prstGeom prst="rect">
            <a:avLst/>
          </a:prstGeom>
        </p:spPr>
      </p:pic>
      <p:sp>
        <p:nvSpPr>
          <p:cNvPr id="13" name="テキスト ボックス 12">
            <a:extLst>
              <a:ext uri="{FF2B5EF4-FFF2-40B4-BE49-F238E27FC236}">
                <a16:creationId xmlns:a16="http://schemas.microsoft.com/office/drawing/2014/main" id="{77C56780-8CCC-0F11-A64A-79B5239A8D69}"/>
              </a:ext>
            </a:extLst>
          </p:cNvPr>
          <p:cNvSpPr txBox="1"/>
          <p:nvPr/>
        </p:nvSpPr>
        <p:spPr>
          <a:xfrm>
            <a:off x="5049375" y="6325470"/>
            <a:ext cx="1107996" cy="461665"/>
          </a:xfrm>
          <a:prstGeom prst="rect">
            <a:avLst/>
          </a:prstGeom>
          <a:noFill/>
        </p:spPr>
        <p:txBody>
          <a:bodyPr wrap="none" rtlCol="0">
            <a:spAutoFit/>
          </a:bodyPr>
          <a:lstStyle/>
          <a:p>
            <a:r>
              <a:rPr kumimoji="1" lang="ja-JP" altLang="en-US" sz="2400" dirty="0"/>
              <a:t>低周波</a:t>
            </a:r>
          </a:p>
        </p:txBody>
      </p:sp>
      <p:sp>
        <p:nvSpPr>
          <p:cNvPr id="14" name="テキスト ボックス 13">
            <a:extLst>
              <a:ext uri="{FF2B5EF4-FFF2-40B4-BE49-F238E27FC236}">
                <a16:creationId xmlns:a16="http://schemas.microsoft.com/office/drawing/2014/main" id="{55BD4260-62FA-C72E-40F7-2BC4D173AAE9}"/>
              </a:ext>
            </a:extLst>
          </p:cNvPr>
          <p:cNvSpPr txBox="1"/>
          <p:nvPr/>
        </p:nvSpPr>
        <p:spPr>
          <a:xfrm>
            <a:off x="6988721" y="6308080"/>
            <a:ext cx="1107996" cy="461665"/>
          </a:xfrm>
          <a:prstGeom prst="rect">
            <a:avLst/>
          </a:prstGeom>
          <a:noFill/>
        </p:spPr>
        <p:txBody>
          <a:bodyPr wrap="none" rtlCol="0">
            <a:spAutoFit/>
          </a:bodyPr>
          <a:lstStyle/>
          <a:p>
            <a:r>
              <a:rPr kumimoji="1" lang="ja-JP" altLang="en-US" sz="2400" dirty="0"/>
              <a:t>高周波</a:t>
            </a:r>
          </a:p>
        </p:txBody>
      </p:sp>
      <p:pic>
        <p:nvPicPr>
          <p:cNvPr id="16" name="図 15" descr="建物, 敷物 が含まれている画像&#10;&#10;AI 生成コンテンツは誤りを含む可能性があります。">
            <a:extLst>
              <a:ext uri="{FF2B5EF4-FFF2-40B4-BE49-F238E27FC236}">
                <a16:creationId xmlns:a16="http://schemas.microsoft.com/office/drawing/2014/main" id="{3EC2AA2F-F303-7018-E862-1805B4D23C89}"/>
              </a:ext>
            </a:extLst>
          </p:cNvPr>
          <p:cNvPicPr>
            <a:picLocks noChangeAspect="1"/>
          </p:cNvPicPr>
          <p:nvPr/>
        </p:nvPicPr>
        <p:blipFill>
          <a:blip r:embed="rId6"/>
          <a:stretch>
            <a:fillRect/>
          </a:stretch>
        </p:blipFill>
        <p:spPr>
          <a:xfrm>
            <a:off x="1469131" y="2989588"/>
            <a:ext cx="1893059" cy="1413311"/>
          </a:xfrm>
          <a:prstGeom prst="rect">
            <a:avLst/>
          </a:prstGeom>
        </p:spPr>
      </p:pic>
      <p:pic>
        <p:nvPicPr>
          <p:cNvPr id="18" name="図 17" descr="アイコン&#10;&#10;AI 生成コンテンツは誤りを含む可能性があります。">
            <a:extLst>
              <a:ext uri="{FF2B5EF4-FFF2-40B4-BE49-F238E27FC236}">
                <a16:creationId xmlns:a16="http://schemas.microsoft.com/office/drawing/2014/main" id="{C18C672B-723D-B447-8BE4-402090891CAB}"/>
              </a:ext>
            </a:extLst>
          </p:cNvPr>
          <p:cNvPicPr>
            <a:picLocks noChangeAspect="1"/>
          </p:cNvPicPr>
          <p:nvPr/>
        </p:nvPicPr>
        <p:blipFill>
          <a:blip r:embed="rId7"/>
          <a:stretch>
            <a:fillRect/>
          </a:stretch>
        </p:blipFill>
        <p:spPr>
          <a:xfrm>
            <a:off x="321845" y="4907109"/>
            <a:ext cx="1908104" cy="1478109"/>
          </a:xfrm>
          <a:prstGeom prst="rect">
            <a:avLst/>
          </a:prstGeom>
        </p:spPr>
      </p:pic>
      <p:sp>
        <p:nvSpPr>
          <p:cNvPr id="19" name="矢印: 下 18">
            <a:extLst>
              <a:ext uri="{FF2B5EF4-FFF2-40B4-BE49-F238E27FC236}">
                <a16:creationId xmlns:a16="http://schemas.microsoft.com/office/drawing/2014/main" id="{9A2A38B2-9171-92A6-0A7F-685041E16F59}"/>
              </a:ext>
            </a:extLst>
          </p:cNvPr>
          <p:cNvSpPr/>
          <p:nvPr/>
        </p:nvSpPr>
        <p:spPr>
          <a:xfrm>
            <a:off x="2123161" y="4534422"/>
            <a:ext cx="676406" cy="24425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descr="アイコン&#10;&#10;AI 生成コンテンツは誤りを含む可能性があります。">
            <a:extLst>
              <a:ext uri="{FF2B5EF4-FFF2-40B4-BE49-F238E27FC236}">
                <a16:creationId xmlns:a16="http://schemas.microsoft.com/office/drawing/2014/main" id="{8A119529-D49A-9E65-C906-71E0833B8DA3}"/>
              </a:ext>
            </a:extLst>
          </p:cNvPr>
          <p:cNvPicPr>
            <a:picLocks noChangeAspect="1"/>
          </p:cNvPicPr>
          <p:nvPr/>
        </p:nvPicPr>
        <p:blipFill>
          <a:blip r:embed="rId8"/>
          <a:stretch>
            <a:fillRect/>
          </a:stretch>
        </p:blipFill>
        <p:spPr>
          <a:xfrm>
            <a:off x="2500132" y="4890882"/>
            <a:ext cx="1717893" cy="1510561"/>
          </a:xfrm>
          <a:prstGeom prst="rect">
            <a:avLst/>
          </a:prstGeom>
        </p:spPr>
      </p:pic>
      <p:sp>
        <p:nvSpPr>
          <p:cNvPr id="22" name="テキスト ボックス 21">
            <a:extLst>
              <a:ext uri="{FF2B5EF4-FFF2-40B4-BE49-F238E27FC236}">
                <a16:creationId xmlns:a16="http://schemas.microsoft.com/office/drawing/2014/main" id="{1AFD188A-FFD3-2177-6D74-E6658EE73CAC}"/>
              </a:ext>
            </a:extLst>
          </p:cNvPr>
          <p:cNvSpPr txBox="1"/>
          <p:nvPr/>
        </p:nvSpPr>
        <p:spPr>
          <a:xfrm>
            <a:off x="321845" y="6401443"/>
            <a:ext cx="1723549" cy="461665"/>
          </a:xfrm>
          <a:prstGeom prst="rect">
            <a:avLst/>
          </a:prstGeom>
          <a:noFill/>
        </p:spPr>
        <p:txBody>
          <a:bodyPr wrap="none" rtlCol="0">
            <a:spAutoFit/>
          </a:bodyPr>
          <a:lstStyle/>
          <a:p>
            <a:r>
              <a:rPr kumimoji="1" lang="ja-JP" altLang="en-US" sz="2400" dirty="0"/>
              <a:t>ノイズ除去</a:t>
            </a:r>
          </a:p>
        </p:txBody>
      </p:sp>
      <p:sp>
        <p:nvSpPr>
          <p:cNvPr id="23" name="テキスト ボックス 22">
            <a:extLst>
              <a:ext uri="{FF2B5EF4-FFF2-40B4-BE49-F238E27FC236}">
                <a16:creationId xmlns:a16="http://schemas.microsoft.com/office/drawing/2014/main" id="{E5F4CE6E-FD90-E3AC-5074-2ABD2E02FBAB}"/>
              </a:ext>
            </a:extLst>
          </p:cNvPr>
          <p:cNvSpPr txBox="1"/>
          <p:nvPr/>
        </p:nvSpPr>
        <p:spPr>
          <a:xfrm>
            <a:off x="2722856" y="6396335"/>
            <a:ext cx="1723549" cy="461665"/>
          </a:xfrm>
          <a:prstGeom prst="rect">
            <a:avLst/>
          </a:prstGeom>
          <a:noFill/>
        </p:spPr>
        <p:txBody>
          <a:bodyPr wrap="none" rtlCol="0">
            <a:spAutoFit/>
          </a:bodyPr>
          <a:lstStyle/>
          <a:p>
            <a:r>
              <a:rPr kumimoji="1" lang="ja-JP" altLang="en-US" sz="2400" dirty="0"/>
              <a:t>エッジ抽出</a:t>
            </a:r>
          </a:p>
        </p:txBody>
      </p:sp>
    </p:spTree>
    <p:extLst>
      <p:ext uri="{BB962C8B-B14F-4D97-AF65-F5344CB8AC3E}">
        <p14:creationId xmlns:p14="http://schemas.microsoft.com/office/powerpoint/2010/main" val="4228453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8AB29E-C411-6C07-BDC6-82C8D9DD2277}"/>
              </a:ext>
            </a:extLst>
          </p:cNvPr>
          <p:cNvSpPr>
            <a:spLocks noGrp="1"/>
          </p:cNvSpPr>
          <p:nvPr>
            <p:ph type="title"/>
          </p:nvPr>
        </p:nvSpPr>
        <p:spPr/>
        <p:txBody>
          <a:bodyPr>
            <a:normAutofit fontScale="90000"/>
          </a:bodyPr>
          <a:lstStyle/>
          <a:p>
            <a:r>
              <a:rPr lang="ja-JP" altLang="en-US" dirty="0"/>
              <a:t>畳み込み（フィルタ処理）</a:t>
            </a:r>
            <a:endParaRPr kumimoji="1" lang="ja-JP" altLang="en-US" dirty="0"/>
          </a:p>
        </p:txBody>
      </p:sp>
      <p:sp>
        <p:nvSpPr>
          <p:cNvPr id="3" name="コンテンツ プレースホルダー 2">
            <a:extLst>
              <a:ext uri="{FF2B5EF4-FFF2-40B4-BE49-F238E27FC236}">
                <a16:creationId xmlns:a16="http://schemas.microsoft.com/office/drawing/2014/main" id="{16B08D1E-F968-E3F4-2EAF-53FE68C5E5C5}"/>
              </a:ext>
            </a:extLst>
          </p:cNvPr>
          <p:cNvSpPr>
            <a:spLocks noGrp="1"/>
          </p:cNvSpPr>
          <p:nvPr>
            <p:ph idx="1"/>
          </p:nvPr>
        </p:nvSpPr>
        <p:spPr>
          <a:xfrm>
            <a:off x="321845" y="846253"/>
            <a:ext cx="8620626" cy="5333166"/>
          </a:xfrm>
        </p:spPr>
        <p:txBody>
          <a:bodyPr/>
          <a:lstStyle/>
          <a:p>
            <a:r>
              <a:rPr lang="ja-JP" altLang="en-US" b="1" dirty="0"/>
              <a:t>ある画素の値</a:t>
            </a:r>
            <a:r>
              <a:rPr lang="ja-JP" altLang="en-US" dirty="0"/>
              <a:t>を，</a:t>
            </a:r>
            <a:r>
              <a:rPr lang="ja-JP" altLang="en-US" b="1" dirty="0"/>
              <a:t>その周囲の画素の値を使って計算する</a:t>
            </a:r>
            <a:r>
              <a:rPr lang="ja-JP" altLang="en-US" dirty="0"/>
              <a:t>ことで，</a:t>
            </a:r>
            <a:r>
              <a:rPr lang="ja-JP" altLang="en-US" b="1" dirty="0"/>
              <a:t>画像全体に効果</a:t>
            </a:r>
            <a:r>
              <a:rPr lang="ja-JP" altLang="en-US" dirty="0"/>
              <a:t>を与える．</a:t>
            </a:r>
            <a:endParaRPr lang="en-US" altLang="ja-JP" dirty="0"/>
          </a:p>
          <a:p>
            <a:r>
              <a:rPr lang="ja-JP" altLang="en-US" b="1" dirty="0"/>
              <a:t>周囲の画素</a:t>
            </a:r>
            <a:r>
              <a:rPr lang="ja-JP" altLang="en-US" dirty="0"/>
              <a:t>を</a:t>
            </a:r>
            <a:r>
              <a:rPr lang="ja-JP" altLang="en-US" b="1" dirty="0"/>
              <a:t>どのような重みで使うか</a:t>
            </a:r>
            <a:r>
              <a:rPr lang="ja-JP" altLang="en-US" dirty="0"/>
              <a:t>を決めた小さな表（</a:t>
            </a:r>
            <a:r>
              <a:rPr lang="ja-JP" altLang="en-US" b="1" dirty="0"/>
              <a:t>フィルタ，カーネルと呼ばれる</a:t>
            </a:r>
            <a:r>
              <a:rPr lang="ja-JP" altLang="en-US" dirty="0"/>
              <a:t>）を用いる．</a:t>
            </a:r>
            <a:endParaRPr kumimoji="1" lang="ja-JP" altLang="en-US" dirty="0"/>
          </a:p>
        </p:txBody>
      </p:sp>
      <p:sp>
        <p:nvSpPr>
          <p:cNvPr id="4" name="スライド番号プレースホルダー 3">
            <a:extLst>
              <a:ext uri="{FF2B5EF4-FFF2-40B4-BE49-F238E27FC236}">
                <a16:creationId xmlns:a16="http://schemas.microsoft.com/office/drawing/2014/main" id="{B8AD6751-22F2-A120-A10B-84848C3A1172}"/>
              </a:ext>
            </a:extLst>
          </p:cNvPr>
          <p:cNvSpPr>
            <a:spLocks noGrp="1"/>
          </p:cNvSpPr>
          <p:nvPr>
            <p:ph type="sldNum" sz="quarter" idx="12"/>
          </p:nvPr>
        </p:nvSpPr>
        <p:spPr/>
        <p:txBody>
          <a:bodyPr/>
          <a:lstStyle/>
          <a:p>
            <a:fld id="{E205D82C-95A1-431E-8E38-AA614A14CDCF}" type="slidenum">
              <a:rPr kumimoji="1" lang="ja-JP" altLang="en-US" smtClean="0"/>
              <a:t>11</a:t>
            </a:fld>
            <a:endParaRPr kumimoji="1" lang="ja-JP" altLang="en-US"/>
          </a:p>
        </p:txBody>
      </p:sp>
      <p:pic>
        <p:nvPicPr>
          <p:cNvPr id="8" name="図 7" descr="ダイアグラム&#10;&#10;AI 生成コンテンツは誤りを含む可能性があります。">
            <a:extLst>
              <a:ext uri="{FF2B5EF4-FFF2-40B4-BE49-F238E27FC236}">
                <a16:creationId xmlns:a16="http://schemas.microsoft.com/office/drawing/2014/main" id="{39EC38BF-F5D5-83CD-AD6B-318756D4DAB0}"/>
              </a:ext>
            </a:extLst>
          </p:cNvPr>
          <p:cNvPicPr>
            <a:picLocks noChangeAspect="1"/>
          </p:cNvPicPr>
          <p:nvPr/>
        </p:nvPicPr>
        <p:blipFill>
          <a:blip r:embed="rId2"/>
          <a:stretch>
            <a:fillRect/>
          </a:stretch>
        </p:blipFill>
        <p:spPr>
          <a:xfrm>
            <a:off x="0" y="2838487"/>
            <a:ext cx="9144000" cy="3173260"/>
          </a:xfrm>
          <a:prstGeom prst="rect">
            <a:avLst/>
          </a:prstGeom>
        </p:spPr>
      </p:pic>
      <p:sp>
        <p:nvSpPr>
          <p:cNvPr id="9" name="テキスト ボックス 8">
            <a:extLst>
              <a:ext uri="{FF2B5EF4-FFF2-40B4-BE49-F238E27FC236}">
                <a16:creationId xmlns:a16="http://schemas.microsoft.com/office/drawing/2014/main" id="{0115676E-441E-B405-A264-328B10EF968E}"/>
              </a:ext>
            </a:extLst>
          </p:cNvPr>
          <p:cNvSpPr txBox="1"/>
          <p:nvPr/>
        </p:nvSpPr>
        <p:spPr>
          <a:xfrm>
            <a:off x="3232150" y="5086350"/>
            <a:ext cx="2331087" cy="1200329"/>
          </a:xfrm>
          <a:prstGeom prst="rect">
            <a:avLst/>
          </a:prstGeom>
          <a:noFill/>
        </p:spPr>
        <p:txBody>
          <a:bodyPr wrap="none" rtlCol="0">
            <a:spAutoFit/>
          </a:bodyPr>
          <a:lstStyle/>
          <a:p>
            <a:r>
              <a:rPr kumimoji="1" lang="en-US" altLang="ja-JP" dirty="0"/>
              <a:t>4×0 + 1×-1</a:t>
            </a:r>
            <a:r>
              <a:rPr kumimoji="1" lang="ja-JP" altLang="en-US" dirty="0"/>
              <a:t> </a:t>
            </a:r>
            <a:r>
              <a:rPr kumimoji="1" lang="en-US" altLang="ja-JP" dirty="0"/>
              <a:t>+</a:t>
            </a:r>
            <a:r>
              <a:rPr kumimoji="1" lang="ja-JP" altLang="en-US" dirty="0"/>
              <a:t> </a:t>
            </a:r>
            <a:r>
              <a:rPr kumimoji="1" lang="en-US" altLang="ja-JP" dirty="0"/>
              <a:t>2×0 +</a:t>
            </a:r>
          </a:p>
          <a:p>
            <a:r>
              <a:rPr kumimoji="1" lang="en-US" altLang="ja-JP" dirty="0"/>
              <a:t>2×-1 + 3×5 + 0×-1 +</a:t>
            </a:r>
          </a:p>
          <a:p>
            <a:r>
              <a:rPr kumimoji="1" lang="en-US" altLang="ja-JP" dirty="0"/>
              <a:t>4×0 + 1×-1 + 3×0</a:t>
            </a:r>
          </a:p>
          <a:p>
            <a:r>
              <a:rPr kumimoji="1" lang="ja-JP" altLang="en-US" b="1" dirty="0"/>
              <a:t>結果 </a:t>
            </a:r>
            <a:r>
              <a:rPr kumimoji="1" lang="en-US" altLang="ja-JP" b="1" dirty="0"/>
              <a:t>11 </a:t>
            </a:r>
            <a:endParaRPr kumimoji="1" lang="ja-JP" altLang="en-US" b="1" dirty="0"/>
          </a:p>
        </p:txBody>
      </p:sp>
      <p:sp>
        <p:nvSpPr>
          <p:cNvPr id="10" name="テキスト ボックス 9">
            <a:extLst>
              <a:ext uri="{FF2B5EF4-FFF2-40B4-BE49-F238E27FC236}">
                <a16:creationId xmlns:a16="http://schemas.microsoft.com/office/drawing/2014/main" id="{62834115-107F-D519-02F0-A4455B8E89D5}"/>
              </a:ext>
            </a:extLst>
          </p:cNvPr>
          <p:cNvSpPr txBox="1"/>
          <p:nvPr/>
        </p:nvSpPr>
        <p:spPr>
          <a:xfrm>
            <a:off x="7588250" y="4457700"/>
            <a:ext cx="495649" cy="461665"/>
          </a:xfrm>
          <a:prstGeom prst="rect">
            <a:avLst/>
          </a:prstGeom>
          <a:noFill/>
        </p:spPr>
        <p:txBody>
          <a:bodyPr wrap="none" rtlCol="0">
            <a:spAutoFit/>
          </a:bodyPr>
          <a:lstStyle/>
          <a:p>
            <a:r>
              <a:rPr kumimoji="1" lang="en-US" altLang="ja-JP" sz="2400" b="1" dirty="0"/>
              <a:t>11</a:t>
            </a:r>
            <a:endParaRPr kumimoji="1" lang="ja-JP" altLang="en-US" sz="2400" b="1" dirty="0"/>
          </a:p>
        </p:txBody>
      </p:sp>
    </p:spTree>
    <p:extLst>
      <p:ext uri="{BB962C8B-B14F-4D97-AF65-F5344CB8AC3E}">
        <p14:creationId xmlns:p14="http://schemas.microsoft.com/office/powerpoint/2010/main" val="2919381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137C2-E6A5-27F3-9E39-B730638FC2D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80994DF-8067-E8E7-AC50-DB51312EBF4A}"/>
              </a:ext>
            </a:extLst>
          </p:cNvPr>
          <p:cNvSpPr>
            <a:spLocks noGrp="1"/>
          </p:cNvSpPr>
          <p:nvPr>
            <p:ph type="title"/>
          </p:nvPr>
        </p:nvSpPr>
        <p:spPr/>
        <p:txBody>
          <a:bodyPr>
            <a:normAutofit fontScale="90000"/>
          </a:bodyPr>
          <a:lstStyle/>
          <a:p>
            <a:r>
              <a:rPr lang="ja-JP" altLang="en-US" dirty="0"/>
              <a:t>畳み込み（フィルタ処理）の種類と効果</a:t>
            </a:r>
            <a:endParaRPr kumimoji="1" lang="ja-JP" altLang="en-US" dirty="0"/>
          </a:p>
        </p:txBody>
      </p:sp>
      <p:sp>
        <p:nvSpPr>
          <p:cNvPr id="3" name="コンテンツ プレースホルダー 2">
            <a:extLst>
              <a:ext uri="{FF2B5EF4-FFF2-40B4-BE49-F238E27FC236}">
                <a16:creationId xmlns:a16="http://schemas.microsoft.com/office/drawing/2014/main" id="{167236DF-6C1F-0132-4AE6-7175126DC644}"/>
              </a:ext>
            </a:extLst>
          </p:cNvPr>
          <p:cNvSpPr>
            <a:spLocks noGrp="1"/>
          </p:cNvSpPr>
          <p:nvPr>
            <p:ph idx="1"/>
          </p:nvPr>
        </p:nvSpPr>
        <p:spPr>
          <a:xfrm>
            <a:off x="321845" y="4551987"/>
            <a:ext cx="8461208" cy="1998237"/>
          </a:xfrm>
        </p:spPr>
        <p:txBody>
          <a:bodyPr>
            <a:normAutofit/>
          </a:bodyPr>
          <a:lstStyle/>
          <a:p>
            <a:pPr marL="0" indent="0">
              <a:buNone/>
            </a:pPr>
            <a:endParaRPr lang="en-US" altLang="ja-JP" dirty="0"/>
          </a:p>
          <a:p>
            <a:pPr marL="0" indent="0">
              <a:buNone/>
            </a:pPr>
            <a:r>
              <a:rPr lang="ja-JP" altLang="en-US" b="1" dirty="0"/>
              <a:t>畳み込み</a:t>
            </a:r>
            <a:r>
              <a:rPr lang="ja-JP" altLang="en-US" dirty="0"/>
              <a:t>の考え方は，</a:t>
            </a:r>
            <a:r>
              <a:rPr lang="ja-JP" altLang="en-US" b="1" dirty="0"/>
              <a:t>画像処理</a:t>
            </a:r>
            <a:r>
              <a:rPr lang="ja-JP" altLang="en-US" dirty="0"/>
              <a:t>だけでなく，</a:t>
            </a:r>
            <a:r>
              <a:rPr lang="en-US" altLang="ja-JP" b="1" dirty="0"/>
              <a:t>AI</a:t>
            </a:r>
            <a:r>
              <a:rPr lang="ja-JP" altLang="en-US" b="1" dirty="0"/>
              <a:t>（畳み込みニューラルネットワーク：</a:t>
            </a:r>
            <a:r>
              <a:rPr lang="en-US" altLang="ja-JP" b="1" dirty="0"/>
              <a:t>CNN</a:t>
            </a:r>
            <a:r>
              <a:rPr lang="ja-JP" altLang="en-US" b="1" dirty="0"/>
              <a:t>）</a:t>
            </a:r>
            <a:r>
              <a:rPr lang="ja-JP" altLang="en-US" dirty="0"/>
              <a:t>にも</a:t>
            </a:r>
            <a:r>
              <a:rPr lang="ja-JP" altLang="en-US" b="1" dirty="0"/>
              <a:t>応用</a:t>
            </a:r>
            <a:r>
              <a:rPr lang="ja-JP" altLang="en-US" dirty="0"/>
              <a:t>されており，画像認識の基盤技術となっている．</a:t>
            </a:r>
            <a:endParaRPr kumimoji="1" lang="ja-JP" altLang="en-US" dirty="0"/>
          </a:p>
        </p:txBody>
      </p:sp>
      <p:sp>
        <p:nvSpPr>
          <p:cNvPr id="4" name="スライド番号プレースホルダー 3">
            <a:extLst>
              <a:ext uri="{FF2B5EF4-FFF2-40B4-BE49-F238E27FC236}">
                <a16:creationId xmlns:a16="http://schemas.microsoft.com/office/drawing/2014/main" id="{45FD4F2A-4803-99F2-DD87-85C181E72CA5}"/>
              </a:ext>
            </a:extLst>
          </p:cNvPr>
          <p:cNvSpPr>
            <a:spLocks noGrp="1"/>
          </p:cNvSpPr>
          <p:nvPr>
            <p:ph type="sldNum" sz="quarter" idx="12"/>
          </p:nvPr>
        </p:nvSpPr>
        <p:spPr/>
        <p:txBody>
          <a:bodyPr/>
          <a:lstStyle/>
          <a:p>
            <a:fld id="{E205D82C-95A1-431E-8E38-AA614A14CDCF}" type="slidenum">
              <a:rPr kumimoji="1" lang="ja-JP" altLang="en-US" smtClean="0"/>
              <a:t>12</a:t>
            </a:fld>
            <a:endParaRPr kumimoji="1" lang="ja-JP" altLang="en-US"/>
          </a:p>
        </p:txBody>
      </p:sp>
      <p:sp>
        <p:nvSpPr>
          <p:cNvPr id="6" name="テキスト ボックス 5">
            <a:extLst>
              <a:ext uri="{FF2B5EF4-FFF2-40B4-BE49-F238E27FC236}">
                <a16:creationId xmlns:a16="http://schemas.microsoft.com/office/drawing/2014/main" id="{E1E00A8E-92AC-E1E8-9D89-63E35C98869B}"/>
              </a:ext>
            </a:extLst>
          </p:cNvPr>
          <p:cNvSpPr txBox="1"/>
          <p:nvPr/>
        </p:nvSpPr>
        <p:spPr>
          <a:xfrm>
            <a:off x="250520" y="1283721"/>
            <a:ext cx="2611677" cy="1015663"/>
          </a:xfrm>
          <a:prstGeom prst="rect">
            <a:avLst/>
          </a:prstGeom>
          <a:noFill/>
        </p:spPr>
        <p:txBody>
          <a:bodyPr wrap="square">
            <a:spAutoFit/>
          </a:bodyPr>
          <a:lstStyle/>
          <a:p>
            <a:r>
              <a:rPr lang="ja-JP" altLang="en-US" sz="2000" b="1" dirty="0"/>
              <a:t>ぼかし</a:t>
            </a:r>
            <a:r>
              <a:rPr lang="ja-JP" altLang="en-US" sz="2000" dirty="0"/>
              <a:t>：周囲の画素の平均をとることで，画像を滑らかにする</a:t>
            </a:r>
            <a:endParaRPr lang="en-US" altLang="ja-JP" sz="2000" dirty="0"/>
          </a:p>
        </p:txBody>
      </p:sp>
      <p:sp>
        <p:nvSpPr>
          <p:cNvPr id="8" name="テキスト ボックス 7">
            <a:extLst>
              <a:ext uri="{FF2B5EF4-FFF2-40B4-BE49-F238E27FC236}">
                <a16:creationId xmlns:a16="http://schemas.microsoft.com/office/drawing/2014/main" id="{74857F5F-F36B-3419-DDE6-637C9788B41C}"/>
              </a:ext>
            </a:extLst>
          </p:cNvPr>
          <p:cNvSpPr txBox="1"/>
          <p:nvPr/>
        </p:nvSpPr>
        <p:spPr>
          <a:xfrm>
            <a:off x="3425867" y="1283721"/>
            <a:ext cx="2686833" cy="1323439"/>
          </a:xfrm>
          <a:prstGeom prst="rect">
            <a:avLst/>
          </a:prstGeom>
          <a:noFill/>
        </p:spPr>
        <p:txBody>
          <a:bodyPr wrap="square">
            <a:spAutoFit/>
          </a:bodyPr>
          <a:lstStyle/>
          <a:p>
            <a:r>
              <a:rPr lang="ja-JP" altLang="en-US" sz="2000" b="1" dirty="0"/>
              <a:t>エッジ検出</a:t>
            </a:r>
            <a:r>
              <a:rPr lang="ja-JP" altLang="en-US" sz="2000" dirty="0"/>
              <a:t>：明るさが急に変わる部分（輪郭線など）を見つけ出す</a:t>
            </a:r>
            <a:endParaRPr lang="en-US" altLang="ja-JP" sz="2000" dirty="0"/>
          </a:p>
        </p:txBody>
      </p:sp>
      <p:sp>
        <p:nvSpPr>
          <p:cNvPr id="10" name="テキスト ボックス 9">
            <a:extLst>
              <a:ext uri="{FF2B5EF4-FFF2-40B4-BE49-F238E27FC236}">
                <a16:creationId xmlns:a16="http://schemas.microsoft.com/office/drawing/2014/main" id="{FA8C0FE8-5C19-06C5-AEB9-2674060096EB}"/>
              </a:ext>
            </a:extLst>
          </p:cNvPr>
          <p:cNvSpPr txBox="1"/>
          <p:nvPr/>
        </p:nvSpPr>
        <p:spPr>
          <a:xfrm>
            <a:off x="6457167" y="1283721"/>
            <a:ext cx="2686833" cy="1015663"/>
          </a:xfrm>
          <a:prstGeom prst="rect">
            <a:avLst/>
          </a:prstGeom>
          <a:noFill/>
        </p:spPr>
        <p:txBody>
          <a:bodyPr wrap="square">
            <a:spAutoFit/>
          </a:bodyPr>
          <a:lstStyle/>
          <a:p>
            <a:r>
              <a:rPr lang="ja-JP" altLang="en-US" sz="2000" b="1" dirty="0"/>
              <a:t>シャープ化</a:t>
            </a:r>
            <a:r>
              <a:rPr lang="ja-JP" altLang="en-US" sz="2000" dirty="0"/>
              <a:t>：輪郭を強調して，画像をくっきりさせる</a:t>
            </a:r>
            <a:endParaRPr lang="en-US" altLang="ja-JP" sz="2000" dirty="0"/>
          </a:p>
        </p:txBody>
      </p:sp>
      <p:pic>
        <p:nvPicPr>
          <p:cNvPr id="12" name="図 11" descr="時計, 飛行機 が含まれている画像&#10;&#10;AI 生成コンテンツは誤りを含む可能性があります。">
            <a:extLst>
              <a:ext uri="{FF2B5EF4-FFF2-40B4-BE49-F238E27FC236}">
                <a16:creationId xmlns:a16="http://schemas.microsoft.com/office/drawing/2014/main" id="{BA5917EE-E04E-953B-B638-E316A2C96955}"/>
              </a:ext>
            </a:extLst>
          </p:cNvPr>
          <p:cNvPicPr>
            <a:picLocks noChangeAspect="1"/>
          </p:cNvPicPr>
          <p:nvPr/>
        </p:nvPicPr>
        <p:blipFill>
          <a:blip r:embed="rId2"/>
          <a:stretch>
            <a:fillRect/>
          </a:stretch>
        </p:blipFill>
        <p:spPr>
          <a:xfrm>
            <a:off x="0" y="2877659"/>
            <a:ext cx="3037562" cy="1063147"/>
          </a:xfrm>
          <a:prstGeom prst="rect">
            <a:avLst/>
          </a:prstGeom>
        </p:spPr>
      </p:pic>
      <p:pic>
        <p:nvPicPr>
          <p:cNvPr id="14" name="図 13" descr="アイコン&#10;&#10;AI 生成コンテンツは誤りを含む可能性があります。">
            <a:extLst>
              <a:ext uri="{FF2B5EF4-FFF2-40B4-BE49-F238E27FC236}">
                <a16:creationId xmlns:a16="http://schemas.microsoft.com/office/drawing/2014/main" id="{1258EF2D-B0D3-7C58-C310-F7257194A024}"/>
              </a:ext>
            </a:extLst>
          </p:cNvPr>
          <p:cNvPicPr>
            <a:picLocks noChangeAspect="1"/>
          </p:cNvPicPr>
          <p:nvPr/>
        </p:nvPicPr>
        <p:blipFill>
          <a:blip r:embed="rId3"/>
          <a:stretch>
            <a:fillRect/>
          </a:stretch>
        </p:blipFill>
        <p:spPr>
          <a:xfrm>
            <a:off x="3264332" y="2897496"/>
            <a:ext cx="2823074" cy="1043310"/>
          </a:xfrm>
          <a:prstGeom prst="rect">
            <a:avLst/>
          </a:prstGeom>
        </p:spPr>
      </p:pic>
      <p:pic>
        <p:nvPicPr>
          <p:cNvPr id="16" name="図 15" descr="文字が書かれている&#10;&#10;AI 生成コンテンツは誤りを含む可能性があります。">
            <a:extLst>
              <a:ext uri="{FF2B5EF4-FFF2-40B4-BE49-F238E27FC236}">
                <a16:creationId xmlns:a16="http://schemas.microsoft.com/office/drawing/2014/main" id="{3E247DC6-3483-1A04-511A-B89BBA604134}"/>
              </a:ext>
            </a:extLst>
          </p:cNvPr>
          <p:cNvPicPr>
            <a:picLocks noChangeAspect="1"/>
          </p:cNvPicPr>
          <p:nvPr/>
        </p:nvPicPr>
        <p:blipFill>
          <a:blip r:embed="rId4"/>
          <a:stretch>
            <a:fillRect/>
          </a:stretch>
        </p:blipFill>
        <p:spPr>
          <a:xfrm>
            <a:off x="6330792" y="2938212"/>
            <a:ext cx="2662895" cy="1023462"/>
          </a:xfrm>
          <a:prstGeom prst="rect">
            <a:avLst/>
          </a:prstGeom>
        </p:spPr>
      </p:pic>
    </p:spTree>
    <p:extLst>
      <p:ext uri="{BB962C8B-B14F-4D97-AF65-F5344CB8AC3E}">
        <p14:creationId xmlns:p14="http://schemas.microsoft.com/office/powerpoint/2010/main" val="1820324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9E391-4E50-5B01-D4DE-01FF29C00B7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5BBEC58-8539-8220-0B51-C212C1BEEE52}"/>
              </a:ext>
            </a:extLst>
          </p:cNvPr>
          <p:cNvSpPr>
            <a:spLocks noGrp="1"/>
          </p:cNvSpPr>
          <p:nvPr>
            <p:ph type="title"/>
          </p:nvPr>
        </p:nvSpPr>
        <p:spPr/>
        <p:txBody>
          <a:bodyPr>
            <a:normAutofit fontScale="90000"/>
          </a:bodyPr>
          <a:lstStyle/>
          <a:p>
            <a:r>
              <a:rPr lang="ja-JP" altLang="en-US" dirty="0"/>
              <a:t>空間周波数</a:t>
            </a:r>
            <a:endParaRPr kumimoji="1" lang="ja-JP" altLang="en-US" dirty="0"/>
          </a:p>
        </p:txBody>
      </p:sp>
      <p:sp>
        <p:nvSpPr>
          <p:cNvPr id="3" name="コンテンツ プレースホルダー 2">
            <a:extLst>
              <a:ext uri="{FF2B5EF4-FFF2-40B4-BE49-F238E27FC236}">
                <a16:creationId xmlns:a16="http://schemas.microsoft.com/office/drawing/2014/main" id="{51218BF7-A57C-A4DE-2760-CB308C6F41F3}"/>
              </a:ext>
            </a:extLst>
          </p:cNvPr>
          <p:cNvSpPr>
            <a:spLocks noGrp="1"/>
          </p:cNvSpPr>
          <p:nvPr>
            <p:ph idx="1"/>
          </p:nvPr>
        </p:nvSpPr>
        <p:spPr/>
        <p:txBody>
          <a:bodyPr>
            <a:normAutofit/>
          </a:bodyPr>
          <a:lstStyle/>
          <a:p>
            <a:r>
              <a:rPr lang="ja-JP" altLang="en-US" sz="2400" dirty="0"/>
              <a:t>画像の中には，</a:t>
            </a:r>
            <a:r>
              <a:rPr lang="ja-JP" altLang="en-US" sz="2400" b="1" dirty="0"/>
              <a:t>明暗の変化</a:t>
            </a:r>
            <a:r>
              <a:rPr lang="ja-JP" altLang="en-US" sz="2400" dirty="0"/>
              <a:t>が</a:t>
            </a:r>
            <a:r>
              <a:rPr lang="ja-JP" altLang="en-US" sz="2400" b="1" dirty="0"/>
              <a:t>細かい部分</a:t>
            </a:r>
            <a:r>
              <a:rPr lang="ja-JP" altLang="en-US" sz="2400" dirty="0"/>
              <a:t>と</a:t>
            </a:r>
            <a:r>
              <a:rPr lang="ja-JP" altLang="en-US" sz="2400" b="1" dirty="0"/>
              <a:t>緩やかな部分</a:t>
            </a:r>
            <a:r>
              <a:rPr lang="ja-JP" altLang="en-US" sz="2400" dirty="0"/>
              <a:t>がある．</a:t>
            </a:r>
            <a:endParaRPr lang="en-US" altLang="ja-JP" sz="2400" dirty="0"/>
          </a:p>
          <a:p>
            <a:r>
              <a:rPr lang="ja-JP" altLang="en-US" sz="2400" dirty="0"/>
              <a:t>空間周波数は、明暗の変化の細かさに対応</a:t>
            </a:r>
            <a:endParaRPr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7297BFAA-878D-3767-8417-A8E788B43469}"/>
              </a:ext>
            </a:extLst>
          </p:cNvPr>
          <p:cNvSpPr>
            <a:spLocks noGrp="1"/>
          </p:cNvSpPr>
          <p:nvPr>
            <p:ph type="sldNum" sz="quarter" idx="12"/>
          </p:nvPr>
        </p:nvSpPr>
        <p:spPr/>
        <p:txBody>
          <a:bodyPr/>
          <a:lstStyle/>
          <a:p>
            <a:fld id="{E205D82C-95A1-431E-8E38-AA614A14CDCF}" type="slidenum">
              <a:rPr kumimoji="1" lang="ja-JP" altLang="en-US" smtClean="0"/>
              <a:t>13</a:t>
            </a:fld>
            <a:endParaRPr kumimoji="1" lang="ja-JP" altLang="en-US"/>
          </a:p>
        </p:txBody>
      </p:sp>
      <p:pic>
        <p:nvPicPr>
          <p:cNvPr id="6" name="図 5" descr="QR コード&#10;&#10;AI 生成コンテンツは誤りを含む可能性があります。">
            <a:extLst>
              <a:ext uri="{FF2B5EF4-FFF2-40B4-BE49-F238E27FC236}">
                <a16:creationId xmlns:a16="http://schemas.microsoft.com/office/drawing/2014/main" id="{3E624B87-7728-86CD-2730-97EFC8BBA35C}"/>
              </a:ext>
            </a:extLst>
          </p:cNvPr>
          <p:cNvPicPr>
            <a:picLocks noChangeAspect="1"/>
          </p:cNvPicPr>
          <p:nvPr/>
        </p:nvPicPr>
        <p:blipFill>
          <a:blip r:embed="rId2"/>
          <a:stretch>
            <a:fillRect/>
          </a:stretch>
        </p:blipFill>
        <p:spPr>
          <a:xfrm>
            <a:off x="-19551" y="2574674"/>
            <a:ext cx="9144000" cy="3604745"/>
          </a:xfrm>
          <a:prstGeom prst="rect">
            <a:avLst/>
          </a:prstGeom>
        </p:spPr>
      </p:pic>
    </p:spTree>
    <p:extLst>
      <p:ext uri="{BB962C8B-B14F-4D97-AF65-F5344CB8AC3E}">
        <p14:creationId xmlns:p14="http://schemas.microsoft.com/office/powerpoint/2010/main" val="605322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6CFAD5-AC01-56CB-A9AA-CEAF2049962F}"/>
              </a:ext>
            </a:extLst>
          </p:cNvPr>
          <p:cNvSpPr>
            <a:spLocks noGrp="1"/>
          </p:cNvSpPr>
          <p:nvPr>
            <p:ph type="title"/>
          </p:nvPr>
        </p:nvSpPr>
        <p:spPr/>
        <p:txBody>
          <a:bodyPr>
            <a:normAutofit fontScale="90000"/>
          </a:bodyPr>
          <a:lstStyle/>
          <a:p>
            <a:r>
              <a:rPr lang="ja-JP" altLang="en-US" dirty="0"/>
              <a:t>空間周波数</a:t>
            </a:r>
            <a:endParaRPr kumimoji="1" lang="ja-JP" altLang="en-US" dirty="0"/>
          </a:p>
        </p:txBody>
      </p:sp>
      <p:sp>
        <p:nvSpPr>
          <p:cNvPr id="3" name="コンテンツ プレースホルダー 2">
            <a:extLst>
              <a:ext uri="{FF2B5EF4-FFF2-40B4-BE49-F238E27FC236}">
                <a16:creationId xmlns:a16="http://schemas.microsoft.com/office/drawing/2014/main" id="{BF6330C1-4E66-6149-B7B3-1C40FDCDD5BA}"/>
              </a:ext>
            </a:extLst>
          </p:cNvPr>
          <p:cNvSpPr>
            <a:spLocks noGrp="1"/>
          </p:cNvSpPr>
          <p:nvPr>
            <p:ph idx="1"/>
          </p:nvPr>
        </p:nvSpPr>
        <p:spPr>
          <a:xfrm>
            <a:off x="427317" y="644893"/>
            <a:ext cx="8461208" cy="5333166"/>
          </a:xfrm>
        </p:spPr>
        <p:txBody>
          <a:bodyPr>
            <a:normAutofit/>
          </a:bodyPr>
          <a:lstStyle/>
          <a:p>
            <a:pPr marL="0" indent="0">
              <a:buNone/>
            </a:pPr>
            <a:r>
              <a:rPr lang="ja-JP" altLang="en-US" sz="2400" dirty="0"/>
              <a:t>画像を空間周波数の観点で分析することで，</a:t>
            </a:r>
            <a:r>
              <a:rPr lang="ja-JP" altLang="en-US" sz="2400" b="1" dirty="0"/>
              <a:t>画像のぼかし</a:t>
            </a:r>
            <a:r>
              <a:rPr lang="ja-JP" altLang="en-US" sz="2400" dirty="0"/>
              <a:t>や</a:t>
            </a:r>
            <a:r>
              <a:rPr lang="ja-JP" altLang="en-US" sz="2400" b="1" dirty="0"/>
              <a:t>圧縮（人の目に見えにくい周波数成分の削減）</a:t>
            </a:r>
            <a:r>
              <a:rPr lang="ja-JP" altLang="en-US" sz="2400" dirty="0"/>
              <a:t>が可能になる．</a:t>
            </a:r>
            <a:endParaRPr lang="en-US" altLang="ja-JP" sz="2400" dirty="0"/>
          </a:p>
          <a:p>
            <a:pPr marL="0" indent="0">
              <a:buNone/>
            </a:pPr>
            <a:r>
              <a:rPr lang="ja-JP" altLang="en-US" sz="2400" dirty="0"/>
              <a:t>高周波成分の除去はぼかし，低周波成分の除去は輪郭抽出に対応する．</a:t>
            </a:r>
            <a:endParaRPr kumimoji="1" lang="ja-JP" altLang="en-US" sz="2400" dirty="0"/>
          </a:p>
        </p:txBody>
      </p:sp>
      <p:sp>
        <p:nvSpPr>
          <p:cNvPr id="4" name="スライド番号プレースホルダー 3">
            <a:extLst>
              <a:ext uri="{FF2B5EF4-FFF2-40B4-BE49-F238E27FC236}">
                <a16:creationId xmlns:a16="http://schemas.microsoft.com/office/drawing/2014/main" id="{8063A838-BAF4-6E37-2CCF-E9AA1D9ACA78}"/>
              </a:ext>
            </a:extLst>
          </p:cNvPr>
          <p:cNvSpPr>
            <a:spLocks noGrp="1"/>
          </p:cNvSpPr>
          <p:nvPr>
            <p:ph type="sldNum" sz="quarter" idx="12"/>
          </p:nvPr>
        </p:nvSpPr>
        <p:spPr/>
        <p:txBody>
          <a:bodyPr/>
          <a:lstStyle/>
          <a:p>
            <a:fld id="{E205D82C-95A1-431E-8E38-AA614A14CDCF}" type="slidenum">
              <a:rPr kumimoji="1" lang="ja-JP" altLang="en-US" smtClean="0"/>
              <a:t>14</a:t>
            </a:fld>
            <a:endParaRPr kumimoji="1" lang="ja-JP" altLang="en-US"/>
          </a:p>
        </p:txBody>
      </p:sp>
      <p:pic>
        <p:nvPicPr>
          <p:cNvPr id="6" name="図 5" descr="グラフィカル ユーザー インターフェイス&#10;&#10;AI 生成コンテンツは誤りを含む可能性があります。">
            <a:extLst>
              <a:ext uri="{FF2B5EF4-FFF2-40B4-BE49-F238E27FC236}">
                <a16:creationId xmlns:a16="http://schemas.microsoft.com/office/drawing/2014/main" id="{877940B2-4132-B0C7-8756-2B89B71369BA}"/>
              </a:ext>
            </a:extLst>
          </p:cNvPr>
          <p:cNvPicPr>
            <a:picLocks noChangeAspect="1"/>
          </p:cNvPicPr>
          <p:nvPr/>
        </p:nvPicPr>
        <p:blipFill>
          <a:blip r:embed="rId2"/>
          <a:stretch>
            <a:fillRect/>
          </a:stretch>
        </p:blipFill>
        <p:spPr>
          <a:xfrm>
            <a:off x="0" y="2226223"/>
            <a:ext cx="9144000" cy="2405553"/>
          </a:xfrm>
          <a:prstGeom prst="rect">
            <a:avLst/>
          </a:prstGeom>
        </p:spPr>
      </p:pic>
      <p:pic>
        <p:nvPicPr>
          <p:cNvPr id="8" name="図 7" descr="グラフィカル ユーザー インターフェイス, アプリケーション&#10;&#10;AI 生成コンテンツは誤りを含む可能性があります。">
            <a:extLst>
              <a:ext uri="{FF2B5EF4-FFF2-40B4-BE49-F238E27FC236}">
                <a16:creationId xmlns:a16="http://schemas.microsoft.com/office/drawing/2014/main" id="{5D974517-9FA7-60F8-7A98-4F7E2596E14A}"/>
              </a:ext>
            </a:extLst>
          </p:cNvPr>
          <p:cNvPicPr>
            <a:picLocks noChangeAspect="1"/>
          </p:cNvPicPr>
          <p:nvPr/>
        </p:nvPicPr>
        <p:blipFill>
          <a:blip r:embed="rId3"/>
          <a:stretch>
            <a:fillRect/>
          </a:stretch>
        </p:blipFill>
        <p:spPr>
          <a:xfrm>
            <a:off x="3578921" y="5011041"/>
            <a:ext cx="2158000" cy="1942200"/>
          </a:xfrm>
          <a:prstGeom prst="rect">
            <a:avLst/>
          </a:prstGeom>
        </p:spPr>
      </p:pic>
      <p:sp>
        <p:nvSpPr>
          <p:cNvPr id="10" name="テキスト ボックス 9">
            <a:extLst>
              <a:ext uri="{FF2B5EF4-FFF2-40B4-BE49-F238E27FC236}">
                <a16:creationId xmlns:a16="http://schemas.microsoft.com/office/drawing/2014/main" id="{7D52DF6D-C273-EDED-7C48-26F1B6DBDB66}"/>
              </a:ext>
            </a:extLst>
          </p:cNvPr>
          <p:cNvSpPr txBox="1"/>
          <p:nvPr/>
        </p:nvSpPr>
        <p:spPr>
          <a:xfrm>
            <a:off x="547622" y="5477350"/>
            <a:ext cx="4334006" cy="830997"/>
          </a:xfrm>
          <a:prstGeom prst="rect">
            <a:avLst/>
          </a:prstGeom>
          <a:noFill/>
        </p:spPr>
        <p:txBody>
          <a:bodyPr wrap="square">
            <a:spAutoFit/>
          </a:bodyPr>
          <a:lstStyle/>
          <a:p>
            <a:r>
              <a:rPr lang="ja-JP" altLang="en-US" sz="2400" b="1" dirty="0"/>
              <a:t>画像のぼかし</a:t>
            </a:r>
            <a:endParaRPr lang="en-US" altLang="ja-JP" sz="2400" b="1" dirty="0"/>
          </a:p>
          <a:p>
            <a:r>
              <a:rPr lang="ja-JP" altLang="en-US" sz="2400" b="1" dirty="0"/>
              <a:t>（高い周波数の除去）</a:t>
            </a:r>
            <a:endParaRPr lang="ja-JP" altLang="en-US" sz="2400" dirty="0"/>
          </a:p>
        </p:txBody>
      </p:sp>
    </p:spTree>
    <p:extLst>
      <p:ext uri="{BB962C8B-B14F-4D97-AF65-F5344CB8AC3E}">
        <p14:creationId xmlns:p14="http://schemas.microsoft.com/office/powerpoint/2010/main" val="1673169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1E5CC4-4F66-6B95-FF1F-50F35FFCC4D6}"/>
              </a:ext>
            </a:extLst>
          </p:cNvPr>
          <p:cNvSpPr>
            <a:spLocks noGrp="1"/>
          </p:cNvSpPr>
          <p:nvPr>
            <p:ph type="title"/>
          </p:nvPr>
        </p:nvSpPr>
        <p:spPr/>
        <p:txBody>
          <a:bodyPr>
            <a:normAutofit fontScale="90000"/>
          </a:bodyPr>
          <a:lstStyle/>
          <a:p>
            <a:r>
              <a:rPr kumimoji="1" lang="ja-JP" altLang="en-US" dirty="0"/>
              <a:t>スペクトルと画像処理</a:t>
            </a:r>
          </a:p>
        </p:txBody>
      </p:sp>
      <p:sp>
        <p:nvSpPr>
          <p:cNvPr id="4" name="スライド番号プレースホルダー 3">
            <a:extLst>
              <a:ext uri="{FF2B5EF4-FFF2-40B4-BE49-F238E27FC236}">
                <a16:creationId xmlns:a16="http://schemas.microsoft.com/office/drawing/2014/main" id="{8F19DE0F-DC4E-411A-2BA6-4B3BD9DB19C2}"/>
              </a:ext>
            </a:extLst>
          </p:cNvPr>
          <p:cNvSpPr>
            <a:spLocks noGrp="1"/>
          </p:cNvSpPr>
          <p:nvPr>
            <p:ph type="sldNum" sz="quarter" idx="12"/>
          </p:nvPr>
        </p:nvSpPr>
        <p:spPr/>
        <p:txBody>
          <a:bodyPr/>
          <a:lstStyle/>
          <a:p>
            <a:fld id="{E205D82C-95A1-431E-8E38-AA614A14CDCF}" type="slidenum">
              <a:rPr kumimoji="1" lang="ja-JP" altLang="en-US" smtClean="0"/>
              <a:t>15</a:t>
            </a:fld>
            <a:endParaRPr kumimoji="1" lang="ja-JP" altLang="en-US"/>
          </a:p>
        </p:txBody>
      </p:sp>
      <p:pic>
        <p:nvPicPr>
          <p:cNvPr id="6" name="図 5" descr="図形 が含まれている画像&#10;&#10;AI 生成コンテンツは誤りを含む可能性があります。">
            <a:extLst>
              <a:ext uri="{FF2B5EF4-FFF2-40B4-BE49-F238E27FC236}">
                <a16:creationId xmlns:a16="http://schemas.microsoft.com/office/drawing/2014/main" id="{A82C5DAC-9CBB-8A04-F033-1B4619DFE8F7}"/>
              </a:ext>
            </a:extLst>
          </p:cNvPr>
          <p:cNvPicPr>
            <a:picLocks noChangeAspect="1"/>
          </p:cNvPicPr>
          <p:nvPr/>
        </p:nvPicPr>
        <p:blipFill>
          <a:blip r:embed="rId2"/>
          <a:stretch>
            <a:fillRect/>
          </a:stretch>
        </p:blipFill>
        <p:spPr>
          <a:xfrm>
            <a:off x="511119" y="574758"/>
            <a:ext cx="8121762" cy="6108214"/>
          </a:xfrm>
          <a:prstGeom prst="rect">
            <a:avLst/>
          </a:prstGeom>
        </p:spPr>
      </p:pic>
    </p:spTree>
    <p:extLst>
      <p:ext uri="{BB962C8B-B14F-4D97-AF65-F5344CB8AC3E}">
        <p14:creationId xmlns:p14="http://schemas.microsoft.com/office/powerpoint/2010/main" val="2759853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a:t>
            </a:r>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3"/>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16</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6">
            <a:extLst>
              <a:ext uri="{FF2B5EF4-FFF2-40B4-BE49-F238E27FC236}">
                <a16:creationId xmlns:a16="http://schemas.microsoft.com/office/drawing/2014/main" id="{1ADC2B65-0827-95AB-0DB2-1684B2D0B461}"/>
              </a:ext>
            </a:extLst>
          </p:cNvPr>
          <p:cNvSpPr>
            <a:spLocks noGrp="1"/>
          </p:cNvSpPr>
          <p:nvPr>
            <p:ph idx="1"/>
          </p:nvPr>
        </p:nvSpPr>
        <p:spPr/>
        <p:txBody>
          <a:bodyPr/>
          <a:lstStyle/>
          <a:p>
            <a:endParaRPr lang="ja-JP" altLang="en-US"/>
          </a:p>
        </p:txBody>
      </p:sp>
    </p:spTree>
    <p:extLst>
      <p:ext uri="{BB962C8B-B14F-4D97-AF65-F5344CB8AC3E}">
        <p14:creationId xmlns:p14="http://schemas.microsoft.com/office/powerpoint/2010/main" val="4276383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3BD089-ADEA-9910-10DA-7629A2C0C842}"/>
              </a:ext>
            </a:extLst>
          </p:cNvPr>
          <p:cNvSpPr>
            <a:spLocks noGrp="1"/>
          </p:cNvSpPr>
          <p:nvPr>
            <p:ph type="title"/>
          </p:nvPr>
        </p:nvSpPr>
        <p:spPr/>
        <p:txBody>
          <a:bodyPr>
            <a:normAutofit fontScale="90000"/>
          </a:bodyPr>
          <a:lstStyle/>
          <a:p>
            <a:r>
              <a:rPr lang="ja-JP" altLang="en-US" dirty="0"/>
              <a:t>画像制作とコンピュータ（演習①～③）</a:t>
            </a:r>
            <a:endParaRPr kumimoji="1" lang="ja-JP" altLang="en-US" dirty="0"/>
          </a:p>
        </p:txBody>
      </p:sp>
      <p:sp>
        <p:nvSpPr>
          <p:cNvPr id="3" name="コンテンツ プレースホルダー 2">
            <a:extLst>
              <a:ext uri="{FF2B5EF4-FFF2-40B4-BE49-F238E27FC236}">
                <a16:creationId xmlns:a16="http://schemas.microsoft.com/office/drawing/2014/main" id="{A3C3B78E-4DE5-884D-4C30-5B073E325CC5}"/>
              </a:ext>
            </a:extLst>
          </p:cNvPr>
          <p:cNvSpPr>
            <a:spLocks noGrp="1"/>
          </p:cNvSpPr>
          <p:nvPr>
            <p:ph idx="1"/>
          </p:nvPr>
        </p:nvSpPr>
        <p:spPr/>
        <p:txBody>
          <a:bodyPr>
            <a:normAutofit/>
          </a:bodyPr>
          <a:lstStyle/>
          <a:p>
            <a:pPr marL="0" indent="0">
              <a:buNone/>
            </a:pPr>
            <a:r>
              <a:rPr kumimoji="1" lang="ja-JP" altLang="en-US" sz="2400" dirty="0"/>
              <a:t>パソコンの</a:t>
            </a:r>
            <a:r>
              <a:rPr kumimoji="1" lang="en-US" altLang="ja-JP" sz="2400" dirty="0"/>
              <a:t>Web</a:t>
            </a:r>
            <a:r>
              <a:rPr kumimoji="1" lang="ja-JP" altLang="en-US" sz="2400" dirty="0"/>
              <a:t>ブラウザを使って画像制作を体験</a:t>
            </a:r>
            <a:r>
              <a:rPr lang="ja-JP" altLang="en-US" sz="2400" dirty="0"/>
              <a:t>する．（これらの作者に感謝する）</a:t>
            </a:r>
            <a:endParaRPr lang="en-US" altLang="ja-JP" sz="2400" dirty="0"/>
          </a:p>
          <a:p>
            <a:r>
              <a:rPr lang="en-US" altLang="ja-JP" sz="2400" dirty="0"/>
              <a:t>Fluid Paint: </a:t>
            </a:r>
            <a:r>
              <a:rPr lang="en-US" altLang="ja-JP" sz="2400" dirty="0">
                <a:hlinkClick r:id="rId2"/>
              </a:rPr>
              <a:t>https://david.li/paint/</a:t>
            </a:r>
            <a:endParaRPr lang="en-US" altLang="ja-JP" sz="2400" dirty="0"/>
          </a:p>
          <a:p>
            <a:r>
              <a:rPr lang="en-US" altLang="ja-JP" sz="2400" dirty="0"/>
              <a:t>Silk: </a:t>
            </a:r>
            <a:r>
              <a:rPr lang="en-US" altLang="ja-JP" sz="2400" dirty="0">
                <a:hlinkClick r:id="rId3"/>
              </a:rPr>
              <a:t>http://weavesilk.com/</a:t>
            </a:r>
            <a:endParaRPr lang="en-US" altLang="ja-JP" sz="2400" dirty="0"/>
          </a:p>
          <a:p>
            <a:r>
              <a:rPr lang="en-US" altLang="ja-JP" sz="2400" dirty="0"/>
              <a:t>WebGL Fluid Simulation: </a:t>
            </a:r>
            <a:r>
              <a:rPr lang="en-US" altLang="ja-JP" sz="2400" dirty="0">
                <a:hlinkClick r:id="rId4"/>
              </a:rPr>
              <a:t>https://paveldogreat.github.io/WebGL-Fluid-Simulation/</a:t>
            </a:r>
            <a:endParaRPr lang="en-US" altLang="ja-JP" sz="2400" dirty="0"/>
          </a:p>
          <a:p>
            <a:endParaRPr kumimoji="1" lang="ja-JP" altLang="en-US" sz="2400" dirty="0"/>
          </a:p>
        </p:txBody>
      </p:sp>
      <p:sp>
        <p:nvSpPr>
          <p:cNvPr id="4" name="スライド番号プレースホルダー 3">
            <a:extLst>
              <a:ext uri="{FF2B5EF4-FFF2-40B4-BE49-F238E27FC236}">
                <a16:creationId xmlns:a16="http://schemas.microsoft.com/office/drawing/2014/main" id="{100D5950-F21C-8CC1-AA89-9174411B8F1E}"/>
              </a:ext>
            </a:extLst>
          </p:cNvPr>
          <p:cNvSpPr>
            <a:spLocks noGrp="1"/>
          </p:cNvSpPr>
          <p:nvPr>
            <p:ph type="sldNum" sz="quarter" idx="12"/>
          </p:nvPr>
        </p:nvSpPr>
        <p:spPr/>
        <p:txBody>
          <a:bodyPr/>
          <a:lstStyle/>
          <a:p>
            <a:fld id="{E205D82C-95A1-431E-8E38-AA614A14CDCF}" type="slidenum">
              <a:rPr kumimoji="1" lang="ja-JP" altLang="en-US" smtClean="0"/>
              <a:t>17</a:t>
            </a:fld>
            <a:endParaRPr kumimoji="1" lang="ja-JP" altLang="en-US"/>
          </a:p>
        </p:txBody>
      </p:sp>
      <p:pic>
        <p:nvPicPr>
          <p:cNvPr id="5" name="図 4"/>
          <p:cNvPicPr>
            <a:picLocks noChangeAspect="1"/>
          </p:cNvPicPr>
          <p:nvPr/>
        </p:nvPicPr>
        <p:blipFill>
          <a:blip r:embed="rId5"/>
          <a:stretch>
            <a:fillRect/>
          </a:stretch>
        </p:blipFill>
        <p:spPr>
          <a:xfrm>
            <a:off x="321845" y="4413647"/>
            <a:ext cx="2447019" cy="1854139"/>
          </a:xfrm>
          <a:prstGeom prst="rect">
            <a:avLst/>
          </a:prstGeom>
        </p:spPr>
      </p:pic>
      <p:pic>
        <p:nvPicPr>
          <p:cNvPr id="6" name="図 5"/>
          <p:cNvPicPr>
            <a:picLocks noChangeAspect="1"/>
          </p:cNvPicPr>
          <p:nvPr/>
        </p:nvPicPr>
        <p:blipFill>
          <a:blip r:embed="rId6"/>
          <a:stretch>
            <a:fillRect/>
          </a:stretch>
        </p:blipFill>
        <p:spPr>
          <a:xfrm>
            <a:off x="2922874" y="4413647"/>
            <a:ext cx="2692129" cy="1942704"/>
          </a:xfrm>
          <a:prstGeom prst="rect">
            <a:avLst/>
          </a:prstGeom>
        </p:spPr>
      </p:pic>
      <p:pic>
        <p:nvPicPr>
          <p:cNvPr id="7" name="図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69013" y="4398830"/>
            <a:ext cx="3249392" cy="1883772"/>
          </a:xfrm>
          <a:prstGeom prst="rect">
            <a:avLst/>
          </a:prstGeom>
        </p:spPr>
      </p:pic>
    </p:spTree>
    <p:extLst>
      <p:ext uri="{BB962C8B-B14F-4D97-AF65-F5344CB8AC3E}">
        <p14:creationId xmlns:p14="http://schemas.microsoft.com/office/powerpoint/2010/main" val="79221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p:cNvSpPr>
            <a:spLocks noGrp="1"/>
          </p:cNvSpPr>
          <p:nvPr>
            <p:ph idx="1"/>
          </p:nvPr>
        </p:nvSpPr>
        <p:spPr>
          <a:xfrm>
            <a:off x="321845" y="846253"/>
            <a:ext cx="8728210" cy="5333166"/>
          </a:xfrm>
        </p:spPr>
        <p:txBody>
          <a:bodyPr>
            <a:normAutofit/>
          </a:bodyPr>
          <a:lstStyle/>
          <a:p>
            <a:pPr marL="0" indent="0">
              <a:buNone/>
            </a:pPr>
            <a:r>
              <a:rPr lang="ja-JP" altLang="en-US" sz="2400" b="1" u="sng" dirty="0"/>
              <a:t>筆の各種設定が可能</a:t>
            </a:r>
            <a:r>
              <a:rPr lang="ja-JP" altLang="en-US" sz="2400" dirty="0"/>
              <a:t>である．</a:t>
            </a:r>
            <a:endParaRPr lang="en-US" altLang="ja-JP" sz="2400" dirty="0"/>
          </a:p>
          <a:p>
            <a:pPr marL="0" indent="0">
              <a:buNone/>
            </a:pPr>
            <a:r>
              <a:rPr lang="ja-JP" altLang="en-US" sz="2400" dirty="0"/>
              <a:t>設定可能な項目：</a:t>
            </a:r>
            <a:r>
              <a:rPr lang="ja-JP" altLang="en-US" sz="2400" b="1" dirty="0"/>
              <a:t>色，サイズ，毛先の多さ，毛先の流動性</a:t>
            </a:r>
            <a:r>
              <a:rPr lang="ja-JP" altLang="en-US" sz="2400" dirty="0"/>
              <a:t>など．</a:t>
            </a:r>
            <a:endParaRPr lang="en-US" altLang="ja-JP" sz="2400" dirty="0"/>
          </a:p>
          <a:p>
            <a:pPr marL="0" indent="0">
              <a:buNone/>
            </a:pPr>
            <a:r>
              <a:rPr lang="en-US" altLang="ja-JP" sz="2400" dirty="0">
                <a:hlinkClick r:id="rId2"/>
              </a:rPr>
              <a:t>https://david.li/paint/</a:t>
            </a:r>
            <a:endParaRPr lang="en-US" altLang="ja-JP" sz="2400" dirty="0"/>
          </a:p>
          <a:p>
            <a:pPr marL="0" indent="0">
              <a:buNone/>
            </a:pPr>
            <a:endParaRPr lang="en-US" altLang="ja-JP" sz="2400" dirty="0"/>
          </a:p>
        </p:txBody>
      </p:sp>
      <p:pic>
        <p:nvPicPr>
          <p:cNvPr id="3" name="図 2"/>
          <p:cNvPicPr>
            <a:picLocks noChangeAspect="1"/>
          </p:cNvPicPr>
          <p:nvPr/>
        </p:nvPicPr>
        <p:blipFill>
          <a:blip r:embed="rId3"/>
          <a:stretch>
            <a:fillRect/>
          </a:stretch>
        </p:blipFill>
        <p:spPr>
          <a:xfrm>
            <a:off x="831758" y="2514600"/>
            <a:ext cx="5732250" cy="4343400"/>
          </a:xfrm>
          <a:prstGeom prst="rect">
            <a:avLst/>
          </a:prstGeom>
        </p:spPr>
      </p:pic>
      <p:sp>
        <p:nvSpPr>
          <p:cNvPr id="7" name="タイトル 6">
            <a:extLst>
              <a:ext uri="{FF2B5EF4-FFF2-40B4-BE49-F238E27FC236}">
                <a16:creationId xmlns:a16="http://schemas.microsoft.com/office/drawing/2014/main" id="{ABF6596F-4035-45F7-AC5B-19221BD9D423}"/>
              </a:ext>
            </a:extLst>
          </p:cNvPr>
          <p:cNvSpPr>
            <a:spLocks noGrp="1"/>
          </p:cNvSpPr>
          <p:nvPr>
            <p:ph type="title"/>
          </p:nvPr>
        </p:nvSpPr>
        <p:spPr/>
        <p:txBody>
          <a:bodyPr>
            <a:normAutofit fontScale="90000"/>
          </a:bodyPr>
          <a:lstStyle/>
          <a:p>
            <a:r>
              <a:rPr lang="ja-JP" altLang="en-US" b="1" dirty="0"/>
              <a:t>演習① ペイントソフト </a:t>
            </a:r>
            <a:r>
              <a:rPr lang="en-US" altLang="ja-JP" b="1" dirty="0"/>
              <a:t>Fluid Paint</a:t>
            </a:r>
            <a:endParaRPr lang="ja-JP" altLang="en-US" b="1" dirty="0"/>
          </a:p>
        </p:txBody>
      </p:sp>
    </p:spTree>
    <p:extLst>
      <p:ext uri="{BB962C8B-B14F-4D97-AF65-F5344CB8AC3E}">
        <p14:creationId xmlns:p14="http://schemas.microsoft.com/office/powerpoint/2010/main" val="2432017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p:cNvPicPr>
            <a:picLocks noChangeAspect="1"/>
          </p:cNvPicPr>
          <p:nvPr/>
        </p:nvPicPr>
        <p:blipFill>
          <a:blip r:embed="rId2"/>
          <a:stretch>
            <a:fillRect/>
          </a:stretch>
        </p:blipFill>
        <p:spPr>
          <a:xfrm>
            <a:off x="1126250" y="1869998"/>
            <a:ext cx="6249573" cy="4735385"/>
          </a:xfrm>
          <a:prstGeom prst="rect">
            <a:avLst/>
          </a:prstGeom>
        </p:spPr>
      </p:pic>
      <p:sp>
        <p:nvSpPr>
          <p:cNvPr id="8" name="コンテンツ プレースホルダー 5">
            <a:extLst>
              <a:ext uri="{FF2B5EF4-FFF2-40B4-BE49-F238E27FC236}">
                <a16:creationId xmlns:a16="http://schemas.microsoft.com/office/drawing/2014/main" id="{2B1744BB-5ED2-28F1-548D-910EC1380436}"/>
              </a:ext>
            </a:extLst>
          </p:cNvPr>
          <p:cNvSpPr>
            <a:spLocks noGrp="1"/>
          </p:cNvSpPr>
          <p:nvPr>
            <p:ph idx="1"/>
          </p:nvPr>
        </p:nvSpPr>
        <p:spPr>
          <a:xfrm>
            <a:off x="321845" y="457200"/>
            <a:ext cx="8728210" cy="5722219"/>
          </a:xfrm>
        </p:spPr>
        <p:txBody>
          <a:bodyPr>
            <a:normAutofit/>
          </a:bodyPr>
          <a:lstStyle/>
          <a:p>
            <a:pPr marL="0" indent="0">
              <a:buNone/>
            </a:pPr>
            <a:r>
              <a:rPr lang="en-US" altLang="ja-JP" sz="2400" b="1" u="sng" dirty="0"/>
              <a:t>Fluid</a:t>
            </a:r>
            <a:r>
              <a:rPr lang="ja-JP" altLang="en-US" sz="2400" b="1" u="sng" dirty="0"/>
              <a:t> </a:t>
            </a:r>
            <a:r>
              <a:rPr lang="en-US" altLang="ja-JP" sz="2400" b="1" u="sng" dirty="0"/>
              <a:t>Paint </a:t>
            </a:r>
            <a:r>
              <a:rPr lang="ja-JP" altLang="en-US" sz="2400" b="1" u="sng" dirty="0"/>
              <a:t>の操作</a:t>
            </a:r>
            <a:endParaRPr lang="en-US" altLang="ja-JP" sz="2400" dirty="0"/>
          </a:p>
          <a:p>
            <a:pPr marL="0" indent="0">
              <a:buNone/>
            </a:pPr>
            <a:r>
              <a:rPr lang="ja-JP" altLang="en-US" sz="2400" b="1" dirty="0"/>
              <a:t>筆の設定</a:t>
            </a:r>
            <a:r>
              <a:rPr lang="ja-JP" altLang="en-US" sz="2400" dirty="0"/>
              <a:t>は</a:t>
            </a:r>
            <a:r>
              <a:rPr lang="ja-JP" altLang="en-US" sz="2400" b="1" dirty="0"/>
              <a:t>左側のメニュー</a:t>
            </a:r>
            <a:r>
              <a:rPr lang="ja-JP" altLang="en-US" sz="2400" dirty="0"/>
              <a:t>で行う．</a:t>
            </a:r>
            <a:r>
              <a:rPr lang="ja-JP" altLang="en-US" sz="2400" b="1" dirty="0"/>
              <a:t>書き直す</a:t>
            </a:r>
            <a:r>
              <a:rPr lang="ja-JP" altLang="en-US" sz="2400" dirty="0"/>
              <a:t>ときは「</a:t>
            </a:r>
            <a:r>
              <a:rPr lang="en-US" altLang="ja-JP" sz="2400" b="1" dirty="0"/>
              <a:t>Clear</a:t>
            </a:r>
            <a:r>
              <a:rPr lang="ja-JP" altLang="en-US" sz="2400" dirty="0"/>
              <a:t>」をクリックする．</a:t>
            </a:r>
            <a:endParaRPr lang="en-US" altLang="ja-JP" sz="2400" dirty="0"/>
          </a:p>
        </p:txBody>
      </p:sp>
    </p:spTree>
    <p:extLst>
      <p:ext uri="{BB962C8B-B14F-4D97-AF65-F5344CB8AC3E}">
        <p14:creationId xmlns:p14="http://schemas.microsoft.com/office/powerpoint/2010/main" val="4085662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424042-DAB7-B22B-B0E7-91D812F3FBC0}"/>
              </a:ext>
            </a:extLst>
          </p:cNvPr>
          <p:cNvSpPr>
            <a:spLocks noGrp="1"/>
          </p:cNvSpPr>
          <p:nvPr>
            <p:ph type="title"/>
          </p:nvPr>
        </p:nvSpPr>
        <p:spPr/>
        <p:txBody>
          <a:bodyPr>
            <a:normAutofit fontScale="90000"/>
          </a:bodyPr>
          <a:lstStyle/>
          <a:p>
            <a:r>
              <a:rPr kumimoji="1" lang="ja-JP" altLang="en-US" dirty="0"/>
              <a:t>全体内容</a:t>
            </a:r>
          </a:p>
        </p:txBody>
      </p:sp>
      <p:sp>
        <p:nvSpPr>
          <p:cNvPr id="3" name="コンテンツ プレースホルダー 2">
            <a:extLst>
              <a:ext uri="{FF2B5EF4-FFF2-40B4-BE49-F238E27FC236}">
                <a16:creationId xmlns:a16="http://schemas.microsoft.com/office/drawing/2014/main" id="{3E9931FE-E006-A864-3D47-B9FE8F2CE105}"/>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E83616B-4CD6-13F0-6835-D5E89AB859B6}"/>
              </a:ext>
            </a:extLst>
          </p:cNvPr>
          <p:cNvSpPr>
            <a:spLocks noGrp="1"/>
          </p:cNvSpPr>
          <p:nvPr>
            <p:ph type="sldNum" sz="quarter" idx="12"/>
          </p:nvPr>
        </p:nvSpPr>
        <p:spPr/>
        <p:txBody>
          <a:bodyPr/>
          <a:lstStyle/>
          <a:p>
            <a:fld id="{E205D82C-95A1-431E-8E38-AA614A14CDCF}" type="slidenum">
              <a:rPr kumimoji="1" lang="ja-JP" altLang="en-US" smtClean="0"/>
              <a:t>2</a:t>
            </a:fld>
            <a:endParaRPr kumimoji="1" lang="ja-JP" altLang="en-US"/>
          </a:p>
        </p:txBody>
      </p:sp>
      <p:pic>
        <p:nvPicPr>
          <p:cNvPr id="6" name="図 5" descr="ダイアグラム が含まれている画像&#10;&#10;AI 生成コンテンツは誤りを含む可能性があります。">
            <a:extLst>
              <a:ext uri="{FF2B5EF4-FFF2-40B4-BE49-F238E27FC236}">
                <a16:creationId xmlns:a16="http://schemas.microsoft.com/office/drawing/2014/main" id="{52148391-2E7B-14F2-2ADC-0E785CCFD425}"/>
              </a:ext>
            </a:extLst>
          </p:cNvPr>
          <p:cNvPicPr>
            <a:picLocks noChangeAspect="1"/>
          </p:cNvPicPr>
          <p:nvPr/>
        </p:nvPicPr>
        <p:blipFill>
          <a:blip r:embed="rId2"/>
          <a:stretch>
            <a:fillRect/>
          </a:stretch>
        </p:blipFill>
        <p:spPr>
          <a:xfrm>
            <a:off x="0" y="678581"/>
            <a:ext cx="9144000" cy="6118216"/>
          </a:xfrm>
          <a:prstGeom prst="rect">
            <a:avLst/>
          </a:prstGeom>
        </p:spPr>
      </p:pic>
    </p:spTree>
    <p:extLst>
      <p:ext uri="{BB962C8B-B14F-4D97-AF65-F5344CB8AC3E}">
        <p14:creationId xmlns:p14="http://schemas.microsoft.com/office/powerpoint/2010/main" val="2589509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0ACAD1-896C-478F-3BF1-9F78E73E851A}"/>
              </a:ext>
            </a:extLst>
          </p:cNvPr>
          <p:cNvSpPr>
            <a:spLocks noGrp="1"/>
          </p:cNvSpPr>
          <p:nvPr>
            <p:ph type="title"/>
          </p:nvPr>
        </p:nvSpPr>
        <p:spPr/>
        <p:txBody>
          <a:bodyPr>
            <a:normAutofit fontScale="90000"/>
          </a:bodyPr>
          <a:lstStyle/>
          <a:p>
            <a:r>
              <a:rPr lang="ja-JP" altLang="en-US" b="1" dirty="0"/>
              <a:t>演習② アート作品制作サイト </a:t>
            </a:r>
            <a:r>
              <a:rPr lang="en-US" altLang="ja-JP" b="1" dirty="0"/>
              <a:t>Silk</a:t>
            </a:r>
            <a:endParaRPr kumimoji="1" lang="ja-JP" altLang="en-US" b="1" dirty="0"/>
          </a:p>
        </p:txBody>
      </p:sp>
      <p:sp>
        <p:nvSpPr>
          <p:cNvPr id="3" name="コンテンツ プレースホルダー 2">
            <a:extLst>
              <a:ext uri="{FF2B5EF4-FFF2-40B4-BE49-F238E27FC236}">
                <a16:creationId xmlns:a16="http://schemas.microsoft.com/office/drawing/2014/main" id="{8EAE7D31-F71B-7F45-B953-95F0F0B4FE66}"/>
              </a:ext>
            </a:extLst>
          </p:cNvPr>
          <p:cNvSpPr>
            <a:spLocks noGrp="1"/>
          </p:cNvSpPr>
          <p:nvPr>
            <p:ph idx="1"/>
          </p:nvPr>
        </p:nvSpPr>
        <p:spPr/>
        <p:txBody>
          <a:bodyPr/>
          <a:lstStyle/>
          <a:p>
            <a:pPr marL="0" indent="0">
              <a:buNone/>
            </a:pPr>
            <a:r>
              <a:rPr lang="ja-JP" altLang="en-US" dirty="0"/>
              <a:t>マウス操作でアート作品を作成できるサイト</a:t>
            </a:r>
            <a:endParaRPr lang="en-US" altLang="ja-JP" dirty="0"/>
          </a:p>
          <a:p>
            <a:pPr marL="0" indent="0">
              <a:buNone/>
            </a:pPr>
            <a:r>
              <a:rPr lang="en-US" altLang="ja-JP" dirty="0">
                <a:hlinkClick r:id="rId2"/>
              </a:rPr>
              <a:t>http://weavesilk.com/</a:t>
            </a:r>
            <a:endParaRPr lang="en-US" altLang="ja-JP"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BC27222D-483A-A27B-D5F2-6233F544C60A}"/>
              </a:ext>
            </a:extLst>
          </p:cNvPr>
          <p:cNvSpPr>
            <a:spLocks noGrp="1"/>
          </p:cNvSpPr>
          <p:nvPr>
            <p:ph type="sldNum" sz="quarter" idx="12"/>
          </p:nvPr>
        </p:nvSpPr>
        <p:spPr/>
        <p:txBody>
          <a:bodyPr/>
          <a:lstStyle/>
          <a:p>
            <a:fld id="{E205D82C-95A1-431E-8E38-AA614A14CDCF}" type="slidenum">
              <a:rPr kumimoji="1" lang="ja-JP" altLang="en-US" smtClean="0"/>
              <a:t>20</a:t>
            </a:fld>
            <a:endParaRPr kumimoji="1" lang="ja-JP" altLang="en-US"/>
          </a:p>
        </p:txBody>
      </p:sp>
      <p:pic>
        <p:nvPicPr>
          <p:cNvPr id="6" name="図 5"/>
          <p:cNvPicPr>
            <a:picLocks noChangeAspect="1"/>
          </p:cNvPicPr>
          <p:nvPr/>
        </p:nvPicPr>
        <p:blipFill>
          <a:blip r:embed="rId3"/>
          <a:stretch>
            <a:fillRect/>
          </a:stretch>
        </p:blipFill>
        <p:spPr>
          <a:xfrm>
            <a:off x="808434" y="2199084"/>
            <a:ext cx="6417865" cy="4631284"/>
          </a:xfrm>
          <a:prstGeom prst="rect">
            <a:avLst/>
          </a:prstGeom>
        </p:spPr>
      </p:pic>
    </p:spTree>
    <p:extLst>
      <p:ext uri="{BB962C8B-B14F-4D97-AF65-F5344CB8AC3E}">
        <p14:creationId xmlns:p14="http://schemas.microsoft.com/office/powerpoint/2010/main" val="4220524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p:cNvPicPr>
            <a:picLocks noChangeAspect="1"/>
          </p:cNvPicPr>
          <p:nvPr/>
        </p:nvPicPr>
        <p:blipFill>
          <a:blip r:embed="rId2"/>
          <a:stretch>
            <a:fillRect/>
          </a:stretch>
        </p:blipFill>
        <p:spPr>
          <a:xfrm>
            <a:off x="1572816" y="1448324"/>
            <a:ext cx="2135584" cy="2033434"/>
          </a:xfrm>
          <a:prstGeom prst="rect">
            <a:avLst/>
          </a:prstGeom>
        </p:spPr>
      </p:pic>
      <p:sp>
        <p:nvSpPr>
          <p:cNvPr id="7" name="正方形/長方形 6"/>
          <p:cNvSpPr/>
          <p:nvPr/>
        </p:nvSpPr>
        <p:spPr>
          <a:xfrm>
            <a:off x="2081644" y="3190875"/>
            <a:ext cx="1010806" cy="29088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コンテンツ プレースホルダー 5">
            <a:extLst>
              <a:ext uri="{FF2B5EF4-FFF2-40B4-BE49-F238E27FC236}">
                <a16:creationId xmlns:a16="http://schemas.microsoft.com/office/drawing/2014/main" id="{417372E0-0EB9-2161-E1D2-2C5321068065}"/>
              </a:ext>
            </a:extLst>
          </p:cNvPr>
          <p:cNvSpPr>
            <a:spLocks noGrp="1"/>
          </p:cNvSpPr>
          <p:nvPr>
            <p:ph idx="1"/>
          </p:nvPr>
        </p:nvSpPr>
        <p:spPr>
          <a:xfrm>
            <a:off x="321845" y="136524"/>
            <a:ext cx="8530055" cy="5722219"/>
          </a:xfrm>
        </p:spPr>
        <p:txBody>
          <a:bodyPr>
            <a:normAutofit/>
          </a:bodyPr>
          <a:lstStyle/>
          <a:p>
            <a:pPr marL="0" indent="0">
              <a:buNone/>
            </a:pPr>
            <a:r>
              <a:rPr lang="en-US" altLang="ja-JP" sz="2400" b="1" u="sng" dirty="0"/>
              <a:t>Silk </a:t>
            </a:r>
            <a:r>
              <a:rPr lang="ja-JP" altLang="en-US" sz="2400" b="1" u="sng" dirty="0"/>
              <a:t>の操作</a:t>
            </a:r>
            <a:endParaRPr lang="en-US" altLang="ja-JP" sz="2400" dirty="0"/>
          </a:p>
          <a:p>
            <a:pPr marL="0" indent="0">
              <a:buNone/>
            </a:pPr>
            <a:r>
              <a:rPr lang="ja-JP" altLang="en-US" sz="2400" dirty="0"/>
              <a:t>開始方法：</a:t>
            </a:r>
            <a:r>
              <a:rPr lang="en-US" altLang="ja-JP" sz="2400" dirty="0"/>
              <a:t>Silk</a:t>
            </a:r>
            <a:r>
              <a:rPr lang="ja-JP" altLang="en-US" sz="2400" dirty="0"/>
              <a:t>のページを開いたら，「</a:t>
            </a:r>
            <a:r>
              <a:rPr lang="en-US" altLang="ja-JP" sz="2400" b="1" dirty="0"/>
              <a:t>Draw Something</a:t>
            </a:r>
            <a:r>
              <a:rPr lang="ja-JP" altLang="en-US" sz="2400" dirty="0"/>
              <a:t>」をクリックして開始する．</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r>
              <a:rPr lang="ja-JP" altLang="en-US" sz="2400" dirty="0"/>
              <a:t>色の選択：左上のメニューで，色を選ぶことができる．</a:t>
            </a:r>
            <a:endParaRPr lang="en-US" altLang="ja-JP" sz="2400" dirty="0"/>
          </a:p>
        </p:txBody>
      </p:sp>
      <p:pic>
        <p:nvPicPr>
          <p:cNvPr id="10" name="図 9"/>
          <p:cNvPicPr>
            <a:picLocks noChangeAspect="1"/>
          </p:cNvPicPr>
          <p:nvPr/>
        </p:nvPicPr>
        <p:blipFill>
          <a:blip r:embed="rId3"/>
          <a:stretch>
            <a:fillRect/>
          </a:stretch>
        </p:blipFill>
        <p:spPr>
          <a:xfrm>
            <a:off x="1116536" y="4445834"/>
            <a:ext cx="2799020" cy="2229187"/>
          </a:xfrm>
          <a:prstGeom prst="rect">
            <a:avLst/>
          </a:prstGeom>
        </p:spPr>
      </p:pic>
      <p:sp>
        <p:nvSpPr>
          <p:cNvPr id="11" name="正方形/長方形 10"/>
          <p:cNvSpPr/>
          <p:nvPr/>
        </p:nvSpPr>
        <p:spPr>
          <a:xfrm>
            <a:off x="1193800" y="4793558"/>
            <a:ext cx="1466849" cy="156279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2" name="図 11"/>
          <p:cNvPicPr>
            <a:picLocks noChangeAspect="1"/>
          </p:cNvPicPr>
          <p:nvPr/>
        </p:nvPicPr>
        <p:blipFill>
          <a:blip r:embed="rId4"/>
          <a:stretch>
            <a:fillRect/>
          </a:stretch>
        </p:blipFill>
        <p:spPr>
          <a:xfrm>
            <a:off x="4526827" y="4276404"/>
            <a:ext cx="3804373" cy="2398617"/>
          </a:xfrm>
          <a:prstGeom prst="rect">
            <a:avLst/>
          </a:prstGeom>
        </p:spPr>
      </p:pic>
    </p:spTree>
    <p:extLst>
      <p:ext uri="{BB962C8B-B14F-4D97-AF65-F5344CB8AC3E}">
        <p14:creationId xmlns:p14="http://schemas.microsoft.com/office/powerpoint/2010/main" val="12649989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C580F4-159C-A105-DEE7-5582B16D21E0}"/>
              </a:ext>
            </a:extLst>
          </p:cNvPr>
          <p:cNvSpPr>
            <a:spLocks noGrp="1"/>
          </p:cNvSpPr>
          <p:nvPr>
            <p:ph type="title"/>
          </p:nvPr>
        </p:nvSpPr>
        <p:spPr>
          <a:xfrm>
            <a:off x="321845" y="175028"/>
            <a:ext cx="8461208" cy="671225"/>
          </a:xfrm>
        </p:spPr>
        <p:txBody>
          <a:bodyPr>
            <a:normAutofit fontScale="90000"/>
          </a:bodyPr>
          <a:lstStyle/>
          <a:p>
            <a:r>
              <a:rPr lang="ja-JP" altLang="en-US" b="1" dirty="0"/>
              <a:t>演習③ 流体シミュレーション </a:t>
            </a:r>
            <a:r>
              <a:rPr lang="en-US" altLang="ja-JP" b="1" dirty="0"/>
              <a:t>WebGL Fluid Simulation</a:t>
            </a:r>
            <a:endParaRPr kumimoji="1" lang="ja-JP" altLang="en-US" b="1" dirty="0"/>
          </a:p>
        </p:txBody>
      </p:sp>
      <p:sp>
        <p:nvSpPr>
          <p:cNvPr id="3" name="コンテンツ プレースホルダー 2">
            <a:extLst>
              <a:ext uri="{FF2B5EF4-FFF2-40B4-BE49-F238E27FC236}">
                <a16:creationId xmlns:a16="http://schemas.microsoft.com/office/drawing/2014/main" id="{29AC11E1-7766-7714-B12B-148A1673D067}"/>
              </a:ext>
            </a:extLst>
          </p:cNvPr>
          <p:cNvSpPr>
            <a:spLocks noGrp="1"/>
          </p:cNvSpPr>
          <p:nvPr>
            <p:ph idx="1"/>
          </p:nvPr>
        </p:nvSpPr>
        <p:spPr>
          <a:xfrm>
            <a:off x="321845" y="1047749"/>
            <a:ext cx="8461208" cy="5112619"/>
          </a:xfrm>
        </p:spPr>
        <p:txBody>
          <a:bodyPr>
            <a:normAutofit/>
          </a:bodyPr>
          <a:lstStyle/>
          <a:p>
            <a:r>
              <a:rPr lang="ja-JP" altLang="en-US" sz="2400" dirty="0"/>
              <a:t>光の渦などを作成できるサイトである．</a:t>
            </a:r>
            <a:endParaRPr lang="en-US" altLang="ja-JP" sz="2400" dirty="0"/>
          </a:p>
          <a:p>
            <a:pPr marL="0" indent="0">
              <a:buNone/>
            </a:pPr>
            <a:r>
              <a:rPr lang="en-US" altLang="ja-JP" sz="2400" dirty="0">
                <a:hlinkClick r:id="rId2"/>
              </a:rPr>
              <a:t>https://paveldogreat.github.io/WebGL-Fluid-Simulation/</a:t>
            </a:r>
            <a:endParaRPr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EC7AA198-48D3-5709-D1BA-30377E667380}"/>
              </a:ext>
            </a:extLst>
          </p:cNvPr>
          <p:cNvSpPr>
            <a:spLocks noGrp="1"/>
          </p:cNvSpPr>
          <p:nvPr>
            <p:ph type="sldNum" sz="quarter" idx="12"/>
          </p:nvPr>
        </p:nvSpPr>
        <p:spPr/>
        <p:txBody>
          <a:bodyPr/>
          <a:lstStyle/>
          <a:p>
            <a:fld id="{E205D82C-95A1-431E-8E38-AA614A14CDCF}" type="slidenum">
              <a:rPr kumimoji="1" lang="ja-JP" altLang="en-US" smtClean="0"/>
              <a:t>22</a:t>
            </a:fld>
            <a:endParaRPr kumimoji="1" lang="ja-JP" altLang="en-US"/>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917" y="2406589"/>
            <a:ext cx="7376502" cy="4276383"/>
          </a:xfrm>
          <a:prstGeom prst="rect">
            <a:avLst/>
          </a:prstGeom>
        </p:spPr>
      </p:pic>
    </p:spTree>
    <p:extLst>
      <p:ext uri="{BB962C8B-B14F-4D97-AF65-F5344CB8AC3E}">
        <p14:creationId xmlns:p14="http://schemas.microsoft.com/office/powerpoint/2010/main" val="1949734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BBF8B54-9417-51B6-EB60-8C6CAE0C1791}"/>
              </a:ext>
            </a:extLst>
          </p:cNvPr>
          <p:cNvSpPr>
            <a:spLocks noGrp="1"/>
          </p:cNvSpPr>
          <p:nvPr>
            <p:ph type="sldNum" sz="quarter" idx="12"/>
          </p:nvPr>
        </p:nvSpPr>
        <p:spPr/>
        <p:txBody>
          <a:bodyPr/>
          <a:lstStyle/>
          <a:p>
            <a:fld id="{E205D82C-95A1-431E-8E38-AA614A14CDCF}" type="slidenum">
              <a:rPr kumimoji="1" lang="ja-JP" altLang="en-US" smtClean="0"/>
              <a:t>23</a:t>
            </a:fld>
            <a:endParaRPr kumimoji="1" lang="ja-JP" altLang="en-US"/>
          </a:p>
        </p:txBody>
      </p:sp>
      <p:sp>
        <p:nvSpPr>
          <p:cNvPr id="5" name="コンテンツ プレースホルダー 5">
            <a:extLst>
              <a:ext uri="{FF2B5EF4-FFF2-40B4-BE49-F238E27FC236}">
                <a16:creationId xmlns:a16="http://schemas.microsoft.com/office/drawing/2014/main" id="{9CC31599-E134-2563-87A7-ECF2CACAD35A}"/>
              </a:ext>
            </a:extLst>
          </p:cNvPr>
          <p:cNvSpPr txBox="1">
            <a:spLocks/>
          </p:cNvSpPr>
          <p:nvPr/>
        </p:nvSpPr>
        <p:spPr>
          <a:xfrm>
            <a:off x="321845" y="457200"/>
            <a:ext cx="8728210" cy="572221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400" b="1" u="sng" dirty="0"/>
              <a:t>WebGL Fluid Simulation </a:t>
            </a:r>
            <a:r>
              <a:rPr lang="ja-JP" altLang="en-US" sz="2400" b="1" u="sng" dirty="0"/>
              <a:t>の操作</a:t>
            </a:r>
            <a:endParaRPr lang="en-US" altLang="ja-JP" sz="2400" dirty="0"/>
          </a:p>
          <a:p>
            <a:pPr marL="0" indent="0">
              <a:buNone/>
            </a:pPr>
            <a:r>
              <a:rPr lang="en-US" altLang="ja-JP" sz="2400" dirty="0"/>
              <a:t>WebGL Fluid Simulation</a:t>
            </a:r>
            <a:r>
              <a:rPr lang="ja-JP" altLang="en-US" sz="2400" dirty="0"/>
              <a:t>のページを開いたら，マウス操作で描く．</a:t>
            </a:r>
            <a:endParaRPr lang="en-US" altLang="ja-JP" sz="2400" dirty="0"/>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844" y="1812953"/>
            <a:ext cx="8396705" cy="4867827"/>
          </a:xfrm>
          <a:prstGeom prst="rect">
            <a:avLst/>
          </a:prstGeom>
        </p:spPr>
      </p:pic>
    </p:spTree>
    <p:extLst>
      <p:ext uri="{BB962C8B-B14F-4D97-AF65-F5344CB8AC3E}">
        <p14:creationId xmlns:p14="http://schemas.microsoft.com/office/powerpoint/2010/main" val="3556048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86B6EA-2BD1-E55E-3FF8-6B8F44F46C2D}"/>
              </a:ext>
            </a:extLst>
          </p:cNvPr>
          <p:cNvSpPr>
            <a:spLocks noGrp="1"/>
          </p:cNvSpPr>
          <p:nvPr>
            <p:ph type="title"/>
          </p:nvPr>
        </p:nvSpPr>
        <p:spPr/>
        <p:txBody>
          <a:bodyPr>
            <a:normAutofit fontScale="90000"/>
          </a:bodyPr>
          <a:lstStyle/>
          <a:p>
            <a:r>
              <a:rPr lang="ja-JP" altLang="en-US" b="1" dirty="0"/>
              <a:t>演習④　</a:t>
            </a:r>
            <a:r>
              <a:rPr lang="en-US" altLang="ja-JP" b="1" dirty="0"/>
              <a:t>Setosa.io</a:t>
            </a:r>
            <a:r>
              <a:rPr lang="ja-JP" altLang="en-US" b="1" dirty="0"/>
              <a:t>：画像にフィルタを適用</a:t>
            </a:r>
            <a:endParaRPr kumimoji="1" lang="ja-JP" altLang="en-US" dirty="0"/>
          </a:p>
        </p:txBody>
      </p:sp>
      <p:sp>
        <p:nvSpPr>
          <p:cNvPr id="3" name="コンテンツ プレースホルダー 2">
            <a:extLst>
              <a:ext uri="{FF2B5EF4-FFF2-40B4-BE49-F238E27FC236}">
                <a16:creationId xmlns:a16="http://schemas.microsoft.com/office/drawing/2014/main" id="{4947FBAC-F40E-9A1C-44D4-412ED621C836}"/>
              </a:ext>
            </a:extLst>
          </p:cNvPr>
          <p:cNvSpPr>
            <a:spLocks noGrp="1"/>
          </p:cNvSpPr>
          <p:nvPr>
            <p:ph idx="1"/>
          </p:nvPr>
        </p:nvSpPr>
        <p:spPr/>
        <p:txBody>
          <a:bodyPr/>
          <a:lstStyle/>
          <a:p>
            <a:pPr marL="0" indent="0">
              <a:buNone/>
            </a:pPr>
            <a:r>
              <a:rPr lang="ja-JP" altLang="en-US" b="1" dirty="0"/>
              <a:t>フィルタの適用</a:t>
            </a:r>
            <a:r>
              <a:rPr lang="ja-JP" altLang="en-US" dirty="0"/>
              <a:t>によって</a:t>
            </a:r>
            <a:r>
              <a:rPr lang="ja-JP" altLang="en-US" b="1" dirty="0"/>
              <a:t>画像が変化</a:t>
            </a:r>
            <a:r>
              <a:rPr lang="ja-JP" altLang="en-US" dirty="0"/>
              <a:t>することを，操作を通じて確認</a:t>
            </a:r>
            <a:endParaRPr lang="en-US" altLang="ja-JP" dirty="0"/>
          </a:p>
          <a:p>
            <a:pPr marL="0" indent="0">
              <a:buNone/>
            </a:pPr>
            <a:r>
              <a:rPr lang="en-US" altLang="ja-JP" dirty="0">
                <a:hlinkClick r:id="rId2"/>
              </a:rPr>
              <a:t>https://setosa.io/ev/image-kernels/</a:t>
            </a:r>
            <a:endParaRPr kumimoji="1" lang="ja-JP" altLang="en-US" dirty="0"/>
          </a:p>
        </p:txBody>
      </p:sp>
      <p:sp>
        <p:nvSpPr>
          <p:cNvPr id="4" name="スライド番号プレースホルダー 3">
            <a:extLst>
              <a:ext uri="{FF2B5EF4-FFF2-40B4-BE49-F238E27FC236}">
                <a16:creationId xmlns:a16="http://schemas.microsoft.com/office/drawing/2014/main" id="{581E5AAC-8CCF-AFEA-E6AF-1FA0DC8C300B}"/>
              </a:ext>
            </a:extLst>
          </p:cNvPr>
          <p:cNvSpPr>
            <a:spLocks noGrp="1"/>
          </p:cNvSpPr>
          <p:nvPr>
            <p:ph type="sldNum" sz="quarter" idx="12"/>
          </p:nvPr>
        </p:nvSpPr>
        <p:spPr/>
        <p:txBody>
          <a:bodyPr/>
          <a:lstStyle/>
          <a:p>
            <a:fld id="{E205D82C-95A1-431E-8E38-AA614A14CDCF}" type="slidenum">
              <a:rPr kumimoji="1" lang="ja-JP" altLang="en-US" smtClean="0"/>
              <a:t>24</a:t>
            </a:fld>
            <a:endParaRPr kumimoji="1" lang="ja-JP" altLang="en-US"/>
          </a:p>
        </p:txBody>
      </p:sp>
      <p:pic>
        <p:nvPicPr>
          <p:cNvPr id="6" name="図 5" descr="グラフィカル ユーザー インターフェイス&#10;&#10;AI 生成コンテンツは誤りを含む可能性があります。">
            <a:extLst>
              <a:ext uri="{FF2B5EF4-FFF2-40B4-BE49-F238E27FC236}">
                <a16:creationId xmlns:a16="http://schemas.microsoft.com/office/drawing/2014/main" id="{FCDAE6B2-BD4F-55FB-140D-759E633820A2}"/>
              </a:ext>
            </a:extLst>
          </p:cNvPr>
          <p:cNvPicPr>
            <a:picLocks noChangeAspect="1"/>
          </p:cNvPicPr>
          <p:nvPr/>
        </p:nvPicPr>
        <p:blipFill>
          <a:blip r:embed="rId3"/>
          <a:stretch>
            <a:fillRect/>
          </a:stretch>
        </p:blipFill>
        <p:spPr>
          <a:xfrm>
            <a:off x="0" y="2582502"/>
            <a:ext cx="9144000" cy="3798277"/>
          </a:xfrm>
          <a:prstGeom prst="rect">
            <a:avLst/>
          </a:prstGeom>
        </p:spPr>
      </p:pic>
      <p:cxnSp>
        <p:nvCxnSpPr>
          <p:cNvPr id="8" name="直線矢印コネクタ 7">
            <a:extLst>
              <a:ext uri="{FF2B5EF4-FFF2-40B4-BE49-F238E27FC236}">
                <a16:creationId xmlns:a16="http://schemas.microsoft.com/office/drawing/2014/main" id="{C472DA46-0B55-6B0A-E370-210140085765}"/>
              </a:ext>
            </a:extLst>
          </p:cNvPr>
          <p:cNvCxnSpPr/>
          <p:nvPr/>
        </p:nvCxnSpPr>
        <p:spPr>
          <a:xfrm flipV="1">
            <a:off x="3761928" y="6100091"/>
            <a:ext cx="405036" cy="4050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77CF0621-FFA5-A14A-F912-52B9BD77E3A5}"/>
              </a:ext>
            </a:extLst>
          </p:cNvPr>
          <p:cNvCxnSpPr>
            <a:cxnSpLocks/>
          </p:cNvCxnSpPr>
          <p:nvPr/>
        </p:nvCxnSpPr>
        <p:spPr>
          <a:xfrm flipH="1">
            <a:off x="5400483" y="2436354"/>
            <a:ext cx="957359" cy="7364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1662C6EF-53B8-81EF-88FD-93D47769F0B3}"/>
              </a:ext>
            </a:extLst>
          </p:cNvPr>
          <p:cNvSpPr txBox="1"/>
          <p:nvPr/>
        </p:nvSpPr>
        <p:spPr>
          <a:xfrm>
            <a:off x="2712515" y="6431485"/>
            <a:ext cx="3416320" cy="369332"/>
          </a:xfrm>
          <a:prstGeom prst="rect">
            <a:avLst/>
          </a:prstGeom>
          <a:noFill/>
        </p:spPr>
        <p:txBody>
          <a:bodyPr wrap="none" rtlCol="0">
            <a:spAutoFit/>
          </a:bodyPr>
          <a:lstStyle/>
          <a:p>
            <a:r>
              <a:rPr kumimoji="1" lang="ja-JP" altLang="en-US" dirty="0">
                <a:solidFill>
                  <a:srgbClr val="FF0000"/>
                </a:solidFill>
              </a:rPr>
              <a:t>フィルタの種類を選ぶメニュー</a:t>
            </a:r>
          </a:p>
        </p:txBody>
      </p:sp>
      <p:sp>
        <p:nvSpPr>
          <p:cNvPr id="14" name="テキスト ボックス 13">
            <a:extLst>
              <a:ext uri="{FF2B5EF4-FFF2-40B4-BE49-F238E27FC236}">
                <a16:creationId xmlns:a16="http://schemas.microsoft.com/office/drawing/2014/main" id="{37598215-845B-3F16-67A5-66EDDBD6F8EB}"/>
              </a:ext>
            </a:extLst>
          </p:cNvPr>
          <p:cNvSpPr txBox="1"/>
          <p:nvPr/>
        </p:nvSpPr>
        <p:spPr>
          <a:xfrm>
            <a:off x="6331073" y="2217701"/>
            <a:ext cx="1569660" cy="369332"/>
          </a:xfrm>
          <a:prstGeom prst="rect">
            <a:avLst/>
          </a:prstGeom>
          <a:noFill/>
        </p:spPr>
        <p:txBody>
          <a:bodyPr wrap="none" rtlCol="0">
            <a:spAutoFit/>
          </a:bodyPr>
          <a:lstStyle/>
          <a:p>
            <a:r>
              <a:rPr kumimoji="1" lang="ja-JP" altLang="en-US" dirty="0">
                <a:solidFill>
                  <a:srgbClr val="FF0000"/>
                </a:solidFill>
              </a:rPr>
              <a:t>畳み込みの式</a:t>
            </a:r>
          </a:p>
        </p:txBody>
      </p:sp>
    </p:spTree>
    <p:extLst>
      <p:ext uri="{BB962C8B-B14F-4D97-AF65-F5344CB8AC3E}">
        <p14:creationId xmlns:p14="http://schemas.microsoft.com/office/powerpoint/2010/main" val="2998630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E0A4B53-FF69-8FB1-A9D7-94B8050123BA}"/>
              </a:ext>
            </a:extLst>
          </p:cNvPr>
          <p:cNvSpPr>
            <a:spLocks noGrp="1"/>
          </p:cNvSpPr>
          <p:nvPr>
            <p:ph idx="1"/>
          </p:nvPr>
        </p:nvSpPr>
        <p:spPr>
          <a:xfrm>
            <a:off x="252397" y="136524"/>
            <a:ext cx="8461208" cy="6721476"/>
          </a:xfrm>
        </p:spPr>
        <p:txBody>
          <a:bodyPr>
            <a:normAutofit/>
          </a:bodyPr>
          <a:lstStyle/>
          <a:p>
            <a:pPr marL="0" indent="0">
              <a:buNone/>
            </a:pPr>
            <a:r>
              <a:rPr kumimoji="1" lang="en-US" altLang="ja-JP" sz="2400" b="1" dirty="0"/>
              <a:t>【</a:t>
            </a:r>
            <a:r>
              <a:rPr kumimoji="1" lang="ja-JP" altLang="en-US" sz="2400" b="1" dirty="0"/>
              <a:t>手順</a:t>
            </a:r>
            <a:r>
              <a:rPr kumimoji="1" lang="en-US" altLang="ja-JP" sz="2400" b="1" dirty="0"/>
              <a:t>】</a:t>
            </a:r>
          </a:p>
          <a:p>
            <a:r>
              <a:rPr lang="ja-JP" altLang="en-US" sz="2400" dirty="0"/>
              <a:t>顔画像とその画素値（</a:t>
            </a:r>
            <a:r>
              <a:rPr lang="en-US" altLang="ja-JP" sz="2400" dirty="0"/>
              <a:t>0〜255</a:t>
            </a:r>
            <a:r>
              <a:rPr lang="ja-JP" altLang="en-US" sz="2400" dirty="0"/>
              <a:t>）が表示されている</a:t>
            </a:r>
          </a:p>
          <a:p>
            <a:r>
              <a:rPr lang="ja-JP" altLang="en-US" sz="2400" dirty="0"/>
              <a:t>ドロップダウンメニューで</a:t>
            </a:r>
            <a:r>
              <a:rPr lang="ja-JP" altLang="en-US" sz="2400" b="1" dirty="0"/>
              <a:t>フィルタを選ぶ</a:t>
            </a:r>
            <a:r>
              <a:rPr lang="ja-JP" altLang="en-US" sz="2400" dirty="0"/>
              <a:t>．</a:t>
            </a:r>
            <a:br>
              <a:rPr lang="en-US" altLang="ja-JP" sz="2400" dirty="0"/>
            </a:br>
            <a:r>
              <a:rPr lang="ja-JP" altLang="en-US" sz="2400" b="1" dirty="0"/>
              <a:t>ぼかし（</a:t>
            </a:r>
            <a:r>
              <a:rPr lang="en-US" altLang="ja-JP" sz="2400" b="1" dirty="0"/>
              <a:t>blur</a:t>
            </a:r>
            <a:r>
              <a:rPr lang="ja-JP" altLang="en-US" sz="2400" b="1" dirty="0"/>
              <a:t>），鮮鋭化（</a:t>
            </a:r>
            <a:r>
              <a:rPr lang="en-US" altLang="ja-JP" sz="2400" b="1" dirty="0"/>
              <a:t>sharpen</a:t>
            </a:r>
            <a:r>
              <a:rPr lang="ja-JP" altLang="en-US" sz="2400" b="1" dirty="0"/>
              <a:t>），エッジ検出（</a:t>
            </a:r>
            <a:r>
              <a:rPr lang="en-US" altLang="ja-JP" sz="2400" b="1" dirty="0"/>
              <a:t>outline</a:t>
            </a:r>
            <a:r>
              <a:rPr lang="ja-JP" altLang="en-US" sz="2400" b="1" dirty="0"/>
              <a:t>，</a:t>
            </a:r>
            <a:r>
              <a:rPr lang="en-US" altLang="ja-JP" sz="2400" b="1" dirty="0" err="1"/>
              <a:t>sobel</a:t>
            </a:r>
            <a:r>
              <a:rPr lang="ja-JP" altLang="en-US" sz="2400" b="1" dirty="0"/>
              <a:t>）</a:t>
            </a:r>
            <a:r>
              <a:rPr lang="ja-JP" altLang="en-US" sz="2400" dirty="0"/>
              <a:t>など．</a:t>
            </a:r>
            <a:endParaRPr lang="en-US" altLang="ja-JP" sz="2400" dirty="0"/>
          </a:p>
          <a:p>
            <a:r>
              <a:rPr lang="ja-JP" altLang="en-US" sz="2400" dirty="0"/>
              <a:t>フィルタを切り替えて出力画像の変化を確認する．</a:t>
            </a:r>
          </a:p>
          <a:p>
            <a:r>
              <a:rPr lang="ja-JP" altLang="en-US" sz="2400" b="1" dirty="0"/>
              <a:t>出力画像の任意の画素にマウスを合わせる</a:t>
            </a:r>
            <a:r>
              <a:rPr lang="ja-JP" altLang="en-US" sz="2400" dirty="0"/>
              <a:t>．その画素値が，</a:t>
            </a:r>
            <a:r>
              <a:rPr lang="ja-JP" altLang="en-US" sz="2400" b="1" dirty="0"/>
              <a:t>入力画像の</a:t>
            </a:r>
            <a:r>
              <a:rPr lang="en-US" altLang="ja-JP" sz="2400" b="1" dirty="0"/>
              <a:t>3×3</a:t>
            </a:r>
            <a:r>
              <a:rPr lang="ja-JP" altLang="en-US" sz="2400" b="1" dirty="0"/>
              <a:t>近傍の画素値</a:t>
            </a:r>
            <a:r>
              <a:rPr lang="ja-JP" altLang="en-US" sz="2400" dirty="0"/>
              <a:t>による</a:t>
            </a:r>
            <a:r>
              <a:rPr lang="ja-JP" altLang="en-US" sz="2400" b="1" dirty="0"/>
              <a:t>畳み込み（フィルタ処理）</a:t>
            </a:r>
            <a:r>
              <a:rPr lang="ja-JP" altLang="en-US" sz="2400" dirty="0"/>
              <a:t>で算出される過程が表示される．</a:t>
            </a:r>
          </a:p>
          <a:p>
            <a:pPr marL="0" indent="0">
              <a:buNone/>
            </a:pPr>
            <a:endParaRPr kumimoji="1" lang="en-US" altLang="ja-JP" sz="2400" dirty="0"/>
          </a:p>
          <a:p>
            <a:pPr marL="0" indent="0">
              <a:buNone/>
            </a:pPr>
            <a:r>
              <a:rPr kumimoji="1" lang="en-US" altLang="ja-JP" sz="2400" b="1" dirty="0"/>
              <a:t>【</a:t>
            </a:r>
            <a:r>
              <a:rPr kumimoji="1" lang="ja-JP" altLang="en-US" sz="2400" b="1" dirty="0"/>
              <a:t>学びの内容</a:t>
            </a:r>
            <a:r>
              <a:rPr kumimoji="1" lang="en-US" altLang="ja-JP" sz="2400" b="1" dirty="0"/>
              <a:t>】</a:t>
            </a:r>
          </a:p>
          <a:p>
            <a:r>
              <a:rPr kumimoji="1" lang="ja-JP" altLang="en-US" sz="2400" dirty="0"/>
              <a:t>画像は画素値を並べた</a:t>
            </a:r>
            <a:r>
              <a:rPr kumimoji="1" lang="en-US" altLang="ja-JP" sz="2400" dirty="0"/>
              <a:t>2</a:t>
            </a:r>
            <a:r>
              <a:rPr kumimoji="1" lang="ja-JP" altLang="en-US" sz="2400" dirty="0"/>
              <a:t>次元配列．</a:t>
            </a:r>
            <a:endParaRPr kumimoji="1" lang="en-US" altLang="ja-JP" sz="2400" dirty="0"/>
          </a:p>
          <a:p>
            <a:r>
              <a:rPr kumimoji="1" lang="ja-JP" altLang="en-US" sz="2400" dirty="0"/>
              <a:t>畳み込みは、画像上の各位置で近傍の画素値とフィルタの値の要素ごとの積の和を計算する操作</a:t>
            </a:r>
            <a:endParaRPr kumimoji="1" lang="en-US" altLang="ja-JP" sz="2400" dirty="0"/>
          </a:p>
        </p:txBody>
      </p:sp>
      <p:sp>
        <p:nvSpPr>
          <p:cNvPr id="4" name="スライド番号プレースホルダー 3">
            <a:extLst>
              <a:ext uri="{FF2B5EF4-FFF2-40B4-BE49-F238E27FC236}">
                <a16:creationId xmlns:a16="http://schemas.microsoft.com/office/drawing/2014/main" id="{20C0CF0A-C024-3FFE-D865-073E8F583B22}"/>
              </a:ext>
            </a:extLst>
          </p:cNvPr>
          <p:cNvSpPr>
            <a:spLocks noGrp="1"/>
          </p:cNvSpPr>
          <p:nvPr>
            <p:ph type="sldNum" sz="quarter" idx="12"/>
          </p:nvPr>
        </p:nvSpPr>
        <p:spPr/>
        <p:txBody>
          <a:bodyPr/>
          <a:lstStyle/>
          <a:p>
            <a:fld id="{E205D82C-95A1-431E-8E38-AA614A14CDCF}" type="slidenum">
              <a:rPr kumimoji="1" lang="ja-JP" altLang="en-US" smtClean="0"/>
              <a:t>25</a:t>
            </a:fld>
            <a:endParaRPr kumimoji="1" lang="ja-JP" altLang="en-US"/>
          </a:p>
        </p:txBody>
      </p:sp>
    </p:spTree>
    <p:extLst>
      <p:ext uri="{BB962C8B-B14F-4D97-AF65-F5344CB8AC3E}">
        <p14:creationId xmlns:p14="http://schemas.microsoft.com/office/powerpoint/2010/main" val="1266233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57A05-4C22-DCE5-952B-2FD2F0FBE4A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F9AFD68-9FCF-8D48-9EBB-EFDC377661AF}"/>
              </a:ext>
            </a:extLst>
          </p:cNvPr>
          <p:cNvSpPr>
            <a:spLocks noGrp="1"/>
          </p:cNvSpPr>
          <p:nvPr>
            <p:ph type="title"/>
          </p:nvPr>
        </p:nvSpPr>
        <p:spPr>
          <a:xfrm>
            <a:off x="321845" y="175028"/>
            <a:ext cx="8461208" cy="554177"/>
          </a:xfrm>
        </p:spPr>
        <p:txBody>
          <a:bodyPr>
            <a:normAutofit fontScale="90000"/>
          </a:bodyPr>
          <a:lstStyle/>
          <a:p>
            <a:r>
              <a:rPr lang="ja-JP" altLang="en-US" b="1" dirty="0"/>
              <a:t>演習⑤ </a:t>
            </a:r>
            <a:r>
              <a:rPr lang="en-US" altLang="ja-JP" b="1" dirty="0" err="1"/>
              <a:t>deeplizard</a:t>
            </a:r>
            <a:r>
              <a:rPr lang="ja-JP" altLang="en-US" b="1" dirty="0"/>
              <a:t>：畳み込みを</a:t>
            </a:r>
            <a:r>
              <a:rPr lang="en-US" altLang="ja-JP" b="1" dirty="0"/>
              <a:t>1</a:t>
            </a:r>
            <a:r>
              <a:rPr lang="ja-JP" altLang="en-US" b="1" dirty="0"/>
              <a:t>ステップずつ確認する</a:t>
            </a:r>
            <a:endParaRPr kumimoji="1" lang="ja-JP" altLang="en-US" dirty="0"/>
          </a:p>
        </p:txBody>
      </p:sp>
      <p:sp>
        <p:nvSpPr>
          <p:cNvPr id="3" name="コンテンツ プレースホルダー 2">
            <a:extLst>
              <a:ext uri="{FF2B5EF4-FFF2-40B4-BE49-F238E27FC236}">
                <a16:creationId xmlns:a16="http://schemas.microsoft.com/office/drawing/2014/main" id="{717579C9-4FFD-A697-78E7-074BE6EFEB4D}"/>
              </a:ext>
            </a:extLst>
          </p:cNvPr>
          <p:cNvSpPr>
            <a:spLocks noGrp="1"/>
          </p:cNvSpPr>
          <p:nvPr>
            <p:ph idx="1"/>
          </p:nvPr>
        </p:nvSpPr>
        <p:spPr/>
        <p:txBody>
          <a:bodyPr/>
          <a:lstStyle/>
          <a:p>
            <a:pPr marL="0" indent="0">
              <a:buNone/>
            </a:pPr>
            <a:r>
              <a:rPr lang="en-US" altLang="ja-JP" b="1" dirty="0" err="1"/>
              <a:t>deeplizard</a:t>
            </a:r>
            <a:r>
              <a:rPr lang="ja-JP" altLang="en-US" b="1" dirty="0"/>
              <a:t>：畳み込みを</a:t>
            </a:r>
            <a:r>
              <a:rPr lang="en-US" altLang="ja-JP" b="1" dirty="0"/>
              <a:t>1</a:t>
            </a:r>
            <a:r>
              <a:rPr lang="ja-JP" altLang="en-US" b="1" dirty="0"/>
              <a:t>ステップずつ確認する</a:t>
            </a:r>
            <a:r>
              <a:rPr lang="en-US" altLang="ja-JP" dirty="0">
                <a:hlinkClick r:id="rId2"/>
              </a:rPr>
              <a:t>https://deeplizard.com/resource/pavq7noze2</a:t>
            </a:r>
            <a:endParaRPr lang="en-US" altLang="ja-JP" dirty="0"/>
          </a:p>
          <a:p>
            <a:pPr marL="0" indent="0">
              <a:buNone/>
            </a:pPr>
            <a:endParaRPr lang="ja-JP" altLang="en-US" b="1" dirty="0"/>
          </a:p>
        </p:txBody>
      </p:sp>
      <p:sp>
        <p:nvSpPr>
          <p:cNvPr id="4" name="スライド番号プレースホルダー 3">
            <a:extLst>
              <a:ext uri="{FF2B5EF4-FFF2-40B4-BE49-F238E27FC236}">
                <a16:creationId xmlns:a16="http://schemas.microsoft.com/office/drawing/2014/main" id="{BF80070D-681C-74BE-3434-5645C36BF880}"/>
              </a:ext>
            </a:extLst>
          </p:cNvPr>
          <p:cNvSpPr>
            <a:spLocks noGrp="1"/>
          </p:cNvSpPr>
          <p:nvPr>
            <p:ph type="sldNum" sz="quarter" idx="12"/>
          </p:nvPr>
        </p:nvSpPr>
        <p:spPr/>
        <p:txBody>
          <a:bodyPr/>
          <a:lstStyle/>
          <a:p>
            <a:fld id="{E205D82C-95A1-431E-8E38-AA614A14CDCF}" type="slidenum">
              <a:rPr kumimoji="1" lang="ja-JP" altLang="en-US" smtClean="0"/>
              <a:t>26</a:t>
            </a:fld>
            <a:endParaRPr kumimoji="1" lang="ja-JP" altLang="en-US"/>
          </a:p>
        </p:txBody>
      </p:sp>
      <p:pic>
        <p:nvPicPr>
          <p:cNvPr id="6" name="図 5" descr="アプリケーション が含まれている画像&#10;&#10;AI 生成コンテンツは誤りを含む可能性があります。">
            <a:extLst>
              <a:ext uri="{FF2B5EF4-FFF2-40B4-BE49-F238E27FC236}">
                <a16:creationId xmlns:a16="http://schemas.microsoft.com/office/drawing/2014/main" id="{49C9B6BA-3790-69F8-59DB-5A62E69E3CD3}"/>
              </a:ext>
            </a:extLst>
          </p:cNvPr>
          <p:cNvPicPr>
            <a:picLocks noChangeAspect="1"/>
          </p:cNvPicPr>
          <p:nvPr/>
        </p:nvPicPr>
        <p:blipFill>
          <a:blip r:embed="rId3"/>
          <a:stretch>
            <a:fillRect/>
          </a:stretch>
        </p:blipFill>
        <p:spPr>
          <a:xfrm>
            <a:off x="1244662" y="1920854"/>
            <a:ext cx="5971810" cy="4937146"/>
          </a:xfrm>
          <a:prstGeom prst="rect">
            <a:avLst/>
          </a:prstGeom>
        </p:spPr>
      </p:pic>
    </p:spTree>
    <p:extLst>
      <p:ext uri="{BB962C8B-B14F-4D97-AF65-F5344CB8AC3E}">
        <p14:creationId xmlns:p14="http://schemas.microsoft.com/office/powerpoint/2010/main" val="1112231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CD587-4EA6-62BB-7809-DEFDFCF1D8EF}"/>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99D2264-475D-BE01-933A-0FBC2FE8A09C}"/>
              </a:ext>
            </a:extLst>
          </p:cNvPr>
          <p:cNvSpPr>
            <a:spLocks noGrp="1"/>
          </p:cNvSpPr>
          <p:nvPr>
            <p:ph idx="1"/>
          </p:nvPr>
        </p:nvSpPr>
        <p:spPr>
          <a:xfrm>
            <a:off x="252397" y="136524"/>
            <a:ext cx="8461208" cy="6721476"/>
          </a:xfrm>
        </p:spPr>
        <p:txBody>
          <a:bodyPr>
            <a:normAutofit/>
          </a:bodyPr>
          <a:lstStyle/>
          <a:p>
            <a:pPr marL="0" indent="0">
              <a:buNone/>
            </a:pPr>
            <a:r>
              <a:rPr kumimoji="1" lang="en-US" altLang="ja-JP" sz="2400" b="1" dirty="0"/>
              <a:t>【</a:t>
            </a:r>
            <a:r>
              <a:rPr kumimoji="1" lang="ja-JP" altLang="en-US" sz="2400" b="1" dirty="0"/>
              <a:t>手順</a:t>
            </a:r>
            <a:r>
              <a:rPr kumimoji="1" lang="en-US" altLang="ja-JP" sz="2400" b="1" dirty="0"/>
              <a:t>】</a:t>
            </a:r>
          </a:p>
          <a:p>
            <a:r>
              <a:rPr lang="ja-JP" altLang="en-US" sz="2400" b="1" dirty="0"/>
              <a:t>入力</a:t>
            </a:r>
            <a:r>
              <a:rPr lang="ja-JP" altLang="en-US" sz="2400" dirty="0"/>
              <a:t>，</a:t>
            </a:r>
            <a:r>
              <a:rPr lang="ja-JP" altLang="en-US" sz="2400" b="1" dirty="0"/>
              <a:t>畳み込みのフィルタ（</a:t>
            </a:r>
            <a:r>
              <a:rPr lang="en-US" altLang="ja-JP" sz="2400" b="1" dirty="0"/>
              <a:t>3×3</a:t>
            </a:r>
            <a:r>
              <a:rPr lang="ja-JP" altLang="en-US" sz="2400" b="1" dirty="0"/>
              <a:t>）</a:t>
            </a:r>
            <a:r>
              <a:rPr lang="ja-JP" altLang="en-US" sz="2400" dirty="0"/>
              <a:t>，</a:t>
            </a:r>
            <a:r>
              <a:rPr lang="ja-JP" altLang="en-US" sz="2400" b="1" dirty="0"/>
              <a:t>出力</a:t>
            </a:r>
            <a:r>
              <a:rPr lang="ja-JP" altLang="en-US" sz="2400" dirty="0"/>
              <a:t>を確認．</a:t>
            </a:r>
          </a:p>
          <a:p>
            <a:r>
              <a:rPr lang="ja-JP" altLang="en-US" sz="2400" dirty="0"/>
              <a:t>「</a:t>
            </a:r>
            <a:r>
              <a:rPr lang="en-US" altLang="ja-JP" sz="2400" b="1" dirty="0"/>
              <a:t>Play</a:t>
            </a:r>
            <a:r>
              <a:rPr lang="ja-JP" altLang="en-US" sz="2400" dirty="0"/>
              <a:t>」をクリック．フィルタが入力行列上を</a:t>
            </a:r>
            <a:r>
              <a:rPr lang="en-US" altLang="ja-JP" sz="2400" dirty="0"/>
              <a:t>1</a:t>
            </a:r>
            <a:r>
              <a:rPr lang="ja-JP" altLang="en-US" sz="2400" dirty="0"/>
              <a:t>マスずつスライドする過程を確認．</a:t>
            </a:r>
          </a:p>
          <a:p>
            <a:r>
              <a:rPr lang="ja-JP" altLang="en-US" sz="2400" dirty="0"/>
              <a:t>出力行列の画素にマウスを合わせると，対応する入力の</a:t>
            </a:r>
            <a:r>
              <a:rPr lang="en-US" altLang="ja-JP" sz="2400" dirty="0"/>
              <a:t>3×3</a:t>
            </a:r>
            <a:r>
              <a:rPr lang="ja-JP" altLang="en-US" sz="2400" dirty="0"/>
              <a:t>領域とフィルタの要素ごとの積の和が表示される．</a:t>
            </a:r>
          </a:p>
          <a:p>
            <a:r>
              <a:rPr lang="ja-JP" altLang="en-US" sz="2400" b="1" dirty="0"/>
              <a:t>出力値の正は赤</a:t>
            </a:r>
            <a:r>
              <a:rPr lang="ja-JP" altLang="en-US" sz="2400" dirty="0"/>
              <a:t>，</a:t>
            </a:r>
            <a:r>
              <a:rPr lang="ja-JP" altLang="en-US" sz="2400" b="1" dirty="0"/>
              <a:t>負は青</a:t>
            </a:r>
            <a:r>
              <a:rPr lang="ja-JP" altLang="en-US" sz="2400" dirty="0"/>
              <a:t>で色分けされる．</a:t>
            </a:r>
            <a:r>
              <a:rPr lang="ja-JP" altLang="en-US" sz="2400" b="1" dirty="0"/>
              <a:t>フィルタが大きな出力を生む位置</a:t>
            </a:r>
            <a:r>
              <a:rPr lang="ja-JP" altLang="en-US" sz="2400" dirty="0"/>
              <a:t>と</a:t>
            </a:r>
            <a:r>
              <a:rPr lang="ja-JP" altLang="en-US" sz="2400" b="1" dirty="0"/>
              <a:t>入力中のパターン</a:t>
            </a:r>
            <a:r>
              <a:rPr lang="ja-JP" altLang="en-US" sz="2400" dirty="0"/>
              <a:t>との</a:t>
            </a:r>
            <a:r>
              <a:rPr lang="ja-JP" altLang="en-US" sz="2400" b="1" dirty="0"/>
              <a:t>対応</a:t>
            </a:r>
            <a:r>
              <a:rPr lang="ja-JP" altLang="en-US" sz="2400" dirty="0"/>
              <a:t>を確認する．</a:t>
            </a:r>
          </a:p>
          <a:p>
            <a:pPr marL="0" indent="0">
              <a:buNone/>
            </a:pPr>
            <a:endParaRPr kumimoji="1" lang="en-US" altLang="ja-JP" sz="2400" dirty="0"/>
          </a:p>
          <a:p>
            <a:pPr marL="0" indent="0">
              <a:buNone/>
            </a:pPr>
            <a:r>
              <a:rPr kumimoji="1" lang="en-US" altLang="ja-JP" sz="2400" b="1" dirty="0"/>
              <a:t>【</a:t>
            </a:r>
            <a:r>
              <a:rPr kumimoji="1" lang="ja-JP" altLang="en-US" sz="2400" b="1" dirty="0"/>
              <a:t>学びの内容</a:t>
            </a:r>
            <a:r>
              <a:rPr kumimoji="1" lang="en-US" altLang="ja-JP" sz="2400" b="1" dirty="0"/>
              <a:t>】</a:t>
            </a:r>
          </a:p>
          <a:p>
            <a:r>
              <a:rPr lang="ja-JP" altLang="en-US" sz="2400" dirty="0"/>
              <a:t>出力値が正に大きい位置は，</a:t>
            </a:r>
            <a:r>
              <a:rPr lang="ja-JP" altLang="en-US" sz="2400" b="1" dirty="0"/>
              <a:t>入力のパターンとフィルタのパターンが一致する位置</a:t>
            </a:r>
            <a:r>
              <a:rPr lang="ja-JP" altLang="en-US" sz="2400" dirty="0"/>
              <a:t>に対応する．</a:t>
            </a:r>
            <a:endParaRPr lang="en-US" altLang="ja-JP" sz="2400" dirty="0"/>
          </a:p>
          <a:p>
            <a:r>
              <a:rPr lang="ja-JP" altLang="en-US" sz="2400" dirty="0"/>
              <a:t>これは </a:t>
            </a:r>
            <a:r>
              <a:rPr lang="en-US" altLang="ja-JP" sz="2400" dirty="0"/>
              <a:t>AI </a:t>
            </a:r>
            <a:r>
              <a:rPr lang="ja-JP" altLang="en-US" sz="2400" dirty="0"/>
              <a:t>の畳み込みニューラルネットワーク（</a:t>
            </a:r>
            <a:r>
              <a:rPr lang="en-US" altLang="ja-JP" sz="2400" dirty="0"/>
              <a:t>CNN</a:t>
            </a:r>
            <a:r>
              <a:rPr lang="ja-JP" altLang="en-US" sz="2400" dirty="0"/>
              <a:t>）が画像から特徴を抽出する原理</a:t>
            </a:r>
            <a:endParaRPr kumimoji="1" lang="en-US" altLang="ja-JP" sz="2400" dirty="0"/>
          </a:p>
        </p:txBody>
      </p:sp>
      <p:sp>
        <p:nvSpPr>
          <p:cNvPr id="4" name="スライド番号プレースホルダー 3">
            <a:extLst>
              <a:ext uri="{FF2B5EF4-FFF2-40B4-BE49-F238E27FC236}">
                <a16:creationId xmlns:a16="http://schemas.microsoft.com/office/drawing/2014/main" id="{12826425-DDE0-A4C6-2E58-090CE389FD0E}"/>
              </a:ext>
            </a:extLst>
          </p:cNvPr>
          <p:cNvSpPr>
            <a:spLocks noGrp="1"/>
          </p:cNvSpPr>
          <p:nvPr>
            <p:ph type="sldNum" sz="quarter" idx="12"/>
          </p:nvPr>
        </p:nvSpPr>
        <p:spPr/>
        <p:txBody>
          <a:bodyPr/>
          <a:lstStyle/>
          <a:p>
            <a:fld id="{E205D82C-95A1-431E-8E38-AA614A14CDCF}" type="slidenum">
              <a:rPr kumimoji="1" lang="ja-JP" altLang="en-US" smtClean="0"/>
              <a:t>27</a:t>
            </a:fld>
            <a:endParaRPr kumimoji="1" lang="ja-JP" altLang="en-US"/>
          </a:p>
        </p:txBody>
      </p:sp>
    </p:spTree>
    <p:extLst>
      <p:ext uri="{BB962C8B-B14F-4D97-AF65-F5344CB8AC3E}">
        <p14:creationId xmlns:p14="http://schemas.microsoft.com/office/powerpoint/2010/main" val="2662209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16E07-B5EF-ACD6-64AC-A46EC804316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C02C51C-74F6-BA18-5966-991FC5248BFE}"/>
              </a:ext>
            </a:extLst>
          </p:cNvPr>
          <p:cNvSpPr>
            <a:spLocks noGrp="1"/>
          </p:cNvSpPr>
          <p:nvPr>
            <p:ph type="title"/>
          </p:nvPr>
        </p:nvSpPr>
        <p:spPr>
          <a:xfrm>
            <a:off x="321845" y="175028"/>
            <a:ext cx="8461208" cy="970866"/>
          </a:xfrm>
        </p:spPr>
        <p:txBody>
          <a:bodyPr>
            <a:normAutofit fontScale="90000"/>
          </a:bodyPr>
          <a:lstStyle/>
          <a:p>
            <a:r>
              <a:rPr lang="ja-JP" altLang="en-US" b="1" dirty="0"/>
              <a:t>演習⑥　</a:t>
            </a:r>
            <a:r>
              <a:rPr lang="en-US" altLang="ja-JP" b="1" dirty="0"/>
              <a:t>2D Inverse Fourier Transform Playground</a:t>
            </a:r>
            <a:r>
              <a:rPr lang="ja-JP" altLang="en-US" b="1" dirty="0"/>
              <a:t>：空間周波数を操作</a:t>
            </a:r>
            <a:br>
              <a:rPr lang="ja-JP" altLang="en-US" b="1" dirty="0"/>
            </a:br>
            <a:endParaRPr kumimoji="1" lang="ja-JP" altLang="en-US" dirty="0"/>
          </a:p>
        </p:txBody>
      </p:sp>
      <p:sp>
        <p:nvSpPr>
          <p:cNvPr id="3" name="コンテンツ プレースホルダー 2">
            <a:extLst>
              <a:ext uri="{FF2B5EF4-FFF2-40B4-BE49-F238E27FC236}">
                <a16:creationId xmlns:a16="http://schemas.microsoft.com/office/drawing/2014/main" id="{E28D4996-6F72-F820-B38A-D24211E6CE7A}"/>
              </a:ext>
            </a:extLst>
          </p:cNvPr>
          <p:cNvSpPr>
            <a:spLocks noGrp="1"/>
          </p:cNvSpPr>
          <p:nvPr>
            <p:ph idx="1"/>
          </p:nvPr>
        </p:nvSpPr>
        <p:spPr>
          <a:xfrm>
            <a:off x="321845" y="1093807"/>
            <a:ext cx="8461208" cy="5085611"/>
          </a:xfrm>
        </p:spPr>
        <p:txBody>
          <a:bodyPr>
            <a:normAutofit/>
          </a:bodyPr>
          <a:lstStyle/>
          <a:p>
            <a:pPr marL="0" indent="0">
              <a:buNone/>
            </a:pPr>
            <a:r>
              <a:rPr lang="ja-JP" altLang="en-US" sz="2400" b="1" dirty="0"/>
              <a:t>スペクトル上の位置</a:t>
            </a:r>
            <a:r>
              <a:rPr lang="ja-JP" altLang="en-US" sz="2400" dirty="0"/>
              <a:t>と</a:t>
            </a:r>
            <a:r>
              <a:rPr lang="ja-JP" altLang="en-US" sz="2400" b="1" dirty="0"/>
              <a:t>画像の空間周波数成分</a:t>
            </a:r>
            <a:r>
              <a:rPr lang="ja-JP" altLang="en-US" sz="2400" dirty="0"/>
              <a:t>との</a:t>
            </a:r>
            <a:r>
              <a:rPr lang="ja-JP" altLang="en-US" sz="2400" b="1" dirty="0"/>
              <a:t>対応</a:t>
            </a:r>
            <a:r>
              <a:rPr lang="ja-JP" altLang="en-US" sz="2400" dirty="0"/>
              <a:t>を，スペクトルを直接編集して確認</a:t>
            </a:r>
            <a:endParaRPr lang="en-US" altLang="ja-JP" sz="2400" dirty="0"/>
          </a:p>
          <a:p>
            <a:pPr marL="0" indent="0">
              <a:buNone/>
            </a:pPr>
            <a:r>
              <a:rPr lang="en-US" altLang="ja-JP" dirty="0">
                <a:hlinkClick r:id="rId2"/>
              </a:rPr>
              <a:t>https://monman53.github.io/2dfft/</a:t>
            </a:r>
            <a:endParaRPr kumimoji="1" lang="ja-JP" altLang="en-US" sz="2400" dirty="0"/>
          </a:p>
        </p:txBody>
      </p:sp>
      <p:sp>
        <p:nvSpPr>
          <p:cNvPr id="4" name="スライド番号プレースホルダー 3">
            <a:extLst>
              <a:ext uri="{FF2B5EF4-FFF2-40B4-BE49-F238E27FC236}">
                <a16:creationId xmlns:a16="http://schemas.microsoft.com/office/drawing/2014/main" id="{3AC1EAB3-0D8A-5CB5-40AD-719A25949790}"/>
              </a:ext>
            </a:extLst>
          </p:cNvPr>
          <p:cNvSpPr>
            <a:spLocks noGrp="1"/>
          </p:cNvSpPr>
          <p:nvPr>
            <p:ph type="sldNum" sz="quarter" idx="12"/>
          </p:nvPr>
        </p:nvSpPr>
        <p:spPr/>
        <p:txBody>
          <a:bodyPr/>
          <a:lstStyle/>
          <a:p>
            <a:fld id="{E205D82C-95A1-431E-8E38-AA614A14CDCF}" type="slidenum">
              <a:rPr kumimoji="1" lang="ja-JP" altLang="en-US" smtClean="0"/>
              <a:t>28</a:t>
            </a:fld>
            <a:endParaRPr kumimoji="1" lang="ja-JP" altLang="en-US"/>
          </a:p>
        </p:txBody>
      </p:sp>
      <p:pic>
        <p:nvPicPr>
          <p:cNvPr id="6" name="図 5" descr="グラフィカル ユーザー インターフェイス, アプリケーション&#10;&#10;AI 生成コンテンツは誤りを含む可能性があります。">
            <a:extLst>
              <a:ext uri="{FF2B5EF4-FFF2-40B4-BE49-F238E27FC236}">
                <a16:creationId xmlns:a16="http://schemas.microsoft.com/office/drawing/2014/main" id="{ADD8C593-2EDA-6576-63EB-A9F36BF0C447}"/>
              </a:ext>
            </a:extLst>
          </p:cNvPr>
          <p:cNvPicPr>
            <a:picLocks noChangeAspect="1"/>
          </p:cNvPicPr>
          <p:nvPr/>
        </p:nvPicPr>
        <p:blipFill>
          <a:blip r:embed="rId3"/>
          <a:stretch>
            <a:fillRect/>
          </a:stretch>
        </p:blipFill>
        <p:spPr>
          <a:xfrm>
            <a:off x="360946" y="2510271"/>
            <a:ext cx="8042273" cy="4336606"/>
          </a:xfrm>
          <a:prstGeom prst="rect">
            <a:avLst/>
          </a:prstGeom>
        </p:spPr>
      </p:pic>
    </p:spTree>
    <p:extLst>
      <p:ext uri="{BB962C8B-B14F-4D97-AF65-F5344CB8AC3E}">
        <p14:creationId xmlns:p14="http://schemas.microsoft.com/office/powerpoint/2010/main" val="3944781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1693C-3B1A-4371-DB33-4D98DA8CA7E2}"/>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8A95E25-8529-6684-2317-B4A6D9F87081}"/>
              </a:ext>
            </a:extLst>
          </p:cNvPr>
          <p:cNvSpPr>
            <a:spLocks noGrp="1"/>
          </p:cNvSpPr>
          <p:nvPr>
            <p:ph idx="1"/>
          </p:nvPr>
        </p:nvSpPr>
        <p:spPr>
          <a:xfrm>
            <a:off x="252397" y="136524"/>
            <a:ext cx="8461208" cy="6721476"/>
          </a:xfrm>
        </p:spPr>
        <p:txBody>
          <a:bodyPr>
            <a:noAutofit/>
          </a:bodyPr>
          <a:lstStyle/>
          <a:p>
            <a:pPr marL="0" indent="0">
              <a:buNone/>
            </a:pPr>
            <a:r>
              <a:rPr kumimoji="1" lang="en-US" altLang="ja-JP" sz="2400" b="1" dirty="0"/>
              <a:t>【</a:t>
            </a:r>
            <a:r>
              <a:rPr kumimoji="1" lang="ja-JP" altLang="en-US" sz="2400" b="1" dirty="0"/>
              <a:t>手順</a:t>
            </a:r>
            <a:r>
              <a:rPr kumimoji="1" lang="en-US" altLang="ja-JP" sz="2400" b="1" dirty="0"/>
              <a:t>】</a:t>
            </a:r>
          </a:p>
          <a:p>
            <a:r>
              <a:rPr lang="ja-JP" altLang="en-US" sz="2400" b="1" dirty="0"/>
              <a:t>原画像</a:t>
            </a:r>
            <a:r>
              <a:rPr lang="ja-JP" altLang="en-US" sz="2400" dirty="0"/>
              <a:t>，</a:t>
            </a:r>
            <a:r>
              <a:rPr lang="ja-JP" altLang="en-US" sz="2400" b="1" dirty="0"/>
              <a:t>マスク適用後の逆フーリエ変換（</a:t>
            </a:r>
            <a:r>
              <a:rPr lang="ja-JP" altLang="en-US" sz="2400" dirty="0"/>
              <a:t>周波数成分から画像を再構成する変換</a:t>
            </a:r>
            <a:r>
              <a:rPr lang="ja-JP" altLang="en-US" sz="2400" b="1" dirty="0"/>
              <a:t>）結果</a:t>
            </a:r>
            <a:r>
              <a:rPr lang="ja-JP" altLang="en-US" sz="2400" dirty="0"/>
              <a:t>，</a:t>
            </a:r>
            <a:r>
              <a:rPr lang="ja-JP" altLang="en-US" sz="2400" b="1" dirty="0"/>
              <a:t>編集可能なマスク付きスペクトル</a:t>
            </a:r>
            <a:r>
              <a:rPr lang="ja-JP" altLang="en-US" sz="2400" dirty="0"/>
              <a:t>，スペクトルが並んで表示される．</a:t>
            </a:r>
          </a:p>
          <a:p>
            <a:r>
              <a:rPr lang="ja-JP" altLang="en-US" sz="2400" b="1" dirty="0"/>
              <a:t>右下で「白い四角」を選ぶ</a:t>
            </a:r>
            <a:r>
              <a:rPr lang="ja-JP" altLang="en-US" sz="2400" dirty="0"/>
              <a:t>。これは</a:t>
            </a:r>
            <a:r>
              <a:rPr lang="ja-JP" altLang="en-US" sz="2400" b="1" dirty="0"/>
              <a:t>全通過</a:t>
            </a:r>
            <a:r>
              <a:rPr lang="ja-JP" altLang="en-US" sz="2400" dirty="0"/>
              <a:t>（すべての周波数成分を通すため，原画像がそのまま再現される）．</a:t>
            </a:r>
            <a:r>
              <a:rPr lang="en-US" altLang="ja-JP" sz="2400" dirty="0"/>
              <a:t>Result </a:t>
            </a:r>
            <a:r>
              <a:rPr lang="ja-JP" altLang="en-US" sz="2400" dirty="0"/>
              <a:t>のところに、現画像が表示されるようになる．</a:t>
            </a:r>
            <a:endParaRPr lang="en-US" altLang="ja-JP" sz="2400" dirty="0"/>
          </a:p>
          <a:p>
            <a:r>
              <a:rPr lang="ja-JP" altLang="en-US" sz="2400" b="1" dirty="0"/>
              <a:t>スペクトルの周辺部（高周波成分）</a:t>
            </a:r>
            <a:r>
              <a:rPr lang="ja-JP" altLang="en-US" sz="2400" dirty="0"/>
              <a:t>を</a:t>
            </a:r>
            <a:r>
              <a:rPr lang="ja-JP" altLang="en-US" sz="2400" b="1" dirty="0"/>
              <a:t>左ドラッグ</a:t>
            </a:r>
            <a:r>
              <a:rPr lang="ja-JP" altLang="en-US" sz="2400" dirty="0"/>
              <a:t>で削る．出力画像が平滑化され，輪郭や細部が失われることを確認する．</a:t>
            </a:r>
          </a:p>
          <a:p>
            <a:r>
              <a:rPr lang="ja-JP" altLang="en-US" sz="2400" b="1" dirty="0"/>
              <a:t>スペクトルの中心部（低周波成分）</a:t>
            </a:r>
            <a:r>
              <a:rPr lang="ja-JP" altLang="en-US" sz="2400" dirty="0"/>
              <a:t>を</a:t>
            </a:r>
            <a:r>
              <a:rPr lang="ja-JP" altLang="en-US" sz="2400" b="1" dirty="0"/>
              <a:t>左ドラッグ</a:t>
            </a:r>
            <a:r>
              <a:rPr lang="ja-JP" altLang="en-US" sz="2400" dirty="0"/>
              <a:t>で削る．画像の大局的な明暗が失われ，輪郭成分が残ることを確認する．</a:t>
            </a:r>
          </a:p>
          <a:p>
            <a:pPr marL="0" indent="0">
              <a:buNone/>
            </a:pPr>
            <a:r>
              <a:rPr kumimoji="1" lang="en-US" altLang="ja-JP" sz="2400" b="1" dirty="0"/>
              <a:t>【</a:t>
            </a:r>
            <a:r>
              <a:rPr kumimoji="1" lang="ja-JP" altLang="en-US" sz="2400" b="1" dirty="0"/>
              <a:t>学びの内容</a:t>
            </a:r>
            <a:r>
              <a:rPr kumimoji="1" lang="en-US" altLang="ja-JP" sz="2400" b="1" dirty="0"/>
              <a:t>】</a:t>
            </a:r>
          </a:p>
          <a:p>
            <a:r>
              <a:rPr kumimoji="1" lang="ja-JP" altLang="en-US" sz="2400" b="1" dirty="0"/>
              <a:t>スペクトル上</a:t>
            </a:r>
            <a:r>
              <a:rPr kumimoji="1" lang="ja-JP" altLang="en-US" sz="2400" dirty="0"/>
              <a:t>では，</a:t>
            </a:r>
            <a:r>
              <a:rPr kumimoji="1" lang="ja-JP" altLang="en-US" sz="2400" b="1" dirty="0"/>
              <a:t>中心が低周波成分</a:t>
            </a:r>
            <a:r>
              <a:rPr kumimoji="1" lang="ja-JP" altLang="en-US" sz="2400" dirty="0"/>
              <a:t>，</a:t>
            </a:r>
            <a:r>
              <a:rPr kumimoji="1" lang="ja-JP" altLang="en-US" sz="2400" b="1" dirty="0"/>
              <a:t>周辺が高周波成分</a:t>
            </a:r>
            <a:endParaRPr kumimoji="1" lang="en-US" altLang="ja-JP" sz="2400" b="1" dirty="0"/>
          </a:p>
        </p:txBody>
      </p:sp>
      <p:sp>
        <p:nvSpPr>
          <p:cNvPr id="4" name="スライド番号プレースホルダー 3">
            <a:extLst>
              <a:ext uri="{FF2B5EF4-FFF2-40B4-BE49-F238E27FC236}">
                <a16:creationId xmlns:a16="http://schemas.microsoft.com/office/drawing/2014/main" id="{B75C1544-90E0-9E58-D2ED-6BB65FFA131B}"/>
              </a:ext>
            </a:extLst>
          </p:cNvPr>
          <p:cNvSpPr>
            <a:spLocks noGrp="1"/>
          </p:cNvSpPr>
          <p:nvPr>
            <p:ph type="sldNum" sz="quarter" idx="12"/>
          </p:nvPr>
        </p:nvSpPr>
        <p:spPr/>
        <p:txBody>
          <a:bodyPr/>
          <a:lstStyle/>
          <a:p>
            <a:fld id="{E205D82C-95A1-431E-8E38-AA614A14CDCF}" type="slidenum">
              <a:rPr kumimoji="1" lang="ja-JP" altLang="en-US" smtClean="0"/>
              <a:t>29</a:t>
            </a:fld>
            <a:endParaRPr kumimoji="1" lang="ja-JP" altLang="en-US" dirty="0"/>
          </a:p>
        </p:txBody>
      </p:sp>
    </p:spTree>
    <p:extLst>
      <p:ext uri="{BB962C8B-B14F-4D97-AF65-F5344CB8AC3E}">
        <p14:creationId xmlns:p14="http://schemas.microsoft.com/office/powerpoint/2010/main" val="4026599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3-1 </a:t>
            </a:r>
            <a:r>
              <a:rPr lang="ja-JP" altLang="en-US" dirty="0"/>
              <a:t>デジタル画像</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747723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メガネをかけた男性&#10;&#10;自動的に生成された説明">
            <a:extLst>
              <a:ext uri="{FF2B5EF4-FFF2-40B4-BE49-F238E27FC236}">
                <a16:creationId xmlns:a16="http://schemas.microsoft.com/office/drawing/2014/main" id="{EBCCF86A-D262-91CC-F8C2-30F8873489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3969" y="3349776"/>
            <a:ext cx="710957" cy="937036"/>
          </a:xfrm>
          <a:prstGeom prst="rect">
            <a:avLst/>
          </a:prstGeom>
        </p:spPr>
      </p:pic>
      <p:sp>
        <p:nvSpPr>
          <p:cNvPr id="2" name="タイトル 1">
            <a:extLst>
              <a:ext uri="{FF2B5EF4-FFF2-40B4-BE49-F238E27FC236}">
                <a16:creationId xmlns:a16="http://schemas.microsoft.com/office/drawing/2014/main" id="{F5C167B7-D27C-4D38-B520-F36B3FCD24A0}"/>
              </a:ext>
            </a:extLst>
          </p:cNvPr>
          <p:cNvSpPr>
            <a:spLocks noGrp="1"/>
          </p:cNvSpPr>
          <p:nvPr>
            <p:ph type="title"/>
          </p:nvPr>
        </p:nvSpPr>
        <p:spPr/>
        <p:txBody>
          <a:bodyPr>
            <a:normAutofit fontScale="90000"/>
          </a:bodyPr>
          <a:lstStyle/>
          <a:p>
            <a:r>
              <a:rPr kumimoji="1" lang="ja-JP" altLang="en-US" dirty="0"/>
              <a:t>デジタル画像の構造：画像と画素</a:t>
            </a:r>
          </a:p>
        </p:txBody>
      </p:sp>
      <p:sp>
        <p:nvSpPr>
          <p:cNvPr id="4" name="スライド番号プレースホルダー 3">
            <a:extLst>
              <a:ext uri="{FF2B5EF4-FFF2-40B4-BE49-F238E27FC236}">
                <a16:creationId xmlns:a16="http://schemas.microsoft.com/office/drawing/2014/main" id="{789E8D19-A760-4F6D-9D90-B01602825D2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Rectangle 7">
            <a:extLst>
              <a:ext uri="{FF2B5EF4-FFF2-40B4-BE49-F238E27FC236}">
                <a16:creationId xmlns:a16="http://schemas.microsoft.com/office/drawing/2014/main" id="{9F08AAA7-83FA-420A-918D-F8AE6A2CF849}"/>
              </a:ext>
            </a:extLst>
          </p:cNvPr>
          <p:cNvSpPr>
            <a:spLocks noChangeArrowheads="1"/>
          </p:cNvSpPr>
          <p:nvPr/>
        </p:nvSpPr>
        <p:spPr bwMode="auto">
          <a:xfrm>
            <a:off x="2126392" y="3680679"/>
            <a:ext cx="102394" cy="89297"/>
          </a:xfrm>
          <a:prstGeom prst="rect">
            <a:avLst/>
          </a:prstGeom>
          <a:noFill/>
          <a:ln w="1905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lvl1pPr>
              <a:spcBef>
                <a:spcPct val="20000"/>
              </a:spcBef>
              <a:buChar char="•"/>
              <a:defRPr kumimoji="1" sz="3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742950" indent="-285750">
              <a:spcBef>
                <a:spcPct val="20000"/>
              </a:spcBef>
              <a:buChar char="–"/>
              <a:defRPr kumimoji="1" sz="28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spcBef>
                <a:spcPct val="20000"/>
              </a:spcBef>
              <a:buChar char="•"/>
              <a:defRPr kumimoji="1" sz="24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6pPr>
            <a:lvl7pPr marL="29718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7pPr>
            <a:lvl8pPr marL="34290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8pPr>
            <a:lvl9pPr marL="38862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8" name="Text Box 9">
            <a:extLst>
              <a:ext uri="{FF2B5EF4-FFF2-40B4-BE49-F238E27FC236}">
                <a16:creationId xmlns:a16="http://schemas.microsoft.com/office/drawing/2014/main" id="{8DDCDAE1-5322-41B2-8AF8-CB6367A09839}"/>
              </a:ext>
            </a:extLst>
          </p:cNvPr>
          <p:cNvSpPr txBox="1">
            <a:spLocks noChangeArrowheads="1"/>
          </p:cNvSpPr>
          <p:nvPr/>
        </p:nvSpPr>
        <p:spPr bwMode="auto">
          <a:xfrm>
            <a:off x="4314760" y="6086932"/>
            <a:ext cx="244682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lvl1pPr>
              <a:spcBef>
                <a:spcPct val="20000"/>
              </a:spcBef>
              <a:buChar char="•"/>
              <a:defRPr kumimoji="1" sz="3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742950" indent="-285750">
              <a:spcBef>
                <a:spcPct val="20000"/>
              </a:spcBef>
              <a:buChar char="–"/>
              <a:defRPr kumimoji="1" sz="28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spcBef>
                <a:spcPct val="20000"/>
              </a:spcBef>
              <a:buChar char="•"/>
              <a:defRPr kumimoji="1" sz="24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6pPr>
            <a:lvl7pPr marL="29718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7pPr>
            <a:lvl8pPr marL="34290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8pPr>
            <a:lvl9pPr marL="38862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それぞれの格子が画素</a:t>
            </a:r>
          </a:p>
        </p:txBody>
      </p:sp>
      <p:sp>
        <p:nvSpPr>
          <p:cNvPr id="9" name="Line 10">
            <a:extLst>
              <a:ext uri="{FF2B5EF4-FFF2-40B4-BE49-F238E27FC236}">
                <a16:creationId xmlns:a16="http://schemas.microsoft.com/office/drawing/2014/main" id="{2E2982AE-60ED-411C-8105-5A82A41330B5}"/>
              </a:ext>
            </a:extLst>
          </p:cNvPr>
          <p:cNvSpPr>
            <a:spLocks noChangeShapeType="1"/>
          </p:cNvSpPr>
          <p:nvPr/>
        </p:nvSpPr>
        <p:spPr bwMode="auto">
          <a:xfrm flipV="1">
            <a:off x="2226403" y="3416359"/>
            <a:ext cx="2121694" cy="261938"/>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mn-cs"/>
            </a:endParaRPr>
          </a:p>
        </p:txBody>
      </p:sp>
      <p:sp>
        <p:nvSpPr>
          <p:cNvPr id="10" name="Line 11">
            <a:extLst>
              <a:ext uri="{FF2B5EF4-FFF2-40B4-BE49-F238E27FC236}">
                <a16:creationId xmlns:a16="http://schemas.microsoft.com/office/drawing/2014/main" id="{B7C0B894-C8A5-4AB4-BF4D-7FEDBD88A50C}"/>
              </a:ext>
            </a:extLst>
          </p:cNvPr>
          <p:cNvSpPr>
            <a:spLocks noChangeShapeType="1"/>
          </p:cNvSpPr>
          <p:nvPr/>
        </p:nvSpPr>
        <p:spPr bwMode="auto">
          <a:xfrm>
            <a:off x="2216878" y="3761641"/>
            <a:ext cx="2121694" cy="1953476"/>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mn-cs"/>
            </a:endParaRPr>
          </a:p>
        </p:txBody>
      </p:sp>
      <p:sp>
        <p:nvSpPr>
          <p:cNvPr id="11" name="Text Box 9">
            <a:extLst>
              <a:ext uri="{FF2B5EF4-FFF2-40B4-BE49-F238E27FC236}">
                <a16:creationId xmlns:a16="http://schemas.microsoft.com/office/drawing/2014/main" id="{8093A6B6-D228-4718-9E23-0DE8160B0394}"/>
              </a:ext>
            </a:extLst>
          </p:cNvPr>
          <p:cNvSpPr txBox="1">
            <a:spLocks noChangeArrowheads="1"/>
          </p:cNvSpPr>
          <p:nvPr/>
        </p:nvSpPr>
        <p:spPr bwMode="auto">
          <a:xfrm>
            <a:off x="1959214" y="4654715"/>
            <a:ext cx="958201"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lvl1pPr>
              <a:spcBef>
                <a:spcPct val="20000"/>
              </a:spcBef>
              <a:buChar char="•"/>
              <a:defRPr kumimoji="1" sz="3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742950" indent="-285750">
              <a:spcBef>
                <a:spcPct val="20000"/>
              </a:spcBef>
              <a:buChar char="–"/>
              <a:defRPr kumimoji="1" sz="28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spcBef>
                <a:spcPct val="20000"/>
              </a:spcBef>
              <a:buChar char="•"/>
              <a:defRPr kumimoji="1" sz="24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6pPr>
            <a:lvl7pPr marL="29718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7pPr>
            <a:lvl8pPr marL="34290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8pPr>
            <a:lvl9pPr marL="38862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画像</a:t>
            </a:r>
          </a:p>
        </p:txBody>
      </p:sp>
      <p:pic>
        <p:nvPicPr>
          <p:cNvPr id="13" name="図 12">
            <a:extLst>
              <a:ext uri="{FF2B5EF4-FFF2-40B4-BE49-F238E27FC236}">
                <a16:creationId xmlns:a16="http://schemas.microsoft.com/office/drawing/2014/main" id="{914ED401-3AAF-C626-CB41-D752102CAD93}"/>
              </a:ext>
            </a:extLst>
          </p:cNvPr>
          <p:cNvPicPr>
            <a:picLocks noChangeAspect="1"/>
          </p:cNvPicPr>
          <p:nvPr/>
        </p:nvPicPr>
        <p:blipFill>
          <a:blip r:embed="rId3"/>
          <a:stretch>
            <a:fillRect/>
          </a:stretch>
        </p:blipFill>
        <p:spPr>
          <a:xfrm>
            <a:off x="4355241" y="3429000"/>
            <a:ext cx="3137061" cy="2286117"/>
          </a:xfrm>
          <a:prstGeom prst="rect">
            <a:avLst/>
          </a:prstGeom>
        </p:spPr>
      </p:pic>
      <p:sp>
        <p:nvSpPr>
          <p:cNvPr id="3" name="コンテンツ プレースホルダー 2">
            <a:extLst>
              <a:ext uri="{FF2B5EF4-FFF2-40B4-BE49-F238E27FC236}">
                <a16:creationId xmlns:a16="http://schemas.microsoft.com/office/drawing/2014/main" id="{06A98AA5-343D-D955-C973-BABFF6CE0CC1}"/>
              </a:ext>
            </a:extLst>
          </p:cNvPr>
          <p:cNvSpPr>
            <a:spLocks noGrp="1"/>
          </p:cNvSpPr>
          <p:nvPr>
            <p:ph idx="1"/>
          </p:nvPr>
        </p:nvSpPr>
        <p:spPr>
          <a:xfrm>
            <a:off x="271513" y="876774"/>
            <a:ext cx="8511540" cy="5328880"/>
          </a:xfrm>
        </p:spPr>
        <p:txBody>
          <a:bodyPr>
            <a:normAutofit/>
          </a:bodyPr>
          <a:lstStyle/>
          <a:p>
            <a:pPr>
              <a:lnSpc>
                <a:spcPct val="120000"/>
              </a:lnSpc>
            </a:pPr>
            <a:r>
              <a:rPr kumimoji="1" lang="ja-JP" altLang="en-US" b="1" dirty="0"/>
              <a:t>画像</a:t>
            </a:r>
            <a:r>
              <a:rPr kumimoji="1" lang="ja-JP" altLang="en-US" dirty="0"/>
              <a:t>は</a:t>
            </a:r>
            <a:r>
              <a:rPr kumimoji="1" lang="ja-JP" altLang="en-US" b="1" dirty="0"/>
              <a:t>格子状に並んだ画素</a:t>
            </a:r>
            <a:r>
              <a:rPr kumimoji="1" lang="ja-JP" altLang="en-US" dirty="0"/>
              <a:t>（画像を構成する最小の要素）から構成される．</a:t>
            </a:r>
            <a:endParaRPr kumimoji="1" lang="en-US" altLang="ja-JP" dirty="0"/>
          </a:p>
          <a:p>
            <a:pPr>
              <a:lnSpc>
                <a:spcPct val="120000"/>
              </a:lnSpc>
            </a:pPr>
            <a:r>
              <a:rPr kumimoji="1" lang="ja-JP" altLang="en-US" dirty="0"/>
              <a:t>画像を拡大すると，個々の画素が確認できる．</a:t>
            </a:r>
          </a:p>
        </p:txBody>
      </p:sp>
    </p:spTree>
    <p:extLst>
      <p:ext uri="{BB962C8B-B14F-4D97-AF65-F5344CB8AC3E}">
        <p14:creationId xmlns:p14="http://schemas.microsoft.com/office/powerpoint/2010/main" val="318374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a:xfrm>
            <a:off x="255017" y="339256"/>
            <a:ext cx="8753475" cy="507206"/>
          </a:xfrm>
        </p:spPr>
        <p:txBody>
          <a:bodyPr>
            <a:normAutofit fontScale="90000"/>
          </a:bodyPr>
          <a:lstStyle/>
          <a:p>
            <a:r>
              <a:rPr lang="ja-JP" altLang="en-US" dirty="0"/>
              <a:t>画像の種類</a:t>
            </a:r>
            <a:endParaRPr lang="en-US" altLang="ja-JP" dirty="0"/>
          </a:p>
        </p:txBody>
      </p:sp>
      <p:sp>
        <p:nvSpPr>
          <p:cNvPr id="2" name="スライド番号プレースホルダー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descr="メガネをかけた男性&#10;&#10;自動的に生成された説明">
            <a:extLst>
              <a:ext uri="{FF2B5EF4-FFF2-40B4-BE49-F238E27FC236}">
                <a16:creationId xmlns:a16="http://schemas.microsoft.com/office/drawing/2014/main" id="{7D34A73B-6AF9-D1F0-3319-C605AB62F5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8133" y="1473146"/>
            <a:ext cx="1929896" cy="2543588"/>
          </a:xfrm>
          <a:prstGeom prst="rect">
            <a:avLst/>
          </a:prstGeom>
        </p:spPr>
      </p:pic>
      <p:pic>
        <p:nvPicPr>
          <p:cNvPr id="4" name="図 3">
            <a:extLst>
              <a:ext uri="{FF2B5EF4-FFF2-40B4-BE49-F238E27FC236}">
                <a16:creationId xmlns:a16="http://schemas.microsoft.com/office/drawing/2014/main" id="{9DA293A2-4EC2-BE0A-A914-24C6408BFDC1}"/>
              </a:ext>
            </a:extLst>
          </p:cNvPr>
          <p:cNvPicPr>
            <a:picLocks noChangeAspect="1"/>
          </p:cNvPicPr>
          <p:nvPr/>
        </p:nvPicPr>
        <p:blipFill>
          <a:blip r:embed="rId3"/>
          <a:stretch>
            <a:fillRect/>
          </a:stretch>
        </p:blipFill>
        <p:spPr>
          <a:xfrm>
            <a:off x="4938619" y="1473146"/>
            <a:ext cx="1929896" cy="2549111"/>
          </a:xfrm>
          <a:prstGeom prst="rect">
            <a:avLst/>
          </a:prstGeom>
        </p:spPr>
      </p:pic>
      <p:sp>
        <p:nvSpPr>
          <p:cNvPr id="8" name="Text Box 9">
            <a:extLst>
              <a:ext uri="{FF2B5EF4-FFF2-40B4-BE49-F238E27FC236}">
                <a16:creationId xmlns:a16="http://schemas.microsoft.com/office/drawing/2014/main" id="{566070A3-4DD5-34FD-2D82-5303416B613E}"/>
              </a:ext>
            </a:extLst>
          </p:cNvPr>
          <p:cNvSpPr txBox="1">
            <a:spLocks noChangeArrowheads="1"/>
          </p:cNvSpPr>
          <p:nvPr/>
        </p:nvSpPr>
        <p:spPr bwMode="auto">
          <a:xfrm>
            <a:off x="1622536" y="4239892"/>
            <a:ext cx="958201"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lvl1pPr>
              <a:spcBef>
                <a:spcPct val="20000"/>
              </a:spcBef>
              <a:buChar char="•"/>
              <a:defRPr kumimoji="1" sz="3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742950" indent="-285750">
              <a:spcBef>
                <a:spcPct val="20000"/>
              </a:spcBef>
              <a:buChar char="–"/>
              <a:defRPr kumimoji="1" sz="28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spcBef>
                <a:spcPct val="20000"/>
              </a:spcBef>
              <a:buChar char="•"/>
              <a:defRPr kumimoji="1" sz="24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6pPr>
            <a:lvl7pPr marL="29718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7pPr>
            <a:lvl8pPr marL="34290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8pPr>
            <a:lvl9pPr marL="38862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カラー画像</a:t>
            </a:r>
          </a:p>
        </p:txBody>
      </p:sp>
      <p:sp>
        <p:nvSpPr>
          <p:cNvPr id="9" name="Text Box 9">
            <a:extLst>
              <a:ext uri="{FF2B5EF4-FFF2-40B4-BE49-F238E27FC236}">
                <a16:creationId xmlns:a16="http://schemas.microsoft.com/office/drawing/2014/main" id="{5DA67636-0265-1289-C3DB-1984D929B79F}"/>
              </a:ext>
            </a:extLst>
          </p:cNvPr>
          <p:cNvSpPr txBox="1">
            <a:spLocks noChangeArrowheads="1"/>
          </p:cNvSpPr>
          <p:nvPr/>
        </p:nvSpPr>
        <p:spPr bwMode="auto">
          <a:xfrm>
            <a:off x="5224146" y="4239891"/>
            <a:ext cx="958201"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lvl1pPr>
              <a:spcBef>
                <a:spcPct val="20000"/>
              </a:spcBef>
              <a:buChar char="•"/>
              <a:defRPr kumimoji="1" sz="3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742950" indent="-285750">
              <a:spcBef>
                <a:spcPct val="20000"/>
              </a:spcBef>
              <a:buChar char="–"/>
              <a:defRPr kumimoji="1" sz="28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spcBef>
                <a:spcPct val="20000"/>
              </a:spcBef>
              <a:buChar char="•"/>
              <a:defRPr kumimoji="1" sz="24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6pPr>
            <a:lvl7pPr marL="29718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7pPr>
            <a:lvl8pPr marL="34290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8pPr>
            <a:lvl9pPr marL="38862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濃淡画像</a:t>
            </a:r>
          </a:p>
        </p:txBody>
      </p:sp>
      <p:sp>
        <p:nvSpPr>
          <p:cNvPr id="10" name="Text Box 9">
            <a:extLst>
              <a:ext uri="{FF2B5EF4-FFF2-40B4-BE49-F238E27FC236}">
                <a16:creationId xmlns:a16="http://schemas.microsoft.com/office/drawing/2014/main" id="{61D2396D-7C8E-A8E2-971A-9364B1817D5C}"/>
              </a:ext>
            </a:extLst>
          </p:cNvPr>
          <p:cNvSpPr txBox="1">
            <a:spLocks noChangeArrowheads="1"/>
          </p:cNvSpPr>
          <p:nvPr/>
        </p:nvSpPr>
        <p:spPr bwMode="auto">
          <a:xfrm>
            <a:off x="922631" y="4976898"/>
            <a:ext cx="958201"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lvl1pPr>
              <a:spcBef>
                <a:spcPct val="20000"/>
              </a:spcBef>
              <a:buChar char="•"/>
              <a:defRPr kumimoji="1" sz="3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742950" indent="-285750">
              <a:spcBef>
                <a:spcPct val="20000"/>
              </a:spcBef>
              <a:buChar char="–"/>
              <a:defRPr kumimoji="1" sz="28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spcBef>
                <a:spcPct val="20000"/>
              </a:spcBef>
              <a:buChar char="•"/>
              <a:defRPr kumimoji="1" sz="24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6pPr>
            <a:lvl7pPr marL="29718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7pPr>
            <a:lvl8pPr marL="34290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8pPr>
            <a:lvl9pPr marL="38862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輝度（明るさの度合い）</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と</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色</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の情報を持つ画像</a:t>
            </a:r>
          </a:p>
        </p:txBody>
      </p:sp>
      <p:sp>
        <p:nvSpPr>
          <p:cNvPr id="11" name="Text Box 9">
            <a:extLst>
              <a:ext uri="{FF2B5EF4-FFF2-40B4-BE49-F238E27FC236}">
                <a16:creationId xmlns:a16="http://schemas.microsoft.com/office/drawing/2014/main" id="{3D1BCB3D-2C3C-928B-F920-B2C0D73EA6B6}"/>
              </a:ext>
            </a:extLst>
          </p:cNvPr>
          <p:cNvSpPr txBox="1">
            <a:spLocks noChangeArrowheads="1"/>
          </p:cNvSpPr>
          <p:nvPr/>
        </p:nvSpPr>
        <p:spPr bwMode="auto">
          <a:xfrm>
            <a:off x="4828408" y="4976897"/>
            <a:ext cx="958201"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lvl1pPr>
              <a:spcBef>
                <a:spcPct val="20000"/>
              </a:spcBef>
              <a:buChar char="•"/>
              <a:defRPr kumimoji="1" sz="3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742950" indent="-285750">
              <a:spcBef>
                <a:spcPct val="20000"/>
              </a:spcBef>
              <a:buChar char="–"/>
              <a:defRPr kumimoji="1" sz="28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spcBef>
                <a:spcPct val="20000"/>
              </a:spcBef>
              <a:buChar char="•"/>
              <a:defRPr kumimoji="1" sz="24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6pPr>
            <a:lvl7pPr marL="29718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7pPr>
            <a:lvl8pPr marL="34290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8pPr>
            <a:lvl9pPr marL="38862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輝度</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のみの情報を</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ja-JP" altLang="en-US" sz="2400" dirty="0">
                <a:solidFill>
                  <a:prstClr val="black"/>
                </a:solidFill>
                <a:latin typeface="Arial" panose="020B0604020202020204" pitchFamily="34" charset="0"/>
              </a:rPr>
              <a:t>持つ画像</a:t>
            </a:r>
            <a:endPar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48327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C2E268-4573-47C0-9CC6-0A8C1A5DA8A6}"/>
              </a:ext>
            </a:extLst>
          </p:cNvPr>
          <p:cNvSpPr>
            <a:spLocks noGrp="1"/>
          </p:cNvSpPr>
          <p:nvPr>
            <p:ph type="title"/>
          </p:nvPr>
        </p:nvSpPr>
        <p:spPr/>
        <p:txBody>
          <a:bodyPr>
            <a:normAutofit fontScale="90000"/>
          </a:bodyPr>
          <a:lstStyle/>
          <a:p>
            <a:r>
              <a:rPr lang="ja-JP" altLang="en-US" dirty="0"/>
              <a:t>濃淡画像の基礎</a:t>
            </a:r>
            <a:endParaRPr kumimoji="1" lang="ja-JP" altLang="en-US" dirty="0"/>
          </a:p>
        </p:txBody>
      </p:sp>
      <p:sp>
        <p:nvSpPr>
          <p:cNvPr id="4" name="スライド番号プレースホルダー 3">
            <a:extLst>
              <a:ext uri="{FF2B5EF4-FFF2-40B4-BE49-F238E27FC236}">
                <a16:creationId xmlns:a16="http://schemas.microsoft.com/office/drawing/2014/main" id="{459E2FC6-980B-4C43-A897-C20F08EDA2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Rectangle 3">
            <a:extLst>
              <a:ext uri="{FF2B5EF4-FFF2-40B4-BE49-F238E27FC236}">
                <a16:creationId xmlns:a16="http://schemas.microsoft.com/office/drawing/2014/main" id="{01003CEC-B80A-41CE-A4A6-38E50F52F648}"/>
              </a:ext>
            </a:extLst>
          </p:cNvPr>
          <p:cNvSpPr txBox="1">
            <a:spLocks noChangeArrowheads="1"/>
          </p:cNvSpPr>
          <p:nvPr/>
        </p:nvSpPr>
        <p:spPr>
          <a:xfrm>
            <a:off x="713019" y="1316696"/>
            <a:ext cx="6362700" cy="339447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1" lang="ja-JP" altLang="en-US" sz="2800" b="0" i="0" u="none" strike="noStrike" kern="1200" cap="none" spc="0" normalizeH="0" baseline="0" noProof="0" dirty="0">
              <a:ln>
                <a:noFill/>
              </a:ln>
              <a:effectLst/>
              <a:uLnTx/>
              <a:uFillTx/>
              <a:latin typeface="Arial" panose="020B0604020202020204" pitchFamily="34" charset="0"/>
              <a:ea typeface="メイリオ" panose="020B0604030504040204" pitchFamily="50" charset="-128"/>
              <a:cs typeface="Segoe UI" panose="020B0502040204020203" pitchFamily="34" charset="0"/>
            </a:endParaRPr>
          </a:p>
        </p:txBody>
      </p:sp>
      <p:pic>
        <p:nvPicPr>
          <p:cNvPr id="40" name="図 39" descr="タイムライン&#10;&#10;AI 生成コンテンツは誤りを含む可能性があります。">
            <a:extLst>
              <a:ext uri="{FF2B5EF4-FFF2-40B4-BE49-F238E27FC236}">
                <a16:creationId xmlns:a16="http://schemas.microsoft.com/office/drawing/2014/main" id="{A5143024-8FD4-0094-FA71-1ECA45A66E78}"/>
              </a:ext>
            </a:extLst>
          </p:cNvPr>
          <p:cNvPicPr>
            <a:picLocks noChangeAspect="1"/>
          </p:cNvPicPr>
          <p:nvPr/>
        </p:nvPicPr>
        <p:blipFill>
          <a:blip r:embed="rId2"/>
          <a:stretch>
            <a:fillRect/>
          </a:stretch>
        </p:blipFill>
        <p:spPr>
          <a:xfrm>
            <a:off x="-19551" y="797204"/>
            <a:ext cx="9144000" cy="4433455"/>
          </a:xfrm>
          <a:prstGeom prst="rect">
            <a:avLst/>
          </a:prstGeom>
        </p:spPr>
      </p:pic>
    </p:spTree>
    <p:extLst>
      <p:ext uri="{BB962C8B-B14F-4D97-AF65-F5344CB8AC3E}">
        <p14:creationId xmlns:p14="http://schemas.microsoft.com/office/powerpoint/2010/main" val="73757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103B09-4B60-4A5A-9D51-6CE0C0307AA1}"/>
              </a:ext>
            </a:extLst>
          </p:cNvPr>
          <p:cNvSpPr>
            <a:spLocks noGrp="1"/>
          </p:cNvSpPr>
          <p:nvPr>
            <p:ph type="title"/>
          </p:nvPr>
        </p:nvSpPr>
        <p:spPr/>
        <p:txBody>
          <a:bodyPr>
            <a:normAutofit fontScale="90000"/>
          </a:bodyPr>
          <a:lstStyle/>
          <a:p>
            <a:r>
              <a:rPr kumimoji="1" lang="ja-JP" altLang="en-US" dirty="0"/>
              <a:t>カラー画像の成分</a:t>
            </a:r>
          </a:p>
        </p:txBody>
      </p:sp>
      <p:sp>
        <p:nvSpPr>
          <p:cNvPr id="3" name="コンテンツ プレースホルダー 2">
            <a:extLst>
              <a:ext uri="{FF2B5EF4-FFF2-40B4-BE49-F238E27FC236}">
                <a16:creationId xmlns:a16="http://schemas.microsoft.com/office/drawing/2014/main" id="{2B076904-8F70-44D2-956A-4E4047E2BC2A}"/>
              </a:ext>
            </a:extLst>
          </p:cNvPr>
          <p:cNvSpPr>
            <a:spLocks noGrp="1"/>
          </p:cNvSpPr>
          <p:nvPr>
            <p:ph idx="1"/>
          </p:nvPr>
        </p:nvSpPr>
        <p:spPr>
          <a:xfrm>
            <a:off x="321845" y="644893"/>
            <a:ext cx="8461208" cy="6038079"/>
          </a:xfrm>
        </p:spPr>
        <p:txBody>
          <a:bodyPr>
            <a:normAutofit/>
          </a:bodyPr>
          <a:lstStyle/>
          <a:p>
            <a:pPr marL="0" indent="0">
              <a:buNone/>
            </a:pPr>
            <a:r>
              <a:rPr lang="ja-JP" altLang="en-US" sz="2400" dirty="0"/>
              <a:t>カラー画像の成分の表し方は</a:t>
            </a:r>
            <a:r>
              <a:rPr lang="en-US" altLang="ja-JP" sz="2400" dirty="0"/>
              <a:t>2</a:t>
            </a:r>
            <a:r>
              <a:rPr lang="ja-JP" altLang="en-US" sz="2400" dirty="0"/>
              <a:t>種類ある．</a:t>
            </a:r>
            <a:endParaRPr kumimoji="1" lang="en-US" altLang="ja-JP" sz="2400" dirty="0"/>
          </a:p>
          <a:p>
            <a:r>
              <a:rPr kumimoji="1" lang="en-US" altLang="ja-JP" sz="2400" b="1" u="sng" dirty="0"/>
              <a:t>R</a:t>
            </a:r>
            <a:r>
              <a:rPr kumimoji="1" lang="ja-JP" altLang="en-US" sz="2400" b="1" u="sng" dirty="0"/>
              <a:t>（赤）成分，</a:t>
            </a:r>
            <a:r>
              <a:rPr kumimoji="1" lang="en-US" altLang="ja-JP" sz="2400" b="1" u="sng" dirty="0"/>
              <a:t>G</a:t>
            </a:r>
            <a:r>
              <a:rPr kumimoji="1" lang="ja-JP" altLang="en-US" sz="2400" b="1" u="sng" dirty="0"/>
              <a:t>（緑）成分，</a:t>
            </a:r>
            <a:r>
              <a:rPr kumimoji="1" lang="en-US" altLang="ja-JP" sz="2400" b="1" u="sng" dirty="0"/>
              <a:t>B</a:t>
            </a:r>
            <a:r>
              <a:rPr kumimoji="1" lang="ja-JP" altLang="en-US" sz="2400" b="1" u="sng" dirty="0"/>
              <a:t>（青）成分</a:t>
            </a:r>
            <a:r>
              <a:rPr kumimoji="1" lang="ja-JP" altLang="en-US" sz="2400" u="sng" dirty="0"/>
              <a:t>で考える場合</a:t>
            </a:r>
            <a:endParaRPr kumimoji="1" lang="en-US" altLang="ja-JP" sz="2400" u="sng" dirty="0"/>
          </a:p>
          <a:p>
            <a:pPr marL="0" indent="0">
              <a:buNone/>
            </a:pPr>
            <a:r>
              <a:rPr lang="ja-JP" altLang="en-US" sz="2400" b="1" dirty="0"/>
              <a:t>各成分</a:t>
            </a:r>
            <a:r>
              <a:rPr lang="ja-JP" altLang="en-US" sz="2400" dirty="0"/>
              <a:t>は，画素ごとに</a:t>
            </a:r>
            <a:r>
              <a:rPr lang="en-US" altLang="ja-JP" sz="2400" b="1" dirty="0"/>
              <a:t>1</a:t>
            </a:r>
            <a:r>
              <a:rPr lang="ja-JP" altLang="en-US" sz="2400" b="1" dirty="0"/>
              <a:t>つの数値</a:t>
            </a:r>
            <a:r>
              <a:rPr lang="ja-JP" altLang="en-US" sz="2400" dirty="0"/>
              <a:t>を持つ．すべて合わせて，画素ごとに</a:t>
            </a:r>
            <a:r>
              <a:rPr lang="en-US" altLang="ja-JP" sz="2400" dirty="0"/>
              <a:t>3</a:t>
            </a:r>
            <a:r>
              <a:rPr lang="ja-JP" altLang="en-US" sz="2400" dirty="0"/>
              <a:t>つの数値となる．</a:t>
            </a:r>
            <a:endParaRPr kumimoji="1" lang="en-US" altLang="ja-JP" sz="2400" dirty="0"/>
          </a:p>
          <a:p>
            <a:endParaRPr lang="en-US" altLang="ja-JP" sz="2400" dirty="0"/>
          </a:p>
          <a:p>
            <a:endParaRPr kumimoji="1" lang="en-US" altLang="ja-JP" sz="2400" dirty="0"/>
          </a:p>
          <a:p>
            <a:endParaRPr lang="en-US" altLang="ja-JP" sz="2400" dirty="0"/>
          </a:p>
          <a:p>
            <a:pPr marL="0" indent="0">
              <a:buNone/>
            </a:pPr>
            <a:endParaRPr lang="en-US" altLang="ja-JP" sz="2400" dirty="0"/>
          </a:p>
          <a:p>
            <a:r>
              <a:rPr kumimoji="1" lang="ja-JP" altLang="en-US" sz="2400" b="1" u="sng" dirty="0"/>
              <a:t>輝度成分，色成分</a:t>
            </a:r>
            <a:r>
              <a:rPr kumimoji="1" lang="ja-JP" altLang="en-US" sz="2400" u="sng" dirty="0"/>
              <a:t>で考える場合</a:t>
            </a:r>
            <a:endParaRPr kumimoji="1" lang="en-US" altLang="ja-JP" sz="2400" u="sng" dirty="0"/>
          </a:p>
          <a:p>
            <a:pPr marL="0" indent="0">
              <a:buNone/>
            </a:pPr>
            <a:r>
              <a:rPr lang="ja-JP" altLang="en-US" sz="2400" dirty="0"/>
              <a:t> 輝度成分は明るさの情報，色成分は色の情報を表す．</a:t>
            </a:r>
            <a:endParaRPr kumimoji="1" lang="ja-JP" altLang="en-US" sz="2400" dirty="0"/>
          </a:p>
        </p:txBody>
      </p:sp>
      <p:sp>
        <p:nvSpPr>
          <p:cNvPr id="4" name="スライド番号プレースホルダー 3">
            <a:extLst>
              <a:ext uri="{FF2B5EF4-FFF2-40B4-BE49-F238E27FC236}">
                <a16:creationId xmlns:a16="http://schemas.microsoft.com/office/drawing/2014/main" id="{9CCC3126-7472-4CD9-9025-EC820FEE62E5}"/>
              </a:ext>
            </a:extLst>
          </p:cNvPr>
          <p:cNvSpPr>
            <a:spLocks noGrp="1"/>
          </p:cNvSpPr>
          <p:nvPr>
            <p:ph type="sldNum" sz="quarter" idx="12"/>
          </p:nvPr>
        </p:nvSpPr>
        <p:spPr>
          <a:xfrm>
            <a:off x="7086600" y="642807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A53DF07D-0F29-4951-B569-A57CE7B2342C}"/>
              </a:ext>
            </a:extLst>
          </p:cNvPr>
          <p:cNvSpPr/>
          <p:nvPr/>
        </p:nvSpPr>
        <p:spPr>
          <a:xfrm>
            <a:off x="2654179" y="3761883"/>
            <a:ext cx="503754" cy="49376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5306CB1C-69D4-4107-B70E-FC991C1F6F94}"/>
              </a:ext>
            </a:extLst>
          </p:cNvPr>
          <p:cNvSpPr/>
          <p:nvPr/>
        </p:nvSpPr>
        <p:spPr>
          <a:xfrm>
            <a:off x="4782263" y="3761883"/>
            <a:ext cx="503754" cy="493765"/>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7EC45AC6-EDE2-4FD1-91A4-8534C6C9FAF4}"/>
              </a:ext>
            </a:extLst>
          </p:cNvPr>
          <p:cNvSpPr/>
          <p:nvPr/>
        </p:nvSpPr>
        <p:spPr>
          <a:xfrm>
            <a:off x="6910347" y="3761883"/>
            <a:ext cx="503754" cy="493765"/>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9" name="図 8">
            <a:extLst>
              <a:ext uri="{FF2B5EF4-FFF2-40B4-BE49-F238E27FC236}">
                <a16:creationId xmlns:a16="http://schemas.microsoft.com/office/drawing/2014/main" id="{C92BEE57-EA9E-48D2-ED0E-1D3DCB5A6C66}"/>
              </a:ext>
            </a:extLst>
          </p:cNvPr>
          <p:cNvPicPr>
            <a:picLocks noChangeAspect="1"/>
          </p:cNvPicPr>
          <p:nvPr/>
        </p:nvPicPr>
        <p:blipFill>
          <a:blip r:embed="rId2"/>
          <a:stretch>
            <a:fillRect/>
          </a:stretch>
        </p:blipFill>
        <p:spPr>
          <a:xfrm>
            <a:off x="686101" y="2398230"/>
            <a:ext cx="993852" cy="1300465"/>
          </a:xfrm>
          <a:prstGeom prst="rect">
            <a:avLst/>
          </a:prstGeom>
        </p:spPr>
      </p:pic>
      <p:pic>
        <p:nvPicPr>
          <p:cNvPr id="11" name="図 10">
            <a:extLst>
              <a:ext uri="{FF2B5EF4-FFF2-40B4-BE49-F238E27FC236}">
                <a16:creationId xmlns:a16="http://schemas.microsoft.com/office/drawing/2014/main" id="{1E217432-E596-7EC0-8BB2-6C03F2C7EE33}"/>
              </a:ext>
            </a:extLst>
          </p:cNvPr>
          <p:cNvPicPr>
            <a:picLocks noChangeAspect="1"/>
          </p:cNvPicPr>
          <p:nvPr/>
        </p:nvPicPr>
        <p:blipFill>
          <a:blip r:embed="rId3"/>
          <a:stretch>
            <a:fillRect/>
          </a:stretch>
        </p:blipFill>
        <p:spPr>
          <a:xfrm>
            <a:off x="2746638" y="2442555"/>
            <a:ext cx="988566" cy="1305751"/>
          </a:xfrm>
          <a:prstGeom prst="rect">
            <a:avLst/>
          </a:prstGeom>
        </p:spPr>
      </p:pic>
      <p:pic>
        <p:nvPicPr>
          <p:cNvPr id="13" name="図 12">
            <a:extLst>
              <a:ext uri="{FF2B5EF4-FFF2-40B4-BE49-F238E27FC236}">
                <a16:creationId xmlns:a16="http://schemas.microsoft.com/office/drawing/2014/main" id="{6D11D14B-E766-7D4F-B45B-0AED5DF1093A}"/>
              </a:ext>
            </a:extLst>
          </p:cNvPr>
          <p:cNvPicPr>
            <a:picLocks noChangeAspect="1"/>
          </p:cNvPicPr>
          <p:nvPr/>
        </p:nvPicPr>
        <p:blipFill>
          <a:blip r:embed="rId4"/>
          <a:stretch>
            <a:fillRect/>
          </a:stretch>
        </p:blipFill>
        <p:spPr>
          <a:xfrm>
            <a:off x="4874722" y="2442556"/>
            <a:ext cx="988566" cy="1305751"/>
          </a:xfrm>
          <a:prstGeom prst="rect">
            <a:avLst/>
          </a:prstGeom>
        </p:spPr>
      </p:pic>
      <p:pic>
        <p:nvPicPr>
          <p:cNvPr id="15" name="図 14">
            <a:extLst>
              <a:ext uri="{FF2B5EF4-FFF2-40B4-BE49-F238E27FC236}">
                <a16:creationId xmlns:a16="http://schemas.microsoft.com/office/drawing/2014/main" id="{3077EF89-9B78-BC5D-4D13-7E394B1239E0}"/>
              </a:ext>
            </a:extLst>
          </p:cNvPr>
          <p:cNvPicPr>
            <a:picLocks noChangeAspect="1"/>
          </p:cNvPicPr>
          <p:nvPr/>
        </p:nvPicPr>
        <p:blipFill>
          <a:blip r:embed="rId5"/>
          <a:stretch>
            <a:fillRect/>
          </a:stretch>
        </p:blipFill>
        <p:spPr>
          <a:xfrm>
            <a:off x="7002806" y="2442556"/>
            <a:ext cx="988566" cy="1305751"/>
          </a:xfrm>
          <a:prstGeom prst="rect">
            <a:avLst/>
          </a:prstGeom>
        </p:spPr>
      </p:pic>
      <p:sp>
        <p:nvSpPr>
          <p:cNvPr id="17" name="テキスト ボックス 16">
            <a:extLst>
              <a:ext uri="{FF2B5EF4-FFF2-40B4-BE49-F238E27FC236}">
                <a16:creationId xmlns:a16="http://schemas.microsoft.com/office/drawing/2014/main" id="{9459C236-B7BD-A558-2417-AC32B766B55F}"/>
              </a:ext>
            </a:extLst>
          </p:cNvPr>
          <p:cNvSpPr txBox="1"/>
          <p:nvPr/>
        </p:nvSpPr>
        <p:spPr>
          <a:xfrm>
            <a:off x="3157933" y="3848839"/>
            <a:ext cx="457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（赤）成分</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2E2D9354-1A0F-C5ED-79C4-F193AFC2636C}"/>
              </a:ext>
            </a:extLst>
          </p:cNvPr>
          <p:cNvSpPr txBox="1"/>
          <p:nvPr/>
        </p:nvSpPr>
        <p:spPr>
          <a:xfrm>
            <a:off x="5276546" y="3845261"/>
            <a:ext cx="1590677"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G</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（緑）成分</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8F7DC865-9626-83CA-0AEB-F2D02593472A}"/>
              </a:ext>
            </a:extLst>
          </p:cNvPr>
          <p:cNvSpPr txBox="1"/>
          <p:nvPr/>
        </p:nvSpPr>
        <p:spPr>
          <a:xfrm>
            <a:off x="7414101" y="3845261"/>
            <a:ext cx="172989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（青）成分</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 name="矢印: 右 19">
            <a:extLst>
              <a:ext uri="{FF2B5EF4-FFF2-40B4-BE49-F238E27FC236}">
                <a16:creationId xmlns:a16="http://schemas.microsoft.com/office/drawing/2014/main" id="{826B6ADB-9A9F-1D93-7FD8-CB74F1A29573}"/>
              </a:ext>
            </a:extLst>
          </p:cNvPr>
          <p:cNvSpPr/>
          <p:nvPr/>
        </p:nvSpPr>
        <p:spPr>
          <a:xfrm>
            <a:off x="1985724" y="2818521"/>
            <a:ext cx="323385" cy="5798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2" name="図 21">
            <a:extLst>
              <a:ext uri="{FF2B5EF4-FFF2-40B4-BE49-F238E27FC236}">
                <a16:creationId xmlns:a16="http://schemas.microsoft.com/office/drawing/2014/main" id="{1F4CA5C6-5BE1-45AC-CA42-7A020324B2A5}"/>
              </a:ext>
            </a:extLst>
          </p:cNvPr>
          <p:cNvPicPr>
            <a:picLocks noChangeAspect="1"/>
          </p:cNvPicPr>
          <p:nvPr/>
        </p:nvPicPr>
        <p:blipFill>
          <a:blip r:embed="rId2"/>
          <a:stretch>
            <a:fillRect/>
          </a:stretch>
        </p:blipFill>
        <p:spPr>
          <a:xfrm>
            <a:off x="773234" y="5323418"/>
            <a:ext cx="993852" cy="1300465"/>
          </a:xfrm>
          <a:prstGeom prst="rect">
            <a:avLst/>
          </a:prstGeom>
        </p:spPr>
      </p:pic>
      <p:sp>
        <p:nvSpPr>
          <p:cNvPr id="23" name="矢印: 右 22">
            <a:extLst>
              <a:ext uri="{FF2B5EF4-FFF2-40B4-BE49-F238E27FC236}">
                <a16:creationId xmlns:a16="http://schemas.microsoft.com/office/drawing/2014/main" id="{071D268C-AFEF-DB03-12A7-E28610F1407F}"/>
              </a:ext>
            </a:extLst>
          </p:cNvPr>
          <p:cNvSpPr/>
          <p:nvPr/>
        </p:nvSpPr>
        <p:spPr>
          <a:xfrm>
            <a:off x="2072857" y="5743709"/>
            <a:ext cx="323385" cy="5798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4" name="図 23">
            <a:extLst>
              <a:ext uri="{FF2B5EF4-FFF2-40B4-BE49-F238E27FC236}">
                <a16:creationId xmlns:a16="http://schemas.microsoft.com/office/drawing/2014/main" id="{36BB562D-C325-B529-E55F-FD485C3C8F9C}"/>
              </a:ext>
            </a:extLst>
          </p:cNvPr>
          <p:cNvPicPr>
            <a:picLocks noChangeAspect="1"/>
          </p:cNvPicPr>
          <p:nvPr/>
        </p:nvPicPr>
        <p:blipFill>
          <a:blip r:embed="rId6"/>
          <a:stretch>
            <a:fillRect/>
          </a:stretch>
        </p:blipFill>
        <p:spPr>
          <a:xfrm>
            <a:off x="2702013" y="5311150"/>
            <a:ext cx="993852" cy="1312733"/>
          </a:xfrm>
          <a:prstGeom prst="rect">
            <a:avLst/>
          </a:prstGeom>
        </p:spPr>
      </p:pic>
      <p:sp>
        <p:nvSpPr>
          <p:cNvPr id="25" name="テキスト ボックス 24">
            <a:extLst>
              <a:ext uri="{FF2B5EF4-FFF2-40B4-BE49-F238E27FC236}">
                <a16:creationId xmlns:a16="http://schemas.microsoft.com/office/drawing/2014/main" id="{6F082C22-E94F-41AF-E8E5-CF6E4E01BB37}"/>
              </a:ext>
            </a:extLst>
          </p:cNvPr>
          <p:cNvSpPr txBox="1"/>
          <p:nvPr/>
        </p:nvSpPr>
        <p:spPr>
          <a:xfrm>
            <a:off x="2706795" y="6581684"/>
            <a:ext cx="1146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輝度成分</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0" name="図 9">
            <a:extLst>
              <a:ext uri="{FF2B5EF4-FFF2-40B4-BE49-F238E27FC236}">
                <a16:creationId xmlns:a16="http://schemas.microsoft.com/office/drawing/2014/main" id="{A3AEBCD3-B70D-E3B1-7CB1-C764E39C606A}"/>
              </a:ext>
            </a:extLst>
          </p:cNvPr>
          <p:cNvPicPr>
            <a:picLocks noChangeAspect="1"/>
          </p:cNvPicPr>
          <p:nvPr/>
        </p:nvPicPr>
        <p:blipFill>
          <a:blip r:embed="rId7"/>
          <a:stretch>
            <a:fillRect/>
          </a:stretch>
        </p:blipFill>
        <p:spPr>
          <a:xfrm>
            <a:off x="4377796" y="5306428"/>
            <a:ext cx="993852" cy="1312733"/>
          </a:xfrm>
          <a:prstGeom prst="rect">
            <a:avLst/>
          </a:prstGeom>
        </p:spPr>
      </p:pic>
      <p:sp>
        <p:nvSpPr>
          <p:cNvPr id="26" name="テキスト ボックス 25">
            <a:extLst>
              <a:ext uri="{FF2B5EF4-FFF2-40B4-BE49-F238E27FC236}">
                <a16:creationId xmlns:a16="http://schemas.microsoft.com/office/drawing/2014/main" id="{7DC274D6-37A8-EE31-3217-135E7EA27FBD}"/>
              </a:ext>
            </a:extLst>
          </p:cNvPr>
          <p:cNvSpPr txBox="1"/>
          <p:nvPr/>
        </p:nvSpPr>
        <p:spPr>
          <a:xfrm>
            <a:off x="4332421" y="6581684"/>
            <a:ext cx="1146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色成分</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5369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B08F76-9385-F88A-F5AE-D123E531F1C0}"/>
              </a:ext>
            </a:extLst>
          </p:cNvPr>
          <p:cNvSpPr>
            <a:spLocks noGrp="1"/>
          </p:cNvSpPr>
          <p:nvPr>
            <p:ph type="title"/>
          </p:nvPr>
        </p:nvSpPr>
        <p:spPr/>
        <p:txBody>
          <a:bodyPr>
            <a:normAutofit fontScale="90000"/>
          </a:bodyPr>
          <a:lstStyle/>
          <a:p>
            <a:r>
              <a:rPr kumimoji="1" lang="ja-JP" altLang="en-US" dirty="0"/>
              <a:t>カラー画像の基礎</a:t>
            </a:r>
          </a:p>
        </p:txBody>
      </p:sp>
      <p:sp>
        <p:nvSpPr>
          <p:cNvPr id="3" name="コンテンツ プレースホルダー 2">
            <a:extLst>
              <a:ext uri="{FF2B5EF4-FFF2-40B4-BE49-F238E27FC236}">
                <a16:creationId xmlns:a16="http://schemas.microsoft.com/office/drawing/2014/main" id="{E60527E7-E0FF-3DE4-7E50-642AC1379E0D}"/>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5A86561-04F6-BF1B-B363-013F457E12D4}"/>
              </a:ext>
            </a:extLst>
          </p:cNvPr>
          <p:cNvSpPr>
            <a:spLocks noGrp="1"/>
          </p:cNvSpPr>
          <p:nvPr>
            <p:ph type="sldNum" sz="quarter" idx="12"/>
          </p:nvPr>
        </p:nvSpPr>
        <p:spPr/>
        <p:txBody>
          <a:bodyPr/>
          <a:lstStyle/>
          <a:p>
            <a:fld id="{E205D82C-95A1-431E-8E38-AA614A14CDCF}" type="slidenum">
              <a:rPr kumimoji="1" lang="ja-JP" altLang="en-US" smtClean="0"/>
              <a:t>8</a:t>
            </a:fld>
            <a:endParaRPr kumimoji="1" lang="ja-JP" altLang="en-US"/>
          </a:p>
        </p:txBody>
      </p:sp>
      <p:pic>
        <p:nvPicPr>
          <p:cNvPr id="6" name="図 5" descr="グラフ, ウォーターフォール図&#10;&#10;AI 生成コンテンツは誤りを含む可能性があります。">
            <a:extLst>
              <a:ext uri="{FF2B5EF4-FFF2-40B4-BE49-F238E27FC236}">
                <a16:creationId xmlns:a16="http://schemas.microsoft.com/office/drawing/2014/main" id="{3F3B4955-8283-0A2C-8A5D-D95F9FBB405A}"/>
              </a:ext>
            </a:extLst>
          </p:cNvPr>
          <p:cNvPicPr>
            <a:picLocks noChangeAspect="1"/>
          </p:cNvPicPr>
          <p:nvPr/>
        </p:nvPicPr>
        <p:blipFill>
          <a:blip r:embed="rId2"/>
          <a:stretch>
            <a:fillRect/>
          </a:stretch>
        </p:blipFill>
        <p:spPr>
          <a:xfrm>
            <a:off x="0" y="769761"/>
            <a:ext cx="9144000" cy="4289778"/>
          </a:xfrm>
          <a:prstGeom prst="rect">
            <a:avLst/>
          </a:prstGeom>
        </p:spPr>
      </p:pic>
    </p:spTree>
    <p:extLst>
      <p:ext uri="{BB962C8B-B14F-4D97-AF65-F5344CB8AC3E}">
        <p14:creationId xmlns:p14="http://schemas.microsoft.com/office/powerpoint/2010/main" val="867506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11437-77ED-2B24-F28E-216B0E3A1AD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65D74CC-3D9A-CF1D-C8C0-6447B0943475}"/>
              </a:ext>
            </a:extLst>
          </p:cNvPr>
          <p:cNvSpPr>
            <a:spLocks noGrp="1"/>
          </p:cNvSpPr>
          <p:nvPr>
            <p:ph type="ctrTitle"/>
          </p:nvPr>
        </p:nvSpPr>
        <p:spPr/>
        <p:txBody>
          <a:bodyPr>
            <a:noAutofit/>
          </a:bodyPr>
          <a:lstStyle/>
          <a:p>
            <a:r>
              <a:rPr lang="en-US" altLang="ja-JP" dirty="0"/>
              <a:t>3-2 </a:t>
            </a:r>
            <a:r>
              <a:rPr lang="ja-JP" altLang="en-US" dirty="0"/>
              <a:t>画像処理入門</a:t>
            </a:r>
            <a:br>
              <a:rPr lang="en-US" altLang="ja-JP" dirty="0"/>
            </a:br>
            <a:endParaRPr lang="ja-JP" altLang="en-US" dirty="0"/>
          </a:p>
        </p:txBody>
      </p:sp>
      <p:sp>
        <p:nvSpPr>
          <p:cNvPr id="4" name="スライド番号プレースホルダー 3">
            <a:extLst>
              <a:ext uri="{FF2B5EF4-FFF2-40B4-BE49-F238E27FC236}">
                <a16:creationId xmlns:a16="http://schemas.microsoft.com/office/drawing/2014/main" id="{1CB1AF81-BB2F-89CE-9369-B44EEEB17B4F}"/>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サブタイトル 2">
            <a:extLst>
              <a:ext uri="{FF2B5EF4-FFF2-40B4-BE49-F238E27FC236}">
                <a16:creationId xmlns:a16="http://schemas.microsoft.com/office/drawing/2014/main" id="{9195D48B-520D-9944-F626-A969E1B405DC}"/>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83504522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528</TotalTime>
  <Words>1369</Words>
  <Application>Microsoft Office PowerPoint</Application>
  <PresentationFormat>画面に合わせる (4:3)</PresentationFormat>
  <Paragraphs>163</Paragraphs>
  <Slides>29</Slides>
  <Notes>4</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29</vt:i4>
      </vt:variant>
    </vt:vector>
  </HeadingPairs>
  <TitlesOfParts>
    <vt:vector size="33" baseType="lpstr">
      <vt:lpstr>游ゴシック</vt:lpstr>
      <vt:lpstr>Arial</vt:lpstr>
      <vt:lpstr>Calibri</vt:lpstr>
      <vt:lpstr>Office テーマ</vt:lpstr>
      <vt:lpstr>3. デジタル画像 </vt:lpstr>
      <vt:lpstr>全体内容</vt:lpstr>
      <vt:lpstr>3-1 デジタル画像 </vt:lpstr>
      <vt:lpstr>デジタル画像の構造：画像と画素</vt:lpstr>
      <vt:lpstr>画像の種類</vt:lpstr>
      <vt:lpstr>濃淡画像の基礎</vt:lpstr>
      <vt:lpstr>カラー画像の成分</vt:lpstr>
      <vt:lpstr>カラー画像の基礎</vt:lpstr>
      <vt:lpstr>3-2 画像処理入門 </vt:lpstr>
      <vt:lpstr>画像処理</vt:lpstr>
      <vt:lpstr>畳み込み（フィルタ処理）</vt:lpstr>
      <vt:lpstr>畳み込み（フィルタ処理）の種類と効果</vt:lpstr>
      <vt:lpstr>空間周波数</vt:lpstr>
      <vt:lpstr>空間周波数</vt:lpstr>
      <vt:lpstr>スペクトルと画像処理</vt:lpstr>
      <vt:lpstr>演習</vt:lpstr>
      <vt:lpstr>画像制作とコンピュータ（演習①～③）</vt:lpstr>
      <vt:lpstr>演習① ペイントソフト Fluid Paint</vt:lpstr>
      <vt:lpstr>PowerPoint プレゼンテーション</vt:lpstr>
      <vt:lpstr>演習② アート作品制作サイト Silk</vt:lpstr>
      <vt:lpstr>PowerPoint プレゼンテーション</vt:lpstr>
      <vt:lpstr>演習③ 流体シミュレーション WebGL Fluid Simulation</vt:lpstr>
      <vt:lpstr>PowerPoint プレゼンテーション</vt:lpstr>
      <vt:lpstr>演習④　Setosa.io：画像にフィルタを適用</vt:lpstr>
      <vt:lpstr>PowerPoint プレゼンテーション</vt:lpstr>
      <vt:lpstr>演習⑤ deeplizard：畳み込みを1ステップずつ確認する</vt:lpstr>
      <vt:lpstr>PowerPoint プレゼンテーション</vt:lpstr>
      <vt:lpstr>演習⑥　2D Inverse Fourier Transform Playground：空間周波数を操作 </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コンピューターサイエンス</dc:title>
  <dc:creator>kunihiko</dc:creator>
  <cp:lastModifiedBy>金子　邦彦</cp:lastModifiedBy>
  <cp:revision>56</cp:revision>
  <dcterms:created xsi:type="dcterms:W3CDTF">2020-05-07T06:42:29Z</dcterms:created>
  <dcterms:modified xsi:type="dcterms:W3CDTF">2026-06-01T04:52:07Z</dcterms:modified>
</cp:coreProperties>
</file>