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55"/>
  </p:notesMasterIdLst>
  <p:sldIdLst>
    <p:sldId id="544" r:id="rId2"/>
    <p:sldId id="1872" r:id="rId3"/>
    <p:sldId id="681" r:id="rId4"/>
    <p:sldId id="1855" r:id="rId5"/>
    <p:sldId id="682" r:id="rId6"/>
    <p:sldId id="1856" r:id="rId7"/>
    <p:sldId id="683" r:id="rId8"/>
    <p:sldId id="684" r:id="rId9"/>
    <p:sldId id="1857" r:id="rId10"/>
    <p:sldId id="686" r:id="rId11"/>
    <p:sldId id="687" r:id="rId12"/>
    <p:sldId id="676" r:id="rId13"/>
    <p:sldId id="677" r:id="rId14"/>
    <p:sldId id="1880" r:id="rId15"/>
    <p:sldId id="1858" r:id="rId16"/>
    <p:sldId id="688" r:id="rId17"/>
    <p:sldId id="1859" r:id="rId18"/>
    <p:sldId id="1875" r:id="rId19"/>
    <p:sldId id="1874" r:id="rId20"/>
    <p:sldId id="1861" r:id="rId21"/>
    <p:sldId id="1060" r:id="rId22"/>
    <p:sldId id="1862" r:id="rId23"/>
    <p:sldId id="1863" r:id="rId24"/>
    <p:sldId id="1864" r:id="rId25"/>
    <p:sldId id="689" r:id="rId26"/>
    <p:sldId id="690" r:id="rId27"/>
    <p:sldId id="612" r:id="rId28"/>
    <p:sldId id="1865" r:id="rId29"/>
    <p:sldId id="691" r:id="rId30"/>
    <p:sldId id="1866" r:id="rId31"/>
    <p:sldId id="692" r:id="rId32"/>
    <p:sldId id="693" r:id="rId33"/>
    <p:sldId id="1867" r:id="rId34"/>
    <p:sldId id="1868" r:id="rId35"/>
    <p:sldId id="679" r:id="rId36"/>
    <p:sldId id="1879" r:id="rId37"/>
    <p:sldId id="1869" r:id="rId38"/>
    <p:sldId id="709" r:id="rId39"/>
    <p:sldId id="1851" r:id="rId40"/>
    <p:sldId id="1870" r:id="rId41"/>
    <p:sldId id="1047" r:id="rId42"/>
    <p:sldId id="1054" r:id="rId43"/>
    <p:sldId id="1048" r:id="rId44"/>
    <p:sldId id="1056" r:id="rId45"/>
    <p:sldId id="1852" r:id="rId46"/>
    <p:sldId id="546" r:id="rId47"/>
    <p:sldId id="547" r:id="rId48"/>
    <p:sldId id="264" r:id="rId49"/>
    <p:sldId id="1876" r:id="rId50"/>
    <p:sldId id="1877" r:id="rId51"/>
    <p:sldId id="1878" r:id="rId52"/>
    <p:sldId id="597" r:id="rId53"/>
    <p:sldId id="1853" r:id="rId54"/>
  </p:sldIdLst>
  <p:sldSz cx="9144000" cy="6858000" type="screen4x3"/>
  <p:notesSz cx="6797675" cy="9926638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 horzBarState="maximized">
    <p:restoredLeft sz="17601" autoAdjust="0"/>
    <p:restoredTop sz="94660"/>
  </p:normalViewPr>
  <p:slideViewPr>
    <p:cSldViewPr snapToGrid="0">
      <p:cViewPr varScale="1">
        <p:scale>
          <a:sx n="54" d="100"/>
          <a:sy n="54" d="100"/>
        </p:scale>
        <p:origin x="642" y="12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notesViewPr>
    <p:cSldViewPr snapToGrid="0">
      <p:cViewPr varScale="1">
        <p:scale>
          <a:sx n="49" d="100"/>
          <a:sy n="49" d="100"/>
        </p:scale>
        <p:origin x="2328" y="4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theme" Target="theme/theme1.xml"/><Relationship Id="rId5" Type="http://schemas.openxmlformats.org/officeDocument/2006/relationships/slide" Target="slides/slide4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tableStyles" Target="tableStyle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viewProps" Target="viewProps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ヘッダー プレースホルダー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kumimoji="1" lang="ja-JP" altLang="en-US"/>
          </a:p>
        </p:txBody>
      </p:sp>
      <p:sp>
        <p:nvSpPr>
          <p:cNvPr id="3" name="日付プレースホルダー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D864EF8-74FE-40A1-902E-125A64E3EB0E}" type="datetimeFigureOut">
              <a:rPr kumimoji="1" lang="ja-JP" altLang="en-US" smtClean="0"/>
              <a:t>2026/6/1</a:t>
            </a:fld>
            <a:endParaRPr kumimoji="1" lang="ja-JP" altLang="en-US"/>
          </a:p>
        </p:txBody>
      </p:sp>
      <p:sp>
        <p:nvSpPr>
          <p:cNvPr id="4" name="スライド イメージ プレースホルダー 3"/>
          <p:cNvSpPr>
            <a:spLocks noGrp="1" noRot="1" noChangeAspect="1"/>
          </p:cNvSpPr>
          <p:nvPr>
            <p:ph type="sldImg" idx="2"/>
          </p:nvPr>
        </p:nvSpPr>
        <p:spPr>
          <a:xfrm>
            <a:off x="1166813" y="1241425"/>
            <a:ext cx="4464050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ja-JP" altLang="en-US"/>
          </a:p>
        </p:txBody>
      </p:sp>
      <p:sp>
        <p:nvSpPr>
          <p:cNvPr id="5" name="ノート プレースホルダー 4"/>
          <p:cNvSpPr>
            <a:spLocks noGrp="1"/>
          </p:cNvSpPr>
          <p:nvPr>
            <p:ph type="body" sz="quarter" idx="3"/>
          </p:nvPr>
        </p:nvSpPr>
        <p:spPr>
          <a:xfrm>
            <a:off x="679768" y="4777194"/>
            <a:ext cx="5438140" cy="3908614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kumimoji="1" lang="ja-JP" altLang="en-US"/>
              <a:t>マスター テキストの書式設定</a:t>
            </a:r>
          </a:p>
          <a:p>
            <a:pPr lvl="1"/>
            <a:r>
              <a:rPr kumimoji="1" lang="ja-JP" altLang="en-US"/>
              <a:t>第 </a:t>
            </a:r>
            <a:r>
              <a:rPr kumimoji="1" lang="en-US" altLang="ja-JP"/>
              <a:t>2 </a:t>
            </a:r>
            <a:r>
              <a:rPr kumimoji="1" lang="ja-JP" altLang="en-US"/>
              <a:t>レベル</a:t>
            </a:r>
          </a:p>
          <a:p>
            <a:pPr lvl="2"/>
            <a:r>
              <a:rPr kumimoji="1" lang="ja-JP" altLang="en-US"/>
              <a:t>第 </a:t>
            </a:r>
            <a:r>
              <a:rPr kumimoji="1" lang="en-US" altLang="ja-JP"/>
              <a:t>3 </a:t>
            </a:r>
            <a:r>
              <a:rPr kumimoji="1" lang="ja-JP" altLang="en-US"/>
              <a:t>レベル</a:t>
            </a:r>
          </a:p>
          <a:p>
            <a:pPr lvl="3"/>
            <a:r>
              <a:rPr kumimoji="1" lang="ja-JP" altLang="en-US"/>
              <a:t>第 </a:t>
            </a:r>
            <a:r>
              <a:rPr kumimoji="1" lang="en-US" altLang="ja-JP"/>
              <a:t>4 </a:t>
            </a:r>
            <a:r>
              <a:rPr kumimoji="1" lang="ja-JP" altLang="en-US"/>
              <a:t>レベル</a:t>
            </a:r>
          </a:p>
          <a:p>
            <a:pPr lvl="4"/>
            <a:r>
              <a:rPr kumimoji="1" lang="ja-JP" altLang="en-US"/>
              <a:t>第 </a:t>
            </a:r>
            <a:r>
              <a:rPr kumimoji="1" lang="en-US" altLang="ja-JP"/>
              <a:t>5 </a:t>
            </a:r>
            <a:r>
              <a:rPr kumimoji="1" lang="ja-JP" altLang="en-US"/>
              <a:t>レベル</a:t>
            </a:r>
          </a:p>
        </p:txBody>
      </p:sp>
      <p:sp>
        <p:nvSpPr>
          <p:cNvPr id="6" name="フッター プレースホルダー 5"/>
          <p:cNvSpPr>
            <a:spLocks noGrp="1"/>
          </p:cNvSpPr>
          <p:nvPr>
            <p:ph type="ftr" sz="quarter" idx="4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kumimoji="1" lang="ja-JP" altLang="en-US"/>
          </a:p>
        </p:txBody>
      </p:sp>
      <p:sp>
        <p:nvSpPr>
          <p:cNvPr id="7" name="スライド番号プレースホルダー 6"/>
          <p:cNvSpPr>
            <a:spLocks noGrp="1"/>
          </p:cNvSpPr>
          <p:nvPr>
            <p:ph type="sldNum" sz="quarter" idx="5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33223C1-63D0-4CA4-8D67-2118CF2CB847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33723115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kumimoji="1"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kumimoji="1"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kumimoji="1"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kumimoji="1"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kumimoji="1"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kumimoji="1"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kumimoji="1"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kumimoji="1"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kumimoji="1"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スライド イメージ プレースホルダー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ノート プレースホルダー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要約：cs-3. パノラマ画像，ストリートビュー，３次元コンピュータグラフィックス （コンピューターサイエンス） URL: https://www.kkaneko.jp/cc/cs/index.html 金子邦彦。</a:t>
            </a:r>
          </a:p>
        </p:txBody>
      </p:sp>
      <p:sp>
        <p:nvSpPr>
          <p:cNvPr id="4" name="スライド番号プレースホルダー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C5B174-42CB-4E29-BEDB-5B349DA0C657}" type="slidenum">
              <a:rPr kumimoji="1" lang="ja-JP" altLang="en-US" smtClean="0"/>
              <a:t>1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218567160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スライド イメージ プレースホルダー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ノート プレースホルダー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dirty="0"/>
              <a:t>要約：</a:t>
            </a:r>
            <a:r>
              <a:rPr lang="en-US" altLang="ja-JP" dirty="0"/>
              <a:t>4-</a:t>
            </a:r>
            <a:r>
              <a:rPr dirty="0"/>
              <a:t>2 Google  Map </a:t>
            </a:r>
            <a:r>
              <a:rPr dirty="0" err="1"/>
              <a:t>のストリートビュ</a:t>
            </a:r>
            <a:r>
              <a:rPr dirty="0"/>
              <a:t>ー。</a:t>
            </a:r>
          </a:p>
        </p:txBody>
      </p:sp>
      <p:sp>
        <p:nvSpPr>
          <p:cNvPr id="4" name="スライド番号プレースホルダー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9C5B174-42CB-4E29-BEDB-5B349DA0C657}" type="slidenum">
              <a:rPr kumimoji="1" lang="ja-JP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游ゴシック" panose="020F0502020204030204"/>
                <a:ea typeface="游ゴシック" panose="020B0400000000000000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1" lang="ja-JP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游ゴシック" panose="020F0502020204030204"/>
              <a:ea typeface="游ゴシック" panose="020B0400000000000000" pitchFamily="50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8567160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要約：パノラマ画像 パノラマ画像 は、 広い範囲を撮影した１枚の画像。 有志がオンラインで公開していることも 360 Cities のサイト： https://www.360cities.net/。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要約：Google  Map を開く Google Map は， 無料で利用可能なオンラインの地図サービス ① ウェブブラウザで次の URL を開く  https:// www.google.co.jp /maps ② 地図 が 表示される ので確認。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要約：Google Map で，ストリートビューへの切り替え ③ 右下に，「人型のボタン」がある． これが  Google ストリートビュー の モード への 切り替えボタン． クリック する ④ 表示が変わる ので確認する． 道路沿い にたくさんの 青色の表示 が付く 青色の表示のところは， どこでもクリックできる。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要約：Google Map で，ストリートビューへの切り替え ⑤ 青色の表示を クリック すると，  その場所のストリートビュー が表示される ⑥ マウス操作 で 見ている向き（注視方向）を動かす ことができる． ※ マウスの左ボタンを押しながら，マウスを動かす。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9F73B52-4722-7AC5-F5AB-1BE9BF250C1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A190913-D013-DC89-0A62-8C24770091B6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34F60D4-9437-E422-C152-EB6EE745BA9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要約：Google Map で，ストリートビューへの切り替え ⑤ 青色の表示を クリック すると，  その場所のストリートビュー が表示される ⑥ マウス操作 で 見ている向き（注視方向）を動かす ことができる． ※ マウスの左ボタンを押しながら，マウスを動かす。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D3CC0B5-8A69-E82B-33D5-8D5114F31A6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</p:sp>
    </p:spTree>
    <p:extLst>
      <p:ext uri="{BB962C8B-B14F-4D97-AF65-F5344CB8AC3E}">
        <p14:creationId xmlns:p14="http://schemas.microsoft.com/office/powerpoint/2010/main" val="202170330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要約：ストリートビューの操作 ⑧ 別の場所 のストリートビューを見たいときは： 左上の「 ← 」を クリック すると， 元の地図に戻る ※ 青色の表示が出ていない場合がある． そのときは，右下の「 人型のボタン 」を クリックする。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要約：住所などでの検索 ⑨ 住所など で 検索 もできる 「富士山」と入れて検索しているところ 青い表示をクリックすると， ストリートビューに切り替わる。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要約：「 エッフェル塔 」と入れて検索した。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要約：「 クフ王 」と入れて検索した。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要約：演習 資料：31～34  【トピックス】 Scratchの開始 ブロック ブロックの種類  30。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  <p:extLst>
      <p:ext uri="{BB962C8B-B14F-4D97-AF65-F5344CB8AC3E}">
        <p14:creationId xmlns:p14="http://schemas.microsoft.com/office/powerpoint/2010/main" val="232607695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スライド イメージ プレースホルダー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ノート プレースホルダー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dirty="0"/>
              <a:t>要約：</a:t>
            </a:r>
            <a:r>
              <a:rPr lang="en-US" altLang="ja-JP" dirty="0"/>
              <a:t>4-</a:t>
            </a:r>
            <a:r>
              <a:rPr dirty="0"/>
              <a:t>3 ３次元コンピュータグラフィックス。</a:t>
            </a:r>
          </a:p>
        </p:txBody>
      </p:sp>
      <p:sp>
        <p:nvSpPr>
          <p:cNvPr id="4" name="スライド番号プレースホルダー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9C5B174-42CB-4E29-BEDB-5B349DA0C657}" type="slidenum">
              <a:rPr kumimoji="1" lang="ja-JP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游ゴシック" panose="020F0502020204030204"/>
                <a:ea typeface="游ゴシック" panose="020B0400000000000000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1" lang="ja-JP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游ゴシック" panose="020F0502020204030204"/>
              <a:ea typeface="游ゴシック" panose="020B0400000000000000" pitchFamily="50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8567160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要約：ポリゴンは平らな多角形である ポリゴン は平らなので、 平面上の図形 の一種である。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  <p:extLst>
      <p:ext uri="{BB962C8B-B14F-4D97-AF65-F5344CB8AC3E}">
        <p14:creationId xmlns:p14="http://schemas.microsoft.com/office/powerpoint/2010/main" val="199716385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スライド イメージ プレースホルダー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ノート プレースホルダー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dirty="0"/>
              <a:t>要約：</a:t>
            </a:r>
            <a:r>
              <a:rPr lang="en-US" altLang="ja-JP" dirty="0"/>
              <a:t>4-</a:t>
            </a:r>
            <a:r>
              <a:rPr dirty="0"/>
              <a:t>4 Google Earth の３次元地図。</a:t>
            </a:r>
          </a:p>
        </p:txBody>
      </p:sp>
      <p:sp>
        <p:nvSpPr>
          <p:cNvPr id="4" name="スライド番号プレースホルダー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9C5B174-42CB-4E29-BEDB-5B349DA0C657}" type="slidenum">
              <a:rPr kumimoji="1" lang="ja-JP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游ゴシック" panose="020F0502020204030204"/>
                <a:ea typeface="游ゴシック" panose="020B0400000000000000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25</a:t>
            </a:fld>
            <a:endParaRPr kumimoji="1" lang="ja-JP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游ゴシック" panose="020F0502020204030204"/>
              <a:ea typeface="游ゴシック" panose="020B0400000000000000" pitchFamily="50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8567160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要約：Google  Earth  の起動 Google Earth は， 無料で利用可能なオンラインの地球儀 ① ウェブブラウザで次の URL を開く https:// earth.google.com ② 「 Earth を起動 」をクリック。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要約：Google Earth の機能 写真 ３次元コンピュータグラフィックス 写真＋標高 地球儀 ストリートビュー。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要約：Google  Earth の最初の画面 新規 使用しているブラウザの種類、設定によっては次の画面が出る場合がある。 そのときは「 新規 」をクリックし「 新しいプロジェクト 」を選ぶ。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BEF36E6-7121-442A-D57D-4C7CE04A085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EB0C78F-B9B1-DA4C-3F64-4D70383101E2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DB925A8-5112-30E4-4C8D-A7BE6F8A4F9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要約：Google  Earth の最初の画面 新規 使用しているブラウザの種類、設定によっては次の画面が出る場合がある。 そのときは「 新規 」をクリックし「 新しいプロジェクト 」を選ぶ。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9082E7D-D25A-214C-09AC-E455BDC7337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</p:sp>
    </p:spTree>
    <p:extLst>
      <p:ext uri="{BB962C8B-B14F-4D97-AF65-F5344CB8AC3E}">
        <p14:creationId xmlns:p14="http://schemas.microsoft.com/office/powerpoint/2010/main" val="3152559404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要約：Google  Earth の検索機能 検索のための文字列（施設名、地名など）を入れる。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要約：Google Earth で「福山城」を検索したところ。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要約：パノラマ画像の動画 有志が、 YouTube,  Vimeo などで、 動画 で公開していることも https:// vimeo.com /203253308 Google Earth を利用して作成された映像作品．。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要約：演習 資料：31～34  【トピックス】 Scratchの開始 ブロック ブロックの種類  30。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  <p:extLst>
      <p:ext uri="{BB962C8B-B14F-4D97-AF65-F5344CB8AC3E}">
        <p14:creationId xmlns:p14="http://schemas.microsoft.com/office/powerpoint/2010/main" val="2326076953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dirty="0"/>
              <a:t>要約：</a:t>
            </a:r>
            <a:r>
              <a:rPr lang="en-US" altLang="ja-JP" dirty="0"/>
              <a:t>4-</a:t>
            </a:r>
            <a:r>
              <a:rPr dirty="0"/>
              <a:t>5 Blender（3次元CG制作ツール）。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要約：３次元データの確認表示（顔の３次元データ） 3DDFA_V2 法により 生成された顔の３次元データ DECA  法による顔の 3 次元化 Blender（3次元CG制作ツール） でできること。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要約：３次元データの確認表示（ PLATEAU  のデータ） Blender（3次元CG制作ツール） でできること 3D 都市モデル（ Project PLATEAU ）福山市（ 2020 年度） 建物のデータ頂点数 : 4,321,085, 三角形ポリゴン数 : 7,325,872。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要約：Blender（3次元CG制作ツール） でできること ３次元のリアルな造形 元画像 Blender（3次元CG制作ツール） での テクスチャマッピング。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要約：Blender（3次元CG制作ツール） でできること ３次元のリアルな造形 Blender（3次元CG制作ツール） の PBR マテリアル PBR マテリアルを使うと，このようなことも可能。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62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ja-JP" altLang="en-US">
              <a:latin typeface="Arial" panose="020B0604020202020204" pitchFamily="34" charset="0"/>
              <a:ea typeface="ＭＳ Ｐ明朝" panose="02020600040205080304" pitchFamily="18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015740231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要約：演習 資料：31～34  【トピックス】 Scratchの開始 ブロック ブロックの種類  30。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  <p:extLst>
      <p:ext uri="{BB962C8B-B14F-4D97-AF65-F5344CB8AC3E}">
        <p14:creationId xmlns:p14="http://schemas.microsoft.com/office/powerpoint/2010/main" val="232607695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タイトル スライド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>
            <a:normAutofit/>
          </a:bodyPr>
          <a:lstStyle>
            <a:lvl1pPr algn="ctr">
              <a:defRPr sz="4400"/>
            </a:lvl1pPr>
          </a:lstStyle>
          <a:p>
            <a:r>
              <a:rPr lang="ja-JP" altLang="en-US" dirty="0"/>
              <a:t>マスター タイトルの書式設定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ja-JP" altLang="en-US"/>
              <a:t>マスター サブタイトルの書式設定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81FBDB-3FE1-4E23-8A3E-D23037547262}" type="datetime1">
              <a:rPr kumimoji="1" lang="ja-JP" altLang="en-US" smtClean="0"/>
              <a:t>2026/6/1</a:t>
            </a:fld>
            <a:endParaRPr kumimoji="1" lang="ja-JP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5D82C-95A1-431E-8E38-AA614A14CDCF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40907921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タイトルとコンテンツ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ja-JP" altLang="en-US" dirty="0"/>
              <a:t>マスター タイトルの書式設定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ja-JP" altLang="en-US" dirty="0"/>
              <a:t>マスター テキストの書式設定</a:t>
            </a:r>
          </a:p>
          <a:p>
            <a:pPr lvl="1"/>
            <a:r>
              <a:rPr lang="ja-JP" altLang="en-US" dirty="0"/>
              <a:t>第 </a:t>
            </a:r>
            <a:r>
              <a:rPr lang="en-US" altLang="ja-JP" dirty="0"/>
              <a:t>2 </a:t>
            </a:r>
            <a:r>
              <a:rPr lang="ja-JP" altLang="en-US" dirty="0"/>
              <a:t>レベル</a:t>
            </a:r>
          </a:p>
          <a:p>
            <a:pPr lvl="2"/>
            <a:r>
              <a:rPr lang="ja-JP" altLang="en-US" dirty="0"/>
              <a:t>第 </a:t>
            </a:r>
            <a:r>
              <a:rPr lang="en-US" altLang="ja-JP" dirty="0"/>
              <a:t>3 </a:t>
            </a:r>
            <a:r>
              <a:rPr lang="ja-JP" altLang="en-US" dirty="0"/>
              <a:t>レベル</a:t>
            </a:r>
          </a:p>
          <a:p>
            <a:pPr lvl="3"/>
            <a:r>
              <a:rPr lang="ja-JP" altLang="en-US" dirty="0"/>
              <a:t>第 </a:t>
            </a:r>
            <a:r>
              <a:rPr lang="en-US" altLang="ja-JP" dirty="0"/>
              <a:t>4 </a:t>
            </a:r>
            <a:r>
              <a:rPr lang="ja-JP" altLang="en-US" dirty="0"/>
              <a:t>レベル</a:t>
            </a:r>
          </a:p>
          <a:p>
            <a:pPr lvl="4"/>
            <a:r>
              <a:rPr lang="ja-JP" altLang="en-US" dirty="0"/>
              <a:t>第 </a:t>
            </a:r>
            <a:r>
              <a:rPr lang="en-US" altLang="ja-JP" dirty="0"/>
              <a:t>5 </a:t>
            </a:r>
            <a:r>
              <a:rPr lang="ja-JP" altLang="en-US" dirty="0"/>
              <a:t>レベル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AA3E3D-4D1D-4163-AD90-B772FBC95A7D}" type="datetime1">
              <a:rPr kumimoji="1" lang="ja-JP" altLang="en-US" smtClean="0"/>
              <a:t>2026/6/1</a:t>
            </a:fld>
            <a:endParaRPr kumimoji="1" lang="ja-JP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5D82C-95A1-431E-8E38-AA614A14CDCF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39750384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_タイトルとコンテンツ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9376" y="2614172"/>
            <a:ext cx="3086100" cy="1397000"/>
          </a:xfrm>
        </p:spPr>
        <p:txBody>
          <a:bodyPr/>
          <a:lstStyle>
            <a:lvl1pPr algn="r">
              <a:lnSpc>
                <a:spcPct val="100000"/>
              </a:lnSpc>
              <a:defRPr/>
            </a:lvl1pPr>
          </a:lstStyle>
          <a:p>
            <a:r>
              <a:rPr lang="ja-JP" altLang="en-US" dirty="0"/>
              <a:t>マスター タイトルの書式設定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22284" y="946596"/>
            <a:ext cx="5311720" cy="5267459"/>
          </a:xfrm>
        </p:spPr>
        <p:txBody>
          <a:bodyPr anchor="ctr"/>
          <a:lstStyle>
            <a:lvl1pPr>
              <a:spcBef>
                <a:spcPts val="0"/>
              </a:spcBef>
              <a:defRPr sz="2600"/>
            </a:lvl1pPr>
            <a:lvl2pPr>
              <a:spcBef>
                <a:spcPts val="0"/>
              </a:spcBef>
              <a:defRPr/>
            </a:lvl2pPr>
            <a:lvl3pPr>
              <a:spcBef>
                <a:spcPts val="0"/>
              </a:spcBef>
              <a:defRPr/>
            </a:lvl3pPr>
            <a:lvl4pPr>
              <a:spcBef>
                <a:spcPts val="0"/>
              </a:spcBef>
              <a:defRPr/>
            </a:lvl4pPr>
            <a:lvl5pPr>
              <a:spcBef>
                <a:spcPts val="0"/>
              </a:spcBef>
              <a:defRPr/>
            </a:lvl5pPr>
          </a:lstStyle>
          <a:p>
            <a:pPr lvl="0"/>
            <a:r>
              <a:rPr lang="ja-JP" altLang="en-US" dirty="0"/>
              <a:t>マスター テキストの書式設定</a:t>
            </a:r>
          </a:p>
          <a:p>
            <a:pPr lvl="1"/>
            <a:r>
              <a:rPr lang="ja-JP" altLang="en-US" dirty="0"/>
              <a:t>第 </a:t>
            </a:r>
            <a:r>
              <a:rPr lang="en-US" altLang="ja-JP" dirty="0"/>
              <a:t>2 </a:t>
            </a:r>
            <a:r>
              <a:rPr lang="ja-JP" altLang="en-US" dirty="0"/>
              <a:t>レベル</a:t>
            </a:r>
          </a:p>
          <a:p>
            <a:pPr lvl="2"/>
            <a:r>
              <a:rPr lang="ja-JP" altLang="en-US" dirty="0"/>
              <a:t>第 </a:t>
            </a:r>
            <a:r>
              <a:rPr lang="en-US" altLang="ja-JP" dirty="0"/>
              <a:t>3 </a:t>
            </a:r>
            <a:r>
              <a:rPr lang="ja-JP" altLang="en-US" dirty="0"/>
              <a:t>レベル</a:t>
            </a:r>
          </a:p>
          <a:p>
            <a:pPr lvl="3"/>
            <a:r>
              <a:rPr lang="ja-JP" altLang="en-US" dirty="0"/>
              <a:t>第 </a:t>
            </a:r>
            <a:r>
              <a:rPr lang="en-US" altLang="ja-JP" dirty="0"/>
              <a:t>4 </a:t>
            </a:r>
            <a:r>
              <a:rPr lang="ja-JP" altLang="en-US" dirty="0"/>
              <a:t>レベル</a:t>
            </a:r>
          </a:p>
          <a:p>
            <a:pPr lvl="4"/>
            <a:r>
              <a:rPr lang="ja-JP" altLang="en-US" dirty="0"/>
              <a:t>第 </a:t>
            </a:r>
            <a:r>
              <a:rPr lang="en-US" altLang="ja-JP" dirty="0"/>
              <a:t>5 </a:t>
            </a:r>
            <a:r>
              <a:rPr lang="ja-JP" altLang="en-US" dirty="0"/>
              <a:t>レベル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AA3E3D-4D1D-4163-AD90-B772FBC95A7D}" type="datetime1">
              <a:rPr kumimoji="1" lang="ja-JP" altLang="en-US" smtClean="0"/>
              <a:t>2026/6/1</a:t>
            </a:fld>
            <a:endParaRPr kumimoji="1" lang="ja-JP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5D82C-95A1-431E-8E38-AA614A14CDCF}" type="slidenum">
              <a:rPr kumimoji="1" lang="ja-JP" altLang="en-US" smtClean="0"/>
              <a:t>‹#›</a:t>
            </a:fld>
            <a:endParaRPr kumimoji="1" lang="ja-JP" altLang="en-US"/>
          </a:p>
        </p:txBody>
      </p:sp>
      <p:cxnSp>
        <p:nvCxnSpPr>
          <p:cNvPr id="8" name="直線コネクタ 7">
            <a:extLst>
              <a:ext uri="{FF2B5EF4-FFF2-40B4-BE49-F238E27FC236}">
                <a16:creationId xmlns:a16="http://schemas.microsoft.com/office/drawing/2014/main" id="{FEE24C5F-FDEB-41AC-8EE7-D7A90FDF0D4E}"/>
              </a:ext>
            </a:extLst>
          </p:cNvPr>
          <p:cNvCxnSpPr/>
          <p:nvPr userDrawn="1"/>
        </p:nvCxnSpPr>
        <p:spPr>
          <a:xfrm>
            <a:off x="3408372" y="1771739"/>
            <a:ext cx="0" cy="308186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481724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白紙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417190-F4F2-435C-9433-79F7AB9E97BF}" type="datetime1">
              <a:rPr kumimoji="1" lang="ja-JP" altLang="en-US" smtClean="0"/>
              <a:t>2026/6/1</a:t>
            </a:fld>
            <a:endParaRPr kumimoji="1" lang="ja-JP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5D82C-95A1-431E-8E38-AA614A14CDCF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10081626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タイトルのみ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ja-JP" altLang="en-US"/>
              <a:t>マスタ タイトルの書式設定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ja-JP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ja-JP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95511BE-CF03-41D0-A7E3-1B9E7E65EB5E}" type="slidenum">
              <a:rPr kumimoji="0" lang="en-US" altLang="ja-JP" sz="28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altLang="ja-JP" sz="28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818274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21845" y="175028"/>
            <a:ext cx="8461208" cy="46986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ja-JP" altLang="en-US" dirty="0"/>
              <a:t>マスター タイトルの書式設定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21845" y="846253"/>
            <a:ext cx="8461208" cy="533316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ja-JP" altLang="en-US" dirty="0"/>
              <a:t>マスター テキストの書式設定</a:t>
            </a:r>
          </a:p>
          <a:p>
            <a:pPr lvl="1"/>
            <a:r>
              <a:rPr lang="ja-JP" altLang="en-US" dirty="0"/>
              <a:t>第 </a:t>
            </a:r>
            <a:r>
              <a:rPr lang="en-US" altLang="ja-JP" dirty="0"/>
              <a:t>2 </a:t>
            </a:r>
            <a:r>
              <a:rPr lang="ja-JP" altLang="en-US" dirty="0"/>
              <a:t>レベル</a:t>
            </a:r>
          </a:p>
          <a:p>
            <a:pPr lvl="2"/>
            <a:r>
              <a:rPr lang="ja-JP" altLang="en-US" dirty="0"/>
              <a:t>第 </a:t>
            </a:r>
            <a:r>
              <a:rPr lang="en-US" altLang="ja-JP" dirty="0"/>
              <a:t>3 </a:t>
            </a:r>
            <a:r>
              <a:rPr lang="ja-JP" altLang="en-US" dirty="0"/>
              <a:t>レベル</a:t>
            </a:r>
          </a:p>
          <a:p>
            <a:pPr lvl="3"/>
            <a:r>
              <a:rPr lang="ja-JP" altLang="en-US" dirty="0"/>
              <a:t>第 </a:t>
            </a:r>
            <a:r>
              <a:rPr lang="en-US" altLang="ja-JP" dirty="0"/>
              <a:t>4 </a:t>
            </a:r>
            <a:r>
              <a:rPr lang="ja-JP" altLang="en-US" dirty="0"/>
              <a:t>レベル</a:t>
            </a:r>
          </a:p>
          <a:p>
            <a:pPr lvl="4"/>
            <a:r>
              <a:rPr lang="ja-JP" altLang="en-US" dirty="0"/>
              <a:t>第 </a:t>
            </a:r>
            <a:r>
              <a:rPr lang="en-US" altLang="ja-JP" dirty="0"/>
              <a:t>5 </a:t>
            </a:r>
            <a:r>
              <a:rPr lang="ja-JP" altLang="en-US" dirty="0"/>
              <a:t>レベル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FBE731-6ED8-4A42-8A57-3C41D7584935}" type="datetime1">
              <a:rPr kumimoji="1" lang="ja-JP" altLang="en-US" smtClean="0"/>
              <a:t>2026/6/1</a:t>
            </a:fld>
            <a:endParaRPr kumimoji="1" lang="ja-JP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  <a:ea typeface="メイリオ" panose="020B0604030504040204" pitchFamily="50" charset="-128"/>
              </a:defRPr>
            </a:lvl1pPr>
          </a:lstStyle>
          <a:p>
            <a:endParaRPr kumimoji="1" lang="ja-JP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885071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800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  <a:ea typeface="メイリオ" panose="020B0604030504040204" pitchFamily="50" charset="-128"/>
              </a:defRPr>
            </a:lvl1pPr>
          </a:lstStyle>
          <a:p>
            <a:fld id="{E205D82C-95A1-431E-8E38-AA614A14CDCF}" type="slidenum">
              <a:rPr lang="ja-JP" altLang="en-US" smtClean="0"/>
              <a:pPr/>
              <a:t>‹#›</a:t>
            </a:fld>
            <a:endParaRPr lang="ja-JP" altLang="en-US" dirty="0"/>
          </a:p>
        </p:txBody>
      </p:sp>
      <p:pic>
        <p:nvPicPr>
          <p:cNvPr id="7" name="図 6">
            <a:extLst>
              <a:ext uri="{FF2B5EF4-FFF2-40B4-BE49-F238E27FC236}">
                <a16:creationId xmlns:a16="http://schemas.microsoft.com/office/drawing/2014/main" id="{D9445425-3AD1-45CB-BDD6-281EC62A9D61}"/>
              </a:ext>
            </a:extLst>
          </p:cNvPr>
          <p:cNvPicPr>
            <a:picLocks noChangeAspect="1"/>
          </p:cNvPicPr>
          <p:nvPr userDrawn="1"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08622" y="90311"/>
            <a:ext cx="746942" cy="7013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8423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72" r:id="rId3"/>
    <p:sldLayoutId id="2147483667" r:id="rId4"/>
    <p:sldLayoutId id="2147483673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1" sz="3200" kern="1200">
          <a:solidFill>
            <a:srgbClr val="FF0000"/>
          </a:solidFill>
          <a:latin typeface="Arial" panose="020B0604020202020204" pitchFamily="34" charset="0"/>
          <a:ea typeface="メイリオ" panose="020B0604030504040204" pitchFamily="50" charset="-128"/>
          <a:cs typeface="Segoe UI" panose="020B0502040204020203" pitchFamily="34" charset="0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Font typeface="Arial" panose="020B0604020202020204" pitchFamily="34" charset="0"/>
        <a:buChar char="•"/>
        <a:defRPr kumimoji="1" sz="2800" kern="1200">
          <a:solidFill>
            <a:schemeClr val="tx1"/>
          </a:solidFill>
          <a:latin typeface="Arial" panose="020B0604020202020204" pitchFamily="34" charset="0"/>
          <a:ea typeface="メイリオ" panose="020B0604030504040204" pitchFamily="50" charset="-128"/>
          <a:cs typeface="Segoe UI" panose="020B0502040204020203" pitchFamily="34" charset="0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kumimoji="1" sz="2400" kern="1200">
          <a:solidFill>
            <a:schemeClr val="tx1"/>
          </a:solidFill>
          <a:latin typeface="Arial" panose="020B0604020202020204" pitchFamily="34" charset="0"/>
          <a:ea typeface="メイリオ" panose="020B0604030504040204" pitchFamily="50" charset="-128"/>
          <a:cs typeface="Segoe UI" panose="020B0502040204020203" pitchFamily="34" charset="0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kumimoji="1" sz="2000" kern="1200">
          <a:solidFill>
            <a:schemeClr val="tx1"/>
          </a:solidFill>
          <a:latin typeface="Arial" panose="020B0604020202020204" pitchFamily="34" charset="0"/>
          <a:ea typeface="メイリオ" panose="020B0604030504040204" pitchFamily="50" charset="-128"/>
          <a:cs typeface="Segoe UI" panose="020B0502040204020203" pitchFamily="34" charset="0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Arial" panose="020B0604020202020204" pitchFamily="34" charset="0"/>
          <a:ea typeface="メイリオ" panose="020B0604030504040204" pitchFamily="50" charset="-128"/>
          <a:cs typeface="Segoe UI" panose="020B0502040204020203" pitchFamily="34" charset="0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Arial" panose="020B0604020202020204" pitchFamily="34" charset="0"/>
          <a:ea typeface="メイリオ" panose="020B0604030504040204" pitchFamily="50" charset="-128"/>
          <a:cs typeface="Segoe UI" panose="020B0502040204020203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kkaneko.jp/cc/cs/index.html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360cities.net/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jp/maps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ogle.co.jp/maps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7.pn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s://earth.google.com/" TargetMode="Externa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3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7" Type="http://schemas.openxmlformats.org/officeDocument/2006/relationships/image" Target="../media/image38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7.png"/><Relationship Id="rId5" Type="http://schemas.openxmlformats.org/officeDocument/2006/relationships/image" Target="../media/image36.png"/><Relationship Id="rId4" Type="http://schemas.openxmlformats.org/officeDocument/2006/relationships/image" Target="../media/image35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hyperlink" Target="https://earth.google.com/web/@34.4524151,133.22710341,192.05817929a,48.02713513d,35y,27.31498228h,77.75385678t,0r" TargetMode="Externa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2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hyperlink" Target="https://vimeo.com/203253308" TargetMode="External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8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3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hyperlink" Target="https://earth.google.com/" TargetMode="Externa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2.pn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4.pn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7.pn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png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5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png"/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65.png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png"/><Relationship Id="rId2" Type="http://schemas.openxmlformats.org/officeDocument/2006/relationships/image" Target="../media/image6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9.png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3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en-US" altLang="ja-JP" sz="3600" dirty="0"/>
              <a:t>cs-</a:t>
            </a:r>
            <a:r>
              <a:rPr lang="ja-JP" altLang="en-US" sz="3600" dirty="0"/>
              <a:t>４</a:t>
            </a:r>
            <a:r>
              <a:rPr lang="en-US" altLang="ja-JP" sz="3600" dirty="0"/>
              <a:t>.</a:t>
            </a:r>
            <a:r>
              <a:rPr lang="ja-JP" altLang="en-US" sz="3600" dirty="0"/>
              <a:t> ストリートビュー，３次元コンピュータグラフィックス</a:t>
            </a:r>
            <a:br>
              <a:rPr lang="en-US" altLang="ja-JP" dirty="0"/>
            </a:br>
            <a:endParaRPr lang="ja-JP" altLang="en-US" dirty="0"/>
          </a:p>
        </p:txBody>
      </p:sp>
      <p:sp>
        <p:nvSpPr>
          <p:cNvPr id="6" name="字幕 5">
            <a:extLst>
              <a:ext uri="{FF2B5EF4-FFF2-40B4-BE49-F238E27FC236}">
                <a16:creationId xmlns:a16="http://schemas.microsoft.com/office/drawing/2014/main" id="{C84E1CA8-AB97-4D64-AAA1-5B084FB8570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2954620"/>
            <a:ext cx="6858000" cy="1655762"/>
          </a:xfrm>
        </p:spPr>
        <p:txBody>
          <a:bodyPr>
            <a:noAutofit/>
          </a:bodyPr>
          <a:lstStyle/>
          <a:p>
            <a:r>
              <a:rPr lang="ja-JP" altLang="en-US" dirty="0"/>
              <a:t>（コンピューターサイエンス）</a:t>
            </a:r>
            <a:endParaRPr lang="en-US" altLang="ja-JP" dirty="0"/>
          </a:p>
          <a:p>
            <a:r>
              <a:rPr lang="en-US" altLang="ja-JP" dirty="0"/>
              <a:t>URL:</a:t>
            </a:r>
            <a:r>
              <a:rPr lang="en-US" altLang="ja-JP" dirty="0">
                <a:hlinkClick r:id="rId3"/>
              </a:rPr>
              <a:t>https://www.kkaneko.jp/cc/cs/index.html</a:t>
            </a:r>
            <a:endParaRPr lang="en-US" altLang="ja-JP" dirty="0"/>
          </a:p>
          <a:p>
            <a:endParaRPr lang="ja-JP" altLang="en-US" dirty="0"/>
          </a:p>
        </p:txBody>
      </p:sp>
      <p:sp>
        <p:nvSpPr>
          <p:cNvPr id="4" name="スライド番号プレースホルダー 3"/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55940FB6-D91C-4C45-82A6-6C3F63B50793}" type="slidenum">
              <a:rPr lang="ja-JP" altLang="en-US" smtClean="0"/>
              <a:pPr/>
              <a:t>1</a:t>
            </a:fld>
            <a:endParaRPr lang="ja-JP" altLang="en-US" dirty="0"/>
          </a:p>
        </p:txBody>
      </p:sp>
      <p:sp>
        <p:nvSpPr>
          <p:cNvPr id="9" name="正方形/長方形 8"/>
          <p:cNvSpPr/>
          <p:nvPr/>
        </p:nvSpPr>
        <p:spPr>
          <a:xfrm>
            <a:off x="3875482" y="4869762"/>
            <a:ext cx="1415772" cy="461665"/>
          </a:xfrm>
          <a:prstGeom prst="rect">
            <a:avLst/>
          </a:prstGeom>
        </p:spPr>
        <p:txBody>
          <a:bodyPr wrap="none">
            <a:noAutofit/>
          </a:bodyPr>
          <a:lstStyle/>
          <a:p>
            <a:pPr algn="ctr"/>
            <a:r>
              <a:rPr lang="ja-JP" altLang="en-US" sz="2400" dirty="0">
                <a:latin typeface="Arial" panose="020B0604020202020204" pitchFamily="34" charset="0"/>
                <a:ea typeface="メイリオ" panose="020B0604030504040204" pitchFamily="50" charset="-128"/>
              </a:rPr>
              <a:t>金子邦彦</a:t>
            </a:r>
          </a:p>
        </p:txBody>
      </p:sp>
      <p:pic>
        <p:nvPicPr>
          <p:cNvPr id="7" name="Picture 2" descr="https://mirrors.creativecommons.org/presskit/buttons/88x31/png/by-nc-sa.eu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80893" y="5735637"/>
            <a:ext cx="1433790" cy="5016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図 7" descr="メガネをかけた男性&#10;&#10;自動的に生成された説明">
            <a:extLst>
              <a:ext uri="{FF2B5EF4-FFF2-40B4-BE49-F238E27FC236}">
                <a16:creationId xmlns:a16="http://schemas.microsoft.com/office/drawing/2014/main" id="{3CA18FD1-A3AC-43A6-B5C6-C0FEA5EB5B57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89428" y="4610382"/>
            <a:ext cx="710957" cy="9370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13281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BEC4352F-E005-C80D-C77F-719A96F569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kumimoji="1" lang="ja-JP" altLang="en-US" dirty="0"/>
              <a:t>全体内容</a:t>
            </a:r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B3812D01-5305-6088-D5C2-BBD3EC6E5C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5D82C-95A1-431E-8E38-AA614A14CDCF}" type="slidenum">
              <a:rPr kumimoji="1" lang="ja-JP" altLang="en-US" smtClean="0"/>
              <a:t>2</a:t>
            </a:fld>
            <a:endParaRPr kumimoji="1" lang="ja-JP" altLang="en-US"/>
          </a:p>
        </p:txBody>
      </p:sp>
      <p:pic>
        <p:nvPicPr>
          <p:cNvPr id="6" name="図 5" descr="ダイアグラム&#10;&#10;AI 生成コンテンツは誤りを含む可能性があります。">
            <a:extLst>
              <a:ext uri="{FF2B5EF4-FFF2-40B4-BE49-F238E27FC236}">
                <a16:creationId xmlns:a16="http://schemas.microsoft.com/office/drawing/2014/main" id="{AE072D92-3439-A136-5C46-0851E8FFE17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1528" y="567891"/>
            <a:ext cx="8503863" cy="62901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94882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en-US" altLang="ja-JP" dirty="0"/>
              <a:t>4-1 GoogleMap</a:t>
            </a:r>
            <a:r>
              <a:rPr lang="ja-JP" altLang="en-US" dirty="0"/>
              <a:t>のストリートビュー</a:t>
            </a:r>
            <a:br>
              <a:rPr lang="en-US" altLang="ja-JP" dirty="0"/>
            </a:br>
            <a:endParaRPr lang="ja-JP" altLang="en-US" dirty="0"/>
          </a:p>
        </p:txBody>
      </p:sp>
      <p:sp>
        <p:nvSpPr>
          <p:cNvPr id="4" name="スライド番号プレースホルダー 3"/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5940FB6-D91C-4C45-82A6-6C3F63B50793}" type="slidenum">
              <a:rPr kumimoji="0" lang="ja-JP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ja-JP" alt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  <p:sp>
        <p:nvSpPr>
          <p:cNvPr id="3" name="字幕 2">
            <a:extLst>
              <a:ext uri="{FF2B5EF4-FFF2-40B4-BE49-F238E27FC236}">
                <a16:creationId xmlns:a16="http://schemas.microsoft.com/office/drawing/2014/main" id="{E2E50E8C-6D13-EDF1-F597-40811FCAD1C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10935066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2FE81B20-2CE3-4270-A552-8E2520C215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kumimoji="1" lang="ja-JP" altLang="en-US" dirty="0"/>
              <a:t>パノラマ画像</a:t>
            </a:r>
          </a:p>
        </p:txBody>
      </p:sp>
      <p:sp>
        <p:nvSpPr>
          <p:cNvPr id="3" name="コンテンツ プレースホルダー 2">
            <a:extLst>
              <a:ext uri="{FF2B5EF4-FFF2-40B4-BE49-F238E27FC236}">
                <a16:creationId xmlns:a16="http://schemas.microsoft.com/office/drawing/2014/main" id="{C7AB91A5-D100-455F-A1F4-31F26BF6D5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1845" y="691942"/>
            <a:ext cx="8461208" cy="2337444"/>
          </a:xfrm>
        </p:spPr>
        <p:txBody>
          <a:bodyPr>
            <a:normAutofit/>
          </a:bodyPr>
          <a:lstStyle/>
          <a:p>
            <a:r>
              <a:rPr lang="ja-JP" altLang="en-US" sz="2400" b="1" dirty="0"/>
              <a:t>パノラマ画像</a:t>
            </a:r>
            <a:r>
              <a:rPr lang="ja-JP" altLang="en-US" sz="2400" dirty="0"/>
              <a:t>は，</a:t>
            </a:r>
            <a:r>
              <a:rPr lang="ja-JP" altLang="en-US" sz="2400" b="1" dirty="0"/>
              <a:t>広い範囲を撮影した１枚の画像</a:t>
            </a:r>
            <a:r>
              <a:rPr lang="ja-JP" altLang="en-US" sz="2400" dirty="0"/>
              <a:t>である．</a:t>
            </a:r>
            <a:endParaRPr lang="en-US" altLang="ja-JP" sz="2400" dirty="0"/>
          </a:p>
          <a:p>
            <a:r>
              <a:rPr lang="ja-JP" altLang="en-US" sz="2400" dirty="0"/>
              <a:t>有志がオンラインで公開していることもある．</a:t>
            </a:r>
            <a:endParaRPr lang="en-US" altLang="ja-JP" sz="2400" dirty="0"/>
          </a:p>
          <a:p>
            <a:pPr marL="0" indent="0">
              <a:buNone/>
            </a:pPr>
            <a:r>
              <a:rPr lang="ja-JP" altLang="en-US" sz="2400" dirty="0"/>
              <a:t>（例）</a:t>
            </a:r>
            <a:r>
              <a:rPr lang="en-US" altLang="ja-JP" sz="2400" dirty="0"/>
              <a:t>360 Cities</a:t>
            </a:r>
            <a:r>
              <a:rPr lang="ja-JP" altLang="en-US" sz="2400" dirty="0"/>
              <a:t>のサイト（</a:t>
            </a:r>
            <a:r>
              <a:rPr lang="en-US" altLang="ja-JP" sz="2400" dirty="0">
                <a:hlinkClick r:id="rId3"/>
              </a:rPr>
              <a:t>https://www.360cities.net/</a:t>
            </a:r>
            <a:r>
              <a:rPr lang="ja-JP" altLang="en-US" sz="2400" dirty="0"/>
              <a:t> ）で閲覧可能である．</a:t>
            </a:r>
            <a:endParaRPr kumimoji="1" lang="en-US" altLang="ja-JP" sz="2000" b="1" dirty="0"/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AE8B89E8-3C1A-4BE4-A95E-0B4668C137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205D82C-95A1-431E-8E38-AA614A14CDCF}" type="slidenum">
              <a:rPr kumimoji="1" lang="ja-JP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1" lang="ja-JP" altLang="en-US" sz="28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  <p:sp>
        <p:nvSpPr>
          <p:cNvPr id="9" name="正方形/長方形 8">
            <a:extLst>
              <a:ext uri="{FF2B5EF4-FFF2-40B4-BE49-F238E27FC236}">
                <a16:creationId xmlns:a16="http://schemas.microsoft.com/office/drawing/2014/main" id="{BA3AD06A-431E-B896-C514-C15828438358}"/>
              </a:ext>
            </a:extLst>
          </p:cNvPr>
          <p:cNvSpPr/>
          <p:nvPr/>
        </p:nvSpPr>
        <p:spPr>
          <a:xfrm>
            <a:off x="1431291" y="6327723"/>
            <a:ext cx="648248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ja-JP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t>360 Cities</a:t>
            </a:r>
            <a:r>
              <a:rPr kumimoji="0" lang="ja-JP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t>のサイト： https://www.360cities.net/</a:t>
            </a:r>
          </a:p>
        </p:txBody>
      </p:sp>
      <p:pic>
        <p:nvPicPr>
          <p:cNvPr id="10" name="図 9">
            <a:extLst>
              <a:ext uri="{FF2B5EF4-FFF2-40B4-BE49-F238E27FC236}">
                <a16:creationId xmlns:a16="http://schemas.microsoft.com/office/drawing/2014/main" id="{D0A6BB30-6223-093A-D9AA-EBC55FF0F49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81524" y="2132826"/>
            <a:ext cx="4449803" cy="2069408"/>
          </a:xfrm>
          <a:prstGeom prst="rect">
            <a:avLst/>
          </a:prstGeom>
        </p:spPr>
      </p:pic>
      <p:pic>
        <p:nvPicPr>
          <p:cNvPr id="11" name="図 10">
            <a:extLst>
              <a:ext uri="{FF2B5EF4-FFF2-40B4-BE49-F238E27FC236}">
                <a16:creationId xmlns:a16="http://schemas.microsoft.com/office/drawing/2014/main" id="{E8703E06-3BF0-AB28-981C-7129BF423FE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81524" y="4286943"/>
            <a:ext cx="4471927" cy="20694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28052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193B67BA-24D8-4F91-ABDF-E0503C5C18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845" y="175028"/>
            <a:ext cx="8461208" cy="469865"/>
          </a:xfrm>
        </p:spPr>
        <p:txBody>
          <a:bodyPr anchor="ctr">
            <a:noAutofit/>
          </a:bodyPr>
          <a:lstStyle/>
          <a:p>
            <a:r>
              <a:rPr kumimoji="1" lang="en-US" altLang="ja-JP" dirty="0"/>
              <a:t>Google</a:t>
            </a:r>
            <a:r>
              <a:rPr lang="ja-JP" altLang="en-US" dirty="0"/>
              <a:t> </a:t>
            </a:r>
            <a:r>
              <a:rPr kumimoji="1" lang="en-US" altLang="ja-JP" dirty="0"/>
              <a:t>Map</a:t>
            </a:r>
            <a:endParaRPr kumimoji="1" lang="ja-JP" altLang="en-US" dirty="0"/>
          </a:p>
        </p:txBody>
      </p:sp>
      <p:sp>
        <p:nvSpPr>
          <p:cNvPr id="5" name="コンテンツ プレースホルダー 2">
            <a:extLst>
              <a:ext uri="{FF2B5EF4-FFF2-40B4-BE49-F238E27FC236}">
                <a16:creationId xmlns:a16="http://schemas.microsoft.com/office/drawing/2014/main" id="{8480EAF0-5E7F-4AB3-882B-CF6CA8C6DA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47699" y="846253"/>
            <a:ext cx="4135354" cy="5333166"/>
          </a:xfrm>
        </p:spPr>
        <p:txBody>
          <a:bodyPr>
            <a:normAutofit/>
          </a:bodyPr>
          <a:lstStyle/>
          <a:p>
            <a:r>
              <a:rPr lang="nl-NL" altLang="ja-JP" sz="2400" b="1" dirty="0"/>
              <a:t>Google Map</a:t>
            </a:r>
            <a:r>
              <a:rPr lang="ja-JP" altLang="nl-NL" sz="2400" dirty="0"/>
              <a:t>は，無料で利用可能な</a:t>
            </a:r>
            <a:r>
              <a:rPr lang="ja-JP" altLang="nl-NL" sz="2400" b="1" dirty="0"/>
              <a:t>オンラインの地図サービス</a:t>
            </a:r>
            <a:r>
              <a:rPr lang="ja-JP" altLang="nl-NL" sz="2400" dirty="0"/>
              <a:t>である．</a:t>
            </a:r>
            <a:endParaRPr lang="en-US" altLang="ja-JP" sz="2400" dirty="0"/>
          </a:p>
          <a:p>
            <a:r>
              <a:rPr lang="ja-JP" altLang="nl-NL" sz="2400" dirty="0"/>
              <a:t>ウェブブラウザで</a:t>
            </a:r>
            <a:r>
              <a:rPr lang="nl-NL" altLang="ja-JP" sz="2400" dirty="0">
                <a:hlinkClick r:id="rId3"/>
              </a:rPr>
              <a:t>https://www.google.co.jp/maps</a:t>
            </a:r>
            <a:r>
              <a:rPr lang="nl-NL" altLang="ja-JP" sz="2400" dirty="0"/>
              <a:t> </a:t>
            </a:r>
            <a:r>
              <a:rPr lang="ja-JP" altLang="nl-NL" sz="2400" dirty="0"/>
              <a:t>を開くと利用できる．</a:t>
            </a:r>
            <a:endParaRPr kumimoji="1" lang="ja-JP" altLang="en-US" sz="2400" dirty="0"/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907FC1CF-304E-4D1B-BC5B-EA7CCB1AB5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885071" y="6356351"/>
            <a:ext cx="2057400" cy="365125"/>
          </a:xfrm>
        </p:spPr>
        <p:txBody>
          <a:bodyPr anchor="ctr">
            <a:normAutofit/>
          </a:bodyPr>
          <a:lstStyle/>
          <a:p>
            <a:pPr marL="0" marR="0" lvl="0" indent="0" defTabSz="4572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E205D82C-95A1-431E-8E38-AA614A14CDCF}" type="slidenum">
              <a:rPr kumimoji="1" lang="ja-JP" altLang="en-US" sz="1800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</a:rPr>
              <a:pPr marL="0" marR="0" lvl="0" indent="0" defTabSz="457200" rtl="0" eaLnBrk="1" fontAlgn="auto" latinLnBrk="0" hangingPunct="1">
                <a:lnSpc>
                  <a:spcPct val="9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1" lang="ja-JP" altLang="en-US" sz="1800" b="0" i="0" u="none" strike="noStrike" kern="1200" cap="none" spc="0" normalizeH="0" baseline="0" noProof="0">
              <a:ln>
                <a:noFill/>
              </a:ln>
              <a:effectLst/>
              <a:uLnTx/>
              <a:uFillTx/>
            </a:endParaRPr>
          </a:p>
        </p:txBody>
      </p:sp>
      <p:pic>
        <p:nvPicPr>
          <p:cNvPr id="6" name="図 5">
            <a:extLst>
              <a:ext uri="{FF2B5EF4-FFF2-40B4-BE49-F238E27FC236}">
                <a16:creationId xmlns:a16="http://schemas.microsoft.com/office/drawing/2014/main" id="{26BE2332-ECEE-4E9D-BB36-05899159B89E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6655" r="28177" b="-1"/>
          <a:stretch>
            <a:fillRect/>
          </a:stretch>
        </p:blipFill>
        <p:spPr>
          <a:xfrm>
            <a:off x="321845" y="846253"/>
            <a:ext cx="4135354" cy="533316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35369040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A88FE0A7-155A-359A-6401-2FEEE0DD35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kumimoji="1" lang="en-US" altLang="ja-JP" dirty="0"/>
              <a:t>Google Map </a:t>
            </a:r>
            <a:r>
              <a:rPr kumimoji="1" lang="ja-JP" altLang="en-US" dirty="0"/>
              <a:t>のストリートビュー</a:t>
            </a:r>
          </a:p>
        </p:txBody>
      </p:sp>
      <p:sp>
        <p:nvSpPr>
          <p:cNvPr id="3" name="コンテンツ プレースホルダー 2">
            <a:extLst>
              <a:ext uri="{FF2B5EF4-FFF2-40B4-BE49-F238E27FC236}">
                <a16:creationId xmlns:a16="http://schemas.microsoft.com/office/drawing/2014/main" id="{7738B572-54C0-8736-7690-09C5DFF32E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kumimoji="1" lang="ja-JP" altLang="en-US" sz="2400" b="1" dirty="0"/>
              <a:t>ストリートビュー</a:t>
            </a:r>
            <a:r>
              <a:rPr kumimoji="1" lang="ja-JP" altLang="en-US" sz="2400" dirty="0"/>
              <a:t>は，</a:t>
            </a:r>
            <a:r>
              <a:rPr kumimoji="1" lang="ja-JP" altLang="en-US" sz="2400" b="1" dirty="0"/>
              <a:t>地図上の地点における道路からの画像を閲覧する機能</a:t>
            </a:r>
            <a:r>
              <a:rPr kumimoji="1" lang="ja-JP" altLang="en-US" sz="2400" dirty="0"/>
              <a:t>である．</a:t>
            </a:r>
            <a:endParaRPr kumimoji="1" lang="en-US" altLang="ja-JP" sz="2400" dirty="0"/>
          </a:p>
          <a:p>
            <a:endParaRPr lang="en-US" altLang="ja-JP" sz="2400" dirty="0"/>
          </a:p>
          <a:p>
            <a:endParaRPr kumimoji="1" lang="en-US" altLang="ja-JP" sz="2400" dirty="0"/>
          </a:p>
          <a:p>
            <a:endParaRPr lang="en-US" altLang="ja-JP" sz="2400" dirty="0"/>
          </a:p>
          <a:p>
            <a:endParaRPr lang="en-US" altLang="ja-JP" sz="2400" dirty="0"/>
          </a:p>
          <a:p>
            <a:endParaRPr lang="en-US" altLang="ja-JP" sz="2400" dirty="0"/>
          </a:p>
          <a:p>
            <a:r>
              <a:rPr kumimoji="1" lang="en-US" altLang="ja-JP" sz="2400" dirty="0"/>
              <a:t>Google Map</a:t>
            </a:r>
            <a:r>
              <a:rPr kumimoji="1" lang="ja-JP" altLang="en-US" sz="2400" dirty="0"/>
              <a:t>では、</a:t>
            </a:r>
            <a:r>
              <a:rPr kumimoji="1" lang="ja-JP" altLang="en-US" sz="2400" b="1" u="sng" dirty="0">
                <a:solidFill>
                  <a:srgbClr val="FF0000"/>
                </a:solidFill>
              </a:rPr>
              <a:t>ストリートビューのモードへ切り替えて</a:t>
            </a:r>
            <a:r>
              <a:rPr kumimoji="1" lang="ja-JP" altLang="en-US" sz="2400" dirty="0"/>
              <a:t>利用する．</a:t>
            </a:r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19D6CC24-7F2F-048A-B2DE-7EDDEFD7A4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5D82C-95A1-431E-8E38-AA614A14CDCF}" type="slidenum">
              <a:rPr kumimoji="1" lang="ja-JP" altLang="en-US" smtClean="0"/>
              <a:t>6</a:t>
            </a:fld>
            <a:endParaRPr kumimoji="1" lang="ja-JP" altLang="en-US"/>
          </a:p>
        </p:txBody>
      </p:sp>
      <p:pic>
        <p:nvPicPr>
          <p:cNvPr id="5" name="図 4">
            <a:extLst>
              <a:ext uri="{FF2B5EF4-FFF2-40B4-BE49-F238E27FC236}">
                <a16:creationId xmlns:a16="http://schemas.microsoft.com/office/drawing/2014/main" id="{322143FB-D844-9FC2-65C5-9DF42870147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1400" y="1728296"/>
            <a:ext cx="2901646" cy="1700703"/>
          </a:xfrm>
          <a:prstGeom prst="rect">
            <a:avLst/>
          </a:prstGeom>
        </p:spPr>
      </p:pic>
      <p:pic>
        <p:nvPicPr>
          <p:cNvPr id="6" name="図 5">
            <a:extLst>
              <a:ext uri="{FF2B5EF4-FFF2-40B4-BE49-F238E27FC236}">
                <a16:creationId xmlns:a16="http://schemas.microsoft.com/office/drawing/2014/main" id="{2B5D27E1-4428-974B-8A7A-F2B71482FBB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30955" y="1728296"/>
            <a:ext cx="2901647" cy="1700704"/>
          </a:xfrm>
          <a:prstGeom prst="rect">
            <a:avLst/>
          </a:prstGeom>
        </p:spPr>
      </p:pic>
      <p:pic>
        <p:nvPicPr>
          <p:cNvPr id="7" name="図 6">
            <a:extLst>
              <a:ext uri="{FF2B5EF4-FFF2-40B4-BE49-F238E27FC236}">
                <a16:creationId xmlns:a16="http://schemas.microsoft.com/office/drawing/2014/main" id="{BCC940A6-C466-6808-345E-83347CD9B90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56242" y="5071623"/>
            <a:ext cx="2778144" cy="1107796"/>
          </a:xfrm>
          <a:prstGeom prst="rect">
            <a:avLst/>
          </a:prstGeom>
        </p:spPr>
      </p:pic>
      <p:sp>
        <p:nvSpPr>
          <p:cNvPr id="8" name="テキスト ボックス 7">
            <a:extLst>
              <a:ext uri="{FF2B5EF4-FFF2-40B4-BE49-F238E27FC236}">
                <a16:creationId xmlns:a16="http://schemas.microsoft.com/office/drawing/2014/main" id="{D3CEF019-9D86-F7DE-1A29-0E05D08B4D97}"/>
              </a:ext>
            </a:extLst>
          </p:cNvPr>
          <p:cNvSpPr txBox="1"/>
          <p:nvPr/>
        </p:nvSpPr>
        <p:spPr>
          <a:xfrm>
            <a:off x="1729651" y="6380779"/>
            <a:ext cx="20313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kumimoji="1" lang="ja-JP" altLang="en-US" dirty="0"/>
              <a:t>モード切替ボタン</a:t>
            </a:r>
          </a:p>
        </p:txBody>
      </p:sp>
      <p:pic>
        <p:nvPicPr>
          <p:cNvPr id="9" name="図 8">
            <a:extLst>
              <a:ext uri="{FF2B5EF4-FFF2-40B4-BE49-F238E27FC236}">
                <a16:creationId xmlns:a16="http://schemas.microsoft.com/office/drawing/2014/main" id="{C1628BFF-97E9-672E-D72D-7F400D6A670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29673" y="4683769"/>
            <a:ext cx="2420471" cy="1697010"/>
          </a:xfrm>
          <a:prstGeom prst="rect">
            <a:avLst/>
          </a:prstGeom>
        </p:spPr>
      </p:pic>
      <p:sp>
        <p:nvSpPr>
          <p:cNvPr id="10" name="テキスト ボックス 9">
            <a:extLst>
              <a:ext uri="{FF2B5EF4-FFF2-40B4-BE49-F238E27FC236}">
                <a16:creationId xmlns:a16="http://schemas.microsoft.com/office/drawing/2014/main" id="{8178B309-D975-AA40-0DF5-F9DF3E5ED3DD}"/>
              </a:ext>
            </a:extLst>
          </p:cNvPr>
          <p:cNvSpPr txBox="1"/>
          <p:nvPr/>
        </p:nvSpPr>
        <p:spPr>
          <a:xfrm>
            <a:off x="4432602" y="6433285"/>
            <a:ext cx="43396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kumimoji="1" lang="ja-JP" altLang="en-US" dirty="0"/>
              <a:t>青色はストリートビュー表示可能な場所</a:t>
            </a:r>
          </a:p>
        </p:txBody>
      </p:sp>
    </p:spTree>
    <p:extLst>
      <p:ext uri="{BB962C8B-B14F-4D97-AF65-F5344CB8AC3E}">
        <p14:creationId xmlns:p14="http://schemas.microsoft.com/office/powerpoint/2010/main" val="11067369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919E672E-9079-4982-9EC2-910DD49DFD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kumimoji="1" lang="ja-JP" altLang="en-US" dirty="0"/>
              <a:t>人型のボタン</a:t>
            </a:r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67CC220B-4DE1-41C4-8BAF-47FD29152D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205D82C-95A1-431E-8E38-AA614A14CDCF}" type="slidenum">
              <a:rPr kumimoji="1" lang="ja-JP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1" lang="ja-JP" altLang="en-US" sz="28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  <p:sp>
        <p:nvSpPr>
          <p:cNvPr id="5" name="コンテンツ プレースホルダー 2">
            <a:extLst>
              <a:ext uri="{FF2B5EF4-FFF2-40B4-BE49-F238E27FC236}">
                <a16:creationId xmlns:a16="http://schemas.microsoft.com/office/drawing/2014/main" id="{1F379F86-AC25-4FF8-8357-A36107F03374}"/>
              </a:ext>
            </a:extLst>
          </p:cNvPr>
          <p:cNvSpPr txBox="1">
            <a:spLocks/>
          </p:cNvSpPr>
          <p:nvPr/>
        </p:nvSpPr>
        <p:spPr>
          <a:xfrm>
            <a:off x="321845" y="644893"/>
            <a:ext cx="8277549" cy="3740008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2286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kumimoji="1" sz="2800" kern="1200">
                <a:solidFill>
                  <a:schemeClr val="tx1"/>
                </a:solidFill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1pPr>
            <a:lvl2pPr marL="6858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2400" kern="1200">
                <a:solidFill>
                  <a:schemeClr val="tx1"/>
                </a:solidFill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2pPr>
            <a:lvl3pPr marL="1143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2000" kern="1200">
                <a:solidFill>
                  <a:schemeClr val="tx1"/>
                </a:solidFill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3pPr>
            <a:lvl4pPr marL="16002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4pPr>
            <a:lvl5pPr marL="20574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ja-JP" altLang="en-US" sz="2400" dirty="0"/>
              <a:t>右下にある「</a:t>
            </a:r>
            <a:r>
              <a:rPr lang="ja-JP" altLang="en-US" sz="2400" b="1" dirty="0"/>
              <a:t>人型のボタン</a:t>
            </a:r>
            <a:r>
              <a:rPr lang="ja-JP" altLang="en-US" sz="2400" dirty="0"/>
              <a:t>」が，</a:t>
            </a:r>
            <a:r>
              <a:rPr lang="en-US" altLang="ja-JP" sz="2400" dirty="0"/>
              <a:t>Google</a:t>
            </a:r>
            <a:r>
              <a:rPr lang="ja-JP" altLang="en-US" sz="2400" dirty="0"/>
              <a:t>ス</a:t>
            </a:r>
            <a:r>
              <a:rPr lang="ja-JP" altLang="en-US" sz="2400" b="1" dirty="0"/>
              <a:t>トリートビュー</a:t>
            </a:r>
            <a:r>
              <a:rPr lang="ja-JP" altLang="en-US" sz="2400" dirty="0"/>
              <a:t>の</a:t>
            </a:r>
            <a:r>
              <a:rPr lang="ja-JP" altLang="en-US" sz="2400" b="1" dirty="0"/>
              <a:t>モードへの切り替えボタン</a:t>
            </a:r>
            <a:r>
              <a:rPr lang="ja-JP" altLang="en-US" sz="2400" dirty="0"/>
              <a:t>である．</a:t>
            </a:r>
            <a:endParaRPr lang="en-US" altLang="ja-JP" sz="2400" dirty="0"/>
          </a:p>
          <a:p>
            <a:pPr>
              <a:defRPr/>
            </a:pPr>
            <a:endParaRPr kumimoji="1" lang="en-US" altLang="ja-JP" sz="2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Segoe UI" panose="020B0502040204020203" pitchFamily="34" charset="0"/>
            </a:endParaRPr>
          </a:p>
          <a:p>
            <a:pPr>
              <a:defRPr/>
            </a:pPr>
            <a:endParaRPr kumimoji="1" lang="en-US" altLang="ja-JP" sz="2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Segoe UI" panose="020B0502040204020203" pitchFamily="34" charset="0"/>
            </a:endParaRPr>
          </a:p>
          <a:p>
            <a:pPr>
              <a:defRPr/>
            </a:pPr>
            <a:endParaRPr kumimoji="1" lang="en-US" altLang="ja-JP" sz="2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Segoe UI" panose="020B0502040204020203" pitchFamily="34" charset="0"/>
            </a:endParaRPr>
          </a:p>
          <a:p>
            <a:pPr>
              <a:defRPr/>
            </a:pPr>
            <a:r>
              <a:rPr lang="ja-JP" altLang="en-US" sz="2400" dirty="0"/>
              <a:t>クリックすると表示が変わり，道路沿い等に多数の</a:t>
            </a:r>
            <a:r>
              <a:rPr lang="ja-JP" altLang="en-US" sz="2400" b="1" dirty="0"/>
              <a:t>青色の表示</a:t>
            </a:r>
            <a:r>
              <a:rPr lang="ja-JP" altLang="en-US" sz="2400" dirty="0"/>
              <a:t>が付く．</a:t>
            </a:r>
            <a:endParaRPr lang="en-US" altLang="ja-JP" sz="2400" b="1" dirty="0">
              <a:solidFill>
                <a:prstClr val="black"/>
              </a:solidFill>
            </a:endParaRPr>
          </a:p>
          <a:p>
            <a:pPr>
              <a:defRPr/>
            </a:pPr>
            <a:endParaRPr lang="en-US" altLang="ja-JP" sz="2400" b="1" dirty="0">
              <a:solidFill>
                <a:prstClr val="black"/>
              </a:solidFill>
            </a:endParaRPr>
          </a:p>
        </p:txBody>
      </p:sp>
      <p:pic>
        <p:nvPicPr>
          <p:cNvPr id="6" name="図 5">
            <a:extLst>
              <a:ext uri="{FF2B5EF4-FFF2-40B4-BE49-F238E27FC236}">
                <a16:creationId xmlns:a16="http://schemas.microsoft.com/office/drawing/2014/main" id="{B3280A26-CDE1-41F5-84C8-0984B447A49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38749" y="4279152"/>
            <a:ext cx="3291840" cy="1933955"/>
          </a:xfrm>
          <a:prstGeom prst="rect">
            <a:avLst/>
          </a:prstGeom>
        </p:spPr>
      </p:pic>
      <p:pic>
        <p:nvPicPr>
          <p:cNvPr id="7" name="図 6">
            <a:extLst>
              <a:ext uri="{FF2B5EF4-FFF2-40B4-BE49-F238E27FC236}">
                <a16:creationId xmlns:a16="http://schemas.microsoft.com/office/drawing/2014/main" id="{A5EE286C-2BC1-4D2F-9B42-36DEF8DF304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67331" y="1656153"/>
            <a:ext cx="2778144" cy="1107796"/>
          </a:xfrm>
          <a:prstGeom prst="rect">
            <a:avLst/>
          </a:prstGeom>
        </p:spPr>
      </p:pic>
      <p:sp>
        <p:nvSpPr>
          <p:cNvPr id="10" name="テキスト ボックス 9">
            <a:extLst>
              <a:ext uri="{FF2B5EF4-FFF2-40B4-BE49-F238E27FC236}">
                <a16:creationId xmlns:a16="http://schemas.microsoft.com/office/drawing/2014/main" id="{9124C0CD-E490-4373-C934-4A227CC94801}"/>
              </a:ext>
            </a:extLst>
          </p:cNvPr>
          <p:cNvSpPr txBox="1"/>
          <p:nvPr/>
        </p:nvSpPr>
        <p:spPr>
          <a:xfrm>
            <a:off x="5759636" y="2025385"/>
            <a:ext cx="20313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kumimoji="1" lang="ja-JP" altLang="en-US" dirty="0"/>
              <a:t>モード切替ボタン</a:t>
            </a:r>
          </a:p>
        </p:txBody>
      </p:sp>
      <p:sp>
        <p:nvSpPr>
          <p:cNvPr id="11" name="テキスト ボックス 10">
            <a:extLst>
              <a:ext uri="{FF2B5EF4-FFF2-40B4-BE49-F238E27FC236}">
                <a16:creationId xmlns:a16="http://schemas.microsoft.com/office/drawing/2014/main" id="{DA9A199B-320F-912A-A5C0-A51EF61E2538}"/>
              </a:ext>
            </a:extLst>
          </p:cNvPr>
          <p:cNvSpPr txBox="1"/>
          <p:nvPr/>
        </p:nvSpPr>
        <p:spPr>
          <a:xfrm>
            <a:off x="5067138" y="5047460"/>
            <a:ext cx="272382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kumimoji="1" lang="ja-JP" altLang="en-US" dirty="0"/>
              <a:t>青色はストリートビュー</a:t>
            </a:r>
            <a:endParaRPr kumimoji="1" lang="en-US" altLang="ja-JP" dirty="0"/>
          </a:p>
          <a:p>
            <a:r>
              <a:rPr kumimoji="1" lang="ja-JP" altLang="en-US" dirty="0"/>
              <a:t>表示可能な場所</a:t>
            </a:r>
          </a:p>
        </p:txBody>
      </p:sp>
    </p:spTree>
    <p:extLst>
      <p:ext uri="{BB962C8B-B14F-4D97-AF65-F5344CB8AC3E}">
        <p14:creationId xmlns:p14="http://schemas.microsoft.com/office/powerpoint/2010/main" val="2997577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919E672E-9079-4982-9EC2-910DD49DFD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ja-JP" altLang="en-US" dirty="0"/>
              <a:t>青色の表示</a:t>
            </a:r>
            <a:endParaRPr kumimoji="1" lang="ja-JP" altLang="en-US" dirty="0"/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67CC220B-4DE1-41C4-8BAF-47FD29152D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205D82C-95A1-431E-8E38-AA614A14CDCF}" type="slidenum">
              <a:rPr kumimoji="1" lang="ja-JP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1" lang="ja-JP" altLang="en-US" sz="28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  <p:sp>
        <p:nvSpPr>
          <p:cNvPr id="5" name="コンテンツ プレースホルダー 2">
            <a:extLst>
              <a:ext uri="{FF2B5EF4-FFF2-40B4-BE49-F238E27FC236}">
                <a16:creationId xmlns:a16="http://schemas.microsoft.com/office/drawing/2014/main" id="{1F379F86-AC25-4FF8-8357-A36107F03374}"/>
              </a:ext>
            </a:extLst>
          </p:cNvPr>
          <p:cNvSpPr txBox="1">
            <a:spLocks/>
          </p:cNvSpPr>
          <p:nvPr/>
        </p:nvSpPr>
        <p:spPr>
          <a:xfrm>
            <a:off x="321844" y="409960"/>
            <a:ext cx="8714579" cy="3293594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2286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kumimoji="1" sz="2800" kern="1200">
                <a:solidFill>
                  <a:schemeClr val="tx1"/>
                </a:solidFill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1pPr>
            <a:lvl2pPr marL="6858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2400" kern="1200">
                <a:solidFill>
                  <a:schemeClr val="tx1"/>
                </a:solidFill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2pPr>
            <a:lvl3pPr marL="1143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2000" kern="1200">
                <a:solidFill>
                  <a:schemeClr val="tx1"/>
                </a:solidFill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3pPr>
            <a:lvl4pPr marL="16002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4pPr>
            <a:lvl5pPr marL="20574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ja-JP" altLang="en-US" sz="2400" b="1" dirty="0"/>
              <a:t>青色の表示</a:t>
            </a:r>
            <a:r>
              <a:rPr lang="ja-JP" altLang="en-US" sz="2400" dirty="0"/>
              <a:t>は，</a:t>
            </a:r>
            <a:r>
              <a:rPr lang="ja-JP" altLang="en-US" sz="2400" b="1" dirty="0"/>
              <a:t>どこでもクリックできる</a:t>
            </a:r>
            <a:r>
              <a:rPr lang="ja-JP" altLang="en-US" sz="2400" dirty="0"/>
              <a:t>．青色の表示をクリックすると，</a:t>
            </a:r>
            <a:r>
              <a:rPr lang="ja-JP" altLang="en-US" sz="2400" b="1" dirty="0"/>
              <a:t>その場所のストリートビューが表示</a:t>
            </a:r>
            <a:r>
              <a:rPr lang="ja-JP" altLang="en-US" sz="2400" dirty="0"/>
              <a:t>される．</a:t>
            </a:r>
            <a:endParaRPr kumimoji="1" lang="en-US" altLang="ja-JP" sz="2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Segoe UI" panose="020B0502040204020203" pitchFamily="34" charset="0"/>
            </a:endParaRPr>
          </a:p>
          <a:p>
            <a:pPr>
              <a:defRPr/>
            </a:pPr>
            <a:endParaRPr kumimoji="1" lang="en-US" altLang="ja-JP" sz="2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Segoe UI" panose="020B0502040204020203" pitchFamily="34" charset="0"/>
            </a:endParaRPr>
          </a:p>
          <a:p>
            <a:pPr>
              <a:defRPr/>
            </a:pPr>
            <a:endParaRPr kumimoji="1" lang="en-US" altLang="ja-JP" sz="2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Segoe UI" panose="020B0502040204020203" pitchFamily="34" charset="0"/>
            </a:endParaRPr>
          </a:p>
          <a:p>
            <a:pPr marL="0" indent="0">
              <a:buNone/>
              <a:defRPr/>
            </a:pPr>
            <a:endParaRPr kumimoji="1" lang="en-US" altLang="ja-JP" sz="2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Segoe UI" panose="020B0502040204020203" pitchFamily="34" charset="0"/>
            </a:endParaRPr>
          </a:p>
        </p:txBody>
      </p:sp>
      <p:pic>
        <p:nvPicPr>
          <p:cNvPr id="10" name="図 9">
            <a:extLst>
              <a:ext uri="{FF2B5EF4-FFF2-40B4-BE49-F238E27FC236}">
                <a16:creationId xmlns:a16="http://schemas.microsoft.com/office/drawing/2014/main" id="{F36DE165-BF20-4590-8734-A60BDADDA0E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814" y="2266208"/>
            <a:ext cx="3469375" cy="2432404"/>
          </a:xfrm>
          <a:prstGeom prst="rect">
            <a:avLst/>
          </a:prstGeom>
        </p:spPr>
      </p:pic>
      <p:pic>
        <p:nvPicPr>
          <p:cNvPr id="11" name="図 10">
            <a:extLst>
              <a:ext uri="{FF2B5EF4-FFF2-40B4-BE49-F238E27FC236}">
                <a16:creationId xmlns:a16="http://schemas.microsoft.com/office/drawing/2014/main" id="{0049DC4C-1C0A-417C-B273-52AA3B376CD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1180" y="2266208"/>
            <a:ext cx="3967782" cy="2325584"/>
          </a:xfrm>
          <a:prstGeom prst="rect">
            <a:avLst/>
          </a:prstGeom>
        </p:spPr>
      </p:pic>
      <p:sp>
        <p:nvSpPr>
          <p:cNvPr id="3" name="テキスト ボックス 2">
            <a:extLst>
              <a:ext uri="{FF2B5EF4-FFF2-40B4-BE49-F238E27FC236}">
                <a16:creationId xmlns:a16="http://schemas.microsoft.com/office/drawing/2014/main" id="{736A88EF-BD07-0FED-3509-85F4E5DA028A}"/>
              </a:ext>
            </a:extLst>
          </p:cNvPr>
          <p:cNvSpPr txBox="1"/>
          <p:nvPr/>
        </p:nvSpPr>
        <p:spPr>
          <a:xfrm>
            <a:off x="932589" y="4939884"/>
            <a:ext cx="272382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kumimoji="1" lang="ja-JP" altLang="en-US" dirty="0"/>
              <a:t>青色はストリートビュー</a:t>
            </a:r>
            <a:endParaRPr kumimoji="1" lang="en-US" altLang="ja-JP" dirty="0"/>
          </a:p>
          <a:p>
            <a:r>
              <a:rPr kumimoji="1" lang="ja-JP" altLang="en-US" dirty="0"/>
              <a:t>表示可能な場所</a:t>
            </a:r>
          </a:p>
        </p:txBody>
      </p:sp>
      <p:sp>
        <p:nvSpPr>
          <p:cNvPr id="6" name="テキスト ボックス 5">
            <a:extLst>
              <a:ext uri="{FF2B5EF4-FFF2-40B4-BE49-F238E27FC236}">
                <a16:creationId xmlns:a16="http://schemas.microsoft.com/office/drawing/2014/main" id="{3666F302-D3B5-FE42-C774-6EFAD5194DB7}"/>
              </a:ext>
            </a:extLst>
          </p:cNvPr>
          <p:cNvSpPr txBox="1"/>
          <p:nvPr/>
        </p:nvSpPr>
        <p:spPr>
          <a:xfrm>
            <a:off x="5609925" y="4913471"/>
            <a:ext cx="203132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kumimoji="1" lang="ja-JP" altLang="en-US" dirty="0"/>
              <a:t>ストリートビュー</a:t>
            </a:r>
            <a:endParaRPr kumimoji="1" lang="en-US" altLang="ja-JP" dirty="0"/>
          </a:p>
          <a:p>
            <a:endParaRPr kumimoji="1" lang="ja-JP" altLang="en-US" dirty="0"/>
          </a:p>
        </p:txBody>
      </p:sp>
      <p:sp>
        <p:nvSpPr>
          <p:cNvPr id="7" name="矢印: 右 6">
            <a:extLst>
              <a:ext uri="{FF2B5EF4-FFF2-40B4-BE49-F238E27FC236}">
                <a16:creationId xmlns:a16="http://schemas.microsoft.com/office/drawing/2014/main" id="{7D6882B3-B09B-D6A6-853F-315EF94B55CF}"/>
              </a:ext>
            </a:extLst>
          </p:cNvPr>
          <p:cNvSpPr/>
          <p:nvPr/>
        </p:nvSpPr>
        <p:spPr>
          <a:xfrm>
            <a:off x="4267159" y="3076387"/>
            <a:ext cx="255494" cy="812045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288513059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69E8539-1CF7-8630-38B0-C0A7899F76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CD7CCF6F-FFB8-345C-8010-6A49D5EEBD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ja-JP" altLang="en-US" dirty="0"/>
              <a:t>注視方向、道路上の白丸</a:t>
            </a:r>
            <a:endParaRPr kumimoji="1" lang="ja-JP" altLang="en-US" dirty="0"/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0383EB6E-22FC-F69B-552B-C14A108AE4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205D82C-95A1-431E-8E38-AA614A14CDCF}" type="slidenum">
              <a:rPr kumimoji="1" lang="ja-JP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1" lang="ja-JP" altLang="en-US" sz="28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  <p:sp>
        <p:nvSpPr>
          <p:cNvPr id="5" name="コンテンツ プレースホルダー 2">
            <a:extLst>
              <a:ext uri="{FF2B5EF4-FFF2-40B4-BE49-F238E27FC236}">
                <a16:creationId xmlns:a16="http://schemas.microsoft.com/office/drawing/2014/main" id="{685E095D-2CA3-AD2D-1223-4DA7E4F7B81A}"/>
              </a:ext>
            </a:extLst>
          </p:cNvPr>
          <p:cNvSpPr txBox="1">
            <a:spLocks/>
          </p:cNvSpPr>
          <p:nvPr/>
        </p:nvSpPr>
        <p:spPr>
          <a:xfrm>
            <a:off x="321845" y="282213"/>
            <a:ext cx="8714579" cy="6185822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2286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kumimoji="1" sz="2800" kern="1200">
                <a:solidFill>
                  <a:schemeClr val="tx1"/>
                </a:solidFill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1pPr>
            <a:lvl2pPr marL="6858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2400" kern="1200">
                <a:solidFill>
                  <a:schemeClr val="tx1"/>
                </a:solidFill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2pPr>
            <a:lvl3pPr marL="1143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2000" kern="1200">
                <a:solidFill>
                  <a:schemeClr val="tx1"/>
                </a:solidFill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3pPr>
            <a:lvl4pPr marL="16002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4pPr>
            <a:lvl5pPr marL="20574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ja-JP" altLang="en-US" sz="2400" b="1" dirty="0"/>
              <a:t>注視方向</a:t>
            </a:r>
          </a:p>
          <a:p>
            <a:r>
              <a:rPr lang="ja-JP" altLang="en-US" sz="2400" b="1" dirty="0"/>
              <a:t>マウス操作</a:t>
            </a:r>
            <a:r>
              <a:rPr lang="ja-JP" altLang="en-US" sz="2400" dirty="0"/>
              <a:t>で，</a:t>
            </a:r>
            <a:r>
              <a:rPr lang="ja-JP" altLang="en-US" sz="2400" b="1" dirty="0"/>
              <a:t>見ている向き（注視方向）</a:t>
            </a:r>
            <a:r>
              <a:rPr lang="ja-JP" altLang="en-US" sz="2400" dirty="0"/>
              <a:t>を</a:t>
            </a:r>
            <a:r>
              <a:rPr lang="ja-JP" altLang="en-US" sz="2400" b="1" dirty="0"/>
              <a:t>動かす</a:t>
            </a:r>
            <a:r>
              <a:rPr lang="ja-JP" altLang="en-US" sz="2400" dirty="0"/>
              <a:t>ことができる．</a:t>
            </a:r>
            <a:r>
              <a:rPr lang="ja-JP" altLang="en-US" sz="2400" b="1" dirty="0"/>
              <a:t>マウスの左ボタンを押しながら</a:t>
            </a:r>
            <a:r>
              <a:rPr lang="ja-JP" altLang="en-US" sz="2400" dirty="0"/>
              <a:t>，</a:t>
            </a:r>
            <a:r>
              <a:rPr lang="ja-JP" altLang="en-US" sz="2400" b="1" dirty="0"/>
              <a:t>マウスを動かす</a:t>
            </a:r>
            <a:r>
              <a:rPr lang="ja-JP" altLang="en-US" sz="2400" dirty="0"/>
              <a:t>．</a:t>
            </a:r>
          </a:p>
          <a:p>
            <a:pPr marL="0" indent="0">
              <a:buNone/>
            </a:pPr>
            <a:endParaRPr lang="en-US" altLang="ja-JP" sz="2400" b="1" dirty="0"/>
          </a:p>
          <a:p>
            <a:pPr marL="0" indent="0">
              <a:buNone/>
            </a:pPr>
            <a:endParaRPr lang="en-US" altLang="ja-JP" sz="2400" b="1" dirty="0"/>
          </a:p>
          <a:p>
            <a:pPr marL="0" indent="0">
              <a:buNone/>
            </a:pPr>
            <a:endParaRPr lang="en-US" altLang="ja-JP" sz="2400" b="1" dirty="0"/>
          </a:p>
          <a:p>
            <a:pPr marL="0" indent="0">
              <a:buNone/>
            </a:pPr>
            <a:endParaRPr lang="en-US" altLang="ja-JP" sz="2400" b="1" dirty="0"/>
          </a:p>
          <a:p>
            <a:pPr marL="0" indent="0">
              <a:buNone/>
            </a:pPr>
            <a:r>
              <a:rPr lang="ja-JP" altLang="en-US" sz="2400" b="1" dirty="0"/>
              <a:t>道路上の白丸</a:t>
            </a:r>
          </a:p>
          <a:p>
            <a:r>
              <a:rPr lang="ja-JP" altLang="en-US" sz="2400" b="1" dirty="0"/>
              <a:t>マウスを道路の上に置く</a:t>
            </a:r>
            <a:r>
              <a:rPr lang="ja-JP" altLang="en-US" sz="2400" dirty="0"/>
              <a:t>と，</a:t>
            </a:r>
            <a:r>
              <a:rPr lang="ja-JP" altLang="en-US" sz="2400" b="1" dirty="0"/>
              <a:t>「＾」の記号が入った白丸</a:t>
            </a:r>
            <a:r>
              <a:rPr lang="ja-JP" altLang="en-US" sz="2400" dirty="0"/>
              <a:t>が表示される．これを</a:t>
            </a:r>
            <a:r>
              <a:rPr lang="ja-JP" altLang="en-US" sz="2400" b="1" dirty="0"/>
              <a:t>クリック</a:t>
            </a:r>
            <a:r>
              <a:rPr lang="ja-JP" altLang="en-US" sz="2400" dirty="0"/>
              <a:t>すると，</a:t>
            </a:r>
            <a:r>
              <a:rPr lang="ja-JP" altLang="en-US" sz="2400" b="1" dirty="0"/>
              <a:t>移動</a:t>
            </a:r>
            <a:r>
              <a:rPr lang="ja-JP" altLang="en-US" sz="2400" dirty="0"/>
              <a:t>する．</a:t>
            </a:r>
            <a:endParaRPr lang="en-US" altLang="ja-JP" sz="2400" dirty="0"/>
          </a:p>
          <a:p>
            <a:endParaRPr kumimoji="1" lang="en-US" altLang="ja-JP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Segoe UI" panose="020B0502040204020203" pitchFamily="34" charset="0"/>
            </a:endParaRPr>
          </a:p>
        </p:txBody>
      </p:sp>
      <p:pic>
        <p:nvPicPr>
          <p:cNvPr id="12" name="図 11">
            <a:extLst>
              <a:ext uri="{FF2B5EF4-FFF2-40B4-BE49-F238E27FC236}">
                <a16:creationId xmlns:a16="http://schemas.microsoft.com/office/drawing/2014/main" id="{A6E8EE93-D599-1484-6CE9-3215BA94122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4649" y="2141289"/>
            <a:ext cx="2901646" cy="1700703"/>
          </a:xfrm>
          <a:prstGeom prst="rect">
            <a:avLst/>
          </a:prstGeom>
        </p:spPr>
      </p:pic>
      <p:pic>
        <p:nvPicPr>
          <p:cNvPr id="13" name="図 12">
            <a:extLst>
              <a:ext uri="{FF2B5EF4-FFF2-40B4-BE49-F238E27FC236}">
                <a16:creationId xmlns:a16="http://schemas.microsoft.com/office/drawing/2014/main" id="{61BC43FD-E662-C566-1D91-B8EE30863E6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97014" y="2141288"/>
            <a:ext cx="2901647" cy="1700704"/>
          </a:xfrm>
          <a:prstGeom prst="rect">
            <a:avLst/>
          </a:prstGeom>
        </p:spPr>
      </p:pic>
      <p:pic>
        <p:nvPicPr>
          <p:cNvPr id="9" name="図 8">
            <a:extLst>
              <a:ext uri="{FF2B5EF4-FFF2-40B4-BE49-F238E27FC236}">
                <a16:creationId xmlns:a16="http://schemas.microsoft.com/office/drawing/2014/main" id="{9CBC8B56-B5C2-476B-9F27-5994FD3C9AB8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30105" y="5621160"/>
            <a:ext cx="1987379" cy="1143000"/>
          </a:xfrm>
          <a:prstGeom prst="rect">
            <a:avLst/>
          </a:prstGeom>
        </p:spPr>
      </p:pic>
      <p:cxnSp>
        <p:nvCxnSpPr>
          <p:cNvPr id="14" name="直線矢印コネクタ 13">
            <a:extLst>
              <a:ext uri="{FF2B5EF4-FFF2-40B4-BE49-F238E27FC236}">
                <a16:creationId xmlns:a16="http://schemas.microsoft.com/office/drawing/2014/main" id="{891C9CAD-B02F-4FEF-8340-2B226CB003B8}"/>
              </a:ext>
            </a:extLst>
          </p:cNvPr>
          <p:cNvCxnSpPr>
            <a:cxnSpLocks/>
          </p:cNvCxnSpPr>
          <p:nvPr/>
        </p:nvCxnSpPr>
        <p:spPr>
          <a:xfrm flipH="1" flipV="1">
            <a:off x="3000869" y="6192660"/>
            <a:ext cx="563591" cy="542508"/>
          </a:xfrm>
          <a:prstGeom prst="straightConnector1">
            <a:avLst/>
          </a:prstGeom>
          <a:ln w="8572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" name="図 14">
            <a:extLst>
              <a:ext uri="{FF2B5EF4-FFF2-40B4-BE49-F238E27FC236}">
                <a16:creationId xmlns:a16="http://schemas.microsoft.com/office/drawing/2014/main" id="{041C5AA4-B752-4B8A-899A-066FA4E9A84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806467" y="5702349"/>
            <a:ext cx="3564484" cy="9806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670058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919E672E-9079-4982-9EC2-910DD49DFD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ja-JP" altLang="en-US" dirty="0"/>
              <a:t>元の地図への復帰</a:t>
            </a:r>
            <a:endParaRPr kumimoji="1" lang="ja-JP" altLang="en-US" dirty="0"/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67CC220B-4DE1-41C4-8BAF-47FD29152D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205D82C-95A1-431E-8E38-AA614A14CDCF}" type="slidenum">
              <a:rPr kumimoji="1" lang="ja-JP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1" lang="ja-JP" altLang="en-US" sz="28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  <p:sp>
        <p:nvSpPr>
          <p:cNvPr id="5" name="コンテンツ プレースホルダー 2">
            <a:extLst>
              <a:ext uri="{FF2B5EF4-FFF2-40B4-BE49-F238E27FC236}">
                <a16:creationId xmlns:a16="http://schemas.microsoft.com/office/drawing/2014/main" id="{1F379F86-AC25-4FF8-8357-A36107F03374}"/>
              </a:ext>
            </a:extLst>
          </p:cNvPr>
          <p:cNvSpPr txBox="1">
            <a:spLocks/>
          </p:cNvSpPr>
          <p:nvPr/>
        </p:nvSpPr>
        <p:spPr>
          <a:xfrm>
            <a:off x="321844" y="781671"/>
            <a:ext cx="8169974" cy="1867177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2286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kumimoji="1" sz="2800" kern="1200">
                <a:solidFill>
                  <a:schemeClr val="tx1"/>
                </a:solidFill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1pPr>
            <a:lvl2pPr marL="6858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2400" kern="1200">
                <a:solidFill>
                  <a:schemeClr val="tx1"/>
                </a:solidFill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2pPr>
            <a:lvl3pPr marL="1143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2000" kern="1200">
                <a:solidFill>
                  <a:schemeClr val="tx1"/>
                </a:solidFill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3pPr>
            <a:lvl4pPr marL="16002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4pPr>
            <a:lvl5pPr marL="20574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>
              <a:buNone/>
              <a:defRPr/>
            </a:pPr>
            <a:r>
              <a:rPr lang="ja-JP" altLang="en-US" sz="2400" b="1" dirty="0"/>
              <a:t>別の場所のストリートビューを見たい</a:t>
            </a:r>
            <a:r>
              <a:rPr lang="ja-JP" altLang="en-US" sz="2400" dirty="0"/>
              <a:t>ときは，</a:t>
            </a:r>
            <a:r>
              <a:rPr lang="ja-JP" altLang="en-US" sz="2400" b="1" dirty="0"/>
              <a:t>左上の「←」をクリック</a:t>
            </a:r>
            <a:r>
              <a:rPr lang="ja-JP" altLang="en-US" sz="2400" dirty="0"/>
              <a:t>すると，</a:t>
            </a:r>
            <a:r>
              <a:rPr lang="ja-JP" altLang="en-US" sz="2400" b="1" dirty="0"/>
              <a:t>元の地図</a:t>
            </a:r>
            <a:r>
              <a:rPr lang="ja-JP" altLang="en-US" sz="2400" dirty="0"/>
              <a:t>に戻る．</a:t>
            </a:r>
            <a:endParaRPr kumimoji="1" lang="en-US" altLang="ja-JP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Segoe UI" panose="020B0502040204020203" pitchFamily="34" charset="0"/>
            </a:endParaRPr>
          </a:p>
        </p:txBody>
      </p:sp>
      <p:pic>
        <p:nvPicPr>
          <p:cNvPr id="10" name="図 9">
            <a:extLst>
              <a:ext uri="{FF2B5EF4-FFF2-40B4-BE49-F238E27FC236}">
                <a16:creationId xmlns:a16="http://schemas.microsoft.com/office/drawing/2014/main" id="{AB03F8C0-E766-4D80-8688-01613987751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1457" y="3295454"/>
            <a:ext cx="3286056" cy="1975793"/>
          </a:xfrm>
          <a:prstGeom prst="rect">
            <a:avLst/>
          </a:prstGeom>
        </p:spPr>
      </p:pic>
      <p:sp>
        <p:nvSpPr>
          <p:cNvPr id="11" name="右矢印 5">
            <a:extLst>
              <a:ext uri="{FF2B5EF4-FFF2-40B4-BE49-F238E27FC236}">
                <a16:creationId xmlns:a16="http://schemas.microsoft.com/office/drawing/2014/main" id="{54467B4B-8ADF-4E05-94EF-96032D35807C}"/>
              </a:ext>
            </a:extLst>
          </p:cNvPr>
          <p:cNvSpPr/>
          <p:nvPr/>
        </p:nvSpPr>
        <p:spPr>
          <a:xfrm>
            <a:off x="4552449" y="3511914"/>
            <a:ext cx="266265" cy="91440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ja-JP" altLang="en-US" sz="135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pic>
        <p:nvPicPr>
          <p:cNvPr id="12" name="図 11">
            <a:extLst>
              <a:ext uri="{FF2B5EF4-FFF2-40B4-BE49-F238E27FC236}">
                <a16:creationId xmlns:a16="http://schemas.microsoft.com/office/drawing/2014/main" id="{9230AD33-5D61-4857-9BCF-330AD217580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54865" y="3034642"/>
            <a:ext cx="3932494" cy="2236605"/>
          </a:xfrm>
          <a:prstGeom prst="rect">
            <a:avLst/>
          </a:prstGeom>
        </p:spPr>
      </p:pic>
      <p:sp>
        <p:nvSpPr>
          <p:cNvPr id="13" name="正方形/長方形 12">
            <a:extLst>
              <a:ext uri="{FF2B5EF4-FFF2-40B4-BE49-F238E27FC236}">
                <a16:creationId xmlns:a16="http://schemas.microsoft.com/office/drawing/2014/main" id="{400875B7-6A08-4A6F-A3D4-5ABBD1FCACDD}"/>
              </a:ext>
            </a:extLst>
          </p:cNvPr>
          <p:cNvSpPr/>
          <p:nvPr/>
        </p:nvSpPr>
        <p:spPr>
          <a:xfrm>
            <a:off x="809596" y="3432643"/>
            <a:ext cx="583669" cy="913367"/>
          </a:xfrm>
          <a:prstGeom prst="rect">
            <a:avLst/>
          </a:prstGeom>
          <a:noFill/>
          <a:ln w="508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ja-JP" altLang="en-US" sz="135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9970136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919E672E-9079-4982-9EC2-910DD49DFD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ja-JP" altLang="en-US" dirty="0"/>
              <a:t>検索機能</a:t>
            </a:r>
            <a:endParaRPr kumimoji="1" lang="ja-JP" altLang="en-US" dirty="0"/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67CC220B-4DE1-41C4-8BAF-47FD29152D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205D82C-95A1-431E-8E38-AA614A14CDCF}" type="slidenum">
              <a:rPr kumimoji="1" lang="ja-JP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1" lang="ja-JP" altLang="en-US" sz="28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  <p:sp>
        <p:nvSpPr>
          <p:cNvPr id="5" name="コンテンツ プレースホルダー 2">
            <a:extLst>
              <a:ext uri="{FF2B5EF4-FFF2-40B4-BE49-F238E27FC236}">
                <a16:creationId xmlns:a16="http://schemas.microsoft.com/office/drawing/2014/main" id="{1F379F86-AC25-4FF8-8357-A36107F03374}"/>
              </a:ext>
            </a:extLst>
          </p:cNvPr>
          <p:cNvSpPr txBox="1">
            <a:spLocks/>
          </p:cNvSpPr>
          <p:nvPr/>
        </p:nvSpPr>
        <p:spPr>
          <a:xfrm>
            <a:off x="321843" y="548758"/>
            <a:ext cx="8210315" cy="1858265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2286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kumimoji="1" sz="2800" kern="1200">
                <a:solidFill>
                  <a:schemeClr val="tx1"/>
                </a:solidFill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1pPr>
            <a:lvl2pPr marL="6858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2400" kern="1200">
                <a:solidFill>
                  <a:schemeClr val="tx1"/>
                </a:solidFill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2pPr>
            <a:lvl3pPr marL="1143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2000" kern="1200">
                <a:solidFill>
                  <a:schemeClr val="tx1"/>
                </a:solidFill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3pPr>
            <a:lvl4pPr marL="16002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4pPr>
            <a:lvl5pPr marL="20574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>
              <a:buNone/>
              <a:defRPr/>
            </a:pPr>
            <a:r>
              <a:rPr lang="ja-JP" altLang="en-US" sz="2400" dirty="0"/>
              <a:t>住所などで検索もできる．</a:t>
            </a:r>
            <a:r>
              <a:rPr lang="ja-JP" altLang="en-US" sz="2400" b="1" dirty="0"/>
              <a:t>青色の表示</a:t>
            </a:r>
            <a:r>
              <a:rPr lang="ja-JP" altLang="en-US" sz="2400" dirty="0"/>
              <a:t>を</a:t>
            </a:r>
            <a:r>
              <a:rPr lang="ja-JP" altLang="en-US" sz="2400" b="1" dirty="0"/>
              <a:t>クリック</a:t>
            </a:r>
            <a:r>
              <a:rPr lang="ja-JP" altLang="en-US" sz="2400" dirty="0"/>
              <a:t>すると，</a:t>
            </a:r>
            <a:r>
              <a:rPr lang="ja-JP" altLang="en-US" sz="2400" b="1" dirty="0"/>
              <a:t>ストリートビューに切り替わる．</a:t>
            </a:r>
            <a:endParaRPr lang="en-US" altLang="ja-JP" sz="2400" b="1" dirty="0"/>
          </a:p>
          <a:p>
            <a:pPr marL="0" lvl="0" indent="0">
              <a:buNone/>
              <a:defRPr/>
            </a:pPr>
            <a:r>
              <a:rPr lang="ja-JP" altLang="en-US" sz="2400" dirty="0"/>
              <a:t>（例）「富士山」「エッフェル塔」「クフ王」などの</a:t>
            </a:r>
            <a:r>
              <a:rPr lang="ja-JP" altLang="en-US" sz="2400" b="1" dirty="0"/>
              <a:t>地名</a:t>
            </a:r>
            <a:r>
              <a:rPr lang="ja-JP" altLang="en-US" sz="2400" dirty="0"/>
              <a:t>や</a:t>
            </a:r>
            <a:r>
              <a:rPr lang="ja-JP" altLang="en-US" sz="2400" b="1" dirty="0"/>
              <a:t>施設名</a:t>
            </a:r>
            <a:r>
              <a:rPr lang="ja-JP" altLang="en-US" sz="2400" dirty="0"/>
              <a:t>で</a:t>
            </a:r>
            <a:r>
              <a:rPr lang="ja-JP" altLang="en-US" sz="2400" b="1" dirty="0"/>
              <a:t>検索可能</a:t>
            </a:r>
            <a:r>
              <a:rPr lang="ja-JP" altLang="en-US" sz="2400" dirty="0"/>
              <a:t>である．</a:t>
            </a:r>
            <a:endParaRPr kumimoji="1" lang="ja-JP" altLang="en-US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Segoe UI" panose="020B0502040204020203" pitchFamily="34" charset="0"/>
            </a:endParaRPr>
          </a:p>
        </p:txBody>
      </p:sp>
      <p:pic>
        <p:nvPicPr>
          <p:cNvPr id="15" name="図 14">
            <a:extLst>
              <a:ext uri="{FF2B5EF4-FFF2-40B4-BE49-F238E27FC236}">
                <a16:creationId xmlns:a16="http://schemas.microsoft.com/office/drawing/2014/main" id="{619F059A-EC69-4086-9709-8DDC919F56E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906" y="2522450"/>
            <a:ext cx="5264944" cy="2928938"/>
          </a:xfrm>
          <a:prstGeom prst="rect">
            <a:avLst/>
          </a:prstGeom>
        </p:spPr>
      </p:pic>
      <p:sp>
        <p:nvSpPr>
          <p:cNvPr id="16" name="正方形/長方形 15">
            <a:extLst>
              <a:ext uri="{FF2B5EF4-FFF2-40B4-BE49-F238E27FC236}">
                <a16:creationId xmlns:a16="http://schemas.microsoft.com/office/drawing/2014/main" id="{410D3268-4E04-4F62-B9F4-924AC71B89FB}"/>
              </a:ext>
            </a:extLst>
          </p:cNvPr>
          <p:cNvSpPr/>
          <p:nvPr/>
        </p:nvSpPr>
        <p:spPr>
          <a:xfrm>
            <a:off x="487491" y="2642790"/>
            <a:ext cx="859616" cy="342985"/>
          </a:xfrm>
          <a:prstGeom prst="rect">
            <a:avLst/>
          </a:prstGeom>
          <a:noFill/>
          <a:ln w="508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ja-JP" altLang="en-US" sz="135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sp>
        <p:nvSpPr>
          <p:cNvPr id="17" name="正方形/長方形 16">
            <a:extLst>
              <a:ext uri="{FF2B5EF4-FFF2-40B4-BE49-F238E27FC236}">
                <a16:creationId xmlns:a16="http://schemas.microsoft.com/office/drawing/2014/main" id="{3CF24294-9FA8-4891-B0B8-42E23280ADD5}"/>
              </a:ext>
            </a:extLst>
          </p:cNvPr>
          <p:cNvSpPr/>
          <p:nvPr/>
        </p:nvSpPr>
        <p:spPr>
          <a:xfrm>
            <a:off x="2272570" y="2649686"/>
            <a:ext cx="544109" cy="336090"/>
          </a:xfrm>
          <a:prstGeom prst="rect">
            <a:avLst/>
          </a:prstGeom>
          <a:noFill/>
          <a:ln w="508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ja-JP" altLang="en-US" sz="135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sp>
        <p:nvSpPr>
          <p:cNvPr id="22" name="右矢印 9">
            <a:extLst>
              <a:ext uri="{FF2B5EF4-FFF2-40B4-BE49-F238E27FC236}">
                <a16:creationId xmlns:a16="http://schemas.microsoft.com/office/drawing/2014/main" id="{0402C628-AFBF-42F6-BD88-0F296740BF5A}"/>
              </a:ext>
            </a:extLst>
          </p:cNvPr>
          <p:cNvSpPr/>
          <p:nvPr/>
        </p:nvSpPr>
        <p:spPr>
          <a:xfrm>
            <a:off x="5536100" y="2649686"/>
            <a:ext cx="359042" cy="74295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ja-JP" altLang="en-US" sz="135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pic>
        <p:nvPicPr>
          <p:cNvPr id="23" name="図 22">
            <a:extLst>
              <a:ext uri="{FF2B5EF4-FFF2-40B4-BE49-F238E27FC236}">
                <a16:creationId xmlns:a16="http://schemas.microsoft.com/office/drawing/2014/main" id="{B7D35810-20C9-4B96-A300-D3EE9A99F83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38900" y="2341499"/>
            <a:ext cx="2293144" cy="1288551"/>
          </a:xfrm>
          <a:prstGeom prst="rect">
            <a:avLst/>
          </a:prstGeom>
        </p:spPr>
      </p:pic>
      <p:pic>
        <p:nvPicPr>
          <p:cNvPr id="24" name="図 23">
            <a:extLst>
              <a:ext uri="{FF2B5EF4-FFF2-40B4-BE49-F238E27FC236}">
                <a16:creationId xmlns:a16="http://schemas.microsoft.com/office/drawing/2014/main" id="{5D6A138C-C340-4C99-B319-C2D2A065718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95142" y="4878825"/>
            <a:ext cx="2746057" cy="1543050"/>
          </a:xfrm>
          <a:prstGeom prst="rect">
            <a:avLst/>
          </a:prstGeom>
        </p:spPr>
      </p:pic>
      <p:sp>
        <p:nvSpPr>
          <p:cNvPr id="25" name="右矢印 19">
            <a:extLst>
              <a:ext uri="{FF2B5EF4-FFF2-40B4-BE49-F238E27FC236}">
                <a16:creationId xmlns:a16="http://schemas.microsoft.com/office/drawing/2014/main" id="{F9A8035C-1056-4975-8E43-E55A7D66A1D0}"/>
              </a:ext>
            </a:extLst>
          </p:cNvPr>
          <p:cNvSpPr/>
          <p:nvPr/>
        </p:nvSpPr>
        <p:spPr>
          <a:xfrm rot="5400000">
            <a:off x="6267176" y="3851512"/>
            <a:ext cx="213164" cy="669717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ja-JP" altLang="en-US" sz="135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sp>
        <p:nvSpPr>
          <p:cNvPr id="26" name="テキスト ボックス 25">
            <a:extLst>
              <a:ext uri="{FF2B5EF4-FFF2-40B4-BE49-F238E27FC236}">
                <a16:creationId xmlns:a16="http://schemas.microsoft.com/office/drawing/2014/main" id="{60506FE1-0074-471C-AA5F-4017D4BB0F5B}"/>
              </a:ext>
            </a:extLst>
          </p:cNvPr>
          <p:cNvSpPr txBox="1"/>
          <p:nvPr/>
        </p:nvSpPr>
        <p:spPr>
          <a:xfrm>
            <a:off x="150526" y="5650350"/>
            <a:ext cx="5032147" cy="4154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t>「富士山」と入れて検索しているところ</a:t>
            </a:r>
          </a:p>
        </p:txBody>
      </p:sp>
      <p:sp>
        <p:nvSpPr>
          <p:cNvPr id="27" name="テキスト ボックス 26">
            <a:extLst>
              <a:ext uri="{FF2B5EF4-FFF2-40B4-BE49-F238E27FC236}">
                <a16:creationId xmlns:a16="http://schemas.microsoft.com/office/drawing/2014/main" id="{8CD58065-FE02-4927-94F3-042823EAFAFA}"/>
              </a:ext>
            </a:extLst>
          </p:cNvPr>
          <p:cNvSpPr txBox="1"/>
          <p:nvPr/>
        </p:nvSpPr>
        <p:spPr>
          <a:xfrm>
            <a:off x="6744160" y="3611998"/>
            <a:ext cx="239984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ja-JP" altLang="en-US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t>青い表示をクリックすると，</a:t>
            </a:r>
            <a:endParaRPr kumimoji="0" lang="en-US" altLang="ja-JP" sz="21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t>ストリートビューに切り替わる</a:t>
            </a:r>
          </a:p>
        </p:txBody>
      </p:sp>
    </p:spTree>
    <p:extLst>
      <p:ext uri="{BB962C8B-B14F-4D97-AF65-F5344CB8AC3E}">
        <p14:creationId xmlns:p14="http://schemas.microsoft.com/office/powerpoint/2010/main" val="210238057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スライド番号プレースホルダー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5940FB6-D91C-4C45-82A6-6C3F63B50793}" type="slidenum">
              <a:rPr kumimoji="1" lang="ja-JP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1" lang="ja-JP" altLang="en-US" sz="28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  <p:sp>
        <p:nvSpPr>
          <p:cNvPr id="7" name="テキスト ボックス 6"/>
          <p:cNvSpPr txBox="1"/>
          <p:nvPr/>
        </p:nvSpPr>
        <p:spPr>
          <a:xfrm>
            <a:off x="264825" y="1293866"/>
            <a:ext cx="449353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t>「</a:t>
            </a:r>
            <a:r>
              <a:rPr kumimoji="0" lang="ja-JP" alt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t>エッフェル塔</a:t>
            </a:r>
            <a:r>
              <a:rPr kumimoji="1" lang="ja-JP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t>」での検索結果</a:t>
            </a:r>
          </a:p>
        </p:txBody>
      </p:sp>
      <p:pic>
        <p:nvPicPr>
          <p:cNvPr id="2" name="図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7152" y="1822467"/>
            <a:ext cx="7793831" cy="35504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314688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スライド番号プレースホルダー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5940FB6-D91C-4C45-82A6-6C3F63B50793}" type="slidenum">
              <a:rPr kumimoji="1" lang="ja-JP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1" lang="ja-JP" altLang="en-US" sz="28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  <p:sp>
        <p:nvSpPr>
          <p:cNvPr id="7" name="テキスト ボックス 6"/>
          <p:cNvSpPr txBox="1"/>
          <p:nvPr/>
        </p:nvSpPr>
        <p:spPr>
          <a:xfrm>
            <a:off x="264825" y="1293866"/>
            <a:ext cx="357020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ja-JP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t>「</a:t>
            </a:r>
            <a:r>
              <a:rPr kumimoji="0" lang="ja-JP" alt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t>クフ王</a:t>
            </a:r>
            <a:r>
              <a:rPr kumimoji="1" lang="ja-JP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t>」での検索結果</a:t>
            </a:r>
          </a:p>
        </p:txBody>
      </p:sp>
      <p:pic>
        <p:nvPicPr>
          <p:cNvPr id="3" name="図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2235" y="1866792"/>
            <a:ext cx="7793831" cy="35504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288115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/>
          <p:cNvSpPr>
            <a:spLocks noGrp="1"/>
          </p:cNvSpPr>
          <p:nvPr>
            <p:ph type="title"/>
          </p:nvPr>
        </p:nvSpPr>
        <p:spPr>
          <a:xfrm>
            <a:off x="3724072" y="629268"/>
            <a:ext cx="4939868" cy="1286160"/>
          </a:xfrm>
        </p:spPr>
        <p:txBody>
          <a:bodyPr anchor="b">
            <a:normAutofit/>
          </a:bodyPr>
          <a:lstStyle/>
          <a:p>
            <a:pPr algn="l"/>
            <a:r>
              <a:rPr lang="ja-JP" altLang="en-US" dirty="0"/>
              <a:t>演習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825C89A-4CA9-463F-B084-0B2641B9566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2677" r="29301"/>
          <a:stretch/>
        </p:blipFill>
        <p:spPr>
          <a:xfrm>
            <a:off x="20" y="10"/>
            <a:ext cx="3476673" cy="6857990"/>
          </a:xfrm>
          <a:prstGeom prst="rect">
            <a:avLst/>
          </a:prstGeom>
          <a:effectLst/>
        </p:spPr>
      </p:pic>
      <p:sp>
        <p:nvSpPr>
          <p:cNvPr id="4" name="スライド番号プレースホルダー 3"/>
          <p:cNvSpPr>
            <a:spLocks noGrp="1"/>
          </p:cNvSpPr>
          <p:nvPr>
            <p:ph type="sldNum" sz="quarter" idx="12"/>
          </p:nvPr>
        </p:nvSpPr>
        <p:spPr>
          <a:xfrm>
            <a:off x="8011648" y="6364538"/>
            <a:ext cx="890069" cy="365125"/>
          </a:xfrm>
        </p:spPr>
        <p:txBody>
          <a:bodyPr>
            <a:noAutofit/>
          </a:bodyPr>
          <a:lstStyle/>
          <a:p>
            <a:pPr marL="0" marR="0" lvl="0" indent="0" algn="r" defTabSz="4572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16F77370-7F48-49C1-8603-DB37AE8840E1}" type="slidenum">
              <a:rPr kumimoji="0" lang="ja-JP" altLang="en-US" sz="24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9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ja-JP" alt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  <p:sp>
        <p:nvSpPr>
          <p:cNvPr id="7" name="コンテンツ プレースホルダー 6">
            <a:extLst>
              <a:ext uri="{FF2B5EF4-FFF2-40B4-BE49-F238E27FC236}">
                <a16:creationId xmlns:a16="http://schemas.microsoft.com/office/drawing/2014/main" id="{1ADC2B65-0827-95AB-0DB2-1684B2D0B4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ja-JP" altLang="en-US"/>
          </a:p>
        </p:txBody>
      </p:sp>
    </p:spTree>
    <p:extLst>
      <p:ext uri="{BB962C8B-B14F-4D97-AF65-F5344CB8AC3E}">
        <p14:creationId xmlns:p14="http://schemas.microsoft.com/office/powerpoint/2010/main" val="54714011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5075BEDB-4F91-50E3-C355-72DC94B275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845" y="175028"/>
            <a:ext cx="8461208" cy="1156231"/>
          </a:xfrm>
        </p:spPr>
        <p:txBody>
          <a:bodyPr>
            <a:normAutofit fontScale="90000"/>
          </a:bodyPr>
          <a:lstStyle/>
          <a:p>
            <a:r>
              <a:rPr lang="ja-JP" altLang="en-US" b="1" dirty="0"/>
              <a:t>演習①：</a:t>
            </a:r>
            <a:r>
              <a:rPr lang="en-US" altLang="ja-JP" b="1" dirty="0"/>
              <a:t>Google Map</a:t>
            </a:r>
            <a:r>
              <a:rPr lang="ja-JP" altLang="en-US" b="1" dirty="0"/>
              <a:t>のストリートビューを用いた探索</a:t>
            </a:r>
            <a:br>
              <a:rPr lang="ja-JP" altLang="en-US" b="1" dirty="0"/>
            </a:br>
            <a:endParaRPr kumimoji="1" lang="ja-JP" altLang="en-US" dirty="0"/>
          </a:p>
        </p:txBody>
      </p:sp>
      <p:sp>
        <p:nvSpPr>
          <p:cNvPr id="3" name="コンテンツ プレースホルダー 2">
            <a:extLst>
              <a:ext uri="{FF2B5EF4-FFF2-40B4-BE49-F238E27FC236}">
                <a16:creationId xmlns:a16="http://schemas.microsoft.com/office/drawing/2014/main" id="{2551ADEC-4F1A-51DB-A0D5-A2094F0469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1845" y="1432111"/>
            <a:ext cx="8461208" cy="4747307"/>
          </a:xfrm>
        </p:spPr>
        <p:txBody>
          <a:bodyPr/>
          <a:lstStyle/>
          <a:p>
            <a:pPr marL="0" indent="0">
              <a:buNone/>
            </a:pPr>
            <a:r>
              <a:rPr lang="en-US" altLang="ja-JP" dirty="0"/>
              <a:t>Google Map </a:t>
            </a:r>
            <a:r>
              <a:rPr lang="ja-JP" altLang="en-US" dirty="0"/>
              <a:t>で地名等での検索と，ストリートビューでの表示と移動を行う．</a:t>
            </a:r>
            <a:endParaRPr lang="en-US" altLang="ja-JP" dirty="0"/>
          </a:p>
          <a:p>
            <a:pPr marL="0" indent="0">
              <a:buNone/>
            </a:pPr>
            <a:endParaRPr kumimoji="1" lang="en-US" altLang="ja-JP" dirty="0"/>
          </a:p>
          <a:p>
            <a:pPr marL="0" indent="0">
              <a:buNone/>
            </a:pPr>
            <a:r>
              <a:rPr lang="en-US" altLang="ja-JP" dirty="0"/>
              <a:t>URL </a:t>
            </a:r>
            <a:r>
              <a:rPr lang="nl-NL" altLang="ja-JP" dirty="0">
                <a:hlinkClick r:id="rId2"/>
              </a:rPr>
              <a:t>https://www.google.co.jp/maps</a:t>
            </a:r>
            <a:r>
              <a:rPr lang="nl-NL" altLang="ja-JP" dirty="0"/>
              <a:t> </a:t>
            </a:r>
          </a:p>
          <a:p>
            <a:pPr marL="0" indent="0">
              <a:buNone/>
            </a:pPr>
            <a:endParaRPr kumimoji="1" lang="nl-NL" altLang="ja-JP" dirty="0"/>
          </a:p>
          <a:p>
            <a:pPr marL="0" indent="0">
              <a:buNone/>
            </a:pPr>
            <a:r>
              <a:rPr kumimoji="1" lang="ja-JP" altLang="en-US" dirty="0"/>
              <a:t>地名、施設名、住所、その他キーワードで検索してみよう</a:t>
            </a:r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91C98498-EB67-A333-59B3-0986983369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5D82C-95A1-431E-8E38-AA614A14CDCF}" type="slidenum">
              <a:rPr kumimoji="1" lang="ja-JP" altLang="en-US" smtClean="0"/>
              <a:t>15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235188219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en-US" altLang="ja-JP" dirty="0"/>
              <a:t>4-2</a:t>
            </a:r>
            <a:r>
              <a:rPr lang="ja-JP" altLang="en-US" dirty="0"/>
              <a:t>３次元コンピュータグラフィックス</a:t>
            </a:r>
            <a:br>
              <a:rPr lang="en-US" altLang="ja-JP" dirty="0"/>
            </a:br>
            <a:endParaRPr lang="ja-JP" altLang="en-US" dirty="0"/>
          </a:p>
        </p:txBody>
      </p:sp>
      <p:sp>
        <p:nvSpPr>
          <p:cNvPr id="4" name="スライド番号プレースホルダー 3"/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5940FB6-D91C-4C45-82A6-6C3F63B50793}" type="slidenum">
              <a:rPr kumimoji="0" lang="ja-JP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0" lang="ja-JP" alt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  <p:sp>
        <p:nvSpPr>
          <p:cNvPr id="3" name="字幕 2">
            <a:extLst>
              <a:ext uri="{FF2B5EF4-FFF2-40B4-BE49-F238E27FC236}">
                <a16:creationId xmlns:a16="http://schemas.microsoft.com/office/drawing/2014/main" id="{EB1392E5-DD34-4A19-2B52-00AD4CAB4BF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345511050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25AFF02B-F435-2C33-BC8F-3864FA4605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ja-JP" altLang="en-US" dirty="0"/>
              <a:t>３次元の再現の例</a:t>
            </a:r>
            <a:endParaRPr kumimoji="1" lang="ja-JP" altLang="en-US" dirty="0"/>
          </a:p>
        </p:txBody>
      </p:sp>
      <p:sp>
        <p:nvSpPr>
          <p:cNvPr id="3" name="コンテンツ プレースホルダー 2">
            <a:extLst>
              <a:ext uri="{FF2B5EF4-FFF2-40B4-BE49-F238E27FC236}">
                <a16:creationId xmlns:a16="http://schemas.microsoft.com/office/drawing/2014/main" id="{7F0461B3-5776-FF83-CB90-E3D50A47C2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kumimoji="1" lang="ja-JP" altLang="en-US" dirty="0"/>
              <a:t>３次元の福山市の再現のように，</a:t>
            </a:r>
            <a:r>
              <a:rPr kumimoji="1" lang="ja-JP" altLang="en-US" b="1" dirty="0"/>
              <a:t>街全体を３次元データとして表現</a:t>
            </a:r>
            <a:r>
              <a:rPr kumimoji="1" lang="ja-JP" altLang="en-US" dirty="0"/>
              <a:t>できる．</a:t>
            </a:r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6A850424-9747-CBE4-06A2-CF0F735C5E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5D82C-95A1-431E-8E38-AA614A14CDCF}" type="slidenum">
              <a:rPr kumimoji="1" lang="ja-JP" altLang="en-US" smtClean="0"/>
              <a:t>17</a:t>
            </a:fld>
            <a:endParaRPr kumimoji="1" lang="ja-JP" altLang="en-US"/>
          </a:p>
        </p:txBody>
      </p:sp>
      <p:pic>
        <p:nvPicPr>
          <p:cNvPr id="5" name="図 4">
            <a:extLst>
              <a:ext uri="{FF2B5EF4-FFF2-40B4-BE49-F238E27FC236}">
                <a16:creationId xmlns:a16="http://schemas.microsoft.com/office/drawing/2014/main" id="{1D1E533C-2862-EF21-451C-D99FDA8522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5264" y="1700176"/>
            <a:ext cx="9135425" cy="51578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3730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01074DE3-5BC6-2845-C46B-0E4616C1CE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kumimoji="1" lang="ja-JP" altLang="en-US" dirty="0"/>
              <a:t>３次元再構成</a:t>
            </a:r>
          </a:p>
        </p:txBody>
      </p:sp>
      <p:sp>
        <p:nvSpPr>
          <p:cNvPr id="3" name="コンテンツ プレースホルダー 2">
            <a:extLst>
              <a:ext uri="{FF2B5EF4-FFF2-40B4-BE49-F238E27FC236}">
                <a16:creationId xmlns:a16="http://schemas.microsoft.com/office/drawing/2014/main" id="{9D0765F1-1DCE-8567-6A19-3D7382241F3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5C7A8DBB-344A-9BFF-1630-31F1359ACB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5D82C-95A1-431E-8E38-AA614A14CDCF}" type="slidenum">
              <a:rPr kumimoji="1" lang="ja-JP" altLang="en-US" smtClean="0"/>
              <a:t>18</a:t>
            </a:fld>
            <a:endParaRPr kumimoji="1" lang="ja-JP" altLang="en-US"/>
          </a:p>
        </p:txBody>
      </p:sp>
      <p:pic>
        <p:nvPicPr>
          <p:cNvPr id="6" name="図 5" descr="時計, 記号 が含まれている画像&#10;&#10;AI 生成コンテンツは誤りを含む可能性があります。">
            <a:extLst>
              <a:ext uri="{FF2B5EF4-FFF2-40B4-BE49-F238E27FC236}">
                <a16:creationId xmlns:a16="http://schemas.microsoft.com/office/drawing/2014/main" id="{A4AE38D8-B6BF-5536-21F1-9FC22597A02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8896" y="846253"/>
            <a:ext cx="9144000" cy="4269362"/>
          </a:xfrm>
          <a:prstGeom prst="rect">
            <a:avLst/>
          </a:prstGeom>
        </p:spPr>
      </p:pic>
      <p:sp>
        <p:nvSpPr>
          <p:cNvPr id="11" name="テキスト ボックス 10">
            <a:extLst>
              <a:ext uri="{FF2B5EF4-FFF2-40B4-BE49-F238E27FC236}">
                <a16:creationId xmlns:a16="http://schemas.microsoft.com/office/drawing/2014/main" id="{4C61F6BC-B84B-A21C-6E6B-509EED62D2FD}"/>
              </a:ext>
            </a:extLst>
          </p:cNvPr>
          <p:cNvSpPr txBox="1"/>
          <p:nvPr/>
        </p:nvSpPr>
        <p:spPr>
          <a:xfrm>
            <a:off x="6470248" y="5209415"/>
            <a:ext cx="286839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ja-JP" altLang="en-US" dirty="0"/>
              <a:t>得られた</a:t>
            </a:r>
            <a:r>
              <a:rPr lang="en-US" altLang="ja-JP" dirty="0"/>
              <a:t>3</a:t>
            </a:r>
            <a:r>
              <a:rPr lang="ja-JP" altLang="en-US" dirty="0"/>
              <a:t>次元データは，後述のポリゴンメッシュの形で表現される</a:t>
            </a:r>
          </a:p>
        </p:txBody>
      </p:sp>
    </p:spTree>
    <p:extLst>
      <p:ext uri="{BB962C8B-B14F-4D97-AF65-F5344CB8AC3E}">
        <p14:creationId xmlns:p14="http://schemas.microsoft.com/office/powerpoint/2010/main" val="109276403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2E2AA21-1DF2-C0DE-70B0-60FDE441B0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45A70D76-5B54-92BC-1150-4ADC43ECDF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zh-TW" altLang="en-US" dirty="0"/>
              <a:t>３次元再構成</a:t>
            </a:r>
            <a:endParaRPr kumimoji="1" lang="ja-JP" altLang="en-US" dirty="0"/>
          </a:p>
        </p:txBody>
      </p:sp>
      <p:sp>
        <p:nvSpPr>
          <p:cNvPr id="3" name="コンテンツ プレースホルダー 2">
            <a:extLst>
              <a:ext uri="{FF2B5EF4-FFF2-40B4-BE49-F238E27FC236}">
                <a16:creationId xmlns:a16="http://schemas.microsoft.com/office/drawing/2014/main" id="{3DF22134-1AB5-DD6A-7C34-C3716E9F30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46878" y="840272"/>
            <a:ext cx="2658636" cy="577433"/>
          </a:xfrm>
        </p:spPr>
        <p:txBody>
          <a:bodyPr/>
          <a:lstStyle/>
          <a:p>
            <a:pPr marL="0" indent="0">
              <a:buNone/>
            </a:pPr>
            <a:r>
              <a:rPr kumimoji="1" lang="ja-JP" altLang="en-US" dirty="0"/>
              <a:t>多数の画像</a:t>
            </a:r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B395C820-7561-4FA8-5059-914F3FE0F2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5D82C-95A1-431E-8E38-AA614A14CDCF}" type="slidenum">
              <a:rPr kumimoji="1" lang="ja-JP" altLang="en-US" smtClean="0"/>
              <a:t>19</a:t>
            </a:fld>
            <a:endParaRPr kumimoji="1" lang="ja-JP" altLang="en-US"/>
          </a:p>
        </p:txBody>
      </p:sp>
      <p:sp>
        <p:nvSpPr>
          <p:cNvPr id="5" name="矢印: 右 4">
            <a:extLst>
              <a:ext uri="{FF2B5EF4-FFF2-40B4-BE49-F238E27FC236}">
                <a16:creationId xmlns:a16="http://schemas.microsoft.com/office/drawing/2014/main" id="{79E5C5ED-DCF8-D023-0B4B-189DCCBFC1B3}"/>
              </a:ext>
            </a:extLst>
          </p:cNvPr>
          <p:cNvSpPr/>
          <p:nvPr/>
        </p:nvSpPr>
        <p:spPr>
          <a:xfrm>
            <a:off x="4191502" y="2294603"/>
            <a:ext cx="360947" cy="181075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pic>
        <p:nvPicPr>
          <p:cNvPr id="6" name="図 5">
            <a:extLst>
              <a:ext uri="{FF2B5EF4-FFF2-40B4-BE49-F238E27FC236}">
                <a16:creationId xmlns:a16="http://schemas.microsoft.com/office/drawing/2014/main" id="{CCB20F0F-700F-D9F5-0160-C8D40B1D0AC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88" y="1515892"/>
            <a:ext cx="4010413" cy="2828962"/>
          </a:xfrm>
          <a:prstGeom prst="rect">
            <a:avLst/>
          </a:prstGeom>
        </p:spPr>
      </p:pic>
      <p:sp>
        <p:nvSpPr>
          <p:cNvPr id="7" name="テキスト ボックス 6">
            <a:extLst>
              <a:ext uri="{FF2B5EF4-FFF2-40B4-BE49-F238E27FC236}">
                <a16:creationId xmlns:a16="http://schemas.microsoft.com/office/drawing/2014/main" id="{BE137EDE-44E1-FDA0-01E7-C5434BC9448E}"/>
              </a:ext>
            </a:extLst>
          </p:cNvPr>
          <p:cNvSpPr txBox="1"/>
          <p:nvPr/>
        </p:nvSpPr>
        <p:spPr>
          <a:xfrm>
            <a:off x="37388" y="4507604"/>
            <a:ext cx="388620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ja-JP" altLang="en-US" sz="2400" dirty="0">
                <a:latin typeface="メイリオ" panose="020B0604030504040204" pitchFamily="50" charset="-128"/>
                <a:ea typeface="メイリオ" panose="020B0604030504040204" pitchFamily="50" charset="-128"/>
              </a:rPr>
              <a:t>オブジェクトを様々な方向から撮影</a:t>
            </a:r>
          </a:p>
        </p:txBody>
      </p:sp>
      <p:pic>
        <p:nvPicPr>
          <p:cNvPr id="8" name="図 7">
            <a:extLst>
              <a:ext uri="{FF2B5EF4-FFF2-40B4-BE49-F238E27FC236}">
                <a16:creationId xmlns:a16="http://schemas.microsoft.com/office/drawing/2014/main" id="{58C1D97E-AA31-3F71-E5B8-CE2E5C49708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4864" y="1128988"/>
            <a:ext cx="4167607" cy="2554210"/>
          </a:xfrm>
          <a:prstGeom prst="rect">
            <a:avLst/>
          </a:prstGeom>
        </p:spPr>
      </p:pic>
      <p:pic>
        <p:nvPicPr>
          <p:cNvPr id="9" name="図 8">
            <a:extLst>
              <a:ext uri="{FF2B5EF4-FFF2-40B4-BE49-F238E27FC236}">
                <a16:creationId xmlns:a16="http://schemas.microsoft.com/office/drawing/2014/main" id="{5D9B6BEA-402E-F967-44A6-A55A3FC1907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4864" y="3831773"/>
            <a:ext cx="4167607" cy="2886630"/>
          </a:xfrm>
          <a:prstGeom prst="rect">
            <a:avLst/>
          </a:prstGeom>
        </p:spPr>
      </p:pic>
      <p:sp>
        <p:nvSpPr>
          <p:cNvPr id="10" name="コンテンツ プレースホルダー 2">
            <a:extLst>
              <a:ext uri="{FF2B5EF4-FFF2-40B4-BE49-F238E27FC236}">
                <a16:creationId xmlns:a16="http://schemas.microsoft.com/office/drawing/2014/main" id="{FD2ED509-900C-A874-57A9-C6D30D5CDBBD}"/>
              </a:ext>
            </a:extLst>
          </p:cNvPr>
          <p:cNvSpPr txBox="1">
            <a:spLocks/>
          </p:cNvSpPr>
          <p:nvPr/>
        </p:nvSpPr>
        <p:spPr>
          <a:xfrm>
            <a:off x="5421573" y="581187"/>
            <a:ext cx="2658636" cy="57743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kumimoji="1" sz="2800" kern="1200">
                <a:solidFill>
                  <a:schemeClr val="tx1"/>
                </a:solidFill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1pPr>
            <a:lvl2pPr marL="6858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2400" kern="1200">
                <a:solidFill>
                  <a:schemeClr val="tx1"/>
                </a:solidFill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2pPr>
            <a:lvl3pPr marL="1143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2000" kern="1200">
                <a:solidFill>
                  <a:schemeClr val="tx1"/>
                </a:solidFill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3pPr>
            <a:lvl4pPr marL="16002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4pPr>
            <a:lvl5pPr marL="20574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ja-JP" altLang="en-US" dirty="0"/>
              <a:t>３次元モデル</a:t>
            </a:r>
          </a:p>
        </p:txBody>
      </p:sp>
    </p:spTree>
    <p:extLst>
      <p:ext uri="{BB962C8B-B14F-4D97-AF65-F5344CB8AC3E}">
        <p14:creationId xmlns:p14="http://schemas.microsoft.com/office/powerpoint/2010/main" val="49875619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4C191C1C-5723-A3B9-D38B-EF0CC44564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altLang="ja-JP" dirty="0" err="1"/>
              <a:t>Meshroom</a:t>
            </a:r>
            <a:endParaRPr kumimoji="1" lang="ja-JP" altLang="en-US" dirty="0"/>
          </a:p>
        </p:txBody>
      </p:sp>
      <p:sp>
        <p:nvSpPr>
          <p:cNvPr id="3" name="コンテンツ プレースホルダー 2">
            <a:extLst>
              <a:ext uri="{FF2B5EF4-FFF2-40B4-BE49-F238E27FC236}">
                <a16:creationId xmlns:a16="http://schemas.microsoft.com/office/drawing/2014/main" id="{980AAFC0-7D02-D204-F5F7-073691B6E3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kumimoji="1" lang="ja-JP" altLang="en-US" sz="2400" dirty="0"/>
              <a:t>３次元再構成は</a:t>
            </a:r>
            <a:r>
              <a:rPr kumimoji="1" lang="en-US" altLang="ja-JP" sz="2400" dirty="0" err="1"/>
              <a:t>Meshroom</a:t>
            </a:r>
            <a:r>
              <a:rPr kumimoji="1" lang="ja-JP" altLang="en-US" sz="2400" dirty="0"/>
              <a:t>で実行可能である．</a:t>
            </a:r>
            <a:endParaRPr kumimoji="1" lang="en-US" altLang="ja-JP" sz="2400" dirty="0"/>
          </a:p>
          <a:p>
            <a:r>
              <a:rPr kumimoji="1" lang="en-US" altLang="ja-JP" sz="2400" dirty="0" err="1"/>
              <a:t>Meshroom</a:t>
            </a:r>
            <a:r>
              <a:rPr kumimoji="1" lang="ja-JP" altLang="en-US" sz="2400" dirty="0"/>
              <a:t>のページは</a:t>
            </a:r>
            <a:r>
              <a:rPr kumimoji="1" lang="en-US" altLang="ja-JP" sz="2400" dirty="0"/>
              <a:t>https://alicevision.org/ </a:t>
            </a:r>
            <a:r>
              <a:rPr kumimoji="1" lang="ja-JP" altLang="en-US" sz="2400" dirty="0"/>
              <a:t>である（興味のある人は各自ダウンロードして試すことができる）．「</a:t>
            </a:r>
            <a:r>
              <a:rPr kumimoji="1" lang="en-US" altLang="ja-JP" sz="2400" dirty="0"/>
              <a:t>Images</a:t>
            </a:r>
            <a:r>
              <a:rPr kumimoji="1" lang="ja-JP" altLang="en-US" sz="2400" dirty="0"/>
              <a:t>」に画像をドラッグ＆ドロップし，「</a:t>
            </a:r>
            <a:r>
              <a:rPr kumimoji="1" lang="en-US" altLang="ja-JP" sz="2400" dirty="0"/>
              <a:t>Start</a:t>
            </a:r>
            <a:r>
              <a:rPr kumimoji="1" lang="ja-JP" altLang="en-US" sz="2400" dirty="0"/>
              <a:t>」をクリックして，しばらく待つ．</a:t>
            </a:r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9BE1AE31-94A7-85C2-7E2D-E2C0E0C93F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5D82C-95A1-431E-8E38-AA614A14CDCF}" type="slidenum">
              <a:rPr kumimoji="1" lang="ja-JP" altLang="en-US" smtClean="0"/>
              <a:t>20</a:t>
            </a:fld>
            <a:endParaRPr kumimoji="1" lang="ja-JP" altLang="en-US"/>
          </a:p>
        </p:txBody>
      </p:sp>
      <p:pic>
        <p:nvPicPr>
          <p:cNvPr id="10" name="図 9">
            <a:extLst>
              <a:ext uri="{FF2B5EF4-FFF2-40B4-BE49-F238E27FC236}">
                <a16:creationId xmlns:a16="http://schemas.microsoft.com/office/drawing/2014/main" id="{B0BFD306-CC37-B33F-3275-6BA10244ED3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8178" y="3072344"/>
            <a:ext cx="5606239" cy="37450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066724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B3A11114-0FC5-7234-C628-F1D89C8ECF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ja-JP" altLang="en-US" dirty="0"/>
              <a:t>ポリゴン</a:t>
            </a:r>
            <a:endParaRPr kumimoji="1" lang="ja-JP" altLang="en-US" dirty="0"/>
          </a:p>
        </p:txBody>
      </p:sp>
      <p:sp>
        <p:nvSpPr>
          <p:cNvPr id="3" name="コンテンツ プレースホルダー 2">
            <a:extLst>
              <a:ext uri="{FF2B5EF4-FFF2-40B4-BE49-F238E27FC236}">
                <a16:creationId xmlns:a16="http://schemas.microsoft.com/office/drawing/2014/main" id="{023C8058-FBAE-A2E3-3EB7-94B6065E8E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ja-JP" altLang="en-US" sz="2400" b="1" dirty="0"/>
              <a:t>ポリゴン</a:t>
            </a:r>
            <a:r>
              <a:rPr lang="ja-JP" altLang="en-US" sz="2400" dirty="0"/>
              <a:t>は</a:t>
            </a:r>
            <a:r>
              <a:rPr lang="ja-JP" altLang="en-US" sz="2400" b="1" dirty="0"/>
              <a:t>平らな多角形</a:t>
            </a:r>
            <a:r>
              <a:rPr lang="ja-JP" altLang="en-US" sz="2400" dirty="0"/>
              <a:t>である．</a:t>
            </a:r>
            <a:endParaRPr lang="en-US" altLang="ja-JP" sz="2400" dirty="0"/>
          </a:p>
          <a:p>
            <a:pPr marL="0" indent="0">
              <a:buNone/>
            </a:pPr>
            <a:r>
              <a:rPr lang="ja-JP" altLang="en-US" sz="2400" dirty="0"/>
              <a:t>３次元空間内の平面図形（三角形，四角形，五角形など）になる．</a:t>
            </a:r>
            <a:endParaRPr lang="en-US" altLang="ja-JP" sz="2400" dirty="0"/>
          </a:p>
          <a:p>
            <a:r>
              <a:rPr lang="ja-JP" altLang="en-US" sz="2400" b="1" dirty="0"/>
              <a:t>ポリゴンを使用</a:t>
            </a:r>
            <a:r>
              <a:rPr lang="ja-JP" altLang="en-US" sz="2400" dirty="0"/>
              <a:t>することにより，</a:t>
            </a:r>
            <a:r>
              <a:rPr lang="ja-JP" altLang="en-US" sz="2400" b="1" dirty="0"/>
              <a:t>３次元モデルを精密に表現することも可能</a:t>
            </a:r>
            <a:r>
              <a:rPr lang="ja-JP" altLang="en-US" sz="2400" dirty="0"/>
              <a:t>である．</a:t>
            </a:r>
            <a:endParaRPr kumimoji="1" lang="ja-JP" altLang="en-US" sz="2400" dirty="0"/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155EEAB5-DCFC-3771-D516-4EDE3B1F52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205D82C-95A1-431E-8E38-AA614A14CDCF}" type="slidenum">
              <a:rPr kumimoji="1" lang="ja-JP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21</a:t>
            </a:fld>
            <a:endParaRPr kumimoji="1" lang="ja-JP" altLang="en-US" sz="28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  <p:pic>
        <p:nvPicPr>
          <p:cNvPr id="6" name="図 5">
            <a:extLst>
              <a:ext uri="{FF2B5EF4-FFF2-40B4-BE49-F238E27FC236}">
                <a16:creationId xmlns:a16="http://schemas.microsoft.com/office/drawing/2014/main" id="{C1F6BA74-7FE8-0BB4-F0C6-53E1C4E2FF44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885" y="3177046"/>
            <a:ext cx="6570483" cy="35838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793359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ECBDA7D8-826D-9F1A-C72C-C7DED51D9F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kumimoji="1" lang="ja-JP" altLang="en-US" dirty="0"/>
              <a:t>３次元モデル</a:t>
            </a:r>
          </a:p>
        </p:txBody>
      </p:sp>
      <p:sp>
        <p:nvSpPr>
          <p:cNvPr id="3" name="コンテンツ プレースホルダー 2">
            <a:extLst>
              <a:ext uri="{FF2B5EF4-FFF2-40B4-BE49-F238E27FC236}">
                <a16:creationId xmlns:a16="http://schemas.microsoft.com/office/drawing/2014/main" id="{BDBB2121-E6B5-1D79-BFB7-59B92CE75B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ja-JP" altLang="en-US" dirty="0"/>
              <a:t>３次元モデルにより，</a:t>
            </a:r>
            <a:r>
              <a:rPr lang="ja-JP" altLang="en-US" b="1" dirty="0"/>
              <a:t>現実世界の物体をデジタルで再現</a:t>
            </a:r>
            <a:r>
              <a:rPr lang="ja-JP" altLang="en-US" dirty="0"/>
              <a:t>できる．</a:t>
            </a:r>
          </a:p>
          <a:p>
            <a:endParaRPr kumimoji="1" lang="ja-JP" altLang="en-US" dirty="0"/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2541D18B-83BC-4B73-3883-7E431CE7D5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5D82C-95A1-431E-8E38-AA614A14CDCF}" type="slidenum">
              <a:rPr kumimoji="1" lang="ja-JP" altLang="en-US" smtClean="0"/>
              <a:t>22</a:t>
            </a:fld>
            <a:endParaRPr kumimoji="1" lang="ja-JP" altLang="en-US"/>
          </a:p>
        </p:txBody>
      </p:sp>
      <p:pic>
        <p:nvPicPr>
          <p:cNvPr id="6" name="図 5">
            <a:extLst>
              <a:ext uri="{FF2B5EF4-FFF2-40B4-BE49-F238E27FC236}">
                <a16:creationId xmlns:a16="http://schemas.microsoft.com/office/drawing/2014/main" id="{096C8830-EFE9-46D0-E5F2-2D35BFA8DEFF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7520" y="1804493"/>
            <a:ext cx="8389857" cy="45762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445038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7016FF41-D1F1-1B72-67EE-584EF57209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ja-JP" altLang="en-US" dirty="0"/>
              <a:t>ポリゴンメッシュ</a:t>
            </a:r>
            <a:endParaRPr kumimoji="1" lang="ja-JP" altLang="en-US" dirty="0"/>
          </a:p>
        </p:txBody>
      </p:sp>
      <p:sp>
        <p:nvSpPr>
          <p:cNvPr id="3" name="コンテンツ プレースホルダー 2">
            <a:extLst>
              <a:ext uri="{FF2B5EF4-FFF2-40B4-BE49-F238E27FC236}">
                <a16:creationId xmlns:a16="http://schemas.microsoft.com/office/drawing/2014/main" id="{B474A838-730E-246E-83FC-44726C38928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kumimoji="1" lang="ja-JP" altLang="en-US" b="1" dirty="0"/>
              <a:t>１つ１つの多角形がポリゴン</a:t>
            </a:r>
            <a:r>
              <a:rPr kumimoji="1" lang="ja-JP" altLang="en-US" dirty="0"/>
              <a:t>であり，</a:t>
            </a:r>
            <a:r>
              <a:rPr kumimoji="1" lang="ja-JP" altLang="en-US" b="1" dirty="0"/>
              <a:t>全体でポリゴンメッシュ</a:t>
            </a:r>
            <a:r>
              <a:rPr kumimoji="1" lang="ja-JP" altLang="en-US" dirty="0"/>
              <a:t>となる．</a:t>
            </a:r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8B7B0631-FEA1-08C6-1640-1A6EAF2787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5D82C-95A1-431E-8E38-AA614A14CDCF}" type="slidenum">
              <a:rPr kumimoji="1" lang="ja-JP" altLang="en-US" smtClean="0"/>
              <a:t>23</a:t>
            </a:fld>
            <a:endParaRPr kumimoji="1" lang="ja-JP" altLang="en-US"/>
          </a:p>
        </p:txBody>
      </p:sp>
      <p:pic>
        <p:nvPicPr>
          <p:cNvPr id="6" name="図 5">
            <a:extLst>
              <a:ext uri="{FF2B5EF4-FFF2-40B4-BE49-F238E27FC236}">
                <a16:creationId xmlns:a16="http://schemas.microsoft.com/office/drawing/2014/main" id="{4612C45B-8D28-96F1-6098-1777F86A7218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9738" y="1809946"/>
            <a:ext cx="7517877" cy="4100660"/>
          </a:xfrm>
          <a:prstGeom prst="rect">
            <a:avLst/>
          </a:prstGeom>
        </p:spPr>
      </p:pic>
      <p:sp>
        <p:nvSpPr>
          <p:cNvPr id="7" name="テキスト ボックス 6">
            <a:extLst>
              <a:ext uri="{FF2B5EF4-FFF2-40B4-BE49-F238E27FC236}">
                <a16:creationId xmlns:a16="http://schemas.microsoft.com/office/drawing/2014/main" id="{1B695AE9-A397-6EBA-D289-84585A74CE23}"/>
              </a:ext>
            </a:extLst>
          </p:cNvPr>
          <p:cNvSpPr txBox="1"/>
          <p:nvPr/>
        </p:nvSpPr>
        <p:spPr>
          <a:xfrm>
            <a:off x="1498861" y="5178000"/>
            <a:ext cx="14157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kumimoji="1" lang="ja-JP" altLang="en-US" sz="2400" dirty="0"/>
              <a:t>ポリゴン</a:t>
            </a:r>
          </a:p>
        </p:txBody>
      </p:sp>
      <p:sp>
        <p:nvSpPr>
          <p:cNvPr id="8" name="テキスト ボックス 7">
            <a:extLst>
              <a:ext uri="{FF2B5EF4-FFF2-40B4-BE49-F238E27FC236}">
                <a16:creationId xmlns:a16="http://schemas.microsoft.com/office/drawing/2014/main" id="{13225A19-7329-634D-30DE-AD69C6B6BC92}"/>
              </a:ext>
            </a:extLst>
          </p:cNvPr>
          <p:cNvSpPr txBox="1"/>
          <p:nvPr/>
        </p:nvSpPr>
        <p:spPr>
          <a:xfrm>
            <a:off x="5134552" y="6082993"/>
            <a:ext cx="26468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kumimoji="1" lang="ja-JP" altLang="en-US" sz="2400" dirty="0"/>
              <a:t>ポリゴンメッシュ</a:t>
            </a:r>
          </a:p>
        </p:txBody>
      </p:sp>
    </p:spTree>
    <p:extLst>
      <p:ext uri="{BB962C8B-B14F-4D97-AF65-F5344CB8AC3E}">
        <p14:creationId xmlns:p14="http://schemas.microsoft.com/office/powerpoint/2010/main" val="124820139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図 5">
            <a:extLst>
              <a:ext uri="{FF2B5EF4-FFF2-40B4-BE49-F238E27FC236}">
                <a16:creationId xmlns:a16="http://schemas.microsoft.com/office/drawing/2014/main" id="{A933B2D8-8287-050A-9C94-7DB19B305589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95" y="814257"/>
            <a:ext cx="8935776" cy="4874059"/>
          </a:xfrm>
          <a:prstGeom prst="rect">
            <a:avLst/>
          </a:prstGeom>
        </p:spPr>
      </p:pic>
      <p:sp>
        <p:nvSpPr>
          <p:cNvPr id="2" name="タイトル 1">
            <a:extLst>
              <a:ext uri="{FF2B5EF4-FFF2-40B4-BE49-F238E27FC236}">
                <a16:creationId xmlns:a16="http://schemas.microsoft.com/office/drawing/2014/main" id="{6049409D-FA15-19C0-D4E7-B5F5D8585D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kumimoji="1" lang="ja-JP" altLang="en-US" dirty="0"/>
              <a:t>表示モード</a:t>
            </a:r>
          </a:p>
        </p:txBody>
      </p:sp>
      <p:sp>
        <p:nvSpPr>
          <p:cNvPr id="3" name="コンテンツ プレースホルダー 2">
            <a:extLst>
              <a:ext uri="{FF2B5EF4-FFF2-40B4-BE49-F238E27FC236}">
                <a16:creationId xmlns:a16="http://schemas.microsoft.com/office/drawing/2014/main" id="{C1638B47-E7F1-895D-DEB6-9766129057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1396" y="1169684"/>
            <a:ext cx="8461208" cy="74722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kumimoji="1" lang="ja-JP" altLang="en-US" sz="2400" dirty="0"/>
              <a:t>同じ３次元モデルを，異なる</a:t>
            </a:r>
            <a:r>
              <a:rPr kumimoji="1" lang="ja-JP" altLang="en-US" sz="2400" b="1" dirty="0"/>
              <a:t>表示モード</a:t>
            </a:r>
            <a:r>
              <a:rPr kumimoji="1" lang="ja-JP" altLang="en-US" sz="2400" dirty="0"/>
              <a:t>で表示できる．</a:t>
            </a:r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0440EEFE-74BB-F496-91FA-F6A67F9AFF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5D82C-95A1-431E-8E38-AA614A14CDCF}" type="slidenum">
              <a:rPr kumimoji="1" lang="ja-JP" altLang="en-US" smtClean="0"/>
              <a:t>24</a:t>
            </a:fld>
            <a:endParaRPr kumimoji="1" lang="ja-JP" altLang="en-US"/>
          </a:p>
        </p:txBody>
      </p:sp>
      <p:sp>
        <p:nvSpPr>
          <p:cNvPr id="7" name="テキスト ボックス 6">
            <a:extLst>
              <a:ext uri="{FF2B5EF4-FFF2-40B4-BE49-F238E27FC236}">
                <a16:creationId xmlns:a16="http://schemas.microsoft.com/office/drawing/2014/main" id="{88FFE847-95EB-1977-8CDB-B9929EB30CB1}"/>
              </a:ext>
            </a:extLst>
          </p:cNvPr>
          <p:cNvSpPr txBox="1"/>
          <p:nvPr/>
        </p:nvSpPr>
        <p:spPr>
          <a:xfrm>
            <a:off x="848855" y="4097461"/>
            <a:ext cx="1569660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ja-JP" altLang="en-US" dirty="0"/>
              <a:t>メッシュ表示</a:t>
            </a:r>
          </a:p>
          <a:p>
            <a:endParaRPr kumimoji="1" lang="ja-JP" altLang="en-US" sz="2400" dirty="0"/>
          </a:p>
        </p:txBody>
      </p:sp>
      <p:sp>
        <p:nvSpPr>
          <p:cNvPr id="8" name="テキスト ボックス 7">
            <a:extLst>
              <a:ext uri="{FF2B5EF4-FFF2-40B4-BE49-F238E27FC236}">
                <a16:creationId xmlns:a16="http://schemas.microsoft.com/office/drawing/2014/main" id="{D0627A8A-037E-8C69-0B29-78E418A6A4F7}"/>
              </a:ext>
            </a:extLst>
          </p:cNvPr>
          <p:cNvSpPr txBox="1"/>
          <p:nvPr/>
        </p:nvSpPr>
        <p:spPr>
          <a:xfrm>
            <a:off x="3935627" y="4130537"/>
            <a:ext cx="877163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ja-JP" altLang="en-US" dirty="0"/>
              <a:t>面表示</a:t>
            </a:r>
          </a:p>
          <a:p>
            <a:endParaRPr kumimoji="1" lang="ja-JP" altLang="en-US" sz="2400" dirty="0"/>
          </a:p>
        </p:txBody>
      </p:sp>
      <p:sp>
        <p:nvSpPr>
          <p:cNvPr id="9" name="テキスト ボックス 8">
            <a:extLst>
              <a:ext uri="{FF2B5EF4-FFF2-40B4-BE49-F238E27FC236}">
                <a16:creationId xmlns:a16="http://schemas.microsoft.com/office/drawing/2014/main" id="{865AAE2C-757C-3FA7-1BC6-44A06E9A8174}"/>
              </a:ext>
            </a:extLst>
          </p:cNvPr>
          <p:cNvSpPr txBox="1"/>
          <p:nvPr/>
        </p:nvSpPr>
        <p:spPr>
          <a:xfrm>
            <a:off x="6329902" y="4190507"/>
            <a:ext cx="2723823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ja-JP" altLang="en-US" dirty="0"/>
              <a:t>面表示・シェーディング</a:t>
            </a:r>
            <a:endParaRPr lang="en-US" altLang="ja-JP" dirty="0"/>
          </a:p>
          <a:p>
            <a:r>
              <a:rPr lang="ja-JP" altLang="en-US" dirty="0"/>
              <a:t>（陰影付け）</a:t>
            </a:r>
          </a:p>
          <a:p>
            <a:endParaRPr kumimoji="1" lang="ja-JP" altLang="en-US" sz="2400" dirty="0"/>
          </a:p>
        </p:txBody>
      </p:sp>
      <p:sp>
        <p:nvSpPr>
          <p:cNvPr id="10" name="テキスト ボックス 9">
            <a:extLst>
              <a:ext uri="{FF2B5EF4-FFF2-40B4-BE49-F238E27FC236}">
                <a16:creationId xmlns:a16="http://schemas.microsoft.com/office/drawing/2014/main" id="{4AA83469-0487-0589-4C87-1C6EC35EA7FC}"/>
              </a:ext>
            </a:extLst>
          </p:cNvPr>
          <p:cNvSpPr txBox="1"/>
          <p:nvPr/>
        </p:nvSpPr>
        <p:spPr>
          <a:xfrm>
            <a:off x="201528" y="4499869"/>
            <a:ext cx="3473433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ja-JP" altLang="en-US" dirty="0"/>
              <a:t>メッシュ表示は，ポリゴンメッシュの辺（ワイヤーフレーム）を表示するモードである．</a:t>
            </a:r>
          </a:p>
        </p:txBody>
      </p:sp>
    </p:spTree>
    <p:extLst>
      <p:ext uri="{BB962C8B-B14F-4D97-AF65-F5344CB8AC3E}">
        <p14:creationId xmlns:p14="http://schemas.microsoft.com/office/powerpoint/2010/main" val="181072117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/>
          <p:cNvSpPr>
            <a:spLocks noGrp="1"/>
          </p:cNvSpPr>
          <p:nvPr>
            <p:ph type="ctrTitle"/>
          </p:nvPr>
        </p:nvSpPr>
        <p:spPr>
          <a:xfrm>
            <a:off x="484094" y="1122363"/>
            <a:ext cx="7974106" cy="2387600"/>
          </a:xfrm>
        </p:spPr>
        <p:txBody>
          <a:bodyPr>
            <a:noAutofit/>
          </a:bodyPr>
          <a:lstStyle/>
          <a:p>
            <a:r>
              <a:rPr lang="en-US" altLang="ja-JP" dirty="0"/>
              <a:t>4-3 Google Earth</a:t>
            </a:r>
            <a:r>
              <a:rPr lang="ja-JP" altLang="en-US" dirty="0"/>
              <a:t>の３次元地図</a:t>
            </a:r>
            <a:br>
              <a:rPr lang="en-US" altLang="ja-JP" dirty="0"/>
            </a:br>
            <a:endParaRPr lang="ja-JP" altLang="en-US" dirty="0"/>
          </a:p>
        </p:txBody>
      </p:sp>
      <p:sp>
        <p:nvSpPr>
          <p:cNvPr id="4" name="スライド番号プレースホルダー 3"/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5940FB6-D91C-4C45-82A6-6C3F63B50793}" type="slidenum">
              <a:rPr kumimoji="0" lang="ja-JP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25</a:t>
            </a:fld>
            <a:endParaRPr kumimoji="0" lang="ja-JP" alt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  <p:sp>
        <p:nvSpPr>
          <p:cNvPr id="3" name="字幕 2">
            <a:extLst>
              <a:ext uri="{FF2B5EF4-FFF2-40B4-BE49-F238E27FC236}">
                <a16:creationId xmlns:a16="http://schemas.microsoft.com/office/drawing/2014/main" id="{481B48DF-2864-EB44-6F5B-90BD49D7FD5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418837010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193B67BA-24D8-4F91-ABDF-E0503C5C18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845" y="175028"/>
            <a:ext cx="8461208" cy="469865"/>
          </a:xfrm>
        </p:spPr>
        <p:txBody>
          <a:bodyPr anchor="ctr">
            <a:normAutofit/>
          </a:bodyPr>
          <a:lstStyle/>
          <a:p>
            <a:r>
              <a:rPr kumimoji="1" lang="en-US" altLang="ja-JP" sz="2500" dirty="0"/>
              <a:t>Google </a:t>
            </a:r>
            <a:r>
              <a:rPr lang="en-US" altLang="ja-JP" sz="2500" dirty="0"/>
              <a:t>Earth</a:t>
            </a:r>
            <a:endParaRPr kumimoji="1" lang="ja-JP" altLang="en-US" sz="2500" dirty="0"/>
          </a:p>
        </p:txBody>
      </p:sp>
      <p:sp>
        <p:nvSpPr>
          <p:cNvPr id="5" name="コンテンツ プレースホルダー 2">
            <a:extLst>
              <a:ext uri="{FF2B5EF4-FFF2-40B4-BE49-F238E27FC236}">
                <a16:creationId xmlns:a16="http://schemas.microsoft.com/office/drawing/2014/main" id="{8480EAF0-5E7F-4AB3-882B-CF6CA8C6DA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47699" y="846253"/>
            <a:ext cx="4135354" cy="5333166"/>
          </a:xfrm>
        </p:spPr>
        <p:txBody>
          <a:bodyPr>
            <a:normAutofit/>
          </a:bodyPr>
          <a:lstStyle/>
          <a:p>
            <a:r>
              <a:rPr lang="nl-NL" altLang="ja-JP" sz="2400" dirty="0"/>
              <a:t>Google Earth</a:t>
            </a:r>
            <a:r>
              <a:rPr lang="ja-JP" altLang="nl-NL" sz="2400" dirty="0"/>
              <a:t>は，無料で利用可能なオンラインの地球儀である．</a:t>
            </a:r>
            <a:endParaRPr lang="en-US" altLang="ja-JP" sz="2400" dirty="0"/>
          </a:p>
          <a:p>
            <a:r>
              <a:rPr lang="ja-JP" altLang="nl-NL" sz="2400" dirty="0"/>
              <a:t>ウェブブラウザで</a:t>
            </a:r>
            <a:r>
              <a:rPr lang="nl-NL" altLang="ja-JP" sz="2400" dirty="0">
                <a:hlinkClick r:id="rId3"/>
              </a:rPr>
              <a:t>https://earth.google.com</a:t>
            </a:r>
            <a:r>
              <a:rPr lang="nl-NL" altLang="ja-JP" sz="2400" dirty="0"/>
              <a:t> </a:t>
            </a:r>
            <a:r>
              <a:rPr lang="ja-JP" altLang="nl-NL" sz="2400" dirty="0"/>
              <a:t>を開</a:t>
            </a:r>
            <a:r>
              <a:rPr lang="ja-JP" altLang="en-US" sz="2400" dirty="0"/>
              <a:t>く</a:t>
            </a:r>
            <a:r>
              <a:rPr lang="ja-JP" altLang="nl-NL" sz="2400" dirty="0"/>
              <a:t>．</a:t>
            </a:r>
            <a:endParaRPr kumimoji="1" lang="ja-JP" altLang="en-US" sz="2400" dirty="0"/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907FC1CF-304E-4D1B-BC5B-EA7CCB1AB5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885071" y="6356351"/>
            <a:ext cx="2057400" cy="365125"/>
          </a:xfrm>
        </p:spPr>
        <p:txBody>
          <a:bodyPr anchor="ctr">
            <a:normAutofit/>
          </a:bodyPr>
          <a:lstStyle/>
          <a:p>
            <a:pPr marL="0" marR="0" lvl="0" indent="0" defTabSz="4572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E205D82C-95A1-431E-8E38-AA614A14CDCF}" type="slidenum">
              <a:rPr kumimoji="1" lang="ja-JP" altLang="en-US" sz="1800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</a:rPr>
              <a:pPr marL="0" marR="0" lvl="0" indent="0" defTabSz="457200" rtl="0" eaLnBrk="1" fontAlgn="auto" latinLnBrk="0" hangingPunct="1">
                <a:lnSpc>
                  <a:spcPct val="9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26</a:t>
            </a:fld>
            <a:endParaRPr kumimoji="1" lang="ja-JP" altLang="en-US" sz="1800" b="0" i="0" u="none" strike="noStrike" kern="1200" cap="none" spc="0" normalizeH="0" baseline="0" noProof="0">
              <a:ln>
                <a:noFill/>
              </a:ln>
              <a:effectLst/>
              <a:uLnTx/>
              <a:uFillTx/>
            </a:endParaRPr>
          </a:p>
        </p:txBody>
      </p:sp>
      <p:pic>
        <p:nvPicPr>
          <p:cNvPr id="3" name="図 2">
            <a:extLst>
              <a:ext uri="{FF2B5EF4-FFF2-40B4-BE49-F238E27FC236}">
                <a16:creationId xmlns:a16="http://schemas.microsoft.com/office/drawing/2014/main" id="{4B776972-0EA6-4D0B-B569-113FC2290F37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4353" r="27185" b="2"/>
          <a:stretch>
            <a:fillRect/>
          </a:stretch>
        </p:blipFill>
        <p:spPr>
          <a:xfrm>
            <a:off x="321845" y="846253"/>
            <a:ext cx="4135354" cy="533316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59843359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ja-JP" dirty="0"/>
              <a:t>Google Earth</a:t>
            </a:r>
            <a:r>
              <a:rPr lang="ja-JP" altLang="en-US" dirty="0"/>
              <a:t>の機能</a:t>
            </a:r>
            <a:endParaRPr kumimoji="1" lang="ja-JP" altLang="en-US" dirty="0"/>
          </a:p>
        </p:txBody>
      </p:sp>
      <p:pic>
        <p:nvPicPr>
          <p:cNvPr id="4" name="図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579" y="1154632"/>
            <a:ext cx="3558706" cy="1706846"/>
          </a:xfrm>
          <a:prstGeom prst="rect">
            <a:avLst/>
          </a:prstGeom>
        </p:spPr>
      </p:pic>
      <p:pic>
        <p:nvPicPr>
          <p:cNvPr id="5" name="図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4448" y="1154632"/>
            <a:ext cx="3580039" cy="1717078"/>
          </a:xfrm>
          <a:prstGeom prst="rect">
            <a:avLst/>
          </a:prstGeom>
        </p:spPr>
      </p:pic>
      <p:sp>
        <p:nvSpPr>
          <p:cNvPr id="6" name="テキスト ボックス 5"/>
          <p:cNvSpPr txBox="1"/>
          <p:nvPr/>
        </p:nvSpPr>
        <p:spPr>
          <a:xfrm>
            <a:off x="1841427" y="2838069"/>
            <a:ext cx="80021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ja-JP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メイリオ" panose="020B0604030504040204" pitchFamily="50" charset="-128"/>
                <a:ea typeface="メイリオ" panose="020B0604030504040204" pitchFamily="50" charset="-128"/>
                <a:cs typeface="+mn-cs"/>
              </a:rPr>
              <a:t>写真</a:t>
            </a:r>
            <a:endParaRPr kumimoji="0" lang="en-US" altLang="ja-JP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メイリオ" panose="020B0604030504040204" pitchFamily="50" charset="-128"/>
              <a:ea typeface="メイリオ" panose="020B0604030504040204" pitchFamily="50" charset="-128"/>
              <a:cs typeface="+mn-cs"/>
            </a:endParaRPr>
          </a:p>
        </p:txBody>
      </p:sp>
      <p:sp>
        <p:nvSpPr>
          <p:cNvPr id="7" name="テキスト ボックス 6"/>
          <p:cNvSpPr txBox="1"/>
          <p:nvPr/>
        </p:nvSpPr>
        <p:spPr>
          <a:xfrm>
            <a:off x="4097357" y="2870800"/>
            <a:ext cx="510909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ja-JP" altLang="en-US" sz="2400" i="1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メイリオ" panose="020B0604030504040204" pitchFamily="50" charset="-128"/>
                <a:ea typeface="メイリオ" panose="020B0604030504040204" pitchFamily="50" charset="-128"/>
                <a:cs typeface="+mn-cs"/>
              </a:rPr>
              <a:t>３次元コンピュータグラフィックス</a:t>
            </a:r>
            <a:endParaRPr kumimoji="0" lang="en-US" altLang="ja-JP" sz="2400" i="1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メイリオ" panose="020B0604030504040204" pitchFamily="50" charset="-128"/>
              <a:ea typeface="メイリオ" panose="020B0604030504040204" pitchFamily="50" charset="-128"/>
              <a:cs typeface="+mn-cs"/>
            </a:endParaRPr>
          </a:p>
        </p:txBody>
      </p:sp>
      <p:pic>
        <p:nvPicPr>
          <p:cNvPr id="8" name="図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4510" y="3364276"/>
            <a:ext cx="3558706" cy="1706846"/>
          </a:xfrm>
          <a:prstGeom prst="rect">
            <a:avLst/>
          </a:prstGeom>
        </p:spPr>
      </p:pic>
      <p:sp>
        <p:nvSpPr>
          <p:cNvPr id="9" name="テキスト ボックス 8"/>
          <p:cNvSpPr txBox="1"/>
          <p:nvPr/>
        </p:nvSpPr>
        <p:spPr>
          <a:xfrm>
            <a:off x="1470803" y="5071121"/>
            <a:ext cx="17235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ja-JP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メイリオ" panose="020B0604030504040204" pitchFamily="50" charset="-128"/>
                <a:ea typeface="メイリオ" panose="020B0604030504040204" pitchFamily="50" charset="-128"/>
                <a:cs typeface="+mn-cs"/>
              </a:rPr>
              <a:t>写真＋標高</a:t>
            </a:r>
            <a:endParaRPr kumimoji="0" lang="en-US" altLang="ja-JP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メイリオ" panose="020B0604030504040204" pitchFamily="50" charset="-128"/>
              <a:ea typeface="メイリオ" panose="020B0604030504040204" pitchFamily="50" charset="-128"/>
              <a:cs typeface="+mn-cs"/>
            </a:endParaRPr>
          </a:p>
        </p:txBody>
      </p:sp>
      <p:pic>
        <p:nvPicPr>
          <p:cNvPr id="10" name="図 9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93453" y="3393402"/>
            <a:ext cx="2149220" cy="1671161"/>
          </a:xfrm>
          <a:prstGeom prst="rect">
            <a:avLst/>
          </a:prstGeom>
        </p:spPr>
      </p:pic>
      <p:sp>
        <p:nvSpPr>
          <p:cNvPr id="11" name="テキスト ボックス 10"/>
          <p:cNvSpPr txBox="1"/>
          <p:nvPr/>
        </p:nvSpPr>
        <p:spPr>
          <a:xfrm>
            <a:off x="4844582" y="5092012"/>
            <a:ext cx="110799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ja-JP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メイリオ" panose="020B0604030504040204" pitchFamily="50" charset="-128"/>
                <a:ea typeface="メイリオ" panose="020B0604030504040204" pitchFamily="50" charset="-128"/>
                <a:cs typeface="+mn-cs"/>
              </a:rPr>
              <a:t>地球儀</a:t>
            </a:r>
            <a:endParaRPr kumimoji="0" lang="en-US" altLang="ja-JP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メイリオ" panose="020B0604030504040204" pitchFamily="50" charset="-128"/>
              <a:ea typeface="メイリオ" panose="020B0604030504040204" pitchFamily="50" charset="-128"/>
              <a:cs typeface="+mn-cs"/>
            </a:endParaRPr>
          </a:p>
        </p:txBody>
      </p:sp>
      <p:pic>
        <p:nvPicPr>
          <p:cNvPr id="12" name="図 11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16212" y="3393402"/>
            <a:ext cx="2117550" cy="1646537"/>
          </a:xfrm>
          <a:prstGeom prst="rect">
            <a:avLst/>
          </a:prstGeom>
        </p:spPr>
      </p:pic>
      <p:sp>
        <p:nvSpPr>
          <p:cNvPr id="13" name="テキスト ボックス 12"/>
          <p:cNvSpPr txBox="1"/>
          <p:nvPr/>
        </p:nvSpPr>
        <p:spPr>
          <a:xfrm>
            <a:off x="6528519" y="5100126"/>
            <a:ext cx="26468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ja-JP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メイリオ" panose="020B0604030504040204" pitchFamily="50" charset="-128"/>
                <a:ea typeface="メイリオ" panose="020B0604030504040204" pitchFamily="50" charset="-128"/>
                <a:cs typeface="+mn-cs"/>
              </a:rPr>
              <a:t>ストリートビュー</a:t>
            </a:r>
            <a:endParaRPr kumimoji="0" lang="en-US" altLang="ja-JP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メイリオ" panose="020B0604030504040204" pitchFamily="50" charset="-128"/>
              <a:ea typeface="メイリオ" panose="020B0604030504040204" pitchFamily="50" charset="-128"/>
              <a:cs typeface="+mn-cs"/>
            </a:endParaRPr>
          </a:p>
        </p:txBody>
      </p:sp>
      <p:sp>
        <p:nvSpPr>
          <p:cNvPr id="14" name="スライド番号プレースホルダー 1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5940FB6-D91C-4C45-82A6-6C3F63B50793}" type="slidenum">
              <a:rPr kumimoji="1" lang="ja-JP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27</a:t>
            </a:fld>
            <a:endParaRPr kumimoji="1" lang="ja-JP" altLang="en-US" sz="28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  <p:sp>
        <p:nvSpPr>
          <p:cNvPr id="15" name="テキスト ボックス 14">
            <a:extLst>
              <a:ext uri="{FF2B5EF4-FFF2-40B4-BE49-F238E27FC236}">
                <a16:creationId xmlns:a16="http://schemas.microsoft.com/office/drawing/2014/main" id="{245083DA-961A-D4ED-FBFC-69AD88857058}"/>
              </a:ext>
            </a:extLst>
          </p:cNvPr>
          <p:cNvSpPr txBox="1"/>
          <p:nvPr/>
        </p:nvSpPr>
        <p:spPr>
          <a:xfrm>
            <a:off x="1036800" y="668930"/>
            <a:ext cx="57600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ja-JP" sz="2400" b="0" i="0" dirty="0">
                <a:solidFill>
                  <a:srgbClr val="232425"/>
                </a:solidFill>
                <a:effectLst/>
                <a:latin typeface="Arial" panose="020B0604020202020204" pitchFamily="34" charset="0"/>
              </a:rPr>
              <a:t>Google Earth</a:t>
            </a:r>
            <a:r>
              <a:rPr lang="ja-JP" altLang="en-US" sz="2400" b="0" i="0" dirty="0">
                <a:solidFill>
                  <a:srgbClr val="232425"/>
                </a:solidFill>
                <a:effectLst/>
                <a:latin typeface="Arial" panose="020B0604020202020204" pitchFamily="34" charset="0"/>
              </a:rPr>
              <a:t>には次の機能がある</a:t>
            </a:r>
            <a:endParaRPr lang="ja-JP" altLang="en-US" sz="2400" dirty="0"/>
          </a:p>
        </p:txBody>
      </p:sp>
      <p:sp>
        <p:nvSpPr>
          <p:cNvPr id="16" name="テキスト ボックス 15">
            <a:extLst>
              <a:ext uri="{FF2B5EF4-FFF2-40B4-BE49-F238E27FC236}">
                <a16:creationId xmlns:a16="http://schemas.microsoft.com/office/drawing/2014/main" id="{0A59112D-56BB-6D7E-744D-803D1DDF2559}"/>
              </a:ext>
            </a:extLst>
          </p:cNvPr>
          <p:cNvSpPr txBox="1"/>
          <p:nvPr/>
        </p:nvSpPr>
        <p:spPr>
          <a:xfrm>
            <a:off x="3829848" y="5613864"/>
            <a:ext cx="5397341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ja-JP" dirty="0"/>
              <a:t>Google Earth</a:t>
            </a:r>
            <a:r>
              <a:rPr lang="ja-JP" altLang="en-US" dirty="0"/>
              <a:t>の</a:t>
            </a:r>
            <a:r>
              <a:rPr lang="en-US" altLang="ja-JP" dirty="0"/>
              <a:t>3</a:t>
            </a:r>
            <a:r>
              <a:rPr lang="ja-JP" altLang="en-US" dirty="0"/>
              <a:t>次元表示は，</a:t>
            </a:r>
            <a:r>
              <a:rPr lang="en-US" altLang="ja-JP" dirty="0"/>
              <a:t>3</a:t>
            </a:r>
            <a:r>
              <a:rPr lang="ja-JP" altLang="en-US" dirty="0"/>
              <a:t>次元コンピュータグラフィックスを地図上に配置したものである</a:t>
            </a:r>
          </a:p>
        </p:txBody>
      </p:sp>
    </p:spTree>
    <p:extLst>
      <p:ext uri="{BB962C8B-B14F-4D97-AF65-F5344CB8AC3E}">
        <p14:creationId xmlns:p14="http://schemas.microsoft.com/office/powerpoint/2010/main" val="122556215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E84ACB5E-6276-6EDB-788C-435EB00C5C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kumimoji="1" lang="en-US" altLang="ja-JP" dirty="0"/>
              <a:t>Google Earth </a:t>
            </a:r>
            <a:r>
              <a:rPr kumimoji="1" lang="ja-JP" altLang="en-US" dirty="0"/>
              <a:t>で表示される３次元の福山大学</a:t>
            </a:r>
          </a:p>
        </p:txBody>
      </p:sp>
      <p:sp>
        <p:nvSpPr>
          <p:cNvPr id="3" name="コンテンツ プレースホルダー 2">
            <a:extLst>
              <a:ext uri="{FF2B5EF4-FFF2-40B4-BE49-F238E27FC236}">
                <a16:creationId xmlns:a16="http://schemas.microsoft.com/office/drawing/2014/main" id="{F3EFF5C3-DDDD-5759-71FF-186A4BC3FE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1845" y="846253"/>
            <a:ext cx="8461208" cy="608147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ja-JP" altLang="en-US" sz="1600" dirty="0">
                <a:hlinkClick r:id="rId2"/>
              </a:rPr>
              <a:t>https://earth.google.com/web/@34.4524151,133.22710341,192.05817929a,48.02713513d,35y,27.31498228h,77.75385678t,0r</a:t>
            </a:r>
            <a:endParaRPr lang="en-US" altLang="ja-JP" sz="1600" dirty="0"/>
          </a:p>
          <a:p>
            <a:pPr marL="0" indent="0">
              <a:buNone/>
            </a:pPr>
            <a:r>
              <a:rPr lang="en-US" altLang="ja-JP" sz="1600" dirty="0"/>
              <a:t>Web </a:t>
            </a:r>
            <a:r>
              <a:rPr lang="ja-JP" altLang="en-US" sz="1600" dirty="0"/>
              <a:t>ブラウザで表示</a:t>
            </a:r>
          </a:p>
          <a:p>
            <a:pPr marL="0" indent="0">
              <a:buNone/>
            </a:pPr>
            <a:endParaRPr kumimoji="1" lang="ja-JP" altLang="en-US" sz="1600" dirty="0"/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2F8E7B10-046D-2317-9F66-29A9B779C6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5D82C-95A1-431E-8E38-AA614A14CDCF}" type="slidenum">
              <a:rPr kumimoji="1" lang="ja-JP" altLang="en-US" smtClean="0"/>
              <a:t>28</a:t>
            </a:fld>
            <a:endParaRPr kumimoji="1" lang="ja-JP" altLang="en-US"/>
          </a:p>
        </p:txBody>
      </p:sp>
      <p:pic>
        <p:nvPicPr>
          <p:cNvPr id="6" name="図 5">
            <a:extLst>
              <a:ext uri="{FF2B5EF4-FFF2-40B4-BE49-F238E27FC236}">
                <a16:creationId xmlns:a16="http://schemas.microsoft.com/office/drawing/2014/main" id="{CAF812EA-7414-AAC1-EB1D-595E87E2056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5731" y="1586174"/>
            <a:ext cx="6972075" cy="51379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731012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図 9">
            <a:extLst>
              <a:ext uri="{FF2B5EF4-FFF2-40B4-BE49-F238E27FC236}">
                <a16:creationId xmlns:a16="http://schemas.microsoft.com/office/drawing/2014/main" id="{A66537DB-11F8-EACF-BD4F-9BC952EEC20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66478" y="2964728"/>
            <a:ext cx="6540190" cy="3322913"/>
          </a:xfrm>
          <a:prstGeom prst="rect">
            <a:avLst/>
          </a:prstGeom>
        </p:spPr>
      </p:pic>
      <p:sp>
        <p:nvSpPr>
          <p:cNvPr id="2" name="タイトル 1">
            <a:extLst>
              <a:ext uri="{FF2B5EF4-FFF2-40B4-BE49-F238E27FC236}">
                <a16:creationId xmlns:a16="http://schemas.microsoft.com/office/drawing/2014/main" id="{5AADCE88-8E59-4764-A7C3-C62CFB7F64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kumimoji="1" lang="en-US" altLang="ja-JP" dirty="0"/>
              <a:t>Google Earth </a:t>
            </a:r>
            <a:r>
              <a:rPr kumimoji="1" lang="ja-JP" altLang="en-US" dirty="0"/>
              <a:t>の最初の画面</a:t>
            </a:r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0ABF946A-3A33-4077-889B-B983A11A3B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205D82C-95A1-431E-8E38-AA614A14CDCF}" type="slidenum">
              <a:rPr kumimoji="1" lang="ja-JP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29</a:t>
            </a:fld>
            <a:endParaRPr kumimoji="1" lang="ja-JP" altLang="en-US" sz="28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  <p:sp>
        <p:nvSpPr>
          <p:cNvPr id="6" name="正方形/長方形 5">
            <a:extLst>
              <a:ext uri="{FF2B5EF4-FFF2-40B4-BE49-F238E27FC236}">
                <a16:creationId xmlns:a16="http://schemas.microsoft.com/office/drawing/2014/main" id="{D0A11C01-F211-4E70-9249-372EEBC7829F}"/>
              </a:ext>
            </a:extLst>
          </p:cNvPr>
          <p:cNvSpPr/>
          <p:nvPr/>
        </p:nvSpPr>
        <p:spPr>
          <a:xfrm>
            <a:off x="1774395" y="3350602"/>
            <a:ext cx="973030" cy="461665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ja-JP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sp>
        <p:nvSpPr>
          <p:cNvPr id="7" name="テキスト ボックス 6">
            <a:extLst>
              <a:ext uri="{FF2B5EF4-FFF2-40B4-BE49-F238E27FC236}">
                <a16:creationId xmlns:a16="http://schemas.microsoft.com/office/drawing/2014/main" id="{77B47857-1951-46DB-B9F9-0F71AC79385B}"/>
              </a:ext>
            </a:extLst>
          </p:cNvPr>
          <p:cNvSpPr txBox="1"/>
          <p:nvPr/>
        </p:nvSpPr>
        <p:spPr>
          <a:xfrm>
            <a:off x="708102" y="3298676"/>
            <a:ext cx="190263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t>新規</a:t>
            </a:r>
          </a:p>
        </p:txBody>
      </p:sp>
      <p:sp>
        <p:nvSpPr>
          <p:cNvPr id="11" name="テキスト ボックス 10">
            <a:extLst>
              <a:ext uri="{FF2B5EF4-FFF2-40B4-BE49-F238E27FC236}">
                <a16:creationId xmlns:a16="http://schemas.microsoft.com/office/drawing/2014/main" id="{3B1117A9-7775-2F92-3CF4-31A976743C14}"/>
              </a:ext>
            </a:extLst>
          </p:cNvPr>
          <p:cNvSpPr txBox="1"/>
          <p:nvPr/>
        </p:nvSpPr>
        <p:spPr>
          <a:xfrm>
            <a:off x="141668" y="1031487"/>
            <a:ext cx="864138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2400" dirty="0"/>
              <a:t>使用しているブラウザの種類や設定によっては，</a:t>
            </a:r>
            <a:r>
              <a:rPr lang="ja-JP" altLang="en-US" sz="2400" b="1" dirty="0"/>
              <a:t>次のような画面が表示される場合がある</a:t>
            </a:r>
            <a:r>
              <a:rPr lang="ja-JP" altLang="en-US" sz="2400" dirty="0"/>
              <a:t>．そのときは「</a:t>
            </a:r>
            <a:r>
              <a:rPr lang="ja-JP" altLang="en-US" sz="2400" b="1" dirty="0"/>
              <a:t>新規</a:t>
            </a:r>
            <a:r>
              <a:rPr lang="ja-JP" altLang="en-US" sz="2400" dirty="0"/>
              <a:t>」をクリックし，「</a:t>
            </a:r>
            <a:r>
              <a:rPr lang="ja-JP" altLang="en-US" sz="2400" b="1" dirty="0"/>
              <a:t>新しいプロジェクト</a:t>
            </a:r>
            <a:r>
              <a:rPr lang="ja-JP" altLang="en-US" sz="2400" dirty="0"/>
              <a:t>」を選ぶ．</a:t>
            </a:r>
            <a:endParaRPr kumimoji="1" lang="en-US" altLang="ja-JP" sz="2400" dirty="0"/>
          </a:p>
        </p:txBody>
      </p:sp>
    </p:spTree>
    <p:extLst>
      <p:ext uri="{BB962C8B-B14F-4D97-AF65-F5344CB8AC3E}">
        <p14:creationId xmlns:p14="http://schemas.microsoft.com/office/powerpoint/2010/main" val="77054445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2D72588-3E0C-4061-37A8-0C71DE0DD9A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9962E1A6-E46E-3E2D-5D0F-C28106E77F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ja-JP" altLang="en-US" dirty="0"/>
              <a:t>２次元表示と３次元表示の切り替えボタン</a:t>
            </a:r>
            <a:endParaRPr kumimoji="1" lang="ja-JP" altLang="en-US" dirty="0"/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A823B03E-2337-10FB-8953-D6DADA1B84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205D82C-95A1-431E-8E38-AA614A14CDCF}" type="slidenum">
              <a:rPr kumimoji="1" lang="ja-JP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30</a:t>
            </a:fld>
            <a:endParaRPr kumimoji="1" lang="ja-JP" altLang="en-US" sz="28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  <p:sp>
        <p:nvSpPr>
          <p:cNvPr id="11" name="テキスト ボックス 10">
            <a:extLst>
              <a:ext uri="{FF2B5EF4-FFF2-40B4-BE49-F238E27FC236}">
                <a16:creationId xmlns:a16="http://schemas.microsoft.com/office/drawing/2014/main" id="{4CC0DEE6-F43A-0500-5733-09063631750E}"/>
              </a:ext>
            </a:extLst>
          </p:cNvPr>
          <p:cNvSpPr txBox="1"/>
          <p:nvPr/>
        </p:nvSpPr>
        <p:spPr>
          <a:xfrm>
            <a:off x="141668" y="1031487"/>
            <a:ext cx="864138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ja-JP" altLang="en-US" sz="2400" dirty="0"/>
              <a:t>右下の「</a:t>
            </a:r>
            <a:r>
              <a:rPr kumimoji="1" lang="en-US" altLang="ja-JP" sz="2400" dirty="0"/>
              <a:t>2D</a:t>
            </a:r>
            <a:r>
              <a:rPr kumimoji="1" lang="ja-JP" altLang="en-US" sz="2400" dirty="0"/>
              <a:t>」・「</a:t>
            </a:r>
            <a:r>
              <a:rPr kumimoji="1" lang="en-US" altLang="ja-JP" sz="2400" dirty="0"/>
              <a:t>3D</a:t>
            </a:r>
            <a:r>
              <a:rPr kumimoji="1" lang="ja-JP" altLang="en-US" sz="2400" dirty="0"/>
              <a:t>」ボタンで切り替え</a:t>
            </a:r>
            <a:endParaRPr kumimoji="1" lang="en-US" altLang="ja-JP" sz="2400" dirty="0"/>
          </a:p>
        </p:txBody>
      </p:sp>
      <p:pic>
        <p:nvPicPr>
          <p:cNvPr id="5" name="図 4">
            <a:extLst>
              <a:ext uri="{FF2B5EF4-FFF2-40B4-BE49-F238E27FC236}">
                <a16:creationId xmlns:a16="http://schemas.microsoft.com/office/drawing/2014/main" id="{B7E7D254-DF84-F4CF-163A-6FEBDCDB1E9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681086"/>
            <a:ext cx="4398045" cy="3492048"/>
          </a:xfrm>
          <a:prstGeom prst="rect">
            <a:avLst/>
          </a:prstGeom>
        </p:spPr>
      </p:pic>
      <p:sp>
        <p:nvSpPr>
          <p:cNvPr id="8" name="正方形/長方形 7">
            <a:extLst>
              <a:ext uri="{FF2B5EF4-FFF2-40B4-BE49-F238E27FC236}">
                <a16:creationId xmlns:a16="http://schemas.microsoft.com/office/drawing/2014/main" id="{4577D147-6A61-6AEA-5016-701E33E4BC3F}"/>
              </a:ext>
            </a:extLst>
          </p:cNvPr>
          <p:cNvSpPr/>
          <p:nvPr/>
        </p:nvSpPr>
        <p:spPr>
          <a:xfrm>
            <a:off x="3332262" y="4823802"/>
            <a:ext cx="511605" cy="467865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ja-JP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pic>
        <p:nvPicPr>
          <p:cNvPr id="12" name="図 11">
            <a:extLst>
              <a:ext uri="{FF2B5EF4-FFF2-40B4-BE49-F238E27FC236}">
                <a16:creationId xmlns:a16="http://schemas.microsoft.com/office/drawing/2014/main" id="{958BD244-CBCD-BBDF-D22B-EFBED20F550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14849" y="1688757"/>
            <a:ext cx="4365836" cy="3484378"/>
          </a:xfrm>
          <a:prstGeom prst="rect">
            <a:avLst/>
          </a:prstGeom>
        </p:spPr>
      </p:pic>
      <p:sp>
        <p:nvSpPr>
          <p:cNvPr id="13" name="正方形/長方形 12">
            <a:extLst>
              <a:ext uri="{FF2B5EF4-FFF2-40B4-BE49-F238E27FC236}">
                <a16:creationId xmlns:a16="http://schemas.microsoft.com/office/drawing/2014/main" id="{B3698A4C-751E-52CF-608E-0C8395058D61}"/>
              </a:ext>
            </a:extLst>
          </p:cNvPr>
          <p:cNvSpPr/>
          <p:nvPr/>
        </p:nvSpPr>
        <p:spPr>
          <a:xfrm>
            <a:off x="7913771" y="4806869"/>
            <a:ext cx="511605" cy="467865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ja-JP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sp>
        <p:nvSpPr>
          <p:cNvPr id="14" name="テキスト ボックス 13">
            <a:extLst>
              <a:ext uri="{FF2B5EF4-FFF2-40B4-BE49-F238E27FC236}">
                <a16:creationId xmlns:a16="http://schemas.microsoft.com/office/drawing/2014/main" id="{13575329-8CE9-E241-5B3C-9DEC509E3C97}"/>
              </a:ext>
            </a:extLst>
          </p:cNvPr>
          <p:cNvSpPr txBox="1"/>
          <p:nvPr/>
        </p:nvSpPr>
        <p:spPr>
          <a:xfrm>
            <a:off x="1144760" y="5617687"/>
            <a:ext cx="17235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kumimoji="1" lang="ja-JP" altLang="en-US" sz="2400" dirty="0"/>
              <a:t>３次元表示</a:t>
            </a:r>
          </a:p>
        </p:txBody>
      </p:sp>
      <p:sp>
        <p:nvSpPr>
          <p:cNvPr id="16" name="テキスト ボックス 15">
            <a:extLst>
              <a:ext uri="{FF2B5EF4-FFF2-40B4-BE49-F238E27FC236}">
                <a16:creationId xmlns:a16="http://schemas.microsoft.com/office/drawing/2014/main" id="{21A9555C-6F86-AA86-6F47-1B34FA6F2471}"/>
              </a:ext>
            </a:extLst>
          </p:cNvPr>
          <p:cNvSpPr txBox="1"/>
          <p:nvPr/>
        </p:nvSpPr>
        <p:spPr>
          <a:xfrm>
            <a:off x="5750626" y="5595680"/>
            <a:ext cx="17235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kumimoji="1" lang="ja-JP" altLang="en-US" sz="2400" dirty="0"/>
              <a:t>２次元表示</a:t>
            </a:r>
          </a:p>
        </p:txBody>
      </p:sp>
    </p:spTree>
    <p:extLst>
      <p:ext uri="{BB962C8B-B14F-4D97-AF65-F5344CB8AC3E}">
        <p14:creationId xmlns:p14="http://schemas.microsoft.com/office/powerpoint/2010/main" val="137667418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図 4">
            <a:extLst>
              <a:ext uri="{FF2B5EF4-FFF2-40B4-BE49-F238E27FC236}">
                <a16:creationId xmlns:a16="http://schemas.microsoft.com/office/drawing/2014/main" id="{AB8D71D3-A2B7-FE0E-AD0A-F0E68E4729A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75277" y="1635611"/>
            <a:ext cx="6185440" cy="5248454"/>
          </a:xfrm>
          <a:prstGeom prst="rect">
            <a:avLst/>
          </a:prstGeom>
        </p:spPr>
      </p:pic>
      <p:sp>
        <p:nvSpPr>
          <p:cNvPr id="2" name="タイトル 1">
            <a:extLst>
              <a:ext uri="{FF2B5EF4-FFF2-40B4-BE49-F238E27FC236}">
                <a16:creationId xmlns:a16="http://schemas.microsoft.com/office/drawing/2014/main" id="{5AADCE88-8E59-4764-A7C3-C62CFB7F64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kumimoji="1" lang="en-US" altLang="ja-JP" dirty="0"/>
              <a:t>Google Earth </a:t>
            </a:r>
            <a:r>
              <a:rPr kumimoji="1" lang="ja-JP" altLang="en-US" dirty="0"/>
              <a:t>の検索機能</a:t>
            </a:r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0ABF946A-3A33-4077-889B-B983A11A3B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205D82C-95A1-431E-8E38-AA614A14CDCF}" type="slidenum">
              <a:rPr kumimoji="1" lang="ja-JP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31</a:t>
            </a:fld>
            <a:endParaRPr kumimoji="1" lang="ja-JP" altLang="en-US" sz="28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  <p:sp>
        <p:nvSpPr>
          <p:cNvPr id="6" name="正方形/長方形 5">
            <a:extLst>
              <a:ext uri="{FF2B5EF4-FFF2-40B4-BE49-F238E27FC236}">
                <a16:creationId xmlns:a16="http://schemas.microsoft.com/office/drawing/2014/main" id="{D0A11C01-F211-4E70-9249-372EEBC7829F}"/>
              </a:ext>
            </a:extLst>
          </p:cNvPr>
          <p:cNvSpPr/>
          <p:nvPr/>
        </p:nvSpPr>
        <p:spPr>
          <a:xfrm flipV="1">
            <a:off x="1707083" y="1881144"/>
            <a:ext cx="1008033" cy="377529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ja-JP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sp>
        <p:nvSpPr>
          <p:cNvPr id="7" name="テキスト ボックス 6">
            <a:extLst>
              <a:ext uri="{FF2B5EF4-FFF2-40B4-BE49-F238E27FC236}">
                <a16:creationId xmlns:a16="http://schemas.microsoft.com/office/drawing/2014/main" id="{77B47857-1951-46DB-B9F9-0F71AC79385B}"/>
              </a:ext>
            </a:extLst>
          </p:cNvPr>
          <p:cNvSpPr txBox="1"/>
          <p:nvPr/>
        </p:nvSpPr>
        <p:spPr>
          <a:xfrm>
            <a:off x="629234" y="699431"/>
            <a:ext cx="75588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defRPr/>
            </a:pPr>
            <a:r>
              <a:rPr lang="ja-JP" altLang="en-US" sz="2400" dirty="0"/>
              <a:t>検索のための文字列（施設名，地名など）を入れて検索できる．</a:t>
            </a:r>
            <a:endParaRPr kumimoji="1" lang="ja-JP" altLang="en-US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7301184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2CEF0CED-AC90-4826-A8C5-D0C492B88B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kumimoji="1" lang="ja-JP" altLang="en-US" dirty="0"/>
              <a:t>福山城の検索結果</a:t>
            </a:r>
          </a:p>
        </p:txBody>
      </p:sp>
      <p:sp>
        <p:nvSpPr>
          <p:cNvPr id="3" name="コンテンツ プレースホルダー 2">
            <a:extLst>
              <a:ext uri="{FF2B5EF4-FFF2-40B4-BE49-F238E27FC236}">
                <a16:creationId xmlns:a16="http://schemas.microsoft.com/office/drawing/2014/main" id="{36A969B9-1749-4B0B-BFB6-8542496014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1529" y="6164662"/>
            <a:ext cx="8461208" cy="586928"/>
          </a:xfrm>
        </p:spPr>
        <p:txBody>
          <a:bodyPr/>
          <a:lstStyle/>
          <a:p>
            <a:pPr marL="0" indent="0">
              <a:buNone/>
            </a:pPr>
            <a:r>
              <a:rPr kumimoji="1" lang="en-US" altLang="ja-JP" dirty="0"/>
              <a:t>Google Earth</a:t>
            </a:r>
            <a:r>
              <a:rPr kumimoji="1" lang="ja-JP" altLang="en-US" dirty="0"/>
              <a:t>で「福山城」を検索したところ</a:t>
            </a:r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38BFB580-271A-4232-9E82-32392071E2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205D82C-95A1-431E-8E38-AA614A14CDCF}" type="slidenum">
              <a:rPr kumimoji="1" lang="ja-JP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32</a:t>
            </a:fld>
            <a:endParaRPr kumimoji="1" lang="ja-JP" altLang="en-US" sz="28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  <p:pic>
        <p:nvPicPr>
          <p:cNvPr id="7" name="図 6">
            <a:extLst>
              <a:ext uri="{FF2B5EF4-FFF2-40B4-BE49-F238E27FC236}">
                <a16:creationId xmlns:a16="http://schemas.microsoft.com/office/drawing/2014/main" id="{187C951E-39F1-1E35-109D-82A2B077EAB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909706"/>
            <a:ext cx="9144000" cy="50385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378152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609371DE-CA25-0E18-8ACA-3BA480F0FB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kumimoji="1" lang="ja-JP" altLang="en-US" dirty="0"/>
              <a:t>視点移動</a:t>
            </a:r>
          </a:p>
        </p:txBody>
      </p:sp>
      <p:sp>
        <p:nvSpPr>
          <p:cNvPr id="3" name="コンテンツ プレースホルダー 2">
            <a:extLst>
              <a:ext uri="{FF2B5EF4-FFF2-40B4-BE49-F238E27FC236}">
                <a16:creationId xmlns:a16="http://schemas.microsoft.com/office/drawing/2014/main" id="{B944B491-CD0E-F95A-288E-E0E228175D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kumimoji="1" lang="ja-JP" altLang="en-US" dirty="0"/>
              <a:t>視点移動は，マウス操作で行うことができる</a:t>
            </a:r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1026E6F8-71B7-8FDD-43A4-FE5B5B2B9C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5D82C-95A1-431E-8E38-AA614A14CDCF}" type="slidenum">
              <a:rPr kumimoji="1" lang="ja-JP" altLang="en-US" smtClean="0"/>
              <a:t>33</a:t>
            </a:fld>
            <a:endParaRPr kumimoji="1" lang="ja-JP" altLang="en-US"/>
          </a:p>
        </p:txBody>
      </p:sp>
      <p:pic>
        <p:nvPicPr>
          <p:cNvPr id="5" name="図 4">
            <a:extLst>
              <a:ext uri="{FF2B5EF4-FFF2-40B4-BE49-F238E27FC236}">
                <a16:creationId xmlns:a16="http://schemas.microsoft.com/office/drawing/2014/main" id="{08945832-0A7A-4A57-B7C8-558B3C0EE06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403736"/>
            <a:ext cx="4142586" cy="4352441"/>
          </a:xfrm>
          <a:prstGeom prst="rect">
            <a:avLst/>
          </a:prstGeom>
        </p:spPr>
      </p:pic>
      <p:pic>
        <p:nvPicPr>
          <p:cNvPr id="6" name="図 5">
            <a:extLst>
              <a:ext uri="{FF2B5EF4-FFF2-40B4-BE49-F238E27FC236}">
                <a16:creationId xmlns:a16="http://schemas.microsoft.com/office/drawing/2014/main" id="{BEE099A8-3CB9-45EF-96D0-47DEC4646A8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3225" y="1484948"/>
            <a:ext cx="4609246" cy="42216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1754326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EA568AB6-4574-B038-8F80-D3B212FB8A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kumimoji="1" lang="ja-JP" altLang="en-US" dirty="0"/>
              <a:t>地形・海・空の再現</a:t>
            </a:r>
          </a:p>
        </p:txBody>
      </p:sp>
      <p:sp>
        <p:nvSpPr>
          <p:cNvPr id="3" name="コンテンツ プレースホルダー 2">
            <a:extLst>
              <a:ext uri="{FF2B5EF4-FFF2-40B4-BE49-F238E27FC236}">
                <a16:creationId xmlns:a16="http://schemas.microsoft.com/office/drawing/2014/main" id="{F5A9D882-FA3A-720C-9C22-552AF6F1879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kumimoji="1" lang="ja-JP" altLang="en-US" dirty="0"/>
              <a:t>地形，海，空なども再現されている．</a:t>
            </a:r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C61F6D60-DAA5-F3DB-0253-BF8009FDF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5D82C-95A1-431E-8E38-AA614A14CDCF}" type="slidenum">
              <a:rPr kumimoji="1" lang="ja-JP" altLang="en-US" smtClean="0"/>
              <a:t>34</a:t>
            </a:fld>
            <a:endParaRPr kumimoji="1" lang="ja-JP" altLang="en-US"/>
          </a:p>
        </p:txBody>
      </p:sp>
      <p:pic>
        <p:nvPicPr>
          <p:cNvPr id="5" name="図 4">
            <a:extLst>
              <a:ext uri="{FF2B5EF4-FFF2-40B4-BE49-F238E27FC236}">
                <a16:creationId xmlns:a16="http://schemas.microsoft.com/office/drawing/2014/main" id="{F79A2F02-0243-4231-ADF5-1C6AF909C6B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695" y="1627147"/>
            <a:ext cx="9125305" cy="50943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343035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AECE963B-A475-4B18-A01B-C413B89146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845" y="175028"/>
            <a:ext cx="8461208" cy="921242"/>
          </a:xfrm>
        </p:spPr>
        <p:txBody>
          <a:bodyPr>
            <a:normAutofit/>
          </a:bodyPr>
          <a:lstStyle/>
          <a:p>
            <a:r>
              <a:rPr lang="ja-JP" altLang="en-US" dirty="0"/>
              <a:t>パノラマ画像の動画</a:t>
            </a:r>
            <a:endParaRPr kumimoji="1" lang="ja-JP" altLang="en-US" sz="2900" dirty="0"/>
          </a:p>
        </p:txBody>
      </p:sp>
      <p:sp>
        <p:nvSpPr>
          <p:cNvPr id="3" name="コンテンツ プレースホルダー 2">
            <a:extLst>
              <a:ext uri="{FF2B5EF4-FFF2-40B4-BE49-F238E27FC236}">
                <a16:creationId xmlns:a16="http://schemas.microsoft.com/office/drawing/2014/main" id="{84336EAC-DA10-4795-B52F-68A54973E6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1845" y="1172049"/>
            <a:ext cx="8461208" cy="500737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nl-NL" altLang="ja-JP" dirty="0"/>
              <a:t>Google Earth</a:t>
            </a:r>
            <a:r>
              <a:rPr lang="ja-JP" altLang="nl-NL" dirty="0"/>
              <a:t>を利用して作成された映像作品の例として，</a:t>
            </a:r>
            <a:r>
              <a:rPr lang="nl-NL" altLang="ja-JP" dirty="0">
                <a:hlinkClick r:id="rId3"/>
              </a:rPr>
              <a:t>https://vimeo.com/203253308</a:t>
            </a:r>
            <a:r>
              <a:rPr lang="nl-NL" altLang="ja-JP" dirty="0"/>
              <a:t> </a:t>
            </a:r>
            <a:r>
              <a:rPr lang="ja-JP" altLang="nl-NL" dirty="0"/>
              <a:t>がある．</a:t>
            </a:r>
            <a:endParaRPr lang="ja-JP" altLang="en-US" sz="2400" dirty="0"/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8EC062A1-A52F-4F0F-8241-0F01AE81C4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205D82C-95A1-431E-8E38-AA614A14CDCF}" type="slidenum">
              <a:rPr kumimoji="1" lang="ja-JP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35</a:t>
            </a:fld>
            <a:endParaRPr kumimoji="1" lang="ja-JP" altLang="en-US" sz="28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  <p:pic>
        <p:nvPicPr>
          <p:cNvPr id="8" name="図 7">
            <a:extLst>
              <a:ext uri="{FF2B5EF4-FFF2-40B4-BE49-F238E27FC236}">
                <a16:creationId xmlns:a16="http://schemas.microsoft.com/office/drawing/2014/main" id="{7892B5CC-C9EE-4836-8114-96F18357418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7978" y="2287208"/>
            <a:ext cx="7965621" cy="42428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1242988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/>
          <p:cNvSpPr>
            <a:spLocks noGrp="1"/>
          </p:cNvSpPr>
          <p:nvPr>
            <p:ph type="title"/>
          </p:nvPr>
        </p:nvSpPr>
        <p:spPr>
          <a:xfrm>
            <a:off x="3724072" y="629268"/>
            <a:ext cx="4939868" cy="1286160"/>
          </a:xfrm>
        </p:spPr>
        <p:txBody>
          <a:bodyPr anchor="b">
            <a:normAutofit/>
          </a:bodyPr>
          <a:lstStyle/>
          <a:p>
            <a:pPr algn="l"/>
            <a:r>
              <a:rPr lang="ja-JP" altLang="en-US" dirty="0"/>
              <a:t>演習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825C89A-4CA9-463F-B084-0B2641B9566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2677" r="29301"/>
          <a:stretch/>
        </p:blipFill>
        <p:spPr>
          <a:xfrm>
            <a:off x="20" y="10"/>
            <a:ext cx="3476673" cy="6857990"/>
          </a:xfrm>
          <a:prstGeom prst="rect">
            <a:avLst/>
          </a:prstGeom>
          <a:effectLst/>
        </p:spPr>
      </p:pic>
      <p:sp>
        <p:nvSpPr>
          <p:cNvPr id="4" name="スライド番号プレースホルダー 3"/>
          <p:cNvSpPr>
            <a:spLocks noGrp="1"/>
          </p:cNvSpPr>
          <p:nvPr>
            <p:ph type="sldNum" sz="quarter" idx="12"/>
          </p:nvPr>
        </p:nvSpPr>
        <p:spPr>
          <a:xfrm>
            <a:off x="8011648" y="6364538"/>
            <a:ext cx="890069" cy="365125"/>
          </a:xfrm>
        </p:spPr>
        <p:txBody>
          <a:bodyPr>
            <a:noAutofit/>
          </a:bodyPr>
          <a:lstStyle/>
          <a:p>
            <a:pPr marL="0" marR="0" lvl="0" indent="0" algn="r" defTabSz="4572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16F77370-7F48-49C1-8603-DB37AE8840E1}" type="slidenum">
              <a:rPr kumimoji="0" lang="ja-JP" altLang="en-US" sz="24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9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36</a:t>
            </a:fld>
            <a:endParaRPr kumimoji="0" lang="ja-JP" alt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  <p:sp>
        <p:nvSpPr>
          <p:cNvPr id="7" name="コンテンツ プレースホルダー 6">
            <a:extLst>
              <a:ext uri="{FF2B5EF4-FFF2-40B4-BE49-F238E27FC236}">
                <a16:creationId xmlns:a16="http://schemas.microsoft.com/office/drawing/2014/main" id="{1ADC2B65-0827-95AB-0DB2-1684B2D0B4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ja-JP" altLang="en-US"/>
          </a:p>
        </p:txBody>
      </p:sp>
    </p:spTree>
    <p:extLst>
      <p:ext uri="{BB962C8B-B14F-4D97-AF65-F5344CB8AC3E}">
        <p14:creationId xmlns:p14="http://schemas.microsoft.com/office/powerpoint/2010/main" val="953116472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AC1A4CB-B30A-30BD-350C-392E4F34E7B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400AC46A-C332-3E12-DC56-C8AD9DB472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845" y="175028"/>
            <a:ext cx="8461208" cy="1156231"/>
          </a:xfrm>
        </p:spPr>
        <p:txBody>
          <a:bodyPr>
            <a:normAutofit/>
          </a:bodyPr>
          <a:lstStyle/>
          <a:p>
            <a:r>
              <a:rPr lang="ja-JP" altLang="en-US" b="1" dirty="0"/>
              <a:t>演習②：</a:t>
            </a:r>
            <a:r>
              <a:rPr lang="en-US" altLang="ja-JP" b="1" dirty="0"/>
              <a:t>Google Earth </a:t>
            </a:r>
            <a:r>
              <a:rPr lang="ja-JP" altLang="en-US" b="1" dirty="0"/>
              <a:t>を用いた探索</a:t>
            </a:r>
            <a:br>
              <a:rPr lang="ja-JP" altLang="en-US" b="1" dirty="0"/>
            </a:br>
            <a:endParaRPr kumimoji="1" lang="ja-JP" altLang="en-US" dirty="0"/>
          </a:p>
        </p:txBody>
      </p:sp>
      <p:sp>
        <p:nvSpPr>
          <p:cNvPr id="3" name="コンテンツ プレースホルダー 2">
            <a:extLst>
              <a:ext uri="{FF2B5EF4-FFF2-40B4-BE49-F238E27FC236}">
                <a16:creationId xmlns:a16="http://schemas.microsoft.com/office/drawing/2014/main" id="{3E4CFCAF-9B58-8569-8C6F-C5DEA6D52E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1845" y="1432111"/>
            <a:ext cx="8461208" cy="4747307"/>
          </a:xfrm>
        </p:spPr>
        <p:txBody>
          <a:bodyPr/>
          <a:lstStyle/>
          <a:p>
            <a:pPr marL="0" indent="0">
              <a:buNone/>
            </a:pPr>
            <a:r>
              <a:rPr lang="en-US" altLang="ja-JP" dirty="0"/>
              <a:t>Google Earth </a:t>
            </a:r>
            <a:r>
              <a:rPr lang="ja-JP" altLang="en-US" dirty="0"/>
              <a:t>で地名等での検索と，自由な視点移動を行う。ストリートビューとの違いを確認する．</a:t>
            </a:r>
            <a:endParaRPr lang="en-US" altLang="ja-JP" dirty="0"/>
          </a:p>
          <a:p>
            <a:pPr marL="0" indent="0">
              <a:buNone/>
            </a:pPr>
            <a:endParaRPr kumimoji="1" lang="en-US" altLang="ja-JP" dirty="0"/>
          </a:p>
          <a:p>
            <a:pPr marL="0" indent="0">
              <a:buNone/>
            </a:pPr>
            <a:r>
              <a:rPr lang="en-US" altLang="ja-JP" dirty="0"/>
              <a:t>URL  </a:t>
            </a:r>
            <a:r>
              <a:rPr lang="nl-NL" altLang="ja-JP" dirty="0">
                <a:hlinkClick r:id="rId2"/>
              </a:rPr>
              <a:t>https://earth.google.com</a:t>
            </a:r>
            <a:r>
              <a:rPr lang="nl-NL" altLang="ja-JP" dirty="0"/>
              <a:t> </a:t>
            </a:r>
          </a:p>
          <a:p>
            <a:pPr marL="0" indent="0">
              <a:buNone/>
            </a:pPr>
            <a:endParaRPr kumimoji="1" lang="nl-NL" altLang="ja-JP" dirty="0"/>
          </a:p>
          <a:p>
            <a:pPr marL="0" indent="0">
              <a:buNone/>
            </a:pPr>
            <a:r>
              <a:rPr kumimoji="1" lang="ja-JP" altLang="en-US" dirty="0"/>
              <a:t>地名、施設名、住所、その他キーワードで検索してみよう</a:t>
            </a:r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821F1BE6-9DC2-AA60-BD7C-D0F5173A3B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205D82C-95A1-431E-8E38-AA614A14CDCF}" type="slidenum">
              <a:rPr kumimoji="1" lang="ja-JP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37</a:t>
            </a:fld>
            <a:endParaRPr kumimoji="1" lang="ja-JP" altLang="en-US" sz="28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07949213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80340EDC-1726-5265-31EF-A4F45B2035B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kumimoji="1" lang="en-US" altLang="ja-JP" dirty="0"/>
              <a:t>4-4 Blender（3次元CG制作ツール）</a:t>
            </a:r>
            <a:endParaRPr kumimoji="1" lang="ja-JP" altLang="en-US" dirty="0"/>
          </a:p>
        </p:txBody>
      </p:sp>
      <p:sp>
        <p:nvSpPr>
          <p:cNvPr id="3" name="字幕 2">
            <a:extLst>
              <a:ext uri="{FF2B5EF4-FFF2-40B4-BE49-F238E27FC236}">
                <a16:creationId xmlns:a16="http://schemas.microsoft.com/office/drawing/2014/main" id="{C7E2F0D3-D643-76F7-6C58-D1A0C0E15BB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F6AFBFDC-9704-837B-AE31-E7577FA977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5D82C-95A1-431E-8E38-AA614A14CDCF}" type="slidenum">
              <a:rPr kumimoji="1" lang="ja-JP" altLang="en-US" smtClean="0"/>
              <a:t>38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1777134670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E9FB22AC-5876-659F-7805-8C5FE2BA6F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kumimoji="1" lang="en-US" altLang="ja-JP" dirty="0"/>
              <a:t>Blender</a:t>
            </a:r>
            <a:r>
              <a:rPr lang="ja-JP" altLang="en-US" dirty="0"/>
              <a:t> の概要</a:t>
            </a:r>
            <a:endParaRPr kumimoji="1" lang="ja-JP" altLang="en-US" dirty="0"/>
          </a:p>
        </p:txBody>
      </p:sp>
      <p:sp>
        <p:nvSpPr>
          <p:cNvPr id="3" name="コンテンツ プレースホルダー 2">
            <a:extLst>
              <a:ext uri="{FF2B5EF4-FFF2-40B4-BE49-F238E27FC236}">
                <a16:creationId xmlns:a16="http://schemas.microsoft.com/office/drawing/2014/main" id="{3F2FE64A-0340-E738-4B3B-69EC7169F7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kumimoji="1" lang="en-US" altLang="ja-JP" sz="2400" b="1" dirty="0"/>
              <a:t>Blender</a:t>
            </a:r>
            <a:r>
              <a:rPr kumimoji="1" lang="ja-JP" altLang="en-US" sz="2400" dirty="0"/>
              <a:t>は，</a:t>
            </a:r>
            <a:r>
              <a:rPr kumimoji="1" lang="ja-JP" altLang="en-US" sz="2400" b="1" dirty="0"/>
              <a:t>３次元コンピュータグラフィックス（</a:t>
            </a:r>
            <a:r>
              <a:rPr kumimoji="1" lang="en-US" altLang="ja-JP" sz="2400" b="1" dirty="0"/>
              <a:t>3DCG</a:t>
            </a:r>
            <a:r>
              <a:rPr kumimoji="1" lang="ja-JP" altLang="en-US" sz="2400" b="1" dirty="0"/>
              <a:t>）</a:t>
            </a:r>
            <a:r>
              <a:rPr kumimoji="1" lang="ja-JP" altLang="en-US" sz="2400" dirty="0"/>
              <a:t>の</a:t>
            </a:r>
            <a:r>
              <a:rPr kumimoji="1" lang="ja-JP" altLang="en-US" sz="2400" b="1" dirty="0"/>
              <a:t>作成・編集ソフトウェア</a:t>
            </a:r>
            <a:r>
              <a:rPr kumimoji="1" lang="ja-JP" altLang="en-US" sz="2400" dirty="0"/>
              <a:t>である．</a:t>
            </a:r>
            <a:endParaRPr kumimoji="1" lang="en-US" altLang="ja-JP" sz="2400" dirty="0"/>
          </a:p>
          <a:p>
            <a:r>
              <a:rPr kumimoji="1" lang="ja-JP" altLang="en-US" sz="2400" b="1" dirty="0"/>
              <a:t>無料</a:t>
            </a:r>
            <a:r>
              <a:rPr kumimoji="1" lang="ja-JP" altLang="en-US" sz="2400" dirty="0"/>
              <a:t>で利用可能である．</a:t>
            </a:r>
            <a:endParaRPr kumimoji="1" lang="en-US" altLang="ja-JP" sz="2400" dirty="0"/>
          </a:p>
          <a:p>
            <a:r>
              <a:rPr kumimoji="1" lang="ja-JP" altLang="en-US" sz="2400" b="1" dirty="0"/>
              <a:t>３次元モデル制作</a:t>
            </a:r>
            <a:r>
              <a:rPr kumimoji="1" lang="ja-JP" altLang="en-US" sz="2400" dirty="0"/>
              <a:t>，</a:t>
            </a:r>
            <a:r>
              <a:rPr kumimoji="1" lang="ja-JP" altLang="en-US" sz="2400" b="1" dirty="0"/>
              <a:t>アニメーション</a:t>
            </a:r>
            <a:r>
              <a:rPr kumimoji="1" lang="ja-JP" altLang="en-US" sz="2400" dirty="0"/>
              <a:t>，</a:t>
            </a:r>
            <a:r>
              <a:rPr kumimoji="1" lang="ja-JP" altLang="en-US" sz="2400" b="1" dirty="0"/>
              <a:t>画像出力</a:t>
            </a:r>
            <a:r>
              <a:rPr kumimoji="1" lang="ja-JP" altLang="en-US" sz="2400" dirty="0"/>
              <a:t>など，</a:t>
            </a:r>
            <a:r>
              <a:rPr kumimoji="1" lang="en-US" altLang="ja-JP" sz="2400" dirty="0"/>
              <a:t>3DCG</a:t>
            </a:r>
            <a:r>
              <a:rPr kumimoji="1" lang="ja-JP" altLang="en-US" sz="2400" dirty="0"/>
              <a:t>の</a:t>
            </a:r>
            <a:r>
              <a:rPr kumimoji="1" lang="ja-JP" altLang="en-US" sz="2400" b="1" dirty="0"/>
              <a:t>多彩な機能</a:t>
            </a:r>
            <a:r>
              <a:rPr kumimoji="1" lang="ja-JP" altLang="en-US" sz="2400" dirty="0"/>
              <a:t>を提供する．</a:t>
            </a:r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A1ED0DA0-F491-AF1D-A657-3B935FEC4E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205D82C-95A1-431E-8E38-AA614A14CDCF}" type="slidenum">
              <a:rPr kumimoji="1" lang="ja-JP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39</a:t>
            </a:fld>
            <a:endParaRPr kumimoji="1" lang="ja-JP" altLang="en-US" sz="28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  <p:pic>
        <p:nvPicPr>
          <p:cNvPr id="7" name="図 6" descr="グラフィカル ユーザー インターフェイス&#10;&#10;AI 生成コンテンツは誤りを含む可能性があります。">
            <a:extLst>
              <a:ext uri="{FF2B5EF4-FFF2-40B4-BE49-F238E27FC236}">
                <a16:creationId xmlns:a16="http://schemas.microsoft.com/office/drawing/2014/main" id="{412E4580-BFDC-1F8C-6D21-B5D7C20C17A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0304" y="3027486"/>
            <a:ext cx="7501423" cy="38305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9904967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E616BEA9-82AE-89A2-6484-DC60772BBE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kumimoji="1" lang="en-US" altLang="ja-JP" dirty="0"/>
              <a:t>Blender </a:t>
            </a:r>
            <a:r>
              <a:rPr kumimoji="1" lang="ja-JP" altLang="en-US" dirty="0"/>
              <a:t>の主な機能</a:t>
            </a:r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5DB1CBE5-DE24-FA6B-05BB-5F6538F6B9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5D82C-95A1-431E-8E38-AA614A14CDCF}" type="slidenum">
              <a:rPr kumimoji="1" lang="ja-JP" altLang="en-US" smtClean="0"/>
              <a:t>40</a:t>
            </a:fld>
            <a:endParaRPr kumimoji="1" lang="ja-JP" altLang="en-US"/>
          </a:p>
        </p:txBody>
      </p:sp>
      <p:sp>
        <p:nvSpPr>
          <p:cNvPr id="6" name="コンテンツ プレースホルダー 5">
            <a:extLst>
              <a:ext uri="{FF2B5EF4-FFF2-40B4-BE49-F238E27FC236}">
                <a16:creationId xmlns:a16="http://schemas.microsoft.com/office/drawing/2014/main" id="{4A535021-A75B-343C-0229-7D0F821DABD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ja-JP" altLang="en-US" dirty="0"/>
          </a:p>
        </p:txBody>
      </p:sp>
      <p:pic>
        <p:nvPicPr>
          <p:cNvPr id="8" name="図 7" descr="グラフ&#10;&#10;AI 生成コンテンツは誤りを含む可能性があります。">
            <a:extLst>
              <a:ext uri="{FF2B5EF4-FFF2-40B4-BE49-F238E27FC236}">
                <a16:creationId xmlns:a16="http://schemas.microsoft.com/office/drawing/2014/main" id="{E78DD70B-58CE-EE03-82F1-5F66431CC62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99563"/>
            <a:ext cx="9144000" cy="3183775"/>
          </a:xfrm>
          <a:prstGeom prst="rect">
            <a:avLst/>
          </a:prstGeom>
        </p:spPr>
      </p:pic>
      <p:pic>
        <p:nvPicPr>
          <p:cNvPr id="9" name="図 8">
            <a:extLst>
              <a:ext uri="{FF2B5EF4-FFF2-40B4-BE49-F238E27FC236}">
                <a16:creationId xmlns:a16="http://schemas.microsoft.com/office/drawing/2014/main" id="{B82DEB55-CB95-FD1B-D764-69458AF6E44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5741" y="4372303"/>
            <a:ext cx="4107856" cy="2310669"/>
          </a:xfrm>
          <a:prstGeom prst="rect">
            <a:avLst/>
          </a:prstGeom>
        </p:spPr>
      </p:pic>
      <p:pic>
        <p:nvPicPr>
          <p:cNvPr id="10" name="図 9">
            <a:extLst>
              <a:ext uri="{FF2B5EF4-FFF2-40B4-BE49-F238E27FC236}">
                <a16:creationId xmlns:a16="http://schemas.microsoft.com/office/drawing/2014/main" id="{8F4EBF7A-2B4E-BDC5-CBF0-7D046457099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85190" y="4108963"/>
            <a:ext cx="4572000" cy="2918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802522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コンテンツ プレースホルダー 2"/>
          <p:cNvSpPr>
            <a:spLocks noGrp="1"/>
          </p:cNvSpPr>
          <p:nvPr>
            <p:ph idx="1"/>
          </p:nvPr>
        </p:nvSpPr>
        <p:spPr>
          <a:xfrm>
            <a:off x="321845" y="846253"/>
            <a:ext cx="8461208" cy="63167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kumimoji="1" lang="ja-JP" altLang="en-US" sz="2400" b="1" dirty="0"/>
              <a:t>顔の３次元データ</a:t>
            </a:r>
          </a:p>
        </p:txBody>
      </p:sp>
      <p:sp>
        <p:nvSpPr>
          <p:cNvPr id="4" name="スライド番号プレースホルダー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5D82C-95A1-431E-8E38-AA614A14CDCF}" type="slidenum">
              <a:rPr kumimoji="1" lang="ja-JP" altLang="en-US" smtClean="0"/>
              <a:t>41</a:t>
            </a:fld>
            <a:endParaRPr kumimoji="1" lang="ja-JP" altLang="en-US"/>
          </a:p>
        </p:txBody>
      </p:sp>
      <p:pic>
        <p:nvPicPr>
          <p:cNvPr id="2050" name="Picture 2" descr="https://www.kkaneko.jp/tools/man/87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0947" y="1349406"/>
            <a:ext cx="4073995" cy="29536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テキスト ボックス 4"/>
          <p:cNvSpPr txBox="1"/>
          <p:nvPr/>
        </p:nvSpPr>
        <p:spPr>
          <a:xfrm>
            <a:off x="386239" y="4390707"/>
            <a:ext cx="418576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ja-JP" sz="2400" dirty="0" err="1"/>
              <a:t>3DDFA_V2</a:t>
            </a:r>
            <a:r>
              <a:rPr lang="ja-JP" altLang="en-US" sz="2400" dirty="0"/>
              <a:t>法により</a:t>
            </a:r>
            <a:endParaRPr lang="en-US" altLang="ja-JP" sz="2400" dirty="0"/>
          </a:p>
          <a:p>
            <a:r>
              <a:rPr lang="ja-JP" altLang="en-US" sz="2400" dirty="0"/>
              <a:t>生成された顔の３次元データ</a:t>
            </a:r>
            <a:endParaRPr kumimoji="1" lang="ja-JP" altLang="en-US" sz="2400" dirty="0"/>
          </a:p>
        </p:txBody>
      </p:sp>
      <p:pic>
        <p:nvPicPr>
          <p:cNvPr id="2052" name="Picture 4" descr="https://www.kkaneko.jp/pro/ni/35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54551" y="1349407"/>
            <a:ext cx="3739246" cy="29536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テキスト ボックス 7"/>
          <p:cNvSpPr txBox="1"/>
          <p:nvPr/>
        </p:nvSpPr>
        <p:spPr>
          <a:xfrm>
            <a:off x="4997342" y="4469915"/>
            <a:ext cx="385676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kumimoji="1" lang="en-US" altLang="ja-JP" sz="2400" dirty="0" err="1"/>
              <a:t>DECA</a:t>
            </a:r>
            <a:r>
              <a:rPr kumimoji="1" lang="ja-JP" altLang="en-US" sz="2400" dirty="0"/>
              <a:t>法による顔の</a:t>
            </a:r>
            <a:r>
              <a:rPr kumimoji="1" lang="en-US" altLang="ja-JP" sz="2400" dirty="0"/>
              <a:t>3</a:t>
            </a:r>
            <a:r>
              <a:rPr kumimoji="1" lang="ja-JP" altLang="en-US" sz="2400" dirty="0"/>
              <a:t>次元化</a:t>
            </a:r>
          </a:p>
        </p:txBody>
      </p:sp>
      <p:sp>
        <p:nvSpPr>
          <p:cNvPr id="7" name="タイトル 6">
            <a:extLst>
              <a:ext uri="{FF2B5EF4-FFF2-40B4-BE49-F238E27FC236}">
                <a16:creationId xmlns:a16="http://schemas.microsoft.com/office/drawing/2014/main" id="{AE1746C3-D355-DF38-701C-C008481BB4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ja-JP" altLang="en-US" dirty="0"/>
              <a:t>表示（プレビュー）</a:t>
            </a:r>
          </a:p>
        </p:txBody>
      </p:sp>
    </p:spTree>
    <p:extLst>
      <p:ext uri="{BB962C8B-B14F-4D97-AF65-F5344CB8AC3E}">
        <p14:creationId xmlns:p14="http://schemas.microsoft.com/office/powerpoint/2010/main" val="1425250865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コンテンツ プレースホルダー 2"/>
          <p:cNvSpPr>
            <a:spLocks noGrp="1"/>
          </p:cNvSpPr>
          <p:nvPr>
            <p:ph idx="1"/>
          </p:nvPr>
        </p:nvSpPr>
        <p:spPr>
          <a:xfrm>
            <a:off x="237178" y="789575"/>
            <a:ext cx="8837374" cy="151957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ja-JP" altLang="en-US" sz="2400" b="1" dirty="0"/>
              <a:t>３Ｄ都市モデル </a:t>
            </a:r>
            <a:r>
              <a:rPr lang="en-US" altLang="ja-JP" sz="2400" b="1" dirty="0"/>
              <a:t>Project PLATEAU</a:t>
            </a:r>
          </a:p>
        </p:txBody>
      </p:sp>
      <p:sp>
        <p:nvSpPr>
          <p:cNvPr id="4" name="スライド番号プレースホルダー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5D82C-95A1-431E-8E38-AA614A14CDCF}" type="slidenum">
              <a:rPr kumimoji="1" lang="ja-JP" altLang="en-US" smtClean="0"/>
              <a:t>42</a:t>
            </a:fld>
            <a:endParaRPr kumimoji="1" lang="ja-JP" altLang="en-US"/>
          </a:p>
        </p:txBody>
      </p:sp>
      <p:sp>
        <p:nvSpPr>
          <p:cNvPr id="7" name="タイトル 6">
            <a:extLst>
              <a:ext uri="{FF2B5EF4-FFF2-40B4-BE49-F238E27FC236}">
                <a16:creationId xmlns:a16="http://schemas.microsoft.com/office/drawing/2014/main" id="{AE1746C3-D355-DF38-701C-C008481BB4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ja-JP" altLang="en-US" dirty="0"/>
              <a:t>表示（プレビュー）</a:t>
            </a:r>
          </a:p>
        </p:txBody>
      </p:sp>
      <p:pic>
        <p:nvPicPr>
          <p:cNvPr id="5" name="Picture 2" descr="https://www.kkaneko.jp/sample/34207_fukuyama-shi_CityGML2/34207op/mydata/bldg-a.png">
            <a:extLst>
              <a:ext uri="{FF2B5EF4-FFF2-40B4-BE49-F238E27FC236}">
                <a16:creationId xmlns:a16="http://schemas.microsoft.com/office/drawing/2014/main" id="{906F92B4-51FD-318D-3661-B2867702491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908" y="1177536"/>
            <a:ext cx="8735644" cy="46203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03974255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kumimoji="1" lang="ja-JP" altLang="en-US" dirty="0"/>
              <a:t>テクスチャマッピング</a:t>
            </a:r>
          </a:p>
        </p:txBody>
      </p:sp>
      <p:sp>
        <p:nvSpPr>
          <p:cNvPr id="4" name="スライド番号プレースホルダー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5D82C-95A1-431E-8E38-AA614A14CDCF}" type="slidenum">
              <a:rPr kumimoji="1" lang="ja-JP" altLang="en-US" smtClean="0"/>
              <a:t>43</a:t>
            </a:fld>
            <a:endParaRPr kumimoji="1" lang="ja-JP" altLang="en-US"/>
          </a:p>
        </p:txBody>
      </p:sp>
      <p:pic>
        <p:nvPicPr>
          <p:cNvPr id="3074" name="Picture 2" descr="https://www.kkaneko.jp/a/pics/9a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817" y="894931"/>
            <a:ext cx="3337906" cy="28593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テキスト ボックス 5"/>
          <p:cNvSpPr txBox="1"/>
          <p:nvPr/>
        </p:nvSpPr>
        <p:spPr>
          <a:xfrm>
            <a:off x="1628134" y="3904997"/>
            <a:ext cx="110799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kumimoji="1" lang="ja-JP" altLang="en-US" sz="2400" dirty="0"/>
              <a:t>元画像</a:t>
            </a:r>
          </a:p>
        </p:txBody>
      </p:sp>
      <p:sp>
        <p:nvSpPr>
          <p:cNvPr id="7" name="テキスト ボックス 6"/>
          <p:cNvSpPr txBox="1"/>
          <p:nvPr/>
        </p:nvSpPr>
        <p:spPr>
          <a:xfrm>
            <a:off x="4137056" y="3804109"/>
            <a:ext cx="326243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kumimoji="1" lang="en-US" altLang="ja-JP" sz="2400" dirty="0"/>
              <a:t>Blender（3次元CG制作ツール）</a:t>
            </a:r>
            <a:r>
              <a:rPr kumimoji="1" lang="ja-JP" altLang="en-US" sz="2400" dirty="0"/>
              <a:t>での</a:t>
            </a:r>
            <a:endParaRPr kumimoji="1" lang="en-US" altLang="ja-JP" sz="2400" dirty="0"/>
          </a:p>
          <a:p>
            <a:r>
              <a:rPr kumimoji="1" lang="ja-JP" altLang="en-US" sz="2400" dirty="0"/>
              <a:t>テクスチャマッピング</a:t>
            </a:r>
          </a:p>
        </p:txBody>
      </p:sp>
      <p:pic>
        <p:nvPicPr>
          <p:cNvPr id="3078" name="Picture 6" descr="https://www.kkaneko.jp/a/pics/1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67521" y="894931"/>
            <a:ext cx="4415532" cy="28593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テキスト ボックス 7">
            <a:extLst>
              <a:ext uri="{FF2B5EF4-FFF2-40B4-BE49-F238E27FC236}">
                <a16:creationId xmlns:a16="http://schemas.microsoft.com/office/drawing/2014/main" id="{59BB36D7-18FE-19A2-224F-E593E040D235}"/>
              </a:ext>
            </a:extLst>
          </p:cNvPr>
          <p:cNvSpPr txBox="1"/>
          <p:nvPr/>
        </p:nvSpPr>
        <p:spPr>
          <a:xfrm>
            <a:off x="407228" y="4739333"/>
            <a:ext cx="8212238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ja-JP" altLang="en-US" sz="2400" dirty="0">
                <a:latin typeface="メイリオ" panose="020B0604030504040204" pitchFamily="50" charset="-128"/>
                <a:ea typeface="メイリオ" panose="020B0604030504040204" pitchFamily="50" charset="-128"/>
              </a:rPr>
              <a:t>元画像から</a:t>
            </a:r>
            <a:r>
              <a:rPr lang="en-US" altLang="ja-JP" sz="2400" dirty="0">
                <a:latin typeface="メイリオ" panose="020B0604030504040204" pitchFamily="50" charset="-128"/>
                <a:ea typeface="メイリオ" panose="020B0604030504040204" pitchFamily="50" charset="-128"/>
              </a:rPr>
              <a:t>Blender</a:t>
            </a:r>
            <a:r>
              <a:rPr lang="ja-JP" altLang="en-US" sz="2400" dirty="0">
                <a:latin typeface="メイリオ" panose="020B0604030504040204" pitchFamily="50" charset="-128"/>
                <a:ea typeface="メイリオ" panose="020B0604030504040204" pitchFamily="50" charset="-128"/>
              </a:rPr>
              <a:t>で</a:t>
            </a:r>
            <a:r>
              <a:rPr lang="ja-JP" altLang="en-US" sz="2400" b="1" dirty="0">
                <a:latin typeface="メイリオ" panose="020B0604030504040204" pitchFamily="50" charset="-128"/>
                <a:ea typeface="メイリオ" panose="020B0604030504040204" pitchFamily="50" charset="-128"/>
              </a:rPr>
              <a:t>テクスチャマッピング</a:t>
            </a:r>
            <a:r>
              <a:rPr lang="ja-JP" altLang="en-US" sz="2400" dirty="0">
                <a:latin typeface="メイリオ" panose="020B0604030504040204" pitchFamily="50" charset="-128"/>
                <a:ea typeface="メイリオ" panose="020B0604030504040204" pitchFamily="50" charset="-128"/>
              </a:rPr>
              <a:t>（</a:t>
            </a:r>
            <a:r>
              <a:rPr lang="en-US" altLang="ja-JP" sz="2400" dirty="0">
                <a:latin typeface="メイリオ" panose="020B0604030504040204" pitchFamily="50" charset="-128"/>
                <a:ea typeface="メイリオ" panose="020B0604030504040204" pitchFamily="50" charset="-128"/>
              </a:rPr>
              <a:t>3</a:t>
            </a:r>
            <a:r>
              <a:rPr lang="ja-JP" altLang="en-US" sz="2400" dirty="0">
                <a:latin typeface="メイリオ" panose="020B0604030504040204" pitchFamily="50" charset="-128"/>
                <a:ea typeface="メイリオ" panose="020B0604030504040204" pitchFamily="50" charset="-128"/>
              </a:rPr>
              <a:t>次元モデルの表面に画像を貼り付ける処理）を行い，</a:t>
            </a:r>
            <a:r>
              <a:rPr lang="ja-JP" altLang="en-US" sz="2400" b="1" dirty="0">
                <a:latin typeface="メイリオ" panose="020B0604030504040204" pitchFamily="50" charset="-128"/>
                <a:ea typeface="メイリオ" panose="020B0604030504040204" pitchFamily="50" charset="-128"/>
              </a:rPr>
              <a:t>３次元のリアルな造形</a:t>
            </a:r>
            <a:r>
              <a:rPr lang="ja-JP" altLang="en-US" sz="2400" dirty="0">
                <a:latin typeface="メイリオ" panose="020B0604030504040204" pitchFamily="50" charset="-128"/>
                <a:ea typeface="メイリオ" panose="020B0604030504040204" pitchFamily="50" charset="-128"/>
              </a:rPr>
              <a:t>が可能である．</a:t>
            </a:r>
          </a:p>
        </p:txBody>
      </p:sp>
    </p:spTree>
    <p:extLst>
      <p:ext uri="{BB962C8B-B14F-4D97-AF65-F5344CB8AC3E}">
        <p14:creationId xmlns:p14="http://schemas.microsoft.com/office/powerpoint/2010/main" val="1293038022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/>
          <p:cNvSpPr>
            <a:spLocks noGrp="1"/>
          </p:cNvSpPr>
          <p:nvPr>
            <p:ph type="title"/>
          </p:nvPr>
        </p:nvSpPr>
        <p:spPr>
          <a:xfrm>
            <a:off x="341396" y="166868"/>
            <a:ext cx="8461208" cy="469865"/>
          </a:xfrm>
        </p:spPr>
        <p:txBody>
          <a:bodyPr>
            <a:normAutofit fontScale="90000"/>
          </a:bodyPr>
          <a:lstStyle/>
          <a:p>
            <a:r>
              <a:rPr kumimoji="1" lang="en-US" altLang="ja-JP" dirty="0"/>
              <a:t>PBR</a:t>
            </a:r>
            <a:r>
              <a:rPr kumimoji="1" lang="ja-JP" altLang="en-US" dirty="0"/>
              <a:t>マテリアル</a:t>
            </a:r>
          </a:p>
        </p:txBody>
      </p:sp>
      <p:sp>
        <p:nvSpPr>
          <p:cNvPr id="4" name="スライド番号プレースホルダー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5D82C-95A1-431E-8E38-AA614A14CDCF}" type="slidenum">
              <a:rPr kumimoji="1" lang="ja-JP" altLang="en-US" smtClean="0"/>
              <a:t>44</a:t>
            </a:fld>
            <a:endParaRPr kumimoji="1" lang="ja-JP" altLang="en-US"/>
          </a:p>
        </p:txBody>
      </p:sp>
      <p:pic>
        <p:nvPicPr>
          <p:cNvPr id="5" name="Picture 2" descr="[image]">
            <a:extLst>
              <a:ext uri="{FF2B5EF4-FFF2-40B4-BE49-F238E27FC236}">
                <a16:creationId xmlns:a16="http://schemas.microsoft.com/office/drawing/2014/main" id="{BA335508-B84D-155E-8868-2BDB9BD4CBD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7374" y="764634"/>
            <a:ext cx="6185803" cy="42175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テキスト ボックス 8">
            <a:extLst>
              <a:ext uri="{FF2B5EF4-FFF2-40B4-BE49-F238E27FC236}">
                <a16:creationId xmlns:a16="http://schemas.microsoft.com/office/drawing/2014/main" id="{E77624A9-F95D-753E-FC78-98D14332FF6D}"/>
              </a:ext>
            </a:extLst>
          </p:cNvPr>
          <p:cNvSpPr txBox="1"/>
          <p:nvPr/>
        </p:nvSpPr>
        <p:spPr>
          <a:xfrm>
            <a:off x="481263" y="5028120"/>
            <a:ext cx="8461208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US" altLang="ja-JP" sz="2400" dirty="0">
                <a:latin typeface="メイリオ" panose="020B0604030504040204" pitchFamily="50" charset="-128"/>
                <a:ea typeface="メイリオ" panose="020B0604030504040204" pitchFamily="50" charset="-128"/>
              </a:rPr>
              <a:t>Blender</a:t>
            </a:r>
            <a:r>
              <a:rPr lang="ja-JP" altLang="en-US" sz="2400" dirty="0">
                <a:latin typeface="メイリオ" panose="020B0604030504040204" pitchFamily="50" charset="-128"/>
                <a:ea typeface="メイリオ" panose="020B0604030504040204" pitchFamily="50" charset="-128"/>
              </a:rPr>
              <a:t>の</a:t>
            </a:r>
            <a:r>
              <a:rPr lang="en-US" altLang="ja-JP" sz="2400" dirty="0">
                <a:latin typeface="メイリオ" panose="020B0604030504040204" pitchFamily="50" charset="-128"/>
                <a:ea typeface="メイリオ" panose="020B0604030504040204" pitchFamily="50" charset="-128"/>
              </a:rPr>
              <a:t>PBR</a:t>
            </a:r>
            <a:r>
              <a:rPr lang="ja-JP" altLang="en-US" sz="2400" dirty="0">
                <a:latin typeface="メイリオ" panose="020B0604030504040204" pitchFamily="50" charset="-128"/>
                <a:ea typeface="メイリオ" panose="020B0604030504040204" pitchFamily="50" charset="-128"/>
              </a:rPr>
              <a:t>マテリアル（</a:t>
            </a:r>
            <a:r>
              <a:rPr lang="en-US" altLang="ja-JP" sz="2400" dirty="0">
                <a:latin typeface="メイリオ" panose="020B0604030504040204" pitchFamily="50" charset="-128"/>
                <a:ea typeface="メイリオ" panose="020B0604030504040204" pitchFamily="50" charset="-128"/>
              </a:rPr>
              <a:t>PBR</a:t>
            </a:r>
            <a:r>
              <a:rPr lang="ja-JP" altLang="en-US" sz="2400" dirty="0">
                <a:latin typeface="メイリオ" panose="020B0604030504040204" pitchFamily="50" charset="-128"/>
                <a:ea typeface="メイリオ" panose="020B0604030504040204" pitchFamily="50" charset="-128"/>
              </a:rPr>
              <a:t>は物理ベースレンダリングの略．光の反射を物理的に近く再現する質感設定）を使うと，金属や透明体のような表現も可能である．</a:t>
            </a:r>
          </a:p>
        </p:txBody>
      </p:sp>
    </p:spTree>
    <p:extLst>
      <p:ext uri="{BB962C8B-B14F-4D97-AF65-F5344CB8AC3E}">
        <p14:creationId xmlns:p14="http://schemas.microsoft.com/office/powerpoint/2010/main" val="3090868195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C7C9B5ED-1990-4207-ADFC-931B69DA29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kumimoji="1" lang="en-US" altLang="ja-JP" dirty="0"/>
              <a:t>Blender </a:t>
            </a:r>
            <a:r>
              <a:rPr kumimoji="1" lang="ja-JP" altLang="en-US" dirty="0"/>
              <a:t>の画面</a:t>
            </a:r>
            <a:r>
              <a:rPr lang="ja-JP" altLang="en-US" dirty="0"/>
              <a:t>構成：主要領域</a:t>
            </a:r>
            <a:endParaRPr kumimoji="1" lang="ja-JP" altLang="en-US" dirty="0"/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298221AE-3761-467A-BA3F-76A42EE597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205D82C-95A1-431E-8E38-AA614A14CDCF}" type="slidenum">
              <a:rPr kumimoji="1" lang="ja-JP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45</a:t>
            </a:fld>
            <a:endParaRPr kumimoji="1" lang="ja-JP" altLang="en-US" sz="28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  <p:pic>
        <p:nvPicPr>
          <p:cNvPr id="6" name="図 5">
            <a:extLst>
              <a:ext uri="{FF2B5EF4-FFF2-40B4-BE49-F238E27FC236}">
                <a16:creationId xmlns:a16="http://schemas.microsoft.com/office/drawing/2014/main" id="{01098941-554E-4EA5-9193-2B9DFE0DFAC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017" y="644893"/>
            <a:ext cx="8197404" cy="6101883"/>
          </a:xfrm>
          <a:prstGeom prst="rect">
            <a:avLst/>
          </a:prstGeom>
        </p:spPr>
      </p:pic>
      <p:sp>
        <p:nvSpPr>
          <p:cNvPr id="7" name="正方形/長方形 6">
            <a:extLst>
              <a:ext uri="{FF2B5EF4-FFF2-40B4-BE49-F238E27FC236}">
                <a16:creationId xmlns:a16="http://schemas.microsoft.com/office/drawing/2014/main" id="{B69D19DB-C469-48B2-ACB2-8B2AA9E833AD}"/>
              </a:ext>
            </a:extLst>
          </p:cNvPr>
          <p:cNvSpPr/>
          <p:nvPr/>
        </p:nvSpPr>
        <p:spPr>
          <a:xfrm>
            <a:off x="83955" y="812800"/>
            <a:ext cx="8263466" cy="297392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ja-JP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sp>
        <p:nvSpPr>
          <p:cNvPr id="8" name="テキスト ボックス 7">
            <a:extLst>
              <a:ext uri="{FF2B5EF4-FFF2-40B4-BE49-F238E27FC236}">
                <a16:creationId xmlns:a16="http://schemas.microsoft.com/office/drawing/2014/main" id="{AB4FD276-833C-43D6-8534-E115E9E439C7}"/>
              </a:ext>
            </a:extLst>
          </p:cNvPr>
          <p:cNvSpPr txBox="1"/>
          <p:nvPr/>
        </p:nvSpPr>
        <p:spPr>
          <a:xfrm>
            <a:off x="3559314" y="409960"/>
            <a:ext cx="14157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メイリオ" panose="020B0604030504040204" pitchFamily="50" charset="-128"/>
                <a:ea typeface="メイリオ" panose="020B0604030504040204" pitchFamily="50" charset="-128"/>
                <a:cs typeface="+mn-cs"/>
              </a:rPr>
              <a:t>メニュー</a:t>
            </a:r>
          </a:p>
        </p:txBody>
      </p:sp>
      <p:sp>
        <p:nvSpPr>
          <p:cNvPr id="9" name="正方形/長方形 8">
            <a:extLst>
              <a:ext uri="{FF2B5EF4-FFF2-40B4-BE49-F238E27FC236}">
                <a16:creationId xmlns:a16="http://schemas.microsoft.com/office/drawing/2014/main" id="{C4A48D13-8F65-4FAE-B4AB-CE5D51F7F9B2}"/>
              </a:ext>
            </a:extLst>
          </p:cNvPr>
          <p:cNvSpPr/>
          <p:nvPr/>
        </p:nvSpPr>
        <p:spPr>
          <a:xfrm>
            <a:off x="83955" y="1137167"/>
            <a:ext cx="6806246" cy="4980617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ja-JP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sp>
        <p:nvSpPr>
          <p:cNvPr id="10" name="テキスト ボックス 9">
            <a:extLst>
              <a:ext uri="{FF2B5EF4-FFF2-40B4-BE49-F238E27FC236}">
                <a16:creationId xmlns:a16="http://schemas.microsoft.com/office/drawing/2014/main" id="{4D603862-708A-47B7-8D34-F58FFC340E6F}"/>
              </a:ext>
            </a:extLst>
          </p:cNvPr>
          <p:cNvSpPr txBox="1"/>
          <p:nvPr/>
        </p:nvSpPr>
        <p:spPr>
          <a:xfrm>
            <a:off x="1058425" y="2376288"/>
            <a:ext cx="449353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メイリオ" panose="020B0604030504040204" pitchFamily="50" charset="-128"/>
                <a:ea typeface="メイリオ" panose="020B0604030504040204" pitchFamily="50" charset="-128"/>
                <a:cs typeface="+mn-cs"/>
              </a:rPr>
              <a:t>３</a:t>
            </a:r>
            <a:r>
              <a:rPr kumimoji="1" lang="en-US" altLang="ja-JP" sz="24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メイリオ" panose="020B0604030504040204" pitchFamily="50" charset="-128"/>
                <a:ea typeface="メイリオ" panose="020B0604030504040204" pitchFamily="50" charset="-128"/>
                <a:cs typeface="+mn-cs"/>
              </a:rPr>
              <a:t>D</a:t>
            </a:r>
            <a:r>
              <a:rPr kumimoji="1" lang="ja-JP" alt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メイリオ" panose="020B0604030504040204" pitchFamily="50" charset="-128"/>
                <a:ea typeface="メイリオ" panose="020B0604030504040204" pitchFamily="50" charset="-128"/>
                <a:cs typeface="+mn-cs"/>
              </a:rPr>
              <a:t>ビューポート</a:t>
            </a:r>
            <a:endParaRPr kumimoji="1" lang="en-US" altLang="ja-JP" sz="24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メイリオ" panose="020B0604030504040204" pitchFamily="50" charset="-128"/>
              <a:ea typeface="メイリオ" panose="020B0604030504040204" pitchFamily="50" charset="-128"/>
              <a:cs typeface="+mn-cs"/>
            </a:endParaRP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2400" b="1" dirty="0">
                <a:solidFill>
                  <a:srgbClr val="FF0000"/>
                </a:solidFill>
                <a:latin typeface="メイリオ" panose="020B0604030504040204" pitchFamily="50" charset="-128"/>
                <a:ea typeface="メイリオ" panose="020B0604030504040204" pitchFamily="50" charset="-128"/>
              </a:rPr>
              <a:t>（オブジェクトの表示・操作）</a:t>
            </a:r>
            <a:endParaRPr kumimoji="1" lang="ja-JP" altLang="en-US" sz="24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メイリオ" panose="020B0604030504040204" pitchFamily="50" charset="-128"/>
              <a:ea typeface="メイリオ" panose="020B0604030504040204" pitchFamily="50" charset="-128"/>
              <a:cs typeface="+mn-cs"/>
            </a:endParaRPr>
          </a:p>
        </p:txBody>
      </p:sp>
      <p:sp>
        <p:nvSpPr>
          <p:cNvPr id="11" name="正方形/長方形 10">
            <a:extLst>
              <a:ext uri="{FF2B5EF4-FFF2-40B4-BE49-F238E27FC236}">
                <a16:creationId xmlns:a16="http://schemas.microsoft.com/office/drawing/2014/main" id="{8D35D7E2-D329-40ED-9E00-B4C34235A72D}"/>
              </a:ext>
            </a:extLst>
          </p:cNvPr>
          <p:cNvSpPr/>
          <p:nvPr/>
        </p:nvSpPr>
        <p:spPr>
          <a:xfrm>
            <a:off x="6956263" y="1114759"/>
            <a:ext cx="1391158" cy="1677028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ja-JP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sp>
        <p:nvSpPr>
          <p:cNvPr id="12" name="正方形/長方形 11">
            <a:extLst>
              <a:ext uri="{FF2B5EF4-FFF2-40B4-BE49-F238E27FC236}">
                <a16:creationId xmlns:a16="http://schemas.microsoft.com/office/drawing/2014/main" id="{C19A45F6-1F0F-44C6-A2B3-71A6CA322B42}"/>
              </a:ext>
            </a:extLst>
          </p:cNvPr>
          <p:cNvSpPr/>
          <p:nvPr/>
        </p:nvSpPr>
        <p:spPr>
          <a:xfrm>
            <a:off x="6956263" y="2898054"/>
            <a:ext cx="1391158" cy="3650853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ja-JP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sp>
        <p:nvSpPr>
          <p:cNvPr id="13" name="テキスト ボックス 12">
            <a:extLst>
              <a:ext uri="{FF2B5EF4-FFF2-40B4-BE49-F238E27FC236}">
                <a16:creationId xmlns:a16="http://schemas.microsoft.com/office/drawing/2014/main" id="{1F56BD55-8EA4-4333-8FD5-ADCE098914BE}"/>
              </a:ext>
            </a:extLst>
          </p:cNvPr>
          <p:cNvSpPr txBox="1"/>
          <p:nvPr/>
        </p:nvSpPr>
        <p:spPr>
          <a:xfrm>
            <a:off x="6020626" y="1973440"/>
            <a:ext cx="326243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メイリオ" panose="020B0604030504040204" pitchFamily="50" charset="-128"/>
                <a:ea typeface="メイリオ" panose="020B0604030504040204" pitchFamily="50" charset="-128"/>
                <a:cs typeface="+mn-cs"/>
              </a:rPr>
              <a:t>アウトライナー</a:t>
            </a:r>
            <a:endParaRPr kumimoji="1" lang="en-US" altLang="ja-JP" sz="24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メイリオ" panose="020B0604030504040204" pitchFamily="50" charset="-128"/>
              <a:ea typeface="メイリオ" panose="020B0604030504040204" pitchFamily="50" charset="-128"/>
              <a:cs typeface="+mn-cs"/>
            </a:endParaRP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2400" b="1" dirty="0">
                <a:solidFill>
                  <a:srgbClr val="FF0000"/>
                </a:solidFill>
                <a:latin typeface="メイリオ" panose="020B0604030504040204" pitchFamily="50" charset="-128"/>
                <a:ea typeface="メイリオ" panose="020B0604030504040204" pitchFamily="50" charset="-128"/>
              </a:rPr>
              <a:t>（オブジェクト一覧）</a:t>
            </a:r>
            <a:endParaRPr kumimoji="1" lang="ja-JP" altLang="en-US" sz="24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メイリオ" panose="020B0604030504040204" pitchFamily="50" charset="-128"/>
              <a:ea typeface="メイリオ" panose="020B0604030504040204" pitchFamily="50" charset="-128"/>
              <a:cs typeface="+mn-cs"/>
            </a:endParaRPr>
          </a:p>
        </p:txBody>
      </p:sp>
      <p:sp>
        <p:nvSpPr>
          <p:cNvPr id="14" name="テキスト ボックス 13">
            <a:extLst>
              <a:ext uri="{FF2B5EF4-FFF2-40B4-BE49-F238E27FC236}">
                <a16:creationId xmlns:a16="http://schemas.microsoft.com/office/drawing/2014/main" id="{04B11610-0F8B-4801-8290-E5230FDE8C5B}"/>
              </a:ext>
            </a:extLst>
          </p:cNvPr>
          <p:cNvSpPr txBox="1"/>
          <p:nvPr/>
        </p:nvSpPr>
        <p:spPr>
          <a:xfrm>
            <a:off x="6885071" y="4869645"/>
            <a:ext cx="203132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メイリオ" panose="020B0604030504040204" pitchFamily="50" charset="-128"/>
                <a:ea typeface="メイリオ" panose="020B0604030504040204" pitchFamily="50" charset="-128"/>
                <a:cs typeface="+mn-cs"/>
              </a:rPr>
              <a:t>プロパティ</a:t>
            </a:r>
            <a:endParaRPr kumimoji="1" lang="en-US" altLang="ja-JP" sz="24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メイリオ" panose="020B0604030504040204" pitchFamily="50" charset="-128"/>
              <a:ea typeface="メイリオ" panose="020B0604030504040204" pitchFamily="50" charset="-128"/>
              <a:cs typeface="+mn-cs"/>
            </a:endParaRP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altLang="ja-JP" sz="2400" b="1" dirty="0">
                <a:solidFill>
                  <a:srgbClr val="FF0000"/>
                </a:solidFill>
                <a:latin typeface="メイリオ" panose="020B0604030504040204" pitchFamily="50" charset="-128"/>
                <a:ea typeface="メイリオ" panose="020B0604030504040204" pitchFamily="50" charset="-128"/>
              </a:rPr>
              <a:t>【</a:t>
            </a:r>
            <a:r>
              <a:rPr kumimoji="1" lang="ja-JP" altLang="en-US" sz="2400" b="1" dirty="0">
                <a:solidFill>
                  <a:srgbClr val="FF0000"/>
                </a:solidFill>
                <a:latin typeface="メイリオ" panose="020B0604030504040204" pitchFamily="50" charset="-128"/>
                <a:ea typeface="メイリオ" panose="020B0604030504040204" pitchFamily="50" charset="-128"/>
              </a:rPr>
              <a:t>詳細設定）</a:t>
            </a:r>
            <a:endParaRPr kumimoji="1" lang="ja-JP" altLang="en-US" sz="24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メイリオ" panose="020B0604030504040204" pitchFamily="50" charset="-128"/>
              <a:ea typeface="メイリオ" panose="020B0604030504040204" pitchFamily="50" charset="-128"/>
              <a:cs typeface="+mn-cs"/>
            </a:endParaRPr>
          </a:p>
        </p:txBody>
      </p:sp>
      <p:sp>
        <p:nvSpPr>
          <p:cNvPr id="16" name="正方形/長方形 15">
            <a:extLst>
              <a:ext uri="{FF2B5EF4-FFF2-40B4-BE49-F238E27FC236}">
                <a16:creationId xmlns:a16="http://schemas.microsoft.com/office/drawing/2014/main" id="{1CD6DA0B-FAA5-4050-AB78-D66771D069B1}"/>
              </a:ext>
            </a:extLst>
          </p:cNvPr>
          <p:cNvSpPr/>
          <p:nvPr/>
        </p:nvSpPr>
        <p:spPr>
          <a:xfrm>
            <a:off x="83955" y="6144759"/>
            <a:ext cx="6806246" cy="576717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ja-JP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sp>
        <p:nvSpPr>
          <p:cNvPr id="17" name="テキスト ボックス 16">
            <a:extLst>
              <a:ext uri="{FF2B5EF4-FFF2-40B4-BE49-F238E27FC236}">
                <a16:creationId xmlns:a16="http://schemas.microsoft.com/office/drawing/2014/main" id="{63215F56-5E2E-439E-8E84-595B8B0D9D49}"/>
              </a:ext>
            </a:extLst>
          </p:cNvPr>
          <p:cNvSpPr txBox="1"/>
          <p:nvPr/>
        </p:nvSpPr>
        <p:spPr>
          <a:xfrm>
            <a:off x="2332230" y="6312086"/>
            <a:ext cx="203132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メイリオ" panose="020B0604030504040204" pitchFamily="50" charset="-128"/>
                <a:ea typeface="メイリオ" panose="020B0604030504040204" pitchFamily="50" charset="-128"/>
                <a:cs typeface="+mn-cs"/>
              </a:rPr>
              <a:t>タイムライン</a:t>
            </a:r>
          </a:p>
        </p:txBody>
      </p:sp>
    </p:spTree>
    <p:extLst>
      <p:ext uri="{BB962C8B-B14F-4D97-AF65-F5344CB8AC3E}">
        <p14:creationId xmlns:p14="http://schemas.microsoft.com/office/powerpoint/2010/main" val="2214905293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2A211C43-D548-4612-B868-E41C17E6BB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kumimoji="1" lang="ja-JP" altLang="en-US" dirty="0"/>
              <a:t>３</a:t>
            </a:r>
            <a:r>
              <a:rPr kumimoji="1" lang="en-US" altLang="ja-JP" dirty="0"/>
              <a:t>D</a:t>
            </a:r>
            <a:r>
              <a:rPr kumimoji="1" lang="ja-JP" altLang="en-US" dirty="0"/>
              <a:t>ビューポート内の要素</a:t>
            </a:r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2B91A6B0-220A-40C2-B6B2-B1F77A0348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205D82C-95A1-431E-8E38-AA614A14CDCF}" type="slidenum">
              <a:rPr kumimoji="1" lang="ja-JP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46</a:t>
            </a:fld>
            <a:endParaRPr kumimoji="1" lang="ja-JP" altLang="en-US" sz="28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  <p:pic>
        <p:nvPicPr>
          <p:cNvPr id="5" name="図 4">
            <a:extLst>
              <a:ext uri="{FF2B5EF4-FFF2-40B4-BE49-F238E27FC236}">
                <a16:creationId xmlns:a16="http://schemas.microsoft.com/office/drawing/2014/main" id="{9D34D531-1AA3-4275-BF06-8A5A69D72A8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5434" y="634671"/>
            <a:ext cx="8114029" cy="6048301"/>
          </a:xfrm>
          <a:prstGeom prst="rect">
            <a:avLst/>
          </a:prstGeom>
        </p:spPr>
      </p:pic>
      <p:sp>
        <p:nvSpPr>
          <p:cNvPr id="6" name="正方形/長方形 5">
            <a:extLst>
              <a:ext uri="{FF2B5EF4-FFF2-40B4-BE49-F238E27FC236}">
                <a16:creationId xmlns:a16="http://schemas.microsoft.com/office/drawing/2014/main" id="{34370C75-59A0-4447-A86D-5DDBDA99A58E}"/>
              </a:ext>
            </a:extLst>
          </p:cNvPr>
          <p:cNvSpPr/>
          <p:nvPr/>
        </p:nvSpPr>
        <p:spPr>
          <a:xfrm>
            <a:off x="420715" y="1038181"/>
            <a:ext cx="8263466" cy="297392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ja-JP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sp>
        <p:nvSpPr>
          <p:cNvPr id="7" name="正方形/長方形 6">
            <a:extLst>
              <a:ext uri="{FF2B5EF4-FFF2-40B4-BE49-F238E27FC236}">
                <a16:creationId xmlns:a16="http://schemas.microsoft.com/office/drawing/2014/main" id="{1E285859-413F-4111-BD16-368F4B05076B}"/>
              </a:ext>
            </a:extLst>
          </p:cNvPr>
          <p:cNvSpPr/>
          <p:nvPr/>
        </p:nvSpPr>
        <p:spPr>
          <a:xfrm>
            <a:off x="880534" y="1079241"/>
            <a:ext cx="916069" cy="189328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ja-JP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sp>
        <p:nvSpPr>
          <p:cNvPr id="8" name="正方形/長方形 7">
            <a:extLst>
              <a:ext uri="{FF2B5EF4-FFF2-40B4-BE49-F238E27FC236}">
                <a16:creationId xmlns:a16="http://schemas.microsoft.com/office/drawing/2014/main" id="{8A545DCA-9FCC-4EA4-8E57-7C7AF2CF8990}"/>
              </a:ext>
            </a:extLst>
          </p:cNvPr>
          <p:cNvSpPr/>
          <p:nvPr/>
        </p:nvSpPr>
        <p:spPr>
          <a:xfrm>
            <a:off x="495434" y="1376632"/>
            <a:ext cx="457603" cy="2441953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ja-JP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sp>
        <p:nvSpPr>
          <p:cNvPr id="9" name="正方形/長方形 8">
            <a:extLst>
              <a:ext uri="{FF2B5EF4-FFF2-40B4-BE49-F238E27FC236}">
                <a16:creationId xmlns:a16="http://schemas.microsoft.com/office/drawing/2014/main" id="{4464FC5E-8765-4CB2-99B9-C01C71FEBB68}"/>
              </a:ext>
            </a:extLst>
          </p:cNvPr>
          <p:cNvSpPr/>
          <p:nvPr/>
        </p:nvSpPr>
        <p:spPr>
          <a:xfrm>
            <a:off x="1567801" y="2987668"/>
            <a:ext cx="1078807" cy="927509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ja-JP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sp>
        <p:nvSpPr>
          <p:cNvPr id="10" name="正方形/長方形 9">
            <a:extLst>
              <a:ext uri="{FF2B5EF4-FFF2-40B4-BE49-F238E27FC236}">
                <a16:creationId xmlns:a16="http://schemas.microsoft.com/office/drawing/2014/main" id="{FF5C4FA4-9C73-42E6-82F3-66AE8B492810}"/>
              </a:ext>
            </a:extLst>
          </p:cNvPr>
          <p:cNvSpPr/>
          <p:nvPr/>
        </p:nvSpPr>
        <p:spPr>
          <a:xfrm>
            <a:off x="3261372" y="3136952"/>
            <a:ext cx="1078807" cy="927509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ja-JP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sp>
        <p:nvSpPr>
          <p:cNvPr id="11" name="正方形/長方形 10">
            <a:extLst>
              <a:ext uri="{FF2B5EF4-FFF2-40B4-BE49-F238E27FC236}">
                <a16:creationId xmlns:a16="http://schemas.microsoft.com/office/drawing/2014/main" id="{6F1CFC71-43F0-4299-BE96-24F23F3AF763}"/>
              </a:ext>
            </a:extLst>
          </p:cNvPr>
          <p:cNvSpPr/>
          <p:nvPr/>
        </p:nvSpPr>
        <p:spPr>
          <a:xfrm>
            <a:off x="4401151" y="1910364"/>
            <a:ext cx="769717" cy="568819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ja-JP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sp>
        <p:nvSpPr>
          <p:cNvPr id="12" name="正方形/長方形 11">
            <a:extLst>
              <a:ext uri="{FF2B5EF4-FFF2-40B4-BE49-F238E27FC236}">
                <a16:creationId xmlns:a16="http://schemas.microsoft.com/office/drawing/2014/main" id="{72F1521C-9907-436C-AE47-4DFC3FB5AD25}"/>
              </a:ext>
            </a:extLst>
          </p:cNvPr>
          <p:cNvSpPr/>
          <p:nvPr/>
        </p:nvSpPr>
        <p:spPr>
          <a:xfrm>
            <a:off x="5258466" y="1374448"/>
            <a:ext cx="1258244" cy="297393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ja-JP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sp>
        <p:nvSpPr>
          <p:cNvPr id="13" name="正方形/長方形 12">
            <a:extLst>
              <a:ext uri="{FF2B5EF4-FFF2-40B4-BE49-F238E27FC236}">
                <a16:creationId xmlns:a16="http://schemas.microsoft.com/office/drawing/2014/main" id="{65E2F5DD-80E8-48D3-B5A5-EAC61833A631}"/>
              </a:ext>
            </a:extLst>
          </p:cNvPr>
          <p:cNvSpPr/>
          <p:nvPr/>
        </p:nvSpPr>
        <p:spPr>
          <a:xfrm>
            <a:off x="6444192" y="1427608"/>
            <a:ext cx="769717" cy="703876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ja-JP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sp>
        <p:nvSpPr>
          <p:cNvPr id="14" name="テキスト ボックス 13">
            <a:extLst>
              <a:ext uri="{FF2B5EF4-FFF2-40B4-BE49-F238E27FC236}">
                <a16:creationId xmlns:a16="http://schemas.microsoft.com/office/drawing/2014/main" id="{AA7603A8-9298-4630-A37A-B040C303EBFB}"/>
              </a:ext>
            </a:extLst>
          </p:cNvPr>
          <p:cNvSpPr txBox="1"/>
          <p:nvPr/>
        </p:nvSpPr>
        <p:spPr>
          <a:xfrm>
            <a:off x="3786181" y="573695"/>
            <a:ext cx="110799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メイリオ" panose="020B0604030504040204" pitchFamily="50" charset="-128"/>
                <a:ea typeface="メイリオ" panose="020B0604030504040204" pitchFamily="50" charset="-128"/>
                <a:cs typeface="+mn-cs"/>
              </a:rPr>
              <a:t>ヘッダ</a:t>
            </a:r>
          </a:p>
        </p:txBody>
      </p:sp>
      <p:sp>
        <p:nvSpPr>
          <p:cNvPr id="15" name="テキスト ボックス 14">
            <a:extLst>
              <a:ext uri="{FF2B5EF4-FFF2-40B4-BE49-F238E27FC236}">
                <a16:creationId xmlns:a16="http://schemas.microsoft.com/office/drawing/2014/main" id="{5970EAE6-DE52-438F-81ED-BCC9EA20AA2B}"/>
              </a:ext>
            </a:extLst>
          </p:cNvPr>
          <p:cNvSpPr txBox="1"/>
          <p:nvPr/>
        </p:nvSpPr>
        <p:spPr>
          <a:xfrm>
            <a:off x="1070912" y="1292311"/>
            <a:ext cx="110799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メイリオ" panose="020B0604030504040204" pitchFamily="50" charset="-128"/>
                <a:ea typeface="メイリオ" panose="020B0604030504040204" pitchFamily="50" charset="-128"/>
                <a:cs typeface="+mn-cs"/>
              </a:rPr>
              <a:t>モード</a:t>
            </a:r>
          </a:p>
        </p:txBody>
      </p:sp>
      <p:sp>
        <p:nvSpPr>
          <p:cNvPr id="16" name="テキスト ボックス 15">
            <a:extLst>
              <a:ext uri="{FF2B5EF4-FFF2-40B4-BE49-F238E27FC236}">
                <a16:creationId xmlns:a16="http://schemas.microsoft.com/office/drawing/2014/main" id="{25F3732A-AC93-4384-821A-588FE824C331}"/>
              </a:ext>
            </a:extLst>
          </p:cNvPr>
          <p:cNvSpPr txBox="1"/>
          <p:nvPr/>
        </p:nvSpPr>
        <p:spPr>
          <a:xfrm>
            <a:off x="953037" y="2296181"/>
            <a:ext cx="17235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メイリオ" panose="020B0604030504040204" pitchFamily="50" charset="-128"/>
                <a:ea typeface="メイリオ" panose="020B0604030504040204" pitchFamily="50" charset="-128"/>
                <a:cs typeface="+mn-cs"/>
              </a:rPr>
              <a:t>ツールバー</a:t>
            </a:r>
          </a:p>
        </p:txBody>
      </p:sp>
      <p:sp>
        <p:nvSpPr>
          <p:cNvPr id="17" name="テキスト ボックス 16">
            <a:extLst>
              <a:ext uri="{FF2B5EF4-FFF2-40B4-BE49-F238E27FC236}">
                <a16:creationId xmlns:a16="http://schemas.microsoft.com/office/drawing/2014/main" id="{21E324E4-E921-4E52-97A2-783498383D61}"/>
              </a:ext>
            </a:extLst>
          </p:cNvPr>
          <p:cNvSpPr txBox="1"/>
          <p:nvPr/>
        </p:nvSpPr>
        <p:spPr>
          <a:xfrm>
            <a:off x="1549123" y="3976153"/>
            <a:ext cx="110799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メイリオ" panose="020B0604030504040204" pitchFamily="50" charset="-128"/>
                <a:ea typeface="メイリオ" panose="020B0604030504040204" pitchFamily="50" charset="-128"/>
                <a:cs typeface="+mn-cs"/>
              </a:rPr>
              <a:t>カメラ</a:t>
            </a:r>
          </a:p>
        </p:txBody>
      </p:sp>
      <p:sp>
        <p:nvSpPr>
          <p:cNvPr id="18" name="テキスト ボックス 17">
            <a:extLst>
              <a:ext uri="{FF2B5EF4-FFF2-40B4-BE49-F238E27FC236}">
                <a16:creationId xmlns:a16="http://schemas.microsoft.com/office/drawing/2014/main" id="{187D928A-16B3-43D0-AA9C-CEF59DA60A61}"/>
              </a:ext>
            </a:extLst>
          </p:cNvPr>
          <p:cNvSpPr txBox="1"/>
          <p:nvPr/>
        </p:nvSpPr>
        <p:spPr>
          <a:xfrm>
            <a:off x="3386071" y="4125437"/>
            <a:ext cx="80021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メイリオ" panose="020B0604030504040204" pitchFamily="50" charset="-128"/>
                <a:ea typeface="メイリオ" panose="020B0604030504040204" pitchFamily="50" charset="-128"/>
                <a:cs typeface="+mn-cs"/>
              </a:rPr>
              <a:t>立体</a:t>
            </a:r>
          </a:p>
        </p:txBody>
      </p:sp>
      <p:sp>
        <p:nvSpPr>
          <p:cNvPr id="19" name="テキスト ボックス 18">
            <a:extLst>
              <a:ext uri="{FF2B5EF4-FFF2-40B4-BE49-F238E27FC236}">
                <a16:creationId xmlns:a16="http://schemas.microsoft.com/office/drawing/2014/main" id="{354BF614-ADF8-4676-8899-97F7A6CBCD18}"/>
              </a:ext>
            </a:extLst>
          </p:cNvPr>
          <p:cNvSpPr txBox="1"/>
          <p:nvPr/>
        </p:nvSpPr>
        <p:spPr>
          <a:xfrm>
            <a:off x="4232011" y="2522164"/>
            <a:ext cx="110799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メイリオ" panose="020B0604030504040204" pitchFamily="50" charset="-128"/>
                <a:ea typeface="メイリオ" panose="020B0604030504040204" pitchFamily="50" charset="-128"/>
                <a:cs typeface="+mn-cs"/>
              </a:rPr>
              <a:t>ライト</a:t>
            </a:r>
          </a:p>
        </p:txBody>
      </p:sp>
      <p:sp>
        <p:nvSpPr>
          <p:cNvPr id="20" name="テキスト ボックス 19">
            <a:extLst>
              <a:ext uri="{FF2B5EF4-FFF2-40B4-BE49-F238E27FC236}">
                <a16:creationId xmlns:a16="http://schemas.microsoft.com/office/drawing/2014/main" id="{AEBB8271-3D54-4B13-8017-C2EB5313EFF3}"/>
              </a:ext>
            </a:extLst>
          </p:cNvPr>
          <p:cNvSpPr txBox="1"/>
          <p:nvPr/>
        </p:nvSpPr>
        <p:spPr>
          <a:xfrm>
            <a:off x="5755203" y="2184644"/>
            <a:ext cx="264687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メイリオ" panose="020B0604030504040204" pitchFamily="50" charset="-128"/>
                <a:ea typeface="メイリオ" panose="020B0604030504040204" pitchFamily="50" charset="-128"/>
                <a:cs typeface="+mn-cs"/>
              </a:rPr>
              <a:t>インタラクティブ</a:t>
            </a:r>
            <a:endParaRPr kumimoji="1" lang="en-US" altLang="ja-JP" sz="24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メイリオ" panose="020B0604030504040204" pitchFamily="50" charset="-128"/>
              <a:ea typeface="メイリオ" panose="020B0604030504040204" pitchFamily="50" charset="-128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メイリオ" panose="020B0604030504040204" pitchFamily="50" charset="-128"/>
                <a:ea typeface="メイリオ" panose="020B0604030504040204" pitchFamily="50" charset="-128"/>
                <a:cs typeface="+mn-cs"/>
              </a:rPr>
              <a:t>ナビゲーション</a:t>
            </a:r>
          </a:p>
        </p:txBody>
      </p:sp>
      <p:sp>
        <p:nvSpPr>
          <p:cNvPr id="21" name="テキスト ボックス 20">
            <a:extLst>
              <a:ext uri="{FF2B5EF4-FFF2-40B4-BE49-F238E27FC236}">
                <a16:creationId xmlns:a16="http://schemas.microsoft.com/office/drawing/2014/main" id="{25132C6D-7D35-40CF-A77C-ECE9D87D7F01}"/>
              </a:ext>
            </a:extLst>
          </p:cNvPr>
          <p:cNvSpPr txBox="1"/>
          <p:nvPr/>
        </p:nvSpPr>
        <p:spPr>
          <a:xfrm>
            <a:off x="3338381" y="1330036"/>
            <a:ext cx="198002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メイリオ" panose="020B0604030504040204" pitchFamily="50" charset="-128"/>
                <a:ea typeface="メイリオ" panose="020B0604030504040204" pitchFamily="50" charset="-128"/>
                <a:cs typeface="+mn-cs"/>
              </a:rPr>
              <a:t>ナビゲーション</a:t>
            </a:r>
            <a:endParaRPr kumimoji="1" lang="en-US" altLang="ja-JP" sz="20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メイリオ" panose="020B0604030504040204" pitchFamily="50" charset="-128"/>
              <a:ea typeface="メイリオ" panose="020B0604030504040204" pitchFamily="50" charset="-128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メイリオ" panose="020B0604030504040204" pitchFamily="50" charset="-128"/>
                <a:ea typeface="メイリオ" panose="020B0604030504040204" pitchFamily="50" charset="-128"/>
                <a:cs typeface="+mn-cs"/>
              </a:rPr>
              <a:t>コントロール</a:t>
            </a:r>
          </a:p>
        </p:txBody>
      </p:sp>
    </p:spTree>
    <p:extLst>
      <p:ext uri="{BB962C8B-B14F-4D97-AF65-F5344CB8AC3E}">
        <p14:creationId xmlns:p14="http://schemas.microsoft.com/office/powerpoint/2010/main" val="2251046600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AC1CC5E8-FEFD-476B-BD66-705FE0FBD6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kumimoji="1" lang="ja-JP" altLang="en-US" dirty="0"/>
              <a:t>サイドバー：表示、非表示は</a:t>
            </a:r>
            <a:r>
              <a:rPr kumimoji="1" lang="en-US" altLang="ja-JP" dirty="0"/>
              <a:t>N</a:t>
            </a:r>
            <a:r>
              <a:rPr kumimoji="1" lang="ja-JP" altLang="en-US" dirty="0"/>
              <a:t>キーで切り替え</a:t>
            </a:r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F28A5CB3-EAF1-42AE-B428-D04E012C78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205D82C-95A1-431E-8E38-AA614A14CDCF}" type="slidenum">
              <a:rPr kumimoji="1" lang="ja-JP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47</a:t>
            </a:fld>
            <a:endParaRPr kumimoji="1" lang="ja-JP" altLang="en-US" sz="28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  <p:pic>
        <p:nvPicPr>
          <p:cNvPr id="5" name="図 4">
            <a:extLst>
              <a:ext uri="{FF2B5EF4-FFF2-40B4-BE49-F238E27FC236}">
                <a16:creationId xmlns:a16="http://schemas.microsoft.com/office/drawing/2014/main" id="{D6B92871-4B9C-461E-B17B-BB8A11E9B2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4094" y="661324"/>
            <a:ext cx="8014167" cy="5983961"/>
          </a:xfrm>
          <a:prstGeom prst="rect">
            <a:avLst/>
          </a:prstGeom>
        </p:spPr>
      </p:pic>
      <p:sp>
        <p:nvSpPr>
          <p:cNvPr id="6" name="正方形/長方形 5">
            <a:extLst>
              <a:ext uri="{FF2B5EF4-FFF2-40B4-BE49-F238E27FC236}">
                <a16:creationId xmlns:a16="http://schemas.microsoft.com/office/drawing/2014/main" id="{DC5B7DCA-627A-49A3-BE6D-F9172DA44127}"/>
              </a:ext>
            </a:extLst>
          </p:cNvPr>
          <p:cNvSpPr/>
          <p:nvPr/>
        </p:nvSpPr>
        <p:spPr>
          <a:xfrm>
            <a:off x="5177159" y="1333420"/>
            <a:ext cx="1707912" cy="3218702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ja-JP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sp>
        <p:nvSpPr>
          <p:cNvPr id="7" name="テキスト ボックス 6">
            <a:extLst>
              <a:ext uri="{FF2B5EF4-FFF2-40B4-BE49-F238E27FC236}">
                <a16:creationId xmlns:a16="http://schemas.microsoft.com/office/drawing/2014/main" id="{EFA7008B-A22E-4094-A99F-D3857A1DCC05}"/>
              </a:ext>
            </a:extLst>
          </p:cNvPr>
          <p:cNvSpPr txBox="1"/>
          <p:nvPr/>
        </p:nvSpPr>
        <p:spPr>
          <a:xfrm>
            <a:off x="5090813" y="4669090"/>
            <a:ext cx="17235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メイリオ" panose="020B0604030504040204" pitchFamily="50" charset="-128"/>
                <a:ea typeface="メイリオ" panose="020B0604030504040204" pitchFamily="50" charset="-128"/>
                <a:cs typeface="+mn-cs"/>
              </a:rPr>
              <a:t>サイドバー</a:t>
            </a:r>
          </a:p>
        </p:txBody>
      </p:sp>
      <p:sp>
        <p:nvSpPr>
          <p:cNvPr id="8" name="テキスト ボックス 7">
            <a:extLst>
              <a:ext uri="{FF2B5EF4-FFF2-40B4-BE49-F238E27FC236}">
                <a16:creationId xmlns:a16="http://schemas.microsoft.com/office/drawing/2014/main" id="{5C5EE044-83BC-461F-B92F-384255C01B61}"/>
              </a:ext>
            </a:extLst>
          </p:cNvPr>
          <p:cNvSpPr txBox="1"/>
          <p:nvPr/>
        </p:nvSpPr>
        <p:spPr>
          <a:xfrm>
            <a:off x="4650785" y="5147186"/>
            <a:ext cx="274947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altLang="ja-JP" sz="24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メイリオ" panose="020B0604030504040204" pitchFamily="50" charset="-128"/>
                <a:ea typeface="メイリオ" panose="020B0604030504040204" pitchFamily="50" charset="-128"/>
                <a:cs typeface="+mn-cs"/>
              </a:rPr>
              <a:t>※ </a:t>
            </a:r>
            <a:r>
              <a:rPr kumimoji="1" lang="ja-JP" alt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メイリオ" panose="020B0604030504040204" pitchFamily="50" charset="-128"/>
                <a:ea typeface="メイリオ" panose="020B0604030504040204" pitchFamily="50" charset="-128"/>
                <a:cs typeface="+mn-cs"/>
              </a:rPr>
              <a:t>表示，非表示は</a:t>
            </a:r>
            <a:endParaRPr kumimoji="1" lang="en-US" altLang="ja-JP" sz="24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メイリオ" panose="020B0604030504040204" pitchFamily="50" charset="-128"/>
              <a:ea typeface="メイリオ" panose="020B0604030504040204" pitchFamily="50" charset="-128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altLang="ja-JP" sz="24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メイリオ" panose="020B0604030504040204" pitchFamily="50" charset="-128"/>
                <a:ea typeface="メイリオ" panose="020B0604030504040204" pitchFamily="50" charset="-128"/>
                <a:cs typeface="+mn-cs"/>
              </a:rPr>
              <a:t>N </a:t>
            </a:r>
            <a:r>
              <a:rPr kumimoji="1" lang="ja-JP" alt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メイリオ" panose="020B0604030504040204" pitchFamily="50" charset="-128"/>
                <a:ea typeface="メイリオ" panose="020B0604030504040204" pitchFamily="50" charset="-128"/>
                <a:cs typeface="+mn-cs"/>
              </a:rPr>
              <a:t>キー</a:t>
            </a:r>
          </a:p>
        </p:txBody>
      </p:sp>
    </p:spTree>
    <p:extLst>
      <p:ext uri="{BB962C8B-B14F-4D97-AF65-F5344CB8AC3E}">
        <p14:creationId xmlns:p14="http://schemas.microsoft.com/office/powerpoint/2010/main" val="3963684980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図 11">
            <a:extLst>
              <a:ext uri="{FF2B5EF4-FFF2-40B4-BE49-F238E27FC236}">
                <a16:creationId xmlns:a16="http://schemas.microsoft.com/office/drawing/2014/main" id="{5ED9A629-D6BF-4670-B4BC-DA86DB75922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086" y="872016"/>
            <a:ext cx="4214705" cy="3133314"/>
          </a:xfrm>
          <a:prstGeom prst="rect">
            <a:avLst/>
          </a:prstGeom>
        </p:spPr>
      </p:pic>
      <p:sp>
        <p:nvSpPr>
          <p:cNvPr id="2" name="タイトル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altLang="ja-JP"/>
              <a:t>Blender </a:t>
            </a:r>
            <a:r>
              <a:rPr lang="ja-JP" altLang="en-US"/>
              <a:t>の </a:t>
            </a:r>
            <a:r>
              <a:rPr lang="en-US" altLang="ja-JP"/>
              <a:t>3D </a:t>
            </a:r>
            <a:r>
              <a:rPr lang="ja-JP" altLang="en-US"/>
              <a:t>ビュー</a:t>
            </a:r>
            <a:endParaRPr lang="ja-JP" altLang="en-US" dirty="0"/>
          </a:p>
        </p:txBody>
      </p:sp>
      <p:sp>
        <p:nvSpPr>
          <p:cNvPr id="13" name="正方形/長方形 12">
            <a:extLst>
              <a:ext uri="{FF2B5EF4-FFF2-40B4-BE49-F238E27FC236}">
                <a16:creationId xmlns:a16="http://schemas.microsoft.com/office/drawing/2014/main" id="{3E05A700-1D83-43E7-8DA2-523292135223}"/>
              </a:ext>
            </a:extLst>
          </p:cNvPr>
          <p:cNvSpPr/>
          <p:nvPr/>
        </p:nvSpPr>
        <p:spPr>
          <a:xfrm>
            <a:off x="3217333" y="1187704"/>
            <a:ext cx="369433" cy="454829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ja-JP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sp>
        <p:nvSpPr>
          <p:cNvPr id="4" name="テキスト ボックス 3">
            <a:extLst>
              <a:ext uri="{FF2B5EF4-FFF2-40B4-BE49-F238E27FC236}">
                <a16:creationId xmlns:a16="http://schemas.microsoft.com/office/drawing/2014/main" id="{9737E7B2-BD58-E27A-B739-8992FC063D88}"/>
              </a:ext>
            </a:extLst>
          </p:cNvPr>
          <p:cNvSpPr txBox="1"/>
          <p:nvPr/>
        </p:nvSpPr>
        <p:spPr>
          <a:xfrm>
            <a:off x="3943337" y="1083977"/>
            <a:ext cx="264687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メイリオ" panose="020B0604030504040204" pitchFamily="50" charset="-128"/>
                <a:ea typeface="メイリオ" panose="020B0604030504040204" pitchFamily="50" charset="-128"/>
                <a:cs typeface="+mn-cs"/>
              </a:rPr>
              <a:t>インタラクティブ</a:t>
            </a:r>
            <a:endParaRPr kumimoji="1" lang="en-US" altLang="ja-JP" sz="24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メイリオ" panose="020B0604030504040204" pitchFamily="50" charset="-128"/>
              <a:ea typeface="メイリオ" panose="020B0604030504040204" pitchFamily="50" charset="-128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メイリオ" panose="020B0604030504040204" pitchFamily="50" charset="-128"/>
                <a:ea typeface="メイリオ" panose="020B0604030504040204" pitchFamily="50" charset="-128"/>
                <a:cs typeface="+mn-cs"/>
              </a:rPr>
              <a:t>ナビゲーション</a:t>
            </a:r>
          </a:p>
        </p:txBody>
      </p:sp>
      <p:sp>
        <p:nvSpPr>
          <p:cNvPr id="6" name="テキスト ボックス 5">
            <a:extLst>
              <a:ext uri="{FF2B5EF4-FFF2-40B4-BE49-F238E27FC236}">
                <a16:creationId xmlns:a16="http://schemas.microsoft.com/office/drawing/2014/main" id="{5AD2236F-4A66-6D2A-E968-F5498DDA3581}"/>
              </a:ext>
            </a:extLst>
          </p:cNvPr>
          <p:cNvSpPr txBox="1"/>
          <p:nvPr/>
        </p:nvSpPr>
        <p:spPr>
          <a:xfrm>
            <a:off x="465667" y="4451521"/>
            <a:ext cx="8161866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ja-JP" altLang="en-US" sz="2400" dirty="0">
                <a:latin typeface="メイリオ" panose="020B0604030504040204" pitchFamily="50" charset="-128"/>
                <a:ea typeface="メイリオ" panose="020B0604030504040204" pitchFamily="50" charset="-128"/>
              </a:rPr>
              <a:t>・テンキーによる</a:t>
            </a:r>
            <a:r>
              <a:rPr lang="ja-JP" altLang="en-US" sz="2400" b="1" dirty="0">
                <a:latin typeface="メイリオ" panose="020B0604030504040204" pitchFamily="50" charset="-128"/>
                <a:ea typeface="メイリオ" panose="020B0604030504040204" pitchFamily="50" charset="-128"/>
              </a:rPr>
              <a:t>視点操作</a:t>
            </a:r>
            <a:br>
              <a:rPr lang="ja-JP" altLang="en-US" sz="2400" dirty="0">
                <a:latin typeface="メイリオ" panose="020B0604030504040204" pitchFamily="50" charset="-128"/>
                <a:ea typeface="メイリオ" panose="020B0604030504040204" pitchFamily="50" charset="-128"/>
              </a:rPr>
            </a:br>
            <a:r>
              <a:rPr lang="ja-JP" altLang="en-US" sz="2400" dirty="0">
                <a:latin typeface="メイリオ" panose="020B0604030504040204" pitchFamily="50" charset="-128"/>
                <a:ea typeface="メイリオ" panose="020B0604030504040204" pitchFamily="50" charset="-128"/>
              </a:rPr>
              <a:t>・マウスホイールによる</a:t>
            </a:r>
            <a:r>
              <a:rPr lang="ja-JP" altLang="en-US" sz="2400" b="1" dirty="0">
                <a:latin typeface="メイリオ" panose="020B0604030504040204" pitchFamily="50" charset="-128"/>
                <a:ea typeface="メイリオ" panose="020B0604030504040204" pitchFamily="50" charset="-128"/>
              </a:rPr>
              <a:t>ズーム</a:t>
            </a:r>
          </a:p>
          <a:p>
            <a:r>
              <a:rPr lang="ja-JP" altLang="en-US" sz="2400" dirty="0">
                <a:latin typeface="メイリオ" panose="020B0604030504040204" pitchFamily="50" charset="-128"/>
                <a:ea typeface="メイリオ" panose="020B0604030504040204" pitchFamily="50" charset="-128"/>
              </a:rPr>
              <a:t>・マウスによる</a:t>
            </a:r>
            <a:r>
              <a:rPr lang="ja-JP" altLang="en-US" sz="2400" b="1" dirty="0">
                <a:latin typeface="メイリオ" panose="020B0604030504040204" pitchFamily="50" charset="-128"/>
                <a:ea typeface="メイリオ" panose="020B0604030504040204" pitchFamily="50" charset="-128"/>
              </a:rPr>
              <a:t>視点移動、ズーム</a:t>
            </a:r>
          </a:p>
          <a:p>
            <a:r>
              <a:rPr lang="ja-JP" altLang="en-US" sz="2400" dirty="0">
                <a:latin typeface="メイリオ" panose="020B0604030504040204" pitchFamily="50" charset="-128"/>
                <a:ea typeface="メイリオ" panose="020B0604030504040204" pitchFamily="50" charset="-128"/>
              </a:rPr>
              <a:t>・ナビゲーションコントロール，インタラクティブナビゲーションによる操作</a:t>
            </a:r>
          </a:p>
        </p:txBody>
      </p:sp>
      <p:sp>
        <p:nvSpPr>
          <p:cNvPr id="10" name="正方形/長方形 9">
            <a:extLst>
              <a:ext uri="{FF2B5EF4-FFF2-40B4-BE49-F238E27FC236}">
                <a16:creationId xmlns:a16="http://schemas.microsoft.com/office/drawing/2014/main" id="{C709B14A-EB5F-921C-131A-83DBA4FBF36D}"/>
              </a:ext>
            </a:extLst>
          </p:cNvPr>
          <p:cNvSpPr/>
          <p:nvPr/>
        </p:nvSpPr>
        <p:spPr>
          <a:xfrm>
            <a:off x="2556933" y="1135496"/>
            <a:ext cx="714482" cy="295371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ja-JP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sp>
        <p:nvSpPr>
          <p:cNvPr id="14" name="テキスト ボックス 13">
            <a:extLst>
              <a:ext uri="{FF2B5EF4-FFF2-40B4-BE49-F238E27FC236}">
                <a16:creationId xmlns:a16="http://schemas.microsoft.com/office/drawing/2014/main" id="{0B4D5D16-3BEB-8510-94F9-43AAB429C512}"/>
              </a:ext>
            </a:extLst>
          </p:cNvPr>
          <p:cNvSpPr txBox="1"/>
          <p:nvPr/>
        </p:nvSpPr>
        <p:spPr>
          <a:xfrm>
            <a:off x="637333" y="1288590"/>
            <a:ext cx="198002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メイリオ" panose="020B0604030504040204" pitchFamily="50" charset="-128"/>
                <a:ea typeface="メイリオ" panose="020B0604030504040204" pitchFamily="50" charset="-128"/>
                <a:cs typeface="+mn-cs"/>
              </a:rPr>
              <a:t>ナビゲーション</a:t>
            </a:r>
            <a:endParaRPr kumimoji="1" lang="en-US" altLang="ja-JP" sz="20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メイリオ" panose="020B0604030504040204" pitchFamily="50" charset="-128"/>
              <a:ea typeface="メイリオ" panose="020B0604030504040204" pitchFamily="50" charset="-128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メイリオ" panose="020B0604030504040204" pitchFamily="50" charset="-128"/>
                <a:ea typeface="メイリオ" panose="020B0604030504040204" pitchFamily="50" charset="-128"/>
                <a:cs typeface="+mn-cs"/>
              </a:rPr>
              <a:t>コントロール</a:t>
            </a:r>
          </a:p>
        </p:txBody>
      </p:sp>
    </p:spTree>
    <p:extLst>
      <p:ext uri="{BB962C8B-B14F-4D97-AF65-F5344CB8AC3E}">
        <p14:creationId xmlns:p14="http://schemas.microsoft.com/office/powerpoint/2010/main" val="838807675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/>
          <p:cNvSpPr>
            <a:spLocks noGrp="1"/>
          </p:cNvSpPr>
          <p:nvPr>
            <p:ph type="title"/>
          </p:nvPr>
        </p:nvSpPr>
        <p:spPr>
          <a:xfrm>
            <a:off x="211487" y="447070"/>
            <a:ext cx="8867328" cy="274042"/>
          </a:xfrm>
        </p:spPr>
        <p:txBody>
          <a:bodyPr>
            <a:normAutofit fontScale="90000"/>
          </a:bodyPr>
          <a:lstStyle/>
          <a:p>
            <a:r>
              <a:rPr lang="ja-JP" altLang="en-US" sz="3600" dirty="0"/>
              <a:t>オブジェクトモードの移動、回転、拡大・縮小</a:t>
            </a:r>
            <a:endParaRPr kumimoji="1" lang="ja-JP" altLang="en-US" sz="3600" dirty="0"/>
          </a:p>
        </p:txBody>
      </p:sp>
      <p:sp>
        <p:nvSpPr>
          <p:cNvPr id="3" name="スライド番号プレースホルダー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95511BE-CF03-41D0-A7E3-1B9E7E65EB5E}" type="slidenum">
              <a:rPr kumimoji="0" lang="en-US" altLang="ja-JP" sz="2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49</a:t>
            </a:fld>
            <a:endParaRPr kumimoji="0" lang="en-US" altLang="ja-JP" sz="28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  <p:sp>
        <p:nvSpPr>
          <p:cNvPr id="4" name="テキスト ボックス 3"/>
          <p:cNvSpPr txBox="1"/>
          <p:nvPr/>
        </p:nvSpPr>
        <p:spPr>
          <a:xfrm>
            <a:off x="324683" y="791555"/>
            <a:ext cx="849463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ja-JP" altLang="en-US" sz="2400" b="1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" panose="020B0502040204020203" pitchFamily="34" charset="0"/>
                <a:ea typeface="メイリオ" panose="020B0604030504040204" pitchFamily="50" charset="-128"/>
                <a:cs typeface="Segoe UI" panose="020B0502040204020203" pitchFamily="34" charset="0"/>
              </a:rPr>
              <a:t>●まず、オブジェクトを選択（オブジェクトモードで実行）</a:t>
            </a:r>
            <a:endParaRPr kumimoji="1" lang="en-US" altLang="ja-JP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Segoe UI" panose="020B0502040204020203" pitchFamily="34" charset="0"/>
              <a:ea typeface="メイリオ" panose="020B0604030504040204" pitchFamily="50" charset="-128"/>
              <a:cs typeface="Segoe UI" panose="020B0502040204020203" pitchFamily="34" charset="0"/>
            </a:endParaRPr>
          </a:p>
        </p:txBody>
      </p:sp>
      <p:sp>
        <p:nvSpPr>
          <p:cNvPr id="13" name="テキスト ボックス 12"/>
          <p:cNvSpPr txBox="1"/>
          <p:nvPr/>
        </p:nvSpPr>
        <p:spPr>
          <a:xfrm>
            <a:off x="5253297" y="2820072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Segoe UI" panose="020B0502040204020203" pitchFamily="34" charset="0"/>
                <a:ea typeface="メイリオ" panose="020B0604030504040204" pitchFamily="50" charset="-128"/>
                <a:cs typeface="Segoe UI" panose="020B0502040204020203" pitchFamily="34" charset="0"/>
              </a:rPr>
              <a:t>オブジェクトの選択</a:t>
            </a:r>
            <a:r>
              <a:rPr kumimoji="1" lang="ja-JP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" panose="020B0502040204020203" pitchFamily="34" charset="0"/>
                <a:ea typeface="メイリオ" panose="020B0604030504040204" pitchFamily="50" charset="-128"/>
                <a:cs typeface="Segoe UI" panose="020B0502040204020203" pitchFamily="34" charset="0"/>
              </a:rPr>
              <a:t>は，</a:t>
            </a:r>
            <a:endParaRPr kumimoji="1" lang="en-US" altLang="ja-JP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Segoe UI" panose="020B0502040204020203" pitchFamily="34" charset="0"/>
              <a:ea typeface="メイリオ" panose="020B0604030504040204" pitchFamily="50" charset="-128"/>
              <a:cs typeface="Segoe UI" panose="020B0502040204020203" pitchFamily="34" charset="0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ja-JP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" panose="020B0502040204020203" pitchFamily="34" charset="0"/>
                <a:ea typeface="メイリオ" panose="020B0604030504040204" pitchFamily="50" charset="-128"/>
                <a:cs typeface="Segoe UI" panose="020B0502040204020203" pitchFamily="34" charset="0"/>
              </a:rPr>
              <a:t>右上の「</a:t>
            </a:r>
            <a:r>
              <a:rPr kumimoji="0" lang="ja-JP" alt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Segoe UI" panose="020B0502040204020203" pitchFamily="34" charset="0"/>
                <a:ea typeface="メイリオ" panose="020B0604030504040204" pitchFamily="50" charset="-128"/>
                <a:cs typeface="Segoe UI" panose="020B0502040204020203" pitchFamily="34" charset="0"/>
              </a:rPr>
              <a:t>アウトライナー</a:t>
            </a:r>
            <a:r>
              <a:rPr kumimoji="0" lang="ja-JP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" panose="020B0502040204020203" pitchFamily="34" charset="0"/>
                <a:ea typeface="メイリオ" panose="020B0604030504040204" pitchFamily="50" charset="-128"/>
                <a:cs typeface="Segoe UI" panose="020B0502040204020203" pitchFamily="34" charset="0"/>
              </a:rPr>
              <a:t>」</a:t>
            </a:r>
            <a:endParaRPr kumimoji="0" lang="en-US" altLang="ja-JP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Segoe UI" panose="020B0502040204020203" pitchFamily="34" charset="0"/>
              <a:ea typeface="メイリオ" panose="020B0604030504040204" pitchFamily="50" charset="-128"/>
              <a:cs typeface="Segoe UI" panose="020B0502040204020203" pitchFamily="34" charset="0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" panose="020B0502040204020203" pitchFamily="34" charset="0"/>
                <a:ea typeface="メイリオ" panose="020B0604030504040204" pitchFamily="50" charset="-128"/>
                <a:cs typeface="Segoe UI" panose="020B0502040204020203" pitchFamily="34" charset="0"/>
              </a:rPr>
              <a:t>でも簡単にできる</a:t>
            </a:r>
            <a:endParaRPr kumimoji="1" lang="en-US" altLang="ja-JP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Segoe UI" panose="020B0502040204020203" pitchFamily="34" charset="0"/>
              <a:ea typeface="メイリオ" panose="020B0604030504040204" pitchFamily="50" charset="-128"/>
              <a:cs typeface="Segoe UI" panose="020B0502040204020203" pitchFamily="34" charset="0"/>
            </a:endParaRPr>
          </a:p>
        </p:txBody>
      </p:sp>
      <p:pic>
        <p:nvPicPr>
          <p:cNvPr id="5" name="図 4">
            <a:extLst>
              <a:ext uri="{FF2B5EF4-FFF2-40B4-BE49-F238E27FC236}">
                <a16:creationId xmlns:a16="http://schemas.microsoft.com/office/drawing/2014/main" id="{04A04FF0-7D84-49C0-82DC-55D2B9C2603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68426" y="1258949"/>
            <a:ext cx="3647152" cy="3467784"/>
          </a:xfrm>
          <a:prstGeom prst="rect">
            <a:avLst/>
          </a:prstGeom>
        </p:spPr>
      </p:pic>
      <p:sp>
        <p:nvSpPr>
          <p:cNvPr id="9" name="正方形/長方形 8">
            <a:extLst>
              <a:ext uri="{FF2B5EF4-FFF2-40B4-BE49-F238E27FC236}">
                <a16:creationId xmlns:a16="http://schemas.microsoft.com/office/drawing/2014/main" id="{CA4E7575-DF06-4BEB-8FA4-8425DB7F1AEE}"/>
              </a:ext>
            </a:extLst>
          </p:cNvPr>
          <p:cNvSpPr/>
          <p:nvPr/>
        </p:nvSpPr>
        <p:spPr>
          <a:xfrm>
            <a:off x="1644128" y="1486373"/>
            <a:ext cx="805345" cy="322974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ja-JP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sp>
        <p:nvSpPr>
          <p:cNvPr id="14" name="テキスト ボックス 13">
            <a:extLst>
              <a:ext uri="{FF2B5EF4-FFF2-40B4-BE49-F238E27FC236}">
                <a16:creationId xmlns:a16="http://schemas.microsoft.com/office/drawing/2014/main" id="{FFA51FE9-A6AF-433B-88B9-55F83F87BD77}"/>
              </a:ext>
            </a:extLst>
          </p:cNvPr>
          <p:cNvSpPr txBox="1"/>
          <p:nvPr/>
        </p:nvSpPr>
        <p:spPr>
          <a:xfrm>
            <a:off x="1725518" y="1935754"/>
            <a:ext cx="13388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Segoe UI" panose="020B0502040204020203" pitchFamily="34" charset="0"/>
                <a:ea typeface="メイリオ" panose="020B0604030504040204" pitchFamily="50" charset="-128"/>
                <a:cs typeface="Segoe UI" panose="020B0502040204020203" pitchFamily="34" charset="0"/>
              </a:rPr>
              <a:t>モード表示</a:t>
            </a:r>
            <a:endParaRPr kumimoji="1" lang="en-US" altLang="ja-JP" sz="1800" b="1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Segoe UI" panose="020B0502040204020203" pitchFamily="34" charset="0"/>
              <a:ea typeface="メイリオ" panose="020B0604030504040204" pitchFamily="50" charset="-128"/>
              <a:cs typeface="Segoe UI" panose="020B0502040204020203" pitchFamily="34" charset="0"/>
            </a:endParaRPr>
          </a:p>
        </p:txBody>
      </p:sp>
      <p:sp>
        <p:nvSpPr>
          <p:cNvPr id="15" name="正方形/長方形 14">
            <a:extLst>
              <a:ext uri="{FF2B5EF4-FFF2-40B4-BE49-F238E27FC236}">
                <a16:creationId xmlns:a16="http://schemas.microsoft.com/office/drawing/2014/main" id="{E8A532FD-6D38-4785-A741-A801F50D1337}"/>
              </a:ext>
            </a:extLst>
          </p:cNvPr>
          <p:cNvSpPr/>
          <p:nvPr/>
        </p:nvSpPr>
        <p:spPr>
          <a:xfrm>
            <a:off x="2661674" y="2671241"/>
            <a:ext cx="659866" cy="552039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ja-JP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sp>
        <p:nvSpPr>
          <p:cNvPr id="16" name="正方形/長方形 15">
            <a:extLst>
              <a:ext uri="{FF2B5EF4-FFF2-40B4-BE49-F238E27FC236}">
                <a16:creationId xmlns:a16="http://schemas.microsoft.com/office/drawing/2014/main" id="{1EAF754E-D309-42B0-A605-006457464C60}"/>
              </a:ext>
            </a:extLst>
          </p:cNvPr>
          <p:cNvSpPr/>
          <p:nvPr/>
        </p:nvSpPr>
        <p:spPr>
          <a:xfrm>
            <a:off x="1898968" y="2664219"/>
            <a:ext cx="659866" cy="552039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ja-JP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sp>
        <p:nvSpPr>
          <p:cNvPr id="17" name="正方形/長方形 16">
            <a:extLst>
              <a:ext uri="{FF2B5EF4-FFF2-40B4-BE49-F238E27FC236}">
                <a16:creationId xmlns:a16="http://schemas.microsoft.com/office/drawing/2014/main" id="{5CD4813C-91C0-4900-890B-A7C1AED98395}"/>
              </a:ext>
            </a:extLst>
          </p:cNvPr>
          <p:cNvSpPr/>
          <p:nvPr/>
        </p:nvSpPr>
        <p:spPr>
          <a:xfrm>
            <a:off x="3050597" y="2073270"/>
            <a:ext cx="659866" cy="552039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ja-JP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sp>
        <p:nvSpPr>
          <p:cNvPr id="22" name="テキスト ボックス 21">
            <a:extLst>
              <a:ext uri="{FF2B5EF4-FFF2-40B4-BE49-F238E27FC236}">
                <a16:creationId xmlns:a16="http://schemas.microsoft.com/office/drawing/2014/main" id="{2B378563-7B63-47B1-8583-29BA5D2CAA18}"/>
              </a:ext>
            </a:extLst>
          </p:cNvPr>
          <p:cNvSpPr txBox="1"/>
          <p:nvPr/>
        </p:nvSpPr>
        <p:spPr>
          <a:xfrm>
            <a:off x="2017897" y="3374751"/>
            <a:ext cx="180049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Segoe UI" panose="020B0502040204020203" pitchFamily="34" charset="0"/>
                <a:ea typeface="メイリオ" panose="020B0604030504040204" pitchFamily="50" charset="-128"/>
                <a:cs typeface="Segoe UI" panose="020B0502040204020203" pitchFamily="34" charset="0"/>
              </a:rPr>
              <a:t>オブジェクトを</a:t>
            </a:r>
            <a:endParaRPr kumimoji="1" lang="en-US" altLang="ja-JP" sz="1800" b="1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Segoe UI" panose="020B0502040204020203" pitchFamily="34" charset="0"/>
              <a:ea typeface="メイリオ" panose="020B0604030504040204" pitchFamily="50" charset="-128"/>
              <a:cs typeface="Segoe UI" panose="020B0502040204020203" pitchFamily="34" charset="0"/>
            </a:endParaRP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Segoe UI" panose="020B0502040204020203" pitchFamily="34" charset="0"/>
                <a:ea typeface="メイリオ" panose="020B0604030504040204" pitchFamily="50" charset="-128"/>
                <a:cs typeface="Segoe UI" panose="020B0502040204020203" pitchFamily="34" charset="0"/>
              </a:rPr>
              <a:t>選択できる</a:t>
            </a:r>
            <a:endParaRPr kumimoji="1" lang="en-US" altLang="ja-JP" sz="1800" b="1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Segoe UI" panose="020B0502040204020203" pitchFamily="34" charset="0"/>
              <a:ea typeface="メイリオ" panose="020B0604030504040204" pitchFamily="50" charset="-128"/>
              <a:cs typeface="Segoe UI" panose="020B0502040204020203" pitchFamily="34" charset="0"/>
            </a:endParaRPr>
          </a:p>
        </p:txBody>
      </p:sp>
      <p:pic>
        <p:nvPicPr>
          <p:cNvPr id="24" name="図 23">
            <a:extLst>
              <a:ext uri="{FF2B5EF4-FFF2-40B4-BE49-F238E27FC236}">
                <a16:creationId xmlns:a16="http://schemas.microsoft.com/office/drawing/2014/main" id="{789252B8-B3C4-4215-A9BD-EB84FD389B4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77461" y="1187417"/>
            <a:ext cx="1465281" cy="1437892"/>
          </a:xfrm>
          <a:prstGeom prst="rect">
            <a:avLst/>
          </a:prstGeom>
        </p:spPr>
      </p:pic>
      <p:sp>
        <p:nvSpPr>
          <p:cNvPr id="25" name="正方形/長方形 24">
            <a:extLst>
              <a:ext uri="{FF2B5EF4-FFF2-40B4-BE49-F238E27FC236}">
                <a16:creationId xmlns:a16="http://schemas.microsoft.com/office/drawing/2014/main" id="{C8141E07-1F7A-4B89-A852-6F713A8F4F68}"/>
              </a:ext>
            </a:extLst>
          </p:cNvPr>
          <p:cNvSpPr/>
          <p:nvPr/>
        </p:nvSpPr>
        <p:spPr>
          <a:xfrm>
            <a:off x="6277864" y="1598847"/>
            <a:ext cx="659866" cy="552039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ja-JP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sp>
        <p:nvSpPr>
          <p:cNvPr id="6" name="テキスト ボックス 5">
            <a:extLst>
              <a:ext uri="{FF2B5EF4-FFF2-40B4-BE49-F238E27FC236}">
                <a16:creationId xmlns:a16="http://schemas.microsoft.com/office/drawing/2014/main" id="{19273E33-0A05-A550-D466-5592FD94203F}"/>
              </a:ext>
            </a:extLst>
          </p:cNvPr>
          <p:cNvSpPr txBox="1"/>
          <p:nvPr/>
        </p:nvSpPr>
        <p:spPr>
          <a:xfrm>
            <a:off x="324683" y="4789473"/>
            <a:ext cx="48013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ja-JP" altLang="en-US" sz="2400" b="1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" panose="020B0502040204020203" pitchFamily="34" charset="0"/>
                <a:ea typeface="メイリオ" panose="020B0604030504040204" pitchFamily="50" charset="-128"/>
                <a:cs typeface="Segoe UI" panose="020B0502040204020203" pitchFamily="34" charset="0"/>
              </a:rPr>
              <a:t>●移動、回転、拡大・縮小を選択</a:t>
            </a:r>
            <a:endParaRPr kumimoji="1" lang="en-US" altLang="ja-JP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Segoe UI" panose="020B0502040204020203" pitchFamily="34" charset="0"/>
              <a:ea typeface="メイリオ" panose="020B0604030504040204" pitchFamily="50" charset="-128"/>
              <a:cs typeface="Segoe UI" panose="020B0502040204020203" pitchFamily="34" charset="0"/>
            </a:endParaRPr>
          </a:p>
        </p:txBody>
      </p:sp>
      <p:pic>
        <p:nvPicPr>
          <p:cNvPr id="7" name="図 6">
            <a:extLst>
              <a:ext uri="{FF2B5EF4-FFF2-40B4-BE49-F238E27FC236}">
                <a16:creationId xmlns:a16="http://schemas.microsoft.com/office/drawing/2014/main" id="{EA334773-AAAC-4F9F-8CE8-60A8532C05C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68427" y="5208543"/>
            <a:ext cx="1967298" cy="1662448"/>
          </a:xfrm>
          <a:prstGeom prst="rect">
            <a:avLst/>
          </a:prstGeom>
        </p:spPr>
      </p:pic>
      <p:sp>
        <p:nvSpPr>
          <p:cNvPr id="8" name="正方形/長方形 7">
            <a:extLst>
              <a:ext uri="{FF2B5EF4-FFF2-40B4-BE49-F238E27FC236}">
                <a16:creationId xmlns:a16="http://schemas.microsoft.com/office/drawing/2014/main" id="{A3DAEAC6-D89B-422C-BC5B-7CC03DA1BA8B}"/>
              </a:ext>
            </a:extLst>
          </p:cNvPr>
          <p:cNvSpPr/>
          <p:nvPr/>
        </p:nvSpPr>
        <p:spPr>
          <a:xfrm>
            <a:off x="1468427" y="5795683"/>
            <a:ext cx="257091" cy="560668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ja-JP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sp>
        <p:nvSpPr>
          <p:cNvPr id="10" name="テキスト ボックス 9">
            <a:extLst>
              <a:ext uri="{FF2B5EF4-FFF2-40B4-BE49-F238E27FC236}">
                <a16:creationId xmlns:a16="http://schemas.microsoft.com/office/drawing/2014/main" id="{8D4C1A65-D036-4585-8BE5-173B055E4BBF}"/>
              </a:ext>
            </a:extLst>
          </p:cNvPr>
          <p:cNvSpPr txBox="1"/>
          <p:nvPr/>
        </p:nvSpPr>
        <p:spPr>
          <a:xfrm>
            <a:off x="1926447" y="5710098"/>
            <a:ext cx="75179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Segoe UI" panose="020B0502040204020203" pitchFamily="34" charset="0"/>
                <a:ea typeface="メイリオ" panose="020B0604030504040204" pitchFamily="50" charset="-128"/>
                <a:cs typeface="Segoe UI" panose="020B0502040204020203" pitchFamily="34" charset="0"/>
              </a:rPr>
              <a:t>移動</a:t>
            </a:r>
            <a:endParaRPr kumimoji="1" lang="en-US" altLang="ja-JP" sz="1800" b="1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Segoe UI" panose="020B0502040204020203" pitchFamily="34" charset="0"/>
              <a:ea typeface="メイリオ" panose="020B0604030504040204" pitchFamily="50" charset="-128"/>
              <a:cs typeface="Segoe UI" panose="020B0502040204020203" pitchFamily="34" charset="0"/>
            </a:endParaRP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Segoe UI" panose="020B0502040204020203" pitchFamily="34" charset="0"/>
                <a:ea typeface="メイリオ" panose="020B0604030504040204" pitchFamily="50" charset="-128"/>
                <a:cs typeface="Segoe UI" panose="020B0502040204020203" pitchFamily="34" charset="0"/>
              </a:rPr>
              <a:t>回転</a:t>
            </a:r>
            <a:endParaRPr kumimoji="1" lang="en-US" altLang="ja-JP" sz="1800" b="1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Segoe UI" panose="020B0502040204020203" pitchFamily="34" charset="0"/>
              <a:ea typeface="メイリオ" panose="020B0604030504040204" pitchFamily="50" charset="-128"/>
              <a:cs typeface="Segoe UI" panose="020B0502040204020203" pitchFamily="34" charset="0"/>
            </a:endParaRP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Segoe UI" panose="020B0502040204020203" pitchFamily="34" charset="0"/>
                <a:ea typeface="メイリオ" panose="020B0604030504040204" pitchFamily="50" charset="-128"/>
                <a:cs typeface="Segoe UI" panose="020B0502040204020203" pitchFamily="34" charset="0"/>
              </a:rPr>
              <a:t>拡大縮小</a:t>
            </a:r>
            <a:endParaRPr kumimoji="1" lang="en-US" altLang="ja-JP" sz="1800" b="1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Segoe UI" panose="020B0502040204020203" pitchFamily="34" charset="0"/>
              <a:ea typeface="メイリオ" panose="020B0604030504040204" pitchFamily="50" charset="-128"/>
              <a:cs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93706372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図 4">
            <a:extLst>
              <a:ext uri="{FF2B5EF4-FFF2-40B4-BE49-F238E27FC236}">
                <a16:creationId xmlns:a16="http://schemas.microsoft.com/office/drawing/2014/main" id="{8DC9CDC4-CD62-EDCE-DB0C-494F66A4E27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9835" y="871671"/>
            <a:ext cx="4754697" cy="2644145"/>
          </a:xfrm>
          <a:prstGeom prst="rect">
            <a:avLst/>
          </a:prstGeom>
        </p:spPr>
      </p:pic>
      <p:sp>
        <p:nvSpPr>
          <p:cNvPr id="4098" name="スライド番号プレースホルダ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50" charset="-128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50" charset="-128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50" charset="-128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50" charset="-128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50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50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50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50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50" charset="-128"/>
              </a:defRPr>
            </a:lvl9pPr>
          </a:lstStyle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470F601-38FF-4676-91BC-26A708C4C015}" type="slidenum">
              <a:rPr kumimoji="1" lang="en-US" altLang="ja-JP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50</a:t>
            </a:fld>
            <a:endParaRPr kumimoji="1" lang="en-US" altLang="ja-JP" sz="2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ＭＳ Ｐゴシック" panose="020B0600070205080204" pitchFamily="50" charset="-128"/>
              <a:cs typeface="+mn-cs"/>
            </a:endParaRPr>
          </a:p>
        </p:txBody>
      </p:sp>
      <p:sp>
        <p:nvSpPr>
          <p:cNvPr id="4099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15888"/>
            <a:ext cx="8229600" cy="288925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ja-JP" altLang="en-US" sz="3600" dirty="0"/>
              <a:t>オブジェクトの追加</a:t>
            </a:r>
          </a:p>
        </p:txBody>
      </p:sp>
      <p:sp>
        <p:nvSpPr>
          <p:cNvPr id="24" name="正方形/長方形 23">
            <a:extLst>
              <a:ext uri="{FF2B5EF4-FFF2-40B4-BE49-F238E27FC236}">
                <a16:creationId xmlns:a16="http://schemas.microsoft.com/office/drawing/2014/main" id="{BAF5751E-CB08-43AB-9DFE-76CA9A757901}"/>
              </a:ext>
            </a:extLst>
          </p:cNvPr>
          <p:cNvSpPr/>
          <p:nvPr/>
        </p:nvSpPr>
        <p:spPr>
          <a:xfrm>
            <a:off x="189836" y="871671"/>
            <a:ext cx="580632" cy="212062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ja-JP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sp>
        <p:nvSpPr>
          <p:cNvPr id="25" name="正方形/長方形 24">
            <a:extLst>
              <a:ext uri="{FF2B5EF4-FFF2-40B4-BE49-F238E27FC236}">
                <a16:creationId xmlns:a16="http://schemas.microsoft.com/office/drawing/2014/main" id="{62AF5573-C0D4-4423-855E-0BF3A9820B5F}"/>
              </a:ext>
            </a:extLst>
          </p:cNvPr>
          <p:cNvSpPr/>
          <p:nvPr/>
        </p:nvSpPr>
        <p:spPr>
          <a:xfrm>
            <a:off x="281184" y="1126943"/>
            <a:ext cx="1242816" cy="212062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ja-JP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sp>
        <p:nvSpPr>
          <p:cNvPr id="3" name="テキスト ボックス 2">
            <a:extLst>
              <a:ext uri="{FF2B5EF4-FFF2-40B4-BE49-F238E27FC236}">
                <a16:creationId xmlns:a16="http://schemas.microsoft.com/office/drawing/2014/main" id="{0175CB39-55FE-2EFF-8E5E-95992BE6F073}"/>
              </a:ext>
            </a:extLst>
          </p:cNvPr>
          <p:cNvSpPr txBox="1"/>
          <p:nvPr/>
        </p:nvSpPr>
        <p:spPr>
          <a:xfrm>
            <a:off x="694266" y="3771088"/>
            <a:ext cx="566420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50" charset="-128"/>
                <a:cs typeface="+mn-cs"/>
              </a:rPr>
              <a:t>オブジェクト追加</a:t>
            </a:r>
            <a:endParaRPr kumimoji="1" lang="en-US" altLang="ja-JP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ＭＳ Ｐゴシック" panose="020B0600070205080204" pitchFamily="50" charset="-128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50" charset="-128"/>
                <a:cs typeface="+mn-cs"/>
              </a:rPr>
              <a:t>・「追加（</a:t>
            </a:r>
            <a:r>
              <a:rPr kumimoji="1" lang="en-US" altLang="ja-JP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50" charset="-128"/>
                <a:cs typeface="+mn-cs"/>
              </a:rPr>
              <a:t>Add</a:t>
            </a:r>
            <a:r>
              <a:rPr kumimoji="1" lang="ja-JP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50" charset="-128"/>
                <a:cs typeface="+mn-cs"/>
              </a:rPr>
              <a:t>）」→「メッシュ（</a:t>
            </a:r>
            <a:r>
              <a:rPr kumimoji="1" lang="en-US" altLang="ja-JP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50" charset="-128"/>
                <a:cs typeface="+mn-cs"/>
              </a:rPr>
              <a:t>Mesh</a:t>
            </a:r>
            <a:r>
              <a:rPr kumimoji="1" lang="ja-JP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50" charset="-128"/>
                <a:cs typeface="+mn-cs"/>
              </a:rPr>
              <a:t>）」</a:t>
            </a:r>
            <a:endParaRPr kumimoji="1" lang="en-US" altLang="ja-JP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ＭＳ Ｐゴシック" panose="020B0600070205080204" pitchFamily="50" charset="-128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50" charset="-128"/>
                <a:cs typeface="+mn-cs"/>
              </a:rPr>
              <a:t>・キーボードで </a:t>
            </a:r>
            <a:r>
              <a:rPr kumimoji="1" lang="en-US" altLang="ja-JP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50" charset="-128"/>
                <a:cs typeface="+mn-cs"/>
              </a:rPr>
              <a:t>SHIFT + A</a:t>
            </a:r>
          </a:p>
        </p:txBody>
      </p:sp>
    </p:spTree>
    <p:extLst>
      <p:ext uri="{BB962C8B-B14F-4D97-AF65-F5344CB8AC3E}">
        <p14:creationId xmlns:p14="http://schemas.microsoft.com/office/powerpoint/2010/main" val="2488668637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図 21">
            <a:extLst>
              <a:ext uri="{FF2B5EF4-FFF2-40B4-BE49-F238E27FC236}">
                <a16:creationId xmlns:a16="http://schemas.microsoft.com/office/drawing/2014/main" id="{BDC55CBA-33D8-4AB6-BFF5-78B4E1F7597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56" y="2799344"/>
            <a:ext cx="3676371" cy="2831837"/>
          </a:xfrm>
          <a:prstGeom prst="rect">
            <a:avLst/>
          </a:prstGeom>
        </p:spPr>
      </p:pic>
      <p:pic>
        <p:nvPicPr>
          <p:cNvPr id="5" name="図 4">
            <a:extLst>
              <a:ext uri="{FF2B5EF4-FFF2-40B4-BE49-F238E27FC236}">
                <a16:creationId xmlns:a16="http://schemas.microsoft.com/office/drawing/2014/main" id="{6C380A45-7EFA-4E79-90DE-7DBE62C65BE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7649" y="2743407"/>
            <a:ext cx="2345525" cy="3213454"/>
          </a:xfrm>
          <a:prstGeom prst="rect">
            <a:avLst/>
          </a:prstGeom>
        </p:spPr>
      </p:pic>
      <p:sp>
        <p:nvSpPr>
          <p:cNvPr id="2" name="タイトル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ja-JP" altLang="en-US" dirty="0"/>
              <a:t>マテリアルのプロパティ（属性）設定</a:t>
            </a:r>
            <a:endParaRPr kumimoji="1" lang="ja-JP" altLang="en-US" dirty="0"/>
          </a:p>
        </p:txBody>
      </p:sp>
      <p:sp>
        <p:nvSpPr>
          <p:cNvPr id="4" name="スライド番号プレースホルダー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205D82C-95A1-431E-8E38-AA614A14CDCF}" type="slidenum">
              <a:rPr kumimoji="1" lang="ja-JP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51</a:t>
            </a:fld>
            <a:endParaRPr kumimoji="1" lang="ja-JP" altLang="en-US" sz="28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  <p:sp>
        <p:nvSpPr>
          <p:cNvPr id="7" name="左矢印 6"/>
          <p:cNvSpPr/>
          <p:nvPr/>
        </p:nvSpPr>
        <p:spPr>
          <a:xfrm flipH="1">
            <a:off x="3759032" y="3855223"/>
            <a:ext cx="465272" cy="72008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ja-JP" altLang="en-US" sz="20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sp>
        <p:nvSpPr>
          <p:cNvPr id="9" name="テキスト ボックス 8"/>
          <p:cNvSpPr txBox="1"/>
          <p:nvPr/>
        </p:nvSpPr>
        <p:spPr>
          <a:xfrm>
            <a:off x="4747846" y="3497056"/>
            <a:ext cx="198002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ja-JP" alt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Segoe UI" panose="020B0502040204020203" pitchFamily="34" charset="0"/>
                <a:ea typeface="メイリオ" panose="020B0604030504040204" pitchFamily="50" charset="-128"/>
                <a:cs typeface="Segoe UI" panose="020B0502040204020203" pitchFamily="34" charset="0"/>
              </a:rPr>
              <a:t>色を設定できる</a:t>
            </a:r>
            <a:endParaRPr kumimoji="0" lang="en-US" altLang="ja-JP" sz="20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Segoe UI" panose="020B0502040204020203" pitchFamily="34" charset="0"/>
              <a:ea typeface="メイリオ" panose="020B0604030504040204" pitchFamily="50" charset="-128"/>
              <a:cs typeface="Segoe UI" panose="020B0502040204020203" pitchFamily="34" charset="0"/>
            </a:endParaRPr>
          </a:p>
        </p:txBody>
      </p:sp>
      <p:sp>
        <p:nvSpPr>
          <p:cNvPr id="12" name="テキスト ボックス 11"/>
          <p:cNvSpPr txBox="1"/>
          <p:nvPr/>
        </p:nvSpPr>
        <p:spPr>
          <a:xfrm>
            <a:off x="1089734" y="5726015"/>
            <a:ext cx="146706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t>マテリアル</a:t>
            </a:r>
          </a:p>
        </p:txBody>
      </p:sp>
      <p:sp>
        <p:nvSpPr>
          <p:cNvPr id="13" name="正方形/長方形 12"/>
          <p:cNvSpPr/>
          <p:nvPr/>
        </p:nvSpPr>
        <p:spPr>
          <a:xfrm>
            <a:off x="2180115" y="5316682"/>
            <a:ext cx="459985" cy="345412"/>
          </a:xfrm>
          <a:prstGeom prst="rect">
            <a:avLst/>
          </a:prstGeom>
          <a:noFill/>
          <a:ln w="508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ja-JP" altLang="en-US" sz="20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sp>
        <p:nvSpPr>
          <p:cNvPr id="14" name="正方形/長方形 13"/>
          <p:cNvSpPr/>
          <p:nvPr/>
        </p:nvSpPr>
        <p:spPr>
          <a:xfrm>
            <a:off x="5386590" y="5724528"/>
            <a:ext cx="993674" cy="232333"/>
          </a:xfrm>
          <a:prstGeom prst="rect">
            <a:avLst/>
          </a:prstGeom>
          <a:noFill/>
          <a:ln w="508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ja-JP" altLang="en-US" sz="20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sp>
        <p:nvSpPr>
          <p:cNvPr id="16" name="テキスト ボックス 15"/>
          <p:cNvSpPr txBox="1"/>
          <p:nvPr/>
        </p:nvSpPr>
        <p:spPr>
          <a:xfrm>
            <a:off x="6779699" y="4843057"/>
            <a:ext cx="216277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ja-JP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" panose="020B0502040204020203" pitchFamily="34" charset="0"/>
                <a:ea typeface="メイリオ" panose="020B0604030504040204" pitchFamily="50" charset="-128"/>
                <a:cs typeface="Segoe UI" panose="020B0502040204020203" pitchFamily="34" charset="0"/>
              </a:rPr>
              <a:t>レンダリング</a:t>
            </a:r>
            <a:endParaRPr kumimoji="0" lang="en-US" altLang="ja-JP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Segoe UI" panose="020B0502040204020203" pitchFamily="34" charset="0"/>
              <a:ea typeface="メイリオ" panose="020B0604030504040204" pitchFamily="50" charset="-128"/>
              <a:cs typeface="Segoe UI" panose="020B0502040204020203" pitchFamily="34" charset="0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ja-JP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" panose="020B0502040204020203" pitchFamily="34" charset="0"/>
                <a:ea typeface="メイリオ" panose="020B0604030504040204" pitchFamily="50" charset="-128"/>
                <a:cs typeface="Segoe UI" panose="020B0502040204020203" pitchFamily="34" charset="0"/>
              </a:rPr>
              <a:t>（</a:t>
            </a:r>
            <a:r>
              <a:rPr kumimoji="0" lang="en-US" altLang="ja-JP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" panose="020B0502040204020203" pitchFamily="34" charset="0"/>
                <a:ea typeface="メイリオ" panose="020B0604030504040204" pitchFamily="50" charset="-128"/>
                <a:cs typeface="Segoe UI" panose="020B0502040204020203" pitchFamily="34" charset="0"/>
              </a:rPr>
              <a:t>F12</a:t>
            </a:r>
            <a:r>
              <a:rPr kumimoji="0" lang="ja-JP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" panose="020B0502040204020203" pitchFamily="34" charset="0"/>
                <a:ea typeface="メイリオ" panose="020B0604030504040204" pitchFamily="50" charset="-128"/>
                <a:cs typeface="Segoe UI" panose="020B0502040204020203" pitchFamily="34" charset="0"/>
              </a:rPr>
              <a:t>キー）で確認</a:t>
            </a:r>
            <a:endParaRPr kumimoji="0" lang="en-US" altLang="ja-JP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Segoe UI" panose="020B0502040204020203" pitchFamily="34" charset="0"/>
              <a:ea typeface="メイリオ" panose="020B0604030504040204" pitchFamily="50" charset="-128"/>
              <a:cs typeface="Segoe UI" panose="020B0502040204020203" pitchFamily="34" charset="0"/>
            </a:endParaRPr>
          </a:p>
        </p:txBody>
      </p:sp>
      <p:sp>
        <p:nvSpPr>
          <p:cNvPr id="17" name="正方形/長方形 16">
            <a:extLst>
              <a:ext uri="{FF2B5EF4-FFF2-40B4-BE49-F238E27FC236}">
                <a16:creationId xmlns:a16="http://schemas.microsoft.com/office/drawing/2014/main" id="{38C3EF0F-13BE-440E-8089-5BF19BBE7B8C}"/>
              </a:ext>
            </a:extLst>
          </p:cNvPr>
          <p:cNvSpPr/>
          <p:nvPr/>
        </p:nvSpPr>
        <p:spPr>
          <a:xfrm>
            <a:off x="2648062" y="3635785"/>
            <a:ext cx="1110970" cy="259192"/>
          </a:xfrm>
          <a:prstGeom prst="rect">
            <a:avLst/>
          </a:prstGeom>
          <a:noFill/>
          <a:ln w="508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ja-JP" altLang="en-US" sz="20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sp>
        <p:nvSpPr>
          <p:cNvPr id="18" name="テキスト ボックス 17">
            <a:extLst>
              <a:ext uri="{FF2B5EF4-FFF2-40B4-BE49-F238E27FC236}">
                <a16:creationId xmlns:a16="http://schemas.microsoft.com/office/drawing/2014/main" id="{FCCCE6FF-2856-48FA-ABD1-10DEFD367542}"/>
              </a:ext>
            </a:extLst>
          </p:cNvPr>
          <p:cNvSpPr txBox="1"/>
          <p:nvPr/>
        </p:nvSpPr>
        <p:spPr>
          <a:xfrm>
            <a:off x="2750318" y="3791624"/>
            <a:ext cx="65947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altLang="ja-JP" sz="20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t>New</a:t>
            </a:r>
            <a:endParaRPr kumimoji="1" lang="ja-JP" altLang="en-US" sz="20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sp>
        <p:nvSpPr>
          <p:cNvPr id="19" name="テキスト ボックス 18">
            <a:extLst>
              <a:ext uri="{FF2B5EF4-FFF2-40B4-BE49-F238E27FC236}">
                <a16:creationId xmlns:a16="http://schemas.microsoft.com/office/drawing/2014/main" id="{9D35D3CA-3D71-4BF9-B874-6723F42A55F7}"/>
              </a:ext>
            </a:extLst>
          </p:cNvPr>
          <p:cNvSpPr txBox="1"/>
          <p:nvPr/>
        </p:nvSpPr>
        <p:spPr>
          <a:xfrm>
            <a:off x="4572000" y="6013590"/>
            <a:ext cx="249299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altLang="ja-JP" sz="20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t>Base</a:t>
            </a:r>
            <a:r>
              <a:rPr kumimoji="1" lang="ja-JP" alt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t> </a:t>
            </a:r>
            <a:r>
              <a:rPr kumimoji="1" lang="en-US" altLang="ja-JP" sz="20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t>Color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t>のところをクリック</a:t>
            </a:r>
          </a:p>
        </p:txBody>
      </p:sp>
      <p:sp>
        <p:nvSpPr>
          <p:cNvPr id="20" name="テキスト ボックス 19">
            <a:extLst>
              <a:ext uri="{FF2B5EF4-FFF2-40B4-BE49-F238E27FC236}">
                <a16:creationId xmlns:a16="http://schemas.microsoft.com/office/drawing/2014/main" id="{AE118D7D-0B90-402B-A650-10109561B62B}"/>
              </a:ext>
            </a:extLst>
          </p:cNvPr>
          <p:cNvSpPr txBox="1"/>
          <p:nvPr/>
        </p:nvSpPr>
        <p:spPr>
          <a:xfrm>
            <a:off x="108011" y="4305760"/>
            <a:ext cx="198002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t>オブジェクトを</a:t>
            </a:r>
            <a:endParaRPr kumimoji="1" lang="en-US" altLang="ja-JP" sz="20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t>選択して</a:t>
            </a:r>
          </a:p>
        </p:txBody>
      </p:sp>
      <p:pic>
        <p:nvPicPr>
          <p:cNvPr id="23" name="図 22">
            <a:extLst>
              <a:ext uri="{FF2B5EF4-FFF2-40B4-BE49-F238E27FC236}">
                <a16:creationId xmlns:a16="http://schemas.microsoft.com/office/drawing/2014/main" id="{2ABED449-ED30-4D61-8A68-8A9B9BEE93B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68240" y="3363891"/>
            <a:ext cx="1948481" cy="1255884"/>
          </a:xfrm>
          <a:prstGeom prst="rect">
            <a:avLst/>
          </a:prstGeom>
        </p:spPr>
      </p:pic>
      <p:sp>
        <p:nvSpPr>
          <p:cNvPr id="6" name="テキスト ボックス 5">
            <a:extLst>
              <a:ext uri="{FF2B5EF4-FFF2-40B4-BE49-F238E27FC236}">
                <a16:creationId xmlns:a16="http://schemas.microsoft.com/office/drawing/2014/main" id="{0682135C-A893-B422-6EEC-4471F6699E86}"/>
              </a:ext>
            </a:extLst>
          </p:cNvPr>
          <p:cNvSpPr txBox="1"/>
          <p:nvPr/>
        </p:nvSpPr>
        <p:spPr>
          <a:xfrm>
            <a:off x="524932" y="831099"/>
            <a:ext cx="7806268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defRPr/>
            </a:pPr>
            <a:r>
              <a:rPr kumimoji="0" lang="ja-JP" alt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232425"/>
                </a:solidFill>
                <a:effectLst/>
                <a:uLnTx/>
                <a:uFillTx/>
                <a:latin typeface="Arial" panose="020B0604020202020204" pitchFamily="34" charset="0"/>
                <a:ea typeface="游ゴシック" panose="020B0400000000000000" pitchFamily="50" charset="-128"/>
                <a:cs typeface="+mn-cs"/>
              </a:rPr>
              <a:t>オブジェクトを選択</a:t>
            </a:r>
            <a:r>
              <a:rPr kumimoji="0" lang="ja-JP" alt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232425"/>
                </a:solidFill>
                <a:effectLst/>
                <a:uLnTx/>
                <a:uFillTx/>
                <a:latin typeface="Arial" panose="020B0604020202020204" pitchFamily="34" charset="0"/>
                <a:ea typeface="游ゴシック" panose="020B0400000000000000" pitchFamily="50" charset="-128"/>
                <a:cs typeface="+mn-cs"/>
              </a:rPr>
              <a:t>して，</a:t>
            </a:r>
            <a:r>
              <a:rPr kumimoji="0" lang="ja-JP" alt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232425"/>
                </a:solidFill>
                <a:effectLst/>
                <a:uLnTx/>
                <a:uFillTx/>
                <a:latin typeface="Arial" panose="020B0604020202020204" pitchFamily="34" charset="0"/>
                <a:ea typeface="游ゴシック" panose="020B0400000000000000" pitchFamily="50" charset="-128"/>
                <a:cs typeface="+mn-cs"/>
              </a:rPr>
              <a:t>マテリアル</a:t>
            </a:r>
            <a:r>
              <a:rPr lang="ja-JP" altLang="en-US" sz="2400" b="1" dirty="0">
                <a:solidFill>
                  <a:srgbClr val="232425"/>
                </a:solidFill>
                <a:latin typeface="Arial" panose="020B0604020202020204" pitchFamily="34" charset="0"/>
              </a:rPr>
              <a:t>（</a:t>
            </a:r>
            <a:r>
              <a:rPr lang="ja-JP" altLang="en-US" sz="2400" dirty="0"/>
              <a:t>表面の色・質感の設定）</a:t>
            </a:r>
            <a:r>
              <a:rPr kumimoji="0" lang="ja-JP" alt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232425"/>
                </a:solidFill>
                <a:effectLst/>
                <a:uLnTx/>
                <a:uFillTx/>
                <a:latin typeface="Arial" panose="020B0604020202020204" pitchFamily="34" charset="0"/>
                <a:ea typeface="游ゴシック" panose="020B0400000000000000" pitchFamily="50" charset="-128"/>
                <a:cs typeface="+mn-cs"/>
              </a:rPr>
              <a:t>を開き，「</a:t>
            </a:r>
            <a:r>
              <a:rPr kumimoji="0" lang="en-US" altLang="ja-JP" sz="2400" b="1" i="0" u="none" strike="noStrike" kern="1200" cap="none" spc="0" normalizeH="0" baseline="0" noProof="0" dirty="0">
                <a:ln>
                  <a:noFill/>
                </a:ln>
                <a:solidFill>
                  <a:srgbClr val="232425"/>
                </a:solidFill>
                <a:effectLst/>
                <a:uLnTx/>
                <a:uFillTx/>
                <a:latin typeface="Arial" panose="020B0604020202020204" pitchFamily="34" charset="0"/>
                <a:ea typeface="游ゴシック" panose="020B0400000000000000" pitchFamily="50" charset="-128"/>
                <a:cs typeface="+mn-cs"/>
              </a:rPr>
              <a:t>New</a:t>
            </a:r>
            <a:r>
              <a:rPr kumimoji="0" lang="ja-JP" alt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232425"/>
                </a:solidFill>
                <a:effectLst/>
                <a:uLnTx/>
                <a:uFillTx/>
                <a:latin typeface="Arial" panose="020B0604020202020204" pitchFamily="34" charset="0"/>
                <a:ea typeface="游ゴシック" panose="020B0400000000000000" pitchFamily="50" charset="-128"/>
                <a:cs typeface="+mn-cs"/>
              </a:rPr>
              <a:t>」をクリックする．「</a:t>
            </a:r>
            <a:r>
              <a:rPr kumimoji="0" lang="en-US" altLang="ja-JP" sz="2400" b="1" i="0" u="none" strike="noStrike" kern="1200" cap="none" spc="0" normalizeH="0" baseline="0" noProof="0" dirty="0">
                <a:ln>
                  <a:noFill/>
                </a:ln>
                <a:solidFill>
                  <a:srgbClr val="232425"/>
                </a:solidFill>
                <a:effectLst/>
                <a:uLnTx/>
                <a:uFillTx/>
                <a:latin typeface="Arial" panose="020B0604020202020204" pitchFamily="34" charset="0"/>
                <a:ea typeface="游ゴシック" panose="020B0400000000000000" pitchFamily="50" charset="-128"/>
                <a:cs typeface="+mn-cs"/>
              </a:rPr>
              <a:t>Base Color</a:t>
            </a:r>
            <a:r>
              <a:rPr kumimoji="0" lang="ja-JP" alt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232425"/>
                </a:solidFill>
                <a:effectLst/>
                <a:uLnTx/>
                <a:uFillTx/>
                <a:latin typeface="Arial" panose="020B0604020202020204" pitchFamily="34" charset="0"/>
                <a:ea typeface="游ゴシック" panose="020B0400000000000000" pitchFamily="50" charset="-128"/>
                <a:cs typeface="+mn-cs"/>
              </a:rPr>
              <a:t>」のところをクリックすると，</a:t>
            </a:r>
            <a:r>
              <a:rPr kumimoji="0" lang="ja-JP" alt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232425"/>
                </a:solidFill>
                <a:effectLst/>
                <a:uLnTx/>
                <a:uFillTx/>
                <a:latin typeface="Arial" panose="020B0604020202020204" pitchFamily="34" charset="0"/>
                <a:ea typeface="游ゴシック" panose="020B0400000000000000" pitchFamily="50" charset="-128"/>
                <a:cs typeface="+mn-cs"/>
              </a:rPr>
              <a:t>色を設定できる</a:t>
            </a:r>
            <a:r>
              <a:rPr kumimoji="0" lang="ja-JP" alt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232425"/>
                </a:solidFill>
                <a:effectLst/>
                <a:uLnTx/>
                <a:uFillTx/>
                <a:latin typeface="Arial" panose="020B0604020202020204" pitchFamily="34" charset="0"/>
                <a:ea typeface="游ゴシック" panose="020B0400000000000000" pitchFamily="50" charset="-128"/>
                <a:cs typeface="+mn-cs"/>
              </a:rPr>
              <a:t>．レンダリング（</a:t>
            </a:r>
            <a:r>
              <a:rPr kumimoji="0" lang="en-US" altLang="ja-JP" sz="2400" b="0" i="0" u="none" strike="noStrike" kern="1200" cap="none" spc="0" normalizeH="0" baseline="0" noProof="0" dirty="0">
                <a:ln>
                  <a:noFill/>
                </a:ln>
                <a:solidFill>
                  <a:srgbClr val="232425"/>
                </a:solidFill>
                <a:effectLst/>
                <a:uLnTx/>
                <a:uFillTx/>
                <a:latin typeface="Arial" panose="020B0604020202020204" pitchFamily="34" charset="0"/>
                <a:ea typeface="游ゴシック" panose="020B0400000000000000" pitchFamily="50" charset="-128"/>
                <a:cs typeface="+mn-cs"/>
              </a:rPr>
              <a:t>F12</a:t>
            </a:r>
            <a:r>
              <a:rPr kumimoji="0" lang="ja-JP" alt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232425"/>
                </a:solidFill>
                <a:effectLst/>
                <a:uLnTx/>
                <a:uFillTx/>
                <a:latin typeface="Arial" panose="020B0604020202020204" pitchFamily="34" charset="0"/>
                <a:ea typeface="游ゴシック" panose="020B0400000000000000" pitchFamily="50" charset="-128"/>
                <a:cs typeface="+mn-cs"/>
              </a:rPr>
              <a:t>キー）で確認する．</a:t>
            </a:r>
            <a:endParaRPr kumimoji="0" lang="ja-JP" alt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84387233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/>
          <p:cNvSpPr>
            <a:spLocks noGrp="1"/>
          </p:cNvSpPr>
          <p:nvPr>
            <p:ph type="title"/>
          </p:nvPr>
        </p:nvSpPr>
        <p:spPr>
          <a:xfrm>
            <a:off x="3724072" y="629268"/>
            <a:ext cx="4939868" cy="1286160"/>
          </a:xfrm>
        </p:spPr>
        <p:txBody>
          <a:bodyPr anchor="b">
            <a:normAutofit/>
          </a:bodyPr>
          <a:lstStyle/>
          <a:p>
            <a:pPr algn="l"/>
            <a:r>
              <a:rPr lang="ja-JP" altLang="en-US" dirty="0"/>
              <a:t>演習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825C89A-4CA9-463F-B084-0B2641B9566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2677" r="29301"/>
          <a:stretch/>
        </p:blipFill>
        <p:spPr>
          <a:xfrm>
            <a:off x="20" y="10"/>
            <a:ext cx="3476673" cy="6857990"/>
          </a:xfrm>
          <a:prstGeom prst="rect">
            <a:avLst/>
          </a:prstGeom>
          <a:effectLst/>
        </p:spPr>
      </p:pic>
      <p:sp>
        <p:nvSpPr>
          <p:cNvPr id="4" name="スライド番号プレースホルダー 3"/>
          <p:cNvSpPr>
            <a:spLocks noGrp="1"/>
          </p:cNvSpPr>
          <p:nvPr>
            <p:ph type="sldNum" sz="quarter" idx="12"/>
          </p:nvPr>
        </p:nvSpPr>
        <p:spPr>
          <a:xfrm>
            <a:off x="8011648" y="6364538"/>
            <a:ext cx="890069" cy="365125"/>
          </a:xfrm>
        </p:spPr>
        <p:txBody>
          <a:bodyPr>
            <a:noAutofit/>
          </a:bodyPr>
          <a:lstStyle/>
          <a:p>
            <a:pPr marL="0" marR="0" lvl="0" indent="0" algn="r" defTabSz="4572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16F77370-7F48-49C1-8603-DB37AE8840E1}" type="slidenum">
              <a:rPr kumimoji="0" lang="ja-JP" altLang="en-US" sz="24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9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52</a:t>
            </a:fld>
            <a:endParaRPr kumimoji="0" lang="ja-JP" alt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  <p:sp>
        <p:nvSpPr>
          <p:cNvPr id="7" name="コンテンツ プレースホルダー 6">
            <a:extLst>
              <a:ext uri="{FF2B5EF4-FFF2-40B4-BE49-F238E27FC236}">
                <a16:creationId xmlns:a16="http://schemas.microsoft.com/office/drawing/2014/main" id="{1ADC2B65-0827-95AB-0DB2-1684B2D0B4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ja-JP" altLang="en-US"/>
          </a:p>
        </p:txBody>
      </p:sp>
    </p:spTree>
    <p:extLst>
      <p:ext uri="{BB962C8B-B14F-4D97-AF65-F5344CB8AC3E}">
        <p14:creationId xmlns:p14="http://schemas.microsoft.com/office/powerpoint/2010/main" val="4276383482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16EF5DA6-14CE-EBA3-903E-9BBA61C267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kumimoji="1" lang="ja-JP" altLang="en-US" dirty="0"/>
              <a:t>演習③　</a:t>
            </a:r>
            <a:r>
              <a:rPr kumimoji="1" lang="en-US" altLang="ja-JP" dirty="0"/>
              <a:t>Blender</a:t>
            </a:r>
            <a:r>
              <a:rPr kumimoji="1" lang="ja-JP" altLang="en-US" dirty="0"/>
              <a:t>の体験</a:t>
            </a:r>
          </a:p>
        </p:txBody>
      </p:sp>
      <p:sp>
        <p:nvSpPr>
          <p:cNvPr id="3" name="コンテンツ プレースホルダー 2">
            <a:extLst>
              <a:ext uri="{FF2B5EF4-FFF2-40B4-BE49-F238E27FC236}">
                <a16:creationId xmlns:a16="http://schemas.microsoft.com/office/drawing/2014/main" id="{C3182F37-3ACA-CFDB-A228-6EFBDE5E63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kumimoji="1" lang="en-US" altLang="ja-JP" dirty="0"/>
              <a:t>Blender</a:t>
            </a:r>
            <a:r>
              <a:rPr kumimoji="1" lang="ja-JP" altLang="en-US" dirty="0"/>
              <a:t>の起動</a:t>
            </a:r>
            <a:endParaRPr kumimoji="1" lang="en-US" altLang="ja-JP" dirty="0"/>
          </a:p>
          <a:p>
            <a:r>
              <a:rPr lang="ja-JP" altLang="en-US" dirty="0"/>
              <a:t>直方体の確認</a:t>
            </a:r>
            <a:endParaRPr lang="en-US" altLang="ja-JP" dirty="0"/>
          </a:p>
          <a:p>
            <a:r>
              <a:rPr kumimoji="1" lang="ja-JP" altLang="en-US" dirty="0"/>
              <a:t>球の追加と移動、円柱の追加と移動</a:t>
            </a:r>
            <a:endParaRPr kumimoji="1" lang="en-US" altLang="ja-JP" dirty="0"/>
          </a:p>
          <a:p>
            <a:r>
              <a:rPr lang="ja-JP" altLang="en-US" dirty="0"/>
              <a:t>色の設定</a:t>
            </a:r>
            <a:endParaRPr lang="en-US" altLang="ja-JP" dirty="0"/>
          </a:p>
          <a:p>
            <a:r>
              <a:rPr kumimoji="1" lang="ja-JP" altLang="en-US"/>
              <a:t>色の設定とレンダリング</a:t>
            </a:r>
            <a:endParaRPr kumimoji="1" lang="ja-JP" altLang="en-US" dirty="0"/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D0C42E1D-E1FC-DC34-DEE5-E13942B6DF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5D82C-95A1-431E-8E38-AA614A14CDCF}" type="slidenum">
              <a:rPr kumimoji="1" lang="ja-JP" altLang="en-US" smtClean="0"/>
              <a:t>53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182021651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テーマ">
  <a:themeElements>
    <a:clrScheme name="Office テーマ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テーマ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テーマ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テーマ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游ゴシック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游ゴシック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68</TotalTime>
  <Words>2196</Words>
  <Application>Microsoft Office PowerPoint</Application>
  <PresentationFormat>画面に合わせる (4:3)</PresentationFormat>
  <Paragraphs>304</Paragraphs>
  <Slides>53</Slides>
  <Notes>30</Notes>
  <HiddenSlides>0</HiddenSlides>
  <MMClips>0</MMClips>
  <ScaleCrop>false</ScaleCrop>
  <HeadingPairs>
    <vt:vector size="6" baseType="variant">
      <vt:variant>
        <vt:lpstr>使用されているフォント</vt:lpstr>
      </vt:variant>
      <vt:variant>
        <vt:i4>5</vt:i4>
      </vt:variant>
      <vt:variant>
        <vt:lpstr>テーマ</vt:lpstr>
      </vt:variant>
      <vt:variant>
        <vt:i4>1</vt:i4>
      </vt:variant>
      <vt:variant>
        <vt:lpstr>スライド タイトル</vt:lpstr>
      </vt:variant>
      <vt:variant>
        <vt:i4>53</vt:i4>
      </vt:variant>
    </vt:vector>
  </HeadingPairs>
  <TitlesOfParts>
    <vt:vector size="59" baseType="lpstr">
      <vt:lpstr>メイリオ</vt:lpstr>
      <vt:lpstr>游ゴシック</vt:lpstr>
      <vt:lpstr>Arial</vt:lpstr>
      <vt:lpstr>Calibri</vt:lpstr>
      <vt:lpstr>Segoe UI</vt:lpstr>
      <vt:lpstr>Office テーマ</vt:lpstr>
      <vt:lpstr>cs-４. ストリートビュー，３次元コンピュータグラフィックス </vt:lpstr>
      <vt:lpstr>全体内容</vt:lpstr>
      <vt:lpstr>4-1 GoogleMapのストリートビュー </vt:lpstr>
      <vt:lpstr>パノラマ画像</vt:lpstr>
      <vt:lpstr>Google Map</vt:lpstr>
      <vt:lpstr>Google Map のストリートビュー</vt:lpstr>
      <vt:lpstr>人型のボタン</vt:lpstr>
      <vt:lpstr>青色の表示</vt:lpstr>
      <vt:lpstr>注視方向、道路上の白丸</vt:lpstr>
      <vt:lpstr>元の地図への復帰</vt:lpstr>
      <vt:lpstr>検索機能</vt:lpstr>
      <vt:lpstr>PowerPoint プレゼンテーション</vt:lpstr>
      <vt:lpstr>PowerPoint プレゼンテーション</vt:lpstr>
      <vt:lpstr>演習</vt:lpstr>
      <vt:lpstr>演習①：Google Mapのストリートビューを用いた探索 </vt:lpstr>
      <vt:lpstr>4-2３次元コンピュータグラフィックス </vt:lpstr>
      <vt:lpstr>３次元の再現の例</vt:lpstr>
      <vt:lpstr>３次元再構成</vt:lpstr>
      <vt:lpstr>３次元再構成</vt:lpstr>
      <vt:lpstr>Meshroom</vt:lpstr>
      <vt:lpstr>ポリゴン</vt:lpstr>
      <vt:lpstr>３次元モデル</vt:lpstr>
      <vt:lpstr>ポリゴンメッシュ</vt:lpstr>
      <vt:lpstr>表示モード</vt:lpstr>
      <vt:lpstr>4-3 Google Earthの３次元地図 </vt:lpstr>
      <vt:lpstr>Google Earth</vt:lpstr>
      <vt:lpstr>Google Earthの機能</vt:lpstr>
      <vt:lpstr>Google Earth で表示される３次元の福山大学</vt:lpstr>
      <vt:lpstr>Google Earth の最初の画面</vt:lpstr>
      <vt:lpstr>２次元表示と３次元表示の切り替えボタン</vt:lpstr>
      <vt:lpstr>Google Earth の検索機能</vt:lpstr>
      <vt:lpstr>福山城の検索結果</vt:lpstr>
      <vt:lpstr>視点移動</vt:lpstr>
      <vt:lpstr>地形・海・空の再現</vt:lpstr>
      <vt:lpstr>パノラマ画像の動画</vt:lpstr>
      <vt:lpstr>演習</vt:lpstr>
      <vt:lpstr>演習②：Google Earth を用いた探索 </vt:lpstr>
      <vt:lpstr>4-4 Blender（3次元CG制作ツール）</vt:lpstr>
      <vt:lpstr>Blender の概要</vt:lpstr>
      <vt:lpstr>Blender の主な機能</vt:lpstr>
      <vt:lpstr>表示（プレビュー）</vt:lpstr>
      <vt:lpstr>表示（プレビュー）</vt:lpstr>
      <vt:lpstr>テクスチャマッピング</vt:lpstr>
      <vt:lpstr>PBRマテリアル</vt:lpstr>
      <vt:lpstr>Blender の画面構成：主要領域</vt:lpstr>
      <vt:lpstr>３Dビューポート内の要素</vt:lpstr>
      <vt:lpstr>サイドバー：表示、非表示はNキーで切り替え</vt:lpstr>
      <vt:lpstr>Blender の 3D ビュー</vt:lpstr>
      <vt:lpstr>オブジェクトモードの移動、回転、拡大・縮小</vt:lpstr>
      <vt:lpstr>オブジェクトの追加</vt:lpstr>
      <vt:lpstr>マテリアルのプロパティ（属性）設定</vt:lpstr>
      <vt:lpstr>演習</vt:lpstr>
      <vt:lpstr>演習③　Blenderの体験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コンピューターサイエンス</dc:title>
  <dc:creator>kunihiko</dc:creator>
  <cp:lastModifiedBy>金子　邦彦</cp:lastModifiedBy>
  <cp:revision>59</cp:revision>
  <dcterms:created xsi:type="dcterms:W3CDTF">2020-05-07T06:42:29Z</dcterms:created>
  <dcterms:modified xsi:type="dcterms:W3CDTF">2026-06-01T05:55:21Z</dcterms:modified>
</cp:coreProperties>
</file>