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544" r:id="rId2"/>
    <p:sldId id="1833" r:id="rId3"/>
    <p:sldId id="1834" r:id="rId4"/>
    <p:sldId id="671" r:id="rId5"/>
    <p:sldId id="672" r:id="rId6"/>
    <p:sldId id="1774" r:id="rId7"/>
    <p:sldId id="1775" r:id="rId8"/>
    <p:sldId id="606" r:id="rId9"/>
    <p:sldId id="1776" r:id="rId10"/>
    <p:sldId id="630" r:id="rId11"/>
    <p:sldId id="607" r:id="rId12"/>
    <p:sldId id="608" r:id="rId13"/>
    <p:sldId id="609" r:id="rId14"/>
    <p:sldId id="610" r:id="rId15"/>
    <p:sldId id="1779" r:id="rId16"/>
    <p:sldId id="552" r:id="rId17"/>
    <p:sldId id="549" r:id="rId18"/>
    <p:sldId id="559" r:id="rId19"/>
    <p:sldId id="558" r:id="rId20"/>
    <p:sldId id="623" r:id="rId21"/>
    <p:sldId id="625" r:id="rId22"/>
    <p:sldId id="611" r:id="rId23"/>
    <p:sldId id="612" r:id="rId24"/>
    <p:sldId id="627" r:id="rId25"/>
    <p:sldId id="628" r:id="rId26"/>
    <p:sldId id="614" r:id="rId27"/>
    <p:sldId id="615" r:id="rId28"/>
    <p:sldId id="616" r:id="rId29"/>
    <p:sldId id="649" r:id="rId30"/>
    <p:sldId id="1780" r:id="rId31"/>
    <p:sldId id="1835" r:id="rId32"/>
    <p:sldId id="635" r:id="rId33"/>
    <p:sldId id="636" r:id="rId34"/>
    <p:sldId id="637" r:id="rId35"/>
    <p:sldId id="638" r:id="rId36"/>
    <p:sldId id="639" r:id="rId37"/>
    <p:sldId id="640" r:id="rId38"/>
    <p:sldId id="641" r:id="rId39"/>
    <p:sldId id="642" r:id="rId40"/>
    <p:sldId id="643" r:id="rId41"/>
    <p:sldId id="1823" r:id="rId42"/>
    <p:sldId id="1824" r:id="rId43"/>
    <p:sldId id="1825" r:id="rId44"/>
    <p:sldId id="665" r:id="rId45"/>
    <p:sldId id="666" r:id="rId46"/>
    <p:sldId id="1826" r:id="rId47"/>
    <p:sldId id="1836" r:id="rId48"/>
    <p:sldId id="1828" r:id="rId49"/>
    <p:sldId id="575" r:id="rId50"/>
    <p:sldId id="1837" r:id="rId51"/>
    <p:sldId id="1838" r:id="rId52"/>
    <p:sldId id="1790" r:id="rId53"/>
    <p:sldId id="1831" r:id="rId54"/>
    <p:sldId id="1791" r:id="rId55"/>
    <p:sldId id="1821" r:id="rId56"/>
    <p:sldId id="1832" r:id="rId57"/>
    <p:sldId id="1793" r:id="rId5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301" autoAdjust="0"/>
    <p:restoredTop sz="94660"/>
  </p:normalViewPr>
  <p:slideViewPr>
    <p:cSldViewPr snapToGrid="0">
      <p:cViewPr varScale="1">
        <p:scale>
          <a:sx n="50" d="100"/>
          <a:sy n="50" d="100"/>
        </p:scale>
        <p:origin x="26" y="1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9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要約：cs-5. プロセッサ，メモリ，文字コード，論理演算，２の補数 （コンピューターサイエンス） URL: https://www.kkaneko.jp/cc/cs/index.html 金子邦彦 謝辞：この資料では「いらすとや」のイラストを使用している。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BCA6-878C-4E3A-BDF8-14C55CBF990C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要約：メモリ 入力装置 出力装置 補助記憶装置  プロセッサ は、 コンピュータの「脳」 であり、すべての計算やデータの処理を行う。</a:t>
            </a:r>
          </a:p>
        </p:txBody>
      </p:sp>
    </p:spTree>
    <p:extLst>
      <p:ext uri="{BB962C8B-B14F-4D97-AF65-F5344CB8AC3E}">
        <p14:creationId xmlns:p14="http://schemas.microsoft.com/office/powerpoint/2010/main" val="3133275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4A296-44E9-40FE-8737-77418FCBECE1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要約：入力装置 出力装置 補助記憶装置  プロセッサ メモリ は、 データやプログラム の 一時的な保存 を行う。</a:t>
            </a:r>
          </a:p>
        </p:txBody>
      </p:sp>
    </p:spTree>
    <p:extLst>
      <p:ext uri="{BB962C8B-B14F-4D97-AF65-F5344CB8AC3E}">
        <p14:creationId xmlns:p14="http://schemas.microsoft.com/office/powerpoint/2010/main" val="3155970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CB7C-BFB9-41E5-8237-2AA586BED10A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要約：入力装置 出力装置 補助記憶装置  メモリ プロセッサ，メモリ 間でデータが やり取りされる。</a:t>
            </a:r>
          </a:p>
        </p:txBody>
      </p:sp>
    </p:spTree>
    <p:extLst>
      <p:ext uri="{BB962C8B-B14F-4D97-AF65-F5344CB8AC3E}">
        <p14:creationId xmlns:p14="http://schemas.microsoft.com/office/powerpoint/2010/main" val="168601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要約：5-3 デジタル。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917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要約：デジタル デジタル と 二進数 は コンピュータが情報を表現・処理 する基本的な方式 コンピュータ は、 すべてのデータとプログラム を二進数、つまり 「 0 」と「 1 」の形式で表現 すべてが「 0 」または「 1 」の組み合わせ 、つまり ビット列 で表現され る ００１０１１１０１００１０１００１０１００１０１０１００１。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要約：１６進数 １６進数 は データを効率的に表現 するための重要な概念 １６個の記号 0,1,2,3,4,5,6,7,8,9,A,B,C,D,E,F  を使う 例） 0065FDF0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要約：２進数と１６進数の関係 二進数の 4 桁 は、 16 進数の 1 桁 に相当（ 16 が 2 の 4 乗 ） ００１１  ０１０１  １００１  １１００ ３            ５              ９ C 二進数の 16 桁は、 16 進数の 4 桁に相当。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要約：２進数と１６進数の関係。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要約：5-4 メモリとアドレス。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05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要約：メモリ は バイト （８ビット） 単位に 区切られて いる 各 バイト には ０から始まる通し番号 が付けられている。  アドレス という （ 番地 ともいう） メモリ内のデータ メモリとアドレス ００１０１１１０１００１０１００１０１００１０１０１００１ ８ビット ８ビット ８ビット。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要約：5-1 OS。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62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E513E-87C5-47BA-8922-59F0803978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要約：補助記憶装置 アドレス データ メモリからプロセッサへの読み出し。</a:t>
            </a:r>
          </a:p>
        </p:txBody>
      </p:sp>
    </p:spTree>
    <p:extLst>
      <p:ext uri="{BB962C8B-B14F-4D97-AF65-F5344CB8AC3E}">
        <p14:creationId xmlns:p14="http://schemas.microsoft.com/office/powerpoint/2010/main" val="1533046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338BF-1C46-4ED2-9D70-01399B630618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要約：補助記憶装置 アドレス データ プロセッサからメモリへの書き込み。</a:t>
            </a:r>
          </a:p>
        </p:txBody>
      </p:sp>
    </p:spTree>
    <p:extLst>
      <p:ext uri="{BB962C8B-B14F-4D97-AF65-F5344CB8AC3E}">
        <p14:creationId xmlns:p14="http://schemas.microsoft.com/office/powerpoint/2010/main" val="3272858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要約：読み出し アドレス　０ アドレス　１ アドレス　２ アドレス　３ アドレス　４ アドレス　５ アドレス　６ アドレス　７ アドレス　８ メモリの各区画は１バイト （１６進数で２桁） メモリの値は変化 しない ？？ ？？ ？？ ？？ ？？ ？？ ？？ ？？ ？？ アドレス４番地，５番地 から２バイト分 読み出す とき。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要約：書き込み アドレス　０ アドレス　１ アドレス　２ アドレス　３ アドレス　４ アドレス　５ アドレス　６ アドレス　７ アドレス　８ メモリの各区画は１バイト （１６進数で２桁） 前の値は上書きされる ？？ ？？ ？？ ？？ ？？ ？？ ？？ ？？ ？？ アドレス６番地， ７番地に 「０４００」を 書き込むと ？？ ？？ ？？ ？？ ？？ ？？ ？？ ０　４ ０　０。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要約：メモリの仕組み メモリ アドレスデコーダ アドレス データ アドレス　０ アドレス　１ アドレス　２ アドレス　３ アドレス　４ アドレス　５ アドレス　６ アドレス　７ アドレス　８ アドレス信号が 通る信号線 （ アドレスバス ） データ信号が 通る信号線 （ データバス 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50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2BA1D-E35D-48F1-AED1-00E898B42EDE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50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 アドレス４，５番地から， 2 バイト分読み出す アドレス「４」 2 バイトのデータ （ 2 バイト分を一括読み出し） 必要なメモリを オンに アドレスが 入る データが 出る アドレス４，５ のメ モリをオンに。</a:t>
            </a:r>
          </a:p>
        </p:txBody>
      </p:sp>
    </p:spTree>
    <p:extLst>
      <p:ext uri="{BB962C8B-B14F-4D97-AF65-F5344CB8AC3E}">
        <p14:creationId xmlns:p14="http://schemas.microsoft.com/office/powerpoint/2010/main" val="3646438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50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36A2A-C93E-4DC5-9136-7D0BA6A7450D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50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 アドレス６，７番地に， 2 バイト分書き込む アドレス「６」 2 バイトのデータ （ 2 バイト分を一括書き込み） 必要なメモリを オンに アドレスが 入る データが 入る アドレス６，７ のメ モリをオンに。</a:t>
            </a:r>
          </a:p>
        </p:txBody>
      </p:sp>
    </p:spTree>
    <p:extLst>
      <p:ext uri="{BB962C8B-B14F-4D97-AF65-F5344CB8AC3E}">
        <p14:creationId xmlns:p14="http://schemas.microsoft.com/office/powerpoint/2010/main" val="4163949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要約：5-5 文字コード。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939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要約：ASCII ASCII は 文字情報を数値で表現する ためのもの １つの文字 を， 7 ビットの二進数 で表現 英数字や記号、制御文字など 128 種類の文字 を表現することができる。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9AF2-A0EE-CCF1-BE3A-718A0804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6A1A7-7928-83CB-D5FA-8FD6FE0FC1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52A59-C9C5-CD4E-2927-37387AE51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要約：ASCII ASCII は 文字情報を数値で表現する ためのもの １つの文字 を， 7 ビットの二進数 で表現 英数字や記号、制御文字など 128 種類の文字 を表現することができる。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BCFB0-9D00-770B-5C0A-E5A2D4B59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23002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要約：OS （オペレーティングシステム） OS は コンピュータシステム の 中心部分 ハードウェア と 他のソフトウェア との 間 の インターフェイス（接続部） となる 例：アプリケーションがファイルを保存する際， OS はハードディスクの空き領域を見つけ，適切に配置 ハードウェアの詳細を気にすることなく， OS が提供する統一的な方法で，ハードウェアを利用 できる。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要約：5-6 論理積と論理和。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03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要約：二進数は 0 または 1 右手が下がっている 右手が上がっている 二通り。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要約：二進数は 0 または 1 右手が下がっている 右手が上がっている ０ １ ※ 0 と 1 が逆になる場合もある。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要約：変数が２つ 右手と 左手の 両方 を考えると ４通り。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要約：変数が２つ ０と０ 1 と０ 0 と 1 1 と 1。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要約：論理積 ０と０ 1 と０ 0 と 1 1 と 1 論理積 は 両方とも１。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要約：論理和 ０と０ 1 と０ 0 と 1 1 と 1 論理和 は 少なくとも 片方には １がある。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要約：論理和と「選択」は違う ・焼き芋大会があるんだけど、 ・土曜日と日曜日、どっちが良い？ 両方、申し込んでよ ♡ 日曜日 落選： ０ 当選： １ 土曜日 落選： ０  当選： １ 両方参加しても OK! 土曜日と日曜日の選択では 無い。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要約：論理積と論理和のまとめ 論理積 AND 論理和 OR。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465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要約：5-7 論理演算と足し算。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lang="ja-JP" altLang="en-US" smtClean="0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4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要約：OS の特徴 種類が豊富 ： Windows 、 Linux （ Android も Linux の一種）、 macOS など。 基本的な操作 は コマンドラインインターフェイス で可能 多くの OS では、グラフィカルユーザーインターフェイス（画面やメニューやアイコンなどのビジュ｜アルなインタフェース）が主となっている。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要約：論理積と論理和 論理積 AND 論理和 OR。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5580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要約：5-8 ２の補数。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72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要約：演習１ 文字コード ページ３７～３８ 【 トピックス 】 trinket の利用 文字コードの表示。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9590176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https://trinket.io/python/595c091dd9 ② このプログラムは， 「 A 」の文字コードを表示 する． なお「 0x 」は， １６進数を示す目印 である． 実行結果が，次のように表示されることを確認。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9895526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 trinket の次のページを開く https://trinket.io/python/595c091dd9 ④ このプログラムは，あなたが入力した文字や記号の並び（例： abcde ）を文字コードに変える。 プログラムを実行したら、左側の画面をクリックし、文字や記号の並びを入力して、 Enter キーを押す。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6105468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https://trinket.io/python/7f31113af9 ② このプログラムは， AND と OR の結果を表示する． 実行結果が，次のように表示されることを確認。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12098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要約：OS の主な機能 マルチタスク ：複数のアプリケーションを 同時に実行 。それぞれに CPU を割り当てる マルチスレッド ： 1 つのアプリケーション内で、 複数のタスク（スレッド） を並行して実行 セキュリティ : ユーザー認証（ ID やパスワード）やアクセス制御（ファイル、デバイス、プログラムへのアクセス権限の管｜理）など、 システムとデータの保護 を行う ネットワーク : コンピュータをネットワークに接続し、 データの送受信 を行う。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要約：5-2 コンピュータの構成。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5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要約：プロセッサとメモリ プロセッサとメモリはコンピュータの基本的な動作を支える重要な部分。 プロセッサ ： 計算 と 制御 を行う メモリ ： データやプログラムの一時的な保存 を行う。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8C4B1-EC03-44EA-9400-A8B50484B74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t>要約：コンピュータの入力と出力 人間 コンピュータ 入力 出力 人間や 他のコンピュータ。</a:t>
            </a:r>
          </a:p>
        </p:txBody>
      </p:sp>
    </p:spTree>
    <p:extLst>
      <p:ext uri="{BB962C8B-B14F-4D97-AF65-F5344CB8AC3E}">
        <p14:creationId xmlns:p14="http://schemas.microsoft.com/office/powerpoint/2010/main" val="273994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80771-C78F-4A18-BA05-1F5FB9451DB2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t>要約：プロセッサ メモリ 入力装置 出力装置 補助記憶装置 コンピュータの構成。</a:t>
            </a:r>
          </a:p>
        </p:txBody>
      </p:sp>
    </p:spTree>
    <p:extLst>
      <p:ext uri="{BB962C8B-B14F-4D97-AF65-F5344CB8AC3E}">
        <p14:creationId xmlns:p14="http://schemas.microsoft.com/office/powerpoint/2010/main" val="152040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78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95c091dd9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17fb2ed2d5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7f31113af9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cs-5.</a:t>
            </a:r>
            <a:r>
              <a:rPr lang="ja-JP" altLang="en-US" sz="4000"/>
              <a:t> コンピュータ</a:t>
            </a:r>
            <a:r>
              <a:rPr lang="ja-JP" altLang="en-US" sz="4000" dirty="0"/>
              <a:t>の構成要素とデータ処理の仕組み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810192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1A7233-4573-49E8-8A28-9BA1E1F02BE0}"/>
              </a:ext>
            </a:extLst>
          </p:cNvPr>
          <p:cNvSpPr txBox="1"/>
          <p:nvPr/>
        </p:nvSpPr>
        <p:spPr>
          <a:xfrm>
            <a:off x="761549" y="6442639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謝辞：この資料では「いらすとや」のイラストを使用している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557213" indent="-214313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8572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2001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15430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D6036-02A3-465A-BE79-B494421C6A91}" type="slidenum"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ja-JP" altLang="en-US" dirty="0"/>
              <a:t>コンピュータ全体構成</a:t>
            </a:r>
          </a:p>
        </p:txBody>
      </p:sp>
      <p:sp>
        <p:nvSpPr>
          <p:cNvPr id="8197" name="Text Box 12"/>
          <p:cNvSpPr txBox="1">
            <a:spLocks noChangeArrowheads="1"/>
          </p:cNvSpPr>
          <p:nvPr/>
        </p:nvSpPr>
        <p:spPr bwMode="auto">
          <a:xfrm>
            <a:off x="9257467" y="3379240"/>
            <a:ext cx="72327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人間</a:t>
            </a:r>
          </a:p>
        </p:txBody>
      </p:sp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4150617" y="3379240"/>
            <a:ext cx="233910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8200" name="AutoShape 16"/>
          <p:cNvSpPr>
            <a:spLocks noChangeArrowheads="1"/>
          </p:cNvSpPr>
          <p:nvPr/>
        </p:nvSpPr>
        <p:spPr bwMode="auto">
          <a:xfrm rot="5400000">
            <a:off x="3693418" y="1422702"/>
            <a:ext cx="1543050" cy="1200150"/>
          </a:xfrm>
          <a:custGeom>
            <a:avLst/>
            <a:gdLst>
              <a:gd name="T0" fmla="*/ 1440752 w 21600"/>
              <a:gd name="T1" fmla="*/ 0 h 21600"/>
              <a:gd name="T2" fmla="*/ 1440752 w 21600"/>
              <a:gd name="T3" fmla="*/ 900705 h 21600"/>
              <a:gd name="T4" fmla="*/ 308324 w 21600"/>
              <a:gd name="T5" fmla="*/ 1600200 h 21600"/>
              <a:gd name="T6" fmla="*/ 2057400 w 21600"/>
              <a:gd name="T7" fmla="*/ 45035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201" name="AutoShape 17"/>
          <p:cNvSpPr>
            <a:spLocks noChangeArrowheads="1"/>
          </p:cNvSpPr>
          <p:nvPr/>
        </p:nvSpPr>
        <p:spPr bwMode="auto">
          <a:xfrm rot="16200000">
            <a:off x="2207518" y="2565702"/>
            <a:ext cx="1543050" cy="1200150"/>
          </a:xfrm>
          <a:custGeom>
            <a:avLst/>
            <a:gdLst>
              <a:gd name="T0" fmla="*/ 1440752 w 21600"/>
              <a:gd name="T1" fmla="*/ 0 h 21600"/>
              <a:gd name="T2" fmla="*/ 1440752 w 21600"/>
              <a:gd name="T3" fmla="*/ 900705 h 21600"/>
              <a:gd name="T4" fmla="*/ 308324 w 21600"/>
              <a:gd name="T5" fmla="*/ 1600200 h 21600"/>
              <a:gd name="T6" fmla="*/ 2057400 w 21600"/>
              <a:gd name="T7" fmla="*/ 45035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202" name="Text Box 18"/>
          <p:cNvSpPr txBox="1">
            <a:spLocks noChangeArrowheads="1"/>
          </p:cNvSpPr>
          <p:nvPr/>
        </p:nvSpPr>
        <p:spPr bwMode="auto">
          <a:xfrm>
            <a:off x="4955689" y="1040094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入力</a:t>
            </a:r>
          </a:p>
        </p:txBody>
      </p:sp>
      <p:sp>
        <p:nvSpPr>
          <p:cNvPr id="8203" name="Text Box 19"/>
          <p:cNvSpPr txBox="1">
            <a:spLocks noChangeArrowheads="1"/>
          </p:cNvSpPr>
          <p:nvPr/>
        </p:nvSpPr>
        <p:spPr bwMode="auto">
          <a:xfrm>
            <a:off x="1476156" y="3414082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出力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21845" y="1040094"/>
            <a:ext cx="30572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人間や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他のコンピュータ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178A83-4D82-76DA-97AD-8BCE0DB9EA13}"/>
              </a:ext>
            </a:extLst>
          </p:cNvPr>
          <p:cNvSpPr txBox="1"/>
          <p:nvPr/>
        </p:nvSpPr>
        <p:spPr>
          <a:xfrm>
            <a:off x="3753853" y="4487398"/>
            <a:ext cx="5029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5つの構成要素：</a:t>
            </a:r>
            <a:r>
              <a:rPr lang="ja-JP" altLang="en-US" sz="2400" b="1" dirty="0"/>
              <a:t>プロセッサ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メモリ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入力装置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出力装置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補助記憶装置</a:t>
            </a:r>
            <a:r>
              <a:rPr lang="ja-JP" altLang="en-US" sz="2400" dirty="0"/>
              <a:t>（電源切断後も</a:t>
            </a:r>
            <a:r>
              <a:rPr lang="ja-JP" altLang="en-US" sz="2400" b="1" dirty="0"/>
              <a:t>データを保持</a:t>
            </a:r>
            <a:r>
              <a:rPr lang="ja-JP" altLang="en-US" sz="2400" dirty="0"/>
              <a:t>する装置）</a:t>
            </a:r>
          </a:p>
        </p:txBody>
      </p:sp>
    </p:spTree>
    <p:extLst>
      <p:ext uri="{BB962C8B-B14F-4D97-AF65-F5344CB8AC3E}">
        <p14:creationId xmlns:p14="http://schemas.microsoft.com/office/powerpoint/2010/main" val="89012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767882" y="1721942"/>
            <a:ext cx="172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713560" y="1429942"/>
            <a:ext cx="1781175" cy="1026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4577954" y="2456261"/>
            <a:ext cx="0" cy="1306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972718" y="3885010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684985" y="3752851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3113171" y="541201"/>
            <a:ext cx="5829300" cy="460772"/>
          </a:xfrm>
        </p:spPr>
        <p:txBody>
          <a:bodyPr/>
          <a:lstStyle/>
          <a:p>
            <a:pPr eaLnBrk="1" hangingPunct="1"/>
            <a:r>
              <a:rPr lang="ja-JP" altLang="en-US" sz="2400" dirty="0">
                <a:latin typeface="メイリオ" panose="020B0604030504040204" pitchFamily="50" charset="-128"/>
              </a:rPr>
              <a:t>コンピュータの構成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76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13562" y="1429942"/>
            <a:ext cx="1781177" cy="1026319"/>
            <a:chOff x="2159" y="481"/>
            <a:chExt cx="1496" cy="862"/>
          </a:xfrm>
        </p:grpSpPr>
        <p:sp>
          <p:nvSpPr>
            <p:cNvPr id="19475" name="Text Box 3"/>
            <p:cNvSpPr txBox="1">
              <a:spLocks noChangeArrowheads="1"/>
            </p:cNvSpPr>
            <p:nvPr/>
          </p:nvSpPr>
          <p:spPr bwMode="auto">
            <a:xfrm>
              <a:off x="2183" y="746"/>
              <a:ext cx="14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9476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19459" name="Line 5"/>
          <p:cNvSpPr>
            <a:spLocks noChangeShapeType="1"/>
          </p:cNvSpPr>
          <p:nvPr/>
        </p:nvSpPr>
        <p:spPr bwMode="auto">
          <a:xfrm>
            <a:off x="4577954" y="2456261"/>
            <a:ext cx="0" cy="1306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074319" y="3885010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684985" y="3752851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19465" name="Rectangle 11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9" name="Line 15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7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>
            <a:normAutofit fontScale="90000"/>
          </a:bodyPr>
          <a:lstStyle/>
          <a:p>
            <a:pPr eaLnBrk="1" hangingPunct="1"/>
            <a:endParaRPr/>
          </a:p>
        </p:txBody>
      </p:sp>
      <p:sp>
        <p:nvSpPr>
          <p:cNvPr id="19474" name="Rectangle 19"/>
          <p:cNvSpPr>
            <a:spLocks noChangeArrowheads="1"/>
          </p:cNvSpPr>
          <p:nvPr/>
        </p:nvSpPr>
        <p:spPr bwMode="auto">
          <a:xfrm>
            <a:off x="3711181" y="1428751"/>
            <a:ext cx="1781177" cy="102631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0516" name="AutoShape 20"/>
          <p:cNvSpPr>
            <a:spLocks noChangeArrowheads="1"/>
          </p:cNvSpPr>
          <p:nvPr/>
        </p:nvSpPr>
        <p:spPr bwMode="auto">
          <a:xfrm>
            <a:off x="1901430" y="3128965"/>
            <a:ext cx="5436394" cy="1038225"/>
          </a:xfrm>
          <a:prstGeom prst="wedgeRoundRectCallout">
            <a:avLst>
              <a:gd name="adj1" fmla="val -7620"/>
              <a:gd name="adj2" fmla="val -93991"/>
              <a:gd name="adj3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すべての計算とデータ処理を行う「脳」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13560" y="1429942"/>
            <a:ext cx="1781175" cy="1026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577954" y="2456261"/>
            <a:ext cx="0" cy="1306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84985" y="3752851"/>
            <a:ext cx="1781175" cy="845344"/>
            <a:chOff x="2135" y="2432"/>
            <a:chExt cx="1496" cy="710"/>
          </a:xfrm>
        </p:grpSpPr>
        <p:sp>
          <p:nvSpPr>
            <p:cNvPr id="20499" name="Text Box 6"/>
            <p:cNvSpPr txBox="1">
              <a:spLocks noChangeArrowheads="1"/>
            </p:cNvSpPr>
            <p:nvPr/>
          </p:nvSpPr>
          <p:spPr bwMode="auto">
            <a:xfrm>
              <a:off x="2378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0500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93" name="Line 15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94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>
            <a:normAutofit fontScale="90000"/>
          </a:bodyPr>
          <a:lstStyle/>
          <a:p>
            <a:pPr eaLnBrk="1" hangingPunct="1"/>
            <a:endParaRPr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684985" y="3751661"/>
            <a:ext cx="1781175" cy="845344"/>
            <a:chOff x="2135" y="2432"/>
            <a:chExt cx="1496" cy="710"/>
          </a:xfrm>
        </p:grpSpPr>
        <p:sp>
          <p:nvSpPr>
            <p:cNvPr id="20497" name="Text Box 19"/>
            <p:cNvSpPr txBox="1">
              <a:spLocks noChangeArrowheads="1"/>
            </p:cNvSpPr>
            <p:nvPr/>
          </p:nvSpPr>
          <p:spPr bwMode="auto">
            <a:xfrm>
              <a:off x="2370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0498" name="Rectangle 20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742372" y="1705721"/>
            <a:ext cx="172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2561" name="AutoShape 17"/>
          <p:cNvSpPr>
            <a:spLocks noChangeArrowheads="1"/>
          </p:cNvSpPr>
          <p:nvPr/>
        </p:nvSpPr>
        <p:spPr bwMode="auto">
          <a:xfrm>
            <a:off x="2174082" y="2172891"/>
            <a:ext cx="5436394" cy="1140620"/>
          </a:xfrm>
          <a:prstGeom prst="wedgeRoundRectCallout">
            <a:avLst>
              <a:gd name="adj1" fmla="val -12833"/>
              <a:gd name="adj2" fmla="val 89269"/>
              <a:gd name="adj3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lvl="0" eaLnBrk="1" hangingPunct="1">
              <a:spcBef>
                <a:spcPct val="30000"/>
              </a:spcBef>
              <a:defRPr/>
            </a:pP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データやプログラムの一時的な保存（「作業台」）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684983" y="1429942"/>
            <a:ext cx="1809750" cy="3168252"/>
            <a:chOff x="2135" y="481"/>
            <a:chExt cx="1520" cy="2661"/>
          </a:xfrm>
        </p:grpSpPr>
        <p:sp>
          <p:nvSpPr>
            <p:cNvPr id="21524" name="Text Box 3"/>
            <p:cNvSpPr txBox="1">
              <a:spLocks noChangeArrowheads="1"/>
            </p:cNvSpPr>
            <p:nvPr/>
          </p:nvSpPr>
          <p:spPr bwMode="auto">
            <a:xfrm>
              <a:off x="2180" y="717"/>
              <a:ext cx="14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</a:p>
          </p:txBody>
        </p:sp>
        <p:sp>
          <p:nvSpPr>
            <p:cNvPr id="21525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1526" name="Line 5"/>
            <p:cNvSpPr>
              <a:spLocks noChangeShapeType="1"/>
            </p:cNvSpPr>
            <p:nvPr/>
          </p:nvSpPr>
          <p:spPr bwMode="auto">
            <a:xfrm>
              <a:off x="2885" y="1343"/>
              <a:ext cx="0" cy="10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1527" name="Text Box 6"/>
            <p:cNvSpPr txBox="1">
              <a:spLocks noChangeArrowheads="1"/>
            </p:cNvSpPr>
            <p:nvPr/>
          </p:nvSpPr>
          <p:spPr bwMode="auto">
            <a:xfrm>
              <a:off x="2342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1528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1507" name="Line 8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1513" name="Rectangle 14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14" name="Line 15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515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>
            <a:normAutofit fontScale="90000"/>
          </a:bodyPr>
          <a:lstStyle/>
          <a:p>
            <a:pPr eaLnBrk="1" hangingPunct="1"/>
            <a:endParaRPr/>
          </a:p>
        </p:txBody>
      </p:sp>
      <p:sp>
        <p:nvSpPr>
          <p:cNvPr id="494610" name="Rectangle 18"/>
          <p:cNvSpPr>
            <a:spLocks noChangeArrowheads="1"/>
          </p:cNvSpPr>
          <p:nvPr/>
        </p:nvSpPr>
        <p:spPr bwMode="auto">
          <a:xfrm>
            <a:off x="3709988" y="1429942"/>
            <a:ext cx="1781175" cy="102631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1" name="Line 19"/>
          <p:cNvSpPr>
            <a:spLocks noChangeShapeType="1"/>
          </p:cNvSpPr>
          <p:nvPr/>
        </p:nvSpPr>
        <p:spPr bwMode="auto">
          <a:xfrm>
            <a:off x="4574381" y="2456261"/>
            <a:ext cx="0" cy="130611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2" name="Text Box 20"/>
          <p:cNvSpPr txBox="1">
            <a:spLocks noChangeArrowheads="1"/>
          </p:cNvSpPr>
          <p:nvPr/>
        </p:nvSpPr>
        <p:spPr bwMode="auto">
          <a:xfrm>
            <a:off x="3931266" y="3885010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494613" name="Rectangle 21"/>
          <p:cNvSpPr>
            <a:spLocks noChangeArrowheads="1"/>
          </p:cNvSpPr>
          <p:nvPr/>
        </p:nvSpPr>
        <p:spPr bwMode="auto">
          <a:xfrm>
            <a:off x="3681413" y="3752851"/>
            <a:ext cx="1781175" cy="84534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4" name="Line 22"/>
          <p:cNvSpPr>
            <a:spLocks noChangeShapeType="1"/>
          </p:cNvSpPr>
          <p:nvPr/>
        </p:nvSpPr>
        <p:spPr bwMode="auto">
          <a:xfrm>
            <a:off x="4789886" y="2599135"/>
            <a:ext cx="10715" cy="102274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5" name="Rectangle 23"/>
          <p:cNvSpPr>
            <a:spLocks noChangeArrowheads="1"/>
          </p:cNvSpPr>
          <p:nvPr/>
        </p:nvSpPr>
        <p:spPr bwMode="auto">
          <a:xfrm>
            <a:off x="4963717" y="2413398"/>
            <a:ext cx="3015853" cy="14263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4616" name="Text Box 24"/>
          <p:cNvSpPr txBox="1">
            <a:spLocks noChangeArrowheads="1"/>
          </p:cNvSpPr>
          <p:nvPr/>
        </p:nvSpPr>
        <p:spPr bwMode="auto">
          <a:xfrm>
            <a:off x="4999436" y="2381251"/>
            <a:ext cx="36471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プロセッサ，メモリ</a:t>
            </a: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間で常にデータが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やり取りされる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3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4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94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10" grpId="0" animBg="1"/>
      <p:bldP spid="494611" grpId="0" animBg="1"/>
      <p:bldP spid="494612" grpId="0"/>
      <p:bldP spid="494613" grpId="0" animBg="1"/>
      <p:bldP spid="494614" grpId="0" animBg="1"/>
      <p:bldP spid="4946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5-3</a:t>
            </a:r>
            <a:r>
              <a:rPr lang="ja-JP" altLang="en-US" sz="3975" dirty="0">
                <a:latin typeface="メイリオ" panose="020B0604030504040204" pitchFamily="50" charset="-128"/>
              </a:rPr>
              <a:t>　デジタル、二進数と１６進数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161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ビット、ビット列、デジタル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0081" y="2016468"/>
            <a:ext cx="91101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 dirty="0">
                <a:solidFill>
                  <a:srgbClr val="008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００１０１１１０１００１０１００１０１００１０１０１００１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797ADF-97B3-4005-A5CC-AE300B5F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723146-60B0-4DD8-11B5-D77F22D5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247"/>
            <a:ext cx="9144000" cy="4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54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十六進数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42B0C3-A197-4EA0-A707-5959F770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CB71123-8664-94E0-6AF6-629A9423F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68" y="663576"/>
            <a:ext cx="3597924" cy="60579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09A596D-5154-F74E-2C16-9DB643C59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876" y="1214131"/>
            <a:ext cx="5546071" cy="21137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17E782-EEB3-5F3A-1027-4762231D5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618" y="4672853"/>
            <a:ext cx="5197381" cy="16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5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二進数と十六進数の対応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DF01C62-0A3E-45C3-B1F2-2F130453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3AD50E7-F78F-8DA0-1160-029F8CE1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419"/>
            <a:ext cx="9144000" cy="53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06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1" name="Group 3"/>
          <p:cNvGraphicFramePr>
            <a:graphicFrameLocks noGrp="1"/>
          </p:cNvGraphicFramePr>
          <p:nvPr/>
        </p:nvGraphicFramePr>
        <p:xfrm>
          <a:off x="2048539" y="991967"/>
          <a:ext cx="4572000" cy="5364384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198354112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483345363"/>
                    </a:ext>
                  </a:extLst>
                </a:gridCol>
              </a:tblGrid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００００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807676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０００１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084769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２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００１０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112538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３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００１１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189111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４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０１００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74248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５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０１０１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32676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６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０１１０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04331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７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０１１１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195380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８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１０００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824259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９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１００１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132937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A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１０１０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045384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B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１０１１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438508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C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１１００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153799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D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１１０１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288633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１１１０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631509"/>
                  </a:ext>
                </a:extLst>
              </a:tr>
              <a:tr h="335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F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１１１１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384895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二進数と十六進数の関係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3D6E395-192E-4DB9-87C6-B3292C8B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07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AA832-711B-832E-128B-928D8441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FCDF48-71EB-8B31-30EA-5334D1912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9BEC6A-6AAE-702A-B55F-90198E72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5CEF11-41BB-4D68-978E-18020A42A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148"/>
            <a:ext cx="9144000" cy="615385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6926F0-7EE9-40A3-E294-DD324A0AFF52}"/>
              </a:ext>
            </a:extLst>
          </p:cNvPr>
          <p:cNvSpPr txBox="1"/>
          <p:nvPr/>
        </p:nvSpPr>
        <p:spPr>
          <a:xfrm>
            <a:off x="5130800" y="2942020"/>
            <a:ext cx="3974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ASCII </a:t>
            </a:r>
            <a:r>
              <a:rPr lang="ja-JP" altLang="en-US" dirty="0"/>
              <a:t>の</a:t>
            </a:r>
            <a:r>
              <a:rPr lang="en-US" altLang="ja-JP" dirty="0"/>
              <a:t>7</a:t>
            </a:r>
            <a:r>
              <a:rPr lang="ja-JP" altLang="en-US" dirty="0"/>
              <a:t>ビット（例：</a:t>
            </a:r>
            <a:r>
              <a:rPr lang="en-US" altLang="ja-JP" dirty="0"/>
              <a:t>A </a:t>
            </a:r>
            <a:r>
              <a:rPr lang="ja-JP" altLang="en-US" dirty="0"/>
              <a:t>は</a:t>
            </a:r>
            <a:r>
              <a:rPr lang="en-US" altLang="ja-JP" dirty="0"/>
              <a:t>1000001</a:t>
            </a:r>
            <a:r>
              <a:rPr lang="ja-JP" altLang="en-US" dirty="0"/>
              <a:t>）に先頭</a:t>
            </a:r>
            <a:r>
              <a:rPr lang="en-US" altLang="ja-JP" dirty="0"/>
              <a:t>0</a:t>
            </a:r>
            <a:r>
              <a:rPr lang="ja-JP" altLang="en-US" dirty="0"/>
              <a:t>を補った</a:t>
            </a:r>
            <a:r>
              <a:rPr lang="en-US" altLang="ja-JP" dirty="0"/>
              <a:t>8</a:t>
            </a:r>
            <a:r>
              <a:rPr lang="ja-JP" altLang="en-US" dirty="0"/>
              <a:t>ビット</a:t>
            </a:r>
          </a:p>
        </p:txBody>
      </p:sp>
    </p:spTree>
    <p:extLst>
      <p:ext uri="{BB962C8B-B14F-4D97-AF65-F5344CB8AC3E}">
        <p14:creationId xmlns:p14="http://schemas.microsoft.com/office/powerpoint/2010/main" val="489024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5-4 </a:t>
            </a:r>
            <a:r>
              <a:rPr lang="ja-JP" altLang="en-US" sz="3975" dirty="0">
                <a:latin typeface="メイリオ" panose="020B0604030504040204" pitchFamily="50" charset="-128"/>
              </a:rPr>
              <a:t>メモリとアドレス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9588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メモリとアドレス</a:t>
            </a:r>
            <a:r>
              <a:rPr lang="ja-JP" altLang="en-US" dirty="0"/>
              <a:t>（番地）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8FAFAC-BCBE-D4E2-0016-0DB6D36E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480" y="1194158"/>
            <a:ext cx="6436454" cy="366023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DA1B4C-DBF5-B547-FA36-741B66CF117E}"/>
              </a:ext>
            </a:extLst>
          </p:cNvPr>
          <p:cNvSpPr txBox="1"/>
          <p:nvPr/>
        </p:nvSpPr>
        <p:spPr>
          <a:xfrm>
            <a:off x="47065" y="612223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アドレス　データ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960FB2E8-6A8D-55F0-F416-7F1BEF824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89" y="757237"/>
            <a:ext cx="2191051" cy="52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52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2107672" y="1929475"/>
            <a:ext cx="4264819" cy="4358878"/>
            <a:chOff x="1116" y="481"/>
            <a:chExt cx="3582" cy="3661"/>
          </a:xfrm>
        </p:grpSpPr>
        <p:sp>
          <p:nvSpPr>
            <p:cNvPr id="26636" name="Text Box 3"/>
            <p:cNvSpPr txBox="1">
              <a:spLocks noChangeArrowheads="1"/>
            </p:cNvSpPr>
            <p:nvPr/>
          </p:nvSpPr>
          <p:spPr bwMode="auto">
            <a:xfrm>
              <a:off x="2204" y="757"/>
              <a:ext cx="14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</a:p>
          </p:txBody>
        </p:sp>
        <p:sp>
          <p:nvSpPr>
            <p:cNvPr id="26637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38" name="Line 5"/>
            <p:cNvSpPr>
              <a:spLocks noChangeShapeType="1"/>
            </p:cNvSpPr>
            <p:nvPr/>
          </p:nvSpPr>
          <p:spPr bwMode="auto">
            <a:xfrm>
              <a:off x="2885" y="1343"/>
              <a:ext cx="0" cy="10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39" name="Text Box 6"/>
            <p:cNvSpPr txBox="1">
              <a:spLocks noChangeArrowheads="1"/>
            </p:cNvSpPr>
            <p:nvPr/>
          </p:nvSpPr>
          <p:spPr bwMode="auto">
            <a:xfrm>
              <a:off x="2342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6640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1" name="Line 8"/>
            <p:cNvSpPr>
              <a:spLocks noChangeShapeType="1"/>
            </p:cNvSpPr>
            <p:nvPr/>
          </p:nvSpPr>
          <p:spPr bwMode="auto">
            <a:xfrm>
              <a:off x="1932" y="1978"/>
              <a:ext cx="19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2" name="Rectangle 9"/>
            <p:cNvSpPr>
              <a:spLocks noChangeArrowheads="1"/>
            </p:cNvSpPr>
            <p:nvPr/>
          </p:nvSpPr>
          <p:spPr bwMode="auto">
            <a:xfrm>
              <a:off x="1116" y="1253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3" name="Text Box 10"/>
            <p:cNvSpPr txBox="1">
              <a:spLocks noChangeArrowheads="1"/>
            </p:cNvSpPr>
            <p:nvPr/>
          </p:nvSpPr>
          <p:spPr bwMode="auto">
            <a:xfrm>
              <a:off x="1288" y="1507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入力装置</a:t>
              </a:r>
            </a:p>
          </p:txBody>
        </p:sp>
        <p:sp>
          <p:nvSpPr>
            <p:cNvPr id="26644" name="Rectangle 11"/>
            <p:cNvSpPr>
              <a:spLocks noChangeArrowheads="1"/>
            </p:cNvSpPr>
            <p:nvPr/>
          </p:nvSpPr>
          <p:spPr bwMode="auto">
            <a:xfrm>
              <a:off x="3882" y="1208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5" name="Text Box 12"/>
            <p:cNvSpPr txBox="1">
              <a:spLocks noChangeArrowheads="1"/>
            </p:cNvSpPr>
            <p:nvPr/>
          </p:nvSpPr>
          <p:spPr bwMode="auto">
            <a:xfrm>
              <a:off x="4063" y="1471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出力装置</a:t>
              </a:r>
            </a:p>
          </p:txBody>
        </p:sp>
        <p:sp>
          <p:nvSpPr>
            <p:cNvPr id="26646" name="Text Box 13"/>
            <p:cNvSpPr txBox="1">
              <a:spLocks noChangeArrowheads="1"/>
            </p:cNvSpPr>
            <p:nvPr/>
          </p:nvSpPr>
          <p:spPr bwMode="auto">
            <a:xfrm>
              <a:off x="2140" y="3624"/>
              <a:ext cx="15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補助記憶装置</a:t>
              </a:r>
            </a:p>
          </p:txBody>
        </p:sp>
        <p:sp>
          <p:nvSpPr>
            <p:cNvPr id="26647" name="Rectangle 14"/>
            <p:cNvSpPr>
              <a:spLocks noChangeArrowheads="1"/>
            </p:cNvSpPr>
            <p:nvPr/>
          </p:nvSpPr>
          <p:spPr bwMode="auto">
            <a:xfrm>
              <a:off x="2135" y="3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6648" name="Line 15"/>
            <p:cNvSpPr>
              <a:spLocks noChangeShapeType="1"/>
            </p:cNvSpPr>
            <p:nvPr/>
          </p:nvSpPr>
          <p:spPr bwMode="auto">
            <a:xfrm>
              <a:off x="2885" y="3127"/>
              <a:ext cx="0" cy="3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3326871" y="5671609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6628" name="Rectangle 17"/>
          <p:cNvSpPr>
            <a:spLocks noChangeArrowheads="1"/>
          </p:cNvSpPr>
          <p:nvPr/>
        </p:nvSpPr>
        <p:spPr bwMode="auto">
          <a:xfrm>
            <a:off x="3320918" y="5443009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0" name="AutoShape 18"/>
          <p:cNvSpPr>
            <a:spLocks noChangeArrowheads="1"/>
          </p:cNvSpPr>
          <p:nvPr/>
        </p:nvSpPr>
        <p:spPr bwMode="auto">
          <a:xfrm>
            <a:off x="3651911" y="3066522"/>
            <a:ext cx="338138" cy="1056085"/>
          </a:xfrm>
          <a:prstGeom prst="downArrow">
            <a:avLst>
              <a:gd name="adj1" fmla="val 50000"/>
              <a:gd name="adj2" fmla="val 78081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1" name="AutoShape 19"/>
          <p:cNvSpPr>
            <a:spLocks noChangeArrowheads="1"/>
          </p:cNvSpPr>
          <p:nvPr/>
        </p:nvSpPr>
        <p:spPr bwMode="auto">
          <a:xfrm flipV="1">
            <a:off x="4412720" y="3066520"/>
            <a:ext cx="338138" cy="1044179"/>
          </a:xfrm>
          <a:prstGeom prst="downArrow">
            <a:avLst>
              <a:gd name="adj1" fmla="val 50000"/>
              <a:gd name="adj2" fmla="val 77201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4852" name="Text Box 20"/>
          <p:cNvSpPr txBox="1">
            <a:spLocks noChangeArrowheads="1"/>
          </p:cNvSpPr>
          <p:nvPr/>
        </p:nvSpPr>
        <p:spPr bwMode="auto">
          <a:xfrm>
            <a:off x="1937412" y="3223683"/>
            <a:ext cx="1877437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</p:txBody>
      </p:sp>
      <p:sp>
        <p:nvSpPr>
          <p:cNvPr id="504853" name="Text Box 21"/>
          <p:cNvSpPr txBox="1">
            <a:spLocks noChangeArrowheads="1"/>
          </p:cNvSpPr>
          <p:nvPr/>
        </p:nvSpPr>
        <p:spPr bwMode="auto">
          <a:xfrm>
            <a:off x="4821106" y="3195108"/>
            <a:ext cx="1454244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26633" name="Text Box 22"/>
          <p:cNvSpPr txBox="1">
            <a:spLocks noChangeArrowheads="1"/>
          </p:cNvSpPr>
          <p:nvPr/>
        </p:nvSpPr>
        <p:spPr bwMode="auto">
          <a:xfrm>
            <a:off x="2015993" y="57025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E738E7-4F2F-E72D-701D-12DF4781FB0A}"/>
              </a:ext>
            </a:extLst>
          </p:cNvPr>
          <p:cNvSpPr txBox="1"/>
          <p:nvPr/>
        </p:nvSpPr>
        <p:spPr>
          <a:xfrm>
            <a:off x="506943" y="512778"/>
            <a:ext cx="7516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読み出し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：アドレスを指定するとそのデータが取り出される（メモリの値は変化しない</a:t>
            </a:r>
          </a:p>
        </p:txBody>
      </p:sp>
    </p:spTree>
    <p:extLst>
      <p:ext uri="{BB962C8B-B14F-4D97-AF65-F5344CB8AC3E}">
        <p14:creationId xmlns:p14="http://schemas.microsoft.com/office/powerpoint/2010/main" val="7768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0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0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50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0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50" grpId="0" animBg="1"/>
      <p:bldP spid="504851" grpId="0" animBg="1"/>
      <p:bldP spid="504852" grpId="0" animBg="1"/>
      <p:bldP spid="5048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192339" y="1997473"/>
            <a:ext cx="4264819" cy="4358878"/>
            <a:chOff x="1116" y="481"/>
            <a:chExt cx="3582" cy="3661"/>
          </a:xfrm>
        </p:grpSpPr>
        <p:sp>
          <p:nvSpPr>
            <p:cNvPr id="27660" name="Text Box 3"/>
            <p:cNvSpPr txBox="1">
              <a:spLocks noChangeArrowheads="1"/>
            </p:cNvSpPr>
            <p:nvPr/>
          </p:nvSpPr>
          <p:spPr bwMode="auto">
            <a:xfrm>
              <a:off x="2190" y="745"/>
              <a:ext cx="1448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1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2" name="Line 5"/>
            <p:cNvSpPr>
              <a:spLocks noChangeShapeType="1"/>
            </p:cNvSpPr>
            <p:nvPr/>
          </p:nvSpPr>
          <p:spPr bwMode="auto">
            <a:xfrm>
              <a:off x="2885" y="1343"/>
              <a:ext cx="0" cy="10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3" name="Text Box 6"/>
            <p:cNvSpPr txBox="1">
              <a:spLocks noChangeArrowheads="1"/>
            </p:cNvSpPr>
            <p:nvPr/>
          </p:nvSpPr>
          <p:spPr bwMode="auto">
            <a:xfrm>
              <a:off x="2342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7664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5" name="Line 8"/>
            <p:cNvSpPr>
              <a:spLocks noChangeShapeType="1"/>
            </p:cNvSpPr>
            <p:nvPr/>
          </p:nvSpPr>
          <p:spPr bwMode="auto">
            <a:xfrm>
              <a:off x="1932" y="1978"/>
              <a:ext cx="19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6" name="Rectangle 9"/>
            <p:cNvSpPr>
              <a:spLocks noChangeArrowheads="1"/>
            </p:cNvSpPr>
            <p:nvPr/>
          </p:nvSpPr>
          <p:spPr bwMode="auto">
            <a:xfrm>
              <a:off x="1116" y="1253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7" name="Text Box 10"/>
            <p:cNvSpPr txBox="1">
              <a:spLocks noChangeArrowheads="1"/>
            </p:cNvSpPr>
            <p:nvPr/>
          </p:nvSpPr>
          <p:spPr bwMode="auto">
            <a:xfrm>
              <a:off x="1288" y="1507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入力装置</a:t>
              </a:r>
            </a:p>
          </p:txBody>
        </p:sp>
        <p:sp>
          <p:nvSpPr>
            <p:cNvPr id="27668" name="Rectangle 11"/>
            <p:cNvSpPr>
              <a:spLocks noChangeArrowheads="1"/>
            </p:cNvSpPr>
            <p:nvPr/>
          </p:nvSpPr>
          <p:spPr bwMode="auto">
            <a:xfrm>
              <a:off x="3882" y="1208"/>
              <a:ext cx="816" cy="15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69" name="Text Box 12"/>
            <p:cNvSpPr txBox="1">
              <a:spLocks noChangeArrowheads="1"/>
            </p:cNvSpPr>
            <p:nvPr/>
          </p:nvSpPr>
          <p:spPr bwMode="auto">
            <a:xfrm>
              <a:off x="4063" y="1471"/>
              <a:ext cx="46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出力装置</a:t>
              </a:r>
            </a:p>
          </p:txBody>
        </p:sp>
        <p:sp>
          <p:nvSpPr>
            <p:cNvPr id="27670" name="Text Box 13"/>
            <p:cNvSpPr txBox="1">
              <a:spLocks noChangeArrowheads="1"/>
            </p:cNvSpPr>
            <p:nvPr/>
          </p:nvSpPr>
          <p:spPr bwMode="auto">
            <a:xfrm>
              <a:off x="2140" y="3624"/>
              <a:ext cx="15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補助記憶装置</a:t>
              </a:r>
            </a:p>
          </p:txBody>
        </p:sp>
        <p:sp>
          <p:nvSpPr>
            <p:cNvPr id="27671" name="Rectangle 14"/>
            <p:cNvSpPr>
              <a:spLocks noChangeArrowheads="1"/>
            </p:cNvSpPr>
            <p:nvPr/>
          </p:nvSpPr>
          <p:spPr bwMode="auto">
            <a:xfrm>
              <a:off x="2135" y="3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7672" name="Line 15"/>
            <p:cNvSpPr>
              <a:spLocks noChangeShapeType="1"/>
            </p:cNvSpPr>
            <p:nvPr/>
          </p:nvSpPr>
          <p:spPr bwMode="auto">
            <a:xfrm>
              <a:off x="2885" y="3127"/>
              <a:ext cx="0" cy="3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7651" name="Text Box 16"/>
          <p:cNvSpPr txBox="1">
            <a:spLocks noChangeArrowheads="1"/>
          </p:cNvSpPr>
          <p:nvPr/>
        </p:nvSpPr>
        <p:spPr bwMode="auto">
          <a:xfrm>
            <a:off x="3411538" y="5739607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7652" name="Rectangle 17"/>
          <p:cNvSpPr>
            <a:spLocks noChangeArrowheads="1"/>
          </p:cNvSpPr>
          <p:nvPr/>
        </p:nvSpPr>
        <p:spPr bwMode="auto">
          <a:xfrm>
            <a:off x="3405585" y="5511007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898" name="AutoShape 18"/>
          <p:cNvSpPr>
            <a:spLocks noChangeArrowheads="1"/>
          </p:cNvSpPr>
          <p:nvPr/>
        </p:nvSpPr>
        <p:spPr bwMode="auto">
          <a:xfrm>
            <a:off x="3736578" y="3134520"/>
            <a:ext cx="338138" cy="1056085"/>
          </a:xfrm>
          <a:prstGeom prst="downArrow">
            <a:avLst>
              <a:gd name="adj1" fmla="val 50000"/>
              <a:gd name="adj2" fmla="val 78081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899" name="AutoShape 19"/>
          <p:cNvSpPr>
            <a:spLocks noChangeArrowheads="1"/>
          </p:cNvSpPr>
          <p:nvPr/>
        </p:nvSpPr>
        <p:spPr bwMode="auto">
          <a:xfrm>
            <a:off x="4512866" y="3158331"/>
            <a:ext cx="338138" cy="1029891"/>
          </a:xfrm>
          <a:prstGeom prst="downArrow">
            <a:avLst>
              <a:gd name="adj1" fmla="val 50000"/>
              <a:gd name="adj2" fmla="val 76144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6900" name="Text Box 20"/>
          <p:cNvSpPr txBox="1">
            <a:spLocks noChangeArrowheads="1"/>
          </p:cNvSpPr>
          <p:nvPr/>
        </p:nvSpPr>
        <p:spPr bwMode="auto">
          <a:xfrm>
            <a:off x="2079229" y="3282156"/>
            <a:ext cx="1877437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</p:txBody>
      </p:sp>
      <p:sp>
        <p:nvSpPr>
          <p:cNvPr id="506901" name="Text Box 21"/>
          <p:cNvSpPr txBox="1">
            <a:spLocks noChangeArrowheads="1"/>
          </p:cNvSpPr>
          <p:nvPr/>
        </p:nvSpPr>
        <p:spPr bwMode="auto">
          <a:xfrm>
            <a:off x="4905773" y="3263106"/>
            <a:ext cx="1454244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27657" name="Text Box 22"/>
          <p:cNvSpPr txBox="1">
            <a:spLocks noChangeArrowheads="1"/>
          </p:cNvSpPr>
          <p:nvPr/>
        </p:nvSpPr>
        <p:spPr bwMode="auto">
          <a:xfrm>
            <a:off x="2100660" y="577056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A207EA-2EEC-2893-3CAF-C5D3F95FB6AD}"/>
              </a:ext>
            </a:extLst>
          </p:cNvPr>
          <p:cNvSpPr txBox="1"/>
          <p:nvPr/>
        </p:nvSpPr>
        <p:spPr>
          <a:xfrm>
            <a:off x="506943" y="512778"/>
            <a:ext cx="7516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書き込み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：アドレスとデータを指定するとそのデータが保存される（前の値は上書きされる）</a:t>
            </a:r>
          </a:p>
        </p:txBody>
      </p:sp>
    </p:spTree>
    <p:extLst>
      <p:ext uri="{BB962C8B-B14F-4D97-AF65-F5344CB8AC3E}">
        <p14:creationId xmlns:p14="http://schemas.microsoft.com/office/powerpoint/2010/main" val="18903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0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0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50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0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98" grpId="0" animBg="1"/>
      <p:bldP spid="506899" grpId="0" animBg="1"/>
      <p:bldP spid="506900" grpId="0" animBg="1"/>
      <p:bldP spid="5069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読み出し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25962" y="1499611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25962" y="171511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25962" y="1930617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25962" y="214611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30725" y="1493658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114131" y="353557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115322" y="369750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116512" y="385942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527155" y="2361624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528344" y="2577125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529536" y="2792630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530725" y="3008131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521200" y="3223636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337719" y="1471036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０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332957" y="168653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１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328194" y="1902042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２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1327004" y="2117545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３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325813" y="233304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４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328194" y="2548551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５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330575" y="2764055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６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332957" y="2979558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７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335338" y="3195061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 ８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271580" y="4357111"/>
            <a:ext cx="3877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メモリの各区画は１バイト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（１６進数で２桁）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4703616" y="3283167"/>
            <a:ext cx="2646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メモリの値は変化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しない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2908155" y="145674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2908155" y="168534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2908155" y="1904424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908155" y="2113974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2908155" y="2323524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2908155" y="254259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2908155" y="275214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2908155" y="296169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2908155" y="3190299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3880538" y="1840129"/>
            <a:ext cx="35702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アドレス４番地，５番地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から２バイト分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読み出す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とき</a:t>
            </a:r>
          </a:p>
        </p:txBody>
      </p:sp>
      <p:sp>
        <p:nvSpPr>
          <p:cNvPr id="39" name="Text Box 60"/>
          <p:cNvSpPr txBox="1">
            <a:spLocks noChangeArrowheads="1"/>
          </p:cNvSpPr>
          <p:nvPr/>
        </p:nvSpPr>
        <p:spPr bwMode="auto">
          <a:xfrm>
            <a:off x="4826250" y="368559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0" name="Rectangle 61"/>
          <p:cNvSpPr>
            <a:spLocks noChangeArrowheads="1"/>
          </p:cNvSpPr>
          <p:nvPr/>
        </p:nvSpPr>
        <p:spPr bwMode="auto">
          <a:xfrm>
            <a:off x="2728369" y="2275898"/>
            <a:ext cx="952500" cy="6191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1" name="Line 63"/>
          <p:cNvSpPr>
            <a:spLocks noChangeShapeType="1"/>
          </p:cNvSpPr>
          <p:nvPr/>
        </p:nvSpPr>
        <p:spPr bwMode="auto">
          <a:xfrm flipH="1" flipV="1">
            <a:off x="3689204" y="2875972"/>
            <a:ext cx="645319" cy="4512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allAtOnce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書き込み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39370" y="1721679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39370" y="1937181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39370" y="2152685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39370" y="2368187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44133" y="1715726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327539" y="3757647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2328730" y="3919572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329920" y="4081497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740563" y="2583692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41752" y="279919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742944" y="3014698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744133" y="3230199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734608" y="3445704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51127" y="1693104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０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46365" y="1908607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１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41602" y="2124110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２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40412" y="2339613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３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39221" y="2555117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４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41602" y="277061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５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543983" y="2986123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６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546365" y="3201626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７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48746" y="3417129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アドレス ８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84988" y="4579179"/>
            <a:ext cx="38779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メモリの各区画は１バイト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（１６進数で２桁）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379336" y="4668899"/>
            <a:ext cx="3262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前の値は上書きされる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4220839" y="2761622"/>
            <a:ext cx="869156" cy="635794"/>
          </a:xfrm>
          <a:prstGeom prst="rightArrow">
            <a:avLst>
              <a:gd name="adj1" fmla="val 50000"/>
              <a:gd name="adj2" fmla="val 3417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2121563" y="167881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2121563" y="190741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2121563" y="2126492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121563" y="2336042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121563" y="2545592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2121563" y="276466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2121563" y="297421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2121563" y="318376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2121563" y="3412367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3194178" y="1009024"/>
            <a:ext cx="26468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アドレス６番地，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７番地に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「０４００」を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書き込むと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6266537" y="1755935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6266537" y="1971437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6266537" y="2186941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6266537" y="240244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271300" y="1749982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6854706" y="3791903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6855897" y="3953828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6857087" y="4115753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6267730" y="2617948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6268919" y="283344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6270111" y="3048954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6271300" y="3264455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6261775" y="3479960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6648730" y="171307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6648730" y="194167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6648730" y="2160748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6648730" y="2370298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648730" y="2579848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6648730" y="279892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6648730" y="3446623"/>
            <a:ext cx="5693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？？</a:t>
            </a: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6629679" y="2989422"/>
            <a:ext cx="7617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０ ４</a:t>
            </a: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6629679" y="3218022"/>
            <a:ext cx="7617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０ ０</a:t>
            </a: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6416556" y="2954893"/>
            <a:ext cx="952500" cy="6191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4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0" grpId="1"/>
      <p:bldP spid="61" grpId="0"/>
      <p:bldP spid="61" grpId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メモリの仕組み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E72FC67D-4692-716D-0200-C447E0F9E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0043"/>
            <a:ext cx="9144000" cy="52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25%"/>
          <p:cNvSpPr>
            <a:spLocks noChangeArrowheads="1"/>
          </p:cNvSpPr>
          <p:nvPr/>
        </p:nvSpPr>
        <p:spPr bwMode="auto">
          <a:xfrm>
            <a:off x="3766814" y="3657836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64432" y="2580322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764432" y="279582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764432" y="3011328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764432" y="322682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/>
        </p:nvSpPr>
        <p:spPr bwMode="auto">
          <a:xfrm>
            <a:off x="3149178" y="2569605"/>
            <a:ext cx="461665" cy="28110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309256" name="Line 8"/>
          <p:cNvSpPr>
            <a:spLocks noChangeShapeType="1"/>
          </p:cNvSpPr>
          <p:nvPr/>
        </p:nvSpPr>
        <p:spPr bwMode="auto">
          <a:xfrm>
            <a:off x="2597620" y="2030252"/>
            <a:ext cx="0" cy="18942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57" name="Line 9"/>
          <p:cNvSpPr>
            <a:spLocks noChangeShapeType="1"/>
          </p:cNvSpPr>
          <p:nvPr/>
        </p:nvSpPr>
        <p:spPr bwMode="auto">
          <a:xfrm>
            <a:off x="2597621" y="392453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58" name="Line 10"/>
          <p:cNvSpPr>
            <a:spLocks noChangeShapeType="1"/>
          </p:cNvSpPr>
          <p:nvPr/>
        </p:nvSpPr>
        <p:spPr bwMode="auto">
          <a:xfrm>
            <a:off x="5665862" y="2048112"/>
            <a:ext cx="1190" cy="32468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769195" y="2574368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4352601" y="461628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4353792" y="477821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4354982" y="494013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3760862" y="3878103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3762051" y="4092415"/>
            <a:ext cx="1285875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3759670" y="4304347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923416" y="826976"/>
            <a:ext cx="653095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アドレス４，５番地から，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バイト分読み出す</a:t>
            </a:r>
          </a:p>
        </p:txBody>
      </p:sp>
      <p:sp>
        <p:nvSpPr>
          <p:cNvPr id="309267" name="Text Box 19"/>
          <p:cNvSpPr txBox="1">
            <a:spLocks noChangeArrowheads="1"/>
          </p:cNvSpPr>
          <p:nvPr/>
        </p:nvSpPr>
        <p:spPr bwMode="auto">
          <a:xfrm>
            <a:off x="1900212" y="2132646"/>
            <a:ext cx="46166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アドレス「４」</a:t>
            </a:r>
          </a:p>
        </p:txBody>
      </p:sp>
      <p:sp>
        <p:nvSpPr>
          <p:cNvPr id="309268" name="AutoShape 20"/>
          <p:cNvSpPr>
            <a:spLocks noChangeArrowheads="1"/>
          </p:cNvSpPr>
          <p:nvPr/>
        </p:nvSpPr>
        <p:spPr bwMode="auto">
          <a:xfrm>
            <a:off x="2315443" y="2345768"/>
            <a:ext cx="188119" cy="808435"/>
          </a:xfrm>
          <a:prstGeom prst="downArrow">
            <a:avLst>
              <a:gd name="adj1" fmla="val 50000"/>
              <a:gd name="adj2" fmla="val 107437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69" name="Text Box 21"/>
          <p:cNvSpPr txBox="1">
            <a:spLocks noChangeArrowheads="1"/>
          </p:cNvSpPr>
          <p:nvPr/>
        </p:nvSpPr>
        <p:spPr bwMode="auto">
          <a:xfrm>
            <a:off x="5792395" y="1881424"/>
            <a:ext cx="877163" cy="339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バイトのデータ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バイト分を一括読み出し）</a:t>
            </a:r>
          </a:p>
        </p:txBody>
      </p:sp>
      <p:sp>
        <p:nvSpPr>
          <p:cNvPr id="309270" name="Text Box 22"/>
          <p:cNvSpPr txBox="1">
            <a:spLocks noChangeArrowheads="1"/>
          </p:cNvSpPr>
          <p:nvPr/>
        </p:nvSpPr>
        <p:spPr bwMode="auto">
          <a:xfrm>
            <a:off x="3366764" y="5098493"/>
            <a:ext cx="180049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必要なメモリを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オンに</a:t>
            </a:r>
          </a:p>
        </p:txBody>
      </p:sp>
      <p:sp>
        <p:nvSpPr>
          <p:cNvPr id="309271" name="AutoShape 23"/>
          <p:cNvSpPr>
            <a:spLocks noChangeArrowheads="1"/>
          </p:cNvSpPr>
          <p:nvPr/>
        </p:nvSpPr>
        <p:spPr bwMode="auto">
          <a:xfrm>
            <a:off x="3620368" y="3448287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2" name="AutoShape 24"/>
          <p:cNvSpPr>
            <a:spLocks noChangeArrowheads="1"/>
          </p:cNvSpPr>
          <p:nvPr/>
        </p:nvSpPr>
        <p:spPr bwMode="auto">
          <a:xfrm>
            <a:off x="5190801" y="3361372"/>
            <a:ext cx="376238" cy="197644"/>
          </a:xfrm>
          <a:prstGeom prst="rightArrow">
            <a:avLst>
              <a:gd name="adj1" fmla="val 50000"/>
              <a:gd name="adj2" fmla="val 4759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3" name="AutoShape 25"/>
          <p:cNvSpPr>
            <a:spLocks noChangeArrowheads="1"/>
          </p:cNvSpPr>
          <p:nvPr/>
        </p:nvSpPr>
        <p:spPr bwMode="auto">
          <a:xfrm>
            <a:off x="5739681" y="2119548"/>
            <a:ext cx="225028" cy="887016"/>
          </a:xfrm>
          <a:prstGeom prst="upArrow">
            <a:avLst>
              <a:gd name="adj1" fmla="val 50000"/>
              <a:gd name="adj2" fmla="val 98545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4" name="Rectangle 26" descr="25%"/>
          <p:cNvSpPr>
            <a:spLocks noChangeArrowheads="1"/>
          </p:cNvSpPr>
          <p:nvPr/>
        </p:nvSpPr>
        <p:spPr bwMode="auto">
          <a:xfrm>
            <a:off x="3760862" y="3660217"/>
            <a:ext cx="1296590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5" name="AutoShape 27"/>
          <p:cNvSpPr>
            <a:spLocks noChangeArrowheads="1"/>
          </p:cNvSpPr>
          <p:nvPr/>
        </p:nvSpPr>
        <p:spPr bwMode="auto">
          <a:xfrm>
            <a:off x="3610843" y="3667362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>
            <a:off x="5061023" y="269223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>
            <a:off x="5051498" y="2897027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5052690" y="312324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5053879" y="3338748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5055071" y="3566158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1" name="Line 33"/>
          <p:cNvSpPr>
            <a:spLocks noChangeShapeType="1"/>
          </p:cNvSpPr>
          <p:nvPr/>
        </p:nvSpPr>
        <p:spPr bwMode="auto">
          <a:xfrm>
            <a:off x="5056261" y="3781661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>
            <a:off x="5056261" y="3993592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71" name="Line 35"/>
          <p:cNvSpPr>
            <a:spLocks noChangeShapeType="1"/>
          </p:cNvSpPr>
          <p:nvPr/>
        </p:nvSpPr>
        <p:spPr bwMode="auto">
          <a:xfrm>
            <a:off x="5071740" y="4205523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72" name="Line 36"/>
          <p:cNvSpPr>
            <a:spLocks noChangeShapeType="1"/>
          </p:cNvSpPr>
          <p:nvPr/>
        </p:nvSpPr>
        <p:spPr bwMode="auto">
          <a:xfrm>
            <a:off x="5059834" y="4416264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5" name="Text Box 37"/>
          <p:cNvSpPr txBox="1">
            <a:spLocks noChangeArrowheads="1"/>
          </p:cNvSpPr>
          <p:nvPr/>
        </p:nvSpPr>
        <p:spPr bwMode="auto">
          <a:xfrm>
            <a:off x="1426046" y="5117543"/>
            <a:ext cx="1338828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入る</a:t>
            </a:r>
          </a:p>
        </p:txBody>
      </p:sp>
      <p:sp>
        <p:nvSpPr>
          <p:cNvPr id="309286" name="Text Box 38"/>
          <p:cNvSpPr txBox="1">
            <a:spLocks noChangeArrowheads="1"/>
          </p:cNvSpPr>
          <p:nvPr/>
        </p:nvSpPr>
        <p:spPr bwMode="auto">
          <a:xfrm>
            <a:off x="5808736" y="5106828"/>
            <a:ext cx="1107996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出る</a:t>
            </a:r>
          </a:p>
        </p:txBody>
      </p:sp>
      <p:sp>
        <p:nvSpPr>
          <p:cNvPr id="309287" name="AutoShape 39"/>
          <p:cNvSpPr>
            <a:spLocks noChangeArrowheads="1"/>
          </p:cNvSpPr>
          <p:nvPr/>
        </p:nvSpPr>
        <p:spPr bwMode="auto">
          <a:xfrm>
            <a:off x="5190801" y="3580447"/>
            <a:ext cx="391716" cy="207169"/>
          </a:xfrm>
          <a:prstGeom prst="rightArrow">
            <a:avLst>
              <a:gd name="adj1" fmla="val 50000"/>
              <a:gd name="adj2" fmla="val 4727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8" name="Line 40"/>
          <p:cNvSpPr>
            <a:spLocks noChangeShapeType="1"/>
          </p:cNvSpPr>
          <p:nvPr/>
        </p:nvSpPr>
        <p:spPr bwMode="auto">
          <a:xfrm flipV="1">
            <a:off x="2727398" y="5472349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9" name="Line 41"/>
          <p:cNvSpPr>
            <a:spLocks noChangeShapeType="1"/>
          </p:cNvSpPr>
          <p:nvPr/>
        </p:nvSpPr>
        <p:spPr bwMode="auto">
          <a:xfrm flipV="1">
            <a:off x="5153892" y="5465206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90" name="Text Box 42"/>
          <p:cNvSpPr txBox="1">
            <a:spLocks noChangeArrowheads="1"/>
          </p:cNvSpPr>
          <p:nvPr/>
        </p:nvSpPr>
        <p:spPr bwMode="auto">
          <a:xfrm>
            <a:off x="1125890" y="4057895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アドレス４，５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のメ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モリをオンに</a:t>
            </a:r>
          </a:p>
        </p:txBody>
      </p:sp>
      <p:sp>
        <p:nvSpPr>
          <p:cNvPr id="309291" name="Rectangle 43" descr="25%"/>
          <p:cNvSpPr>
            <a:spLocks noChangeArrowheads="1"/>
          </p:cNvSpPr>
          <p:nvPr/>
        </p:nvSpPr>
        <p:spPr bwMode="auto">
          <a:xfrm>
            <a:off x="3760862" y="3441142"/>
            <a:ext cx="1296590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80" name="Text Box 44"/>
          <p:cNvSpPr txBox="1">
            <a:spLocks noChangeArrowheads="1"/>
          </p:cNvSpPr>
          <p:nvPr/>
        </p:nvSpPr>
        <p:spPr bwMode="auto">
          <a:xfrm>
            <a:off x="6305227" y="210526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0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0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0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09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09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92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30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0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30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0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3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5" grpId="0" animBg="1"/>
      <p:bldP spid="309268" grpId="0" animBg="1"/>
      <p:bldP spid="309270" grpId="0" animBg="1"/>
      <p:bldP spid="309271" grpId="0" animBg="1"/>
      <p:bldP spid="309272" grpId="0" animBg="1"/>
      <p:bldP spid="309273" grpId="0" animBg="1"/>
      <p:bldP spid="309275" grpId="0" animBg="1"/>
      <p:bldP spid="309285" grpId="0" animBg="1"/>
      <p:bldP spid="309286" grpId="0" animBg="1"/>
      <p:bldP spid="309287" grpId="0" animBg="1"/>
      <p:bldP spid="309288" grpId="0" animBg="1"/>
      <p:bldP spid="309289" grpId="0" animBg="1"/>
      <p:bldP spid="30929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96057" y="2451975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96057" y="2667476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896057" y="2882981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896057" y="3098482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3280803" y="2441258"/>
            <a:ext cx="461665" cy="28110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>
            <a:off x="2729245" y="1901905"/>
            <a:ext cx="0" cy="18942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2729246" y="379618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5797487" y="1919765"/>
            <a:ext cx="1190" cy="32468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3900820" y="2446021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4484226" y="4487942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4485417" y="4649867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4486607" y="4811792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3899631" y="3521156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3900820" y="3313987"/>
            <a:ext cx="1285875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3891295" y="4176000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1178848" y="846863"/>
            <a:ext cx="622317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アドレス６，７番地に，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バイト分書き込む</a:t>
            </a:r>
          </a:p>
        </p:txBody>
      </p:sp>
      <p:sp>
        <p:nvSpPr>
          <p:cNvPr id="311314" name="Text Box 18"/>
          <p:cNvSpPr txBox="1">
            <a:spLocks noChangeArrowheads="1"/>
          </p:cNvSpPr>
          <p:nvPr/>
        </p:nvSpPr>
        <p:spPr bwMode="auto">
          <a:xfrm>
            <a:off x="2031837" y="2004299"/>
            <a:ext cx="46166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アドレス「６」</a:t>
            </a:r>
          </a:p>
        </p:txBody>
      </p:sp>
      <p:sp>
        <p:nvSpPr>
          <p:cNvPr id="311315" name="AutoShape 19"/>
          <p:cNvSpPr>
            <a:spLocks noChangeArrowheads="1"/>
          </p:cNvSpPr>
          <p:nvPr/>
        </p:nvSpPr>
        <p:spPr bwMode="auto">
          <a:xfrm>
            <a:off x="2447068" y="2217421"/>
            <a:ext cx="188119" cy="808435"/>
          </a:xfrm>
          <a:prstGeom prst="downArrow">
            <a:avLst>
              <a:gd name="adj1" fmla="val 50000"/>
              <a:gd name="adj2" fmla="val 107437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16" name="Text Box 20"/>
          <p:cNvSpPr txBox="1">
            <a:spLocks noChangeArrowheads="1"/>
          </p:cNvSpPr>
          <p:nvPr/>
        </p:nvSpPr>
        <p:spPr bwMode="auto">
          <a:xfrm>
            <a:off x="5908542" y="1735218"/>
            <a:ext cx="877163" cy="339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バイトのデータ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バイト分を一括書き込み）</a:t>
            </a:r>
          </a:p>
        </p:txBody>
      </p:sp>
      <p:sp>
        <p:nvSpPr>
          <p:cNvPr id="311317" name="Text Box 21"/>
          <p:cNvSpPr txBox="1">
            <a:spLocks noChangeArrowheads="1"/>
          </p:cNvSpPr>
          <p:nvPr/>
        </p:nvSpPr>
        <p:spPr bwMode="auto">
          <a:xfrm>
            <a:off x="3498389" y="4970146"/>
            <a:ext cx="180049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必要なメモリを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オンに</a:t>
            </a:r>
          </a:p>
        </p:txBody>
      </p:sp>
      <p:sp>
        <p:nvSpPr>
          <p:cNvPr id="311318" name="AutoShape 22"/>
          <p:cNvSpPr>
            <a:spLocks noChangeArrowheads="1"/>
          </p:cNvSpPr>
          <p:nvPr/>
        </p:nvSpPr>
        <p:spPr bwMode="auto">
          <a:xfrm>
            <a:off x="3751993" y="3769996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19" name="AutoShape 23"/>
          <p:cNvSpPr>
            <a:spLocks noChangeArrowheads="1"/>
          </p:cNvSpPr>
          <p:nvPr/>
        </p:nvSpPr>
        <p:spPr bwMode="auto">
          <a:xfrm flipH="1">
            <a:off x="5308138" y="3661650"/>
            <a:ext cx="366713" cy="207169"/>
          </a:xfrm>
          <a:prstGeom prst="rightArrow">
            <a:avLst>
              <a:gd name="adj1" fmla="val 50000"/>
              <a:gd name="adj2" fmla="val 4425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0" name="AutoShape 24"/>
          <p:cNvSpPr>
            <a:spLocks noChangeArrowheads="1"/>
          </p:cNvSpPr>
          <p:nvPr/>
        </p:nvSpPr>
        <p:spPr bwMode="auto">
          <a:xfrm flipV="1">
            <a:off x="5892736" y="2094787"/>
            <a:ext cx="214313" cy="887015"/>
          </a:xfrm>
          <a:prstGeom prst="upArrow">
            <a:avLst>
              <a:gd name="adj1" fmla="val 50000"/>
              <a:gd name="adj2" fmla="val 103472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1" name="AutoShape 25"/>
          <p:cNvSpPr>
            <a:spLocks noChangeArrowheads="1"/>
          </p:cNvSpPr>
          <p:nvPr/>
        </p:nvSpPr>
        <p:spPr bwMode="auto">
          <a:xfrm>
            <a:off x="3742468" y="3989071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5192648" y="2563892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5183123" y="2768680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>
            <a:off x="5184315" y="299489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5185504" y="3210401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6" name="Line 30"/>
          <p:cNvSpPr>
            <a:spLocks noChangeShapeType="1"/>
          </p:cNvSpPr>
          <p:nvPr/>
        </p:nvSpPr>
        <p:spPr bwMode="auto">
          <a:xfrm>
            <a:off x="5186696" y="386643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7" name="Line 31"/>
          <p:cNvSpPr>
            <a:spLocks noChangeShapeType="1"/>
          </p:cNvSpPr>
          <p:nvPr/>
        </p:nvSpPr>
        <p:spPr bwMode="auto">
          <a:xfrm>
            <a:off x="5187886" y="408193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5195029" y="342947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5196221" y="3655695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>
            <a:off x="5191459" y="4287917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1" name="Text Box 35"/>
          <p:cNvSpPr txBox="1">
            <a:spLocks noChangeArrowheads="1"/>
          </p:cNvSpPr>
          <p:nvPr/>
        </p:nvSpPr>
        <p:spPr bwMode="auto">
          <a:xfrm>
            <a:off x="1557671" y="4989196"/>
            <a:ext cx="1338828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入る</a:t>
            </a:r>
          </a:p>
        </p:txBody>
      </p:sp>
      <p:sp>
        <p:nvSpPr>
          <p:cNvPr id="311332" name="Text Box 36"/>
          <p:cNvSpPr txBox="1">
            <a:spLocks noChangeArrowheads="1"/>
          </p:cNvSpPr>
          <p:nvPr/>
        </p:nvSpPr>
        <p:spPr bwMode="auto">
          <a:xfrm>
            <a:off x="5940361" y="4978481"/>
            <a:ext cx="1107996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入る</a:t>
            </a:r>
          </a:p>
        </p:txBody>
      </p:sp>
      <p:sp>
        <p:nvSpPr>
          <p:cNvPr id="311333" name="AutoShape 37"/>
          <p:cNvSpPr>
            <a:spLocks noChangeArrowheads="1"/>
          </p:cNvSpPr>
          <p:nvPr/>
        </p:nvSpPr>
        <p:spPr bwMode="auto">
          <a:xfrm flipH="1">
            <a:off x="5314092" y="3890250"/>
            <a:ext cx="360759" cy="207169"/>
          </a:xfrm>
          <a:prstGeom prst="rightArrow">
            <a:avLst>
              <a:gd name="adj1" fmla="val 50000"/>
              <a:gd name="adj2" fmla="val 4353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4" name="Line 38"/>
          <p:cNvSpPr>
            <a:spLocks noChangeShapeType="1"/>
          </p:cNvSpPr>
          <p:nvPr/>
        </p:nvSpPr>
        <p:spPr bwMode="auto">
          <a:xfrm flipV="1">
            <a:off x="2859023" y="5344002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5" name="Line 39"/>
          <p:cNvSpPr>
            <a:spLocks noChangeShapeType="1"/>
          </p:cNvSpPr>
          <p:nvPr/>
        </p:nvSpPr>
        <p:spPr bwMode="auto">
          <a:xfrm flipV="1">
            <a:off x="5285517" y="5336859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1341810" y="3955734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アドレス６，７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のメ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モリをオンに</a:t>
            </a:r>
          </a:p>
        </p:txBody>
      </p:sp>
      <p:sp>
        <p:nvSpPr>
          <p:cNvPr id="311337" name="Rectangle 41"/>
          <p:cNvSpPr>
            <a:spLocks noChangeArrowheads="1"/>
          </p:cNvSpPr>
          <p:nvPr/>
        </p:nvSpPr>
        <p:spPr bwMode="auto">
          <a:xfrm>
            <a:off x="3898439" y="3740231"/>
            <a:ext cx="1285875" cy="215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8" name="Rectangle 42"/>
          <p:cNvSpPr>
            <a:spLocks noChangeArrowheads="1"/>
          </p:cNvSpPr>
          <p:nvPr/>
        </p:nvSpPr>
        <p:spPr bwMode="auto">
          <a:xfrm>
            <a:off x="3896057" y="3959306"/>
            <a:ext cx="1285875" cy="215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1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1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3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1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3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2" grpId="0" animBg="1"/>
      <p:bldP spid="311315" grpId="0" animBg="1"/>
      <p:bldP spid="311317" grpId="0" animBg="1"/>
      <p:bldP spid="311318" grpId="0" animBg="1"/>
      <p:bldP spid="311319" grpId="0" animBg="1"/>
      <p:bldP spid="311320" grpId="0" animBg="1"/>
      <p:bldP spid="311321" grpId="0" animBg="1"/>
      <p:bldP spid="311331" grpId="0" animBg="1"/>
      <p:bldP spid="311332" grpId="0" animBg="1"/>
      <p:bldP spid="311333" grpId="0" animBg="1"/>
      <p:bldP spid="311334" grpId="0" animBg="1"/>
      <p:bldP spid="311335" grpId="0" animBg="1"/>
      <p:bldP spid="31133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5-5 </a:t>
            </a:r>
            <a:r>
              <a:rPr lang="ja-JP" altLang="en-US" sz="3975" dirty="0">
                <a:latin typeface="メイリオ" panose="020B0604030504040204" pitchFamily="50" charset="-128"/>
              </a:rPr>
              <a:t>文字コード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30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E37B9B-0086-CB22-11A0-FF542F81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今回の内容と、今までの内容の関係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15C281-410E-4602-9516-7E59DB34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92574D9-EF6C-5F00-7117-2289E9079BD3}"/>
              </a:ext>
            </a:extLst>
          </p:cNvPr>
          <p:cNvSpPr txBox="1">
            <a:spLocks/>
          </p:cNvSpPr>
          <p:nvPr/>
        </p:nvSpPr>
        <p:spPr>
          <a:xfrm>
            <a:off x="474245" y="9986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今まで：プログラミング、ＡＩ、画像処理、ＧＣとの関連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今回：</a:t>
            </a:r>
            <a:r>
              <a:rPr lang="ja-JP" altLang="en-US" sz="2400" u="sng" dirty="0"/>
              <a:t>コンピュータ内部のデータ表現と処理の仕組み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B6F1666-33DE-71C8-5E7D-D503A92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150"/>
            <a:ext cx="9144000" cy="37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3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DE4C55-32E9-CAE0-93CE-4E368B19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ASCII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9FC8E0-7FC9-929D-925A-C7D24B1D5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896080C-EAA7-2B48-06E7-F84E0637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41407"/>
            <a:ext cx="8276897" cy="568006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9C13DA-817C-4967-2184-4440AF156BFF}"/>
              </a:ext>
            </a:extLst>
          </p:cNvPr>
          <p:cNvSpPr txBox="1"/>
          <p:nvPr/>
        </p:nvSpPr>
        <p:spPr>
          <a:xfrm>
            <a:off x="4235450" y="4127500"/>
            <a:ext cx="381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※ </a:t>
            </a:r>
            <a:r>
              <a:rPr lang="ja-JP" altLang="en-US" dirty="0"/>
              <a:t>保存時は</a:t>
            </a:r>
            <a:r>
              <a:rPr lang="en-US" altLang="ja-JP" dirty="0"/>
              <a:t>1</a:t>
            </a:r>
            <a:r>
              <a:rPr lang="ja-JP" altLang="en-US" dirty="0"/>
              <a:t>バイト</a:t>
            </a:r>
            <a:r>
              <a:rPr lang="en-US" altLang="ja-JP" dirty="0"/>
              <a:t>=8</a:t>
            </a:r>
            <a:r>
              <a:rPr lang="ja-JP" altLang="en-US" dirty="0"/>
              <a:t>ビットに格納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181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6740-075D-A33C-1A7B-A295AD5E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2C1047-6FD4-3207-F5A1-1F6EFAFC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ASCII</a:t>
            </a:r>
            <a:r>
              <a:rPr kumimoji="1" lang="ja-JP" altLang="en-US" dirty="0"/>
              <a:t>文字コード表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AEE064-4189-E3C8-7A4A-EAE4C36A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0C518E5-611E-B823-6E7E-AEB47FAAE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76439"/>
              </p:ext>
            </p:extLst>
          </p:nvPr>
        </p:nvGraphicFramePr>
        <p:xfrm>
          <a:off x="878186" y="832919"/>
          <a:ext cx="6319320" cy="5965691"/>
        </p:xfrm>
        <a:graphic>
          <a:graphicData uri="http://schemas.openxmlformats.org/drawingml/2006/table">
            <a:tbl>
              <a:tblPr/>
              <a:tblGrid>
                <a:gridCol w="498335">
                  <a:extLst>
                    <a:ext uri="{9D8B030D-6E8A-4147-A177-3AD203B41FA5}">
                      <a16:colId xmlns:a16="http://schemas.microsoft.com/office/drawing/2014/main" val="1420539058"/>
                    </a:ext>
                  </a:extLst>
                </a:gridCol>
                <a:gridCol w="1013334">
                  <a:extLst>
                    <a:ext uri="{9D8B030D-6E8A-4147-A177-3AD203B41FA5}">
                      <a16:colId xmlns:a16="http://schemas.microsoft.com/office/drawing/2014/main" val="3134308094"/>
                    </a:ext>
                  </a:extLst>
                </a:gridCol>
                <a:gridCol w="930025">
                  <a:extLst>
                    <a:ext uri="{9D8B030D-6E8A-4147-A177-3AD203B41FA5}">
                      <a16:colId xmlns:a16="http://schemas.microsoft.com/office/drawing/2014/main" val="271583082"/>
                    </a:ext>
                  </a:extLst>
                </a:gridCol>
                <a:gridCol w="646776">
                  <a:extLst>
                    <a:ext uri="{9D8B030D-6E8A-4147-A177-3AD203B41FA5}">
                      <a16:colId xmlns:a16="http://schemas.microsoft.com/office/drawing/2014/main" val="2486761660"/>
                    </a:ext>
                  </a:extLst>
                </a:gridCol>
                <a:gridCol w="645261">
                  <a:extLst>
                    <a:ext uri="{9D8B030D-6E8A-4147-A177-3AD203B41FA5}">
                      <a16:colId xmlns:a16="http://schemas.microsoft.com/office/drawing/2014/main" val="1018458467"/>
                    </a:ext>
                  </a:extLst>
                </a:gridCol>
                <a:gridCol w="646776">
                  <a:extLst>
                    <a:ext uri="{9D8B030D-6E8A-4147-A177-3AD203B41FA5}">
                      <a16:colId xmlns:a16="http://schemas.microsoft.com/office/drawing/2014/main" val="4191707173"/>
                    </a:ext>
                  </a:extLst>
                </a:gridCol>
                <a:gridCol w="646776">
                  <a:extLst>
                    <a:ext uri="{9D8B030D-6E8A-4147-A177-3AD203B41FA5}">
                      <a16:colId xmlns:a16="http://schemas.microsoft.com/office/drawing/2014/main" val="1424109300"/>
                    </a:ext>
                  </a:extLst>
                </a:gridCol>
                <a:gridCol w="645261">
                  <a:extLst>
                    <a:ext uri="{9D8B030D-6E8A-4147-A177-3AD203B41FA5}">
                      <a16:colId xmlns:a16="http://schemas.microsoft.com/office/drawing/2014/main" val="3027294797"/>
                    </a:ext>
                  </a:extLst>
                </a:gridCol>
                <a:gridCol w="646776">
                  <a:extLst>
                    <a:ext uri="{9D8B030D-6E8A-4147-A177-3AD203B41FA5}">
                      <a16:colId xmlns:a16="http://schemas.microsoft.com/office/drawing/2014/main" val="4027911159"/>
                    </a:ext>
                  </a:extLst>
                </a:gridCol>
              </a:tblGrid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３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７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703720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NULL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DEL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０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＠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305271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SOH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DC1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！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Q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q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62380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STX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DC2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“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669249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３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ETX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DC3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＃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３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167542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EOT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DC4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＄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963836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ENQ</a:t>
                      </a:r>
                      <a:endParaRPr kumimoji="1" lang="en-US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NAK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％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396474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ACK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SYN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＆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V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v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8948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７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BEL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ETB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’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７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w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99172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（BS）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CAN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X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x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460177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（HT)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）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563825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LF)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SUB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＊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：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J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Z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j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z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395014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VT)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ESC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＋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；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［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{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50593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FF)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FS)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，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＜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￥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|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254462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CR)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GS</a:t>
                      </a: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－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＝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］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}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035451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RS)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．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＞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＾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~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928773"/>
                  </a:ext>
                </a:extLst>
              </a:tr>
              <a:tr h="350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F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SI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US)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／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？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＿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</a:rPr>
                        <a:t>DEL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65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1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5-6</a:t>
            </a:r>
            <a:r>
              <a:rPr lang="ja-JP" altLang="en-US" sz="3975" dirty="0">
                <a:latin typeface="メイリオ" panose="020B0604030504040204" pitchFamily="50" charset="-128"/>
              </a:rPr>
              <a:t> 論理積と論理和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403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二進数は</a:t>
            </a:r>
            <a:r>
              <a:rPr kumimoji="1" lang="en-US" altLang="ja-JP" dirty="0"/>
              <a:t>0</a:t>
            </a:r>
            <a:r>
              <a:rPr kumimoji="1" lang="ja-JP" altLang="en-US" dirty="0"/>
              <a:t>または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1533526"/>
            <a:ext cx="2469599" cy="205799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07254" y="374647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右手が下がっている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1" y="1521019"/>
            <a:ext cx="2469338" cy="205778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78121" y="374647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右手が上がっている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48908" y="4685492"/>
            <a:ext cx="13388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二通り</a:t>
            </a:r>
            <a:endParaRPr kumimoji="1" lang="ja-JP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19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二進数は</a:t>
            </a:r>
            <a:r>
              <a:rPr kumimoji="1" lang="en-US" altLang="ja-JP" dirty="0"/>
              <a:t>0</a:t>
            </a:r>
            <a:r>
              <a:rPr kumimoji="1" lang="ja-JP" altLang="en-US" dirty="0"/>
              <a:t>または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1533526"/>
            <a:ext cx="2469599" cy="205799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07254" y="374647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右手が下がっている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1" y="1521019"/>
            <a:ext cx="2469338" cy="205778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78121" y="374647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右手が上がっている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2664539" y="4185053"/>
            <a:ext cx="64008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5615961" y="4218983"/>
            <a:ext cx="64008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19123" y="4747741"/>
            <a:ext cx="5309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66853" y="4747740"/>
            <a:ext cx="5309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53945" y="5624513"/>
            <a:ext cx="446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0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が逆になる場合もある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91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43222" cy="993372"/>
          </a:xfrm>
        </p:spPr>
        <p:txBody>
          <a:bodyPr>
            <a:normAutofit/>
          </a:bodyPr>
          <a:lstStyle/>
          <a:p>
            <a:r>
              <a:rPr lang="en-US" altLang="ja-JP" dirty="0"/>
              <a:t>2</a:t>
            </a:r>
            <a:r>
              <a:rPr lang="ja-JP" altLang="en-US" dirty="0"/>
              <a:t>変数の組み合わせ：</a:t>
            </a:r>
            <a:r>
              <a:rPr lang="en-US" altLang="ja-JP" dirty="0"/>
              <a:t>4</a:t>
            </a:r>
            <a:r>
              <a:rPr lang="ja-JP" altLang="en-US" dirty="0"/>
              <a:t>通り（</a:t>
            </a:r>
            <a:r>
              <a:rPr lang="en-US" altLang="ja-JP" dirty="0"/>
              <a:t>0</a:t>
            </a:r>
            <a:r>
              <a:rPr lang="ja-JP" altLang="en-US" dirty="0"/>
              <a:t>と</a:t>
            </a:r>
            <a:r>
              <a:rPr lang="en-US" altLang="ja-JP" dirty="0"/>
              <a:t>0</a:t>
            </a:r>
            <a:r>
              <a:rPr lang="ja-JP" altLang="en-US" dirty="0"/>
              <a:t>、</a:t>
            </a:r>
            <a:r>
              <a:rPr lang="en-US" altLang="ja-JP" dirty="0"/>
              <a:t>1</a:t>
            </a:r>
            <a:r>
              <a:rPr lang="ja-JP" altLang="en-US" dirty="0"/>
              <a:t>と</a:t>
            </a:r>
            <a:r>
              <a:rPr lang="en-US" altLang="ja-JP" dirty="0"/>
              <a:t>0</a:t>
            </a:r>
            <a:r>
              <a:rPr lang="ja-JP" altLang="en-US" dirty="0"/>
              <a:t>、</a:t>
            </a:r>
            <a:r>
              <a:rPr lang="en-US" altLang="ja-JP" dirty="0"/>
              <a:t>0</a:t>
            </a:r>
            <a:r>
              <a:rPr lang="ja-JP" altLang="en-US" dirty="0"/>
              <a:t>と</a:t>
            </a:r>
            <a:r>
              <a:rPr lang="en-US" altLang="ja-JP" dirty="0"/>
              <a:t>1</a:t>
            </a:r>
            <a:r>
              <a:rPr lang="ja-JP" altLang="en-US" dirty="0"/>
              <a:t>、</a:t>
            </a:r>
            <a:r>
              <a:rPr lang="en-US" altLang="ja-JP" dirty="0"/>
              <a:t>1</a:t>
            </a:r>
            <a:r>
              <a:rPr lang="ja-JP" altLang="en-US" dirty="0"/>
              <a:t>と</a:t>
            </a:r>
            <a:r>
              <a:rPr lang="en-US" altLang="ja-JP" dirty="0"/>
              <a:t>1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1533526"/>
            <a:ext cx="2469599" cy="205799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1" y="1521019"/>
            <a:ext cx="2469338" cy="205778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4681" y="1840582"/>
            <a:ext cx="2069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右手と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左手の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両方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を考えると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3520759"/>
            <a:ext cx="2469599" cy="20579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0" y="3520759"/>
            <a:ext cx="2437130" cy="2030942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>
            <a:off x="969264" y="2658618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72974" y="3395317"/>
            <a:ext cx="9925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４通り</a:t>
            </a:r>
          </a:p>
        </p:txBody>
      </p:sp>
    </p:spTree>
    <p:extLst>
      <p:ext uri="{BB962C8B-B14F-4D97-AF65-F5344CB8AC3E}">
        <p14:creationId xmlns:p14="http://schemas.microsoft.com/office/powerpoint/2010/main" val="3271087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1031244"/>
          </a:xfrm>
        </p:spPr>
        <p:txBody>
          <a:bodyPr>
            <a:normAutofit/>
          </a:bodyPr>
          <a:lstStyle/>
          <a:p>
            <a:r>
              <a:rPr lang="en-US" altLang="ja-JP" dirty="0"/>
              <a:t>2</a:t>
            </a:r>
            <a:r>
              <a:rPr lang="ja-JP" altLang="en-US" dirty="0"/>
              <a:t>変数の組み合わせ：</a:t>
            </a:r>
            <a:r>
              <a:rPr lang="en-US" altLang="ja-JP" dirty="0"/>
              <a:t>4</a:t>
            </a:r>
            <a:r>
              <a:rPr lang="ja-JP" altLang="en-US" dirty="0"/>
              <a:t>通り（</a:t>
            </a:r>
            <a:r>
              <a:rPr lang="en-US" altLang="ja-JP" dirty="0"/>
              <a:t>0</a:t>
            </a:r>
            <a:r>
              <a:rPr lang="ja-JP" altLang="en-US" dirty="0"/>
              <a:t>と</a:t>
            </a:r>
            <a:r>
              <a:rPr lang="en-US" altLang="ja-JP" dirty="0"/>
              <a:t>0</a:t>
            </a:r>
            <a:r>
              <a:rPr lang="ja-JP" altLang="en-US" dirty="0"/>
              <a:t>、</a:t>
            </a:r>
            <a:r>
              <a:rPr lang="en-US" altLang="ja-JP" dirty="0"/>
              <a:t>1</a:t>
            </a:r>
            <a:r>
              <a:rPr lang="ja-JP" altLang="en-US" dirty="0"/>
              <a:t>と</a:t>
            </a:r>
            <a:r>
              <a:rPr lang="en-US" altLang="ja-JP" dirty="0"/>
              <a:t>0</a:t>
            </a:r>
            <a:r>
              <a:rPr lang="ja-JP" altLang="en-US" dirty="0"/>
              <a:t>、</a:t>
            </a:r>
            <a:r>
              <a:rPr lang="en-US" altLang="ja-JP" dirty="0"/>
              <a:t>0</a:t>
            </a:r>
            <a:r>
              <a:rPr lang="ja-JP" altLang="en-US" dirty="0"/>
              <a:t>と</a:t>
            </a:r>
            <a:r>
              <a:rPr lang="en-US" altLang="ja-JP" dirty="0"/>
              <a:t>1</a:t>
            </a:r>
            <a:r>
              <a:rPr lang="ja-JP" altLang="en-US" dirty="0"/>
              <a:t>、</a:t>
            </a:r>
            <a:r>
              <a:rPr lang="en-US" altLang="ja-JP" dirty="0"/>
              <a:t>1</a:t>
            </a:r>
            <a:r>
              <a:rPr lang="ja-JP" altLang="en-US" dirty="0"/>
              <a:t>と</a:t>
            </a:r>
            <a:r>
              <a:rPr lang="en-US" altLang="ja-JP" dirty="0"/>
              <a:t>1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1533526"/>
            <a:ext cx="2469599" cy="205799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1" y="1521019"/>
            <a:ext cx="2469338" cy="20577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3520759"/>
            <a:ext cx="2469599" cy="20579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0" y="3520759"/>
            <a:ext cx="2437130" cy="203094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17904" y="1521019"/>
            <a:ext cx="5934456" cy="2057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517904" y="3593946"/>
            <a:ext cx="5934456" cy="2057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コネクタ 9"/>
          <p:cNvCxnSpPr>
            <a:stCxn id="3" idx="0"/>
            <a:endCxn id="14" idx="2"/>
          </p:cNvCxnSpPr>
          <p:nvPr/>
        </p:nvCxnSpPr>
        <p:spPr>
          <a:xfrm>
            <a:off x="4485132" y="1521019"/>
            <a:ext cx="0" cy="4130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335880" y="2443453"/>
            <a:ext cx="12234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０と０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81015" y="2443452"/>
            <a:ext cx="11304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と０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31951" y="4592917"/>
            <a:ext cx="1037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27501" y="4592917"/>
            <a:ext cx="1037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5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論理積（</a:t>
            </a:r>
            <a:r>
              <a:rPr lang="en-US" altLang="ja-JP" dirty="0"/>
              <a:t>AND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1533526"/>
            <a:ext cx="2469599" cy="205799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1" y="1521019"/>
            <a:ext cx="2469338" cy="20577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3520759"/>
            <a:ext cx="2469599" cy="20579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0" y="3520759"/>
            <a:ext cx="2437130" cy="203094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17904" y="1521019"/>
            <a:ext cx="5934456" cy="2057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517904" y="3593946"/>
            <a:ext cx="5934456" cy="2057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コネクタ 9"/>
          <p:cNvCxnSpPr>
            <a:stCxn id="3" idx="0"/>
            <a:endCxn id="14" idx="2"/>
          </p:cNvCxnSpPr>
          <p:nvPr/>
        </p:nvCxnSpPr>
        <p:spPr>
          <a:xfrm>
            <a:off x="4485132" y="1521019"/>
            <a:ext cx="0" cy="4130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335880" y="2443453"/>
            <a:ext cx="12234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０と０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81015" y="2443452"/>
            <a:ext cx="11304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と０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31951" y="4592917"/>
            <a:ext cx="1037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27501" y="4592917"/>
            <a:ext cx="1037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485132" y="3578800"/>
            <a:ext cx="2967228" cy="2072927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BA2DAF-83F4-9684-D104-F90CD5573FBA}"/>
              </a:ext>
            </a:extLst>
          </p:cNvPr>
          <p:cNvSpPr txBox="1"/>
          <p:nvPr/>
        </p:nvSpPr>
        <p:spPr>
          <a:xfrm>
            <a:off x="567266" y="845036"/>
            <a:ext cx="6011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両方が1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のときのみ結果が1となる演算</a:t>
            </a:r>
          </a:p>
        </p:txBody>
      </p:sp>
    </p:spTree>
    <p:extLst>
      <p:ext uri="{BB962C8B-B14F-4D97-AF65-F5344CB8AC3E}">
        <p14:creationId xmlns:p14="http://schemas.microsoft.com/office/powerpoint/2010/main" val="685954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論理和（</a:t>
            </a:r>
            <a:r>
              <a:rPr lang="en-US" altLang="ja-JP" dirty="0"/>
              <a:t>OR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1533526"/>
            <a:ext cx="2469599" cy="205799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1" y="1521019"/>
            <a:ext cx="2469338" cy="20577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02" y="3520759"/>
            <a:ext cx="2469599" cy="20579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0" y="3520759"/>
            <a:ext cx="2437130" cy="203094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17904" y="1521019"/>
            <a:ext cx="5934456" cy="2057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517904" y="3593946"/>
            <a:ext cx="5934456" cy="2057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コネクタ 9"/>
          <p:cNvCxnSpPr>
            <a:stCxn id="3" idx="0"/>
            <a:endCxn id="14" idx="2"/>
          </p:cNvCxnSpPr>
          <p:nvPr/>
        </p:nvCxnSpPr>
        <p:spPr>
          <a:xfrm>
            <a:off x="4485132" y="1521019"/>
            <a:ext cx="0" cy="4130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335880" y="2443453"/>
            <a:ext cx="12234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０と０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81015" y="2443452"/>
            <a:ext cx="11304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と０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31951" y="4592917"/>
            <a:ext cx="1037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27501" y="4592917"/>
            <a:ext cx="10374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0" lang="en-US" altLang="ja-JP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485132" y="3578800"/>
            <a:ext cx="2967228" cy="2072927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85132" y="1519808"/>
            <a:ext cx="2967228" cy="2072927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517903" y="3590224"/>
            <a:ext cx="2967228" cy="2072927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C16292-E395-17E5-CDEC-87159B0792E5}"/>
              </a:ext>
            </a:extLst>
          </p:cNvPr>
          <p:cNvSpPr txBox="1"/>
          <p:nvPr/>
        </p:nvSpPr>
        <p:spPr>
          <a:xfrm>
            <a:off x="567266" y="845036"/>
            <a:ext cx="7916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少なくとも片方が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のとき結果が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となる演算</a:t>
            </a:r>
          </a:p>
        </p:txBody>
      </p:sp>
    </p:spTree>
    <p:extLst>
      <p:ext uri="{BB962C8B-B14F-4D97-AF65-F5344CB8AC3E}">
        <p14:creationId xmlns:p14="http://schemas.microsoft.com/office/powerpoint/2010/main" val="960232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2700" dirty="0">
                <a:latin typeface="メイリオ" panose="020B0604030504040204" pitchFamily="50" charset="-128"/>
              </a:rPr>
              <a:t>論理和と「選択」の違い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53780" y="2625114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・焼き芋大会があるんだけど，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・土曜日と日曜日，どっちが良い？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1780549" y="2556011"/>
            <a:ext cx="5793894" cy="915918"/>
          </a:xfrm>
          <a:prstGeom prst="wedgeRoundRectCallout">
            <a:avLst>
              <a:gd name="adj1" fmla="val -49177"/>
              <a:gd name="adj2" fmla="val 6973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13" y="2981415"/>
            <a:ext cx="1619956" cy="174894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5" y="2765160"/>
            <a:ext cx="1778503" cy="1965196"/>
          </a:xfrm>
          <a:prstGeom prst="rect">
            <a:avLst/>
          </a:prstGeom>
        </p:spPr>
      </p:pic>
      <p:sp>
        <p:nvSpPr>
          <p:cNvPr id="15" name="角丸四角形吹き出し 14"/>
          <p:cNvSpPr/>
          <p:nvPr/>
        </p:nvSpPr>
        <p:spPr>
          <a:xfrm>
            <a:off x="4085466" y="3745603"/>
            <a:ext cx="3459644" cy="617846"/>
          </a:xfrm>
          <a:prstGeom prst="wedgeRoundRectCallout">
            <a:avLst>
              <a:gd name="adj1" fmla="val 58010"/>
              <a:gd name="adj2" fmla="val -296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62848" y="3864371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両方，申し込んでよ ♡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52468" y="4981140"/>
            <a:ext cx="2271713" cy="6686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952469" y="5649785"/>
            <a:ext cx="2271713" cy="6686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12" y="5004030"/>
            <a:ext cx="640745" cy="565236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788236" y="4288449"/>
            <a:ext cx="26084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日曜日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落選：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当選：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71782" y="4980801"/>
            <a:ext cx="15311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土曜日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落選：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当選：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952469" y="4980800"/>
            <a:ext cx="1127882" cy="1337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18" y="5672675"/>
            <a:ext cx="640745" cy="56523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37" y="5661756"/>
            <a:ext cx="640745" cy="565236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2952468" y="5649785"/>
            <a:ext cx="1127883" cy="668645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076771" y="4980970"/>
            <a:ext cx="1150991" cy="668645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078134" y="5644612"/>
            <a:ext cx="1150991" cy="668645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350476" y="5621143"/>
            <a:ext cx="39141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両方参加しても</a:t>
            </a:r>
            <a:r>
              <a:rPr kumimoji="0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OK!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土曜日と日曜日の選択では</a:t>
            </a:r>
            <a:r>
              <a:rPr kumimoji="0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無い</a:t>
            </a:r>
            <a:endParaRPr kumimoji="0" lang="en-US" altLang="ja-JP" sz="21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2BF82A-CC3B-886A-D2FA-05EECD6A6763}"/>
              </a:ext>
            </a:extLst>
          </p:cNvPr>
          <p:cNvSpPr txBox="1"/>
          <p:nvPr/>
        </p:nvSpPr>
        <p:spPr>
          <a:xfrm>
            <a:off x="414867" y="907301"/>
            <a:ext cx="7840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論理和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では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「両方が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」のときも結果が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となる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ため、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どちらか一方だけを選ぶ意味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選択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」とは異なる</a:t>
            </a:r>
          </a:p>
        </p:txBody>
      </p:sp>
    </p:spTree>
    <p:extLst>
      <p:ext uri="{BB962C8B-B14F-4D97-AF65-F5344CB8AC3E}">
        <p14:creationId xmlns:p14="http://schemas.microsoft.com/office/powerpoint/2010/main" val="213821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5-1 OS</a:t>
            </a:r>
            <a:endParaRPr lang="ja-JP" altLang="en-US" sz="3975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1038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764" y="299336"/>
            <a:ext cx="8753475" cy="50720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論理積と論理和のまとめ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626683"/>
              </p:ext>
            </p:extLst>
          </p:nvPr>
        </p:nvGraphicFramePr>
        <p:xfrm>
          <a:off x="951349" y="1826025"/>
          <a:ext cx="3362325" cy="232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305">
                <a:tc>
                  <a:txBody>
                    <a:bodyPr/>
                    <a:lstStyle/>
                    <a:p>
                      <a:endParaRPr kumimoji="1" lang="ja-JP" altLang="en-US" sz="3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108623"/>
              </p:ext>
            </p:extLst>
          </p:nvPr>
        </p:nvGraphicFramePr>
        <p:xfrm>
          <a:off x="4702838" y="1826025"/>
          <a:ext cx="3362325" cy="232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305">
                <a:tc>
                  <a:txBody>
                    <a:bodyPr/>
                    <a:lstStyle/>
                    <a:p>
                      <a:endParaRPr kumimoji="1" lang="ja-JP" altLang="en-US" sz="3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/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592725" y="4281599"/>
            <a:ext cx="20906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論理積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AND</a:t>
            </a:r>
            <a:endParaRPr kumimoji="1" lang="ja-JP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45152" y="4281599"/>
            <a:ext cx="18405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論理和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OR</a:t>
            </a:r>
            <a:endParaRPr kumimoji="1" lang="ja-JP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315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27A8A7-241E-21B7-D9DD-E7620A25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複数ビットの一括論理演算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25CFA-1501-E387-0E5F-E68FBE29D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4181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複数桁の二進数</a:t>
            </a:r>
            <a:r>
              <a:rPr lang="ja-JP" altLang="en-US" dirty="0"/>
              <a:t>に対して、</a:t>
            </a:r>
            <a:r>
              <a:rPr lang="ja-JP" altLang="en-US" b="1" dirty="0"/>
              <a:t>桁ごとに論理積や論理和を求める</a:t>
            </a:r>
            <a:r>
              <a:rPr lang="ja-JP" altLang="en-US" dirty="0"/>
              <a:t>処理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B9133D-1B4D-EB68-60BF-44D7E3E4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65515" y="2583996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００１１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4593" y="2510518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</a:t>
            </a:r>
            <a:endParaRPr kumimoji="1" lang="ja-JP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65515" y="3741643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0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4593" y="3668164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y</a:t>
            </a:r>
            <a:endParaRPr kumimoji="1" lang="ja-JP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右中かっこ 8"/>
          <p:cNvSpPr/>
          <p:nvPr/>
        </p:nvSpPr>
        <p:spPr>
          <a:xfrm rot="5400000">
            <a:off x="2403576" y="3937946"/>
            <a:ext cx="355146" cy="15675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67476" y="5321276"/>
            <a:ext cx="31470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全部で４ビット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4482193" y="2710457"/>
            <a:ext cx="4174499" cy="2062372"/>
          </a:xfrm>
          <a:prstGeom prst="roundRect">
            <a:avLst/>
          </a:prstGeom>
          <a:noFill/>
          <a:ln w="508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99804" y="2439020"/>
            <a:ext cx="1454244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クイズ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34492" y="3102047"/>
            <a:ext cx="3810659" cy="13111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1" lang="en-US" altLang="ja-JP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y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の論理積は？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論理和は？</a:t>
            </a:r>
            <a:endParaRPr kumimoji="1" lang="ja-JP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10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407A9-02AE-E753-68CA-9A47B15E0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F0988-4B5D-9C27-CFF3-5983ACF9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複数ビットの一括論理演算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D7A604-6ED7-102C-132D-B2A0D011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4181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複数桁の二進数</a:t>
            </a:r>
            <a:r>
              <a:rPr lang="ja-JP" altLang="en-US" dirty="0"/>
              <a:t>に対して、</a:t>
            </a:r>
            <a:r>
              <a:rPr lang="ja-JP" altLang="en-US" b="1" dirty="0"/>
              <a:t>桁ごとに論理積や論理和を求める</a:t>
            </a:r>
            <a:r>
              <a:rPr lang="ja-JP" altLang="en-US" dirty="0"/>
              <a:t>処理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98832E-EEF4-6C8D-31C8-2D660F66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BB476B-F92A-1DBD-D83F-F214E0D25BD9}"/>
              </a:ext>
            </a:extLst>
          </p:cNvPr>
          <p:cNvSpPr txBox="1"/>
          <p:nvPr/>
        </p:nvSpPr>
        <p:spPr>
          <a:xfrm>
            <a:off x="2339068" y="2158535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００１１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727296-532F-9F8F-3151-B2451495550A}"/>
              </a:ext>
            </a:extLst>
          </p:cNvPr>
          <p:cNvSpPr txBox="1"/>
          <p:nvPr/>
        </p:nvSpPr>
        <p:spPr>
          <a:xfrm>
            <a:off x="1498147" y="2085056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</a:t>
            </a:r>
            <a:endParaRPr kumimoji="1" lang="ja-JP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2092F61-A6BA-6DAB-9BD6-0887332589EC}"/>
              </a:ext>
            </a:extLst>
          </p:cNvPr>
          <p:cNvSpPr txBox="1"/>
          <p:nvPr/>
        </p:nvSpPr>
        <p:spPr>
          <a:xfrm>
            <a:off x="2339068" y="3316181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0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08D9020-FB56-787D-E5D9-7BD80F83253C}"/>
              </a:ext>
            </a:extLst>
          </p:cNvPr>
          <p:cNvSpPr txBox="1"/>
          <p:nvPr/>
        </p:nvSpPr>
        <p:spPr>
          <a:xfrm>
            <a:off x="1498147" y="3242703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y</a:t>
            </a:r>
            <a:endParaRPr kumimoji="1" lang="ja-JP" alt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59D52E-4621-6515-759E-3CA121A5E819}"/>
              </a:ext>
            </a:extLst>
          </p:cNvPr>
          <p:cNvSpPr txBox="1"/>
          <p:nvPr/>
        </p:nvSpPr>
        <p:spPr>
          <a:xfrm>
            <a:off x="2037679" y="5182336"/>
            <a:ext cx="23278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論理積</a:t>
            </a:r>
            <a:r>
              <a:rPr kumimoji="1" lang="en-US" altLang="ja-JP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AND</a:t>
            </a:r>
            <a:endParaRPr kumimoji="1" lang="ja-JP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84A08F1-8AD3-AE25-1BD4-C8E3B4CE3872}"/>
              </a:ext>
            </a:extLst>
          </p:cNvPr>
          <p:cNvSpPr txBox="1"/>
          <p:nvPr/>
        </p:nvSpPr>
        <p:spPr>
          <a:xfrm>
            <a:off x="2326821" y="4408601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0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００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50EEABE-7668-F706-761E-CE3CD9943D2D}"/>
              </a:ext>
            </a:extLst>
          </p:cNvPr>
          <p:cNvSpPr txBox="1"/>
          <p:nvPr/>
        </p:nvSpPr>
        <p:spPr>
          <a:xfrm>
            <a:off x="5178696" y="2149690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００１１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C178713-143A-8C32-F019-5BAB3949007A}"/>
              </a:ext>
            </a:extLst>
          </p:cNvPr>
          <p:cNvSpPr txBox="1"/>
          <p:nvPr/>
        </p:nvSpPr>
        <p:spPr>
          <a:xfrm>
            <a:off x="5178696" y="3307337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0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3952430-CCAC-8F77-221D-1874516440B1}"/>
              </a:ext>
            </a:extLst>
          </p:cNvPr>
          <p:cNvSpPr txBox="1"/>
          <p:nvPr/>
        </p:nvSpPr>
        <p:spPr>
          <a:xfrm>
            <a:off x="5034201" y="5173492"/>
            <a:ext cx="20601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論理和</a:t>
            </a:r>
            <a:r>
              <a:rPr kumimoji="1" lang="en-US" altLang="ja-JP" sz="3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OR</a:t>
            </a:r>
            <a:endParaRPr kumimoji="1" lang="ja-JP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EB6E3DF-7F0B-27A5-0518-6F21F3278E5A}"/>
              </a:ext>
            </a:extLst>
          </p:cNvPr>
          <p:cNvSpPr txBox="1"/>
          <p:nvPr/>
        </p:nvSpPr>
        <p:spPr>
          <a:xfrm>
            <a:off x="5166449" y="4399756"/>
            <a:ext cx="18774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０</a:t>
            </a:r>
            <a:r>
              <a:rPr kumimoji="0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6CEC12E3-C2E4-6576-1A0A-AB4AB62C6FB2}"/>
              </a:ext>
            </a:extLst>
          </p:cNvPr>
          <p:cNvCxnSpPr/>
          <p:nvPr/>
        </p:nvCxnSpPr>
        <p:spPr>
          <a:xfrm flipH="1">
            <a:off x="2606040" y="2701772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F65DEC2-F6B3-3D19-1225-9B4BE0225BAD}"/>
              </a:ext>
            </a:extLst>
          </p:cNvPr>
          <p:cNvCxnSpPr/>
          <p:nvPr/>
        </p:nvCxnSpPr>
        <p:spPr>
          <a:xfrm flipH="1">
            <a:off x="3027317" y="2701772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04CD7C17-5070-62F7-02BA-A1EC7E92C3C2}"/>
              </a:ext>
            </a:extLst>
          </p:cNvPr>
          <p:cNvCxnSpPr/>
          <p:nvPr/>
        </p:nvCxnSpPr>
        <p:spPr>
          <a:xfrm flipH="1">
            <a:off x="3448595" y="2701772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90284FF-7999-E2CD-8CDC-B7FF36796482}"/>
              </a:ext>
            </a:extLst>
          </p:cNvPr>
          <p:cNvCxnSpPr/>
          <p:nvPr/>
        </p:nvCxnSpPr>
        <p:spPr>
          <a:xfrm flipH="1">
            <a:off x="3869872" y="2701772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F2A66710-E841-3BA0-F86C-3AADF554CA1E}"/>
              </a:ext>
            </a:extLst>
          </p:cNvPr>
          <p:cNvCxnSpPr/>
          <p:nvPr/>
        </p:nvCxnSpPr>
        <p:spPr>
          <a:xfrm flipH="1">
            <a:off x="5453744" y="2698269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45091904-2461-92FF-1C5B-17025A450E50}"/>
              </a:ext>
            </a:extLst>
          </p:cNvPr>
          <p:cNvCxnSpPr/>
          <p:nvPr/>
        </p:nvCxnSpPr>
        <p:spPr>
          <a:xfrm flipH="1">
            <a:off x="5875022" y="2703286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67F186A6-9CB3-2BD5-C67E-14005F1835A9}"/>
              </a:ext>
            </a:extLst>
          </p:cNvPr>
          <p:cNvCxnSpPr/>
          <p:nvPr/>
        </p:nvCxnSpPr>
        <p:spPr>
          <a:xfrm flipH="1">
            <a:off x="6296300" y="2708304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EDEDD80F-85D9-E766-DCFE-D22597D5B84E}"/>
              </a:ext>
            </a:extLst>
          </p:cNvPr>
          <p:cNvCxnSpPr/>
          <p:nvPr/>
        </p:nvCxnSpPr>
        <p:spPr>
          <a:xfrm flipH="1">
            <a:off x="6717578" y="2713321"/>
            <a:ext cx="6531" cy="5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708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50A357-4591-6A82-2238-CD368F95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多数決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49A450-B796-DB5B-9877-D609E0637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過半数が</a:t>
            </a:r>
            <a:r>
              <a:rPr lang="en-US" altLang="ja-JP" dirty="0"/>
              <a:t>1</a:t>
            </a:r>
            <a:r>
              <a:rPr lang="ja-JP" altLang="en-US" dirty="0"/>
              <a:t>なら</a:t>
            </a:r>
            <a:r>
              <a:rPr lang="en-US" altLang="ja-JP" dirty="0"/>
              <a:t>1</a:t>
            </a:r>
            <a:r>
              <a:rPr lang="ja-JP" altLang="en-US" dirty="0"/>
              <a:t>、過半数が</a:t>
            </a:r>
            <a:r>
              <a:rPr lang="en-US" altLang="ja-JP" dirty="0"/>
              <a:t>0</a:t>
            </a:r>
            <a:r>
              <a:rPr lang="ja-JP" altLang="en-US" dirty="0"/>
              <a:t>なら</a:t>
            </a:r>
            <a:r>
              <a:rPr lang="en-US" altLang="ja-JP" dirty="0"/>
              <a:t>0</a:t>
            </a:r>
            <a:r>
              <a:rPr lang="ja-JP" altLang="en-US" dirty="0"/>
              <a:t>となる演算</a:t>
            </a:r>
          </a:p>
          <a:p>
            <a:r>
              <a:rPr lang="ja-JP" altLang="en-US" b="1" dirty="0"/>
              <a:t>論理積（</a:t>
            </a:r>
            <a:r>
              <a:rPr lang="en-US" altLang="ja-JP" b="1" dirty="0"/>
              <a:t>AND</a:t>
            </a:r>
            <a:r>
              <a:rPr lang="ja-JP" altLang="en-US" b="1" dirty="0"/>
              <a:t>）と論理和（</a:t>
            </a:r>
            <a:r>
              <a:rPr lang="en-US" altLang="ja-JP" b="1" dirty="0"/>
              <a:t>OR</a:t>
            </a:r>
            <a:r>
              <a:rPr lang="ja-JP" altLang="en-US" b="1" dirty="0"/>
              <a:t>）の組み合わせ</a:t>
            </a:r>
            <a:r>
              <a:rPr lang="ja-JP" altLang="en-US" dirty="0"/>
              <a:t>で実現できる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98A6EE-B9C7-E99A-BE50-D0910B20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30666" y="2071762"/>
            <a:ext cx="4568748" cy="3879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dirty="0">
                <a:latin typeface="Courier New" panose="02070309020205020404" pitchFamily="49" charset="0"/>
                <a:cs typeface="Courier New" panose="02070309020205020404" pitchFamily="49" charset="0"/>
              </a:rPr>
              <a:t>A    0 1 0 1 0 1 0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dirty="0">
                <a:latin typeface="Courier New" panose="02070309020205020404" pitchFamily="49" charset="0"/>
                <a:cs typeface="Courier New" panose="02070309020205020404" pitchFamily="49" charset="0"/>
              </a:rPr>
              <a:t>B    0 0 1 1 0 0 1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ja-JP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ja-JP" b="1" dirty="0">
                <a:latin typeface="Courier New" panose="02070309020205020404" pitchFamily="49" charset="0"/>
                <a:cs typeface="Courier New" panose="02070309020205020404" pitchFamily="49" charset="0"/>
              </a:rPr>
              <a:t>0 0 0 0 1 1 1 1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多数決</a:t>
            </a:r>
            <a:r>
              <a:rPr lang="en-US" altLang="ja-JP" b="1" dirty="0">
                <a:latin typeface="Courier New" panose="02070309020205020404" pitchFamily="49" charset="0"/>
                <a:cs typeface="Courier New" panose="02070309020205020404" pitchFamily="49" charset="0"/>
              </a:rPr>
              <a:t>0 0 0 1 0 1 1 1</a:t>
            </a:r>
            <a:endParaRPr lang="ja-JP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718921" y="2987464"/>
            <a:ext cx="2746134" cy="2396086"/>
            <a:chOff x="1534300" y="2461664"/>
            <a:chExt cx="2553425" cy="2051937"/>
          </a:xfrm>
        </p:grpSpPr>
        <p:cxnSp>
          <p:nvCxnSpPr>
            <p:cNvPr id="6" name="直線コネクタ 5"/>
            <p:cNvCxnSpPr/>
            <p:nvPr/>
          </p:nvCxnSpPr>
          <p:spPr>
            <a:xfrm flipH="1">
              <a:off x="1536943" y="2474167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>
              <a:off x="1906632" y="2476548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2270368" y="2473571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2634103" y="2470594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2997839" y="2467618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3363956" y="2469403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>
              <a:off x="3725311" y="2461664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>
              <a:off x="4085344" y="2467618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1535621" y="3254489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1905310" y="3256870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2269046" y="3253893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2632782" y="3250916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2996518" y="3247939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3362635" y="3249725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3723989" y="3241986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4084022" y="3247939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1534300" y="4043741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1903989" y="4046122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2267725" y="4043145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2631460" y="4040168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2995196" y="4037191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3361313" y="4038977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3722668" y="4031238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4086403" y="4028261"/>
              <a:ext cx="1322" cy="4674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5811710" y="2362969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 AND B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0 0 0 1 0 0 0 1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①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811710" y="2895461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 AND C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0 0 0 0 0 0 1 1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②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811710" y="3427954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 AND A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0 0 0 0 0 1 0 1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③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804496" y="4238113"/>
            <a:ext cx="363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①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OR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②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0 0 0 1 0 0 1 1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④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804495" y="4715658"/>
            <a:ext cx="340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③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OR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④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0 0 0 1 0 1 1 1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88EC05B-A703-E21A-FD6A-92B3E7574DF0}"/>
              </a:ext>
            </a:extLst>
          </p:cNvPr>
          <p:cNvSpPr txBox="1"/>
          <p:nvPr/>
        </p:nvSpPr>
        <p:spPr>
          <a:xfrm>
            <a:off x="5070133" y="5190660"/>
            <a:ext cx="4686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3</a:t>
            </a:r>
            <a:r>
              <a:rPr lang="ja-JP" altLang="en-US" dirty="0"/>
              <a:t>つの多数決は，各</a:t>
            </a:r>
            <a:r>
              <a:rPr lang="en-US" altLang="ja-JP" dirty="0"/>
              <a:t>2</a:t>
            </a:r>
            <a:r>
              <a:rPr lang="ja-JP" altLang="en-US" dirty="0"/>
              <a:t>入力の</a:t>
            </a:r>
            <a:r>
              <a:rPr lang="en-US" altLang="ja-JP" dirty="0"/>
              <a:t>AND</a:t>
            </a:r>
            <a:r>
              <a:rPr lang="ja-JP" altLang="en-US" dirty="0"/>
              <a:t>を取り、</a:t>
            </a:r>
            <a:endParaRPr lang="en-US" altLang="ja-JP" dirty="0"/>
          </a:p>
          <a:p>
            <a:r>
              <a:rPr lang="ja-JP" altLang="en-US" dirty="0"/>
              <a:t>それらを</a:t>
            </a:r>
            <a:r>
              <a:rPr lang="en-US" altLang="ja-JP" dirty="0"/>
              <a:t>OR</a:t>
            </a:r>
            <a:r>
              <a:rPr lang="ja-JP" altLang="en-US" dirty="0"/>
              <a:t>で統合する</a:t>
            </a:r>
          </a:p>
        </p:txBody>
      </p:sp>
    </p:spTree>
    <p:extLst>
      <p:ext uri="{BB962C8B-B14F-4D97-AF65-F5344CB8AC3E}">
        <p14:creationId xmlns:p14="http://schemas.microsoft.com/office/powerpoint/2010/main" val="239625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5-7 </a:t>
            </a:r>
            <a:r>
              <a:rPr lang="ja-JP" altLang="en-US" sz="3975" dirty="0">
                <a:latin typeface="メイリオ" panose="020B0604030504040204" pitchFamily="50" charset="-128"/>
              </a:rPr>
              <a:t>論理演算と足し算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2786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764" y="299336"/>
            <a:ext cx="8753475" cy="507206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メイリオ" panose="020B0604030504040204" pitchFamily="50" charset="-128"/>
              </a:rPr>
              <a:t>論理演算の三要素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45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787859"/>
              </p:ext>
            </p:extLst>
          </p:nvPr>
        </p:nvGraphicFramePr>
        <p:xfrm>
          <a:off x="915888" y="1581638"/>
          <a:ext cx="3362325" cy="232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305">
                <a:tc>
                  <a:txBody>
                    <a:bodyPr/>
                    <a:lstStyle/>
                    <a:p>
                      <a:endParaRPr kumimoji="1" lang="ja-JP" altLang="en-US" sz="3300" dirty="0"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595252"/>
              </p:ext>
            </p:extLst>
          </p:nvPr>
        </p:nvGraphicFramePr>
        <p:xfrm>
          <a:off x="4667377" y="1581638"/>
          <a:ext cx="3362325" cy="232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305">
                <a:tc>
                  <a:txBody>
                    <a:bodyPr/>
                    <a:lstStyle/>
                    <a:p>
                      <a:endParaRPr kumimoji="1" lang="ja-JP" altLang="en-US" sz="3300" dirty="0"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444998" y="935537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論理積 </a:t>
            </a:r>
            <a:r>
              <a:rPr kumimoji="1" lang="en-US" altLang="ja-JP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</a:t>
            </a:r>
            <a:endParaRPr kumimoji="1" lang="ja-JP" altLang="en-US" sz="28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02234" y="935537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論理和 </a:t>
            </a:r>
            <a:r>
              <a:rPr kumimoji="1" lang="en-US" altLang="ja-JP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28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4FE7A0-12F2-8BA3-4DC0-792790B468CF}"/>
              </a:ext>
            </a:extLst>
          </p:cNvPr>
          <p:cNvSpPr txBox="1"/>
          <p:nvPr/>
        </p:nvSpPr>
        <p:spPr>
          <a:xfrm>
            <a:off x="1570805" y="4322255"/>
            <a:ext cx="34163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否定 </a:t>
            </a:r>
            <a:r>
              <a:rPr kumimoji="1" lang="en-US" altLang="ja-JP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</a:p>
          <a:p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入力を反転する演算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 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 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</a:p>
          <a:p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⇒ </a:t>
            </a:r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874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E7D5DA-8E44-E839-EBC7-1058D115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二進数の足し算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5F6E60-7B40-07A4-6B2D-E04375F80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dirty="0"/>
              <a:t>1</a:t>
            </a:r>
            <a:r>
              <a:rPr kumimoji="1" lang="ja-JP" altLang="en-US" b="1" dirty="0"/>
              <a:t>桁同士の足し算</a:t>
            </a:r>
            <a:r>
              <a:rPr kumimoji="1" lang="ja-JP" altLang="en-US" dirty="0"/>
              <a:t>では、</a:t>
            </a:r>
            <a:r>
              <a:rPr kumimoji="1" lang="ja-JP" altLang="en-US" b="1" dirty="0"/>
              <a:t>結果を</a:t>
            </a:r>
            <a:r>
              <a:rPr kumimoji="1" lang="en-US" altLang="ja-JP" b="1" dirty="0"/>
              <a:t>2</a:t>
            </a:r>
            <a:r>
              <a:rPr kumimoji="1" lang="ja-JP" altLang="en-US" b="1" dirty="0"/>
              <a:t>ビット</a:t>
            </a:r>
            <a:r>
              <a:rPr kumimoji="1" lang="ja-JP" altLang="en-US" dirty="0"/>
              <a:t>（</a:t>
            </a:r>
            <a:r>
              <a:rPr kumimoji="1" lang="ja-JP" altLang="en-US" b="1" dirty="0"/>
              <a:t>上位ビット</a:t>
            </a:r>
            <a:r>
              <a:rPr kumimoji="1" lang="ja-JP" altLang="en-US" dirty="0"/>
              <a:t>と</a:t>
            </a:r>
            <a:r>
              <a:rPr kumimoji="1" lang="ja-JP" altLang="en-US" b="1" dirty="0"/>
              <a:t>下位ビット</a:t>
            </a:r>
            <a:r>
              <a:rPr kumimoji="1" lang="ja-JP" altLang="en-US" dirty="0"/>
              <a:t>）で考える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1791DB-6B71-904D-67B4-B0B484E2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40930" y="1934220"/>
            <a:ext cx="4739105" cy="2398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0 + 0 = 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0 + 1 = 01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1 + 0 = 01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1 + 1 = 10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AA56C9-856D-0B1B-326A-7A1E1A66A8EE}"/>
              </a:ext>
            </a:extLst>
          </p:cNvPr>
          <p:cNvSpPr txBox="1"/>
          <p:nvPr/>
        </p:nvSpPr>
        <p:spPr>
          <a:xfrm>
            <a:off x="1100667" y="4148151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上位ビット 下位ビット</a:t>
            </a:r>
          </a:p>
        </p:txBody>
      </p:sp>
    </p:spTree>
    <p:extLst>
      <p:ext uri="{BB962C8B-B14F-4D97-AF65-F5344CB8AC3E}">
        <p14:creationId xmlns:p14="http://schemas.microsoft.com/office/powerpoint/2010/main" val="2422305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7FECFE-FFC0-306E-B5FC-CCE08A87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１桁足し算の２ビット表現と、論理演算との関係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E9ACFF-5D1C-B056-BA9F-C974BBDE1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880A46-C67F-75CE-0DDD-4D1F0408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8E5E91-B958-FA4B-3FC0-B6A66FE9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590391"/>
            <a:ext cx="9144000" cy="60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24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DB7B42-1328-F134-2103-E738DE3D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論理演算の組み合わせによる算術演算の実現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E617C8-2BC2-7C84-A1ED-CE6F4DE6B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BFD13B-29A7-3C73-8727-B08D7D72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4635E71-4116-59C4-02CB-4A8C3D14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129"/>
            <a:ext cx="9144000" cy="561574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0DABEF-6CA2-D95A-D3AA-8BD8C23AF954}"/>
              </a:ext>
            </a:extLst>
          </p:cNvPr>
          <p:cNvSpPr/>
          <p:nvPr/>
        </p:nvSpPr>
        <p:spPr>
          <a:xfrm>
            <a:off x="4508500" y="2510840"/>
            <a:ext cx="590550" cy="17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532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9060" y="2472820"/>
            <a:ext cx="8733214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5-8</a:t>
            </a:r>
            <a:r>
              <a:rPr lang="ja-JP" altLang="en-US" sz="3975" dirty="0">
                <a:latin typeface="メイリオ" panose="020B0604030504040204" pitchFamily="50" charset="-128"/>
              </a:rPr>
              <a:t>２の補数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226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ED12F5-1646-4EBF-912E-B1FF184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OS</a:t>
            </a:r>
            <a:r>
              <a:rPr kumimoji="1" lang="ja-JP" altLang="en-US" dirty="0"/>
              <a:t>（オペレーティングシステム）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113E75-85E3-45A2-95C9-97380D898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57321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OS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コンピュータシステム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/>
              <a:t>中心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35D26-90DA-499B-8527-DAD50398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080D95-4882-03D5-DE53-B4BD389EB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34" y="1441462"/>
            <a:ext cx="7776501" cy="53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27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9A2DB5-E6CC-B498-B3CF-0331370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55710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２の補数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6B5F95-F8F6-E595-93A1-2C4B3320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26935"/>
            <a:ext cx="2263700" cy="58840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符号ビット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CD1BD2-B798-5078-D63B-65E8732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37033"/>
            <a:ext cx="2057400" cy="365125"/>
          </a:xfrm>
        </p:spPr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DAF2F17-D7C7-69CC-C368-31A11C4DDFCF}"/>
              </a:ext>
            </a:extLst>
          </p:cNvPr>
          <p:cNvSpPr txBox="1">
            <a:spLocks/>
          </p:cNvSpPr>
          <p:nvPr/>
        </p:nvSpPr>
        <p:spPr>
          <a:xfrm>
            <a:off x="4828961" y="826935"/>
            <a:ext cx="2263700" cy="58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２の補数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7F3FCC4-EBBB-436E-8EEC-5C2E36E2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704"/>
            <a:ext cx="3876675" cy="32289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B2001F4-6740-19E6-0FE9-D4100707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301" y="1415344"/>
            <a:ext cx="4711749" cy="1204569"/>
          </a:xfrm>
          <a:prstGeom prst="rect">
            <a:avLst/>
          </a:prstGeom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78128B8C-64A6-0879-683A-516F8D20960C}"/>
              </a:ext>
            </a:extLst>
          </p:cNvPr>
          <p:cNvSpPr txBox="1">
            <a:spLocks/>
          </p:cNvSpPr>
          <p:nvPr/>
        </p:nvSpPr>
        <p:spPr>
          <a:xfrm>
            <a:off x="4163814" y="2896941"/>
            <a:ext cx="3315525" cy="62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負の数（例</a:t>
            </a:r>
            <a:r>
              <a:rPr lang="en-US" altLang="ja-JP" sz="2400" b="1" dirty="0"/>
              <a:t>: -5</a:t>
            </a:r>
            <a:r>
              <a:rPr lang="ja-JP" altLang="en-US" sz="2400" b="1" dirty="0"/>
              <a:t>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D598556-D7CE-CE3A-27EF-EDDB187D5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464" y="4260033"/>
            <a:ext cx="4712589" cy="1550067"/>
          </a:xfrm>
          <a:prstGeom prst="rect">
            <a:avLst/>
          </a:prstGeom>
        </p:spPr>
      </p:pic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49127EA0-05CA-6C44-05E1-7521E3C0D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748621"/>
              </p:ext>
            </p:extLst>
          </p:nvPr>
        </p:nvGraphicFramePr>
        <p:xfrm>
          <a:off x="4163813" y="3423875"/>
          <a:ext cx="4619240" cy="622761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7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4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2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b="1" dirty="0">
                          <a:solidFill>
                            <a:schemeClr val="tx1"/>
                          </a:solidFill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C46803-DB02-F4A7-5CD8-3268CF5F47EC}"/>
              </a:ext>
            </a:extLst>
          </p:cNvPr>
          <p:cNvSpPr txBox="1"/>
          <p:nvPr/>
        </p:nvSpPr>
        <p:spPr>
          <a:xfrm>
            <a:off x="6680050" y="58685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桁あふれは切り捨てる</a:t>
            </a:r>
          </a:p>
        </p:txBody>
      </p:sp>
    </p:spTree>
    <p:extLst>
      <p:ext uri="{BB962C8B-B14F-4D97-AF65-F5344CB8AC3E}">
        <p14:creationId xmlns:p14="http://schemas.microsoft.com/office/powerpoint/2010/main" val="815968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1FE90D-F5B7-0192-C3DC-53C07921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負数 </a:t>
            </a:r>
            <a:r>
              <a:rPr lang="en-US" altLang="ja-JP" dirty="0"/>
              <a:t>-45 </a:t>
            </a:r>
            <a:r>
              <a:rPr lang="ja-JP" altLang="en-US" dirty="0"/>
              <a:t>と正数 </a:t>
            </a:r>
            <a:r>
              <a:rPr lang="en-US" altLang="ja-JP" dirty="0"/>
              <a:t>45 </a:t>
            </a:r>
            <a:r>
              <a:rPr lang="ja-JP" altLang="en-US" dirty="0"/>
              <a:t>の加算での２の補数の確認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F0B21D-6744-9816-5E94-FD177DC34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33B6A6-68ED-802D-0A6E-FFEF4D1D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00B69F-071F-07E2-8BAD-A2722080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92"/>
            <a:ext cx="9144000" cy="58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7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67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4AF80D-B596-E59B-BB10-D9CEA555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510DC0-C7FE-1ABF-3A87-35C555248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b="1" u="sng" dirty="0"/>
              <a:t>環境</a:t>
            </a:r>
          </a:p>
          <a:p>
            <a:r>
              <a:rPr lang="en-US" altLang="ja-JP" dirty="0"/>
              <a:t>Python</a:t>
            </a:r>
            <a:r>
              <a:rPr lang="ja-JP" altLang="en-US" dirty="0"/>
              <a:t>：プログラミング言語</a:t>
            </a:r>
          </a:p>
          <a:p>
            <a:r>
              <a:rPr lang="en-US" altLang="ja-JP" dirty="0"/>
              <a:t>trinket</a:t>
            </a:r>
            <a:r>
              <a:rPr lang="ja-JP" altLang="en-US" dirty="0"/>
              <a:t>：</a:t>
            </a:r>
            <a:r>
              <a:rPr lang="en-US" altLang="ja-JP" dirty="0"/>
              <a:t>Web</a:t>
            </a:r>
            <a:r>
              <a:rPr lang="ja-JP" altLang="en-US" dirty="0"/>
              <a:t>上で</a:t>
            </a:r>
            <a:r>
              <a:rPr lang="en-US" altLang="ja-JP" dirty="0"/>
              <a:t>Python</a:t>
            </a:r>
            <a:r>
              <a:rPr lang="ja-JP" altLang="en-US" dirty="0"/>
              <a:t>プログラムを実行できる学習環境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u="sng" dirty="0"/>
              <a:t>文字コード関連の関数</a:t>
            </a:r>
          </a:p>
          <a:p>
            <a:r>
              <a:rPr lang="en-US" altLang="ja-JP" b="1" dirty="0" err="1"/>
              <a:t>ord</a:t>
            </a:r>
            <a:r>
              <a:rPr lang="ja-JP" altLang="en-US" b="1" dirty="0"/>
              <a:t>関数</a:t>
            </a:r>
            <a:r>
              <a:rPr lang="ja-JP" altLang="en-US" dirty="0"/>
              <a:t>：</a:t>
            </a:r>
            <a:r>
              <a:rPr lang="ja-JP" altLang="en-US" b="1" dirty="0"/>
              <a:t>文字を文字コード（整数）に変換</a:t>
            </a:r>
            <a:r>
              <a:rPr lang="ja-JP" altLang="en-US" dirty="0"/>
              <a:t>する</a:t>
            </a:r>
          </a:p>
          <a:p>
            <a:r>
              <a:rPr lang="en-US" altLang="ja-JP" b="1" dirty="0"/>
              <a:t>hex</a:t>
            </a:r>
            <a:r>
              <a:rPr lang="ja-JP" altLang="en-US" b="1" dirty="0"/>
              <a:t>関数</a:t>
            </a:r>
            <a:r>
              <a:rPr lang="ja-JP" altLang="en-US" dirty="0"/>
              <a:t>：</a:t>
            </a:r>
            <a:r>
              <a:rPr lang="ja-JP" altLang="en-US" b="1" dirty="0"/>
              <a:t>整数</a:t>
            </a:r>
            <a:r>
              <a:rPr lang="ja-JP" altLang="en-US" dirty="0"/>
              <a:t>を</a:t>
            </a:r>
            <a:r>
              <a:rPr lang="en-US" altLang="ja-JP" b="1" dirty="0"/>
              <a:t>16</a:t>
            </a:r>
            <a:r>
              <a:rPr lang="ja-JP" altLang="en-US" b="1" dirty="0"/>
              <a:t>進数表記の文字列に変換</a:t>
            </a:r>
            <a:r>
              <a:rPr lang="ja-JP" altLang="en-US" dirty="0"/>
              <a:t>する</a:t>
            </a:r>
          </a:p>
          <a:p>
            <a:pPr marL="0" indent="0">
              <a:buNone/>
            </a:pPr>
            <a:r>
              <a:rPr lang="en-US" altLang="ja-JP" b="1" u="sng" dirty="0"/>
              <a:t>16</a:t>
            </a:r>
            <a:r>
              <a:rPr lang="ja-JP" altLang="en-US" b="1" u="sng" dirty="0"/>
              <a:t>進数の表記</a:t>
            </a:r>
          </a:p>
          <a:p>
            <a:r>
              <a:rPr lang="ja-JP" altLang="en-US" dirty="0"/>
              <a:t>接頭辞「</a:t>
            </a:r>
            <a:r>
              <a:rPr lang="en-US" altLang="ja-JP" b="1" dirty="0"/>
              <a:t>0x</a:t>
            </a:r>
            <a:r>
              <a:rPr lang="ja-JP" altLang="en-US" dirty="0"/>
              <a:t>」：先頭に付けると、その数値が</a:t>
            </a:r>
            <a:r>
              <a:rPr lang="en-US" altLang="ja-JP" b="1" dirty="0"/>
              <a:t>16</a:t>
            </a:r>
            <a:r>
              <a:rPr lang="ja-JP" altLang="en-US" b="1" dirty="0"/>
              <a:t>進数であることを示す目印</a:t>
            </a:r>
            <a:r>
              <a:rPr lang="ja-JP" altLang="en-US" dirty="0"/>
              <a:t>になる</a:t>
            </a:r>
          </a:p>
          <a:p>
            <a:pPr marL="0" indent="0">
              <a:buNone/>
            </a:pPr>
            <a:r>
              <a:rPr lang="ja-JP" altLang="en-US" b="1" u="sng" dirty="0"/>
              <a:t>前提となる概念</a:t>
            </a:r>
          </a:p>
          <a:p>
            <a:r>
              <a:rPr lang="ja-JP" altLang="en-US" dirty="0"/>
              <a:t> </a:t>
            </a:r>
            <a:r>
              <a:rPr lang="en-US" altLang="ja-JP" dirty="0"/>
              <a:t>ASCII</a:t>
            </a:r>
          </a:p>
          <a:p>
            <a:r>
              <a:rPr lang="en-US" altLang="ja-JP" dirty="0"/>
              <a:t>16</a:t>
            </a:r>
            <a:r>
              <a:rPr lang="ja-JP" altLang="en-US" dirty="0"/>
              <a:t>進数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884891-A6BA-1946-031F-C4274AEA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391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80754"/>
            <a:ext cx="8461208" cy="6540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</a:t>
            </a:r>
            <a:r>
              <a:rPr lang="en-US" altLang="ja-JP" sz="2400" dirty="0"/>
              <a:t>trinket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0" i="0" dirty="0">
                <a:effectLst/>
                <a:latin typeface="Merriweather" panose="00000500000000000000" pitchFamily="2" charset="0"/>
                <a:hlinkClick r:id="rId3"/>
              </a:rPr>
              <a:t>https://trinket.io/python/595c091dd9</a:t>
            </a:r>
            <a:endParaRPr lang="en-US" altLang="ja-JP" sz="2400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このプログラムは，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A</a:t>
            </a:r>
            <a:r>
              <a:rPr lang="ja-JP" altLang="en-US" sz="2400" b="1" dirty="0"/>
              <a:t>」の文字コードを表示</a:t>
            </a:r>
            <a:r>
              <a:rPr lang="ja-JP" altLang="en-US" sz="2400" dirty="0"/>
              <a:t>する． なお「</a:t>
            </a:r>
            <a:r>
              <a:rPr lang="en-US" altLang="ja-JP" sz="2400" b="1" dirty="0"/>
              <a:t>0x</a:t>
            </a:r>
            <a:r>
              <a:rPr lang="ja-JP" altLang="en-US" sz="2400" dirty="0"/>
              <a:t>」は，</a:t>
            </a:r>
            <a:r>
              <a:rPr lang="ja-JP" altLang="en-US" sz="2400" b="1" dirty="0"/>
              <a:t>１６進数を示す目印</a:t>
            </a:r>
            <a:r>
              <a:rPr lang="ja-JP" altLang="en-US" sz="2400" dirty="0"/>
              <a:t>である． 実行結果が，次のように表示されることを確認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A01D38-49FB-8E0C-6D9E-2C8A43F9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3" y="2902899"/>
            <a:ext cx="7826333" cy="15669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326071-A676-25DC-B828-86C6FAB7B938}"/>
              </a:ext>
            </a:extLst>
          </p:cNvPr>
          <p:cNvSpPr txBox="1"/>
          <p:nvPr/>
        </p:nvSpPr>
        <p:spPr>
          <a:xfrm>
            <a:off x="4884821" y="446981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0x41</a:t>
            </a:r>
            <a:r>
              <a:rPr lang="ja-JP" altLang="en-US" sz="2400" dirty="0"/>
              <a:t>は十進数</a:t>
            </a:r>
            <a:r>
              <a:rPr lang="en-US" altLang="ja-JP" sz="2400" dirty="0"/>
              <a:t>65</a:t>
            </a:r>
            <a:r>
              <a:rPr lang="ja-JP" altLang="en-US" sz="2400" dirty="0"/>
              <a:t>＝</a:t>
            </a:r>
            <a:r>
              <a:rPr lang="en-US" altLang="ja-JP" sz="2400" dirty="0"/>
              <a:t>ASCII</a:t>
            </a:r>
            <a:r>
              <a:rPr lang="ja-JP" altLang="en-US" sz="2400" dirty="0"/>
              <a:t>の</a:t>
            </a:r>
            <a:r>
              <a:rPr lang="en-US" altLang="ja-JP" sz="2400" dirty="0"/>
              <a:t>『A』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878429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80754"/>
            <a:ext cx="8461208" cy="6540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lang="en-US" altLang="ja-JP" sz="2400" dirty="0"/>
              <a:t>trinket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>
                <a:hlinkClick r:id="rId3"/>
              </a:rPr>
              <a:t>https://trinket.io/python/17fb2ed2d5</a:t>
            </a:r>
            <a:endParaRPr lang="en-US" altLang="ja-JP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このプログラムは，あなたが入力した文字や記号の並び（例：</a:t>
            </a:r>
            <a:r>
              <a:rPr lang="en-US" altLang="ja-JP" sz="2400" b="1" dirty="0" err="1"/>
              <a:t>abcde</a:t>
            </a:r>
            <a:r>
              <a:rPr lang="ja-JP" altLang="en-US" sz="2400" dirty="0"/>
              <a:t>）を文字コードに変える．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プログラムを実行したら，左側の画面をクリックし，文字や記号の並びを入力して，</a:t>
            </a:r>
            <a:r>
              <a:rPr lang="en-US" altLang="ja-JP" sz="2400" dirty="0"/>
              <a:t>Enter</a:t>
            </a:r>
            <a:r>
              <a:rPr lang="ja-JP" altLang="en-US" sz="2400" dirty="0"/>
              <a:t>キーを押す．コンピュータが文字をどう扱うか知るのに役立つ．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B1DC8C-1FBF-9C52-B1FF-495715464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61" y="4152245"/>
            <a:ext cx="8016226" cy="24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19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CE77E6-F7AE-88EC-AF82-37954B50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D7DA14-0EE4-CADF-1F98-3E660B8A3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u="sng" dirty="0"/>
              <a:t>環境</a:t>
            </a:r>
          </a:p>
          <a:p>
            <a:r>
              <a:rPr lang="en-US" altLang="ja-JP" dirty="0"/>
              <a:t>Python</a:t>
            </a:r>
            <a:r>
              <a:rPr lang="ja-JP" altLang="en-US" dirty="0"/>
              <a:t>：プログラミング言語</a:t>
            </a:r>
          </a:p>
          <a:p>
            <a:r>
              <a:rPr lang="en-US" altLang="ja-JP" dirty="0"/>
              <a:t>trinket</a:t>
            </a:r>
            <a:r>
              <a:rPr lang="ja-JP" altLang="en-US" dirty="0"/>
              <a:t>：</a:t>
            </a:r>
            <a:r>
              <a:rPr lang="en-US" altLang="ja-JP" dirty="0"/>
              <a:t>Web</a:t>
            </a:r>
            <a:r>
              <a:rPr lang="ja-JP" altLang="en-US" dirty="0"/>
              <a:t>上で</a:t>
            </a:r>
            <a:r>
              <a:rPr lang="en-US" altLang="ja-JP" dirty="0"/>
              <a:t>Python</a:t>
            </a:r>
            <a:r>
              <a:rPr lang="ja-JP" altLang="en-US" dirty="0"/>
              <a:t>プログラムを実行できる学習環境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u="sng" dirty="0"/>
              <a:t>真偽値と論理演算</a:t>
            </a:r>
          </a:p>
          <a:p>
            <a:r>
              <a:rPr lang="ja-JP" altLang="en-US" b="1" dirty="0"/>
              <a:t>真偽値</a:t>
            </a:r>
            <a:r>
              <a:rPr lang="ja-JP" altLang="en-US" dirty="0"/>
              <a:t>：</a:t>
            </a:r>
            <a:r>
              <a:rPr lang="en-US" altLang="ja-JP" b="1" dirty="0"/>
              <a:t>True</a:t>
            </a:r>
            <a:r>
              <a:rPr lang="ja-JP" altLang="en-US" b="1" dirty="0"/>
              <a:t>（真）または</a:t>
            </a:r>
            <a:r>
              <a:rPr lang="en-US" altLang="ja-JP" b="1" dirty="0"/>
              <a:t>False</a:t>
            </a:r>
            <a:r>
              <a:rPr lang="ja-JP" altLang="en-US" b="1" dirty="0"/>
              <a:t>（偽）の</a:t>
            </a:r>
            <a:r>
              <a:rPr lang="en-US" altLang="ja-JP" b="1" dirty="0"/>
              <a:t>2</a:t>
            </a:r>
            <a:r>
              <a:rPr lang="ja-JP" altLang="en-US" b="1" dirty="0"/>
              <a:t>つの値</a:t>
            </a:r>
          </a:p>
          <a:p>
            <a:r>
              <a:rPr lang="ja-JP" altLang="en-US" b="1" dirty="0"/>
              <a:t>論理演算子</a:t>
            </a:r>
            <a:r>
              <a:rPr lang="ja-JP" altLang="en-US" dirty="0"/>
              <a:t>：</a:t>
            </a:r>
            <a:r>
              <a:rPr lang="en-US" altLang="ja-JP" dirty="0"/>
              <a:t>and</a:t>
            </a:r>
            <a:r>
              <a:rPr lang="ja-JP" altLang="en-US" dirty="0"/>
              <a:t>（論理積に対応）、</a:t>
            </a:r>
            <a:r>
              <a:rPr lang="en-US" altLang="ja-JP" dirty="0"/>
              <a:t>or</a:t>
            </a:r>
            <a:r>
              <a:rPr lang="ja-JP" altLang="en-US" dirty="0"/>
              <a:t>（論理和に対応）</a:t>
            </a:r>
          </a:p>
          <a:p>
            <a:pPr marL="0" indent="0">
              <a:buNone/>
            </a:pPr>
            <a:r>
              <a:rPr lang="ja-JP" altLang="en-US" b="1" u="sng" dirty="0"/>
              <a:t>前提となる概念</a:t>
            </a:r>
          </a:p>
          <a:p>
            <a:r>
              <a:rPr lang="ja-JP" altLang="en-US" dirty="0"/>
              <a:t>論理積（</a:t>
            </a:r>
            <a:r>
              <a:rPr lang="en-US" altLang="ja-JP" dirty="0"/>
              <a:t>AND</a:t>
            </a:r>
            <a:r>
              <a:rPr lang="ja-JP" altLang="en-US" dirty="0"/>
              <a:t>）</a:t>
            </a:r>
          </a:p>
          <a:p>
            <a:r>
              <a:rPr lang="ja-JP" altLang="en-US" dirty="0"/>
              <a:t>論理和（</a:t>
            </a:r>
            <a:r>
              <a:rPr lang="en-US" altLang="ja-JP" dirty="0"/>
              <a:t>OR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C6C381-93FA-C81E-AAB7-D72E3F75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600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80754"/>
            <a:ext cx="8461208" cy="6540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①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latin typeface="Merriweather" panose="00000500000000000000" pitchFamily="2" charset="0"/>
                <a:hlinkClick r:id="rId3"/>
              </a:rPr>
              <a:t>https://trinket.io/python/7f31113af9</a:t>
            </a:r>
            <a:endParaRPr lang="en-US" altLang="ja-JP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このプログラムは，</a:t>
            </a:r>
            <a:r>
              <a:rPr lang="en-US" altLang="ja-JP" dirty="0"/>
              <a:t>AND</a:t>
            </a:r>
            <a:r>
              <a:rPr lang="ja-JP" altLang="en-US" dirty="0"/>
              <a:t>と</a:t>
            </a:r>
            <a:r>
              <a:rPr lang="en-US" altLang="ja-JP" dirty="0"/>
              <a:t>OR</a:t>
            </a:r>
            <a:r>
              <a:rPr lang="ja-JP" altLang="en-US" dirty="0"/>
              <a:t>の結果を表示する．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1E3EE59-B808-CF6F-E743-3444D30A8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26" y="3597260"/>
            <a:ext cx="8607737" cy="14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7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ED12F5-1646-4EBF-912E-B1FF184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OS</a:t>
            </a:r>
            <a:r>
              <a:rPr kumimoji="1" lang="ja-JP" altLang="en-US" dirty="0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113E75-85E3-45A2-95C9-97380D898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573218" cy="5333166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種類の多様性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Windows</a:t>
            </a:r>
            <a:r>
              <a:rPr kumimoji="1" lang="ja-JP" altLang="en-US" sz="2400" dirty="0"/>
              <a:t>，</a:t>
            </a:r>
            <a:r>
              <a:rPr kumimoji="1" lang="en-US" altLang="ja-JP" sz="2400" dirty="0"/>
              <a:t>Linux</a:t>
            </a:r>
            <a:r>
              <a:rPr kumimoji="1" lang="ja-JP" altLang="en-US" sz="2400" dirty="0"/>
              <a:t>（</a:t>
            </a:r>
            <a:r>
              <a:rPr kumimoji="1" lang="en-US" altLang="ja-JP" sz="2400" dirty="0"/>
              <a:t>Android</a:t>
            </a:r>
            <a:r>
              <a:rPr kumimoji="1" lang="ja-JP" altLang="en-US" sz="2400" dirty="0"/>
              <a:t>も</a:t>
            </a:r>
            <a:r>
              <a:rPr kumimoji="1" lang="en-US" altLang="ja-JP" sz="2400" dirty="0"/>
              <a:t>Linux</a:t>
            </a:r>
            <a:r>
              <a:rPr kumimoji="1" lang="ja-JP" altLang="en-US" sz="2400" dirty="0"/>
              <a:t>の一種），</a:t>
            </a:r>
            <a:r>
              <a:rPr kumimoji="1" lang="en-US" altLang="ja-JP" sz="2400" dirty="0"/>
              <a:t>macOS</a:t>
            </a:r>
            <a:r>
              <a:rPr kumimoji="1" lang="ja-JP" altLang="en-US" sz="2400" dirty="0"/>
              <a:t>など．</a:t>
            </a:r>
          </a:p>
          <a:p>
            <a:r>
              <a:rPr kumimoji="1" lang="ja-JP" altLang="en-US" sz="2400" b="1" dirty="0"/>
              <a:t>コマンドラインインターフェイス</a:t>
            </a:r>
            <a:r>
              <a:rPr lang="ja-JP" altLang="en-US" sz="2400" dirty="0"/>
              <a:t>：文字による命令での操作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ja-JP" altLang="en-US" sz="2400" dirty="0"/>
          </a:p>
          <a:p>
            <a:r>
              <a:rPr kumimoji="1" lang="ja-JP" altLang="en-US" sz="2400" b="1" dirty="0"/>
              <a:t>グラフィカルユーザーインターフェイス</a:t>
            </a:r>
            <a:r>
              <a:rPr kumimoji="1" lang="ja-JP" altLang="en-US" sz="2400" dirty="0"/>
              <a:t>：画面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メニュー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アイコンによるビジュアルな</a:t>
            </a:r>
            <a:r>
              <a:rPr lang="ja-JP" altLang="en-US" sz="2400" dirty="0"/>
              <a:t>操作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35D26-90DA-499B-8527-DAD50398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1BBF27-73E9-4E9B-AA0C-DDC448B7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21" y="2416123"/>
            <a:ext cx="3143593" cy="14054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75C743D-73CC-6D4C-C127-2CBD8554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618" y="4837218"/>
            <a:ext cx="2571219" cy="198990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EC123F-65E9-40DD-3326-8BC8E49BE93C}"/>
              </a:ext>
            </a:extLst>
          </p:cNvPr>
          <p:cNvSpPr txBox="1"/>
          <p:nvPr/>
        </p:nvSpPr>
        <p:spPr>
          <a:xfrm>
            <a:off x="4247147" y="5391468"/>
            <a:ext cx="42031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2400" dirty="0"/>
              <a:t>ソフトの起動や終了，ファイルの操作，</a:t>
            </a:r>
            <a:r>
              <a:rPr kumimoji="1" lang="ja-JP" altLang="en-US" sz="2400" dirty="0"/>
              <a:t>ソフトのインストールなど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10618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F6A4C7-7859-5F80-8195-125C1C5A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OS</a:t>
            </a:r>
            <a:r>
              <a:rPr kumimoji="1" lang="ja-JP" altLang="en-US" dirty="0"/>
              <a:t>の主な機能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F895A1-2A88-65FD-4CE3-6C89E72B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54F46B-6C23-F9A1-E589-DA50DE53D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1" y="731767"/>
            <a:ext cx="9144000" cy="61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5-2</a:t>
            </a:r>
            <a:r>
              <a:rPr lang="ja-JP" altLang="en-US" sz="3975" dirty="0">
                <a:latin typeface="メイリオ" panose="020B0604030504040204" pitchFamily="50" charset="-128"/>
              </a:rPr>
              <a:t>コンピュータの構成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444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2DEA9-5F41-82BA-E1D7-995FC717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コンピュータの主要要素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EA4D68-6965-5F63-0008-B74D3152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AA17239-775A-5645-840D-34FB8559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7504"/>
            <a:ext cx="9144000" cy="59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2910</Words>
  <Application>Microsoft Office PowerPoint</Application>
  <PresentationFormat>画面に合わせる (4:3)</PresentationFormat>
  <Paragraphs>677</Paragraphs>
  <Slides>57</Slides>
  <Notes>45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5" baseType="lpstr">
      <vt:lpstr>メイリオ</vt:lpstr>
      <vt:lpstr>游ゴシック</vt:lpstr>
      <vt:lpstr>Arial</vt:lpstr>
      <vt:lpstr>Calibri</vt:lpstr>
      <vt:lpstr>Courier New</vt:lpstr>
      <vt:lpstr>Merriweather</vt:lpstr>
      <vt:lpstr>Times New Roman</vt:lpstr>
      <vt:lpstr>Office テーマ</vt:lpstr>
      <vt:lpstr>cs-5. コンピュータの構成要素とデータ処理の仕組み </vt:lpstr>
      <vt:lpstr>内容</vt:lpstr>
      <vt:lpstr>今回の内容と、今までの内容の関係</vt:lpstr>
      <vt:lpstr>5-1 OS</vt:lpstr>
      <vt:lpstr>OS（オペレーティングシステム）</vt:lpstr>
      <vt:lpstr>OSの特徴</vt:lpstr>
      <vt:lpstr>OSの主な機能</vt:lpstr>
      <vt:lpstr>5-2コンピュータの構成</vt:lpstr>
      <vt:lpstr>コンピュータの主要要素</vt:lpstr>
      <vt:lpstr>コンピュータ全体構成</vt:lpstr>
      <vt:lpstr>コンピュータの構成</vt:lpstr>
      <vt:lpstr>PowerPoint プレゼンテーション</vt:lpstr>
      <vt:lpstr>PowerPoint プレゼンテーション</vt:lpstr>
      <vt:lpstr>PowerPoint プレゼンテーション</vt:lpstr>
      <vt:lpstr>5-3　デジタル、二進数と１６進数</vt:lpstr>
      <vt:lpstr>ビット、ビット列、デジタル</vt:lpstr>
      <vt:lpstr>十六進数</vt:lpstr>
      <vt:lpstr>二進数と十六進数の対応</vt:lpstr>
      <vt:lpstr>二進数と十六進数の関係</vt:lpstr>
      <vt:lpstr>5-4 メモリとアドレス</vt:lpstr>
      <vt:lpstr>メモリとアドレス（番地）</vt:lpstr>
      <vt:lpstr>PowerPoint プレゼンテーション</vt:lpstr>
      <vt:lpstr>PowerPoint プレゼンテーション</vt:lpstr>
      <vt:lpstr>読み出し</vt:lpstr>
      <vt:lpstr>書き込み</vt:lpstr>
      <vt:lpstr>メモリの仕組み</vt:lpstr>
      <vt:lpstr>PowerPoint プレゼンテーション</vt:lpstr>
      <vt:lpstr>PowerPoint プレゼンテーション</vt:lpstr>
      <vt:lpstr>5-5 文字コード</vt:lpstr>
      <vt:lpstr>ASCII</vt:lpstr>
      <vt:lpstr>ASCII文字コード表</vt:lpstr>
      <vt:lpstr>5-6 論理積と論理和</vt:lpstr>
      <vt:lpstr>二進数は0または1</vt:lpstr>
      <vt:lpstr>二進数は0または1</vt:lpstr>
      <vt:lpstr>2変数の組み合わせ：4通り（0と0、1と0、0と1、1と1）</vt:lpstr>
      <vt:lpstr>2変数の組み合わせ：4通り（0と0、1と0、0と1、1と1）</vt:lpstr>
      <vt:lpstr>論理積（AND）</vt:lpstr>
      <vt:lpstr>論理和（OR）</vt:lpstr>
      <vt:lpstr>論理和と「選択」の違い</vt:lpstr>
      <vt:lpstr>論理積と論理和のまとめ</vt:lpstr>
      <vt:lpstr>複数ビットの一括論理演算</vt:lpstr>
      <vt:lpstr>複数ビットの一括論理演算</vt:lpstr>
      <vt:lpstr>多数決</vt:lpstr>
      <vt:lpstr>5-7 論理演算と足し算</vt:lpstr>
      <vt:lpstr>論理演算の三要素</vt:lpstr>
      <vt:lpstr>二進数の足し算</vt:lpstr>
      <vt:lpstr>１桁足し算の２ビット表現と、論理演算との関係</vt:lpstr>
      <vt:lpstr>論理演算の組み合わせによる算術演算の実現</vt:lpstr>
      <vt:lpstr>5-8２の補数</vt:lpstr>
      <vt:lpstr>２の補数</vt:lpstr>
      <vt:lpstr>負数 -45 と正数 45 の加算での２の補数の確認</vt:lpstr>
      <vt:lpstr>演習 </vt:lpstr>
      <vt:lpstr>演習①</vt:lpstr>
      <vt:lpstr>PowerPoint プレゼンテーション</vt:lpstr>
      <vt:lpstr>PowerPoint プレゼンテーション</vt:lpstr>
      <vt:lpstr>演習②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99</cp:revision>
  <dcterms:created xsi:type="dcterms:W3CDTF">2020-06-03T12:20:31Z</dcterms:created>
  <dcterms:modified xsi:type="dcterms:W3CDTF">2026-06-01T08:36:59Z</dcterms:modified>
</cp:coreProperties>
</file>