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694" r:id="rId2"/>
    <p:sldId id="2094" r:id="rId3"/>
    <p:sldId id="1859" r:id="rId4"/>
    <p:sldId id="544" r:id="rId5"/>
    <p:sldId id="2096" r:id="rId6"/>
    <p:sldId id="1821" r:id="rId7"/>
    <p:sldId id="1824" r:id="rId8"/>
    <p:sldId id="1825" r:id="rId9"/>
    <p:sldId id="1831" r:id="rId10"/>
    <p:sldId id="1832" r:id="rId11"/>
    <p:sldId id="2095" r:id="rId12"/>
    <p:sldId id="2097" r:id="rId13"/>
    <p:sldId id="1822" r:id="rId14"/>
    <p:sldId id="1850" r:id="rId15"/>
    <p:sldId id="1830" r:id="rId16"/>
    <p:sldId id="1823" r:id="rId17"/>
    <p:sldId id="1851" r:id="rId18"/>
    <p:sldId id="1853" r:id="rId19"/>
    <p:sldId id="1854" r:id="rId20"/>
    <p:sldId id="2093" r:id="rId21"/>
    <p:sldId id="690" r:id="rId22"/>
    <p:sldId id="1834" r:id="rId23"/>
    <p:sldId id="1856" r:id="rId24"/>
    <p:sldId id="1855" r:id="rId25"/>
    <p:sldId id="1836" r:id="rId26"/>
    <p:sldId id="1838" r:id="rId27"/>
    <p:sldId id="1857" r:id="rId28"/>
    <p:sldId id="1858" r:id="rId29"/>
    <p:sldId id="613" r:id="rId30"/>
    <p:sldId id="615" r:id="rId31"/>
    <p:sldId id="1841" r:id="rId32"/>
    <p:sldId id="561" r:id="rId33"/>
    <p:sldId id="739" r:id="rId34"/>
    <p:sldId id="1842" r:id="rId35"/>
    <p:sldId id="1844" r:id="rId36"/>
    <p:sldId id="616" r:id="rId37"/>
    <p:sldId id="1845" r:id="rId38"/>
    <p:sldId id="1846" r:id="rId39"/>
    <p:sldId id="1848" r:id="rId40"/>
    <p:sldId id="1849" r:id="rId41"/>
    <p:sldId id="2086" r:id="rId42"/>
    <p:sldId id="2087" r:id="rId43"/>
    <p:sldId id="2089" r:id="rId44"/>
    <p:sldId id="2088" r:id="rId45"/>
    <p:sldId id="2090" r:id="rId46"/>
    <p:sldId id="2091" r:id="rId47"/>
    <p:sldId id="2092" r:id="rId4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" y="62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115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2026/6/15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要約：cs-6. デジタル社会でのマナー，情報セキュリティ ― デジタル時代のガイド　ー （コンピューターサイエンス） URL: https://www.kkaneko.jp/cc/cs/index.html 金子邦彦 謝辞：この資料では「いらすとや」のイラストを使用している。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22DFE-BE37-C965-46B7-C8A34889E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1AA71B-F657-7076-FDE4-1CF0763377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558E25-C1A1-E002-B7A4-E71D9A037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要約：不正 サイトへの誘導 電話連絡！ 送金！ ウエブサイトへのアクセス！ を求める詐欺行為 がある 個人情報の保護とフィッシング詐欺から身を守るために、 怪しいメールやウェブサイトへのリンク を クリックしない ように注意が必要である。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9B281-018B-3F02-8101-752515E242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676318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6F706-64E7-1E6A-2743-BDF1CAC6C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C0CAB2-29D6-1FD3-987C-21193C07D3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39ED1C-856C-A31B-CA89-47FB5B8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要約：不正 サイトへの誘導 電話連絡！ 送金！ ウエブサイトへのアクセス！ を求める詐欺行為 がある 個人情報の保護とフィッシング詐欺から身を守るために、 怪しいメールやウェブサイトへのリンク を クリックしない ように注意が必要である。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4485F-B674-B94C-83D5-3C4FE2FC8C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451730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要約：6-1 デジタル社会。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54403-3148-0B81-894F-C4EEFD69A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EB4752C-748E-7ECB-489C-BFA0A3D3D9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EE0FF5F-E7F6-5565-C1BF-5B04BE5FC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要約：6-1 デジタル社会。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0192CB-E221-DC49-9E6E-7FD727EACD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676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要約：6-3 デジタル社会のリスクとマナー。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87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85305-5C8B-2F2A-E091-D6937B2C2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0056021-0350-BCEC-E4EB-2D58D7E2ED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4A2068E-2AB7-8D9C-EADD-A3E88AECD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要約：6-3 デジタル社会のリスクとマナー。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3F3B0C-66E3-9667-66A7-ACA53E12AF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412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要約：フェイク ニュース ソーシャルネットで 虚偽情報 や 冗談 は，深刻な問題を引き起こす可能性がある． 嘘や冗談を書く → いろいろな人が面白がる → 拡散する → 嘘か本当 か判断せずに安易に拡散することも起きる →迷惑がかかる あらゆる情報の信頼性を確認する習慣が必要である。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要約：フェイク サイト 価値のないサイト ・他者の作品を無断でコピーし，自作のように見せかけ ・価値のない商品を 価値のあるもの に見せかけ フェイクサイトに関心を持つのは危険である．。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要約：フェイクビデオ ＋ 情報技術の進歩は、情報の信頼性にも新たな課題をもたらしている 。例： 人工知能（ AI（人工知能） ） による フェイクビデオ AI（人工知能） の進化により，映像や音声の偽造が容易となり，それが事実か どうかの判断が難しくなっている → 金子の顔 有名人の声，表情， 語り 金子がその有名人 そっくり で語りだす。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要約：不正 サイトへの誘導 電話連絡！ 送金！ ウエブサイトへのアクセス！ を求める詐欺行為 がある 個人情報の保護とフィッシング詐欺から身を守るために、 怪しいメールやウェブサイトへのリンク を クリックしない ように注意が必要である。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.cloud.microsoft/chat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parencyreport.google.com/safe-browsing/search%EF%BC%89%E3%81%AB%E7%A6%8F%E5%B1%B1%E5%A4%A7%E5%AD%A6%E3%80%81google.com%E3%80%81%E8%87%AA%E8%BA%AB%E3%81%8C%E3%82%88%E3%81%8F%E4%BD%BF%E3%81%86%E5%85%AC%E9%96%8B%E3%82%B5%E3%82%A4%E3%83%88%E3%81%AEURL%E3%82%92%E9%A0%86%E3%81%AB%E5%85%A5%E5%8A%9B%E3%81%99%E3%82%8B%E3%80%82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61549" y="654518"/>
            <a:ext cx="7772400" cy="2774481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cs-6. </a:t>
            </a:r>
            <a:r>
              <a:rPr lang="ja-JP" altLang="en-US" sz="4000" dirty="0"/>
              <a:t>デジタル社会でのマナー，情報セキュリティ</a:t>
            </a:r>
            <a:br>
              <a:rPr lang="en-US" altLang="ja-JP" sz="4000" dirty="0"/>
            </a:br>
            <a:r>
              <a:rPr lang="en-US" altLang="ja-JP" sz="4000" dirty="0"/>
              <a:t>― </a:t>
            </a:r>
            <a:r>
              <a:rPr lang="ja-JP" altLang="en-US" sz="4000" dirty="0"/>
              <a:t>デジタル時代のガイド ー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（コンピューターサイエンス）</a:t>
            </a:r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464" y="5547418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4047DBB5-87E7-41C0-8239-B092FFAB7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54F7ABF-90DD-B767-2AD6-CC16E24573AB}"/>
              </a:ext>
            </a:extLst>
          </p:cNvPr>
          <p:cNvSpPr txBox="1"/>
          <p:nvPr/>
        </p:nvSpPr>
        <p:spPr>
          <a:xfrm>
            <a:off x="2225040" y="6442639"/>
            <a:ext cx="5054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資料中の図などは </a:t>
            </a:r>
            <a:r>
              <a:rPr kumimoji="1" lang="en-US" altLang="ja-JP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Google Nano Banana 2 </a:t>
            </a:r>
            <a:r>
              <a:rPr kumimoji="1" lang="ja-JP" altLang="en-US" sz="16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352681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BAEDF-6E7F-5D52-36DD-46BE51C40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701E50-5F43-0B85-9020-BB32321B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/>
          </a:bodyPr>
          <a:lstStyle/>
          <a:p>
            <a:r>
              <a:rPr lang="ja-JP" altLang="en-US" dirty="0"/>
              <a:t>将来性：技術革新による社会変革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7952A7-5F8E-F78A-B93D-AA467BD77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富の増大，新しい産業・サービスの誕生，仕事のやり方の変化，価値観の変化をもたらす。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D3A0A5-6007-0B58-0EC6-C7B96D435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9BD171C-6AA4-A0DB-C18F-060FFAA42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1604023"/>
            <a:ext cx="9144000" cy="48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79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A1FAD-BA92-1156-2AAA-68028AF28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28A9E7-B449-6A71-CC4A-08BC55A6E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6-2</a:t>
            </a:r>
            <a:r>
              <a:rPr lang="ja-JP" altLang="en-US" dirty="0"/>
              <a:t> デジタル社会の具体的な仕組みと実例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CB8899-34A1-11A3-5CC8-643EFD6F6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3FC3EE1-AEE7-AB26-6E49-1CF3D9AE98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2892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035304D-BEDA-11A2-52C3-111A6059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F66BB4B-7D0F-5905-B695-1F61F7F20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941"/>
            <a:ext cx="9144000" cy="514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6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70ABC-ACC9-1135-0E51-EF9DA612C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D6F5CC-1844-AF25-D1C7-79709BBFF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AI</a:t>
            </a:r>
            <a:r>
              <a:rPr lang="ja-JP" altLang="en-US" dirty="0"/>
              <a:t>（人工知能）とビッグデータ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3B6755-FC72-9741-CA3D-56F360FF0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89F618C-EA88-84A6-911D-1C44CBBFC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1985"/>
            <a:ext cx="9144000" cy="493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67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042F56-6783-C420-3159-DCEBD6BD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AI </a:t>
            </a:r>
            <a:r>
              <a:rPr kumimoji="1" lang="ja-JP" altLang="en-US" dirty="0"/>
              <a:t>検索エンジン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6254AA-2E8B-3822-2B70-8139B0229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0F8C948-646D-1554-C487-BEFEE00EF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683"/>
            <a:ext cx="9144000" cy="49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60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35956-3512-B537-E658-78B69AFAE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B311C0-4E3F-4A6A-AD67-E7623CB29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/>
          </a:bodyPr>
          <a:lstStyle/>
          <a:p>
            <a:r>
              <a:rPr lang="ja-JP" altLang="en-US" dirty="0"/>
              <a:t>個人が情報の発信者に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72844B-2D28-F797-F178-9CF1CC83C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あらゆる人</a:t>
            </a:r>
            <a:r>
              <a:rPr lang="ja-JP" altLang="en-US" sz="2400" dirty="0"/>
              <a:t>が</a:t>
            </a:r>
            <a:r>
              <a:rPr lang="ja-JP" altLang="en-US" sz="2400" b="1" dirty="0"/>
              <a:t>情報の発信者</a:t>
            </a:r>
            <a:r>
              <a:rPr lang="ja-JP" altLang="en-US" sz="2400" dirty="0"/>
              <a:t>となる。検索エンジン，ソーシャルネットワーク，動画共有，電子メールなどを通じて行われる。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5BE9B9-9FA3-1671-BA70-61578603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FA5D4FA-49B2-990A-983F-A0762759E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0554"/>
            <a:ext cx="9144000" cy="370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0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8D13D-AE93-A758-9310-C7F24BFAD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1C99A1-6412-AD4E-BFBD-966DCB3ED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情報発信ツール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2B53A71-79F9-C2D6-A4F5-84048E0C6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あらゆる人が情報の発信者となるための手段。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17E67B-17F7-7C18-022E-754D54F21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3C45D7-067A-7F78-2B9F-EC483D031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342"/>
            <a:ext cx="9144000" cy="506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65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D179A9-7421-ECF8-762F-E367B2357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情報流通の手段：</a:t>
            </a:r>
            <a:r>
              <a:rPr kumimoji="1" lang="en-US" altLang="ja-JP" dirty="0"/>
              <a:t>Wikipedia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25FB78-0986-E64F-7C90-04BCA4ED0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dirty="0"/>
              <a:t>誰でも</a:t>
            </a:r>
            <a:r>
              <a:rPr kumimoji="1" lang="ja-JP" altLang="en-US" sz="2400" dirty="0"/>
              <a:t>編集に参加</a:t>
            </a:r>
            <a:r>
              <a:rPr lang="ja-JP" altLang="en-US" sz="2400" dirty="0"/>
              <a:t>できる</a:t>
            </a:r>
            <a:endParaRPr lang="en-US" altLang="ja-JP" sz="2400" dirty="0"/>
          </a:p>
          <a:p>
            <a:r>
              <a:rPr kumimoji="1" lang="ja-JP" altLang="en-US" sz="2400" dirty="0"/>
              <a:t>世界中の利用者が記事を執筆・更新する</a:t>
            </a:r>
            <a:endParaRPr kumimoji="1" lang="en-US" altLang="ja-JP" sz="2400" dirty="0"/>
          </a:p>
          <a:p>
            <a:r>
              <a:rPr lang="ja-JP" altLang="en-US" sz="2400" dirty="0"/>
              <a:t>無料で閲覧できる百科</a:t>
            </a:r>
            <a:r>
              <a:rPr kumimoji="1" lang="ja-JP" altLang="en-US" sz="2400" dirty="0"/>
              <a:t>事典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8C667F-7588-D87C-4D31-88E9CADB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2A3309E-7D8F-FB6C-5062-230D38209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329" y="2888086"/>
            <a:ext cx="5527244" cy="353969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C10A2EC-2E19-3AFE-0F44-D966856B1F85}"/>
              </a:ext>
            </a:extLst>
          </p:cNvPr>
          <p:cNvSpPr txBox="1"/>
          <p:nvPr/>
        </p:nvSpPr>
        <p:spPr>
          <a:xfrm>
            <a:off x="1570329" y="2343954"/>
            <a:ext cx="5904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日本語版 </a:t>
            </a:r>
            <a:r>
              <a:rPr kumimoji="1" lang="en-US" altLang="ja-JP" sz="2400" dirty="0"/>
              <a:t>URL </a:t>
            </a:r>
            <a:r>
              <a:rPr kumimoji="1" lang="ja-JP" altLang="en-US" sz="2400" dirty="0"/>
              <a:t> </a:t>
            </a:r>
            <a:r>
              <a:rPr lang="en-US" altLang="ja-JP" sz="2400" b="1" dirty="0"/>
              <a:t>https://ja.wikipedia.org/ </a:t>
            </a:r>
            <a:endParaRPr lang="ja-JP" altLang="en-US" sz="2400" b="1" dirty="0"/>
          </a:p>
          <a:p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07451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160D69-C9FC-F0F9-ECB7-AEF9B6174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Wikipedia </a:t>
            </a:r>
            <a:r>
              <a:rPr kumimoji="1" lang="ja-JP" altLang="en-US" dirty="0"/>
              <a:t>の仕組みと役割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5F66DE-D421-25E8-374E-12CB59A57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1FF20D7-0ABD-0D13-3443-42400A7F1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856"/>
            <a:ext cx="9144000" cy="469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92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F9240A-541D-4D6D-FF5F-0BF710347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Facebook</a:t>
            </a:r>
            <a:r>
              <a:rPr lang="ja-JP" altLang="en-US" dirty="0"/>
              <a:t> の仕組み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3C03C6-A857-58B8-842C-D44FAE4E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5C83997-FB4F-3283-AB65-73AEBA6DF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444"/>
            <a:ext cx="9144000" cy="518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73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D87B9-816A-5453-48DA-73F0D661E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3CFA67-DF40-D6FF-8430-EE13C4CE7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「コンピューターサイエンス」第６回の内容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C7A34E-61F8-7FB0-5F57-1BA48CB7B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11" name="図 10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8B02710-82FE-4D17-2AF0-7D163BFBE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8402"/>
            <a:ext cx="9144000" cy="470262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0655EF-A1B1-EEE8-8D80-AB99F9062FE2}"/>
              </a:ext>
            </a:extLst>
          </p:cNvPr>
          <p:cNvSpPr txBox="1"/>
          <p:nvPr/>
        </p:nvSpPr>
        <p:spPr>
          <a:xfrm>
            <a:off x="201529" y="6488668"/>
            <a:ext cx="7621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本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授業</a:t>
            </a:r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の図は生成AI</a:t>
            </a:r>
            <a:r>
              <a:rPr lang="ja-JP" altLang="en-US" dirty="0">
                <a:solidFill>
                  <a:srgbClr val="232425"/>
                </a:solidFill>
                <a:latin typeface="Arial" panose="020B0604020202020204" pitchFamily="34" charset="0"/>
              </a:rPr>
              <a:t>である </a:t>
            </a:r>
            <a:r>
              <a:rPr lang="en-US" altLang="ja-JP" dirty="0">
                <a:solidFill>
                  <a:srgbClr val="232425"/>
                </a:solidFill>
                <a:latin typeface="Arial" panose="020B0604020202020204" pitchFamily="34" charset="0"/>
              </a:rPr>
              <a:t>Google Nano Banana 2</a:t>
            </a:r>
            <a:r>
              <a:rPr lang="ja-JP" altLang="en-US" dirty="0">
                <a:solidFill>
                  <a:srgbClr val="232425"/>
                </a:solidFill>
                <a:latin typeface="Arial" panose="020B0604020202020204" pitchFamily="34" charset="0"/>
              </a:rPr>
              <a:t> を用いて作成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A2B7B6F-AE76-3511-2FC0-832975162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29" y="4329817"/>
            <a:ext cx="769315" cy="36793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1D4E6C5-8F7A-5B5D-1AEA-E47DFC574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529" y="4329817"/>
            <a:ext cx="769315" cy="31713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BFE6539-0990-38C1-07FE-0CD9405E7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218" y="4329817"/>
            <a:ext cx="769315" cy="31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32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B4C91E-234B-2A3F-E5FC-857A6A7F9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Web</a:t>
            </a:r>
            <a:r>
              <a:rPr kumimoji="1" lang="ja-JP" altLang="en-US" dirty="0"/>
              <a:t>通信の仕組み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756DB7-C4B5-B10D-69CC-DC089DA69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7CEB9C6-DF8D-38CB-823F-EB4A2DED9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5" y="832438"/>
            <a:ext cx="9144000" cy="506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3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38735" y="2218765"/>
            <a:ext cx="7772400" cy="2595563"/>
          </a:xfrm>
        </p:spPr>
        <p:txBody>
          <a:bodyPr>
            <a:noAutofit/>
          </a:bodyPr>
          <a:lstStyle/>
          <a:p>
            <a:r>
              <a:rPr lang="en-US" altLang="ja-JP" dirty="0"/>
              <a:t>6-3</a:t>
            </a:r>
            <a:r>
              <a:rPr lang="ja-JP" altLang="en-US" dirty="0"/>
              <a:t> 情報倫理：著作権と個人情報の保護</a:t>
            </a:r>
            <a:br>
              <a:rPr lang="ja-JP" altLang="en-US" dirty="0"/>
            </a:br>
            <a:br>
              <a:rPr lang="ja-JP" altLang="en-US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2CA93EA-EB68-8946-E5E6-9599D2BAFF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1265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2DFD74-BD72-FC2E-5D6D-E0CEF1E92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デジタルの知的財産と著作権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435A4F-525A-4185-9EC4-6CF7633D7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48337D7-94C7-5174-90D7-E7EE37F83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7250"/>
            <a:ext cx="9144000" cy="44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56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026A7B-E7EA-23AB-F693-D92311DD8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個人情報とプライバシー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E86232-6B15-28A7-763A-8452E9A49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13C4124-2BA3-47F6-A323-076DF80BB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862"/>
            <a:ext cx="9144000" cy="440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19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6864F6-AEC0-9F4E-6C14-7847F8DB1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AI </a:t>
            </a:r>
            <a:r>
              <a:rPr kumimoji="1" lang="ja-JP" altLang="en-US" dirty="0"/>
              <a:t>への個人情報入力のリスク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8740FA-4147-C6D4-56B4-4E8C3C204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762417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他者が運営する </a:t>
            </a:r>
            <a:r>
              <a:rPr kumimoji="1" lang="en-US" altLang="ja-JP" sz="2400" dirty="0"/>
              <a:t>AI </a:t>
            </a:r>
            <a:r>
              <a:rPr kumimoji="1" lang="ja-JP" altLang="en-US" sz="2400" dirty="0"/>
              <a:t>へ個人情報を入力することは危険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FC26AB-5EC7-6705-6872-24C3D02DD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E9AEBB2-8BBC-E778-D0EB-8996B0A12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1803994"/>
            <a:ext cx="9144000" cy="372708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7FD2B96-3370-00D9-D42E-583122D7C588}"/>
              </a:ext>
            </a:extLst>
          </p:cNvPr>
          <p:cNvSpPr txBox="1"/>
          <p:nvPr/>
        </p:nvSpPr>
        <p:spPr>
          <a:xfrm>
            <a:off x="606542" y="1219428"/>
            <a:ext cx="55778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/>
              <a:t>※</a:t>
            </a:r>
            <a:r>
              <a:rPr lang="ja-JP" altLang="en-US" sz="2000" dirty="0"/>
              <a:t>サービスにより保存・学習利用の方針は異なる。利用規約とプライバシー設定（学習利用のオプトアウト等）を確認し、</a:t>
            </a:r>
            <a:r>
              <a:rPr lang="ja-JP" altLang="en-US" sz="2000" b="1" dirty="0"/>
              <a:t>不要な個人情報は入力しない</a:t>
            </a:r>
            <a:r>
              <a:rPr lang="ja-JP" altLang="en-US" sz="2000" dirty="0"/>
              <a:t>ことが原則</a:t>
            </a:r>
          </a:p>
        </p:txBody>
      </p:sp>
    </p:spTree>
    <p:extLst>
      <p:ext uri="{BB962C8B-B14F-4D97-AF65-F5344CB8AC3E}">
        <p14:creationId xmlns:p14="http://schemas.microsoft.com/office/powerpoint/2010/main" val="4019760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35A99-A04D-51EF-F316-97823C50A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44200F-0944-34B8-5D81-071D6FF74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735" y="2218765"/>
            <a:ext cx="7772400" cy="2595563"/>
          </a:xfrm>
        </p:spPr>
        <p:txBody>
          <a:bodyPr>
            <a:noAutofit/>
          </a:bodyPr>
          <a:lstStyle/>
          <a:p>
            <a:r>
              <a:rPr lang="en-US" altLang="ja-JP" dirty="0"/>
              <a:t>6-4 </a:t>
            </a:r>
            <a:r>
              <a:rPr lang="ja-JP" altLang="en-US" dirty="0"/>
              <a:t>デジタル社会のリスクとマナー</a:t>
            </a:r>
            <a:br>
              <a:rPr lang="ja-JP" altLang="en-US" dirty="0"/>
            </a:br>
            <a:br>
              <a:rPr lang="ja-JP" altLang="en-US" dirty="0"/>
            </a:b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8615C1-C591-5950-EE2A-0BFCD1BD1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FAD3AC8-EFAB-0C82-5C48-78177E6740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921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137297-CD47-5ADE-90A1-F2E122A19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情報セキュリティ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8FE60D-C148-63FC-6FEC-3524A1B9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DC5CCC4-7365-A903-053D-CE60BC9C7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0729"/>
            <a:ext cx="9144000" cy="412461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02F5FB-91FD-9A8F-8AF7-219BF35058B0}"/>
              </a:ext>
            </a:extLst>
          </p:cNvPr>
          <p:cNvSpPr txBox="1"/>
          <p:nvPr/>
        </p:nvSpPr>
        <p:spPr>
          <a:xfrm>
            <a:off x="765442" y="644893"/>
            <a:ext cx="77547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機密性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：情報を不正に読み取られない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完全性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：情報を改ざんされない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可用性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：情報はいつでも使える（例：ランサムウエアによる攻撃）</a:t>
            </a:r>
          </a:p>
        </p:txBody>
      </p:sp>
    </p:spTree>
    <p:extLst>
      <p:ext uri="{BB962C8B-B14F-4D97-AF65-F5344CB8AC3E}">
        <p14:creationId xmlns:p14="http://schemas.microsoft.com/office/powerpoint/2010/main" val="2915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EE1FD2-D513-9488-8D24-73E423140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デジタル社会のリスク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F3DBFC-549C-4DB6-12BD-29FFC050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374D1F7-4AA2-A33D-F8A4-1F863384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009"/>
            <a:ext cx="9144000" cy="443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07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AE03FC-9060-99EF-B0EA-7B22CA498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デジタル社会のマナー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4825C7-45FD-5E17-CBAE-72CD46E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1EBC42E-5D1A-2278-7FD3-A09A1543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9311"/>
            <a:ext cx="9144000" cy="401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32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フェイク</a:t>
            </a:r>
            <a:r>
              <a:rPr kumimoji="1" lang="ja-JP" altLang="en-US" dirty="0"/>
              <a:t>ニュース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9B109F7-B3A0-BC6F-1B95-E39459439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560" y="741651"/>
            <a:ext cx="7705390" cy="501568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0" y="741651"/>
            <a:ext cx="1432708" cy="162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61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3AB125-834D-BE06-41BF-D1FBFE51F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「コンピューターサイエンス」第６回の内容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2352EF-6459-9323-6AE7-BF9E65F0F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各自が心掛けること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54C3B1-A1F6-4BF6-BB53-47D6611BB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A35E0E4-D0B6-E8C8-A60D-03AF94DBF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1341636"/>
            <a:ext cx="9144000" cy="417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40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フェイクサイト（価値のないサイト）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0C1FA28-27D0-DFC9-0360-0AC139ADF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191"/>
            <a:ext cx="9144000" cy="445707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1777773" cy="168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43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BD298C-5172-D956-754B-32276629F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AI</a:t>
            </a:r>
            <a:r>
              <a:rPr lang="ja-JP" altLang="en-US" dirty="0"/>
              <a:t>によるフェイク生成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4D3C08-04C4-D568-D777-512A37C4B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DB62F7D-5975-3040-E661-28AFFDE25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3487"/>
            <a:ext cx="9144000" cy="344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24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92F9D0-20A3-4FFC-BF2B-87BA5B2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/>
              <a:t>フェイクビデオ</a:t>
            </a:r>
            <a:endParaRPr kumimoji="1" lang="ja-JP" altLang="en-US" dirty="0"/>
          </a:p>
        </p:txBody>
      </p:sp>
      <p:pic>
        <p:nvPicPr>
          <p:cNvPr id="6" name="コンテンツ プレースホルダー 5" descr="メガネを掛けた男性&#10;&#10;自動的に生成された説明">
            <a:extLst>
              <a:ext uri="{FF2B5EF4-FFF2-40B4-BE49-F238E27FC236}">
                <a16:creationId xmlns:a16="http://schemas.microsoft.com/office/drawing/2014/main" id="{57986A39-6987-47D4-BF6D-3A71F9D52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0" y="2057477"/>
            <a:ext cx="2438740" cy="2438740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B34411-C392-4C76-B634-E6E71290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FEDD7FA-2F24-4AC3-B03D-A3A502908667}"/>
              </a:ext>
            </a:extLst>
          </p:cNvPr>
          <p:cNvSpPr txBox="1"/>
          <p:nvPr/>
        </p:nvSpPr>
        <p:spPr>
          <a:xfrm>
            <a:off x="2815288" y="314078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FAC27C-2371-43D7-8A66-92BDB38456D4}"/>
              </a:ext>
            </a:extLst>
          </p:cNvPr>
          <p:cNvSpPr txBox="1"/>
          <p:nvPr/>
        </p:nvSpPr>
        <p:spPr>
          <a:xfrm>
            <a:off x="276870" y="893878"/>
            <a:ext cx="8461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情報技術の進歩は，情報の信頼性に新たな課題をもたらしている。</a:t>
            </a:r>
            <a:r>
              <a:rPr kumimoji="1" lang="en-US" altLang="ja-JP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kumimoji="1"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の進化により映像や音声の偽造が容易となり，事実かどうかの判断が難しくなっている。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05CD827-51F1-4664-A0E5-CA2F9160C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186" y="2086394"/>
            <a:ext cx="2438739" cy="240982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56B6E8-DD75-4E1A-8511-7B6F6A5E9C0B}"/>
              </a:ext>
            </a:extLst>
          </p:cNvPr>
          <p:cNvSpPr txBox="1"/>
          <p:nvPr/>
        </p:nvSpPr>
        <p:spPr>
          <a:xfrm>
            <a:off x="6002084" y="3140782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→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06D675F-2224-4E82-AB20-C89B50C9F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831" y="2057477"/>
            <a:ext cx="2391844" cy="243874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E86B9DD-62C1-4AE9-B461-7E6B731DF49C}"/>
              </a:ext>
            </a:extLst>
          </p:cNvPr>
          <p:cNvSpPr txBox="1"/>
          <p:nvPr/>
        </p:nvSpPr>
        <p:spPr>
          <a:xfrm>
            <a:off x="766670" y="462683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金子の顔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D5943F4-6E7D-4D13-BB42-241CE1E2F710}"/>
              </a:ext>
            </a:extLst>
          </p:cNvPr>
          <p:cNvSpPr txBox="1"/>
          <p:nvPr/>
        </p:nvSpPr>
        <p:spPr>
          <a:xfrm>
            <a:off x="3663415" y="4660386"/>
            <a:ext cx="2492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有名人の声，表情，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語り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9A6582A-89F6-41C5-9156-9F332800055B}"/>
              </a:ext>
            </a:extLst>
          </p:cNvPr>
          <p:cNvSpPr txBox="1"/>
          <p:nvPr/>
        </p:nvSpPr>
        <p:spPr>
          <a:xfrm>
            <a:off x="6560160" y="4693940"/>
            <a:ext cx="2492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金子がその有名人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そっくり</a:t>
            </a: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で語りだす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4FAA7D-EECF-B887-52A0-632E2652BC2F}"/>
              </a:ext>
            </a:extLst>
          </p:cNvPr>
          <p:cNvSpPr txBox="1"/>
          <p:nvPr/>
        </p:nvSpPr>
        <p:spPr>
          <a:xfrm>
            <a:off x="2890684" y="5450742"/>
            <a:ext cx="6162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※</a:t>
            </a:r>
            <a:r>
              <a:rPr lang="ja-JP" altLang="en-US" dirty="0"/>
              <a:t>本例は教育目的で</a:t>
            </a:r>
            <a:r>
              <a:rPr lang="en-US" altLang="ja-JP" dirty="0"/>
              <a:t>AI</a:t>
            </a:r>
            <a:r>
              <a:rPr lang="ja-JP" altLang="en-US" dirty="0"/>
              <a:t>合成の危険性を示すもの。実在人物の肖像・音声の無断利用は権利侵害となりうる点に留意</a:t>
            </a:r>
          </a:p>
        </p:txBody>
      </p:sp>
    </p:spTree>
    <p:extLst>
      <p:ext uri="{BB962C8B-B14F-4D97-AF65-F5344CB8AC3E}">
        <p14:creationId xmlns:p14="http://schemas.microsoft.com/office/powerpoint/2010/main" val="1162960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3646FE2-F3F3-42AE-892E-93076615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kaneko02">
            <a:hlinkClick r:id="" action="ppaction://media"/>
            <a:extLst>
              <a:ext uri="{FF2B5EF4-FFF2-40B4-BE49-F238E27FC236}">
                <a16:creationId xmlns:a16="http://schemas.microsoft.com/office/drawing/2014/main" id="{4FE4009A-3C85-4A94-A0B5-0132DAD99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050" y="146050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7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A0D6D1-3D5E-88E2-FF50-4B199AE4E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情報の真偽確認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DB3E1D-3FB2-D1A6-BCE1-5C31C612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E77A5FC-5779-DD3A-E069-FFF86AFF5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2712"/>
            <a:ext cx="9144000" cy="393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23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E11AC-0E33-6DCE-F5EA-8E8BAEA58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A74A40-96B7-8889-BF1E-0C73BE890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ソーシャルネットワーク利用時の注意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AE8A7A-AA35-E05E-56E5-75FEFE208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BA02224-2C7C-0071-F13E-38F27E611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882924"/>
            <a:ext cx="9144000" cy="438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51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6513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セキュリティ脅威への対応　</a:t>
            </a:r>
            <a:br>
              <a:rPr lang="en-US" altLang="ja-JP" dirty="0"/>
            </a:br>
            <a:r>
              <a:rPr lang="ja-JP" altLang="en-US" dirty="0"/>
              <a:t>①不正サイトへの誘導／フィッシング詐欺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28" y="999425"/>
            <a:ext cx="3639183" cy="306457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89C6466-768F-6D4D-795F-7FA713385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797" y="940158"/>
            <a:ext cx="2829917" cy="334397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30DEEF0-2625-8C78-9A45-FD313B4B5E94}"/>
              </a:ext>
            </a:extLst>
          </p:cNvPr>
          <p:cNvSpPr txBox="1"/>
          <p:nvPr/>
        </p:nvSpPr>
        <p:spPr>
          <a:xfrm>
            <a:off x="201529" y="4563928"/>
            <a:ext cx="8883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怪しいメールやウエブサイトへのリンクをクリックしない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電子メールの送信者が知人であっても，偽装の可能性を考える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詐欺では「電話連絡」、「送金」、「特定のウェブサイトへのアクセス」などを求めることが多い。慎重に。</a:t>
            </a:r>
          </a:p>
        </p:txBody>
      </p:sp>
    </p:spTree>
    <p:extLst>
      <p:ext uri="{BB962C8B-B14F-4D97-AF65-F5344CB8AC3E}">
        <p14:creationId xmlns:p14="http://schemas.microsoft.com/office/powerpoint/2010/main" val="1251485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DFAB1-EEE8-579A-4FFF-E7EF619F9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B4A3AD-AFEA-76D9-8F13-7E8981C63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6513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セキュリティ脅威への対応　</a:t>
            </a:r>
            <a:br>
              <a:rPr lang="en-US" altLang="ja-JP" dirty="0"/>
            </a:br>
            <a:r>
              <a:rPr lang="ja-JP" altLang="en-US" dirty="0"/>
              <a:t>②警告メッセージへの対応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3C4506-6E3C-3367-FBF8-8C0B70C2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40CA413-4B9A-6882-72DD-D0BF0912D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1337"/>
            <a:ext cx="9144000" cy="4175325"/>
          </a:xfrm>
          <a:prstGeom prst="rect">
            <a:avLst/>
          </a:prstGeom>
        </p:spPr>
      </p:pic>
      <p:pic>
        <p:nvPicPr>
          <p:cNvPr id="7" name="図 6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D98B4D7B-EB91-B9C7-2F66-445E27745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47" y="1948405"/>
            <a:ext cx="3582403" cy="349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43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C0869-FCB1-9D4D-68B4-768FC944A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E4E6DE-09DF-A4C0-0B08-25E4B531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6513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セキュリティ脅威への対応　</a:t>
            </a:r>
            <a:br>
              <a:rPr lang="en-US" altLang="ja-JP" dirty="0"/>
            </a:br>
            <a:r>
              <a:rPr lang="ja-JP" altLang="en-US" dirty="0"/>
              <a:t>③特別なプレゼント・お金のチャンスへの対応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51E954-AB7A-FFF9-E341-455CB0555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2AABFFD-A49F-BF65-694A-3A89F7FDD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8994"/>
            <a:ext cx="9144000" cy="411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19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D034EC-E347-97E5-4217-5461B18AB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機械学習とバイアス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3A351DA1-02FD-B2D4-9718-36FA44693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53" y="1151456"/>
            <a:ext cx="8937947" cy="4309186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C441AF6-4905-0E30-5E30-10E20082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FAC416-36B4-688C-73EC-225C2296F0C5}"/>
              </a:ext>
            </a:extLst>
          </p:cNvPr>
          <p:cNvSpPr txBox="1"/>
          <p:nvPr/>
        </p:nvSpPr>
        <p:spPr>
          <a:xfrm>
            <a:off x="1442434" y="831137"/>
            <a:ext cx="5689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機械学習は、現在の </a:t>
            </a:r>
            <a:r>
              <a:rPr kumimoji="1" lang="en-US" altLang="ja-JP" sz="2800" b="1" dirty="0"/>
              <a:t>AI </a:t>
            </a:r>
            <a:r>
              <a:rPr kumimoji="1" lang="ja-JP" altLang="en-US" sz="2800" b="1" dirty="0"/>
              <a:t>の主要技術</a:t>
            </a:r>
          </a:p>
        </p:txBody>
      </p:sp>
    </p:spTree>
    <p:extLst>
      <p:ext uri="{BB962C8B-B14F-4D97-AF65-F5344CB8AC3E}">
        <p14:creationId xmlns:p14="http://schemas.microsoft.com/office/powerpoint/2010/main" val="2222019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6-1</a:t>
            </a:r>
            <a:r>
              <a:rPr lang="ja-JP" altLang="en-US" dirty="0"/>
              <a:t> デジタル社会の特徴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6FF8AFA-1BD9-8CD7-9CAC-A2126421A4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C4DE1A-62A7-B2DF-6211-41890BD71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/>
              <a:t>AI </a:t>
            </a:r>
            <a:r>
              <a:rPr kumimoji="1" lang="ja-JP" altLang="en-US"/>
              <a:t>利用における人間の役割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96490C1-966B-73E0-1986-9D0228E99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D5B355-C7C9-36B4-96E9-6A8950E84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D7F238E-AEA9-BA50-BC46-65CBD9B31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371"/>
            <a:ext cx="9144000" cy="42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037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88AC4-5497-66F6-45CA-E316EB55B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FCE50F-5060-3115-AF94-3BBFD79F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684274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  <a:endParaRPr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0402BCF-7D80-5DCA-E0A7-E678D2B7D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74921-7813-1281-B796-500BEF8CA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2862B2-F93A-5639-5C8A-9A6778226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620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AFDB0-EDBF-E971-DEBC-6095ABDA0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演習１．ウェブブラウザでの通信内容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C5CF77-83AB-966F-B487-C8BD5268A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5952112"/>
          </a:xfrm>
        </p:spPr>
        <p:txBody>
          <a:bodyPr>
            <a:normAutofit/>
          </a:bodyPr>
          <a:lstStyle/>
          <a:p>
            <a:r>
              <a:rPr kumimoji="1" lang="en-US" altLang="ja-JP" sz="2400" b="1" dirty="0"/>
              <a:t>Chrome </a:t>
            </a:r>
            <a:r>
              <a:rPr kumimoji="1" lang="ja-JP" altLang="en-US" sz="2400" b="1" dirty="0"/>
              <a:t>ブラウザ</a:t>
            </a:r>
            <a:r>
              <a:rPr kumimoji="1" lang="ja-JP" altLang="en-US" sz="2400" dirty="0"/>
              <a:t>の</a:t>
            </a:r>
            <a:r>
              <a:rPr kumimoji="1" lang="ja-JP" altLang="en-US" sz="2400" b="1" dirty="0"/>
              <a:t>開発者ツール</a:t>
            </a:r>
            <a:r>
              <a:rPr kumimoji="1" lang="ja-JP" altLang="en-US" sz="2400" dirty="0"/>
              <a:t>を用いて、</a:t>
            </a:r>
            <a:r>
              <a:rPr kumimoji="1" lang="en-US" altLang="ja-JP" sz="2400" b="1" dirty="0"/>
              <a:t>Web</a:t>
            </a:r>
            <a:r>
              <a:rPr kumimoji="1" lang="ja-JP" altLang="en-US" sz="2400" b="1" dirty="0"/>
              <a:t>通信の中身を観察</a:t>
            </a:r>
            <a:r>
              <a:rPr kumimoji="1" lang="ja-JP" altLang="en-US" sz="2400" dirty="0"/>
              <a:t>。</a:t>
            </a:r>
            <a:r>
              <a:rPr lang="en-US" altLang="ja-JP" sz="2400" b="1" dirty="0"/>
              <a:t> Web</a:t>
            </a:r>
            <a:r>
              <a:rPr lang="ja-JP" altLang="en-US" sz="2400" b="1" dirty="0"/>
              <a:t>通信</a:t>
            </a:r>
            <a:r>
              <a:rPr lang="ja-JP" altLang="en-US" sz="2400" dirty="0"/>
              <a:t>の確認手順を知る。</a:t>
            </a:r>
            <a:endParaRPr kumimoji="1" lang="ja-JP" altLang="en-US" sz="2400" dirty="0"/>
          </a:p>
          <a:p>
            <a:r>
              <a:rPr lang="en-US" altLang="ja-JP" sz="2400" b="1" dirty="0"/>
              <a:t>Web</a:t>
            </a:r>
            <a:r>
              <a:rPr lang="ja-JP" altLang="en-US" sz="2400" b="1" dirty="0"/>
              <a:t>通信</a:t>
            </a:r>
            <a:r>
              <a:rPr lang="ja-JP" altLang="en-US" sz="2400" dirty="0"/>
              <a:t>における</a:t>
            </a:r>
            <a:r>
              <a:rPr kumimoji="1" lang="ja-JP" altLang="en-US" sz="2400" b="1" dirty="0"/>
              <a:t>ヘッダー</a:t>
            </a:r>
            <a:r>
              <a:rPr kumimoji="1" lang="ja-JP" altLang="en-US" sz="2400" dirty="0"/>
              <a:t>と</a:t>
            </a:r>
            <a:r>
              <a:rPr kumimoji="1" lang="ja-JP" altLang="en-US" sz="2400" b="1" dirty="0"/>
              <a:t>ボディ</a:t>
            </a:r>
            <a:r>
              <a:rPr kumimoji="1" lang="ja-JP" altLang="en-US" sz="2400" dirty="0"/>
              <a:t>を知る</a:t>
            </a:r>
          </a:p>
          <a:p>
            <a:pPr marL="0" indent="0">
              <a:buNone/>
            </a:pPr>
            <a:r>
              <a:rPr kumimoji="1" lang="ja-JP" altLang="en-US" sz="2400" u="sng" dirty="0"/>
              <a:t>手順</a:t>
            </a:r>
            <a:endParaRPr lang="en-US" altLang="ja-JP" sz="2400" u="sng" dirty="0"/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sz="2400" b="1" dirty="0"/>
              <a:t>Chrome</a:t>
            </a:r>
            <a:r>
              <a:rPr kumimoji="1" lang="ja-JP" altLang="en-US" sz="2400" dirty="0"/>
              <a:t>で</a:t>
            </a:r>
            <a:r>
              <a:rPr kumimoji="1" lang="ja-JP" altLang="en-US" sz="2400" b="1" dirty="0"/>
              <a:t>対象サイト</a:t>
            </a:r>
            <a:r>
              <a:rPr kumimoji="1" lang="ja-JP" altLang="en-US" sz="2400" dirty="0"/>
              <a:t>（例</a:t>
            </a:r>
            <a:r>
              <a:rPr kumimoji="1" lang="en-US" altLang="ja-JP" sz="2400" dirty="0"/>
              <a:t>: https://www.fukuyama-u.ac.jp</a:t>
            </a:r>
            <a:r>
              <a:rPr kumimoji="1" lang="ja-JP" altLang="en-US" sz="2400" dirty="0"/>
              <a:t>）を開き、</a:t>
            </a:r>
            <a:r>
              <a:rPr kumimoji="1" lang="en-US" altLang="ja-JP" sz="2400" b="1" dirty="0"/>
              <a:t>F12</a:t>
            </a:r>
            <a:r>
              <a:rPr kumimoji="1" lang="ja-JP" altLang="en-US" sz="2400" b="1" dirty="0"/>
              <a:t>で開発者ツールを起動</a:t>
            </a:r>
            <a:r>
              <a:rPr kumimoji="1" lang="ja-JP" altLang="en-US" sz="2400" dirty="0"/>
              <a:t>し、</a:t>
            </a:r>
            <a:r>
              <a:rPr kumimoji="1" lang="ja-JP" altLang="en-US" sz="2400" b="1" dirty="0"/>
              <a:t>ネットワーク</a:t>
            </a:r>
            <a:r>
              <a:rPr kumimoji="1" lang="ja-JP" altLang="en-US" sz="2400" dirty="0"/>
              <a:t>タブで</a:t>
            </a:r>
            <a:r>
              <a:rPr kumimoji="1" lang="ja-JP" altLang="en-US" sz="2400" b="1" dirty="0"/>
              <a:t>通信を観察</a:t>
            </a:r>
            <a:r>
              <a:rPr kumimoji="1" lang="ja-JP" altLang="en-US" sz="2400" dirty="0"/>
              <a:t>する。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ja-JP" altLang="en-US" sz="2400" b="1" dirty="0"/>
              <a:t>開発者ツールを開いた後</a:t>
            </a:r>
            <a:r>
              <a:rPr kumimoji="1" lang="ja-JP" altLang="en-US" sz="2400" dirty="0"/>
              <a:t>に </a:t>
            </a:r>
            <a:r>
              <a:rPr kumimoji="1" lang="en-US" altLang="ja-JP" sz="2400" b="1" dirty="0"/>
              <a:t>Web </a:t>
            </a:r>
            <a:r>
              <a:rPr kumimoji="1" lang="ja-JP" altLang="en-US" sz="2400" b="1" dirty="0"/>
              <a:t>ブラウザで再読み込み</a:t>
            </a:r>
            <a:r>
              <a:rPr kumimoji="1" lang="ja-JP" altLang="en-US" sz="2400" dirty="0"/>
              <a:t>を行う（通信記録の表示のため）</a:t>
            </a:r>
            <a:endParaRPr kumimoji="1" lang="en-US" altLang="ja-JP" sz="2400" dirty="0"/>
          </a:p>
          <a:p>
            <a:r>
              <a:rPr kumimoji="1" lang="ja-JP" altLang="en-US" sz="2400" dirty="0"/>
              <a:t>考察ポイント：</a:t>
            </a:r>
            <a:r>
              <a:rPr kumimoji="1" lang="en-US" altLang="ja-JP" sz="2400" dirty="0"/>
              <a:t>1</a:t>
            </a:r>
            <a:r>
              <a:rPr kumimoji="1" lang="ja-JP" altLang="en-US" sz="2400" dirty="0"/>
              <a:t>ページの表示で画像や</a:t>
            </a:r>
            <a:r>
              <a:rPr kumimoji="1" lang="en-US" altLang="ja-JP" sz="2400" dirty="0"/>
              <a:t>CSS</a:t>
            </a:r>
            <a:r>
              <a:rPr kumimoji="1" lang="ja-JP" altLang="en-US" sz="2400" dirty="0"/>
              <a:t>等の複数通信が発生していること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AD4422-B3BA-56E4-2C26-F0C8723B5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6007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78964-573C-F377-ACED-B933B1DA5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86DBCD-B6CD-CEF9-2DCC-013DC7CFF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演習１．ウェブブラウザでの通信内容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0750E5-51DE-DC6E-206A-1E9955657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6597EE-33EF-6C14-19DD-2B68B36DD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24" y="842615"/>
            <a:ext cx="7019866" cy="556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3778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1D7C59-4843-A6D2-9AF1-FF3497C60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演習２．</a:t>
            </a:r>
            <a:r>
              <a:rPr lang="ja-JP" altLang="en-US" dirty="0"/>
              <a:t> </a:t>
            </a:r>
            <a:r>
              <a:rPr lang="en-US" altLang="ja-JP" dirty="0"/>
              <a:t>AI</a:t>
            </a:r>
            <a:r>
              <a:rPr lang="ja-JP" altLang="en-US" dirty="0"/>
              <a:t>のバイアスの観察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69D62-CF97-0A4C-B58C-66F0A1051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846253"/>
            <a:ext cx="8544514" cy="5333166"/>
          </a:xfrm>
        </p:spPr>
        <p:txBody>
          <a:bodyPr>
            <a:normAutofit fontScale="85000" lnSpcReduction="20000"/>
          </a:bodyPr>
          <a:lstStyle/>
          <a:p>
            <a:r>
              <a:rPr kumimoji="1" lang="ja-JP" altLang="en-US" dirty="0"/>
              <a:t>画像生成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に職業名を指示し、出力に現れる属性の偏りを観察</a:t>
            </a:r>
            <a:endParaRPr kumimoji="1" lang="en-US" altLang="ja-JP" dirty="0"/>
          </a:p>
          <a:p>
            <a:r>
              <a:rPr kumimoji="1" lang="en-US" altLang="ja-JP" dirty="0"/>
              <a:t>AI</a:t>
            </a:r>
            <a:r>
              <a:rPr kumimoji="1" lang="ja-JP" altLang="en-US" dirty="0"/>
              <a:t>の責任ある利用を考える</a:t>
            </a:r>
          </a:p>
          <a:p>
            <a:pPr marL="0" indent="0">
              <a:buNone/>
            </a:pPr>
            <a:r>
              <a:rPr kumimoji="1" lang="ja-JP" altLang="en-US" u="sng" dirty="0"/>
              <a:t>手順</a:t>
            </a:r>
            <a:endParaRPr lang="en-US" altLang="ja-JP" u="sng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/>
              <a:t>Microsoft 365 Copilot Chat</a:t>
            </a:r>
            <a:r>
              <a:rPr kumimoji="1" lang="ja-JP" altLang="en-US" dirty="0"/>
              <a:t>（</a:t>
            </a:r>
            <a:r>
              <a:rPr kumimoji="1" lang="en-US" altLang="ja-JP" dirty="0">
                <a:hlinkClick r:id="rId2"/>
              </a:rPr>
              <a:t>https://m365.cloud.microsoft/chat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「画像を作成してください：ナース／ソフトウエアエンジニア／社長」を順に入力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結果を比較</a:t>
            </a:r>
          </a:p>
          <a:p>
            <a:r>
              <a:rPr kumimoji="1" lang="ja-JP" altLang="en-US" dirty="0"/>
              <a:t>ヒント：テキストのみが返る場合は「画像として出力してください」と追記</a:t>
            </a:r>
          </a:p>
          <a:p>
            <a:r>
              <a:rPr kumimoji="1" lang="ja-JP" altLang="en-US" dirty="0"/>
              <a:t>観察：性別、人種、年齢、服装、背景の偏りを考察。自身が、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の結果を</a:t>
            </a:r>
            <a:r>
              <a:rPr kumimoji="1" lang="en-US" altLang="ja-JP" dirty="0"/>
              <a:t>SNS</a:t>
            </a:r>
            <a:r>
              <a:rPr kumimoji="1" lang="ja-JP" altLang="en-US" dirty="0"/>
              <a:t>で公開する時、気を付けねばいけないことなどを考察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D3CD45-5426-A758-C620-4745322C8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7513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EC06FAC-E6D9-D997-862C-9D55F3270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2ABEA89-54CE-0EEA-4E4B-2AFA1C841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576"/>
            <a:ext cx="9144000" cy="574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0568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7A00BB-C2D9-9171-9D6C-B1D1311B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演習３</a:t>
            </a:r>
            <a:r>
              <a:rPr lang="ja-JP" altLang="en-US" dirty="0"/>
              <a:t>．サイトの安全性チェックサービス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5D2041-62B3-E1E6-2334-E7D9A6259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dirty="0"/>
              <a:t>公開されている安全性チェックサービスを用い、サイトの安全性を確認</a:t>
            </a:r>
            <a:endParaRPr lang="en-US" altLang="ja-JP" sz="2400" dirty="0"/>
          </a:p>
          <a:p>
            <a:r>
              <a:rPr lang="ja-JP" altLang="en-US" sz="2400" dirty="0"/>
              <a:t>フィッシング詐欺に惑わされず、自分でサイトを確認する行動手順を身につける。</a:t>
            </a:r>
          </a:p>
          <a:p>
            <a:r>
              <a:rPr lang="ja-JP" altLang="en-US" sz="2400" dirty="0"/>
              <a:t>手順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Google Safe Browsing site status</a:t>
            </a:r>
            <a:r>
              <a:rPr lang="ja-JP" altLang="en-US" sz="2400" dirty="0"/>
              <a:t>（</a:t>
            </a:r>
            <a:r>
              <a:rPr lang="en-US" altLang="ja-JP" sz="2400" dirty="0">
                <a:hlinkClick r:id="rId2"/>
              </a:rPr>
              <a:t>https://transparencyreport.google.com/safe-browsing/search</a:t>
            </a:r>
            <a:r>
              <a:rPr lang="ja-JP" altLang="en-US" sz="2400" dirty="0">
                <a:hlinkClick r:id="rId2"/>
              </a:rPr>
              <a:t>）</a:t>
            </a:r>
            <a:endParaRPr lang="en-US" altLang="ja-JP" sz="2400" dirty="0">
              <a:hlinkClick r:id="rId2"/>
            </a:endParaRPr>
          </a:p>
          <a:p>
            <a:r>
              <a:rPr lang="ja-JP" altLang="en-US" sz="2400" dirty="0"/>
              <a:t>ヒント ：自分の個人的な</a:t>
            </a:r>
            <a:r>
              <a:rPr lang="en-US" altLang="ja-JP" sz="2400" dirty="0"/>
              <a:t>URL</a:t>
            </a:r>
            <a:r>
              <a:rPr lang="ja-JP" altLang="en-US" sz="2400" dirty="0"/>
              <a:t>（例：限定公開の</a:t>
            </a:r>
            <a:r>
              <a:rPr lang="en-US" altLang="ja-JP" sz="2400" dirty="0"/>
              <a:t>SNS</a:t>
            </a:r>
            <a:r>
              <a:rPr lang="ja-JP" altLang="en-US" sz="2400" dirty="0"/>
              <a:t>の</a:t>
            </a:r>
            <a:r>
              <a:rPr lang="en-US" altLang="ja-JP" sz="2400" dirty="0"/>
              <a:t>URL</a:t>
            </a:r>
            <a:r>
              <a:rPr lang="ja-JP" altLang="en-US" sz="2400" dirty="0"/>
              <a:t>）は入力しない。</a:t>
            </a:r>
          </a:p>
          <a:p>
            <a:r>
              <a:rPr lang="ja-JP" altLang="en-US" sz="2400" dirty="0"/>
              <a:t>考察ポイント：活用方法、診断結果のみで信頼性を</a:t>
            </a:r>
            <a:r>
              <a:rPr lang="en-US" altLang="ja-JP" sz="2400" dirty="0"/>
              <a:t>100</a:t>
            </a:r>
            <a:r>
              <a:rPr lang="ja-JP" altLang="en-US" sz="2400" dirty="0"/>
              <a:t>％判断できない理由を考察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D786C2-4424-849C-E6F7-3E020290D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DD61F2-9C10-0780-D3E5-CB915BAADD64}"/>
              </a:ext>
            </a:extLst>
          </p:cNvPr>
          <p:cNvSpPr txBox="1"/>
          <p:nvPr/>
        </p:nvSpPr>
        <p:spPr>
          <a:xfrm>
            <a:off x="1118287" y="6013590"/>
            <a:ext cx="6868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dirty="0"/>
              <a:t>安全性判定は、過去のダウンロード時点の情報であり、新しい脅威や個別ページは反映されないため</a:t>
            </a:r>
            <a:r>
              <a:rPr lang="en-US" altLang="ja-JP" sz="2000" dirty="0"/>
              <a:t>100%</a:t>
            </a:r>
            <a:r>
              <a:rPr lang="ja-JP" altLang="en-US" sz="2000" dirty="0"/>
              <a:t>ではない</a:t>
            </a:r>
          </a:p>
        </p:txBody>
      </p:sp>
    </p:spTree>
    <p:extLst>
      <p:ext uri="{BB962C8B-B14F-4D97-AF65-F5344CB8AC3E}">
        <p14:creationId xmlns:p14="http://schemas.microsoft.com/office/powerpoint/2010/main" val="1563724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B6EC270-BAB4-059C-DE81-DC2C437D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4" name="図 3" descr="グラフィカル ユーザー インターフェイス, テキスト, アプリケーション, メール, Teams&#10;&#10;AI 生成コンテンツは誤りを含む可能性があります。">
            <a:extLst>
              <a:ext uri="{FF2B5EF4-FFF2-40B4-BE49-F238E27FC236}">
                <a16:creationId xmlns:a16="http://schemas.microsoft.com/office/drawing/2014/main" id="{BE39F3F7-9240-BC5B-AE9F-6B7854A95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41" y="0"/>
            <a:ext cx="7230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71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505B9C9-CE10-891D-DB24-85077DD3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8C0713C-CCF9-9A8E-00FC-D7AF2FC4A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033"/>
            <a:ext cx="9144000" cy="505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2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DE089-C229-34E2-45F5-6AEE65ED5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B3AF4-17A4-EBEB-B488-3065A1C0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デジタル社会の特徴：情報の広範な流通と共有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7CA717-6862-3658-FD86-DDD947493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8735597-79FF-9EF1-055F-AA9DF5238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8105"/>
            <a:ext cx="9144000" cy="43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57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E4944-F2A9-B7D9-1C91-4FBF025E5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515D74-AB31-D830-F1E3-6274A94F5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技術革新が社会を変える具体例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AD8BF8-2910-FD0F-7214-D274FD5E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C99448A-96DC-64C3-13ED-90F9A1BDD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548"/>
            <a:ext cx="9144000" cy="500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44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B0EFF-738C-72D4-438A-F41068532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2A7111-397E-88CB-B525-D7F59CFD5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デジタル社会の</a:t>
            </a:r>
            <a:r>
              <a:rPr lang="ja-JP" altLang="en-US" dirty="0"/>
              <a:t>特徴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AED402-0D7D-6127-9FE0-32F7357A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43EE855-B241-91C4-8EAB-FFE4C6267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937"/>
            <a:ext cx="9144000" cy="51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59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632F9-8C81-4815-E6D4-638D3E803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AFC5FE-B412-D487-F9C3-CDAD0581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/>
          </a:bodyPr>
          <a:lstStyle/>
          <a:p>
            <a:r>
              <a:rPr lang="ja-JP" altLang="en-US" dirty="0"/>
              <a:t>デジタル社会：情報の価値向上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C2BDF0-BC58-52C8-1502-068471002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情報の価値が向上。個人データの重要性が増す。ビッグデータ分析により企業が消費者行動を予測してマーケティング戦略を立案。個人の</a:t>
            </a:r>
            <a:r>
              <a:rPr lang="en-US" altLang="ja-JP" sz="2400" dirty="0"/>
              <a:t>SNS</a:t>
            </a:r>
            <a:r>
              <a:rPr lang="ja-JP" altLang="en-US" sz="2400" dirty="0"/>
              <a:t>投稿が企業の評判に影響を与える。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36E977-996B-CE62-F519-1FABA1A34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D48A052-E5C0-CE9A-1246-AED89CEE2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8300"/>
            <a:ext cx="9144000" cy="43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91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1275</Words>
  <Application>Microsoft Office PowerPoint</Application>
  <PresentationFormat>画面に合わせる (4:3)</PresentationFormat>
  <Paragraphs>158</Paragraphs>
  <Slides>47</Slides>
  <Notes>11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53" baseType="lpstr">
      <vt:lpstr>ＭＳ Ｐ明朝</vt:lpstr>
      <vt:lpstr>メイリオ</vt:lpstr>
      <vt:lpstr>游ゴシック</vt:lpstr>
      <vt:lpstr>Arial</vt:lpstr>
      <vt:lpstr>Calibri</vt:lpstr>
      <vt:lpstr>Office テーマ</vt:lpstr>
      <vt:lpstr>cs-6. デジタル社会でのマナー，情報セキュリティ ― デジタル時代のガイド ー </vt:lpstr>
      <vt:lpstr>「コンピューターサイエンス」第６回の内容</vt:lpstr>
      <vt:lpstr>「コンピューターサイエンス」第６回の内容</vt:lpstr>
      <vt:lpstr>6-1 デジタル社会の特徴 </vt:lpstr>
      <vt:lpstr>PowerPoint プレゼンテーション</vt:lpstr>
      <vt:lpstr>デジタル社会の特徴：情報の広範な流通と共有</vt:lpstr>
      <vt:lpstr>技術革新が社会を変える具体例</vt:lpstr>
      <vt:lpstr>デジタル社会の特徴</vt:lpstr>
      <vt:lpstr>デジタル社会：情報の価値向上</vt:lpstr>
      <vt:lpstr>将来性：技術革新による社会変革</vt:lpstr>
      <vt:lpstr>6-2 デジタル社会の具体的な仕組みと実例 </vt:lpstr>
      <vt:lpstr>PowerPoint プレゼンテーション</vt:lpstr>
      <vt:lpstr>AI（人工知能）とビッグデータ</vt:lpstr>
      <vt:lpstr>AI 検索エンジン</vt:lpstr>
      <vt:lpstr>個人が情報の発信者に</vt:lpstr>
      <vt:lpstr>情報発信ツール</vt:lpstr>
      <vt:lpstr>情報流通の手段：Wikipedia</vt:lpstr>
      <vt:lpstr>Wikipedia の仕組みと役割</vt:lpstr>
      <vt:lpstr>Facebook の仕組み</vt:lpstr>
      <vt:lpstr>Web通信の仕組み</vt:lpstr>
      <vt:lpstr>6-3 情報倫理：著作権と個人情報の保護  </vt:lpstr>
      <vt:lpstr>デジタルの知的財産と著作権</vt:lpstr>
      <vt:lpstr>個人情報とプライバシー</vt:lpstr>
      <vt:lpstr>AI への個人情報入力のリスク</vt:lpstr>
      <vt:lpstr>6-4 デジタル社会のリスクとマナー  </vt:lpstr>
      <vt:lpstr>情報セキュリティ</vt:lpstr>
      <vt:lpstr>デジタル社会のリスク</vt:lpstr>
      <vt:lpstr>デジタル社会のマナー</vt:lpstr>
      <vt:lpstr>フェイクニュース</vt:lpstr>
      <vt:lpstr>フェイクサイト（価値のないサイト）</vt:lpstr>
      <vt:lpstr>AIによるフェイク生成</vt:lpstr>
      <vt:lpstr>フェイクビデオ</vt:lpstr>
      <vt:lpstr>PowerPoint プレゼンテーション</vt:lpstr>
      <vt:lpstr>情報の真偽確認</vt:lpstr>
      <vt:lpstr>ソーシャルネットワーク利用時の注意</vt:lpstr>
      <vt:lpstr>セキュリティ脅威への対応　 ①不正サイトへの誘導／フィッシング詐欺</vt:lpstr>
      <vt:lpstr>セキュリティ脅威への対応　 ②警告メッセージへの対応</vt:lpstr>
      <vt:lpstr>セキュリティ脅威への対応　 ③特別なプレゼント・お金のチャンスへの対応</vt:lpstr>
      <vt:lpstr>機械学習とバイアス</vt:lpstr>
      <vt:lpstr>AI 利用における人間の役割</vt:lpstr>
      <vt:lpstr>演習</vt:lpstr>
      <vt:lpstr>演習１．ウェブブラウザでの通信内容</vt:lpstr>
      <vt:lpstr>演習１．ウェブブラウザでの通信内容</vt:lpstr>
      <vt:lpstr>演習２． AIのバイアスの観察</vt:lpstr>
      <vt:lpstr>PowerPoint プレゼンテーション</vt:lpstr>
      <vt:lpstr>演習３．サイトの安全性チェックサービス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コンピューターサイエンス</dc:title>
  <dc:creator>kunihiko</dc:creator>
  <cp:lastModifiedBy>金子　邦彦</cp:lastModifiedBy>
  <cp:revision>80</cp:revision>
  <dcterms:created xsi:type="dcterms:W3CDTF">2020-06-03T12:20:31Z</dcterms:created>
  <dcterms:modified xsi:type="dcterms:W3CDTF">2026-06-15T14:44:21Z</dcterms:modified>
</cp:coreProperties>
</file>