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59"/>
  </p:notesMasterIdLst>
  <p:sldIdLst>
    <p:sldId id="544" r:id="rId3"/>
    <p:sldId id="2074" r:id="rId4"/>
    <p:sldId id="2131" r:id="rId5"/>
    <p:sldId id="2133" r:id="rId6"/>
    <p:sldId id="1873" r:id="rId7"/>
    <p:sldId id="2056" r:id="rId8"/>
    <p:sldId id="2075" r:id="rId9"/>
    <p:sldId id="2130" r:id="rId10"/>
    <p:sldId id="572" r:id="rId11"/>
    <p:sldId id="2134" r:id="rId12"/>
    <p:sldId id="2064" r:id="rId13"/>
    <p:sldId id="2065" r:id="rId14"/>
    <p:sldId id="2066" r:id="rId15"/>
    <p:sldId id="2132" r:id="rId16"/>
    <p:sldId id="2145" r:id="rId17"/>
    <p:sldId id="2141" r:id="rId18"/>
    <p:sldId id="2142" r:id="rId19"/>
    <p:sldId id="2135" r:id="rId20"/>
    <p:sldId id="2136" r:id="rId21"/>
    <p:sldId id="2137" r:id="rId22"/>
    <p:sldId id="2138" r:id="rId23"/>
    <p:sldId id="2139" r:id="rId24"/>
    <p:sldId id="2140" r:id="rId25"/>
    <p:sldId id="2144" r:id="rId26"/>
    <p:sldId id="2146" r:id="rId27"/>
    <p:sldId id="1902" r:id="rId28"/>
    <p:sldId id="2147" r:id="rId29"/>
    <p:sldId id="1406" r:id="rId30"/>
    <p:sldId id="2068" r:id="rId31"/>
    <p:sldId id="2069" r:id="rId32"/>
    <p:sldId id="2129" r:id="rId33"/>
    <p:sldId id="1392" r:id="rId34"/>
    <p:sldId id="1393" r:id="rId35"/>
    <p:sldId id="1394" r:id="rId36"/>
    <p:sldId id="2070" r:id="rId37"/>
    <p:sldId id="2073" r:id="rId38"/>
    <p:sldId id="1408" r:id="rId39"/>
    <p:sldId id="1409" r:id="rId40"/>
    <p:sldId id="1794" r:id="rId41"/>
    <p:sldId id="1410" r:id="rId42"/>
    <p:sldId id="1411" r:id="rId43"/>
    <p:sldId id="1412" r:id="rId44"/>
    <p:sldId id="1413" r:id="rId45"/>
    <p:sldId id="1414" r:id="rId46"/>
    <p:sldId id="1415" r:id="rId47"/>
    <p:sldId id="1416" r:id="rId48"/>
    <p:sldId id="1417" r:id="rId49"/>
    <p:sldId id="1418" r:id="rId50"/>
    <p:sldId id="1419" r:id="rId51"/>
    <p:sldId id="1420" r:id="rId52"/>
    <p:sldId id="1421" r:id="rId53"/>
    <p:sldId id="1422" r:id="rId54"/>
    <p:sldId id="1423" r:id="rId55"/>
    <p:sldId id="1424" r:id="rId56"/>
    <p:sldId id="1795" r:id="rId57"/>
    <p:sldId id="2071" r:id="rId5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064" autoAdjust="0"/>
    <p:restoredTop sz="92244" autoAdjust="0"/>
  </p:normalViewPr>
  <p:slideViewPr>
    <p:cSldViewPr snapToGrid="0">
      <p:cViewPr varScale="1">
        <p:scale>
          <a:sx n="56" d="100"/>
          <a:sy n="56" d="100"/>
        </p:scale>
        <p:origin x="56" y="70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4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要約：cs-10. Python </a:t>
            </a:r>
            <a:r>
              <a:rPr dirty="0" err="1"/>
              <a:t>プログラミングの基本</a:t>
            </a:r>
            <a:r>
              <a:rPr dirty="0"/>
              <a:t> （</a:t>
            </a:r>
            <a:r>
              <a:rPr dirty="0" err="1"/>
              <a:t>コンピューターサイエンス</a:t>
            </a:r>
            <a:r>
              <a:rPr dirty="0"/>
              <a:t>） URL: https://www.kkaneko.jp/cc/cs/index.html </a:t>
            </a:r>
            <a:r>
              <a:rPr dirty="0" err="1"/>
              <a:t>金子邦彦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Web ブラウザを使う https://codecombat.com 「課金のメッセージ」などで心配なことが あるときは，無理に使い続けないこと 課金のメッセージの例。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 「私は学生である」をクリック 「 日本語 」になっていない場合には，日本語に変える アカウント登録やログインは行わないことにする。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要約：クラスコードを持っているか 「 今すぐプレイ 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 キースガードのダンジョンを選んでみる。「ゲームスタート」をクリック。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要約：④ 「キースガードのダンジョン」の最初のダンジョンを選ぶ 最初のダンジョン ゴール 音声が出るので、このとき、各自で「 音量 」を調整。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要約：⑤ 「ゲームスタート」をクリック。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要約</a:t>
            </a:r>
            <a:r>
              <a:rPr dirty="0"/>
              <a:t>：⑥ 「 Python （</a:t>
            </a:r>
            <a:r>
              <a:rPr dirty="0" err="1"/>
              <a:t>デフォルト</a:t>
            </a:r>
            <a:r>
              <a:rPr dirty="0"/>
              <a:t>）」</a:t>
            </a:r>
            <a:r>
              <a:rPr dirty="0" err="1"/>
              <a:t>を選び</a:t>
            </a:r>
            <a:r>
              <a:rPr dirty="0"/>
              <a:t>、「</a:t>
            </a:r>
            <a:r>
              <a:rPr dirty="0" err="1"/>
              <a:t>次へ」をクリック</a:t>
            </a:r>
            <a:r>
              <a:rPr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要約：⑦ 使用可能なアイテムを選ぶ（ ダブルクリック 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要約：⑧「ゲームスタート」をクリック。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要約：⑨ 「レベルスタート」をクリック。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5E8EB-4383-1E2A-C0D5-ABAC35C1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88F525-1B76-40FA-76AC-854826B78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FE2C6A-D5B5-CBC7-469F-4499FA464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78567E-EBFF-864A-1CDA-55C2E53C5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0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要約：ヒント を見たいときは、「ヒント」をクリック 但し，英語で表示される場合がありる． 翻訳が完全でないためである． 設定の不備ではありません．。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要約：メソッドの説明を見たい ときは、「メソッド」のリストの中から、説明を見たいメソッドをクリック 但し，英語で表示される場合がありる． 翻訳が完全でないためである． 設定の不備ではありません．。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要約：⑩ 編集画面で、試しに、「 hero.moveDown () 」と追加して、「 実行 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要約：⑪ 「実行」で，キャラクタが動くので確認する hero.moveRight () で 右に動き 、 hero.moveDown () で 下に動く。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要約：迷ったら，「ミッション（目標）」や「ヒント」を確認する プログラミングの練習だけでなく， ゲーム要素（パズル） もある． 楽しんで解く． ヒントや説明が，英語で表示される場合がある すべての 目標達成 を目指す。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要約：⑫「目標：成功！」になるまで、編集画面を書き換えて、「実行」を繰り返す。 成功したら、「完了」をクリック。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要約：⑬　完了の確認． 「 続ける 」をクリック。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要約：続けてみる 赤い旗 を選択できる 有料のものもある 赤い旗をたどる 青い旗はクリア済み 「（ ロック ）」と表示される 場合は有料。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要約：新しい装備が増える場合がある ダブルクリックして装備。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要約：プログラミングを学ぶことの魅力 ①コンピュータを自分の思い通りに活用できるようになる ② コンピュータの活用で，自分自身の能力増幅も ③ 創造力，発想力，デザイン力，行動力，チャレンジ精神など，総合的な人間力の成長にも ④論理的な思考力を試すチャンスにも ⑤ 「部品」を組み立てて作品を作り上げることに似ているため，エンジニアとしての素養や知識を磨くことにも ⑥ プログラミングは，情報工学の基礎．基礎を学ぶことで，将来，応用や最新技術の進歩を学ぶときにも役立つ．自分の可能性を広げることができる ⑦プログラミング自体も重要であり，将来のキャリアにも有利に働くことが期待される ．   22。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6ABEC-580E-93AE-A4E1-0EA1A887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A1A25B-2946-AB80-5AF1-CDD9C3EFE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C7D497-4621-48DE-48AE-AB6114B7D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08B50D-7742-BDB9-2010-026034A2B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7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3CEF-04E2-009B-88C8-E1B59C82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EBC087-5178-AB12-102B-123EDECDB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EB2E8-D1AB-3016-FAE2-29E785A2F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3BC6EE-24DD-4898-5ACC-F81D58EC1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8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要約：コードコンバット</a:t>
            </a:r>
            <a:r>
              <a:rPr dirty="0"/>
              <a:t> </a:t>
            </a:r>
            <a:r>
              <a:rPr dirty="0" err="1"/>
              <a:t>コードコンバット</a:t>
            </a:r>
            <a:r>
              <a:rPr dirty="0"/>
              <a:t> （ </a:t>
            </a:r>
            <a:r>
              <a:rPr dirty="0" err="1"/>
              <a:t>CodeCombat</a:t>
            </a:r>
            <a:r>
              <a:rPr dirty="0"/>
              <a:t> ）</a:t>
            </a:r>
            <a:r>
              <a:rPr dirty="0" err="1"/>
              <a:t>では</a:t>
            </a:r>
            <a:r>
              <a:rPr dirty="0"/>
              <a:t>、 </a:t>
            </a:r>
            <a:r>
              <a:rPr dirty="0" err="1"/>
              <a:t>ゲームをクリアするために必要なプログラムを書く</a:t>
            </a:r>
            <a:r>
              <a:rPr dirty="0"/>
              <a:t> </a:t>
            </a:r>
            <a:r>
              <a:rPr dirty="0" err="1"/>
              <a:t>ことで</a:t>
            </a:r>
            <a:r>
              <a:rPr dirty="0"/>
              <a:t>、 Python </a:t>
            </a:r>
            <a:r>
              <a:rPr dirty="0" err="1"/>
              <a:t>の基本を楽しく学ぶことができる</a:t>
            </a:r>
            <a:r>
              <a:rPr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要約：オブジェクトとメソッド</a:t>
            </a:r>
            <a:r>
              <a:rPr dirty="0"/>
              <a:t> </a:t>
            </a:r>
            <a:r>
              <a:rPr dirty="0" err="1"/>
              <a:t>オブジェクトとメソッド</a:t>
            </a:r>
            <a:r>
              <a:rPr dirty="0"/>
              <a:t> （ Python </a:t>
            </a:r>
            <a:r>
              <a:rPr dirty="0" err="1"/>
              <a:t>プログラム</a:t>
            </a:r>
            <a:r>
              <a:rPr dirty="0"/>
              <a:t>） </a:t>
            </a:r>
            <a:r>
              <a:rPr dirty="0" err="1"/>
              <a:t>実行画面</a:t>
            </a:r>
            <a:r>
              <a:rPr dirty="0"/>
              <a:t> </a:t>
            </a:r>
            <a:r>
              <a:rPr dirty="0" err="1"/>
              <a:t>オブジェクトが動く</a:t>
            </a:r>
            <a:r>
              <a:rPr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要約：オブジェクトとメソッド</a:t>
            </a:r>
            <a:r>
              <a:rPr dirty="0"/>
              <a:t> </a:t>
            </a:r>
            <a:r>
              <a:rPr dirty="0" err="1"/>
              <a:t>オブジェクトとメソッド</a:t>
            </a:r>
            <a:r>
              <a:rPr dirty="0"/>
              <a:t> （ Python </a:t>
            </a:r>
            <a:r>
              <a:rPr dirty="0" err="1"/>
              <a:t>プログラム</a:t>
            </a:r>
            <a:r>
              <a:rPr dirty="0"/>
              <a:t>） </a:t>
            </a:r>
            <a:r>
              <a:rPr dirty="0" err="1"/>
              <a:t>実行画面</a:t>
            </a:r>
            <a:r>
              <a:rPr dirty="0"/>
              <a:t> </a:t>
            </a:r>
            <a:r>
              <a:rPr dirty="0" err="1"/>
              <a:t>オブジェクトが動く</a:t>
            </a:r>
            <a:r>
              <a:rPr dirty="0"/>
              <a:t>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要約：引数</a:t>
            </a:r>
            <a:r>
              <a:rPr dirty="0"/>
              <a:t> </a:t>
            </a:r>
            <a:r>
              <a:rPr dirty="0" err="1"/>
              <a:t>オブジェクトとメソッド</a:t>
            </a:r>
            <a:r>
              <a:rPr dirty="0"/>
              <a:t> （ Python </a:t>
            </a:r>
            <a:r>
              <a:rPr dirty="0" err="1"/>
              <a:t>プログラム</a:t>
            </a:r>
            <a:r>
              <a:rPr dirty="0"/>
              <a:t>） </a:t>
            </a:r>
            <a:r>
              <a:rPr dirty="0" err="1"/>
              <a:t>実行画面</a:t>
            </a:r>
            <a:r>
              <a:rPr dirty="0"/>
              <a:t> </a:t>
            </a:r>
            <a:r>
              <a:rPr dirty="0" err="1"/>
              <a:t>オブジェクトが動く</a:t>
            </a:r>
            <a:r>
              <a:rPr dirty="0"/>
              <a:t> </a:t>
            </a:r>
            <a:r>
              <a:rPr dirty="0" err="1"/>
              <a:t>引数がある場合もあれば</a:t>
            </a:r>
            <a:r>
              <a:rPr dirty="0"/>
              <a:t>， </a:t>
            </a:r>
            <a:r>
              <a:rPr dirty="0" err="1"/>
              <a:t>ない場合もある</a:t>
            </a:r>
            <a:r>
              <a:rPr dirty="0"/>
              <a:t>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9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799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98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691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3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91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combat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3671" y="1122363"/>
            <a:ext cx="8589461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cs-7. </a:t>
            </a:r>
            <a:r>
              <a:rPr lang="ja-JP" altLang="en-US" sz="4000" dirty="0"/>
              <a:t>プログラミング思考の基礎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2" y="5806703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A58529-F4F4-5E6F-8400-2137C0C2EAE5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C8BF35-5544-53C2-8622-9E19C5BC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0F3644-DAEA-4530-91EE-F1C02FA6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551"/>
            <a:ext cx="9144000" cy="50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68997-495B-BBEB-7853-69A30A82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プログラミング学習における </a:t>
            </a:r>
            <a:r>
              <a:rPr kumimoji="1" lang="en-US" altLang="ja-JP" dirty="0">
                <a:solidFill>
                  <a:srgbClr val="FF0000"/>
                </a:solidFill>
              </a:rPr>
              <a:t>LLM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の活用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13890E-0102-60B5-EFE1-E6041DEE1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DD3E0A-1EAD-61C2-4082-FD0F15F9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2AA40A5-9FAE-3CBD-9A34-64E86FEF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434"/>
            <a:ext cx="9144000" cy="40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B16F4-55F2-6CB8-538E-ECE82A44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LLM</a:t>
            </a:r>
            <a:r>
              <a:rPr kumimoji="1" lang="ja-JP" altLang="en-US" dirty="0">
                <a:solidFill>
                  <a:srgbClr val="FF0000"/>
                </a:solidFill>
              </a:rPr>
              <a:t>活用の具体例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5FF58A-EA34-3FBA-5505-FDCEB00FB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B3F8BA-B9BC-B06E-5F62-18016C46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04D549B-B5CD-779E-AA6D-C001129F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59"/>
            <a:ext cx="9144000" cy="43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37CEC1-ADE8-0F8F-6E11-6FF6F18A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LLM</a:t>
            </a:r>
            <a:r>
              <a:rPr kumimoji="1" lang="ja-JP" altLang="en-US" dirty="0">
                <a:solidFill>
                  <a:srgbClr val="FF0000"/>
                </a:solidFill>
              </a:rPr>
              <a:t>活用の具体例 － やるべき使い方とやってはいけない使い方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DE5227-EB1A-7092-BC57-2D089E789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380BCF-41D5-5B76-50CC-5800D42E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21DDE5-D26D-90E9-A4C6-FD23BC0E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237"/>
            <a:ext cx="9144000" cy="43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6F085-301D-D5CB-7A22-40FC9939A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677342C-5693-38E7-4C2E-0C579F911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330659-67DC-52E3-7518-F0556B903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A3CD11A-A034-54A5-2861-704D20B56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7-2.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プログラミング的思考と実践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8F71E94-2692-7D53-8BA1-3DBD7D590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517AEC5-B898-4257-286D-0ACB4BDB5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8D5F6A-0C40-8A2A-1A1F-965CB9FE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97C4FC-8D0B-7A3B-BA9C-30C7A045E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6DD707-9781-328C-4D7D-A5C91CD12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55CA303-8DF3-80AC-3F14-E2DA372B3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9B80C1-5728-ABF6-2FE6-C49DC003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677681-5E95-E9FC-5FE2-C61985752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90CF598-7241-04C2-2283-0B2B49378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52ED0BF-6B68-14C2-0F88-DDA9D8B6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F16B689-9E3F-A5B8-4172-D2271187D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64EADEC-8FF5-B0F2-353C-AED872A2A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0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8FDBD1-0243-76DD-3908-4F0604E2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89C6A6-08CF-9CF4-8BE6-6E321339C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780"/>
            <a:ext cx="9144000" cy="51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4A945B-4D56-5611-EA2D-21A6392A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ねこ</a:t>
            </a:r>
            <a:r>
              <a:rPr kumimoji="1" lang="ja-JP" altLang="en-US" dirty="0"/>
              <a:t>の行動と得点（スコア）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4F0AAE-A0FD-80D7-735F-BB00F6AAC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605C65-7354-C365-193D-B763FEA4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5E235E-7677-6136-31F6-5C507051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521"/>
            <a:ext cx="9144000" cy="50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9AC6E1-6F63-BC7D-9E6F-9C472AE0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この世界を情報工学で分析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FF9B56-F95D-0BF9-25E3-CD61574A6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6031DE-DEDE-6A0E-52D2-718D9F6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667ABEE-7205-68F9-AB40-65057BCC1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183"/>
            <a:ext cx="9144000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3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722EBC-663F-7367-53F6-00D6F6B9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プログラムと</a:t>
            </a:r>
            <a:r>
              <a:rPr lang="en-US" altLang="ja-JP" dirty="0"/>
              <a:t>『</a:t>
            </a:r>
            <a:r>
              <a:rPr lang="ja-JP" altLang="en-US" dirty="0"/>
              <a:t>３つの道具</a:t>
            </a:r>
            <a:r>
              <a:rPr lang="en-US" altLang="ja-JP" dirty="0"/>
              <a:t>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0935D4-1824-1C63-FCB7-211EE2706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このプログラムが</a:t>
            </a:r>
            <a:r>
              <a:rPr kumimoji="1" lang="en-US" altLang="ja-JP" sz="2400" dirty="0"/>
              <a:t>『</a:t>
            </a:r>
            <a:r>
              <a:rPr kumimoji="1" lang="ja-JP" altLang="en-US" sz="2400" dirty="0"/>
              <a:t>３つの道具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でできている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91005F-158D-C9FC-C968-DE42D7D8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E09CBA-2400-6B7A-59DD-2BDBC32A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903"/>
            <a:ext cx="9144000" cy="48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1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E580CE-5B50-BFA7-B1E4-33C6D0A2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① オブジェクト・メソッド・引数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04F6E8-DD7F-9880-846F-2D8F6682E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97A08D-F8D4-8231-C5ED-2B97C863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353C68-8BC7-EC1E-805C-0F9A03EE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397"/>
            <a:ext cx="9144000" cy="43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7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AE5BC8-EC05-FA14-49EC-7CB25B43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「コンピューターサイエンス」第７回の内容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00CBF2-B160-2A0E-746C-B521A297F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A320B9-E7E9-6D16-FFDD-75D100AF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8468DF4-A861-0292-8B5F-D9AED897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3502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249755-2310-3822-BFEB-C3022BE9B64D}"/>
              </a:ext>
            </a:extLst>
          </p:cNvPr>
          <p:cNvSpPr txBox="1"/>
          <p:nvPr/>
        </p:nvSpPr>
        <p:spPr>
          <a:xfrm>
            <a:off x="498495" y="52262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※ </a:t>
            </a:r>
            <a:r>
              <a:rPr lang="ja-JP" altLang="en-US" dirty="0"/>
              <a:t>オブジェクト・メソッド・引数・変数などの用語は本授業で説明する</a:t>
            </a: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CB3C0175-979A-361E-4D1C-B15E3F6330CE}"/>
              </a:ext>
            </a:extLst>
          </p:cNvPr>
          <p:cNvSpPr txBox="1"/>
          <p:nvPr/>
        </p:nvSpPr>
        <p:spPr>
          <a:xfrm>
            <a:off x="90604" y="6486217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3896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EEFFA-3EAE-5F3D-F826-F1D3A0FE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変数と代入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27749-61ED-7F96-DAEF-7B8883E0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805BD0-5C50-3A56-7864-035A5BF3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89FBAD-B074-3F37-0B28-AC52BD87F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2" y="846253"/>
            <a:ext cx="9144000" cy="426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73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753B83-66A7-D859-0D53-CC429983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アルゴリズムの感覚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A9D226-E73F-A6B6-04C8-D8C0361AC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2222CD-5885-3C30-BEEE-2703359E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0AB6FB-A559-2C1E-A371-A63E3769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6" y="846253"/>
            <a:ext cx="8838569" cy="46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81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4C94C6-5314-FEEB-D303-DF199EF6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9EF72-DB63-1E1D-91E7-ECCB81F6D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プログラムで使用される</a:t>
            </a:r>
            <a:r>
              <a:rPr lang="en-US" altLang="ja-JP" dirty="0"/>
              <a:t>『</a:t>
            </a:r>
            <a:r>
              <a:rPr lang="ja-JP" altLang="en-US" dirty="0"/>
              <a:t>３つの道具</a:t>
            </a:r>
            <a:r>
              <a:rPr lang="en-US" altLang="ja-JP" dirty="0"/>
              <a:t>』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C58D2D-026B-83C8-4FFA-45514E75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456D008-1266-EBB5-D0B6-B6DAA459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270"/>
            <a:ext cx="9144000" cy="42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9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7B21AD-2409-7321-625A-1AF65EA1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プログラミング的思考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9C7D83-4BC8-D412-12C6-E8807A342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3C99AE-4362-B659-612E-C7A1C87F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869A48-F08E-3F11-11E3-7C9B8B97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197"/>
            <a:ext cx="9144000" cy="48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1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E3EBF-A952-B11C-8C1B-D96B9FC2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02AF85-603B-9598-DA3C-95502C01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プログラミング的思考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F256EC-DF2E-3BFF-F8E8-7CBDAAABD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8DA8A0-A49C-95D7-A8CF-6AB1E8C3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ACC6136-8B38-ABC0-2802-EB79A8CA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292"/>
            <a:ext cx="9144000" cy="49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7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B5FADC-06C4-8EE3-DC98-D9E7CD72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1A5878-4210-69A3-E48E-D65B3F906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アルゴリズム化の結果に、１０，１０，１の具体的な値を設定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CA0EC-8E11-A41F-8B39-D1ADC331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0D61448-4D1B-7888-6EC2-7E00BB80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2393"/>
            <a:ext cx="9144000" cy="30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A7633-0D3D-DC80-4E0A-32FA32D2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54A04A2-7073-F546-0DD3-818C7C23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BE84A-4D1B-FE71-4B30-5BE01CC85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5FC93B-E4F2-06BD-81B8-8DAB9C0E7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 fontScale="90000"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7-3. </a:t>
            </a:r>
            <a:r>
              <a:rPr lang="ja-JP" altLang="en-US" sz="4500" dirty="0">
                <a:solidFill>
                  <a:schemeClr val="tx2"/>
                </a:solidFill>
              </a:rPr>
              <a:t>コードコンバット（</a:t>
            </a:r>
            <a:r>
              <a:rPr lang="en-US" altLang="ja-JP" sz="4500" dirty="0">
                <a:solidFill>
                  <a:schemeClr val="tx2"/>
                </a:solidFill>
              </a:rPr>
              <a:t>Code Combat</a:t>
            </a:r>
            <a:r>
              <a:rPr lang="ja-JP" altLang="en-US" sz="4500" dirty="0">
                <a:solidFill>
                  <a:schemeClr val="tx2"/>
                </a:solidFill>
              </a:rPr>
              <a:t>）を用いたプログラミング演習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3408DD-EAEB-8EED-75A2-BF70171BD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41F0A-CFA2-DF9E-3DD4-774875B3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52F090-4E0B-1835-0B2E-01652D641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E88BC29-A308-7BA3-42B1-9B39138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85DE91-A884-648B-9AA8-387D797A8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6EFFE6-84B6-0A26-22BA-5A4B58A7C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FEB721-3C89-97A5-566D-C5509AAF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90EB78-71AB-17C9-E3DE-929B77297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C42458-745C-F931-B6E9-69F50245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FDA645-BBA5-F042-6FEE-F6FB9FD5A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3F3C04-03AA-80A9-DDA3-DDCAF150D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D833D9-87C5-7979-9A11-FB9915A58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C2645A6-257E-2184-C095-C08CC29D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6558A0-B7E9-C649-1929-7DF863E1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201"/>
            <a:ext cx="9144000" cy="49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8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764" y="1103705"/>
            <a:ext cx="7977203" cy="4793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/>
              <a:t>コードコンバット</a:t>
            </a:r>
            <a:r>
              <a:rPr lang="ja-JP" altLang="en-US" sz="2400" dirty="0"/>
              <a:t>（</a:t>
            </a:r>
            <a:r>
              <a:rPr lang="en-US" altLang="ja-JP" sz="2400" dirty="0" err="1"/>
              <a:t>CodeCombat</a:t>
            </a:r>
            <a:r>
              <a:rPr lang="ja-JP" altLang="en-US" sz="2400" dirty="0"/>
              <a:t>）では，</a:t>
            </a:r>
            <a:r>
              <a:rPr lang="ja-JP" altLang="en-US" sz="2400" b="1" dirty="0"/>
              <a:t>ゲームをクリアするために必要なプログラムを書く</a:t>
            </a:r>
            <a:r>
              <a:rPr lang="ja-JP" altLang="en-US" sz="2400" dirty="0"/>
              <a:t>ことで，</a:t>
            </a:r>
            <a:r>
              <a:rPr lang="en-US" altLang="ja-JP" sz="2400" dirty="0"/>
              <a:t>Python</a:t>
            </a:r>
            <a:r>
              <a:rPr lang="ja-JP" altLang="en-US" sz="2400" dirty="0"/>
              <a:t>の基本を楽しく学ぶことができる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25D567F-21EF-2365-4584-4AF9DF281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41" y="2552132"/>
            <a:ext cx="7280357" cy="39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9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A2811D-B29B-9B38-BBD1-EFF0E833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CodeCombat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初心者向けまとめ（登録なし・無料の範囲）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CD2A78-4963-930E-372A-CCB34CD0D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A01947-7D96-81DD-D458-1EA252D9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6BF1B9-9701-5B5A-F797-B0011B595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1033434"/>
            <a:ext cx="9144000" cy="43153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CDB350-80F7-1A27-B148-8D4516F9EBB9}"/>
              </a:ext>
            </a:extLst>
          </p:cNvPr>
          <p:cNvSpPr txBox="1"/>
          <p:nvPr/>
        </p:nvSpPr>
        <p:spPr>
          <a:xfrm>
            <a:off x="338666" y="1135728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　開始までのステップ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0C84B50-493B-9B1C-5621-528B36DB8E28}"/>
              </a:ext>
            </a:extLst>
          </p:cNvPr>
          <p:cNvSpPr/>
          <p:nvPr/>
        </p:nvSpPr>
        <p:spPr>
          <a:xfrm>
            <a:off x="3246615" y="3812193"/>
            <a:ext cx="2781300" cy="169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DF2AD9-C1D9-0DE8-5FCB-7A90AACCD538}"/>
              </a:ext>
            </a:extLst>
          </p:cNvPr>
          <p:cNvSpPr/>
          <p:nvPr/>
        </p:nvSpPr>
        <p:spPr>
          <a:xfrm>
            <a:off x="281189" y="4194553"/>
            <a:ext cx="2781300" cy="169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F2BDEF-6AD5-A186-8277-BF4D1C8ADD05}"/>
              </a:ext>
            </a:extLst>
          </p:cNvPr>
          <p:cNvSpPr txBox="1"/>
          <p:nvPr/>
        </p:nvSpPr>
        <p:spPr>
          <a:xfrm>
            <a:off x="465315" y="394025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アカウント登録不要</a:t>
            </a:r>
            <a:endParaRPr kumimoji="1" lang="en-US" altLang="ja-JP" dirty="0"/>
          </a:p>
          <a:p>
            <a:r>
              <a:rPr kumimoji="1" lang="ja-JP" altLang="en-US" dirty="0"/>
              <a:t>クラスコード不要</a:t>
            </a:r>
            <a:endParaRPr kumimoji="1" lang="en-US" altLang="ja-JP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BF5359-4E8C-6660-1374-972ED593DA24}"/>
              </a:ext>
            </a:extLst>
          </p:cNvPr>
          <p:cNvSpPr txBox="1"/>
          <p:nvPr/>
        </p:nvSpPr>
        <p:spPr>
          <a:xfrm>
            <a:off x="3098284" y="4030315"/>
            <a:ext cx="3077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無料・登録なしで遊べるのは最初の</a:t>
            </a:r>
            <a:r>
              <a:rPr lang="en-US" altLang="ja-JP" dirty="0"/>
              <a:t>4</a:t>
            </a:r>
            <a:r>
              <a:rPr lang="ja-JP" altLang="en-US" dirty="0"/>
              <a:t>レベル。</a:t>
            </a:r>
            <a:r>
              <a:rPr lang="en-US" altLang="ja-JP" dirty="0"/>
              <a:t>5</a:t>
            </a:r>
            <a:r>
              <a:rPr lang="ja-JP" altLang="en-US" dirty="0"/>
              <a:t>つ目から先は有料</a:t>
            </a:r>
            <a:r>
              <a:rPr lang="en-US" altLang="ja-JP" dirty="0"/>
              <a:t>(</a:t>
            </a:r>
            <a:r>
              <a:rPr lang="ja-JP" altLang="en-US" dirty="0"/>
              <a:t>プラチナ購入</a:t>
            </a:r>
            <a:r>
              <a:rPr lang="en-US" altLang="ja-JP" dirty="0"/>
              <a:t>)</a:t>
            </a:r>
            <a:r>
              <a:rPr lang="ja-JP" altLang="en-US" dirty="0"/>
              <a:t>のため、本授業では先に進まない</a:t>
            </a:r>
            <a:endParaRPr kumimoji="1"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761DDB-6ACD-5B88-FAC7-5CE287EB1F53}"/>
              </a:ext>
            </a:extLst>
          </p:cNvPr>
          <p:cNvSpPr txBox="1"/>
          <p:nvPr/>
        </p:nvSpPr>
        <p:spPr>
          <a:xfrm>
            <a:off x="6100777" y="5062598"/>
            <a:ext cx="3064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無料範囲だけで本授業の学習目標は達成できるため、課金は不要</a:t>
            </a:r>
          </a:p>
        </p:txBody>
      </p:sp>
    </p:spTree>
    <p:extLst>
      <p:ext uri="{BB962C8B-B14F-4D97-AF65-F5344CB8AC3E}">
        <p14:creationId xmlns:p14="http://schemas.microsoft.com/office/powerpoint/2010/main" val="307479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9B7F5-859F-0F92-59EE-C0E533730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F43F6F-D1D5-12E7-EA70-E635FB52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54335F-CEC3-F3D2-721E-B17B8452C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A4EAA6A-3B49-DC28-997C-4106C8816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337"/>
            <a:ext cx="8857673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7-1.</a:t>
            </a:r>
            <a:r>
              <a:rPr lang="ja-JP" altLang="en-US" sz="4500" dirty="0">
                <a:solidFill>
                  <a:schemeClr val="tx2"/>
                </a:solidFill>
              </a:rPr>
              <a:t> プログラミングとは何か</a:t>
            </a:r>
            <a:br>
              <a:rPr lang="en-US" altLang="ja-JP" sz="4500" dirty="0">
                <a:solidFill>
                  <a:schemeClr val="tx2"/>
                </a:solidFill>
              </a:rPr>
            </a:br>
            <a:r>
              <a:rPr lang="ja-JP" altLang="en-US" sz="4500" dirty="0">
                <a:solidFill>
                  <a:schemeClr val="tx2"/>
                </a:solidFill>
              </a:rPr>
              <a:t>　ー　人間の力を増幅する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D95D78-A896-58CB-C3D3-6C0082B09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178CF4-7E74-7AEB-53DE-AB4B30267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70F7799-E407-FDD4-B958-1B3A4A540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82596A4-EAC3-A555-403A-93B987838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A6AC6F-61DB-8C75-7090-8EE2D79E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3A04C5-1857-D337-307E-FCD518AB2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0C6652-9F81-FC62-C2B2-88C0E301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B59FA4-C0F3-C505-3BB7-6E6A9EE9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0E7A384-346C-1D31-044B-7762A264FC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000E7C5-DF3B-5004-63C1-67CF54E2A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65A4D3-DC09-504E-81DE-D206451E0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A3910E3-5EC5-287D-EE0E-35B30B734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6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DF6755-692A-0241-B3E2-49CF9CEA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CodeCombat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で学ぶ </a:t>
            </a:r>
            <a:r>
              <a:rPr kumimoji="1" lang="en-US" altLang="ja-JP" dirty="0">
                <a:solidFill>
                  <a:srgbClr val="FF0000"/>
                </a:solidFill>
              </a:rPr>
              <a:t>Python</a:t>
            </a:r>
            <a:r>
              <a:rPr kumimoji="1" lang="ja-JP" altLang="en-US" dirty="0">
                <a:solidFill>
                  <a:srgbClr val="FF0000"/>
                </a:solidFill>
              </a:rPr>
              <a:t>基礎の３トピック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D4BE4A-F43B-57F7-182E-B27D17EC7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ED3932-62CB-EA9C-BCE8-6D7972BD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555144-47C6-1D42-CFFB-BB688D73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1033434"/>
            <a:ext cx="9144000" cy="362925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A1A60C-D1AE-4E6B-C989-EE0CC9EE786B}"/>
              </a:ext>
            </a:extLst>
          </p:cNvPr>
          <p:cNvSpPr txBox="1"/>
          <p:nvPr/>
        </p:nvSpPr>
        <p:spPr>
          <a:xfrm>
            <a:off x="104058" y="4235839"/>
            <a:ext cx="89791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CodeCombat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を通して、オブジェクト・メソッド・文字列・引数を理解</a:t>
            </a:r>
          </a:p>
        </p:txBody>
      </p:sp>
    </p:spTree>
    <p:extLst>
      <p:ext uri="{BB962C8B-B14F-4D97-AF65-F5344CB8AC3E}">
        <p14:creationId xmlns:p14="http://schemas.microsoft.com/office/powerpoint/2010/main" val="556059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9DBFA-46B9-DFC5-23B1-E1C02DAD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オブジェクト・メソッド・引数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474F36-B4F3-1BC3-A465-F85EDE20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2B6FF5-EC0E-6153-5A8C-48F60095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425"/>
            <a:ext cx="9144000" cy="489114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93AAC84-B41D-5659-7F79-914185B6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108"/>
            <a:ext cx="9144000" cy="46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70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オブジェクト・メソッド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C50EA-EF05-4A64-8EE7-28FF330D8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708" y="1474648"/>
            <a:ext cx="4174214" cy="1870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23159" y="3655745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CF96C7-ACE6-4C31-9DE1-34862987E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1" y="1408943"/>
            <a:ext cx="4238243" cy="2162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543121" y="3862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383281" y="1620733"/>
            <a:ext cx="2146376" cy="804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15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F38329-A5B5-40FA-BEDE-A1AD942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8" y="1387244"/>
            <a:ext cx="4122696" cy="23462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オブジェクト・メソッド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46522" y="3644849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312569" y="3921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1949260"/>
            <a:ext cx="2146376" cy="706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249719-547F-44E8-A6F7-D90ED1D185F7}"/>
              </a:ext>
            </a:extLst>
          </p:cNvPr>
          <p:cNvSpPr/>
          <p:nvPr/>
        </p:nvSpPr>
        <p:spPr>
          <a:xfrm>
            <a:off x="1812374" y="1949260"/>
            <a:ext cx="803936" cy="161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E3E55D8-18AA-46EB-A933-219433BFA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558" y="1387244"/>
            <a:ext cx="3890374" cy="2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9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FBA522-E2E3-4CDA-AF45-568B247B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4" y="1503394"/>
            <a:ext cx="4147540" cy="22801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オブジェクト・メソッド・引数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085123" y="471867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143413" y="38744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221836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3AF4FE-EF80-46D6-BF72-EF429BC215D1}"/>
              </a:ext>
            </a:extLst>
          </p:cNvPr>
          <p:cNvSpPr/>
          <p:nvPr/>
        </p:nvSpPr>
        <p:spPr>
          <a:xfrm>
            <a:off x="2495654" y="325692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ACD433-F1A3-45B9-AAA7-14A463BB583E}"/>
              </a:ext>
            </a:extLst>
          </p:cNvPr>
          <p:cNvSpPr/>
          <p:nvPr/>
        </p:nvSpPr>
        <p:spPr>
          <a:xfrm>
            <a:off x="1832059" y="1705509"/>
            <a:ext cx="971371" cy="33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90138-FD19-4080-9800-A67DF188F661}"/>
              </a:ext>
            </a:extLst>
          </p:cNvPr>
          <p:cNvSpPr/>
          <p:nvPr/>
        </p:nvSpPr>
        <p:spPr>
          <a:xfrm>
            <a:off x="1793728" y="1683609"/>
            <a:ext cx="347170" cy="906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AAFAA14-98EE-463B-9A1F-F0B701828C07}"/>
              </a:ext>
            </a:extLst>
          </p:cNvPr>
          <p:cNvSpPr/>
          <p:nvPr/>
        </p:nvSpPr>
        <p:spPr>
          <a:xfrm>
            <a:off x="2477532" y="1683609"/>
            <a:ext cx="347170" cy="1972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56DC53-5A06-4ED7-A4AF-24DAF54F6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986" y="1504531"/>
            <a:ext cx="3892060" cy="30699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AEC289-91BA-4409-9B17-D88BE55F1304}"/>
              </a:ext>
            </a:extLst>
          </p:cNvPr>
          <p:cNvSpPr txBox="1"/>
          <p:nvPr/>
        </p:nvSpPr>
        <p:spPr>
          <a:xfrm>
            <a:off x="5201396" y="573226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引数がある場合もあれば，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ない場合もある．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23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C4DB6-116F-63F9-7511-873CA71E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プログラミング基礎　メソッド呼び出しの読み方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DA03B6-1962-63C7-F18A-02D05754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432AA6-D956-C75B-3018-3727FAC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EB5E6A-0ACB-A85E-544F-D636CBE79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434"/>
            <a:ext cx="9144000" cy="42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6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869AA5-3114-A3D1-9BE0-E57CFC95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CodeCombat</a:t>
            </a:r>
            <a:r>
              <a:rPr kumimoji="1" lang="ja-JP" altLang="en-US" dirty="0">
                <a:solidFill>
                  <a:srgbClr val="FF0000"/>
                </a:solidFill>
              </a:rPr>
              <a:t>手順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DE56DA-1ADD-E7BD-C067-51ED6AB74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C647C5-5660-CDCD-39DA-36894081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5707A9-6C09-C001-F2C8-3FED7162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70006"/>
            <a:ext cx="9144000" cy="45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4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</a:t>
            </a:r>
            <a:r>
              <a:rPr lang="en-US" altLang="ja-JP" dirty="0"/>
              <a:t>Web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>
                <a:hlinkClick r:id="rId3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143049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117A426-7F0A-3914-B8C1-6EEA3453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0307"/>
            <a:ext cx="9144000" cy="51081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</a:t>
            </a:r>
            <a:r>
              <a:rPr lang="en-US" altLang="ja-JP" dirty="0"/>
              <a:t>Start Playing</a:t>
            </a:r>
            <a:r>
              <a:rPr lang="ja-JP" altLang="en-US" dirty="0"/>
              <a:t>」をクリック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8747145" y="158777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97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クラスコード</a:t>
            </a:r>
            <a:r>
              <a:rPr lang="ja-JP" altLang="en-US"/>
              <a:t>なし、今すぐプレイ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960" y="839627"/>
            <a:ext cx="4806746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今すぐプレイ</a:t>
            </a:r>
            <a:r>
              <a:rPr lang="ja-JP" altLang="en-US" sz="2400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706F7F-6B6F-3CDF-AF86-8640F117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6" y="1357200"/>
            <a:ext cx="6200086" cy="429801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4552449" y="4378611"/>
            <a:ext cx="2088983" cy="7035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E96D2B-A79A-7943-DE45-B3BD601AC63E}"/>
              </a:ext>
            </a:extLst>
          </p:cNvPr>
          <p:cNvSpPr txBox="1"/>
          <p:nvPr/>
        </p:nvSpPr>
        <p:spPr>
          <a:xfrm>
            <a:off x="845606" y="5941959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クラスコードは使わない</a:t>
            </a:r>
          </a:p>
        </p:txBody>
      </p:sp>
    </p:spTree>
    <p:extLst>
      <p:ext uri="{BB962C8B-B14F-4D97-AF65-F5344CB8AC3E}">
        <p14:creationId xmlns:p14="http://schemas.microsoft.com/office/powerpoint/2010/main" val="384668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822956-4E6C-62C1-2EDD-11F6738D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BE9689-9D27-410E-E915-C7A6180F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097"/>
            <a:ext cx="9144000" cy="49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16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826705"/>
          </a:xfrm>
        </p:spPr>
        <p:txBody>
          <a:bodyPr>
            <a:noAutofit/>
          </a:bodyPr>
          <a:lstStyle/>
          <a:p>
            <a:r>
              <a:rPr lang="ja-JP" altLang="en-US" dirty="0"/>
              <a:t>③ </a:t>
            </a:r>
            <a:r>
              <a:rPr lang="en-US" altLang="ja-JP" dirty="0"/>
              <a:t>KITHGARD DUNGEON (</a:t>
            </a:r>
            <a:r>
              <a:rPr lang="ja-JP" altLang="en-US" dirty="0"/>
              <a:t>キースガードのダンジョン</a:t>
            </a:r>
            <a:r>
              <a:rPr lang="en-US" altLang="ja-JP" dirty="0"/>
              <a:t>) </a:t>
            </a:r>
            <a:r>
              <a:rPr lang="ja-JP" altLang="en-US" dirty="0"/>
              <a:t>を選ぶ．「ゲームスタート」をクリック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D729D31-DCE6-2533-292A-0733F0141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3458"/>
            <a:ext cx="8461208" cy="4874542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8247DDE-BF30-CA55-0DC3-CAA175A11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582226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音が出るので，このとき，各自で「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</a:t>
            </a:r>
          </a:p>
        </p:txBody>
      </p:sp>
    </p:spTree>
    <p:extLst>
      <p:ext uri="{BB962C8B-B14F-4D97-AF65-F5344CB8AC3E}">
        <p14:creationId xmlns:p14="http://schemas.microsoft.com/office/powerpoint/2010/main" val="2676111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161254" cy="560390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23431" y="64534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C849ADC-73E6-FD0D-E82E-2A819BF3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77966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音が出るので，このとき，各自で「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</a:t>
            </a:r>
          </a:p>
        </p:txBody>
      </p:sp>
      <p:pic>
        <p:nvPicPr>
          <p:cNvPr id="7" name="図 6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DC87AFE6-9589-1C60-FA5A-6F7024F0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358"/>
            <a:ext cx="8180805" cy="48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2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712FCF2C-C839-ABDC-2478-81BD37AC7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1" y="846702"/>
            <a:ext cx="9144000" cy="58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87E150B-2427-2833-DC63-47A7C9E1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38" y="1323367"/>
            <a:ext cx="7727229" cy="50906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</a:t>
            </a:r>
            <a:r>
              <a:rPr lang="ja-JP" altLang="en-US" dirty="0"/>
              <a:t>（デフォルト）」を選び，「次へ」をクリック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CEF779-E7BF-B4E6-8957-387C11374AFE}"/>
              </a:ext>
            </a:extLst>
          </p:cNvPr>
          <p:cNvSpPr/>
          <p:nvPr/>
        </p:nvSpPr>
        <p:spPr>
          <a:xfrm>
            <a:off x="1621795" y="5393971"/>
            <a:ext cx="4622783" cy="9454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7324C0-F255-F41B-C8DD-CBA5D5D031EB}"/>
              </a:ext>
            </a:extLst>
          </p:cNvPr>
          <p:cNvSpPr/>
          <p:nvPr/>
        </p:nvSpPr>
        <p:spPr>
          <a:xfrm>
            <a:off x="6411445" y="5393971"/>
            <a:ext cx="1758022" cy="962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16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758422"/>
          </a:xfrm>
        </p:spPr>
        <p:txBody>
          <a:bodyPr>
            <a:noAutofit/>
          </a:bodyPr>
          <a:lstStyle/>
          <a:p>
            <a:r>
              <a:rPr lang="ja-JP" altLang="en-US" dirty="0"/>
              <a:t>⑦ 使用可能なアイテムを選ぶ（</a:t>
            </a:r>
            <a:r>
              <a:rPr lang="ja-JP" altLang="en-US" b="1" dirty="0"/>
              <a:t>ダブルクリック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EC5B04-7116-07D4-EB10-D84411B95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1085719"/>
            <a:ext cx="8623743" cy="5118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E68BAE-339D-7BF4-0BD2-85203BFB08FA}"/>
              </a:ext>
            </a:extLst>
          </p:cNvPr>
          <p:cNvSpPr/>
          <p:nvPr/>
        </p:nvSpPr>
        <p:spPr>
          <a:xfrm>
            <a:off x="3706116" y="2343599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33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⑧「</a:t>
            </a:r>
            <a:r>
              <a:rPr lang="ja-JP" altLang="en-US" b="1" dirty="0"/>
              <a:t>ゲームスタート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27A2D-315E-792D-C91A-39E2DC92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5" y="849180"/>
            <a:ext cx="8620568" cy="51596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AAC998-D63B-5AAC-7E8F-C7EE95F82EB8}"/>
              </a:ext>
            </a:extLst>
          </p:cNvPr>
          <p:cNvSpPr/>
          <p:nvPr/>
        </p:nvSpPr>
        <p:spPr>
          <a:xfrm>
            <a:off x="3667615" y="4143523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1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「レベルスタート」をクリック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B5327D5B-BC27-A589-1584-41CD709E9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1" y="783617"/>
            <a:ext cx="9144000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27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7301063" cy="528387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を見たいときは，「</a:t>
            </a:r>
            <a:r>
              <a:rPr lang="ja-JP" altLang="en-US" b="1" dirty="0"/>
              <a:t>ヒント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5884E6-FBC6-6EA7-83C5-FE822B07F701}"/>
              </a:ext>
            </a:extLst>
          </p:cNvPr>
          <p:cNvSpPr txBox="1"/>
          <p:nvPr/>
        </p:nvSpPr>
        <p:spPr>
          <a:xfrm>
            <a:off x="2328859" y="6215747"/>
            <a:ext cx="647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但し，英語で表示される場合がありなる．</a:t>
            </a:r>
            <a:endParaRPr kumimoji="1" lang="en-US" altLang="ja-JP" dirty="0"/>
          </a:p>
          <a:p>
            <a:r>
              <a:rPr kumimoji="1" lang="ja-JP" altLang="en-US" dirty="0"/>
              <a:t>翻訳が完全でないためである． 設定の不備ではありません．</a:t>
            </a:r>
          </a:p>
        </p:txBody>
      </p:sp>
      <p:pic>
        <p:nvPicPr>
          <p:cNvPr id="5" name="図 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B233FAE-3FB9-BBD5-530C-ECDCDD086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9" y="1148647"/>
            <a:ext cx="8316227" cy="50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8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582328"/>
            <a:ext cx="7994082" cy="505327"/>
          </a:xfrm>
        </p:spPr>
        <p:txBody>
          <a:bodyPr>
            <a:noAutofit/>
          </a:bodyPr>
          <a:lstStyle/>
          <a:p>
            <a:r>
              <a:rPr lang="ja-JP" altLang="en-US" sz="2800" b="1" dirty="0"/>
              <a:t>メソッドの説明を見たい</a:t>
            </a:r>
            <a:r>
              <a:rPr lang="ja-JP" altLang="en-US" sz="2800" dirty="0"/>
              <a:t>ときは，「</a:t>
            </a:r>
            <a:r>
              <a:rPr lang="ja-JP" altLang="en-US" sz="2800" b="1" dirty="0"/>
              <a:t>メソッド</a:t>
            </a:r>
            <a:r>
              <a:rPr lang="ja-JP" altLang="en-US" sz="2800" dirty="0"/>
              <a:t>」のリストの中から，説明を見たいメソッドをクリック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ビデオゲーム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41F18CDE-D5A7-13FC-7A94-E5E50294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706"/>
            <a:ext cx="9144000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2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⑩ 編集画面で，試しに，「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」と追加して，「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8F569B-E3AE-3E2C-4A5D-C5477065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42" y="1602225"/>
            <a:ext cx="6406214" cy="51192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758331-D77C-7E1D-BF0B-F417FCD567FE}"/>
              </a:ext>
            </a:extLst>
          </p:cNvPr>
          <p:cNvSpPr/>
          <p:nvPr/>
        </p:nvSpPr>
        <p:spPr>
          <a:xfrm flipV="1">
            <a:off x="1260909" y="3031957"/>
            <a:ext cx="2194560" cy="397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1E468-DFEB-F1E6-A2A4-9CE35B4BEADD}"/>
              </a:ext>
            </a:extLst>
          </p:cNvPr>
          <p:cNvSpPr/>
          <p:nvPr/>
        </p:nvSpPr>
        <p:spPr>
          <a:xfrm flipV="1">
            <a:off x="1260910" y="5996538"/>
            <a:ext cx="3051208" cy="72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94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C4BDDA2-C6A7-48EF-D75B-60ABE19F6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7911D140-46F1-C543-C16B-D76F50158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30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9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061459" cy="533564"/>
          </a:xfrm>
        </p:spPr>
        <p:txBody>
          <a:bodyPr>
            <a:noAutofit/>
          </a:bodyPr>
          <a:lstStyle/>
          <a:p>
            <a:r>
              <a:rPr lang="ja-JP" altLang="en-US" dirty="0"/>
              <a:t>⑪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err="1"/>
              <a:t>hero.moveRight</a:t>
            </a:r>
            <a:r>
              <a:rPr lang="en-US" altLang="ja-JP" dirty="0"/>
              <a:t>()</a:t>
            </a:r>
            <a:r>
              <a:rPr lang="ja-JP" altLang="en-US" dirty="0"/>
              <a:t>で</a:t>
            </a:r>
            <a:r>
              <a:rPr lang="ja-JP" altLang="en-US" b="1" dirty="0"/>
              <a:t>右に動き</a:t>
            </a:r>
            <a:r>
              <a:rPr lang="ja-JP" altLang="en-US" dirty="0"/>
              <a:t>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で</a:t>
            </a:r>
            <a:r>
              <a:rPr lang="ja-JP" altLang="en-US" b="1" dirty="0"/>
              <a:t>下に動く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屋内, 建物, コンピュータ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F7C7BE9-5926-63B9-4455-AD704D6C4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0328"/>
            <a:ext cx="8061459" cy="49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28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7526824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</a:t>
            </a:r>
            <a:r>
              <a:rPr lang="ja-JP" altLang="en-US" b="1" dirty="0"/>
              <a:t>ゲーム要素（パズル）</a:t>
            </a:r>
            <a:r>
              <a:rPr lang="ja-JP" altLang="en-US" dirty="0"/>
              <a:t>もある． 楽しんで解く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80109F-F989-759B-DD13-34790392E000}"/>
              </a:ext>
            </a:extLst>
          </p:cNvPr>
          <p:cNvSpPr txBox="1"/>
          <p:nvPr/>
        </p:nvSpPr>
        <p:spPr>
          <a:xfrm>
            <a:off x="13312" y="289225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すべての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目標達成</a:t>
            </a:r>
            <a:endParaRPr kumimoji="1" lang="en-US" altLang="ja-JP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を目指す</a:t>
            </a:r>
          </a:p>
        </p:txBody>
      </p:sp>
      <p:pic>
        <p:nvPicPr>
          <p:cNvPr id="7" name="図 6" descr="光, 記号, 座る, 吊るす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7E3512F-3929-D5CE-7741-9FC0224B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974" y="2113286"/>
            <a:ext cx="6901402" cy="474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24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⑫「目標：成功！」になるまで，編集画面を書き換えて，「実行」を繰り返す．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成功したら，「完了」をクリック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E28BFA0D-0002-0C21-FD29-943F67F0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7398"/>
            <a:ext cx="8142973" cy="52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5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⑬ 完了の確認． 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ィカル ユーザー インターフェイス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07C2B4CB-7272-C014-C04B-DFFC98FD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209"/>
            <a:ext cx="9144000" cy="52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84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続けてみる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706960" cy="5333166"/>
          </a:xfrm>
        </p:spPr>
        <p:txBody>
          <a:bodyPr>
            <a:noAutofit/>
          </a:bodyPr>
          <a:lstStyle/>
          <a:p>
            <a:r>
              <a:rPr lang="ja-JP" altLang="en-US" b="1" dirty="0"/>
              <a:t>青い旗をたどる。４つは無料</a:t>
            </a:r>
            <a:endParaRPr lang="en-US" altLang="ja-JP" b="1" dirty="0"/>
          </a:p>
          <a:p>
            <a:r>
              <a:rPr lang="ja-JP" altLang="en-US" b="1" dirty="0"/>
              <a:t>旗の中には有料</a:t>
            </a:r>
            <a:r>
              <a:rPr lang="ja-JP" altLang="en-US" dirty="0"/>
              <a:t>のものもある（ロックされている）</a:t>
            </a:r>
            <a:endParaRPr lang="ja-JP" altLang="en-US" u="sng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386347" y="345262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青い旗をたどる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4CE760-F615-0E0B-19D4-E1A5A1CA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258" y="2000869"/>
            <a:ext cx="5443395" cy="3826844"/>
          </a:xfrm>
          <a:prstGeom prst="rect">
            <a:avLst/>
          </a:prstGeom>
        </p:spPr>
      </p:pic>
      <p:pic>
        <p:nvPicPr>
          <p:cNvPr id="8" name="図 7" descr="テーブル, コンピュータ, 机, 寝室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B7CC4FB-9A2E-1670-EB61-95D6AFBC7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90" y="1900189"/>
            <a:ext cx="1192197" cy="1580957"/>
          </a:xfrm>
          <a:prstGeom prst="rect">
            <a:avLst/>
          </a:prstGeom>
        </p:spPr>
      </p:pic>
      <p:pic>
        <p:nvPicPr>
          <p:cNvPr id="14" name="図 13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0504F59C-608B-5421-E01C-C2501A707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30" y="3914291"/>
            <a:ext cx="2044316" cy="173612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21DA84-73F7-1086-6177-5D0601FB4874}"/>
              </a:ext>
            </a:extLst>
          </p:cNvPr>
          <p:cNvSpPr txBox="1"/>
          <p:nvPr/>
        </p:nvSpPr>
        <p:spPr>
          <a:xfrm>
            <a:off x="63922" y="5842337"/>
            <a:ext cx="4117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青い旗でも「プラチナを購入」は</a:t>
            </a:r>
            <a:r>
              <a:rPr kumimoji="1" lang="ja-JP" altLang="en-US" sz="2000" b="1" u="sng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避けて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別のものへ．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無料範囲で学習目標は達成できる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474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06357CE-C638-DC2A-40AE-B34B4327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3AF51C-607E-E3C7-13AE-3A46BAC2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3" y="1429829"/>
            <a:ext cx="7845913" cy="5109083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57434CFD-4F30-2DD1-3362-CF359DFD6B89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新しい装備が増える場合がある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9BDA4A7-6E0C-1F0D-8793-9774CC80E065}"/>
              </a:ext>
            </a:extLst>
          </p:cNvPr>
          <p:cNvSpPr txBox="1">
            <a:spLocks/>
          </p:cNvSpPr>
          <p:nvPr/>
        </p:nvSpPr>
        <p:spPr>
          <a:xfrm>
            <a:off x="321845" y="846253"/>
            <a:ext cx="8706960" cy="5333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u="sng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A15C6B2-E43A-930B-C8D9-D4914BA27800}"/>
              </a:ext>
            </a:extLst>
          </p:cNvPr>
          <p:cNvSpPr/>
          <p:nvPr/>
        </p:nvSpPr>
        <p:spPr>
          <a:xfrm flipV="1">
            <a:off x="3346704" y="2724912"/>
            <a:ext cx="1536192" cy="1152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29BFA4-140C-578C-5188-025B6099F33B}"/>
              </a:ext>
            </a:extLst>
          </p:cNvPr>
          <p:cNvSpPr txBox="1"/>
          <p:nvPr/>
        </p:nvSpPr>
        <p:spPr>
          <a:xfrm>
            <a:off x="603503" y="81297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ダブルクリックして装備</a:t>
            </a:r>
          </a:p>
        </p:txBody>
      </p:sp>
    </p:spTree>
    <p:extLst>
      <p:ext uri="{BB962C8B-B14F-4D97-AF65-F5344CB8AC3E}">
        <p14:creationId xmlns:p14="http://schemas.microsoft.com/office/powerpoint/2010/main" val="3925379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8D17C1-63E1-0E53-15D0-9F818FA5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15" y="221838"/>
            <a:ext cx="8588019" cy="557296"/>
          </a:xfrm>
        </p:spPr>
        <p:txBody>
          <a:bodyPr/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CodeCombat</a:t>
            </a:r>
            <a:r>
              <a:rPr kumimoji="1" lang="ja-JP" altLang="en-US" dirty="0">
                <a:solidFill>
                  <a:srgbClr val="FF0000"/>
                </a:solidFill>
              </a:rPr>
              <a:t>の注意点：３つの利用パターン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404B40-6E77-82C0-62D3-096A93BAE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75E30F-C987-B120-092E-A0C97C68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8D388A-1075-6A03-C127-3C8AF2FF9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534"/>
            <a:ext cx="9144000" cy="433777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1E2171-D9E8-041B-0DAB-A41793AA29C0}"/>
              </a:ext>
            </a:extLst>
          </p:cNvPr>
          <p:cNvSpPr/>
          <p:nvPr/>
        </p:nvSpPr>
        <p:spPr>
          <a:xfrm>
            <a:off x="1315233" y="3429000"/>
            <a:ext cx="6688899" cy="1374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09404E-317F-31E1-79BC-746C2872A8DF}"/>
              </a:ext>
            </a:extLst>
          </p:cNvPr>
          <p:cNvSpPr txBox="1"/>
          <p:nvPr/>
        </p:nvSpPr>
        <p:spPr>
          <a:xfrm>
            <a:off x="350729" y="2149769"/>
            <a:ext cx="26743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Python</a:t>
            </a:r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の最初の４レベル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817640-57E1-ACD1-5CD5-A1A2AB45F4C3}"/>
              </a:ext>
            </a:extLst>
          </p:cNvPr>
          <p:cNvSpPr/>
          <p:nvPr/>
        </p:nvSpPr>
        <p:spPr>
          <a:xfrm>
            <a:off x="3325659" y="2718148"/>
            <a:ext cx="2630467" cy="456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B9F761-305E-0A52-B6B2-3FEC82680591}"/>
              </a:ext>
            </a:extLst>
          </p:cNvPr>
          <p:cNvSpPr txBox="1"/>
          <p:nvPr/>
        </p:nvSpPr>
        <p:spPr>
          <a:xfrm>
            <a:off x="3159206" y="2774590"/>
            <a:ext cx="300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/>
              <a:t>（本授業では使わない）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DFC301-3C85-D756-CCF8-3229B63DA3CC}"/>
              </a:ext>
            </a:extLst>
          </p:cNvPr>
          <p:cNvSpPr txBox="1"/>
          <p:nvPr/>
        </p:nvSpPr>
        <p:spPr>
          <a:xfrm>
            <a:off x="6186332" y="2795796"/>
            <a:ext cx="300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/>
              <a:t>（本授業では使わない）</a:t>
            </a:r>
          </a:p>
        </p:txBody>
      </p:sp>
    </p:spTree>
    <p:extLst>
      <p:ext uri="{BB962C8B-B14F-4D97-AF65-F5344CB8AC3E}">
        <p14:creationId xmlns:p14="http://schemas.microsoft.com/office/powerpoint/2010/main" val="175296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74089-6E99-E323-2F1B-03C39771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プログラミングは創造的　ー　授業の狙い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23C62D-92B5-457B-934F-66EF1597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A876E7-29BA-94E0-1F73-B1BDB351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65835"/>
            <a:ext cx="9144000" cy="49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0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C16D9-3FC3-0F50-CA1A-002EBE9E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ja-JP" dirty="0"/>
              <a:t>プログラムとは — 命令を書いた手順の集まり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7BC84-D735-356A-787A-8F086EE6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B8FEBC-5C5A-B16C-2228-4D32F3E0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968"/>
            <a:ext cx="9144000" cy="44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プログラミングを学ぶことで何が身につくか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228DD0-04AD-A44F-D30F-9B5E7D9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086"/>
            <a:ext cx="9144000" cy="45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9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1374</Words>
  <Application>Microsoft Office PowerPoint</Application>
  <PresentationFormat>画面に合わせる (4:3)</PresentationFormat>
  <Paragraphs>194</Paragraphs>
  <Slides>56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56</vt:i4>
      </vt:variant>
    </vt:vector>
  </HeadingPairs>
  <TitlesOfParts>
    <vt:vector size="63" baseType="lpstr">
      <vt:lpstr>ＭＳ Ｐ明朝</vt:lpstr>
      <vt:lpstr>メイリオ</vt:lpstr>
      <vt:lpstr>游ゴシック</vt:lpstr>
      <vt:lpstr>Arial</vt:lpstr>
      <vt:lpstr>Calibri</vt:lpstr>
      <vt:lpstr>Office テーマ</vt:lpstr>
      <vt:lpstr>1_Office テーマ</vt:lpstr>
      <vt:lpstr>cs-7. プログラミング思考の基礎 </vt:lpstr>
      <vt:lpstr>「コンピューターサイエンス」第７回の内容</vt:lpstr>
      <vt:lpstr>7-1. プログラミングとは何か 　ー　人間の力を増幅する</vt:lpstr>
      <vt:lpstr>PowerPoint プレゼンテーション</vt:lpstr>
      <vt:lpstr>PowerPoint プレゼンテーション</vt:lpstr>
      <vt:lpstr>プログラミングは創造的　ー　授業の狙い</vt:lpstr>
      <vt:lpstr>プログラミングで何ができるのか </vt:lpstr>
      <vt:lpstr>プログラムとは — 命令を書いた手順の集まり</vt:lpstr>
      <vt:lpstr>プログラミングを学ぶことで何が身につくか</vt:lpstr>
      <vt:lpstr>PowerPoint プレゼンテーション</vt:lpstr>
      <vt:lpstr>プログラミング学習における LLM の活用</vt:lpstr>
      <vt:lpstr>LLM活用の具体例</vt:lpstr>
      <vt:lpstr>LLM活用の具体例 － やるべき使い方とやってはいけない使い方</vt:lpstr>
      <vt:lpstr>7-2. プログラミング的思考と実践</vt:lpstr>
      <vt:lpstr>PowerPoint プレゼンテーション</vt:lpstr>
      <vt:lpstr>ねこの行動と得点（スコア）</vt:lpstr>
      <vt:lpstr>この世界を情報工学で分析</vt:lpstr>
      <vt:lpstr>プログラムと『３つの道具』</vt:lpstr>
      <vt:lpstr>① オブジェクト・メソッド・引数</vt:lpstr>
      <vt:lpstr>② 変数と代入</vt:lpstr>
      <vt:lpstr>③ アルゴリズムの感覚</vt:lpstr>
      <vt:lpstr>PowerPoint プレゼンテーション</vt:lpstr>
      <vt:lpstr>プログラミング的思考</vt:lpstr>
      <vt:lpstr>プログラミング的思考</vt:lpstr>
      <vt:lpstr>PowerPoint プレゼンテーション</vt:lpstr>
      <vt:lpstr>7-3. コードコンバット（Code Combat）を用いたプログラミング演習 </vt:lpstr>
      <vt:lpstr>PowerPoint プレゼンテーション</vt:lpstr>
      <vt:lpstr>コードコンバット</vt:lpstr>
      <vt:lpstr>CodeCombat 初心者向けまとめ（登録なし・無料の範囲）</vt:lpstr>
      <vt:lpstr>CodeCombat で学ぶ Python基礎の３トピック</vt:lpstr>
      <vt:lpstr>オブジェクト・メソッド・引数</vt:lpstr>
      <vt:lpstr>オブジェクト・メソッド</vt:lpstr>
      <vt:lpstr>オブジェクト・メソッド</vt:lpstr>
      <vt:lpstr>オブジェクト・メソッド・引数</vt:lpstr>
      <vt:lpstr>プログラミング基礎　メソッド呼び出しの読み方</vt:lpstr>
      <vt:lpstr>CodeCombat手順</vt:lpstr>
      <vt:lpstr>①Webブラウザを使う</vt:lpstr>
      <vt:lpstr>② 「Start Playing」をクリック</vt:lpstr>
      <vt:lpstr>クラスコードなし、今すぐプレイ</vt:lpstr>
      <vt:lpstr>③ KITHGARD DUNGEON (キースガードのダンジョン) を選ぶ．「ゲームスタート」をクリック</vt:lpstr>
      <vt:lpstr>④ 「キースガードのダンジョン」の最初のダンジョンを選ぶ</vt:lpstr>
      <vt:lpstr>⑤ 「ゲームスタート」をクリック</vt:lpstr>
      <vt:lpstr>⑥ 「Python（デフォルト）」を選び，「次へ」をクリック</vt:lpstr>
      <vt:lpstr>⑦ 使用可能なアイテムを選ぶ（ダブルクリック）</vt:lpstr>
      <vt:lpstr>⑧「ゲームスタート」をクリック</vt:lpstr>
      <vt:lpstr>⑨ 「レベルスタート」をクリック</vt:lpstr>
      <vt:lpstr>ヒントを見たいときは，「ヒント」をクリック</vt:lpstr>
      <vt:lpstr>メソッドの説明を見たいときは，「メソッド」のリストの中から，説明を見たいメソッドをクリック</vt:lpstr>
      <vt:lpstr>⑩ 編集画面で，試しに，「hero.moveDown()」と追加して，「実行」をクリック</vt:lpstr>
      <vt:lpstr>⑪ 「実行」で，キャラクタが動くので確認する</vt:lpstr>
      <vt:lpstr>迷ったら，「ミッション（目標）」や「ヒント」を確認する</vt:lpstr>
      <vt:lpstr>⑫「目標：成功！」になるまで，編集画面を書き換えて，「実行」を繰り返す．</vt:lpstr>
      <vt:lpstr>⑬ 完了の確認． 「続ける」をクリック</vt:lpstr>
      <vt:lpstr>続けてみる</vt:lpstr>
      <vt:lpstr>PowerPoint プレゼンテーション</vt:lpstr>
      <vt:lpstr>CodeCombatの注意点：３つの利用パターン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159</cp:revision>
  <dcterms:created xsi:type="dcterms:W3CDTF">2020-06-03T12:20:31Z</dcterms:created>
  <dcterms:modified xsi:type="dcterms:W3CDTF">2026-06-13T16:47:24Z</dcterms:modified>
</cp:coreProperties>
</file>