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85" r:id="rId4"/>
  </p:sldMasterIdLst>
  <p:notesMasterIdLst>
    <p:notesMasterId r:id="rId79"/>
  </p:notesMasterIdLst>
  <p:sldIdLst>
    <p:sldId id="544" r:id="rId5"/>
    <p:sldId id="2056" r:id="rId6"/>
    <p:sldId id="1902" r:id="rId7"/>
    <p:sldId id="2158" r:id="rId8"/>
    <p:sldId id="2172" r:id="rId9"/>
    <p:sldId id="2175" r:id="rId10"/>
    <p:sldId id="2064" r:id="rId11"/>
    <p:sldId id="2067" r:id="rId12"/>
    <p:sldId id="2065" r:id="rId13"/>
    <p:sldId id="2066" r:id="rId14"/>
    <p:sldId id="2068" r:id="rId15"/>
    <p:sldId id="2171" r:id="rId16"/>
    <p:sldId id="2058" r:id="rId17"/>
    <p:sldId id="2069" r:id="rId18"/>
    <p:sldId id="1759" r:id="rId19"/>
    <p:sldId id="2173" r:id="rId20"/>
    <p:sldId id="1761" r:id="rId21"/>
    <p:sldId id="2174" r:id="rId22"/>
    <p:sldId id="848" r:id="rId23"/>
    <p:sldId id="2071" r:id="rId24"/>
    <p:sldId id="2170" r:id="rId25"/>
    <p:sldId id="2059" r:id="rId26"/>
    <p:sldId id="2129" r:id="rId27"/>
    <p:sldId id="2078" r:id="rId28"/>
    <p:sldId id="2077" r:id="rId29"/>
    <p:sldId id="2076" r:id="rId30"/>
    <p:sldId id="2079" r:id="rId31"/>
    <p:sldId id="2159" r:id="rId32"/>
    <p:sldId id="2093" r:id="rId33"/>
    <p:sldId id="2090" r:id="rId34"/>
    <p:sldId id="2095" r:id="rId35"/>
    <p:sldId id="2092" r:id="rId36"/>
    <p:sldId id="2168" r:id="rId37"/>
    <p:sldId id="2169" r:id="rId38"/>
    <p:sldId id="2087" r:id="rId39"/>
    <p:sldId id="2091" r:id="rId40"/>
    <p:sldId id="2081" r:id="rId41"/>
    <p:sldId id="2167" r:id="rId42"/>
    <p:sldId id="2089" r:id="rId43"/>
    <p:sldId id="2088" r:id="rId44"/>
    <p:sldId id="2166" r:id="rId45"/>
    <p:sldId id="2165" r:id="rId46"/>
    <p:sldId id="2164" r:id="rId47"/>
    <p:sldId id="2162" r:id="rId48"/>
    <p:sldId id="2161" r:id="rId49"/>
    <p:sldId id="2163" r:id="rId50"/>
    <p:sldId id="2096" r:id="rId51"/>
    <p:sldId id="2154" r:id="rId52"/>
    <p:sldId id="2156" r:id="rId53"/>
    <p:sldId id="2094" r:id="rId54"/>
    <p:sldId id="2097" r:id="rId55"/>
    <p:sldId id="2030" r:id="rId56"/>
    <p:sldId id="2099" r:id="rId57"/>
    <p:sldId id="2039" r:id="rId58"/>
    <p:sldId id="2045" r:id="rId59"/>
    <p:sldId id="2098" r:id="rId60"/>
    <p:sldId id="2101" r:id="rId61"/>
    <p:sldId id="2100" r:id="rId62"/>
    <p:sldId id="2102" r:id="rId63"/>
    <p:sldId id="1747" r:id="rId64"/>
    <p:sldId id="2070" r:id="rId65"/>
    <p:sldId id="2072" r:id="rId66"/>
    <p:sldId id="1773" r:id="rId67"/>
    <p:sldId id="1898" r:id="rId68"/>
    <p:sldId id="1895" r:id="rId69"/>
    <p:sldId id="1896" r:id="rId70"/>
    <p:sldId id="1316" r:id="rId71"/>
    <p:sldId id="2062" r:id="rId72"/>
    <p:sldId id="1775" r:id="rId73"/>
    <p:sldId id="2063" r:id="rId74"/>
    <p:sldId id="2103" r:id="rId75"/>
    <p:sldId id="1854" r:id="rId76"/>
    <p:sldId id="2105" r:id="rId77"/>
    <p:sldId id="1757" r:id="rId7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5485" autoAdjust="0"/>
    <p:restoredTop sz="93400" autoAdjust="0"/>
  </p:normalViewPr>
  <p:slideViewPr>
    <p:cSldViewPr snapToGrid="0">
      <p:cViewPr varScale="1">
        <p:scale>
          <a:sx n="47" d="100"/>
          <a:sy n="47" d="100"/>
        </p:scale>
        <p:origin x="51" y="10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要約：cs-11. </a:t>
            </a:r>
            <a:r>
              <a:rPr dirty="0" err="1"/>
              <a:t>式と変数，条件分岐，リストとその操作，繰り返し処理</a:t>
            </a:r>
            <a:r>
              <a:rPr dirty="0"/>
              <a:t> （</a:t>
            </a:r>
            <a:r>
              <a:rPr dirty="0" err="1"/>
              <a:t>コンピューターサイエンス</a:t>
            </a:r>
            <a:r>
              <a:rPr dirty="0"/>
              <a:t>） URL: https://www.kkaneko.jp/cc/cs/index.html </a:t>
            </a:r>
            <a:r>
              <a:rPr dirty="0" err="1"/>
              <a:t>金子邦彦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オブジェクトが動く import turtle t = turtle.Turtle () t.goto (0,100) 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要約：オブジェクトとメソッド import turtle t = turtle.Turtle () t.goto (0,100) t.goto (100,0) インポート オブジェクト生成。 t へのセット。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要約：演習． タートルグラフィックス。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次のように 書き換えて 、 再実行 し、 結果が変わる ことを確認 実行、 STOP ボタン 書き換え。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要約：①複雑な図形 https://trinket.io/python/5366def2f4 ②色，円 https://trinket.io/python/f8cd554693。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3CEF-04E2-009B-88C8-E1B59C8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EBC087-5178-AB12-102B-123EDECD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EB2E8-D1AB-3016-FAE2-29E785A2F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3BC6EE-24DD-4898-5ACC-F81D58EC1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8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23C1-63D0-4CA4-8D67-2118CF2CB84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9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3817-4AE2-1EF9-75BB-88E7A6164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FF046F-CE9B-5857-DE34-78343D95F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5651F0-4C2D-4D86-8AC4-7F47C62D6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370515-EA48-3302-3DCE-A40CA5A9C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5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52F8-D095-3184-9334-8430114A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BF6F37-C004-C238-E7F4-F78BDECA4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F12EBB-3C48-3634-EBF5-E3C511FFC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68DF59-C8A5-E7EA-7A20-387D96876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8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2B05C-ADA8-00E9-D11D-C096F632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199927-E9F3-5DCC-4D62-0421979CF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AB2730-4ED4-978C-6AF5-2586DCDE3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148D56-8C7E-3D17-6448-0259F7770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72FE-CE04-A833-A826-E5675DF3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45512F-A479-D169-D8E2-8C4A973B7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27830C-AC7F-2C60-E15B-53A934E2E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8E4FE1-1C1B-4685-A014-0B4B4063D9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56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0438F-D50A-317C-FF01-57D262E49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3AADE4-BA91-F894-2E5A-9494121C6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D4BF45E-296B-2F39-1B35-A83594CC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4727B-62E1-E45E-07FD-8CB2E9515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12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F7AE-455D-7C42-91A6-65645F03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B33576-8F43-711E-A862-7C2A63E4B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7A958-2B10-D8F9-CE47-D0E84ABE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3. </a:t>
            </a:r>
            <a:r>
              <a:rPr dirty="0" err="1"/>
              <a:t>オブジェクト，メソッド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F0B6C-DEDA-FF7F-47E9-6F398979F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2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1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7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79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5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686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057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745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4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064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37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985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472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85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524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82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18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39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89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3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48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010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crosoft.com/ja-jp/dev/products/code-vs.aspx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abafd851480a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9870e86d63b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b869619b087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45f0bed92360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2b804ab19a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97e5771f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4e3559f879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bdcce27488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trinket.io/python/f29bfe71cd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trinket.io/python/ddb861147133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366def2f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3531" y="1122363"/>
            <a:ext cx="8406418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cs-8. Python </a:t>
            </a:r>
            <a:r>
              <a:rPr lang="ja-JP" altLang="en-US" sz="4000" dirty="0"/>
              <a:t>プログラミング基礎① 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608988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3D4F75-F833-7508-1CD7-D535701BE2D7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7F567-BEF1-5A6B-0701-29F26FB6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63BC51-DE16-E26D-04DD-9918F4B4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プログラミングの用途④ コンピュータ同士の接続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4843A-38E1-FCC3-ADE8-1FADF974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51BA05-C43C-B971-58C2-3C585CD2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868"/>
            <a:ext cx="9144000" cy="50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8FE8C-76CF-77EC-5EDC-3F38AAC4B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2BABA3C-A258-C81E-5349-5FF127B78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048596-1FB3-9DBF-9114-F4E6F1FD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18BB99-8243-FD65-76E3-4D171A27A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952802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8-2.</a:t>
            </a:r>
            <a:r>
              <a:rPr lang="ja-JP" altLang="en-US" sz="4500" dirty="0">
                <a:solidFill>
                  <a:schemeClr val="tx2"/>
                </a:solidFill>
              </a:rPr>
              <a:t> </a:t>
            </a:r>
            <a:r>
              <a:rPr lang="en-US" altLang="ja-JP" sz="4500" dirty="0">
                <a:solidFill>
                  <a:schemeClr val="tx2"/>
                </a:solidFill>
              </a:rPr>
              <a:t>Python </a:t>
            </a:r>
            <a:r>
              <a:rPr lang="ja-JP" altLang="en-US" sz="4500" dirty="0">
                <a:solidFill>
                  <a:schemeClr val="tx2"/>
                </a:solidFill>
              </a:rPr>
              <a:t>言語とツール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3A1846-FEC6-EA65-A957-4A2C32DEC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B25C89-E849-92D7-9978-06B38843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5BEBB5C-932D-D87F-CA69-75465F338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BD8136-5019-942E-3E7B-96E39193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B36A7BD-54FB-6CEB-0F49-E82C0046F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5C75584-F1F1-3E67-0285-E04C302BB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377B13-DACB-FF9E-78E4-AEE38AE5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1BAC96-585C-1B61-AF6A-343FA700D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A3062A2-A5CC-CA7E-CB03-16053FF26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491112-E941-8696-F685-E51D8F5C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1706A8-1B15-8850-8F1E-56809C738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957ECD2-A222-2387-2822-7B61A575E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7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58AB25-ED98-1C3F-8F2F-4371A54E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5DACFB-F38E-1983-1560-4343CEF1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550"/>
            <a:ext cx="9144000" cy="50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0AD2F-B23C-AD13-F44A-B1C1A909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B61A6-858E-2813-B216-C2CFF006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200" dirty="0"/>
              <a:t>Python</a:t>
            </a:r>
            <a:r>
              <a:rPr kumimoji="1" lang="ja-JP" altLang="en-US" sz="3200" dirty="0"/>
              <a:t>（パイソン）</a:t>
            </a:r>
            <a:r>
              <a:rPr kumimoji="1" lang="en-US" altLang="ja-JP" sz="3200" dirty="0"/>
              <a:t> </a:t>
            </a:r>
            <a:r>
              <a:rPr kumimoji="1" lang="ja-JP" altLang="en-US" sz="3200" dirty="0"/>
              <a:t>言語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42F888-274C-30BE-C85D-E241972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F5886BB-B8FC-E5B1-A5B1-BF8642665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303ED49-4338-D750-7296-01E3798D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9474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18543D-4B0F-C4EA-18F6-B296C9657F7C}"/>
              </a:ext>
            </a:extLst>
          </p:cNvPr>
          <p:cNvSpPr/>
          <p:nvPr/>
        </p:nvSpPr>
        <p:spPr>
          <a:xfrm>
            <a:off x="282908" y="1626723"/>
            <a:ext cx="3021057" cy="606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54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A69B46-BD86-53A2-A31B-900B59AE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ソースコード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1D9BCA-51F2-346B-FDE5-D51B888E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EB6709-552B-35B1-FC25-B9BFDE22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D8191B5-A142-42B3-4F35-89056C21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857"/>
            <a:ext cx="9144000" cy="49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130793" y="4695774"/>
            <a:ext cx="141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30" y="3132927"/>
            <a:ext cx="3777268" cy="27059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09C26CC-2923-4B74-91EC-5D382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01" y="240704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コマンドプロンプトによる</a:t>
            </a:r>
            <a:r>
              <a:rPr lang="en-US" altLang="ja-JP" dirty="0"/>
              <a:t>Python</a:t>
            </a:r>
            <a:r>
              <a:rPr lang="ja-JP" altLang="en-US" dirty="0"/>
              <a:t>実行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B652BE-5F26-4C93-8AFD-04588E46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1" y="765712"/>
            <a:ext cx="8461208" cy="11518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/>
              <a:t>Windows</a:t>
            </a:r>
            <a:r>
              <a:rPr lang="ja-JP" altLang="en-US" sz="2000" dirty="0"/>
              <a:t>でコマンドプロンプトから</a:t>
            </a:r>
            <a:r>
              <a:rPr lang="en-US" altLang="ja-JP" sz="2000" dirty="0"/>
              <a:t>Python</a:t>
            </a:r>
            <a:r>
              <a:rPr lang="ja-JP" altLang="en-US" sz="2000" dirty="0"/>
              <a:t>を実行する場合</a:t>
            </a:r>
            <a:endParaRPr lang="en-US" altLang="ja-JP" sz="2000" dirty="0"/>
          </a:p>
          <a:p>
            <a:r>
              <a:rPr lang="en-US" altLang="ja-JP" sz="2000" dirty="0"/>
              <a:t>Python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3"/>
              </a:rPr>
              <a:t>https://www.python.org</a:t>
            </a:r>
            <a:r>
              <a:rPr lang="ja-JP" altLang="en-US" sz="2000" dirty="0">
                <a:latin typeface="+mn-ea"/>
                <a:ea typeface="+mn-ea"/>
              </a:rPr>
              <a:t> から）</a:t>
            </a:r>
            <a:endParaRPr lang="en-US" altLang="ja-JP" sz="2000" dirty="0"/>
          </a:p>
          <a:p>
            <a:r>
              <a:rPr lang="en-US" altLang="ja-JP" sz="2000" b="1" dirty="0"/>
              <a:t>python</a:t>
            </a:r>
            <a:r>
              <a:rPr lang="ja-JP" altLang="en-US" sz="2000" b="1" dirty="0"/>
              <a:t>コマンド</a:t>
            </a:r>
            <a:r>
              <a:rPr lang="ja-JP" altLang="en-US" sz="2000" dirty="0"/>
              <a:t>で</a:t>
            </a:r>
            <a:r>
              <a:rPr lang="en-US" altLang="ja-JP" sz="2000" dirty="0"/>
              <a:t>Python</a:t>
            </a:r>
            <a:r>
              <a:rPr lang="ja-JP" altLang="en-US" sz="2000" dirty="0"/>
              <a:t>を起動すると，</a:t>
            </a:r>
            <a:r>
              <a:rPr lang="ja-JP" altLang="en-US" sz="2000" b="1" dirty="0"/>
              <a:t>プログラムを入力するたびに結果が得られる対話的実行</a:t>
            </a:r>
            <a:r>
              <a:rPr lang="ja-JP" altLang="en-US" sz="2000" dirty="0"/>
              <a:t>が可能</a:t>
            </a:r>
            <a:endParaRPr lang="en-US" altLang="ja-JP" sz="2000" dirty="0"/>
          </a:p>
          <a:p>
            <a:r>
              <a:rPr lang="ja-JP" altLang="en-US" sz="2000" dirty="0"/>
              <a:t>終了は</a:t>
            </a:r>
            <a:r>
              <a:rPr lang="en-US" altLang="ja-JP" sz="2000" b="1" dirty="0"/>
              <a:t>exit()</a:t>
            </a:r>
            <a:r>
              <a:rPr lang="ja-JP" altLang="en-US" sz="2000" b="1" dirty="0"/>
              <a:t>コマンド</a:t>
            </a:r>
            <a:endParaRPr lang="ja-JP" altLang="en-US" sz="32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E8AB-6036-4C17-8B4C-807CAC07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0227" y="6422027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>
            <a:off x="808181" y="5237802"/>
            <a:ext cx="559458" cy="3513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cxnSpLocks/>
          </p:cNvCxnSpPr>
          <p:nvPr/>
        </p:nvCxnSpPr>
        <p:spPr>
          <a:xfrm flipV="1">
            <a:off x="808181" y="4695774"/>
            <a:ext cx="559458" cy="1997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902B5685-04FA-4D18-A676-87ED1444B88E}"/>
              </a:ext>
            </a:extLst>
          </p:cNvPr>
          <p:cNvSpPr txBox="1">
            <a:spLocks/>
          </p:cNvSpPr>
          <p:nvPr/>
        </p:nvSpPr>
        <p:spPr>
          <a:xfrm>
            <a:off x="5348945" y="4341508"/>
            <a:ext cx="3966279" cy="2407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Windows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では，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python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コマンドで実行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終了は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exit()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952DC0-A1FB-A62A-4B76-36D25825FF34}"/>
              </a:ext>
            </a:extLst>
          </p:cNvPr>
          <p:cNvSpPr txBox="1"/>
          <p:nvPr/>
        </p:nvSpPr>
        <p:spPr>
          <a:xfrm>
            <a:off x="130793" y="3826339"/>
            <a:ext cx="141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ラム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153737F-C2E2-53B2-AA17-E8D28A493A69}"/>
              </a:ext>
            </a:extLst>
          </p:cNvPr>
          <p:cNvCxnSpPr>
            <a:cxnSpLocks/>
          </p:cNvCxnSpPr>
          <p:nvPr/>
        </p:nvCxnSpPr>
        <p:spPr>
          <a:xfrm>
            <a:off x="972646" y="4523717"/>
            <a:ext cx="337242" cy="420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BA3A86B-8321-F66C-51F9-80A212532024}"/>
              </a:ext>
            </a:extLst>
          </p:cNvPr>
          <p:cNvCxnSpPr>
            <a:cxnSpLocks/>
          </p:cNvCxnSpPr>
          <p:nvPr/>
        </p:nvCxnSpPr>
        <p:spPr>
          <a:xfrm flipV="1">
            <a:off x="1032314" y="4061178"/>
            <a:ext cx="335325" cy="137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4D69C8-09E6-18AF-18CA-19AD48CC4D49}"/>
              </a:ext>
            </a:extLst>
          </p:cNvPr>
          <p:cNvSpPr txBox="1"/>
          <p:nvPr/>
        </p:nvSpPr>
        <p:spPr>
          <a:xfrm>
            <a:off x="5348945" y="2825241"/>
            <a:ext cx="292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コマンドプロンプトで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で開始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7C699B5-66E8-30C7-BE43-5026C48D7498}"/>
              </a:ext>
            </a:extLst>
          </p:cNvPr>
          <p:cNvSpPr/>
          <p:nvPr/>
        </p:nvSpPr>
        <p:spPr>
          <a:xfrm>
            <a:off x="2445669" y="3096181"/>
            <a:ext cx="919212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8702885" cy="446017"/>
          </a:xfrm>
        </p:spPr>
        <p:txBody>
          <a:bodyPr>
            <a:noAutofit/>
          </a:bodyPr>
          <a:lstStyle/>
          <a:p>
            <a:r>
              <a:rPr kumimoji="1" lang="en-US" altLang="ja-JP" sz="2900" dirty="0"/>
              <a:t>Python </a:t>
            </a:r>
            <a:r>
              <a:rPr lang="ja-JP" altLang="en-US" sz="2900" dirty="0"/>
              <a:t>プログラムのパソコン上での実行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13346" y="2785258"/>
            <a:ext cx="4230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作成した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を，例えば「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foo.py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」という名前の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ファイルに保存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48031" y="1938059"/>
            <a:ext cx="8461208" cy="4600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プログラムのファイル保存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プログラムの実行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4" y="2566792"/>
            <a:ext cx="2760198" cy="19517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1" y="5314479"/>
            <a:ext cx="4056791" cy="8771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7315B-906F-2C7E-AB52-D3F91C8AA10C}"/>
              </a:ext>
            </a:extLst>
          </p:cNvPr>
          <p:cNvSpPr txBox="1"/>
          <p:nvPr/>
        </p:nvSpPr>
        <p:spPr>
          <a:xfrm>
            <a:off x="4940374" y="4768377"/>
            <a:ext cx="4230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プログラムを実行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するには，シェル （例えば，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Windows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の場合はコマンドプロンプト）を開き，「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foo.py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」のようなコマンドで実行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DF38F6-BB68-6828-67E3-3EECA5A335B2}"/>
              </a:ext>
            </a:extLst>
          </p:cNvPr>
          <p:cNvSpPr txBox="1"/>
          <p:nvPr/>
        </p:nvSpPr>
        <p:spPr>
          <a:xfrm>
            <a:off x="477079" y="621045"/>
            <a:ext cx="772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プログラムはオンライン実行（例：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）のほか，パソコンでも実行可能．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（パソコンでの実行の場合には，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処理系のインストールが必要）</a:t>
            </a:r>
          </a:p>
        </p:txBody>
      </p:sp>
    </p:spTree>
    <p:extLst>
      <p:ext uri="{BB962C8B-B14F-4D97-AF65-F5344CB8AC3E}">
        <p14:creationId xmlns:p14="http://schemas.microsoft.com/office/powerpoint/2010/main" val="377572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743EBA1-09A7-C7BA-E660-127EB4D4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7" y="3197646"/>
            <a:ext cx="4183101" cy="358950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-83724" y="5347925"/>
            <a:ext cx="141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09C26CC-2923-4B74-91EC-5D382DBF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01" y="240704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Visual Studio Code</a:t>
            </a:r>
            <a:r>
              <a:rPr lang="ja-JP" altLang="en-US" dirty="0"/>
              <a:t>による開発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B652BE-5F26-4C93-8AFD-04588E46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1" y="708008"/>
            <a:ext cx="8461208" cy="2197012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Visual Studio Code</a:t>
            </a:r>
            <a:r>
              <a:rPr lang="ja-JP" altLang="en-US" sz="2000" dirty="0"/>
              <a:t>は，</a:t>
            </a:r>
            <a:r>
              <a:rPr lang="en-US" altLang="ja-JP" sz="2000" dirty="0"/>
              <a:t>Microsoft</a:t>
            </a:r>
            <a:r>
              <a:rPr lang="ja-JP" altLang="en-US" sz="2000" dirty="0"/>
              <a:t>が開発した多言語対応の統合開発環境</a:t>
            </a:r>
            <a:endParaRPr lang="en-US" altLang="ja-JP" sz="2000" dirty="0"/>
          </a:p>
          <a:p>
            <a:r>
              <a:rPr lang="en-US" altLang="ja-JP" sz="2000" dirty="0"/>
              <a:t>Python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3"/>
              </a:rPr>
              <a:t>https://www.python.org</a:t>
            </a:r>
            <a:r>
              <a:rPr lang="ja-JP" altLang="en-US" sz="2000" dirty="0">
                <a:latin typeface="+mn-ea"/>
                <a:ea typeface="+mn-ea"/>
              </a:rPr>
              <a:t> から）</a:t>
            </a:r>
            <a:endParaRPr lang="en-US" altLang="ja-JP" sz="2000" dirty="0"/>
          </a:p>
          <a:p>
            <a:r>
              <a:rPr lang="en-US" altLang="ja-JP" sz="2000" dirty="0"/>
              <a:t>Visual Studio Code</a:t>
            </a:r>
            <a:r>
              <a:rPr lang="ja-JP" altLang="en-US" sz="2000" dirty="0"/>
              <a:t>のインストール（</a:t>
            </a:r>
            <a:r>
              <a:rPr lang="en-US" altLang="ja-JP" sz="2000" dirty="0">
                <a:latin typeface="+mn-ea"/>
                <a:ea typeface="+mn-ea"/>
                <a:hlinkClick r:id="rId4"/>
              </a:rPr>
              <a:t>https://www.microsoft.com/ja-jp/dev/products/code-vs.aspx</a:t>
            </a:r>
            <a:r>
              <a:rPr lang="ja-JP" altLang="en-US" sz="2000" dirty="0"/>
              <a:t>）が必要</a:t>
            </a:r>
            <a:endParaRPr lang="en-US" altLang="ja-JP" sz="2000" dirty="0"/>
          </a:p>
          <a:p>
            <a:r>
              <a:rPr lang="ja-JP" altLang="en-US" sz="2000" dirty="0"/>
              <a:t>編集画面でプログラムを編集し，ターミナル（端末）で実行結果を確認できる．デバッグ機能により変数探索も可能である．</a:t>
            </a:r>
            <a:endParaRPr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9AE8AB-6036-4C17-8B4C-807CAC07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0227" y="6422027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>
            <a:off x="596343" y="5770946"/>
            <a:ext cx="581434" cy="615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902B5685-04FA-4D18-A676-87ED1444B88E}"/>
              </a:ext>
            </a:extLst>
          </p:cNvPr>
          <p:cNvSpPr txBox="1">
            <a:spLocks/>
          </p:cNvSpPr>
          <p:nvPr/>
        </p:nvSpPr>
        <p:spPr>
          <a:xfrm>
            <a:off x="5133271" y="2408736"/>
            <a:ext cx="3966279" cy="289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952DC0-A1FB-A62A-4B76-36D25825FF34}"/>
              </a:ext>
            </a:extLst>
          </p:cNvPr>
          <p:cNvSpPr txBox="1"/>
          <p:nvPr/>
        </p:nvSpPr>
        <p:spPr>
          <a:xfrm>
            <a:off x="55911" y="4185697"/>
            <a:ext cx="141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4D69C8-09E6-18AF-18CA-19AD48CC4D49}"/>
              </a:ext>
            </a:extLst>
          </p:cNvPr>
          <p:cNvSpPr txBox="1"/>
          <p:nvPr/>
        </p:nvSpPr>
        <p:spPr>
          <a:xfrm>
            <a:off x="5329564" y="3577251"/>
            <a:ext cx="292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実行ボタン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7C699B5-66E8-30C7-BE43-5026C48D7498}"/>
              </a:ext>
            </a:extLst>
          </p:cNvPr>
          <p:cNvSpPr/>
          <p:nvPr/>
        </p:nvSpPr>
        <p:spPr>
          <a:xfrm>
            <a:off x="4152610" y="3358283"/>
            <a:ext cx="444590" cy="2935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B25651B-AE3A-1B69-FF0F-7D0B633DE942}"/>
              </a:ext>
            </a:extLst>
          </p:cNvPr>
          <p:cNvSpPr txBox="1"/>
          <p:nvPr/>
        </p:nvSpPr>
        <p:spPr>
          <a:xfrm>
            <a:off x="-83724" y="3005031"/>
            <a:ext cx="292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メニュー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4CA97F-C538-A8AD-F19A-3FF47B9EE62B}"/>
              </a:ext>
            </a:extLst>
          </p:cNvPr>
          <p:cNvSpPr/>
          <p:nvPr/>
        </p:nvSpPr>
        <p:spPr>
          <a:xfrm flipH="1" flipV="1">
            <a:off x="981146" y="3141351"/>
            <a:ext cx="1116957" cy="2169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D851AAA-D247-1C94-0418-4BFDD32AC6BB}"/>
              </a:ext>
            </a:extLst>
          </p:cNvPr>
          <p:cNvSpPr/>
          <p:nvPr/>
        </p:nvSpPr>
        <p:spPr>
          <a:xfrm flipH="1" flipV="1">
            <a:off x="1256126" y="3603404"/>
            <a:ext cx="2044700" cy="1694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468173-E146-85A3-271F-2D89ED52A52E}"/>
              </a:ext>
            </a:extLst>
          </p:cNvPr>
          <p:cNvSpPr txBox="1"/>
          <p:nvPr/>
        </p:nvSpPr>
        <p:spPr>
          <a:xfrm>
            <a:off x="5335666" y="5775696"/>
            <a:ext cx="380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「デバッグ」の機能により変数探索も可能</a:t>
            </a:r>
          </a:p>
        </p:txBody>
      </p:sp>
    </p:spTree>
    <p:extLst>
      <p:ext uri="{BB962C8B-B14F-4D97-AF65-F5344CB8AC3E}">
        <p14:creationId xmlns:p14="http://schemas.microsoft.com/office/powerpoint/2010/main" val="2580251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B89E0-731C-2812-C463-58B27673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オンライン実行環境の使いわけ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8C4514-514E-2046-A85E-F53D67A1B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A095C6-174F-72B5-386B-3E894316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442B89-6684-96B3-9B60-0DA4F26CA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23584"/>
            <a:ext cx="9144000" cy="42651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A2E14F-3B1F-3AD1-A9FC-0A295FE406BE}"/>
              </a:ext>
            </a:extLst>
          </p:cNvPr>
          <p:cNvSpPr txBox="1"/>
          <p:nvPr/>
        </p:nvSpPr>
        <p:spPr>
          <a:xfrm>
            <a:off x="618565" y="525597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この２つは、この授業で使用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C365079-6D4E-4B9A-E7A5-592DBD7663DC}"/>
              </a:ext>
            </a:extLst>
          </p:cNvPr>
          <p:cNvSpPr txBox="1"/>
          <p:nvPr/>
        </p:nvSpPr>
        <p:spPr>
          <a:xfrm>
            <a:off x="5689731" y="518869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別の授業で紹介。自力で調べる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ことも十分に可能</a:t>
            </a:r>
          </a:p>
        </p:txBody>
      </p:sp>
    </p:spTree>
    <p:extLst>
      <p:ext uri="{BB962C8B-B14F-4D97-AF65-F5344CB8AC3E}">
        <p14:creationId xmlns:p14="http://schemas.microsoft.com/office/powerpoint/2010/main" val="329508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74802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16" y="990077"/>
            <a:ext cx="4224065" cy="2306514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-123769" y="3029456"/>
            <a:ext cx="9267769" cy="378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Colaboratory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の開発環境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人工知能，データサイエンス，その他多数のパッケージがインストール済み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コードセル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テキストセル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を複数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ノートブック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にまとめ，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保存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公開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できる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ノートブックにより，記録が簡単に残せる．ビジュアルな表示も簡単に可能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プログラムの共有も簡単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8AFAEA-1754-758B-A000-223599B0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「コンピューターサイエンス</a:t>
            </a:r>
            <a:r>
              <a:rPr kumimoji="1" lang="ja-JP" altLang="en-US" dirty="0"/>
              <a:t>」第８回の内容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1B28AF-D320-4858-1D79-4EB6F12A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DAF05B0-C00B-424D-0855-F8A6E62D2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216"/>
            <a:ext cx="9115984" cy="508799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3C0175-979A-361E-4D1C-B15E3F6330CE}"/>
              </a:ext>
            </a:extLst>
          </p:cNvPr>
          <p:cNvSpPr txBox="1"/>
          <p:nvPr/>
        </p:nvSpPr>
        <p:spPr>
          <a:xfrm>
            <a:off x="292100" y="6356351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256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93E28-80F5-BEAB-BB32-86FD28244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0320941-BE94-D2C3-18F9-B809B101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127B9C-B972-A77B-F4CA-E1C6F5931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F5BCB99-EB22-C646-AA7E-42ECC7B1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952802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8-3.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プログラミング思考を支える３つの道具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6014240-7484-2A39-A303-7F3060184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2BCDD0-326C-F476-6B8C-05CAE1471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0D5B092-7B6A-D0AA-5C7A-F423B81F5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FCD3E2C-BC2E-A536-0FBC-804D445ED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C68B103-A22D-08D6-A226-60DC9474B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C8D9092-4442-72E9-F1E0-BAA86EBA7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13298F-E2A0-3B01-9313-8C800083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F6DE4-DF67-C39E-5690-E90E57908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4C2740-981E-92EE-4D64-19631CC1E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F39BEA-0B42-0D7B-BF52-71C0272B3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444C55E-574E-7707-B1D7-5B4BFDCE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8F116DC-EA18-6793-BF35-D09CADE8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0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55A0279-9263-600C-87AD-B3E00E74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3549F8-5685-C3E2-7057-4AB50FCE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3" y="0"/>
            <a:ext cx="8854068" cy="61390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3630DF-14B4-AA97-F863-FBEB400490D4}"/>
              </a:ext>
            </a:extLst>
          </p:cNvPr>
          <p:cNvSpPr txBox="1"/>
          <p:nvPr/>
        </p:nvSpPr>
        <p:spPr>
          <a:xfrm>
            <a:off x="342778" y="6176336"/>
            <a:ext cx="8095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プログラミング思考を支える3つの道具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：①オブジェクト・メソッド・引数、②変数と代入、③アルゴリズムの感覚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046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1DDC3-E467-7B7F-0553-4857DC81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プログラミング思考を支える３つの道具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2EC2566-D608-B10C-7BCB-EC0CBAFB8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306"/>
            <a:ext cx="9110709" cy="454376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8F6A9F-C33A-B583-44DB-29FAF1E2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47D195D-7DF0-BFFF-70C0-4936206D79A2}"/>
              </a:ext>
            </a:extLst>
          </p:cNvPr>
          <p:cNvSpPr/>
          <p:nvPr/>
        </p:nvSpPr>
        <p:spPr>
          <a:xfrm>
            <a:off x="0" y="4610501"/>
            <a:ext cx="9053334" cy="1241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016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9DBFA-46B9-DFC5-23B1-E1C02DAD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オブジェクト・メソッド・引数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86F87D-F53B-B7B6-3EDB-7A2665F02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474F36-B4F3-1BC3-A465-F85EDE20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2B6FF5-EC0E-6153-5A8C-48F60095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425"/>
            <a:ext cx="9144000" cy="489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C038-2905-2FA2-4292-1B28C4B4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11F9B6-C66F-C3EC-0108-29664583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B47BAF-8C9D-6A10-BF42-28E54FA7D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FDD86E-D189-8AD3-BA15-CFD6B5B6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03DC18F-2BCE-1777-AA95-425E4626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581"/>
            <a:ext cx="9144000" cy="51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37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AFD6-5F0B-EA89-B4F0-399605B7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25AFF2-E26D-0848-5223-3A5A67E3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変数と代入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627D01-DC4F-EEA9-33EB-A656795F1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38A4D4-B847-D809-D4CF-B9FF9CBB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37AB735-0A5D-CB44-44F1-E2E9CCFC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5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5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20ADC-5C13-4712-272E-A0BDD8982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729C7D-AD86-D13E-11D1-668078AF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再代入</a:t>
            </a:r>
            <a:endParaRPr kumimoji="1" lang="ja-JP" altLang="en-US" dirty="0"/>
          </a:p>
        </p:txBody>
      </p:sp>
      <p:pic>
        <p:nvPicPr>
          <p:cNvPr id="6" name="コンテンツ プレースホルダー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B612CAF-AAA0-D9C3-2807-102F84467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9641"/>
            <a:ext cx="9064640" cy="491794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7826DB-2122-3207-6D6F-5CD9B2AD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9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A985-35CE-A67F-C08E-79BCFF76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AAD1AD-3CA6-E165-A83F-C226D8F9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代入文の構文ルール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1A3AC0-35FE-95E9-D1CC-7766C2E7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3B5FDD0-BF1F-E3CC-B1D9-479C75328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D5D6BAF-6915-3F96-A6AF-CEC44149D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92953"/>
            <a:ext cx="9144000" cy="48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9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A1F0FA-4BF0-67C7-4D6E-7F41DD5B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183328" cy="7393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アルゴリズムの感覚：手順を順序立てて組み立てる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62D2B6-6BF5-919F-BB04-8C881BE8B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142593-9880-0534-9304-9E7C4FF3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FE3B8F-280D-2D09-77B7-6DBF8545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93"/>
            <a:ext cx="9144000" cy="44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20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8A346-BECA-D9EB-F08B-AAC87F2C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09DB1E-A353-BE33-7052-68823C5E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541135-21A4-74B2-C9AD-BA9F3DA08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DA07E18-0F38-2EFF-CABE-96AE8029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952802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8-4.</a:t>
            </a:r>
            <a:r>
              <a:rPr lang="ja-JP" altLang="en-US" sz="4500" dirty="0">
                <a:solidFill>
                  <a:schemeClr val="tx2"/>
                </a:solidFill>
              </a:rPr>
              <a:t> 式・計算・演算子、データの種類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41459B7-5269-CF98-2691-89370015B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532AE8-36EB-3FA1-042E-3CEA83788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49FB9C-E675-7B3A-4CE1-C985C928D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0FB5C9-4DD6-9FF9-6335-5D8BA6906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488567-4CEB-D27D-75F4-9AD6B25C7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CA07D40-F8E1-77CB-1974-C2F109242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CDCFA9-8445-377C-4951-747B7C64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5CE8C2-7EB8-CDF0-7EAF-E8D9DDEB4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51B419D-967A-FFE7-B0F2-35E4E974A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DCAFD2-7902-1EE0-4D40-47ED9BF14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AC402E6-9377-A91F-47C6-CDF4D529A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857-B37D-9D10-E374-A546FB1C9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5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7633-0D3D-DC80-4E0A-32FA32D2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54A04A2-7073-F546-0DD3-818C7C23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BE84A-4D1B-FE71-4B30-5BE01CC8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FC93B-E4F2-06BD-81B8-8DAB9C0E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8-1.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プログラミングの全体像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3408DD-EAEB-8EED-75A2-BF70171BD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41F0A-CFA2-DF9E-3DD4-774875B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52F090-4E0B-1835-0B2E-01652D641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88BC29-A308-7BA3-42B1-9B39138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5DE91-A884-648B-9AA8-387D797A8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6EFFE6-84B6-0A26-22BA-5A4B58A7C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EB721-3C89-97A5-566D-C5509AAF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90EB78-71AB-17C9-E3DE-929B772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C42458-745C-F931-B6E9-69F50245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DA645-BBA5-F042-6FEE-F6FB9FD5A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3F3C04-03AA-80A9-DDA3-DDCAF150D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D833D9-87C5-7979-9A11-FB9915A58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F608-FEF5-ADDC-9177-439DDC798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1A2848-6AE8-39ED-A959-849483A3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式と演算子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177B77-9754-2C85-1AE6-CD60C7B5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FDD9061-BA95-1B91-208D-DE5D86E2B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0A33503-2B90-96C0-D947-54D454DB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399"/>
            <a:ext cx="9144000" cy="50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28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2841D-759A-8953-E72F-94339B85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A12AB4-0D28-F406-C417-5467991B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式と代入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46AEC9-4159-C475-CE0F-64E8E40B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コンテンツ プレースホルダー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8320348-B103-BE52-A58D-DA16FE1DF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7791"/>
            <a:ext cx="9006547" cy="48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1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E3BC-D034-E185-A89B-A6B7D7D8F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81A42A-E805-390C-8EEB-699198AE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データの種類（型）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00C275-6775-5F63-8029-8DE3B29F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180B0B0-62E5-8F1A-BD13-1D98F62C3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5390F80-D2B7-A542-B605-0A75B645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117"/>
            <a:ext cx="9144000" cy="51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BD69AF-68F3-174D-E3DF-5BAAFF2D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</a:t>
            </a:r>
            <a:r>
              <a:rPr kumimoji="1" lang="ja-JP" altLang="en-US" dirty="0"/>
              <a:t>での整数データ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B38EE0-6235-C3C3-DE1F-AD3BA6569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B953BD-EC2E-B101-0B4A-F343FB49D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7E6DB7-E702-A57E-084C-1FE30C47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693"/>
            <a:ext cx="9144000" cy="44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84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F663F6-741A-4943-2351-4B221AF0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</a:t>
            </a:r>
            <a:r>
              <a:rPr kumimoji="1" lang="ja-JP" altLang="en-US" dirty="0"/>
              <a:t>での小数データ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3AB5-35BC-C29F-E8AB-385E0387D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A79D5-C2F9-2F42-3FA5-9FBE4FD7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2E5EB9-0565-0C43-6E14-03244A9E7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426"/>
            <a:ext cx="9144000" cy="42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4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55DC6-56D0-86E8-3400-A716AE1BE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FB96B1-6CFC-D1E2-EC60-BEE556E8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文字コード（文字の数値表現）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AC7FC1-97B2-4CB4-E332-E282FF9C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3C36E5C-6929-D8DC-FBBD-7A13A8C58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0CC2BEC-B497-3B38-9B4D-CD6A774C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516744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0AF7EA-0732-B1C0-05F4-0D65C2679D01}"/>
              </a:ext>
            </a:extLst>
          </p:cNvPr>
          <p:cNvSpPr txBox="1"/>
          <p:nvPr/>
        </p:nvSpPr>
        <p:spPr>
          <a:xfrm>
            <a:off x="3561008" y="5934670"/>
            <a:ext cx="4855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コンピュータはデータを</a:t>
            </a:r>
            <a:r>
              <a:rPr lang="en-US" altLang="ja-JP" dirty="0"/>
              <a:t>8</a:t>
            </a:r>
            <a:r>
              <a:rPr lang="ja-JP" altLang="en-US" dirty="0"/>
              <a:t>ビット</a:t>
            </a:r>
            <a:r>
              <a:rPr lang="en-US" altLang="ja-JP" dirty="0"/>
              <a:t>(1</a:t>
            </a:r>
            <a:r>
              <a:rPr lang="ja-JP" altLang="en-US" dirty="0"/>
              <a:t>バイト</a:t>
            </a:r>
            <a:r>
              <a:rPr lang="en-US" altLang="ja-JP" dirty="0"/>
              <a:t>)</a:t>
            </a:r>
            <a:r>
              <a:rPr lang="ja-JP" altLang="en-US" dirty="0"/>
              <a:t>単位で扱うため、</a:t>
            </a:r>
            <a:r>
              <a:rPr lang="en-US" altLang="ja-JP" dirty="0"/>
              <a:t>7</a:t>
            </a:r>
            <a:r>
              <a:rPr lang="ja-JP" altLang="en-US" dirty="0"/>
              <a:t>ビットの</a:t>
            </a:r>
            <a:r>
              <a:rPr lang="en-US" altLang="ja-JP" dirty="0"/>
              <a:t>ASCII</a:t>
            </a:r>
            <a:r>
              <a:rPr lang="ja-JP" altLang="en-US" dirty="0"/>
              <a:t>に先頭</a:t>
            </a:r>
            <a:r>
              <a:rPr lang="en-US" altLang="ja-JP" dirty="0"/>
              <a:t>0</a:t>
            </a:r>
            <a:r>
              <a:rPr lang="ja-JP" altLang="en-US" dirty="0"/>
              <a:t>を補う</a:t>
            </a:r>
          </a:p>
        </p:txBody>
      </p:sp>
    </p:spTree>
    <p:extLst>
      <p:ext uri="{BB962C8B-B14F-4D97-AF65-F5344CB8AC3E}">
        <p14:creationId xmlns:p14="http://schemas.microsoft.com/office/powerpoint/2010/main" val="1748392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38026-C86E-2CF4-C8E8-628646E1B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BF9DD0-8D44-9C7C-2E00-ED8E2DB0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での文字列データ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674855-FEA8-3FCF-2A10-21DAE374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55EED5F-839B-70B2-EBD3-DE15283D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03504"/>
            <a:ext cx="9144000" cy="49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53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0D2FD-173C-5E6A-12DD-5AF1B9052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33F08C5-6FDE-E7C1-F6E9-505114A7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33525E-A7D4-4EDA-2640-1A091057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D62B005-6672-5DBB-1A20-EF957EFC4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952802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8-4.</a:t>
            </a:r>
            <a:r>
              <a:rPr lang="ja-JP" altLang="en-US" sz="4500" dirty="0">
                <a:solidFill>
                  <a:schemeClr val="tx2"/>
                </a:solidFill>
              </a:rPr>
              <a:t> コンピュータの中で起きていること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7D9BC12-D28A-8567-0583-EE656208E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6E8599-2B02-2FD4-B45E-BF9850C4C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BBCADDB-E0C4-5DDA-EFCE-059E8999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D29F52-7F97-FA90-2785-490F12B91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ED900D5-B2F6-41B9-9E74-F1156777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F9216B2-EE45-78FD-4395-A47A81502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0E0EB1-0E32-7BF0-6DCC-EBC850F0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990421-BD44-DC1C-4E8F-7977811F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08DEB55-80E7-10CE-BC59-4B50B1C86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F1AC2DA-3984-68BF-2FDF-70D4A603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071F40A-62A4-AAEB-2A74-0DE7C337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A77E0C3-C667-7859-DFDF-2D89DCF0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5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0FD04A-F98B-B75F-6D52-8C9FB8E3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D9EC6A-D7D9-E257-BE16-2BC1E089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774"/>
            <a:ext cx="9144000" cy="50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9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1838E-11DB-54BD-5BD5-0F6CCFD0A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E3654-9407-E6DE-270D-19C5D798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コンピュータの基本構成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D4E9F3-F480-8AD6-1CAE-E4152A3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D55CE1E-02B2-D5DE-0867-BF0E00D36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145F74-232F-884E-CFCB-C4A351D8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212"/>
            <a:ext cx="9144000" cy="49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7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9850872-A38D-1696-78A7-2B585203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9D1123-8272-714D-468E-39F9712C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46"/>
            <a:ext cx="9144000" cy="50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9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A7A62-5184-6D28-77F8-BA27CA07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037AB-54A9-DE78-5003-251964E1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入力・計算・出力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02479E-0918-7B91-5F69-DDB08B3C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DC079C-1C13-D3B3-DC93-E12B0DD8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777"/>
            <a:ext cx="9144000" cy="4868133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A077C4C5-0C76-BF9D-E0DF-CD76E9053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0372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FD1CC-2081-3975-EE53-473ACA87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入力・計算・出力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81302B-089F-63F4-E4BE-6A94FE53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4766765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input() </a:t>
            </a:r>
            <a:r>
              <a:rPr lang="ja-JP" altLang="en-US" sz="2400" dirty="0"/>
              <a:t>で入力。メモリの保存。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print() </a:t>
            </a:r>
            <a:r>
              <a:rPr kumimoji="1" lang="ja-JP" altLang="en-US" sz="2400" dirty="0"/>
              <a:t>で出力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EB8C31-D580-288B-3E2F-0A5FAA88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D6CBC3E-0937-C675-B135-CBC45CCC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2263661"/>
            <a:ext cx="9144000" cy="39157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A3CE13-69C2-E331-F51B-AC4DC90A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77" y="678580"/>
            <a:ext cx="3812745" cy="15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2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12F0CB-8113-D0E5-60BC-53A1478A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入力・計算・出力　ー　変数とデータの種類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EF7471-6DD1-A3EF-0F93-DDF84973F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C58CDA-BE6F-66FD-80C2-4BE1900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25D444-4163-B34F-D736-A0D4FF92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557"/>
            <a:ext cx="9144000" cy="499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37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B9CAAD-2754-E2E4-4648-2F1911E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</a:t>
            </a:r>
            <a:r>
              <a:rPr kumimoji="1" lang="en-US" altLang="ja-JP" dirty="0"/>
              <a:t>nput() </a:t>
            </a:r>
            <a:r>
              <a:rPr kumimoji="1" lang="ja-JP" altLang="en-US" dirty="0"/>
              <a:t>による入力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F03A72-FC9E-F87E-B4C5-0CA6FD9D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72F8A0-BAEF-EAC4-7780-5DC80DEE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609453-7E07-A2C9-8732-960BD423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10"/>
            <a:ext cx="9144000" cy="49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8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A20DEA-5625-FD2A-1116-E2AD420A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</a:t>
            </a:r>
            <a:r>
              <a:rPr kumimoji="1" lang="en-US" altLang="ja-JP" dirty="0"/>
              <a:t>nput() </a:t>
            </a:r>
            <a:r>
              <a:rPr kumimoji="1" lang="ja-JP" altLang="en-US" dirty="0"/>
              <a:t>による入力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AD1176-4D58-2967-6F4F-527D73B3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5ABFE9-7A64-AB87-3288-4CB89A2A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47"/>
            <a:ext cx="9144000" cy="53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0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224CA4-78D7-A112-E451-752A6EC5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print </a:t>
            </a:r>
            <a:r>
              <a:rPr kumimoji="1" lang="ja-JP" altLang="en-US" dirty="0"/>
              <a:t>による出力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7B1E56-A4E4-35FE-1B48-FE79261B5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08E5FA-3D49-E6DB-E719-D8D92855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FA9F18-D270-87BD-36D7-C74DA958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074"/>
            <a:ext cx="9144000" cy="50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29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B041B4-1E58-3E82-E697-60D5FDD0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print() </a:t>
            </a:r>
            <a:r>
              <a:rPr kumimoji="1" lang="ja-JP" altLang="en-US" dirty="0"/>
              <a:t>による出力：文字列と値を並べる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09485C-48CC-0DC6-A248-D1D04AD21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11DC0C-A67F-B973-F56E-1F333067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314583-8777-E750-591C-7373C11E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265"/>
            <a:ext cx="9144000" cy="51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9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D8C7B-E410-ABAF-63D0-47EB5969A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C37DBC3-6C71-110A-9099-90F5C2624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76E6C5-A1BF-2F6A-CF56-384BA96AA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3C783EA-B9FD-9E08-4772-83CED025B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952802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8-7.</a:t>
            </a:r>
            <a:r>
              <a:rPr lang="ja-JP" altLang="en-US" sz="4500" dirty="0">
                <a:solidFill>
                  <a:schemeClr val="tx2"/>
                </a:solidFill>
              </a:rPr>
              <a:t>ライブラリとインポート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16AEA14-0C11-87D3-6E8A-F875A8A6B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0D54B6-5719-E077-CB1C-4D625670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6678B79-1BA7-F4DD-7FA1-7745E8F43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F3F6927-0EBF-3030-9937-5C3A5B4E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530552-ED59-9581-CFAA-65E093330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FA0D2F-CA34-172D-18D4-D447A199E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DC0A0C-F506-9EF2-0BE2-CBA1FBF4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6F6D5C-C292-B8D9-213D-84B07C824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679206-7BCA-AD36-1A8A-8F436C3DB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ACAE1FA-B329-C980-A86F-3707F78A2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CBD32D9-7A09-E1BB-750C-05352B640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C02A8FE-851B-6671-6215-6EB80366E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D53A3-AA8D-7382-4553-622DF929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ライブラリを </a:t>
            </a:r>
            <a:r>
              <a:rPr kumimoji="1" lang="en-US" altLang="ja-JP" dirty="0"/>
              <a:t>import </a:t>
            </a:r>
            <a:r>
              <a:rPr kumimoji="1" lang="ja-JP" altLang="en-US" dirty="0"/>
              <a:t>で読み込む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4457CA-EBFB-2134-1125-297815EB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1E8B6A-F424-60D9-E728-F36BDF1C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0CF3C4-7AE4-50A2-9BFE-769999757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113"/>
            <a:ext cx="9144000" cy="50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23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F98BFD-9C09-9F6E-44DA-2983DBD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ライブラリをインポートで読み込む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C07056-815D-1B3D-C0C5-9BBA5AE21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928E7C-0160-2250-1A03-A220958C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21D4F89-D5C9-15D6-2231-CD4BF5B2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176"/>
            <a:ext cx="9144000" cy="43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3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EDE0-03B0-04D6-304A-3E72AF0C3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104374-F7EB-B415-1213-30307A8B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datetime </a:t>
            </a:r>
            <a:r>
              <a:rPr lang="ja-JP" altLang="en-US" dirty="0"/>
              <a:t>ライブラリ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A1F506-9F67-B8D0-AA2D-0B46F542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0ADFECD-C601-9B3F-C111-51E181CAC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パソコンの時計を読み取って，今の日時を表示する（</a:t>
            </a:r>
            <a:r>
              <a:rPr lang="en-US" altLang="ja-JP" dirty="0"/>
              <a:t>datetime </a:t>
            </a:r>
            <a:r>
              <a:rPr lang="ja-JP" altLang="en-US" dirty="0"/>
              <a:t>ライブラリ使用）</a:t>
            </a: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DD6F0DF-FC67-3F9B-40C0-4699F783F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2110"/>
            <a:ext cx="9144000" cy="36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1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8CE35-8E6A-597A-A4F2-A72573AB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D3A703-0915-6454-267F-29B84091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math</a:t>
            </a:r>
            <a:r>
              <a:rPr lang="ja-JP" altLang="en-US" dirty="0"/>
              <a:t> ライブラリ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744C9F-9B57-1775-5345-AE443FF3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B891C8A-79ED-5EB3-8B0E-C5CBB6AB7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945644"/>
            <a:ext cx="8461208" cy="5333166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B85AF88-4CF0-DCBE-C391-2F50EB8DF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543"/>
            <a:ext cx="9144000" cy="51069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9F7501-0297-9EA0-2266-BF46D7430C86}"/>
              </a:ext>
            </a:extLst>
          </p:cNvPr>
          <p:cNvSpPr txBox="1"/>
          <p:nvPr/>
        </p:nvSpPr>
        <p:spPr>
          <a:xfrm>
            <a:off x="714776" y="6075145"/>
            <a:ext cx="7405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dirty="0">
                <a:latin typeface="Courier New" panose="02070309020205020404" pitchFamily="49" charset="0"/>
              </a:rPr>
              <a:t>math</a:t>
            </a:r>
            <a:r>
              <a:rPr lang="en-US" altLang="ja-JP" dirty="0">
                <a:latin typeface="Courier New" panose="02070309020205020404" pitchFamily="49" charset="0"/>
              </a:rPr>
              <a:t> </a:t>
            </a:r>
            <a:r>
              <a:rPr lang="ja-JP" altLang="en-US" dirty="0">
                <a:latin typeface="Courier New" panose="02070309020205020404" pitchFamily="49" charset="0"/>
              </a:rPr>
              <a:t>ライブラリの三角関数は</a:t>
            </a:r>
            <a:r>
              <a:rPr lang="ja-JP" altLang="ja-JP" dirty="0"/>
              <a:t>角度をラジアンで受け取るため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7759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B5272-B652-5C10-00DE-D1E712E5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809A2D-7A93-0B70-F375-74F2FA97A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657460-BFD8-D560-B4BB-D100B0F31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AC53C6-B46B-C801-554A-05688E8F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8-8. </a:t>
            </a:r>
            <a:r>
              <a:rPr lang="ja-JP" altLang="en-US" sz="4500" dirty="0">
                <a:solidFill>
                  <a:schemeClr val="tx2"/>
                </a:solidFill>
              </a:rPr>
              <a:t>タートルグラフィックス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3987A5-B1A1-4547-64DD-C6909C080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10067F-A163-F790-1DCE-7AF34ECD1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22D943-88DA-A1D8-AFC7-FF96940F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DDDBF9-0FD5-ABBA-2601-F4796AF64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31CB2C9-0F6C-E1B4-3A00-A7CA31633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C654884-8F2E-6B3A-E61E-B0AB7C75B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74FEE2-BA74-3011-2EE1-C33C4087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6ADD78-DE7E-4D7F-EB9A-8D6C56C6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6EEAFF-4AB8-0FC9-2268-CC4EB0FFC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8049FD5-0424-668A-1B22-686331AD1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37530B-5529-1BC2-511E-2AC814341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7AB694-4983-ED38-97E6-974FA01CB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58702B-8541-49F6-275B-D4856CE0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B9F962-0DD5-214C-3BF3-225E1AB1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71118"/>
            <a:ext cx="8461208" cy="639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タートル（亀</a:t>
            </a:r>
            <a:r>
              <a:rPr kumimoji="1" lang="en-US" altLang="ja-JP" sz="2400" dirty="0"/>
              <a:t>; turtle</a:t>
            </a:r>
            <a:r>
              <a:rPr kumimoji="1" lang="ja-JP" altLang="en-US" sz="2400" dirty="0"/>
              <a:t>）が線を引きながら進む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27181D-B083-6725-083C-B7D4B25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588017-50F6-F506-AAC0-98EC62ED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948"/>
            <a:ext cx="9144000" cy="40405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7BC70B-D425-7D6D-BE54-6C70FA63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20" y="5179479"/>
            <a:ext cx="5291400" cy="16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56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134895" y="601650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7"/>
            <a:ext cx="3516134" cy="194634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14EA03D-D374-01C3-3849-9F790412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45" y="3264381"/>
            <a:ext cx="3570207" cy="256214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380697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21372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387910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396202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26895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21872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2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D8C1-38F5-DD68-AC86-C0B5CF6F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7A0ED2-5155-5350-5129-B61E9340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40309-F697-5168-28B8-734CE974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=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インポート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オブジェクト生成．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へのセット．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への移動</a:t>
            </a:r>
            <a:b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66" y="3939523"/>
            <a:ext cx="2389008" cy="221082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55094" y="41714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34895" y="5578212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63207" y="4243591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15556" y="5633446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886358" y="5439045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(100, 0)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17227" y="4326514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(0, 100)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62384" y="5633446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55094" y="4583218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最初の位置は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(0, 0)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3264451" y="629019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260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028473-BE47-A905-FC2F-441A56BD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オブジェクト生成と代入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A507E-F45B-2AF8-71B3-DCD02EDA8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61B64C-71CE-0668-2134-047707C5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F9806E-3B86-4143-28EF-38CFEC22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129"/>
            <a:ext cx="9144000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6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68A3BE-C447-64AD-D8A2-E1CCF04D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Goto </a:t>
            </a:r>
            <a:r>
              <a:rPr kumimoji="1" lang="ja-JP" altLang="en-US" dirty="0"/>
              <a:t>メソッドでの場所の指定法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715538-4F05-35C0-3CD6-ED76BECD5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AE959E-8158-F25B-2212-505A0DF8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EF0D471-CB81-EAA7-905E-DAA1BDE1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539"/>
            <a:ext cx="9144000" cy="500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9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8C0153-1257-76B9-C076-4FC26173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1" y="175028"/>
            <a:ext cx="8676962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タートルグラフィックスのオブジェクトとメソッド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178E60-2347-4314-798E-14E7DBDC0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B8A4DB-C084-0C07-27C4-5BCE7907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208F3E-00EB-015F-8827-255471A2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9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3DBE7-479B-517D-F21F-24401604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タートルグラフィックスで伸びる実力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24A6D0-F61D-1877-6EA9-71DD78C1B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CAC39-7794-93B9-0CF7-039C4579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EE44EA-C0ED-1C96-0139-C0C046DA9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9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9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580" y="175028"/>
            <a:ext cx="8461208" cy="469865"/>
          </a:xfrm>
        </p:spPr>
        <p:txBody>
          <a:bodyPr>
            <a:noAutofit/>
          </a:bodyPr>
          <a:lstStyle/>
          <a:p>
            <a:r>
              <a:rPr lang="ja-JP" altLang="ja-JP" sz="2800"/>
              <a:t>プログラムとは — 命令を書いた手順の集まり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806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0CF5188-4CBA-39FA-6098-D32A03444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415BFB-4155-9288-744A-859D350C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0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64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4B77EB-566A-2474-D414-111BCD9B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Trinket </a:t>
            </a:r>
            <a:r>
              <a:rPr kumimoji="1" lang="ja-JP" altLang="en-US" dirty="0"/>
              <a:t>の概要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4EA149-E108-CBB6-467A-8477B70D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651A3F-C91D-D98B-E7FF-6C6613DA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F92A90F-DA17-5309-0BA1-A293A4CC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21825"/>
            <a:ext cx="9144000" cy="42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9886BE-B97E-ED3B-A5A1-F289B8B7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Trinket </a:t>
            </a:r>
            <a:r>
              <a:rPr kumimoji="1" lang="ja-JP" altLang="en-US" dirty="0"/>
              <a:t>操作手順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30CEE7-AEAE-F501-E266-50F5251A8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B4BC90-5EF1-1983-0E62-796FEC6E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72BC07C-4963-36D5-5EBA-BEAC930B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8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46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FE456E5-1E3E-E2A3-4751-A8795839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04" y="2617192"/>
            <a:ext cx="7067550" cy="198120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136524"/>
            <a:ext cx="8461208" cy="574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演習１．変数と代入，＋を用いた文字列連結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trinket 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https://trinket.io/python/abafd851480a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402243" y="5031544"/>
            <a:ext cx="8025743" cy="852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513486" y="27009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2247510" y="2535272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026032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7F99F91-4E8D-95B3-AE0E-AC34BC21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43" y="2787969"/>
            <a:ext cx="6781800" cy="2333625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136524"/>
            <a:ext cx="8461208" cy="574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演習２．計算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trinket 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https://trinket.io/python/9870e86d63b9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39817" y="5178298"/>
            <a:ext cx="8025743" cy="852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451060" y="2847699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2185084" y="2682026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469297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7775549-996C-CA15-23A0-A7E7AC14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62" y="2846878"/>
            <a:ext cx="6448425" cy="228600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136524"/>
            <a:ext cx="8461208" cy="574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演習３．代入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trinket 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https://trinket.io/python/b869619b0874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280549" y="5216934"/>
            <a:ext cx="8025743" cy="852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391792" y="288633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2125816" y="2720662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4285630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358996F-09F8-2B20-0A95-1934E86C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7" y="2512848"/>
            <a:ext cx="7639050" cy="2181225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136524"/>
            <a:ext cx="8461208" cy="574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演習４．</a:t>
            </a:r>
            <a:r>
              <a:rPr lang="en-US" altLang="ja-JP" sz="2400" b="1" dirty="0"/>
              <a:t>input() </a:t>
            </a:r>
            <a:r>
              <a:rPr lang="ja-JP" altLang="en-US" sz="2400" b="1" dirty="0"/>
              <a:t>による入力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trinket 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https://trinket.io/python/45f0bed92360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402243" y="4843447"/>
            <a:ext cx="8025743" cy="852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513486" y="2512848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2247510" y="234717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1153652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583DB54-5B62-1B6A-3987-026E7650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36" y="4065072"/>
            <a:ext cx="7461527" cy="279292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418974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https://trinket.io/python/2b804ab19a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②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7" y="490595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演習５．オペレーティングシステム（コンピュータ）のタイマーを利用した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現在日時の表示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5079709" y="4850792"/>
            <a:ext cx="3791797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DE8634-79E4-F6AC-F3FB-768002AAD9B1}"/>
              </a:ext>
            </a:extLst>
          </p:cNvPr>
          <p:cNvSpPr txBox="1"/>
          <p:nvPr/>
        </p:nvSpPr>
        <p:spPr>
          <a:xfrm>
            <a:off x="5779975" y="599439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現在の日時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F87B3D-628A-D338-CF65-386F41336389}"/>
              </a:ext>
            </a:extLst>
          </p:cNvPr>
          <p:cNvSpPr txBox="1"/>
          <p:nvPr/>
        </p:nvSpPr>
        <p:spPr>
          <a:xfrm>
            <a:off x="1487347" y="299442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datetime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now = datetime.datetime.now()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print(now)</a:t>
            </a:r>
          </a:p>
        </p:txBody>
      </p:sp>
    </p:spTree>
    <p:extLst>
      <p:ext uri="{BB962C8B-B14F-4D97-AF65-F5344CB8AC3E}">
        <p14:creationId xmlns:p14="http://schemas.microsoft.com/office/powerpoint/2010/main" val="1222817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1145E6E-4608-4EE7-C228-F89112DD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5" y="3670241"/>
            <a:ext cx="8580227" cy="266062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010968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①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https://trinket.io/python/597e5771ff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②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08785" y="275858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演習６．平方根：面積が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7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の正方形の一辺の長さ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5184757" y="5695430"/>
            <a:ext cx="2419059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8D2FA7-2C2D-2AF5-7558-9AC74D0A053E}"/>
              </a:ext>
            </a:extLst>
          </p:cNvPr>
          <p:cNvSpPr txBox="1"/>
          <p:nvPr/>
        </p:nvSpPr>
        <p:spPr>
          <a:xfrm>
            <a:off x="1753564" y="27286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print(math.sqrt(7))</a:t>
            </a:r>
          </a:p>
        </p:txBody>
      </p:sp>
    </p:spTree>
    <p:extLst>
      <p:ext uri="{BB962C8B-B14F-4D97-AF65-F5344CB8AC3E}">
        <p14:creationId xmlns:p14="http://schemas.microsoft.com/office/powerpoint/2010/main" val="672235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980641A-C830-2751-40E5-BDBE6525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0" y="3705678"/>
            <a:ext cx="8596501" cy="238017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127655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⑤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https://trinket.io/python/4e3559f879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⑥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6" y="175991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演習７．円周率：半径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3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の円の面積は？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5264067" y="5553642"/>
            <a:ext cx="2419059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690F8B-D1E1-EAD9-B3AB-7D073106BE51}"/>
              </a:ext>
            </a:extLst>
          </p:cNvPr>
          <p:cNvSpPr txBox="1"/>
          <p:nvPr/>
        </p:nvSpPr>
        <p:spPr>
          <a:xfrm>
            <a:off x="2059174" y="268046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print(3 * 3 * math.pi)</a:t>
            </a:r>
          </a:p>
        </p:txBody>
      </p:sp>
    </p:spTree>
    <p:extLst>
      <p:ext uri="{BB962C8B-B14F-4D97-AF65-F5344CB8AC3E}">
        <p14:creationId xmlns:p14="http://schemas.microsoft.com/office/powerpoint/2010/main" val="423875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6D5520-CC7B-EFC8-B9D3-7D35BE14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プログラミングの用途① アプリケーションの実現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10BC7-FFD4-613B-9499-CF0CB7CE4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7B7E5-C148-F668-EFB0-E2DDF26D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3B3CAC-E2A8-2EC3-1DA1-9284A433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054382"/>
            <a:ext cx="9144000" cy="4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365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8A113F2-F03C-9691-B8CF-073351A6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5" y="4460160"/>
            <a:ext cx="8714640" cy="1907245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604071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⑦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https://trinket.io/python/bdcce27488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⑧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7" y="490595"/>
            <a:ext cx="82456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演習８．三角関数：三角形の２辺の長さが，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４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６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で，その間の角度が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６０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度のとき，面積は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(1/2) ×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4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×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6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× sin(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60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6383546" y="5802191"/>
            <a:ext cx="2276708" cy="4319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9D9487-C191-5F1F-C8EA-62C4F594DBEE}"/>
              </a:ext>
            </a:extLst>
          </p:cNvPr>
          <p:cNvSpPr txBox="1"/>
          <p:nvPr/>
        </p:nvSpPr>
        <p:spPr>
          <a:xfrm>
            <a:off x="905112" y="3275092"/>
            <a:ext cx="7587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print((1/2) * 4 * 6 * math.sin(60 * math.pi / 180))</a:t>
            </a:r>
          </a:p>
        </p:txBody>
      </p:sp>
    </p:spTree>
    <p:extLst>
      <p:ext uri="{BB962C8B-B14F-4D97-AF65-F5344CB8AC3E}">
        <p14:creationId xmlns:p14="http://schemas.microsoft.com/office/powerpoint/2010/main" val="1570166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B14CD3-7C9F-F676-435E-08A272B03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演習９．タートルグラフィックス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B6EFC6-344F-0A6B-E2FB-3B9145A6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 txBox="1">
            <a:spLocks/>
          </p:cNvSpPr>
          <p:nvPr/>
        </p:nvSpPr>
        <p:spPr>
          <a:xfrm>
            <a:off x="201529" y="1023185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①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Merriweather" panose="00000500000000000000" pitchFamily="2" charset="0"/>
                <a:hlinkClick r:id="rId2"/>
              </a:rPr>
              <a:t>https://trinket.io/python/f29bfe71cd</a:t>
            </a:r>
            <a:endParaRPr lang="en-US" altLang="ja-JP" dirty="0">
              <a:latin typeface="Merriweather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242824" y="6214533"/>
            <a:ext cx="8025743" cy="6572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839431-3C8F-EDD1-CE91-33D16F73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45" y="3179227"/>
            <a:ext cx="9077325" cy="280987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793203" y="3170350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1464070" y="3289240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5137048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次のように</a:t>
            </a:r>
            <a:r>
              <a:rPr lang="ja-JP" altLang="en-US" b="1" dirty="0"/>
              <a:t>書き換えて</a:t>
            </a:r>
            <a:r>
              <a:rPr lang="ja-JP" altLang="en-US" dirty="0"/>
              <a:t>，</a:t>
            </a:r>
            <a:r>
              <a:rPr lang="ja-JP" altLang="en-US" b="1" dirty="0"/>
              <a:t>再実行</a:t>
            </a:r>
            <a:r>
              <a:rPr lang="ja-JP" altLang="en-US" dirty="0"/>
              <a:t>し，</a:t>
            </a:r>
            <a:r>
              <a:rPr lang="ja-JP" altLang="en-US" b="1" dirty="0"/>
              <a:t>結果が変わる</a:t>
            </a:r>
            <a:r>
              <a:rPr lang="ja-JP" altLang="en-US" dirty="0"/>
              <a:t>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6B51FD-EDF7-3D54-390D-003370AB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92" y="3751690"/>
            <a:ext cx="5952070" cy="278722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0CD3CC-3D65-9DB2-DDBF-BCCF0D100D97}"/>
              </a:ext>
            </a:extLst>
          </p:cNvPr>
          <p:cNvSpPr/>
          <p:nvPr/>
        </p:nvSpPr>
        <p:spPr>
          <a:xfrm>
            <a:off x="1560088" y="3763686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69B162-802A-F100-C7E0-94F44AE8BE76}"/>
              </a:ext>
            </a:extLst>
          </p:cNvPr>
          <p:cNvSpPr txBox="1"/>
          <p:nvPr/>
        </p:nvSpPr>
        <p:spPr>
          <a:xfrm>
            <a:off x="2230955" y="3608147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ADC1251-367C-815A-7A0F-5DC874752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76" y="1558416"/>
            <a:ext cx="5175277" cy="1870584"/>
          </a:xfrm>
          <a:prstGeom prst="rect">
            <a:avLst/>
          </a:prstGeom>
        </p:spPr>
      </p:pic>
      <p:sp>
        <p:nvSpPr>
          <p:cNvPr id="13" name="矢印: 左 12">
            <a:extLst>
              <a:ext uri="{FF2B5EF4-FFF2-40B4-BE49-F238E27FC236}">
                <a16:creationId xmlns:a16="http://schemas.microsoft.com/office/drawing/2014/main" id="{30520B73-BD1A-DE3B-AFBE-4588DF200E08}"/>
              </a:ext>
            </a:extLst>
          </p:cNvPr>
          <p:cNvSpPr/>
          <p:nvPr/>
        </p:nvSpPr>
        <p:spPr>
          <a:xfrm>
            <a:off x="4511153" y="2924419"/>
            <a:ext cx="723900" cy="40797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0DAA82-9450-2032-ACBF-6A71F0D829EC}"/>
              </a:ext>
            </a:extLst>
          </p:cNvPr>
          <p:cNvSpPr txBox="1"/>
          <p:nvPr/>
        </p:nvSpPr>
        <p:spPr>
          <a:xfrm>
            <a:off x="5393040" y="28908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書き換え</a:t>
            </a:r>
          </a:p>
        </p:txBody>
      </p:sp>
    </p:spTree>
    <p:extLst>
      <p:ext uri="{BB962C8B-B14F-4D97-AF65-F5344CB8AC3E}">
        <p14:creationId xmlns:p14="http://schemas.microsoft.com/office/powerpoint/2010/main" val="400995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 txBox="1">
            <a:spLocks/>
          </p:cNvSpPr>
          <p:nvPr/>
        </p:nvSpPr>
        <p:spPr>
          <a:xfrm>
            <a:off x="201529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① 別のプログラムを試す．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hlinkClick r:id="rId2"/>
              </a:rPr>
              <a:t>https://trinket.io/python/ddb861147133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CC1014-4887-070C-BAD7-F2364D9B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65" y="2920843"/>
            <a:ext cx="7688688" cy="30729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8BEDAB1-BDF1-F379-8B47-E447805F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演習１０．タートルグラフィックスで六角形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4876F6-10AF-F06D-5241-308499EA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242824" y="6052559"/>
            <a:ext cx="8025743" cy="6689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25C194-0A81-EF16-490D-A3B835A4A6FF}"/>
              </a:ext>
            </a:extLst>
          </p:cNvPr>
          <p:cNvSpPr/>
          <p:nvPr/>
        </p:nvSpPr>
        <p:spPr>
          <a:xfrm>
            <a:off x="1760316" y="2845550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7F9491-FE0D-D7A4-508A-51E46B05096A}"/>
              </a:ext>
            </a:extLst>
          </p:cNvPr>
          <p:cNvSpPr txBox="1"/>
          <p:nvPr/>
        </p:nvSpPr>
        <p:spPr>
          <a:xfrm>
            <a:off x="2431183" y="2690011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1042244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819F1-AEC7-7BD8-1778-AD33F0BD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演習１１．タートルグラフィックスで星形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16C331-14E2-B107-C69C-8A1538F2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0" i="0" dirty="0">
                <a:effectLst/>
                <a:hlinkClick r:id="rId3"/>
              </a:rPr>
              <a:t>https://trinket.io/python/5366def2f4</a:t>
            </a:r>
            <a:endParaRPr lang="en-US" altLang="ja-JP" b="0" i="0" dirty="0">
              <a:effectLst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9C950-2B86-7D8B-52EB-8C1604AC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4D5CFF5-FB5C-106D-BFAC-7AF5F34C1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3457"/>
            <a:ext cx="9144000" cy="3072152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 txBox="1">
            <a:spLocks/>
          </p:cNvSpPr>
          <p:nvPr/>
        </p:nvSpPr>
        <p:spPr>
          <a:xfrm>
            <a:off x="321845" y="5088467"/>
            <a:ext cx="8620626" cy="163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各自の自発的な演習，自己研鑽の時間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■　発想力，創造力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lang="ja-JP" altLang="en-US" sz="2400" dirty="0"/>
              <a:t>．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472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B53E-C502-ACFF-69AC-D6899B3E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91CC8F-AA4B-B492-E159-EE497D49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プログラミングの用途② </a:t>
            </a:r>
            <a:r>
              <a:rPr lang="ja-JP" altLang="en-US" dirty="0"/>
              <a:t>最先端の研究・実験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4DBE7F-2CB0-420D-B386-639A4A88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7BA2D1C-9F4C-7105-E3C7-EF60B19E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2" y="801779"/>
            <a:ext cx="8208335" cy="60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D4622-6C64-CE71-D338-99365783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プログラミングの用途③ コンピュータの制御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B81F7C-4794-7D4C-9E03-0A43349B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4916B29-FFCA-DAE1-D977-E38793E375C9}"/>
              </a:ext>
            </a:extLst>
          </p:cNvPr>
          <p:cNvSpPr/>
          <p:nvPr/>
        </p:nvSpPr>
        <p:spPr>
          <a:xfrm>
            <a:off x="1917700" y="3898900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AC823FF-93B8-3160-6157-220D34C4D17A}"/>
              </a:ext>
            </a:extLst>
          </p:cNvPr>
          <p:cNvSpPr/>
          <p:nvPr/>
        </p:nvSpPr>
        <p:spPr>
          <a:xfrm>
            <a:off x="2032000" y="657558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168D19C-34BB-E48D-C975-DC733A72A77F}"/>
              </a:ext>
            </a:extLst>
          </p:cNvPr>
          <p:cNvSpPr/>
          <p:nvPr/>
        </p:nvSpPr>
        <p:spPr>
          <a:xfrm>
            <a:off x="4324350" y="499214"/>
            <a:ext cx="495300" cy="46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A525EC-403F-5303-DBBD-E9839D88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92"/>
            <a:ext cx="9144000" cy="52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1895</Words>
  <Application>Microsoft Office PowerPoint</Application>
  <PresentationFormat>画面に合わせる (4:3)</PresentationFormat>
  <Paragraphs>316</Paragraphs>
  <Slides>74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74</vt:i4>
      </vt:variant>
    </vt:vector>
  </HeadingPairs>
  <TitlesOfParts>
    <vt:vector size="86" baseType="lpstr">
      <vt:lpstr>ＭＳ Ｐ明朝</vt:lpstr>
      <vt:lpstr>メイリオ</vt:lpstr>
      <vt:lpstr>游ゴシック</vt:lpstr>
      <vt:lpstr>Arial</vt:lpstr>
      <vt:lpstr>Calibri</vt:lpstr>
      <vt:lpstr>Courier New</vt:lpstr>
      <vt:lpstr>Merriweather</vt:lpstr>
      <vt:lpstr>Segoe UI</vt:lpstr>
      <vt:lpstr>Office テーマ</vt:lpstr>
      <vt:lpstr>1_Office テーマ</vt:lpstr>
      <vt:lpstr>4_Office テーマ</vt:lpstr>
      <vt:lpstr>2_Office テーマ</vt:lpstr>
      <vt:lpstr>cs-8. Python プログラミング基礎①  </vt:lpstr>
      <vt:lpstr>「コンピューターサイエンス」第８回の内容</vt:lpstr>
      <vt:lpstr>8-1. プログラミングの全体像</vt:lpstr>
      <vt:lpstr>PowerPoint プレゼンテーション</vt:lpstr>
      <vt:lpstr>プログラミングで何ができるのか </vt:lpstr>
      <vt:lpstr>プログラムとは — 命令を書いた手順の集まり</vt:lpstr>
      <vt:lpstr>プログラミングの用途① アプリケーションの実現</vt:lpstr>
      <vt:lpstr>プログラミングの用途② 最先端の研究・実験</vt:lpstr>
      <vt:lpstr>プログラミングの用途③ コンピュータの制御</vt:lpstr>
      <vt:lpstr>プログラミングの用途④ コンピュータ同士の接続</vt:lpstr>
      <vt:lpstr>8-2. Python 言語とツール</vt:lpstr>
      <vt:lpstr>PowerPoint プレゼンテーション</vt:lpstr>
      <vt:lpstr>Python（パイソン） 言語</vt:lpstr>
      <vt:lpstr>ソースコード</vt:lpstr>
      <vt:lpstr>コマンドプロンプトによるPython実行</vt:lpstr>
      <vt:lpstr>Python プログラムのパソコン上での実行</vt:lpstr>
      <vt:lpstr>Visual Studio Codeによる開発</vt:lpstr>
      <vt:lpstr>オンライン実行環境の使いわけ</vt:lpstr>
      <vt:lpstr>Google Colaboratory</vt:lpstr>
      <vt:lpstr>8-3. プログラミング思考を支える３つの道具</vt:lpstr>
      <vt:lpstr>PowerPoint プレゼンテーション</vt:lpstr>
      <vt:lpstr>プログラミング思考を支える３つの道具</vt:lpstr>
      <vt:lpstr>オブジェクト・メソッド・引数</vt:lpstr>
      <vt:lpstr>変数</vt:lpstr>
      <vt:lpstr>変数と代入</vt:lpstr>
      <vt:lpstr>再代入</vt:lpstr>
      <vt:lpstr>代入文の構文ルール</vt:lpstr>
      <vt:lpstr>アルゴリズムの感覚：手順を順序立てて組み立てる</vt:lpstr>
      <vt:lpstr>8-4. 式・計算・演算子、データの種類</vt:lpstr>
      <vt:lpstr>式と演算子</vt:lpstr>
      <vt:lpstr>式と代入</vt:lpstr>
      <vt:lpstr>データの種類（型）</vt:lpstr>
      <vt:lpstr>Pythonでの整数データ</vt:lpstr>
      <vt:lpstr>Pythonでの小数データ</vt:lpstr>
      <vt:lpstr>文字コード（文字の数値表現）</vt:lpstr>
      <vt:lpstr>Python での文字列データ</vt:lpstr>
      <vt:lpstr>8-4. コンピュータの中で起きていること</vt:lpstr>
      <vt:lpstr>PowerPoint プレゼンテーション</vt:lpstr>
      <vt:lpstr>コンピュータの基本構成</vt:lpstr>
      <vt:lpstr>入力・計算・出力</vt:lpstr>
      <vt:lpstr>入力・計算・出力</vt:lpstr>
      <vt:lpstr>入力・計算・出力　ー　変数とデータの種類</vt:lpstr>
      <vt:lpstr>input() による入力</vt:lpstr>
      <vt:lpstr>input() による入力</vt:lpstr>
      <vt:lpstr>print による出力</vt:lpstr>
      <vt:lpstr>print() による出力：文字列と値を並べる</vt:lpstr>
      <vt:lpstr>8-7.ライブラリとインポート</vt:lpstr>
      <vt:lpstr>ライブラリを import で読み込む</vt:lpstr>
      <vt:lpstr>ライブラリをインポートで読み込む</vt:lpstr>
      <vt:lpstr>datetime ライブラリ</vt:lpstr>
      <vt:lpstr>math ライブラリ</vt:lpstr>
      <vt:lpstr>8-8. タートルグラフィックス</vt:lpstr>
      <vt:lpstr>タートルグラフィックス</vt:lpstr>
      <vt:lpstr>オブジェクトとメソッド</vt:lpstr>
      <vt:lpstr>オブジェクトとメソッド</vt:lpstr>
      <vt:lpstr>オブジェクト生成と代入</vt:lpstr>
      <vt:lpstr>Goto メソッドでの場所の指定法</vt:lpstr>
      <vt:lpstr>タートルグラフィックスのオブジェクトとメソッド</vt:lpstr>
      <vt:lpstr>タートルグラフィックスで伸びる実力</vt:lpstr>
      <vt:lpstr>演習</vt:lpstr>
      <vt:lpstr>Trinket の概要</vt:lpstr>
      <vt:lpstr>Trinket 操作手順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演習９．タートルグラフィックス</vt:lpstr>
      <vt:lpstr>PowerPoint プレゼンテーション</vt:lpstr>
      <vt:lpstr>演習１０．タートルグラフィックスで六角形</vt:lpstr>
      <vt:lpstr>演習１１．タートルグラフィックスで星形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115</cp:revision>
  <dcterms:created xsi:type="dcterms:W3CDTF">2020-06-03T12:20:31Z</dcterms:created>
  <dcterms:modified xsi:type="dcterms:W3CDTF">2026-06-30T03:59:34Z</dcterms:modified>
</cp:coreProperties>
</file>