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70"/>
  </p:notesMasterIdLst>
  <p:sldIdLst>
    <p:sldId id="544" r:id="rId3"/>
    <p:sldId id="2068" r:id="rId4"/>
    <p:sldId id="1902" r:id="rId5"/>
    <p:sldId id="2162" r:id="rId6"/>
    <p:sldId id="2107" r:id="rId7"/>
    <p:sldId id="2069" r:id="rId8"/>
    <p:sldId id="2106" r:id="rId9"/>
    <p:sldId id="2112" r:id="rId10"/>
    <p:sldId id="2160" r:id="rId11"/>
    <p:sldId id="2152" r:id="rId12"/>
    <p:sldId id="2154" r:id="rId13"/>
    <p:sldId id="2156" r:id="rId14"/>
    <p:sldId id="2153" r:id="rId15"/>
    <p:sldId id="2155" r:id="rId16"/>
    <p:sldId id="2159" r:id="rId17"/>
    <p:sldId id="2157" r:id="rId18"/>
    <p:sldId id="2158" r:id="rId19"/>
    <p:sldId id="2108" r:id="rId20"/>
    <p:sldId id="2161" r:id="rId21"/>
    <p:sldId id="2129" r:id="rId22"/>
    <p:sldId id="2078" r:id="rId23"/>
    <p:sldId id="2077" r:id="rId24"/>
    <p:sldId id="2145" r:id="rId25"/>
    <p:sldId id="2109" r:id="rId26"/>
    <p:sldId id="2098" r:id="rId27"/>
    <p:sldId id="2110" r:id="rId28"/>
    <p:sldId id="2111" r:id="rId29"/>
    <p:sldId id="2119" r:id="rId30"/>
    <p:sldId id="2140" r:id="rId31"/>
    <p:sldId id="2122" r:id="rId32"/>
    <p:sldId id="2151" r:id="rId33"/>
    <p:sldId id="2150" r:id="rId34"/>
    <p:sldId id="2126" r:id="rId35"/>
    <p:sldId id="2141" r:id="rId36"/>
    <p:sldId id="2149" r:id="rId37"/>
    <p:sldId id="2127" r:id="rId38"/>
    <p:sldId id="2135" r:id="rId39"/>
    <p:sldId id="2136" r:id="rId40"/>
    <p:sldId id="2164" r:id="rId41"/>
    <p:sldId id="2142" r:id="rId42"/>
    <p:sldId id="1789" r:id="rId43"/>
    <p:sldId id="2147" r:id="rId44"/>
    <p:sldId id="2138" r:id="rId45"/>
    <p:sldId id="2143" r:id="rId46"/>
    <p:sldId id="2148" r:id="rId47"/>
    <p:sldId id="2131" r:id="rId48"/>
    <p:sldId id="1752" r:id="rId49"/>
    <p:sldId id="2072" r:id="rId50"/>
    <p:sldId id="1753" r:id="rId51"/>
    <p:sldId id="1754" r:id="rId52"/>
    <p:sldId id="2123" r:id="rId53"/>
    <p:sldId id="2163" r:id="rId54"/>
    <p:sldId id="2124" r:id="rId55"/>
    <p:sldId id="1791" r:id="rId56"/>
    <p:sldId id="1794" r:id="rId57"/>
    <p:sldId id="1762" r:id="rId58"/>
    <p:sldId id="2144" r:id="rId59"/>
    <p:sldId id="2061" r:id="rId60"/>
    <p:sldId id="2062" r:id="rId61"/>
    <p:sldId id="2063" r:id="rId62"/>
    <p:sldId id="2099" r:id="rId63"/>
    <p:sldId id="2101" r:id="rId64"/>
    <p:sldId id="2100" r:id="rId65"/>
    <p:sldId id="2102" r:id="rId66"/>
    <p:sldId id="1797" r:id="rId67"/>
    <p:sldId id="1798" r:id="rId68"/>
    <p:sldId id="2055" r:id="rId69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601" autoAdjust="0"/>
    <p:restoredTop sz="91983" autoAdjust="0"/>
  </p:normalViewPr>
  <p:slideViewPr>
    <p:cSldViewPr snapToGrid="0">
      <p:cViewPr varScale="1">
        <p:scale>
          <a:sx n="76" d="100"/>
          <a:sy n="76" d="100"/>
        </p:scale>
        <p:origin x="32" y="26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2798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7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64EF8-74FE-40A1-902E-125A64E3EB0E}" type="datetimeFigureOut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3C1-63D0-4CA4-8D67-2118CF2CB84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7231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671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B3CEF-04E2-009B-88C8-E1B59C823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1DEBC087-5178-AB12-102B-123EDECDB8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F73EB2E8-D1AB-3016-FAE2-29E785A2F9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C3BC6EE-24DD-4898-5ACC-F81D58EC106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0588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67633-4AE2-56FE-8F0E-D39920820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5277C148-C918-A284-7CBC-7CED55C23C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61EE2195-A73D-0C3E-FD64-B3B6633012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63CECBA-1774-4C31-7135-989EF79041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5807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F980B-DDF1-18F8-611B-362D5589B0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8A53E782-8960-15E7-A2DA-B424195A8E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8FC39DE2-D1C8-395D-BB37-6E9E93F649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4E06AF8-83A9-5DE6-3085-CFE3E1D144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2095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92329-BF46-C7DE-EE30-C2E4E5DAD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E48A4A3D-1ED2-C452-538A-893253CF3B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07E90295-88E8-5197-9463-8942C802E4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02810CF-1CA5-D38B-F47D-076BF26479A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3287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47037-F2FE-7145-BCA8-16A8BE547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FE6903B9-38DB-05C6-2F44-1E7FDE233E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9A94D455-9C97-7979-FCAA-35DCCDA969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A4C3D95-9305-52EB-0FE4-EE4E5FBA57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2194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C90DC-6535-B676-C493-9043A4E72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DD6B1301-0629-ED61-A8E3-7F068717A6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5DDB3F5D-46C7-4AA1-1B5E-61BDB8776F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要約：</a:t>
            </a:r>
            <a:r>
              <a:rPr lang="en-US" altLang="ja-JP" dirty="0"/>
              <a:t>7-</a:t>
            </a:r>
            <a:r>
              <a:rPr dirty="0"/>
              <a:t>2. </a:t>
            </a:r>
            <a:r>
              <a:rPr dirty="0" err="1"/>
              <a:t>コードコンバット</a:t>
            </a:r>
            <a:r>
              <a:rPr dirty="0"/>
              <a:t>（ Code Combat ）</a:t>
            </a:r>
            <a:r>
              <a:rPr dirty="0" err="1"/>
              <a:t>を用いたプログラミング演習</a:t>
            </a:r>
            <a:r>
              <a:rPr dirty="0"/>
              <a:t>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CE48108-4CAD-8289-A419-53B74BB807A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C5B174-42CB-4E29-BEDB-5B349DA0C657}" type="slidenum">
              <a:rPr kumimoji="1" lang="ja-JP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游ゴシック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1" lang="ja-JP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游ゴシック" panose="020F0502020204030204"/>
              <a:ea typeface="游ゴシック" panose="020B0400000000000000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0628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 err="1"/>
              <a:t>要約：for</a:t>
            </a:r>
            <a:r>
              <a:rPr dirty="0"/>
              <a:t> </a:t>
            </a:r>
            <a:r>
              <a:rPr dirty="0" err="1"/>
              <a:t>による繰り返し</a:t>
            </a:r>
            <a:r>
              <a:rPr dirty="0"/>
              <a:t> Python）  の  for </a:t>
            </a:r>
            <a:r>
              <a:rPr dirty="0" err="1"/>
              <a:t>ループ</a:t>
            </a:r>
            <a:r>
              <a:rPr dirty="0"/>
              <a:t> は、 </a:t>
            </a:r>
            <a:r>
              <a:rPr dirty="0" err="1"/>
              <a:t>指定された範囲</a:t>
            </a:r>
            <a:r>
              <a:rPr dirty="0"/>
              <a:t> </a:t>
            </a:r>
            <a:r>
              <a:rPr dirty="0" err="1"/>
              <a:t>に対して</a:t>
            </a:r>
            <a:r>
              <a:rPr dirty="0"/>
              <a:t> </a:t>
            </a:r>
            <a:r>
              <a:rPr dirty="0" err="1"/>
              <a:t>繰り返し処理</a:t>
            </a:r>
            <a:r>
              <a:rPr dirty="0"/>
              <a:t> </a:t>
            </a:r>
            <a:r>
              <a:rPr dirty="0" err="1"/>
              <a:t>を行う</a:t>
            </a:r>
            <a:r>
              <a:rPr dirty="0"/>
              <a:t> 「 range(10) 」</a:t>
            </a:r>
            <a:r>
              <a:rPr dirty="0" err="1"/>
              <a:t>は，数の並び</a:t>
            </a:r>
            <a:r>
              <a:rPr dirty="0"/>
              <a:t> 0, 1, 2, 3, 4, 5, 6, 7, 8, 9 </a:t>
            </a:r>
            <a:r>
              <a:rPr dirty="0" err="1"/>
              <a:t>の意味</a:t>
            </a:r>
            <a:r>
              <a:rPr dirty="0"/>
              <a:t> 「 for </a:t>
            </a:r>
            <a:r>
              <a:rPr dirty="0" err="1"/>
              <a:t>i</a:t>
            </a:r>
            <a:r>
              <a:rPr dirty="0"/>
              <a:t> in range(10) 」</a:t>
            </a:r>
            <a:r>
              <a:rPr dirty="0" err="1"/>
              <a:t>の場合</a:t>
            </a:r>
            <a:r>
              <a:rPr dirty="0"/>
              <a:t>， </a:t>
            </a:r>
            <a:r>
              <a:rPr dirty="0" err="1"/>
              <a:t>i</a:t>
            </a:r>
            <a:r>
              <a:rPr dirty="0"/>
              <a:t>  </a:t>
            </a:r>
            <a:r>
              <a:rPr dirty="0" err="1"/>
              <a:t>の値</a:t>
            </a:r>
            <a:r>
              <a:rPr dirty="0"/>
              <a:t> は， 0, 1, 2, 3, 4, 5, 6, 7, 8, 9 </a:t>
            </a:r>
            <a:r>
              <a:rPr dirty="0" err="1"/>
              <a:t>と変化</a:t>
            </a:r>
            <a:r>
              <a:rPr dirty="0"/>
              <a:t> </a:t>
            </a:r>
            <a:r>
              <a:rPr dirty="0" err="1"/>
              <a:t>する</a:t>
            </a:r>
            <a:r>
              <a:rPr dirty="0"/>
              <a:t>． ループは，それぞれに対して１回ずつ実行される </a:t>
            </a:r>
            <a:r>
              <a:rPr dirty="0" err="1"/>
              <a:t>プログラム</a:t>
            </a:r>
            <a:r>
              <a:rPr dirty="0"/>
              <a:t> </a:t>
            </a:r>
            <a:r>
              <a:rPr dirty="0" err="1"/>
              <a:t>実行結果</a:t>
            </a:r>
            <a:r>
              <a:rPr dirty="0"/>
              <a:t>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727970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要約：演習２ 条件分岐， if ， else 資料： 21 ～ 23 【 トピックス 】 条件分岐 if else。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8578654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要約：① trinket の次のページを開く https://trinket.io/python/0fd59392c8 ② 実行する。 1800 が表示されることを確認。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5411624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要約：③ 「 age = 18 」を「 age = 10 」に書き替える ④ 実行する。 500 が表示される ことを確認 ⑤ age の値が 8, 9, 10, 11 のときは 500 になり、 12, 13, 14, 15 のときは 1800 になることを確認。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0975023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A50D1-1426-135E-6023-99FBABCC3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35B338-10E3-22AF-AD0C-7D30578CFBF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290ACA-C2B0-BF91-A995-764B4B9ADE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要約：① trinket の次のページを開く https://trinket.io/python/0fd59392c8 ② 実行する。 1800 が表示されることを確認。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A84B01-73CC-FA9A-997F-4303E928A5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276719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 err="1"/>
              <a:t>要約</a:t>
            </a:r>
            <a:r>
              <a:rPr dirty="0"/>
              <a:t>：① trinket </a:t>
            </a:r>
            <a:r>
              <a:rPr dirty="0" err="1"/>
              <a:t>の次のページを開く</a:t>
            </a:r>
            <a:r>
              <a:rPr dirty="0"/>
              <a:t> https://trinket.io/python/27f6ebe1da ② </a:t>
            </a:r>
            <a:r>
              <a:rPr dirty="0" err="1"/>
              <a:t>実行結果が，次のように表示されることを確認</a:t>
            </a:r>
            <a:r>
              <a:rPr dirty="0"/>
              <a:t> Python） で「 </a:t>
            </a:r>
            <a:r>
              <a:rPr dirty="0" err="1"/>
              <a:t>i</a:t>
            </a:r>
            <a:r>
              <a:rPr dirty="0"/>
              <a:t> * '&amp;' 」は， &amp; を </a:t>
            </a:r>
            <a:r>
              <a:rPr dirty="0" err="1"/>
              <a:t>i</a:t>
            </a:r>
            <a:r>
              <a:rPr dirty="0"/>
              <a:t>  個 </a:t>
            </a:r>
            <a:r>
              <a:rPr dirty="0" err="1"/>
              <a:t>の意味になる</a:t>
            </a:r>
            <a:r>
              <a:rPr dirty="0"/>
              <a:t>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631188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要約：③ 確認クイズ &amp; を 9 個まで表示 したい（下図のように）ときは， どのようにプログラムを書き換えるか？ 自分でチャレンジ してせよ このプログラムを書き換える このような結果を得る。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1754839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要約：① trinket の次のページを開く https://trinket.io/python/88a728c3cb ② 実行する。 30, 31 が表示 されることを確認 ③ 8 月や 9 月について表示できるように、プログラムを変更し実行してみる １． 月の日数 6  月は 30 日まである． 7  月は 31 日まである．  ※ うるう年のことは考えないことにする。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4110485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要約：① trinket の次のページを開く https://trinket.io/python/895c3ea5b6 ② 実行結果が，次のように表示されることを確認。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要約：③ trinket の次のページを開く https://trinket.io/python/0d8dbc1139 ④ 実行結果が，次のように表示されることを確認 ⑤ プログラム内の 「 5 」や「 20 」や「 100 」や「 170 」をいろいろ書き換えて実行 してみる。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要約：② https://trinket.io/python/f8cd554693 import turtle t = turtle.Turtle () colors = ["red", "green", "blue"] for i in range(3):  t.color (colors[ i ])  t.circle (30)  t.forward (50) ライブラリのインポート オブジェクト生成。 t へのセット。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72170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1FBDB-3FE1-4E23-8A3E-D23037547262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07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50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76" y="2614172"/>
            <a:ext cx="3086100" cy="1397000"/>
          </a:xfrm>
        </p:spPr>
        <p:txBody>
          <a:bodyPr/>
          <a:lstStyle>
            <a:lvl1pPr algn="r">
              <a:lnSpc>
                <a:spcPct val="100000"/>
              </a:lnSpc>
              <a:defRPr/>
            </a:lvl1pPr>
          </a:lstStyle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2284" y="946596"/>
            <a:ext cx="5311720" cy="5267459"/>
          </a:xfrm>
        </p:spPr>
        <p:txBody>
          <a:bodyPr anchor="ctr"/>
          <a:lstStyle>
            <a:lvl1pPr>
              <a:spcBef>
                <a:spcPts val="0"/>
              </a:spcBef>
              <a:defRPr sz="2600"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A3E3D-4D1D-4163-AD90-B772FBC95A7D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8" name="直線コネクタ 7">
            <a:extLst>
              <a:ext uri="{FF2B5EF4-FFF2-40B4-BE49-F238E27FC236}">
                <a16:creationId xmlns:a16="http://schemas.microsoft.com/office/drawing/2014/main" id="{FEE24C5F-FDEB-41AC-8EE7-D7A90FDF0D4E}"/>
              </a:ext>
            </a:extLst>
          </p:cNvPr>
          <p:cNvCxnSpPr/>
          <p:nvPr userDrawn="1"/>
        </p:nvCxnSpPr>
        <p:spPr>
          <a:xfrm>
            <a:off x="3408372" y="1771739"/>
            <a:ext cx="0" cy="3081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72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17190-F4F2-435C-9433-79F7AB9E97BF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0816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7B0A3-2511-4231-8D8D-1A02D976D3A3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6897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0653C-AB33-4AEE-8ADF-8CBC889DAC38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22346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C662F-1C88-4F72-A2F3-539EB351F97B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75455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08AAC-77C1-4008-9465-32B322AA2FD1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326329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B8540-9CF7-4592-8041-50186FF23E5C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4950-D159-4EF1-90C3-DB06CAAE7C11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27566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1845" y="846253"/>
            <a:ext cx="8461208" cy="533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BE731-6ED8-4A42-8A57-3C41D7584935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50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メイリオ" panose="020B0604030504040204" pitchFamily="50" charset="-128"/>
              </a:defRPr>
            </a:lvl1pPr>
          </a:lstStyle>
          <a:p>
            <a:fld id="{E205D82C-95A1-431E-8E38-AA614A14CDCF}" type="slidenum">
              <a:rPr lang="ja-JP" altLang="en-US" smtClean="0"/>
              <a:pPr/>
              <a:t>‹#›</a:t>
            </a:fld>
            <a:endParaRPr lang="ja-JP" altLang="en-US" dirty="0"/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D9445425-3AD1-45CB-BDD6-281EC62A9D6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622" y="90311"/>
            <a:ext cx="746942" cy="70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7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rgbClr val="FF0000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Arial" panose="020B0604020202020204" pitchFamily="34" charset="0"/>
          <a:ea typeface="メイリオ" panose="020B0604030504040204" pitchFamily="50" charset="-128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65315" y="221838"/>
            <a:ext cx="8256653" cy="5572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ja-JP" altLang="en-US" dirty="0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315" y="1033434"/>
            <a:ext cx="8256653" cy="51435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 dirty="0"/>
              <a:t>マスター テキストの書式設定</a:t>
            </a:r>
          </a:p>
          <a:p>
            <a:pPr lvl="1"/>
            <a:r>
              <a:rPr lang="ja-JP" altLang="en-US" dirty="0"/>
              <a:t>第 </a:t>
            </a:r>
            <a:r>
              <a:rPr lang="en-US" altLang="ja-JP" dirty="0"/>
              <a:t>2 </a:t>
            </a:r>
            <a:r>
              <a:rPr lang="ja-JP" altLang="en-US" dirty="0"/>
              <a:t>レベル</a:t>
            </a:r>
          </a:p>
          <a:p>
            <a:pPr lvl="2"/>
            <a:r>
              <a:rPr lang="ja-JP" altLang="en-US" dirty="0"/>
              <a:t>第 </a:t>
            </a:r>
            <a:r>
              <a:rPr lang="en-US" altLang="ja-JP" dirty="0"/>
              <a:t>3 </a:t>
            </a:r>
            <a:r>
              <a:rPr lang="ja-JP" altLang="en-US" dirty="0"/>
              <a:t>レベル</a:t>
            </a:r>
          </a:p>
          <a:p>
            <a:pPr lvl="3"/>
            <a:r>
              <a:rPr lang="ja-JP" altLang="en-US" dirty="0"/>
              <a:t>第 </a:t>
            </a:r>
            <a:r>
              <a:rPr lang="en-US" altLang="ja-JP" dirty="0"/>
              <a:t>4 </a:t>
            </a:r>
            <a:r>
              <a:rPr lang="ja-JP" altLang="en-US" dirty="0"/>
              <a:t>レベル</a:t>
            </a:r>
          </a:p>
          <a:p>
            <a:pPr lvl="4"/>
            <a:r>
              <a:rPr lang="ja-JP" altLang="en-US" dirty="0"/>
              <a:t>第 </a:t>
            </a:r>
            <a:r>
              <a:rPr lang="en-US" altLang="ja-JP" dirty="0"/>
              <a:t>5 </a:t>
            </a:r>
            <a:r>
              <a:rPr lang="ja-JP" altLang="en-US" dirty="0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EBCB-4574-4917-A517-BC61951E7195}" type="datetime1">
              <a:rPr kumimoji="1" lang="ja-JP" altLang="en-US" smtClean="0"/>
              <a:t>2026/6/14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5934" y="643126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D4950-D159-4EF1-90C3-DB06CAAE7C11}" type="slidenum">
              <a:rPr kumimoji="1" lang="ja-JP" altLang="en-US" smtClean="0"/>
              <a:pPr/>
              <a:t>‹#›</a:t>
            </a:fld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347324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32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メイリオ" panose="020B0604030504040204" pitchFamily="50" charset="-128"/>
          <a:ea typeface="メイリオ" panose="020B0604030504040204" pitchFamily="50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0fd59392c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62f74d3bf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27f6ebe1da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88a728c3cb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a563124a187c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5830b6d18e9c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9fe4ad1bb348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895c3ea5b6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0d8dbc1139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trinket.io/python/f8cd554693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343531" y="1122363"/>
            <a:ext cx="8406418" cy="2387600"/>
          </a:xfrm>
        </p:spPr>
        <p:txBody>
          <a:bodyPr>
            <a:noAutofit/>
          </a:bodyPr>
          <a:lstStyle/>
          <a:p>
            <a:r>
              <a:rPr lang="en-US" altLang="ja-JP" sz="4000" dirty="0"/>
              <a:t>cs-9. Python </a:t>
            </a:r>
            <a:r>
              <a:rPr lang="ja-JP" altLang="en-US" sz="4000" dirty="0"/>
              <a:t>プログラミング基礎② </a:t>
            </a:r>
            <a:br>
              <a:rPr lang="en-US" altLang="ja-JP" dirty="0"/>
            </a:br>
            <a:endParaRPr lang="ja-JP" altLang="en-US" dirty="0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C84E1CA8-AB97-4D64-AAA1-5B084FB85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954620"/>
            <a:ext cx="6858000" cy="1655762"/>
          </a:xfrm>
        </p:spPr>
        <p:txBody>
          <a:bodyPr>
            <a:noAutofit/>
          </a:bodyPr>
          <a:lstStyle/>
          <a:p>
            <a:r>
              <a:rPr lang="ja-JP" altLang="en-US" dirty="0"/>
              <a:t>（コンピューターサイエンス）</a:t>
            </a:r>
            <a:endParaRPr lang="en-US" altLang="ja-JP" dirty="0"/>
          </a:p>
          <a:p>
            <a:endParaRPr lang="ja-JP" altLang="en-US" dirty="0"/>
          </a:p>
          <a:p>
            <a:endParaRPr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9" name="正方形/長方形 8"/>
          <p:cNvSpPr/>
          <p:nvPr/>
        </p:nvSpPr>
        <p:spPr>
          <a:xfrm>
            <a:off x="3875482" y="4869762"/>
            <a:ext cx="1415772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金子邦彦</a:t>
            </a:r>
          </a:p>
        </p:txBody>
      </p:sp>
      <p:pic>
        <p:nvPicPr>
          <p:cNvPr id="7" name="Picture 2" descr="https://mirrors.creativecommons.org/presskit/buttons/88x31/png/by-nc-sa.eu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105" y="5736590"/>
            <a:ext cx="1433790" cy="5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図 7" descr="メガネをかけた男性&#10;&#10;自動的に生成された説明">
            <a:extLst>
              <a:ext uri="{FF2B5EF4-FFF2-40B4-BE49-F238E27FC236}">
                <a16:creationId xmlns:a16="http://schemas.microsoft.com/office/drawing/2014/main" id="{4047DBB5-87E7-41C0-8239-B092FFAB73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8" y="4610382"/>
            <a:ext cx="710957" cy="937036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AA82458C-B5CB-8162-E529-D94BD1066333}"/>
              </a:ext>
            </a:extLst>
          </p:cNvPr>
          <p:cNvSpPr txBox="1"/>
          <p:nvPr/>
        </p:nvSpPr>
        <p:spPr>
          <a:xfrm>
            <a:off x="2225040" y="6442639"/>
            <a:ext cx="5054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1600" dirty="0">
                <a:latin typeface="ＭＳ Ｐ明朝" panose="02020600040205080304" pitchFamily="18" charset="-128"/>
                <a:ea typeface="ＭＳ Ｐ明朝" panose="02020600040205080304" pitchFamily="18" charset="-128"/>
              </a:rPr>
              <a:t>資料中の図などは </a:t>
            </a:r>
            <a:r>
              <a:rPr kumimoji="1" lang="en-US" altLang="ja-JP" sz="1600" dirty="0">
                <a:latin typeface="ＭＳ Ｐ明朝" panose="02020600040205080304" pitchFamily="18" charset="-128"/>
                <a:ea typeface="ＭＳ Ｐ明朝" panose="02020600040205080304" pitchFamily="18" charset="-128"/>
              </a:rPr>
              <a:t>Google Nano Banana 2 </a:t>
            </a:r>
            <a:r>
              <a:rPr kumimoji="1" lang="ja-JP" altLang="en-US" sz="1600" dirty="0">
                <a:latin typeface="ＭＳ Ｐ明朝" panose="02020600040205080304" pitchFamily="18" charset="-128"/>
                <a:ea typeface="ＭＳ Ｐ明朝" panose="02020600040205080304" pitchFamily="18" charset="-128"/>
              </a:rPr>
              <a:t>を用いて作成</a:t>
            </a:r>
          </a:p>
        </p:txBody>
      </p:sp>
    </p:spTree>
    <p:extLst>
      <p:ext uri="{BB962C8B-B14F-4D97-AF65-F5344CB8AC3E}">
        <p14:creationId xmlns:p14="http://schemas.microsoft.com/office/powerpoint/2010/main" val="1581328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68AFAEA-1754-758B-A000-223599B0C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「コンピューターサイエンス」第９回の内容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71B28AF-D320-4858-1D79-4EB6F12AC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コンテンツ プレースホルダー 5">
            <a:extLst>
              <a:ext uri="{FF2B5EF4-FFF2-40B4-BE49-F238E27FC236}">
                <a16:creationId xmlns:a16="http://schemas.microsoft.com/office/drawing/2014/main" id="{95E80B35-31F6-2E05-2F1A-949ECAADE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8" name="図 7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1C8E211B-5D7A-1509-DA61-73EDB087F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2569"/>
            <a:ext cx="9144000" cy="5092861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CB3C0175-979A-361E-4D1C-B15E3F6330CE}"/>
              </a:ext>
            </a:extLst>
          </p:cNvPr>
          <p:cNvSpPr txBox="1"/>
          <p:nvPr/>
        </p:nvSpPr>
        <p:spPr>
          <a:xfrm>
            <a:off x="201529" y="6488668"/>
            <a:ext cx="76216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ja-JP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本</a:t>
            </a:r>
            <a:r>
              <a:rPr lang="ja-JP" altLang="en-US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授業</a:t>
            </a:r>
            <a:r>
              <a:rPr lang="ja-JP" altLang="ja-JP" b="0" i="0" dirty="0">
                <a:solidFill>
                  <a:srgbClr val="232425"/>
                </a:solidFill>
                <a:effectLst/>
                <a:latin typeface="Arial" panose="020B0604020202020204" pitchFamily="34" charset="0"/>
              </a:rPr>
              <a:t>の図は生成AI</a:t>
            </a:r>
            <a:r>
              <a:rPr lang="ja-JP" altLang="en-US" dirty="0">
                <a:solidFill>
                  <a:srgbClr val="232425"/>
                </a:solidFill>
                <a:latin typeface="Arial" panose="020B0604020202020204" pitchFamily="34" charset="0"/>
              </a:rPr>
              <a:t>である </a:t>
            </a:r>
            <a:r>
              <a:rPr lang="en-US" altLang="ja-JP" dirty="0">
                <a:solidFill>
                  <a:srgbClr val="232425"/>
                </a:solidFill>
                <a:latin typeface="Arial" panose="020B0604020202020204" pitchFamily="34" charset="0"/>
              </a:rPr>
              <a:t>Google Nano Banana 2</a:t>
            </a:r>
            <a:r>
              <a:rPr lang="ja-JP" altLang="en-US" dirty="0">
                <a:solidFill>
                  <a:srgbClr val="232425"/>
                </a:solidFill>
                <a:latin typeface="Arial" panose="020B0604020202020204" pitchFamily="34" charset="0"/>
              </a:rPr>
              <a:t> を用いて作成</a:t>
            </a:r>
            <a:endParaRPr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652561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0A7633-0D3D-DC80-4E0A-32FA32D2F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54A04A2-7073-F546-0DD3-818C7C23E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3BBE84A-4D1B-FE71-4B30-5BE01CC85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D85FC93B-E4F2-06BD-81B8-8DAB9C0E7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611258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9-1.</a:t>
            </a:r>
            <a:r>
              <a:rPr lang="ja-JP" altLang="en-US" sz="4500" dirty="0">
                <a:solidFill>
                  <a:schemeClr val="tx2"/>
                </a:solidFill>
              </a:rPr>
              <a:t> </a:t>
            </a:r>
            <a:r>
              <a:rPr lang="en-US" altLang="ja-JP" sz="4500" dirty="0">
                <a:solidFill>
                  <a:schemeClr val="tx2"/>
                </a:solidFill>
              </a:rPr>
              <a:t>Python </a:t>
            </a:r>
            <a:r>
              <a:rPr lang="ja-JP" altLang="en-US" sz="4500" dirty="0">
                <a:solidFill>
                  <a:schemeClr val="tx2"/>
                </a:solidFill>
              </a:rPr>
              <a:t>の特徴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A53408DD-EAEB-8EED-75A2-BF70171BD0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C041F0A-CFA2-DF9E-3DD4-774875B3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52F090-4E0B-1835-0B2E-01652D641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E88BC29-A308-7BA3-42B1-9B3913838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585DE91-A884-648B-9AA8-387D797A8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36EFFE6-84B6-0A26-22BA-5A4B58A7C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EFEB721-3C89-97A5-566D-C5509AAF8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290EB78-71AB-17C9-E3DE-929B77297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9C42458-745C-F931-B6E9-69F50245F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FDA645-BBA5-F042-6FEE-F6FB9FD5A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03F3C04-03AA-80A9-DDA3-DDCAF150D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DD833D9-87C5-7979-9A11-FB9915A58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6511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F39A60EC-3E90-3FFA-6F9D-2EA9ED908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</a:t>
            </a:fld>
            <a:endParaRPr kumimoji="1" lang="ja-JP" altLang="en-US"/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90B2A91C-0FBF-4A74-741C-99764FA92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2337"/>
            <a:ext cx="9144000" cy="509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42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7B0A6DA-25B8-AE99-05D2-579DCB64A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759" y="166762"/>
            <a:ext cx="8461208" cy="5333166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>
                <a:solidFill>
                  <a:srgbClr val="FF0000"/>
                </a:solidFill>
              </a:rPr>
              <a:t>コンピュータはプログラムの指示通りに動く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CB0A050-07FA-AD94-1679-E07B4AEF3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テキスト, 設計図&#10;&#10;AI 生成コンテンツは誤りを含む可能性があります。">
            <a:extLst>
              <a:ext uri="{FF2B5EF4-FFF2-40B4-BE49-F238E27FC236}">
                <a16:creationId xmlns:a16="http://schemas.microsoft.com/office/drawing/2014/main" id="{BA611048-A4AE-D803-CBE8-EBE826A11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7138"/>
            <a:ext cx="9144000" cy="458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657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AA69B46-BD86-53A2-A31B-900B59AE8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ソースコード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B1D9BCA-51F2-346B-FDE5-D51B888ED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FEB6709-552B-35B1-FC25-B9BFDE22A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DD8191B5-A142-42B3-4F35-89056C215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5857"/>
            <a:ext cx="9144000" cy="490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876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58A1979-F510-DB50-A7F7-9F663C43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の特徴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1D279E3-8C9C-6D29-894B-BFDB43F96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ja-JP" sz="2400" dirty="0"/>
              <a:t>Python </a:t>
            </a:r>
            <a:r>
              <a:rPr kumimoji="1" lang="ja-JP" altLang="en-US" sz="2400" dirty="0"/>
              <a:t>には、文法のシンプルさ・ライブラリの豊富さ・柔軟性という利点がある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DAD94FD-9B75-ACD0-BF32-2E263CACA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AD1CF5A5-E264-B580-E944-51E76564D4DF}"/>
              </a:ext>
            </a:extLst>
          </p:cNvPr>
          <p:cNvSpPr/>
          <p:nvPr/>
        </p:nvSpPr>
        <p:spPr>
          <a:xfrm>
            <a:off x="3268033" y="4582821"/>
            <a:ext cx="795366" cy="3246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05B5FF3B-497F-B306-247B-47DE6D739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3544"/>
            <a:ext cx="9144000" cy="49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643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E0B2A5-CBBA-B537-D034-2E507C26B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7583832-7582-A695-73F8-188889E51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9ADA592-9AB2-67C2-850D-EC2B05FFF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D694083D-815B-CBED-A007-2DC88EFB24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0" y="1741337"/>
            <a:ext cx="7496629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9-2.</a:t>
            </a:r>
            <a:r>
              <a:rPr lang="ja-JP" altLang="en-US" sz="4500" dirty="0">
                <a:solidFill>
                  <a:schemeClr val="tx2"/>
                </a:solidFill>
              </a:rPr>
              <a:t> ライブラリとインポート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048B0D98-D631-F63E-5DBF-C84F94C4F6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11E8DC2-7A95-543C-925A-42676699E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3F81FF9-8DCB-D586-8003-480B612F3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2DBD907-3F15-F271-535D-D69A7BAF2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771F9AF-AC04-4D84-2C80-1C7276929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CE45F5-0FCE-FE93-B241-1249216EE7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682F081-9166-8E54-2293-4B0F3891C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EFE0246-202B-C5EF-6B3B-6C2F5FDBD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C805316-EC12-46D3-D8AB-881867E4B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B0C237E-B86B-FA32-FD67-FDE16E0D6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EABEEF8-EECB-795E-E47E-305247753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70A9873-63FC-BF40-87CC-D903C239D1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896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26BAC462-B1C8-93E5-F0EF-D1C30927B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9</a:t>
            </a:fld>
            <a:endParaRPr kumimoji="1" lang="ja-JP" altLang="en-US"/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B314756E-D454-6B00-BE58-D3D2580A8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9860"/>
            <a:ext cx="9144000" cy="513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730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3D06CC76-AD9D-1457-AA62-C99DAA03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の代表的なライブラリ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1900444-0364-B24E-8056-8EBCCB8B1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68F1911-E476-8377-31AC-81C46197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10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794A49E9-CC6A-42BC-510C-FD9B03154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333" y="1038180"/>
            <a:ext cx="9144000" cy="445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122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C3D53A3-AA8D-7382-4553-622DF929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ライブラリを </a:t>
            </a:r>
            <a:r>
              <a:rPr kumimoji="1" lang="en-US" altLang="ja-JP" dirty="0"/>
              <a:t>import </a:t>
            </a:r>
            <a:r>
              <a:rPr kumimoji="1" lang="ja-JP" altLang="en-US" dirty="0"/>
              <a:t>で読み込む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394457CA-EBFB-2134-1125-297815EB0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C1E8B6A-F424-60D9-E728-F36BDF1CC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11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F90CF3C4-7AE4-50A2-9BFE-769999757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0113"/>
            <a:ext cx="9144000" cy="507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423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8F98BFD-9C09-9F6E-44DA-2983DBD78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ライブラリをインポートで読み込む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1C07056-815D-1B3D-C0C5-9BBA5AE21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F928E7C-0160-2250-1A03-A220958CD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12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421D4F89-D5C9-15D6-2231-CD4BF5B26D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6176"/>
            <a:ext cx="9144000" cy="435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732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A2F82A8-DDF0-54B1-886C-8648AA180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ライブラリのメリット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ABB8256-1C46-3BCB-6E2C-CB397B0CA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373ABAE-DB95-24C1-7C6D-13E68DBEB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13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209D2788-AD5B-A3D2-E706-236D09E68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4858"/>
            <a:ext cx="9144000" cy="4928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596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98C006DA-5AB3-8094-18BE-6CB69F08E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ライブラリのインポート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0602D0B-7401-84B9-460A-B81288F8B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27D5BCD-79EC-B529-D5E0-BA8D206C3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14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0C7189DF-31C7-450F-FAF9-8371F5B745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8261"/>
            <a:ext cx="9144000" cy="494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7358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E3B14AD-FEF5-F204-B421-A0A5B5F4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標準ライブラリと外部ライブラリ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6ABD336-1B7A-20A9-78E8-346A872E3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D55E232-423A-70C1-63A7-CE5289868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15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3EC1E4E7-63E3-39BF-145E-78B4D0DCA2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2962"/>
            <a:ext cx="9144000" cy="501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022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5FDA283-3321-3885-2BF3-4CE1E633F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770687"/>
          </a:xfrm>
        </p:spPr>
        <p:txBody>
          <a:bodyPr>
            <a:normAutofit fontScale="90000"/>
          </a:bodyPr>
          <a:lstStyle/>
          <a:p>
            <a:r>
              <a:rPr kumimoji="1" lang="ja-JP" altLang="en-US" dirty="0"/>
              <a:t>外部ライブラリは、使う前に一度だけ追加（インストール）を行う</a:t>
            </a:r>
          </a:p>
        </p:txBody>
      </p:sp>
      <p:pic>
        <p:nvPicPr>
          <p:cNvPr id="6" name="コンテンツ プレースホルダー 5">
            <a:extLst>
              <a:ext uri="{FF2B5EF4-FFF2-40B4-BE49-F238E27FC236}">
                <a16:creationId xmlns:a16="http://schemas.microsoft.com/office/drawing/2014/main" id="{4468EAEA-570C-2ECD-2827-C3CC49AA2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18520"/>
            <a:ext cx="9178073" cy="3823414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5D60E68-4910-681D-B555-5AC0AB1FF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16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6854633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6835371-0E5D-0D18-71E1-D9FBD5B96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614112"/>
          </a:xfrm>
        </p:spPr>
        <p:txBody>
          <a:bodyPr>
            <a:normAutofit fontScale="90000"/>
          </a:bodyPr>
          <a:lstStyle/>
          <a:p>
            <a:r>
              <a:rPr kumimoji="1" lang="ja-JP" altLang="en-US" dirty="0"/>
              <a:t>標準ライブラリと外部ライブラリ － 違いと共通点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796F55E-8C0E-EF23-4EC9-0E68C71A4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9CE4146-2900-36DF-AFC0-BFD53D9F8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17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E216774-AA58-9D6B-E6DF-D8C75E1E9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37844"/>
            <a:ext cx="9144000" cy="478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70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7EA396-8E0B-6924-081C-30590BAD1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C24B304-E6A5-EB36-24B9-50BD4AE3F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95FDBC7-3770-E817-ED63-9FF453BB0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D179A42F-A1B1-58EA-CD17-A294D455B8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0" y="1741337"/>
            <a:ext cx="7496629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9-3.</a:t>
            </a:r>
            <a:r>
              <a:rPr lang="ja-JP" altLang="en-US" sz="4500" dirty="0">
                <a:solidFill>
                  <a:schemeClr val="tx2"/>
                </a:solidFill>
              </a:rPr>
              <a:t> オブジェクトとクラス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E0D5FB0F-06F2-133F-F756-E097CDEAB7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EF0618C-6CAB-3EC0-5419-C2C9BC1E6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1108AB5-EAAC-1F69-5BF8-2D14A14C3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C70A22A-B788-3D0E-FA16-AC69DB6EAE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0DFCE76-9057-F4EB-FE28-70D923A03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785E8FB-FA02-4552-A373-23439F190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B684391-A1EC-394A-CAE8-4417802EF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2FCE497-8CF2-26CA-7320-4B85157F2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B1CEB7B-DA7B-A2E7-8654-BAE05E777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27B85FB-A6BE-AC87-4A83-A6C754CC2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4D68BB3-A088-8E33-3D81-3E3EDB53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FF50023-0C1E-7A54-9E31-5C38D5890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3051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番号プレースホルダー 1">
            <a:extLst>
              <a:ext uri="{FF2B5EF4-FFF2-40B4-BE49-F238E27FC236}">
                <a16:creationId xmlns:a16="http://schemas.microsoft.com/office/drawing/2014/main" id="{A8BDB4BE-C92E-4105-D05E-881DA6DF1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19</a:t>
            </a:fld>
            <a:endParaRPr kumimoji="1" lang="ja-JP" altLang="en-US"/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7355CF27-5A14-BEE8-FC9E-27C4584AB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8322"/>
            <a:ext cx="9144000" cy="504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55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1D9DBFA-46B9-DFC5-23B1-E1C02DAD0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 dirty="0">
                <a:solidFill>
                  <a:srgbClr val="FF0000"/>
                </a:solidFill>
              </a:rPr>
              <a:t>オブジェクト・メソッド・引数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686F87D-F53B-B7B6-3EDB-7A2665F02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A474F36-B4F3-1BC3-A465-F85EDE20E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1" lang="ja-JP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7D2B6FF5-EC0E-6153-5A8C-48F600959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3425"/>
            <a:ext cx="9144000" cy="489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7675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DC038-2905-2FA2-4292-1B28C4B4C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F11F9B6-C66F-C3EC-0108-296645839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変数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AB47BAF-8C9D-6A10-BF42-28E54FA7D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CFDD86E-D189-8AD3-BA15-CFD6B5B6D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&#10;&#10;AI 生成コンテンツは誤りを含む可能性があります。">
            <a:extLst>
              <a:ext uri="{FF2B5EF4-FFF2-40B4-BE49-F238E27FC236}">
                <a16:creationId xmlns:a16="http://schemas.microsoft.com/office/drawing/2014/main" id="{303DC18F-2BCE-1777-AA95-425E46264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8581"/>
            <a:ext cx="9144000" cy="517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6695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BAFD6-5F0B-EA89-B4F0-399605B74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325AFF2-E26D-0848-5223-3A5A67E3F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変数と代入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D627D01-DC4F-EEA9-33EB-A656795F1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A38A4D4-B847-D809-D4CF-B9FF9CBBE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タイムライン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337AB735-0A5D-CB44-44F1-E2E9CCFCB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566511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72A28919-22CB-340A-35B8-A398BEEC5A38}"/>
              </a:ext>
            </a:extLst>
          </p:cNvPr>
          <p:cNvSpPr txBox="1"/>
          <p:nvPr/>
        </p:nvSpPr>
        <p:spPr>
          <a:xfrm>
            <a:off x="241300" y="650875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前回資料</a:t>
            </a:r>
          </a:p>
        </p:txBody>
      </p:sp>
    </p:spTree>
    <p:extLst>
      <p:ext uri="{BB962C8B-B14F-4D97-AF65-F5344CB8AC3E}">
        <p14:creationId xmlns:p14="http://schemas.microsoft.com/office/powerpoint/2010/main" val="6741036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5AF1589-700A-A365-CF4B-8451F451A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クラスとオブジェクト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D72DFAB-451F-AC56-27AE-8F2E842C5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501BB6A-A582-BF2F-CF52-B9B5D33CB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作品, 食品, テーブル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A97E7A0B-552F-75B4-B760-5EEBA58C4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1877"/>
            <a:ext cx="9144000" cy="4974245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05E99109-4DB5-6C76-10C8-11BE7A6162F2}"/>
              </a:ext>
            </a:extLst>
          </p:cNvPr>
          <p:cNvSpPr txBox="1"/>
          <p:nvPr/>
        </p:nvSpPr>
        <p:spPr>
          <a:xfrm>
            <a:off x="1609506" y="1026653"/>
            <a:ext cx="205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クラス</a:t>
            </a: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5ECE7CA4-116A-0B44-A3FC-E6987A9053BD}"/>
              </a:ext>
            </a:extLst>
          </p:cNvPr>
          <p:cNvSpPr txBox="1"/>
          <p:nvPr/>
        </p:nvSpPr>
        <p:spPr>
          <a:xfrm>
            <a:off x="-39103" y="2640390"/>
            <a:ext cx="26849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オブジェクト</a:t>
            </a: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AAFC9743-60EC-B8A7-C01F-A7EA2A630518}"/>
              </a:ext>
            </a:extLst>
          </p:cNvPr>
          <p:cNvSpPr txBox="1"/>
          <p:nvPr/>
        </p:nvSpPr>
        <p:spPr>
          <a:xfrm>
            <a:off x="1416914" y="5940852"/>
            <a:ext cx="63101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1</a:t>
            </a:r>
            <a:r>
              <a:rPr kumimoji="0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つの型（クラス）から、同じ形のクッキー（オブジェクト）を何枚も作ることができる。</a:t>
            </a:r>
          </a:p>
        </p:txBody>
      </p:sp>
    </p:spTree>
    <p:extLst>
      <p:ext uri="{BB962C8B-B14F-4D97-AF65-F5344CB8AC3E}">
        <p14:creationId xmlns:p14="http://schemas.microsoft.com/office/powerpoint/2010/main" val="33825909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D6AA0D2-9DEB-BE0D-E4BD-D2165E13F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クラスとオブジェクト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4BE96DA-B573-1E78-8460-DEDA87042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クラス：同じ種類のオブジェクトに共通する型を定める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A0ACE4D-BDAE-BAAB-AF1D-3B5F28EFF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8B3AF9AA-86F0-64D4-B6D5-E51E0386E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12043"/>
            <a:ext cx="9144000" cy="435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7242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8028473-BE47-A905-FC2F-441A56BD0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オブジェクト生成と代入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0EA507E-F45B-2AF8-71B3-DCD02EDA8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C61B64C-71CE-0668-2134-047707C5F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3FF9806E-3B86-4143-28EF-38CFEC22B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4129"/>
            <a:ext cx="9144000" cy="4483510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29C14B93-30C1-F4AA-A5C6-20F283D30568}"/>
              </a:ext>
            </a:extLst>
          </p:cNvPr>
          <p:cNvSpPr txBox="1"/>
          <p:nvPr/>
        </p:nvSpPr>
        <p:spPr>
          <a:xfrm>
            <a:off x="241300" y="650875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前回資料</a:t>
            </a:r>
          </a:p>
        </p:txBody>
      </p:sp>
    </p:spTree>
    <p:extLst>
      <p:ext uri="{BB962C8B-B14F-4D97-AF65-F5344CB8AC3E}">
        <p14:creationId xmlns:p14="http://schemas.microsoft.com/office/powerpoint/2010/main" val="2040073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0E0B385-57F9-190F-30B5-90413A441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クラスとオブジェクト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8B0C234-1194-9F9B-71B8-4BBE8BB6D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8" name="コンテンツ プレースホルダー 7">
            <a:extLst>
              <a:ext uri="{FF2B5EF4-FFF2-40B4-BE49-F238E27FC236}">
                <a16:creationId xmlns:a16="http://schemas.microsoft.com/office/drawing/2014/main" id="{144EDAFC-82AB-7DA6-CA69-4B2122C7A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1FB7E953-36AE-42D1-8285-34F9FF826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1825"/>
            <a:ext cx="9144000" cy="5044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80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F8E8487-132D-B8F7-961C-7AD61B105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クラスを使う利点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6E06EEC-2150-F066-C71A-1B9929834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EACA9EF-89D0-D5EC-41D4-BA06645AC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A034408A-0414-137B-B4E7-ED8B4E39C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551" y="980977"/>
            <a:ext cx="9144000" cy="413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345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208574-B8D9-03C7-5DE7-C477C08FC4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100B004-1AB6-8427-ADEF-F9F174309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E53B03-A4DB-EF72-2CCD-27763ABEC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43E7B661-07B0-B99B-034C-524504472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952802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9-4.</a:t>
            </a:r>
            <a:r>
              <a:rPr lang="ja-JP" altLang="en-US" sz="4500" dirty="0">
                <a:solidFill>
                  <a:schemeClr val="tx2"/>
                </a:solidFill>
              </a:rPr>
              <a:t> 条件分岐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C44B4CCB-B558-7B51-F877-A1002B610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F831FC0-9456-C54B-B5CE-4C480C25D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EB6CBB8-D64F-349B-CB60-7210FF38C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3FE3D26-2F67-48A8-3820-C0C283950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C328BCC-71CE-1363-ED3D-2714650E9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8E88188-69A5-93A2-C0BC-3C4F01607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DA47ADE-B6AB-593E-DAED-F7226EA0D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CA5DDB2-C087-76D5-FCB6-C0A637FF0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84878F8-D102-727E-D361-12FD50476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1B0F071-B321-1610-8C57-237FA13A5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9E9BAE8-72DD-F093-94A4-AC7D69253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1B88960-B4CB-C9C5-9B83-0D6C86548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130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3F44378-52FD-3FE5-C129-65761DCB6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条件分岐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C860983-BE5A-2788-0D7E-9E85F878D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504F10F-F302-4C15-0F2D-CCDC155EA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29</a:t>
            </a:fld>
            <a:endParaRPr kumimoji="1" lang="ja-JP" altLang="en-US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B373E7D1-5576-B6AA-A7E6-6AD7976AA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0406"/>
            <a:ext cx="9144000" cy="4957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205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2330EE8-C2BE-3EBD-C37A-83FBC715F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条件分岐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7231B5D-67E0-1776-1DB7-5B22A5C2F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D085699-AAF4-F4D9-78EF-F87EF4744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04974478-02F1-6422-2D7B-842C6F876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7410"/>
            <a:ext cx="9144000" cy="5063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4541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BAC6759-13BE-0D80-4867-C03D7ED97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if </a:t>
            </a:r>
            <a:r>
              <a:rPr kumimoji="1" lang="ja-JP" altLang="en-US" dirty="0"/>
              <a:t>文の書き方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A82C87A-71C4-AAD2-61A9-30F53D77E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b="1" dirty="0"/>
              <a:t>変数の値によって</a:t>
            </a:r>
            <a:r>
              <a:rPr lang="ja-JP" altLang="en-US" sz="2400" b="1" dirty="0"/>
              <a:t>処理を分ける － 年齢で料金を決める例</a:t>
            </a:r>
            <a:endParaRPr kumimoji="1" lang="ja-JP" altLang="en-US" sz="2400" b="1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E1BF960-2B5A-6B01-51C6-5C2082B0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31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A665BA8D-A29A-605B-44BA-4362F3A2B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36823"/>
            <a:ext cx="9144000" cy="398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0326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DC00719-9812-9A6C-D826-76A34EF00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if </a:t>
            </a:r>
            <a:r>
              <a:rPr lang="ja-JP" altLang="en-US" dirty="0"/>
              <a:t>文の書き方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C37414E-95F7-7E5A-F883-8CC318E96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2ED76A5-3357-11BD-0735-60F4FC0AD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32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DF570989-C32B-831B-2460-AFF3F15F7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5842"/>
            <a:ext cx="9144000" cy="506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1301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F3DDE7-02EC-5371-7972-96C0AD74D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EA89CD3-D80B-207C-9316-C16B7499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7E37FAE-7384-4439-8784-49161DCE9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76B23FCB-0A9D-C3EC-E6EC-21F07FD34B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952802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9-5.</a:t>
            </a:r>
            <a:r>
              <a:rPr lang="ja-JP" altLang="en-US" sz="4500" dirty="0">
                <a:solidFill>
                  <a:schemeClr val="tx2"/>
                </a:solidFill>
              </a:rPr>
              <a:t> リスト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57D6E9D7-975D-2A74-2C55-22B08AE66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BD8BF22-6523-6E88-5C5F-DD79DB3C4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71C9EA8-F3E8-734C-7F6B-5CD0E4990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ECFCC54-A85C-2189-E5A2-9641853B4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A731610-7714-3BF9-5EED-0E1D44A3C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1CEC3E1-2939-1FE2-BBEF-EB0214F98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A530B18-1F22-997F-85B7-A1E022DF0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BA153FB-2846-FF6B-CA8E-9F9C365C4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D00920E-BBC8-367A-1485-518A225A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B8BF0C4-0E93-815F-892C-1F3F3DC5D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761EBE9-F867-6BD6-D461-B50F8E4F7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E597929-C7E4-2B24-B5EB-FA2426FF3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347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7D92FB9-8EC8-2670-BB76-B328BB624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リスト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F62A4168-FECD-FC1F-FD61-EBF1E41C5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4E4FC57-C212-063F-6D46-92721887B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34</a:t>
            </a:fld>
            <a:endParaRPr kumimoji="1" lang="ja-JP" altLang="en-US"/>
          </a:p>
        </p:txBody>
      </p:sp>
      <p:pic>
        <p:nvPicPr>
          <p:cNvPr id="6" name="図 5" descr="カウンターの上にある数種類のフルーツ&#10;&#10;AI 生成コンテンツは誤りを含む可能性があります。">
            <a:extLst>
              <a:ext uri="{FF2B5EF4-FFF2-40B4-BE49-F238E27FC236}">
                <a16:creationId xmlns:a16="http://schemas.microsoft.com/office/drawing/2014/main" id="{08ED0D1E-FB80-3F79-5B32-ED875DD981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6304"/>
            <a:ext cx="9144000" cy="492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8983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8C60686-8E2E-92A7-922F-52FC696B2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リスト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4497904-CA48-1D64-6982-0F296629D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42603C0-275A-5D64-B89C-9817D54BF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35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3A13FFB-5D19-0D33-406A-89A946002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6672"/>
            <a:ext cx="9144000" cy="494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06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0E3E914-5099-FE59-3C9F-46473B3BD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リストを扱う </a:t>
            </a:r>
            <a:r>
              <a:rPr kumimoji="1" lang="en-US" altLang="ja-JP" dirty="0"/>
              <a:t>Python </a:t>
            </a:r>
            <a:r>
              <a:rPr kumimoji="1" lang="ja-JP" altLang="en-US" dirty="0"/>
              <a:t>プログラム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F3F0A920-C0B6-294D-42EE-97F77A04A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7CE8F3B2-9D4B-D048-8CFD-B570A7A7E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5424"/>
            <a:ext cx="9144000" cy="496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829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D09CC7-64F4-0017-8624-EB6C7F14B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B1037D0-412C-33B5-EC86-17C977C9F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9261201-8CC4-9868-1AF3-E096E9B74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325FC680-DB79-4796-B6FA-7A9B281AAE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171" y="1741337"/>
            <a:ext cx="6952802" cy="2387918"/>
          </a:xfrm>
        </p:spPr>
        <p:txBody>
          <a:bodyPr anchor="b">
            <a:normAutofit/>
          </a:bodyPr>
          <a:lstStyle/>
          <a:p>
            <a:r>
              <a:rPr lang="en-US" altLang="ja-JP" sz="4500" dirty="0">
                <a:solidFill>
                  <a:schemeClr val="tx2"/>
                </a:solidFill>
              </a:rPr>
              <a:t>9-6.</a:t>
            </a:r>
            <a:r>
              <a:rPr lang="ja-JP" altLang="en-US" sz="4500" dirty="0">
                <a:solidFill>
                  <a:schemeClr val="tx2"/>
                </a:solidFill>
              </a:rPr>
              <a:t> ループ（繰り返し）</a:t>
            </a:r>
          </a:p>
        </p:txBody>
      </p:sp>
      <p:sp>
        <p:nvSpPr>
          <p:cNvPr id="3" name="字幕 2">
            <a:extLst>
              <a:ext uri="{FF2B5EF4-FFF2-40B4-BE49-F238E27FC236}">
                <a16:creationId xmlns:a16="http://schemas.microsoft.com/office/drawing/2014/main" id="{4ECAEF21-FFBA-533C-FAF2-EF0566FFCA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/>
          </a:bodyPr>
          <a:lstStyle/>
          <a:p>
            <a:endParaRPr kumimoji="1" lang="ja-JP" altLang="en-US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E311ACD-CE8E-A299-5C9B-CB47FDB33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E2CB73-46E8-FEC9-E3E9-8876D88230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24C26BA-988F-A8EB-F1E0-9D73AAED2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B89504A-1032-C0CF-89B4-60AE820E85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9203508-F7F5-FD75-B522-DB5C3E7DC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75488F1-8262-7953-997B-E613FB7C5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5940FB6-D91C-4C45-82A6-6C3F63B50793}" type="slidenum">
              <a:rPr kumimoji="0" lang="ja-JP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F78CE20-CC58-542E-7D86-98142C5D5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A3D366-3CC5-344C-98F7-D3263E525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88B3530-7199-576C-FF1B-2E24430A3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0235C90-26AC-24CE-5730-C016B2223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F04B49F-6D00-E973-6895-44F85B694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5657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9214B70-CD52-0D31-7895-1F36D4F13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ループ</a:t>
            </a:r>
            <a:r>
              <a:rPr kumimoji="1" lang="en-US" altLang="ja-JP" dirty="0"/>
              <a:t>(</a:t>
            </a:r>
            <a:r>
              <a:rPr kumimoji="1" lang="ja-JP" altLang="en-US" dirty="0"/>
              <a:t>繰り返し）：同じ処理を繰り返す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7B4EB63F-E415-1E70-A997-1B4373BBC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5B8C450-2B5E-0F3F-F7B5-7D8698991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38</a:t>
            </a:fld>
            <a:endParaRPr kumimoji="1" lang="ja-JP" altLang="en-US"/>
          </a:p>
        </p:txBody>
      </p:sp>
      <p:pic>
        <p:nvPicPr>
          <p:cNvPr id="6" name="図 5" descr="屋内, テーブル, 小さい, 座る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75320B1B-DF13-82B7-7E6E-62E7B4691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3659"/>
            <a:ext cx="9144000" cy="499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033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7F659F8C-0C15-C345-1736-1646EB8DF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ループ</a:t>
            </a:r>
            <a:r>
              <a:rPr lang="en-US" altLang="ja-JP" dirty="0"/>
              <a:t>(</a:t>
            </a:r>
            <a:r>
              <a:rPr lang="ja-JP" altLang="en-US" dirty="0"/>
              <a:t>繰り返し）：同じ処理を繰り返す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952F94E-76BF-25F2-E821-43A2A971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F97F10A-2A1D-C930-25A5-863DBBA8F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39</a:t>
            </a:fld>
            <a:endParaRPr kumimoji="1" lang="ja-JP" altLang="en-US"/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D317F511-034E-8450-4491-4C09944B4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6632"/>
            <a:ext cx="9144000" cy="504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5636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8F097B8-5FC6-3C87-E29D-128B1428C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ループ（繰り返し）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4A36DC1-BC17-2723-1877-AC5C12B76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FD941E1-69EE-4FAA-E97C-05A60EF68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40</a:t>
            </a:fld>
            <a:endParaRPr kumimoji="1" lang="ja-JP" altLang="en-US"/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9BAEA467-4CE8-80E1-0159-E93705DAE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5331"/>
            <a:ext cx="9144000" cy="4987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0678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BD7A77E-DAAB-1413-DAE9-3470148D2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ja-JP" dirty="0"/>
              <a:t>Python </a:t>
            </a:r>
            <a:r>
              <a:rPr lang="ja-JP" altLang="en-US" dirty="0"/>
              <a:t>の </a:t>
            </a:r>
            <a:r>
              <a:rPr lang="en-US" altLang="ja-JP" dirty="0"/>
              <a:t>for </a:t>
            </a:r>
            <a:r>
              <a:rPr lang="ja-JP" altLang="en-US" dirty="0"/>
              <a:t>によるループ（繰り返し）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2EA5173-DBF6-2E24-2F25-0E7E1C324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4" y="846252"/>
            <a:ext cx="8751817" cy="6011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kumimoji="1"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kumimoji="1"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kumimoji="1" lang="en-US" altLang="ja-JP" sz="2400" dirty="0"/>
          </a:p>
          <a:p>
            <a:pPr marL="0" indent="0">
              <a:buNone/>
            </a:pPr>
            <a:endParaRPr kumimoji="1"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r>
              <a:rPr lang="ja-JP" altLang="en-US" sz="2400" dirty="0"/>
              <a:t>「</a:t>
            </a:r>
            <a:r>
              <a:rPr lang="en-US" altLang="ja-JP" sz="2400" dirty="0"/>
              <a:t>range(5)</a:t>
            </a:r>
            <a:r>
              <a:rPr lang="ja-JP" altLang="en-US" sz="2400" dirty="0"/>
              <a:t>」は，</a:t>
            </a:r>
            <a:r>
              <a:rPr lang="en-US" altLang="ja-JP" sz="2400" b="1" dirty="0"/>
              <a:t>0 </a:t>
            </a:r>
            <a:r>
              <a:rPr lang="ja-JP" altLang="en-US" sz="2400" b="1" dirty="0"/>
              <a:t>から </a:t>
            </a:r>
            <a:r>
              <a:rPr lang="en-US" altLang="ja-JP" sz="2400" b="1" dirty="0"/>
              <a:t>4 </a:t>
            </a:r>
            <a:r>
              <a:rPr lang="ja-JP" altLang="en-US" sz="2400" dirty="0"/>
              <a:t>までの </a:t>
            </a:r>
            <a:r>
              <a:rPr lang="en-US" altLang="ja-JP" sz="2400" b="1" dirty="0"/>
              <a:t>5</a:t>
            </a:r>
            <a:r>
              <a:rPr lang="ja-JP" altLang="en-US" sz="2400" b="1" dirty="0"/>
              <a:t>個の数</a:t>
            </a:r>
            <a:endParaRPr lang="en-US" altLang="ja-JP" sz="2400" b="1" dirty="0"/>
          </a:p>
          <a:p>
            <a:r>
              <a:rPr lang="ja-JP" altLang="en-US" sz="2400" dirty="0"/>
              <a:t>「</a:t>
            </a:r>
            <a:r>
              <a:rPr lang="en-US" altLang="ja-JP" sz="2400" b="1" dirty="0"/>
              <a:t>for </a:t>
            </a:r>
            <a:r>
              <a:rPr lang="en-US" altLang="ja-JP" sz="2400" b="1" dirty="0" err="1"/>
              <a:t>i</a:t>
            </a:r>
            <a:r>
              <a:rPr lang="en-US" altLang="ja-JP" sz="2400" b="1" dirty="0"/>
              <a:t> in range(5)</a:t>
            </a:r>
            <a:r>
              <a:rPr lang="ja-JP" altLang="en-US" sz="2400" dirty="0"/>
              <a:t>」の場合，</a:t>
            </a:r>
            <a:r>
              <a:rPr lang="en-US" altLang="ja-JP" sz="2400" b="1" dirty="0"/>
              <a:t>i </a:t>
            </a:r>
            <a:r>
              <a:rPr lang="ja-JP" altLang="en-US" sz="2400" b="1" dirty="0"/>
              <a:t>の値</a:t>
            </a:r>
            <a:r>
              <a:rPr lang="ja-JP" altLang="en-US" sz="2400" dirty="0"/>
              <a:t>は，</a:t>
            </a:r>
            <a:r>
              <a:rPr lang="en-US" altLang="ja-JP" sz="2400" b="1" dirty="0"/>
              <a:t>0, 1, 2, 3, 4 </a:t>
            </a:r>
            <a:r>
              <a:rPr lang="ja-JP" altLang="en-US" sz="2400" b="1" dirty="0"/>
              <a:t>と変化</a:t>
            </a:r>
            <a:endParaRPr lang="en-US" altLang="ja-JP" sz="2400" b="1" dirty="0"/>
          </a:p>
          <a:p>
            <a:r>
              <a:rPr lang="ja-JP" altLang="en-US" sz="2400" dirty="0"/>
              <a:t> 「</a:t>
            </a:r>
            <a:r>
              <a:rPr lang="en-US" altLang="ja-JP" sz="2400" dirty="0"/>
              <a:t>print(</a:t>
            </a:r>
            <a:r>
              <a:rPr lang="en-US" altLang="ja-JP" sz="2400" dirty="0" err="1"/>
              <a:t>i</a:t>
            </a:r>
            <a:r>
              <a:rPr lang="en-US" altLang="ja-JP" sz="2400" dirty="0"/>
              <a:t>)</a:t>
            </a:r>
            <a:r>
              <a:rPr lang="ja-JP" altLang="en-US" sz="2400" dirty="0"/>
              <a:t>」の部分は，それぞれ </a:t>
            </a:r>
            <a:r>
              <a:rPr lang="en-US" altLang="ja-JP" sz="2400" dirty="0" err="1"/>
              <a:t>i</a:t>
            </a:r>
            <a:r>
              <a:rPr lang="en-US" altLang="ja-JP" sz="2400" dirty="0"/>
              <a:t> </a:t>
            </a:r>
            <a:r>
              <a:rPr lang="ja-JP" altLang="en-US" sz="2400" dirty="0"/>
              <a:t>の値に対して１回実行</a:t>
            </a:r>
            <a:endParaRPr lang="en-US" altLang="ja-JP" sz="2400" dirty="0"/>
          </a:p>
          <a:p>
            <a:endParaRPr kumimoji="1"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4522B42-52AF-D0AE-19E0-30F314205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11" name="図 10">
            <a:extLst>
              <a:ext uri="{FF2B5EF4-FFF2-40B4-BE49-F238E27FC236}">
                <a16:creationId xmlns:a16="http://schemas.microsoft.com/office/drawing/2014/main" id="{107FAE72-0525-2B6B-5DEF-3440A4731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70" y="846252"/>
            <a:ext cx="7327406" cy="4076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0999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B2DB62AF-F254-B750-0A61-4EA99E3CA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 </a:t>
            </a:r>
            <a:r>
              <a:rPr kumimoji="1" lang="en-US" altLang="ja-JP" dirty="0"/>
              <a:t>range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AF6CA811-1392-3736-F1AF-BB2E5FFFA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6284A7C-08AE-7112-6851-58827858B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42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C047F752-757E-549D-46B8-E1B2F5190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1493"/>
            <a:ext cx="9144000" cy="497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9773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3C01CE9-69F2-5080-B21D-233A43313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 </a:t>
            </a:r>
            <a:r>
              <a:rPr kumimoji="1" lang="en-US" altLang="ja-JP" dirty="0"/>
              <a:t>for </a:t>
            </a:r>
            <a:r>
              <a:rPr kumimoji="1" lang="ja-JP" altLang="en-US" dirty="0"/>
              <a:t>の書き方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7985692-8DD7-36BA-EF26-C0800CE47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5F2E3E8-70E9-58D3-82BE-4CF30A1A6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43</a:t>
            </a:fld>
            <a:endParaRPr kumimoji="1" lang="ja-JP" altLang="en-US"/>
          </a:p>
        </p:txBody>
      </p:sp>
      <p:sp>
        <p:nvSpPr>
          <p:cNvPr id="7" name="正方形/長方形 6">
            <a:extLst>
              <a:ext uri="{FF2B5EF4-FFF2-40B4-BE49-F238E27FC236}">
                <a16:creationId xmlns:a16="http://schemas.microsoft.com/office/drawing/2014/main" id="{424FC251-35DB-0855-0EB1-07E36B5133EA}"/>
              </a:ext>
            </a:extLst>
          </p:cNvPr>
          <p:cNvSpPr/>
          <p:nvPr/>
        </p:nvSpPr>
        <p:spPr>
          <a:xfrm>
            <a:off x="4660900" y="1524000"/>
            <a:ext cx="200025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正方形/長方形 7">
            <a:extLst>
              <a:ext uri="{FF2B5EF4-FFF2-40B4-BE49-F238E27FC236}">
                <a16:creationId xmlns:a16="http://schemas.microsoft.com/office/drawing/2014/main" id="{F977E438-029F-3498-FF94-BB70DEFEAA4A}"/>
              </a:ext>
            </a:extLst>
          </p:cNvPr>
          <p:cNvSpPr/>
          <p:nvPr/>
        </p:nvSpPr>
        <p:spPr>
          <a:xfrm>
            <a:off x="2203450" y="1638300"/>
            <a:ext cx="200025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D7C9498E-B105-B77D-9DDF-FA43E4711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501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1781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5D52B-1F8F-331A-BA2E-70144A072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47908313-012B-B351-5C75-9FAEA35E5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リスト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EFCF630A-3FB7-EEDA-301C-13ABC3C765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7E158739-192C-7318-0068-0A21055F8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カウンターの上にある数種類のフルーツ&#10;&#10;AI 生成コンテンツは誤りを含む可能性があります。">
            <a:extLst>
              <a:ext uri="{FF2B5EF4-FFF2-40B4-BE49-F238E27FC236}">
                <a16:creationId xmlns:a16="http://schemas.microsoft.com/office/drawing/2014/main" id="{8A62E683-0710-E02C-CEFC-81B0AB866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6304"/>
            <a:ext cx="9144000" cy="492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73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F243A607-0A55-4073-8A87-15B716B6B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Python </a:t>
            </a:r>
            <a:r>
              <a:rPr kumimoji="1" lang="ja-JP" altLang="en-US" dirty="0"/>
              <a:t>の </a:t>
            </a:r>
            <a:r>
              <a:rPr kumimoji="1" lang="en-US" altLang="ja-JP" dirty="0"/>
              <a:t>for </a:t>
            </a:r>
            <a:r>
              <a:rPr kumimoji="1" lang="ja-JP" altLang="en-US" dirty="0"/>
              <a:t>によるループ（繰り返し）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F6DCCA5-08BA-DBBA-1A58-648560AC25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46C3C99-9424-AB7F-976B-B22BE04DC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45</a:t>
            </a:fld>
            <a:endParaRPr kumimoji="1" lang="ja-JP" altLang="en-US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949711E6-32ED-826C-B2E4-9640C5199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6708"/>
            <a:ext cx="9144000" cy="506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4381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6891393A-1073-CE61-85F3-736DE32F2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for </a:t>
            </a:r>
            <a:r>
              <a:rPr kumimoji="1" lang="ja-JP" altLang="en-US" dirty="0"/>
              <a:t>と </a:t>
            </a:r>
            <a:r>
              <a:rPr kumimoji="1" lang="en-US" altLang="ja-JP" dirty="0"/>
              <a:t>while </a:t>
            </a:r>
            <a:r>
              <a:rPr kumimoji="1" lang="ja-JP" altLang="en-US" dirty="0"/>
              <a:t>の使い分け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5DFB6EB-B27C-6BAD-D360-B5D581B86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9219118-877F-D6AB-C54C-330006B8C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46</a:t>
            </a:fld>
            <a:endParaRPr kumimoji="1" lang="ja-JP" altLang="en-US"/>
          </a:p>
        </p:txBody>
      </p:sp>
      <p:pic>
        <p:nvPicPr>
          <p:cNvPr id="6" name="図 5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C0C309C8-C4F6-95A4-4D6B-522C17B89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612"/>
            <a:ext cx="9144000" cy="516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312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l"/>
            <a:r>
              <a:rPr lang="ja-JP" altLang="en-US" dirty="0"/>
              <a:t>演習</a:t>
            </a:r>
            <a:br>
              <a:rPr lang="en-US" altLang="ja-JP" dirty="0"/>
            </a:br>
            <a:endParaRPr lang="ja-JP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5C89A-4CA9-463F-B084-0B2641B956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7" r="2930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>
          <a:xfrm>
            <a:off x="8011648" y="6364538"/>
            <a:ext cx="890069" cy="365125"/>
          </a:xfrm>
        </p:spPr>
        <p:txBody>
          <a:bodyPr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F77370-7F48-49C1-8603-DB37AE8840E1}" type="slidenum">
              <a:rPr kumimoji="0" lang="ja-JP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ja-JP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8D06E446-A537-CA9B-6011-9C18A1D2A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2700584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D9886BE-B97E-ED3B-A5A1-F289B8B79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Trinket </a:t>
            </a:r>
            <a:r>
              <a:rPr kumimoji="1" lang="ja-JP" altLang="en-US" dirty="0"/>
              <a:t>操作手順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9130CEE7-AEAE-F501-E266-50F5251A8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0B4BC90-5EF1-1983-0E62-796FEC6E1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グラフィカル ユーザー インターフェイス, 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A72BC07C-4963-36D5-5EBA-BEAC930B8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80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445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9BDC2A5-6C11-7153-1E0E-0BB19D53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演習１．条件分岐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ja-JP" altLang="en-US" dirty="0"/>
              <a:t>①</a:t>
            </a:r>
            <a:r>
              <a:rPr lang="en-US" altLang="ja-JP" dirty="0"/>
              <a:t>trinket</a:t>
            </a:r>
            <a:r>
              <a:rPr lang="ja-JP" altLang="en-US" dirty="0"/>
              <a:t>の次のページを開く</a:t>
            </a:r>
            <a:endParaRPr lang="en-US" altLang="ja-JP" dirty="0"/>
          </a:p>
          <a:p>
            <a:pPr marL="0" indent="0">
              <a:buNone/>
            </a:pPr>
            <a:r>
              <a:rPr lang="en-US" altLang="ja-JP" sz="2800" dirty="0">
                <a:hlinkClick r:id="rId3"/>
              </a:rPr>
              <a:t>https://trinket.io/python/0fd59392c8</a:t>
            </a:r>
            <a:endParaRPr lang="en-US" altLang="ja-JP" sz="2800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② 実行する．</a:t>
            </a:r>
            <a:r>
              <a:rPr lang="en-US" altLang="ja-JP" dirty="0"/>
              <a:t>1800</a:t>
            </a:r>
            <a:r>
              <a:rPr lang="ja-JP" altLang="en-US" dirty="0"/>
              <a:t>が表示されることを確認</a:t>
            </a:r>
            <a:endParaRPr lang="en-US" altLang="ja-JP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0A7AC597-3DE3-BF08-2881-D57391A34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8914" y="2975570"/>
            <a:ext cx="4999822" cy="149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49562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9BDC2A5-6C11-7153-1E0E-0BB19D53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kumimoji="1" lang="ja-JP" altLang="en-US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2"/>
            <a:ext cx="8461208" cy="6011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③ 「</a:t>
            </a:r>
            <a:r>
              <a:rPr lang="en-US" altLang="ja-JP" sz="2400" dirty="0"/>
              <a:t>age =</a:t>
            </a:r>
            <a:r>
              <a:rPr lang="en-US" altLang="ja-JP" sz="2400" b="1" dirty="0">
                <a:solidFill>
                  <a:srgbClr val="FF0000"/>
                </a:solidFill>
              </a:rPr>
              <a:t>18</a:t>
            </a:r>
            <a:r>
              <a:rPr lang="ja-JP" altLang="en-US" sz="2400" dirty="0"/>
              <a:t>」を「</a:t>
            </a:r>
            <a:r>
              <a:rPr lang="en-US" altLang="ja-JP" sz="2400" dirty="0"/>
              <a:t>age =</a:t>
            </a:r>
            <a:r>
              <a:rPr lang="en-US" altLang="ja-JP" sz="2400" b="1" dirty="0">
                <a:solidFill>
                  <a:srgbClr val="FF0000"/>
                </a:solidFill>
              </a:rPr>
              <a:t>10</a:t>
            </a:r>
            <a:r>
              <a:rPr lang="ja-JP" altLang="en-US" sz="2400" dirty="0"/>
              <a:t>」に書き替える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④ 実行する．</a:t>
            </a:r>
            <a:r>
              <a:rPr lang="en-US" altLang="ja-JP" sz="2400" b="1" dirty="0"/>
              <a:t>500</a:t>
            </a:r>
            <a:r>
              <a:rPr lang="ja-JP" altLang="en-US" sz="2400" b="1" dirty="0"/>
              <a:t>が表示される</a:t>
            </a:r>
            <a:r>
              <a:rPr lang="ja-JP" altLang="en-US" sz="2400" dirty="0"/>
              <a:t>ことを確認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⑤</a:t>
            </a:r>
            <a:r>
              <a:rPr lang="en-US" altLang="ja-JP" sz="2400" b="1" dirty="0"/>
              <a:t>age</a:t>
            </a:r>
            <a:r>
              <a:rPr lang="ja-JP" altLang="en-US" sz="2400" b="1" dirty="0"/>
              <a:t>の値が</a:t>
            </a:r>
            <a:r>
              <a:rPr lang="en-US" altLang="ja-JP" sz="2400" b="1" dirty="0"/>
              <a:t>8, 9, 10, 11</a:t>
            </a:r>
            <a:r>
              <a:rPr lang="ja-JP" altLang="en-US" sz="2400" b="1" dirty="0"/>
              <a:t>のときは</a:t>
            </a:r>
            <a:r>
              <a:rPr lang="en-US" altLang="ja-JP" sz="2400" b="1" dirty="0"/>
              <a:t>500</a:t>
            </a:r>
            <a:r>
              <a:rPr lang="ja-JP" altLang="en-US" sz="2400" b="1" dirty="0"/>
              <a:t>になり，</a:t>
            </a:r>
            <a:endParaRPr lang="en-US" altLang="ja-JP" sz="2400" b="1" dirty="0"/>
          </a:p>
          <a:p>
            <a:pPr marL="0" indent="0">
              <a:buNone/>
            </a:pPr>
            <a:r>
              <a:rPr lang="en-US" altLang="ja-JP" sz="2400" b="1" dirty="0"/>
              <a:t>12, 13, 14, 15</a:t>
            </a:r>
            <a:r>
              <a:rPr lang="ja-JP" altLang="en-US" sz="2400" b="1" dirty="0"/>
              <a:t>のときは</a:t>
            </a:r>
            <a:r>
              <a:rPr lang="en-US" altLang="ja-JP" sz="2400" b="1" dirty="0"/>
              <a:t>1800</a:t>
            </a:r>
            <a:r>
              <a:rPr lang="ja-JP" altLang="en-US" sz="2400" b="1" dirty="0"/>
              <a:t>になることを確認</a:t>
            </a:r>
            <a:endParaRPr lang="en-US" altLang="ja-JP" sz="2400" b="1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44544446-5D02-73D8-E0EE-06A7649974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683" y="1355208"/>
            <a:ext cx="5312997" cy="1263002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714ECCC6-7948-2874-E270-1B56726895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9683" y="3429000"/>
            <a:ext cx="5052358" cy="151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37853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8762ABF-1F8F-4D78-405B-1E79E638B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8CBF17BB-464E-9466-7D0A-8BE7A3397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ダイアグラム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8498750F-66FB-7D7F-D541-3FDA9F5B9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3634"/>
            <a:ext cx="9144000" cy="5194366"/>
          </a:xfrm>
          <a:prstGeom prst="rect">
            <a:avLst/>
          </a:prstGeom>
        </p:spPr>
      </p:pic>
      <p:sp>
        <p:nvSpPr>
          <p:cNvPr id="7" name="タイトル 6">
            <a:extLst>
              <a:ext uri="{FF2B5EF4-FFF2-40B4-BE49-F238E27FC236}">
                <a16:creationId xmlns:a16="http://schemas.microsoft.com/office/drawing/2014/main" id="{F21D4A2A-B87B-FD01-2B34-B7A429C95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ja-JP" altLang="en-US"/>
          </a:p>
        </p:txBody>
      </p:sp>
    </p:spTree>
    <p:extLst>
      <p:ext uri="{BB962C8B-B14F-4D97-AF65-F5344CB8AC3E}">
        <p14:creationId xmlns:p14="http://schemas.microsoft.com/office/powerpoint/2010/main" val="1348822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B0AC3-C7DA-8B82-580E-CCCE0EB85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E29D89B7-0811-CC9D-BB17-DA676AE1F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</a:t>
            </a:r>
            <a:r>
              <a:rPr lang="ja-JP" altLang="en-US" dirty="0"/>
              <a:t>２</a:t>
            </a:r>
            <a:r>
              <a:rPr kumimoji="1" lang="ja-JP" altLang="en-US" dirty="0"/>
              <a:t>．条件分岐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BB51BBA-ACC1-CA16-3784-8DE94F679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ja-JP" altLang="en-US" dirty="0"/>
              <a:t>①</a:t>
            </a:r>
            <a:r>
              <a:rPr lang="en-US" altLang="ja-JP" dirty="0"/>
              <a:t>trinket</a:t>
            </a:r>
            <a:r>
              <a:rPr lang="ja-JP" altLang="en-US" dirty="0"/>
              <a:t>の次のページを開く</a:t>
            </a:r>
            <a:endParaRPr lang="en-US" altLang="ja-JP" dirty="0"/>
          </a:p>
          <a:p>
            <a:pPr marL="0" indent="0">
              <a:buNone/>
            </a:pPr>
            <a:r>
              <a:rPr kumimoji="0" lang="en-US" altLang="ja-JP" dirty="0">
                <a:solidFill>
                  <a:prstClr val="black"/>
                </a:solidFill>
                <a:latin typeface="Calibri" panose="020F0502020204030204"/>
                <a:ea typeface="游ゴシック" panose="020B0400000000000000" pitchFamily="50" charset="-128"/>
                <a:hlinkClick r:id="rId3"/>
              </a:rPr>
              <a:t>https://trinket.io/python/62f74d3bfc</a:t>
            </a:r>
            <a:endParaRPr kumimoji="0" lang="en-US" altLang="ja-JP" dirty="0">
              <a:solidFill>
                <a:prstClr val="black"/>
              </a:solidFill>
              <a:latin typeface="Calibri" panose="020F0502020204030204"/>
              <a:ea typeface="游ゴシック" panose="020B0400000000000000" pitchFamily="50" charset="-128"/>
            </a:endParaRPr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② 実行する．</a:t>
            </a:r>
            <a:endParaRPr lang="en-US" altLang="ja-JP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B3B239D-D104-F77B-E235-A6D5F4FC2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18CC6AFF-D764-1677-4D89-F840F796F3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958" y="3009045"/>
            <a:ext cx="7877908" cy="348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88968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CB414A3D-B09D-3307-5D09-AAF1A66CE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C9A0198D-3B45-FD42-95BA-AC6429A57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8F64995-7C78-3599-0802-B00AB2AF7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 descr="テキスト, 手紙&#10;&#10;AI 生成コンテンツは誤りを含む可能性があります。">
            <a:extLst>
              <a:ext uri="{FF2B5EF4-FFF2-40B4-BE49-F238E27FC236}">
                <a16:creationId xmlns:a16="http://schemas.microsoft.com/office/drawing/2014/main" id="{D16019C2-FD94-ED3A-94CF-80158F45F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3907"/>
            <a:ext cx="9144000" cy="4810186"/>
          </a:xfrm>
          <a:prstGeom prst="rect">
            <a:avLst/>
          </a:prstGeom>
        </p:spPr>
      </p:pic>
      <p:pic>
        <p:nvPicPr>
          <p:cNvPr id="7" name="図 6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950AFFC6-6B96-B23F-41BB-60642D85C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228" y="1862617"/>
            <a:ext cx="3994939" cy="325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78463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9BDC2A5-6C11-7153-1E0E-0BB19D53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演習３．</a:t>
            </a:r>
            <a:r>
              <a:rPr kumimoji="1" lang="en-US" altLang="ja-JP" dirty="0"/>
              <a:t>for </a:t>
            </a:r>
            <a:r>
              <a:rPr kumimoji="1" lang="ja-JP" altLang="en-US" dirty="0"/>
              <a:t>による繰り返し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2"/>
            <a:ext cx="8461208" cy="5875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①</a:t>
            </a:r>
            <a:r>
              <a:rPr lang="en-US" altLang="ja-JP" sz="2400" dirty="0"/>
              <a:t>trinket</a:t>
            </a:r>
            <a:r>
              <a:rPr lang="ja-JP" altLang="en-US" sz="2400" dirty="0"/>
              <a:t>の次のページを開く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dirty="0">
                <a:hlinkClick r:id="rId3"/>
              </a:rPr>
              <a:t>https://trinket.io/python/27f6ebe1da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② 実行結果が，次のように表示されることを確認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r>
              <a:rPr lang="ja-JP" altLang="ja-JP" sz="2400" dirty="0"/>
              <a:t>i=0 のときは &amp;が0個（空行）になる</a:t>
            </a:r>
            <a:endParaRPr lang="en-US" altLang="ja-JP" sz="2400" dirty="0"/>
          </a:p>
          <a:p>
            <a:r>
              <a:rPr lang="ja-JP" altLang="en-US" sz="2400" dirty="0"/>
              <a:t>数値どうしの * は掛け算だが、「文字列 * 数」 はその文字列を繰り返す。「</a:t>
            </a:r>
            <a:r>
              <a:rPr lang="en-US" altLang="ja-JP" sz="2400" dirty="0"/>
              <a:t>3 * '&amp;'</a:t>
            </a:r>
            <a:r>
              <a:rPr lang="ja-JP" altLang="en-US" sz="2400" dirty="0"/>
              <a:t>」 は 「</a:t>
            </a:r>
            <a:r>
              <a:rPr lang="en-US" altLang="ja-JP" sz="2400" dirty="0"/>
              <a:t>'&amp;&amp;&amp;'</a:t>
            </a:r>
            <a:r>
              <a:rPr lang="ja-JP" altLang="en-US" sz="2400" dirty="0"/>
              <a:t>」</a:t>
            </a: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5A1FFFC5-FBB7-B8B5-47EE-E60B92D97D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999" y="3036069"/>
            <a:ext cx="6077771" cy="226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5514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397" y="238582"/>
            <a:ext cx="8461208" cy="5333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③ 確認クイズ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b="1" dirty="0"/>
              <a:t>&amp;</a:t>
            </a:r>
            <a:r>
              <a:rPr lang="ja-JP" altLang="en-US" sz="2400" b="1" dirty="0"/>
              <a:t>を</a:t>
            </a:r>
            <a:r>
              <a:rPr lang="en-US" altLang="ja-JP" sz="2400" b="1" dirty="0"/>
              <a:t>9</a:t>
            </a:r>
            <a:r>
              <a:rPr lang="ja-JP" altLang="en-US" sz="2400" b="1" dirty="0"/>
              <a:t>個まで表示</a:t>
            </a:r>
            <a:r>
              <a:rPr lang="ja-JP" altLang="en-US" sz="2400" dirty="0"/>
              <a:t>したい（下図のように）ときは，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どのようにプログラムを書き換えるか？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b="1" dirty="0"/>
              <a:t>自分でチャレンジ</a:t>
            </a:r>
            <a:r>
              <a:rPr lang="ja-JP" altLang="en-US" sz="2400" dirty="0"/>
              <a:t>してせよ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B1B5ACF8-4DBC-48CF-AAE5-E65DC8DA0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56" y="2348092"/>
            <a:ext cx="6344451" cy="1262779"/>
          </a:xfrm>
          <a:prstGeom prst="rect">
            <a:avLst/>
          </a:prstGeom>
        </p:spPr>
      </p:pic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5D10D38B-A27B-7750-572F-0D17D633530B}"/>
              </a:ext>
            </a:extLst>
          </p:cNvPr>
          <p:cNvSpPr txBox="1"/>
          <p:nvPr/>
        </p:nvSpPr>
        <p:spPr>
          <a:xfrm>
            <a:off x="1888223" y="3720045"/>
            <a:ext cx="1092205" cy="360106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このプログラムを書き換える</a:t>
            </a: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8C54226D-54C1-83DE-CAA2-CDE7A426F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282" y="4454077"/>
            <a:ext cx="1701080" cy="2310109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08F33BC1-6E6E-BD90-0FD9-885BFB6EF67D}"/>
              </a:ext>
            </a:extLst>
          </p:cNvPr>
          <p:cNvSpPr txBox="1"/>
          <p:nvPr/>
        </p:nvSpPr>
        <p:spPr>
          <a:xfrm>
            <a:off x="2451634" y="5360275"/>
            <a:ext cx="1092205" cy="360106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t>このような結果を得る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1675EE0-A4B5-F1A5-92F2-EEFAFAE13DA0}"/>
              </a:ext>
            </a:extLst>
          </p:cNvPr>
          <p:cNvSpPr txBox="1"/>
          <p:nvPr/>
        </p:nvSpPr>
        <p:spPr>
          <a:xfrm>
            <a:off x="2451634" y="6033185"/>
            <a:ext cx="52581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2400" dirty="0"/>
              <a:t>ヒント：</a:t>
            </a:r>
            <a:r>
              <a:rPr lang="en-US" altLang="ja-JP" sz="2400" dirty="0"/>
              <a:t>range(10) </a:t>
            </a:r>
            <a:r>
              <a:rPr lang="ja-JP" altLang="en-US" sz="2400" dirty="0"/>
              <a:t>に変えると </a:t>
            </a:r>
            <a:r>
              <a:rPr lang="en-US" altLang="ja-JP" sz="2400" dirty="0" err="1"/>
              <a:t>i</a:t>
            </a:r>
            <a:r>
              <a:rPr lang="en-US" altLang="ja-JP" sz="2400" dirty="0"/>
              <a:t>=9 </a:t>
            </a:r>
            <a:r>
              <a:rPr lang="ja-JP" altLang="en-US" sz="2400" dirty="0"/>
              <a:t>で </a:t>
            </a:r>
            <a:r>
              <a:rPr lang="en-US" altLang="ja-JP" sz="2400" dirty="0"/>
              <a:t>&amp;</a:t>
            </a:r>
            <a:r>
              <a:rPr lang="ja-JP" altLang="en-US" sz="2400" dirty="0"/>
              <a:t>が</a:t>
            </a:r>
            <a:r>
              <a:rPr lang="en-US" altLang="ja-JP" sz="2400" dirty="0"/>
              <a:t>9</a:t>
            </a:r>
            <a:r>
              <a:rPr lang="ja-JP" altLang="en-US" sz="2400" dirty="0"/>
              <a:t>個になる（先頭に空行が出る）</a:t>
            </a:r>
          </a:p>
        </p:txBody>
      </p:sp>
    </p:spTree>
    <p:extLst>
      <p:ext uri="{BB962C8B-B14F-4D97-AF65-F5344CB8AC3E}">
        <p14:creationId xmlns:p14="http://schemas.microsoft.com/office/powerpoint/2010/main" val="135043298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2029329"/>
            <a:ext cx="8461208" cy="44438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①</a:t>
            </a:r>
            <a:r>
              <a:rPr lang="en-US" altLang="ja-JP" sz="2400" dirty="0"/>
              <a:t>trinket</a:t>
            </a:r>
            <a:r>
              <a:rPr lang="ja-JP" altLang="en-US" sz="2400" dirty="0"/>
              <a:t>の次のページを開く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dirty="0">
                <a:hlinkClick r:id="rId3"/>
              </a:rPr>
              <a:t>https://trinket.io/python/88a728c3cb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② 実行する．</a:t>
            </a:r>
            <a:r>
              <a:rPr lang="en-US" altLang="ja-JP" sz="2400" b="1" dirty="0"/>
              <a:t>30, 31</a:t>
            </a:r>
            <a:r>
              <a:rPr lang="ja-JP" altLang="en-US" sz="2400" b="1" dirty="0"/>
              <a:t>が表示</a:t>
            </a:r>
            <a:r>
              <a:rPr lang="ja-JP" altLang="en-US" sz="2400" dirty="0"/>
              <a:t>されることを確認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0D817C9-F429-6305-42E5-26F030A82505}"/>
              </a:ext>
            </a:extLst>
          </p:cNvPr>
          <p:cNvSpPr txBox="1">
            <a:spLocks/>
          </p:cNvSpPr>
          <p:nvPr/>
        </p:nvSpPr>
        <p:spPr>
          <a:xfrm>
            <a:off x="129039" y="216033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演習４．月の日数</a:t>
            </a: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A7F2F6C3-7448-9513-610E-7788A6D1CF3D}"/>
              </a:ext>
            </a:extLst>
          </p:cNvPr>
          <p:cNvSpPr txBox="1">
            <a:spLocks/>
          </p:cNvSpPr>
          <p:nvPr/>
        </p:nvSpPr>
        <p:spPr>
          <a:xfrm>
            <a:off x="321845" y="887951"/>
            <a:ext cx="8075596" cy="93932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6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月は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30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日まである．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7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月は</a:t>
            </a: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31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日まである．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※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うるう年のことは考えないことにする</a:t>
            </a: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A703CC17-DBBE-A906-5355-8DE082FEED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32" y="4148205"/>
            <a:ext cx="8371117" cy="195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2263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678D43E6-8242-170C-AB2C-1BBC64751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545" y="144577"/>
            <a:ext cx="8461208" cy="5333166"/>
          </a:xfrm>
        </p:spPr>
        <p:txBody>
          <a:bodyPr/>
          <a:lstStyle/>
          <a:p>
            <a:pPr marL="0" indent="0">
              <a:buNone/>
            </a:pPr>
            <a:r>
              <a:rPr kumimoji="1" lang="ja-JP" altLang="en-US" dirty="0"/>
              <a:t>③ ８月、９月を表示するように「</a:t>
            </a:r>
            <a:r>
              <a:rPr kumimoji="1" lang="en-US" altLang="ja-JP" dirty="0"/>
              <a:t>print(days[6])</a:t>
            </a:r>
            <a:r>
              <a:rPr kumimoji="1" lang="ja-JP" altLang="en-US" dirty="0"/>
              <a:t>」、「</a:t>
            </a:r>
            <a:r>
              <a:rPr kumimoji="1" lang="en-US" altLang="ja-JP" dirty="0"/>
              <a:t>print(days[7])</a:t>
            </a:r>
            <a:r>
              <a:rPr kumimoji="1" lang="ja-JP" altLang="en-US" dirty="0"/>
              <a:t>」を</a:t>
            </a:r>
            <a:r>
              <a:rPr kumimoji="1" lang="ja-JP" altLang="en-US" u="sng" dirty="0"/>
              <a:t>書き換えて</a:t>
            </a:r>
            <a:r>
              <a:rPr kumimoji="1" lang="ja-JP" altLang="en-US" dirty="0"/>
              <a:t>実行する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3130884D-A026-4905-AE60-B43EDAE11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5D82C-95A1-431E-8E38-AA614A14CDCF}" type="slidenum">
              <a:rPr kumimoji="1" lang="ja-JP" altLang="en-US" smtClean="0"/>
              <a:t>57</a:t>
            </a:fld>
            <a:endParaRPr kumimoji="1" lang="ja-JP" altLang="en-US"/>
          </a:p>
        </p:txBody>
      </p:sp>
      <p:pic>
        <p:nvPicPr>
          <p:cNvPr id="8" name="図 7" descr="テキスト&#10;&#10;AI 生成コンテンツは誤りを含む可能性があります。">
            <a:extLst>
              <a:ext uri="{FF2B5EF4-FFF2-40B4-BE49-F238E27FC236}">
                <a16:creationId xmlns:a16="http://schemas.microsoft.com/office/drawing/2014/main" id="{808CA9BA-8DA6-CC62-1632-D0EF67860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3911600"/>
            <a:ext cx="9144000" cy="2946400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A1BDF214-6BD0-C324-5025-1F829D890B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636" y="1512463"/>
            <a:ext cx="8371117" cy="1959833"/>
          </a:xfrm>
          <a:prstGeom prst="rect">
            <a:avLst/>
          </a:prstGeom>
        </p:spPr>
      </p:pic>
      <p:sp>
        <p:nvSpPr>
          <p:cNvPr id="11" name="正方形/長方形 10">
            <a:extLst>
              <a:ext uri="{FF2B5EF4-FFF2-40B4-BE49-F238E27FC236}">
                <a16:creationId xmlns:a16="http://schemas.microsoft.com/office/drawing/2014/main" id="{BB2B6927-DA7A-5FDC-E477-C79DD9DF6B6A}"/>
              </a:ext>
            </a:extLst>
          </p:cNvPr>
          <p:cNvSpPr/>
          <p:nvPr/>
        </p:nvSpPr>
        <p:spPr>
          <a:xfrm>
            <a:off x="839743" y="2780052"/>
            <a:ext cx="1660390" cy="51559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755481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図 8">
            <a:extLst>
              <a:ext uri="{FF2B5EF4-FFF2-40B4-BE49-F238E27FC236}">
                <a16:creationId xmlns:a16="http://schemas.microsoft.com/office/drawing/2014/main" id="{B5C23B44-03A3-E7DE-49DB-A9A80D70D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243" y="2602236"/>
            <a:ext cx="7267191" cy="2967710"/>
          </a:xfrm>
          <a:prstGeom prst="rect">
            <a:avLst/>
          </a:prstGeom>
        </p:spPr>
      </p:pic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549" y="1007165"/>
            <a:ext cx="8461208" cy="48772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① </a:t>
            </a:r>
            <a:r>
              <a:rPr lang="en-US" altLang="ja-JP" sz="2400" dirty="0"/>
              <a:t>trinket </a:t>
            </a:r>
            <a:r>
              <a:rPr lang="ja-JP" altLang="en-US" sz="2400" dirty="0"/>
              <a:t>の次のページを開く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dirty="0">
                <a:hlinkClick r:id="rId3"/>
              </a:rPr>
              <a:t>https://trinket.io/python/a563124a187c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② 実行結果が，次のように表示されることを確認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4ED4EF91-3CF3-D455-8C60-95123455814E}"/>
              </a:ext>
            </a:extLst>
          </p:cNvPr>
          <p:cNvSpPr txBox="1">
            <a:spLocks/>
          </p:cNvSpPr>
          <p:nvPr/>
        </p:nvSpPr>
        <p:spPr>
          <a:xfrm>
            <a:off x="321844" y="5757591"/>
            <a:ext cx="8025743" cy="102058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実行が開始しないときは、「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実行ボタン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」で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プログラムを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書き替えて再度実行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することも可能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DBF72D09-CF18-54A3-05FD-E404CF41A5B1}"/>
              </a:ext>
            </a:extLst>
          </p:cNvPr>
          <p:cNvSpPr/>
          <p:nvPr/>
        </p:nvSpPr>
        <p:spPr>
          <a:xfrm>
            <a:off x="872223" y="2698451"/>
            <a:ext cx="670867" cy="4027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70AD8014-F1FA-FD2C-BE48-B1D2447AF855}"/>
              </a:ext>
            </a:extLst>
          </p:cNvPr>
          <p:cNvSpPr txBox="1"/>
          <p:nvPr/>
        </p:nvSpPr>
        <p:spPr>
          <a:xfrm>
            <a:off x="1543090" y="2817341"/>
            <a:ext cx="2743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実行、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STOP 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ボタン</a:t>
            </a: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7E27523-19E5-B9E0-273B-D1C95489A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>
            <a:noAutofit/>
          </a:bodyPr>
          <a:lstStyle/>
          <a:p>
            <a:r>
              <a:rPr lang="ja-JP" altLang="en-US" sz="2900" dirty="0"/>
              <a:t>演習５．散布図。ライブラリの利用</a:t>
            </a:r>
            <a:endParaRPr kumimoji="1" lang="ja-JP" altLang="en-US" sz="2900" dirty="0"/>
          </a:p>
        </p:txBody>
      </p:sp>
    </p:spTree>
    <p:extLst>
      <p:ext uri="{BB962C8B-B14F-4D97-AF65-F5344CB8AC3E}">
        <p14:creationId xmlns:p14="http://schemas.microsoft.com/office/powerpoint/2010/main" val="287516397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>
            <a:extLst>
              <a:ext uri="{FF2B5EF4-FFF2-40B4-BE49-F238E27FC236}">
                <a16:creationId xmlns:a16="http://schemas.microsoft.com/office/drawing/2014/main" id="{7BC0C80E-FD37-C91F-13FE-400B3FC54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827" y="2715794"/>
            <a:ext cx="7483148" cy="2831014"/>
          </a:xfrm>
          <a:prstGeom prst="rect">
            <a:avLst/>
          </a:prstGeom>
        </p:spPr>
      </p:pic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549" y="855676"/>
            <a:ext cx="8461208" cy="5028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③ </a:t>
            </a:r>
            <a:r>
              <a:rPr lang="en-US" altLang="ja-JP" sz="2400" dirty="0"/>
              <a:t>trinket </a:t>
            </a:r>
            <a:r>
              <a:rPr lang="ja-JP" altLang="en-US" sz="2400" dirty="0"/>
              <a:t>の次のページを開く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dirty="0">
                <a:hlinkClick r:id="rId3"/>
              </a:rPr>
              <a:t>https://trinket.io/python/5830b6d18e9c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④ 実行結果が，次のように表示されることを確認</a:t>
            </a: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4ED4EF91-3CF3-D455-8C60-95123455814E}"/>
              </a:ext>
            </a:extLst>
          </p:cNvPr>
          <p:cNvSpPr txBox="1">
            <a:spLocks/>
          </p:cNvSpPr>
          <p:nvPr/>
        </p:nvSpPr>
        <p:spPr>
          <a:xfrm>
            <a:off x="321844" y="5757591"/>
            <a:ext cx="8025743" cy="102058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実行が開始しないときは、「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実行ボタン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」で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プログラムを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書き替えて再度実行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することも可能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DBF72D09-CF18-54A3-05FD-E404CF41A5B1}"/>
              </a:ext>
            </a:extLst>
          </p:cNvPr>
          <p:cNvSpPr/>
          <p:nvPr/>
        </p:nvSpPr>
        <p:spPr>
          <a:xfrm>
            <a:off x="872223" y="2698451"/>
            <a:ext cx="670867" cy="4027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70AD8014-F1FA-FD2C-BE48-B1D2447AF855}"/>
              </a:ext>
            </a:extLst>
          </p:cNvPr>
          <p:cNvSpPr txBox="1"/>
          <p:nvPr/>
        </p:nvSpPr>
        <p:spPr>
          <a:xfrm>
            <a:off x="1543090" y="2817341"/>
            <a:ext cx="2743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実行、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STOP 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ボタン</a:t>
            </a: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DA20AC1-0458-D4D3-3A35-A5520E496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>
            <a:noAutofit/>
          </a:bodyPr>
          <a:lstStyle/>
          <a:p>
            <a:r>
              <a:rPr lang="ja-JP" altLang="en-US" sz="2900" dirty="0"/>
              <a:t>演習６．</a:t>
            </a:r>
            <a:r>
              <a:rPr lang="en-US" altLang="ja-JP" sz="2900" dirty="0"/>
              <a:t>sin</a:t>
            </a:r>
            <a:r>
              <a:rPr lang="ja-JP" altLang="en-US" sz="2900" dirty="0"/>
              <a:t>波．ライブラリの利用</a:t>
            </a:r>
            <a:endParaRPr kumimoji="1" lang="ja-JP" altLang="en-US" sz="2900" dirty="0"/>
          </a:p>
        </p:txBody>
      </p:sp>
    </p:spTree>
    <p:extLst>
      <p:ext uri="{BB962C8B-B14F-4D97-AF65-F5344CB8AC3E}">
        <p14:creationId xmlns:p14="http://schemas.microsoft.com/office/powerpoint/2010/main" val="252278100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図 10">
            <a:extLst>
              <a:ext uri="{FF2B5EF4-FFF2-40B4-BE49-F238E27FC236}">
                <a16:creationId xmlns:a16="http://schemas.microsoft.com/office/drawing/2014/main" id="{5B9789D5-8CB1-43ED-6547-03D4181DD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165" y="3196908"/>
            <a:ext cx="6217575" cy="2367304"/>
          </a:xfrm>
          <a:prstGeom prst="rect">
            <a:avLst/>
          </a:prstGeom>
        </p:spPr>
      </p:pic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4" y="610199"/>
            <a:ext cx="8461208" cy="5182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sz="2400" dirty="0"/>
              <a:t>① </a:t>
            </a:r>
            <a:r>
              <a:rPr lang="en-US" altLang="ja-JP" sz="2400" dirty="0"/>
              <a:t>trinket </a:t>
            </a:r>
            <a:r>
              <a:rPr lang="ja-JP" altLang="en-US" sz="2400" dirty="0"/>
              <a:t>の次のページを開く</a:t>
            </a:r>
            <a:endParaRPr lang="en-US" altLang="ja-JP" sz="2400" dirty="0"/>
          </a:p>
          <a:p>
            <a:pPr marL="0" indent="0">
              <a:buNone/>
            </a:pPr>
            <a:r>
              <a:rPr lang="en-US" altLang="ja-JP" sz="2400" dirty="0">
                <a:hlinkClick r:id="rId3"/>
              </a:rPr>
              <a:t>https://trinket.io/python/9fe4ad1bb348</a:t>
            </a:r>
            <a:endParaRPr lang="en-US" altLang="ja-JP" sz="2400" dirty="0"/>
          </a:p>
          <a:p>
            <a:r>
              <a:rPr lang="ja-JP" altLang="en-US" sz="2400" dirty="0"/>
              <a:t>乱数（予測不可能な数値）の生成を確認．乱数は，シミュレーション、ゲーム、暗号化などで使用される重要な機能．</a:t>
            </a:r>
            <a:endParaRPr lang="en-US" altLang="ja-JP" sz="2400" dirty="0"/>
          </a:p>
          <a:p>
            <a:pPr marL="0" indent="0">
              <a:buNone/>
            </a:pPr>
            <a:r>
              <a:rPr lang="ja-JP" altLang="en-US" sz="2400" dirty="0"/>
              <a:t>② 実行結果が，次のように表示されることを確認。</a:t>
            </a:r>
            <a:r>
              <a:rPr lang="ja-JP" altLang="ja-JP" sz="2400" b="1" dirty="0"/>
              <a:t>乱数で座標を生成</a:t>
            </a:r>
            <a:r>
              <a:rPr lang="ja-JP" altLang="en-US" sz="2400" b="1" dirty="0"/>
              <a:t>している</a:t>
            </a:r>
            <a:endParaRPr lang="en-US" altLang="ja-JP" sz="2400" b="1" dirty="0"/>
          </a:p>
          <a:p>
            <a:pPr marL="0" indent="0">
              <a:buNone/>
            </a:pPr>
            <a:endParaRPr lang="en-US" altLang="ja-JP" sz="2400" dirty="0"/>
          </a:p>
          <a:p>
            <a:pPr marL="0" indent="0">
              <a:buNone/>
            </a:pPr>
            <a:endParaRPr lang="en-US" altLang="ja-JP" sz="2400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7" name="コンテンツ プレースホルダー 2">
            <a:extLst>
              <a:ext uri="{FF2B5EF4-FFF2-40B4-BE49-F238E27FC236}">
                <a16:creationId xmlns:a16="http://schemas.microsoft.com/office/drawing/2014/main" id="{4ED4EF91-3CF3-D455-8C60-95123455814E}"/>
              </a:ext>
            </a:extLst>
          </p:cNvPr>
          <p:cNvSpPr txBox="1">
            <a:spLocks/>
          </p:cNvSpPr>
          <p:nvPr/>
        </p:nvSpPr>
        <p:spPr>
          <a:xfrm>
            <a:off x="321844" y="5757591"/>
            <a:ext cx="8025743" cy="102058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実行が開始しないときは、「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実行ボタン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」で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実行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プログラムを</a:t>
            </a:r>
            <a:r>
              <a:rPr kumimoji="1" lang="ja-JP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書き替えて再度実行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rPr>
              <a:t>することも可能</a:t>
            </a:r>
            <a:endParaRPr kumimoji="1" lang="en-US" altLang="ja-JP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Segoe UI" panose="020B0502040204020203" pitchFamily="34" charset="0"/>
            </a:endParaRPr>
          </a:p>
        </p:txBody>
      </p:sp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DBF72D09-CF18-54A3-05FD-E404CF41A5B1}"/>
              </a:ext>
            </a:extLst>
          </p:cNvPr>
          <p:cNvSpPr/>
          <p:nvPr/>
        </p:nvSpPr>
        <p:spPr>
          <a:xfrm>
            <a:off x="1365013" y="3141963"/>
            <a:ext cx="670867" cy="4027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游ゴシック" panose="020B0400000000000000" pitchFamily="50" charset="-128"/>
              <a:cs typeface="+mn-cs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70AD8014-F1FA-FD2C-BE48-B1D2447AF855}"/>
              </a:ext>
            </a:extLst>
          </p:cNvPr>
          <p:cNvSpPr txBox="1"/>
          <p:nvPr/>
        </p:nvSpPr>
        <p:spPr>
          <a:xfrm>
            <a:off x="2035880" y="3260853"/>
            <a:ext cx="2743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実行、</a:t>
            </a:r>
            <a:r>
              <a:rPr kumimoji="1" lang="en-US" altLang="ja-JP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STOP </a:t>
            </a: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ボタン</a:t>
            </a: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C14AAF1-D52E-133C-E7DD-FD43FE2A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175028"/>
            <a:ext cx="8461208" cy="469865"/>
          </a:xfrm>
        </p:spPr>
        <p:txBody>
          <a:bodyPr>
            <a:noAutofit/>
          </a:bodyPr>
          <a:lstStyle/>
          <a:p>
            <a:r>
              <a:rPr lang="ja-JP" altLang="en-US" sz="2900" dirty="0"/>
              <a:t>演習７．</a:t>
            </a:r>
            <a:r>
              <a:rPr kumimoji="1" lang="ja-JP" altLang="en-US" sz="2900" dirty="0"/>
              <a:t>乱数．ライブラリの使用</a:t>
            </a:r>
          </a:p>
        </p:txBody>
      </p:sp>
    </p:spTree>
    <p:extLst>
      <p:ext uri="{BB962C8B-B14F-4D97-AF65-F5344CB8AC3E}">
        <p14:creationId xmlns:p14="http://schemas.microsoft.com/office/powerpoint/2010/main" val="141671306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D758702B-8541-49F6-275B-D4856CE01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タートルグラフィックス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82B9F962-0DD5-214C-3BF3-225E1AB17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671118"/>
            <a:ext cx="8461208" cy="6390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ja-JP" altLang="en-US" sz="2400" dirty="0"/>
              <a:t>タートル（亀</a:t>
            </a:r>
            <a:r>
              <a:rPr kumimoji="1" lang="en-US" altLang="ja-JP" sz="2400" dirty="0"/>
              <a:t>; turtle</a:t>
            </a:r>
            <a:r>
              <a:rPr kumimoji="1" lang="ja-JP" altLang="en-US" sz="2400" dirty="0"/>
              <a:t>）が線を引きながら進む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A27181D-B083-6725-083C-B7D4B25A8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F2588017-50F6-F506-AAC0-98EC62ED5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8948"/>
            <a:ext cx="9144000" cy="4040531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2F7BC70B-D425-7D6D-BE54-6C70FA638C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120" y="5179479"/>
            <a:ext cx="5291400" cy="1637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5705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568A3BE-C447-64AD-D8A2-E1CCF04DA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ja-JP" dirty="0"/>
              <a:t>Goto </a:t>
            </a:r>
            <a:r>
              <a:rPr kumimoji="1" lang="ja-JP" altLang="en-US" dirty="0"/>
              <a:t>メソッドでの場所の指定法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1C715538-4F05-35C0-3CD6-ED76BECD5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3AE959E-8158-F25B-2212-505A0DF80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DEF0D471-CB81-EAA7-905E-DAA1BDE10F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6539"/>
            <a:ext cx="9144000" cy="5004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492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E8C0153-1257-76B9-C076-4FC261738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91" y="175028"/>
            <a:ext cx="8676962" cy="469865"/>
          </a:xfrm>
        </p:spPr>
        <p:txBody>
          <a:bodyPr>
            <a:normAutofit fontScale="90000"/>
          </a:bodyPr>
          <a:lstStyle/>
          <a:p>
            <a:r>
              <a:rPr kumimoji="1" lang="ja-JP" altLang="en-US" dirty="0"/>
              <a:t>タートルグラフィックスのオブジェクトとメソッド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D4178E60-2347-4314-798E-14E7DBDC0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3B8A4DB-C084-0C07-27C4-5BCE79071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EB208F3E-00EB-015F-8827-255471A2B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99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21695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0593DBE7-479B-517D-F21F-244016042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タートルグラフィックスで伸びる実力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5224A6D0-F61D-1877-6EA9-71DD78C1B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20CAC39-7794-93B9-0CF7-039C45790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EFEE44EA-C0ED-1C96-0139-C0C046DA9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6253"/>
            <a:ext cx="9144000" cy="494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3654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29BDC2A5-6C11-7153-1E0E-0BB19D53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ja-JP" altLang="en-US" dirty="0"/>
              <a:t>演習８．タートルグラフィックス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45" y="846252"/>
            <a:ext cx="8461208" cy="5875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dirty="0"/>
              <a:t>①</a:t>
            </a:r>
            <a:r>
              <a:rPr lang="en-US" altLang="ja-JP" dirty="0"/>
              <a:t>trinket</a:t>
            </a:r>
            <a:r>
              <a:rPr lang="ja-JP" altLang="en-US" dirty="0"/>
              <a:t>の次のページを開く</a:t>
            </a:r>
            <a:endParaRPr lang="en-US" altLang="ja-JP" dirty="0"/>
          </a:p>
          <a:p>
            <a:pPr marL="0" indent="0">
              <a:buNone/>
            </a:pPr>
            <a:r>
              <a:rPr lang="en-US" altLang="ja-JP" dirty="0">
                <a:hlinkClick r:id="rId3"/>
              </a:rPr>
              <a:t>https://trinket.io/python/895c3ea5b6</a:t>
            </a: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② 実行結果が，次のように表示されることを確認</a:t>
            </a: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C6FC2BF2-E820-20D3-FD85-67F9C99598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69" y="3051881"/>
            <a:ext cx="7516981" cy="367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60684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08AF9A70-3861-8057-F79F-3605FF218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96" y="187992"/>
            <a:ext cx="8461208" cy="64477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ja-JP" altLang="en-US" dirty="0"/>
              <a:t>③</a:t>
            </a:r>
            <a:r>
              <a:rPr lang="en-US" altLang="ja-JP" dirty="0"/>
              <a:t>trinket</a:t>
            </a:r>
            <a:r>
              <a:rPr lang="ja-JP" altLang="en-US" dirty="0"/>
              <a:t>の次のページを開く</a:t>
            </a:r>
            <a:endParaRPr lang="en-US" altLang="ja-JP" dirty="0"/>
          </a:p>
          <a:p>
            <a:pPr marL="0" indent="0">
              <a:buNone/>
            </a:pPr>
            <a:r>
              <a:rPr lang="en-US" altLang="ja-JP" dirty="0">
                <a:hlinkClick r:id="rId3"/>
              </a:rPr>
              <a:t>https://trinket.io/python/0d8dbc1139</a:t>
            </a: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④ 実行結果が，次のように表示されることを確認</a:t>
            </a: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r>
              <a:rPr lang="ja-JP" altLang="en-US" dirty="0"/>
              <a:t>⑤ プログラム内の</a:t>
            </a:r>
            <a:r>
              <a:rPr lang="ja-JP" altLang="en-US" b="1" dirty="0"/>
              <a:t>「</a:t>
            </a:r>
            <a:r>
              <a:rPr lang="en-US" altLang="ja-JP" b="1" dirty="0"/>
              <a:t>5</a:t>
            </a:r>
            <a:r>
              <a:rPr lang="ja-JP" altLang="en-US" b="1" dirty="0"/>
              <a:t>」や「</a:t>
            </a:r>
            <a:r>
              <a:rPr lang="en-US" altLang="ja-JP" b="1" dirty="0"/>
              <a:t>20</a:t>
            </a:r>
            <a:r>
              <a:rPr lang="ja-JP" altLang="en-US" b="1" dirty="0"/>
              <a:t>」や「</a:t>
            </a:r>
            <a:r>
              <a:rPr lang="en-US" altLang="ja-JP" b="1" dirty="0"/>
              <a:t>100</a:t>
            </a:r>
            <a:r>
              <a:rPr lang="ja-JP" altLang="en-US" b="1" dirty="0"/>
              <a:t>」や「</a:t>
            </a:r>
            <a:r>
              <a:rPr lang="en-US" altLang="ja-JP" b="1" dirty="0"/>
              <a:t>170</a:t>
            </a:r>
            <a:r>
              <a:rPr lang="ja-JP" altLang="en-US" b="1" dirty="0"/>
              <a:t>」をいろいろ書き換えて実行</a:t>
            </a:r>
            <a:r>
              <a:rPr lang="ja-JP" altLang="en-US" dirty="0"/>
              <a:t>してみる</a:t>
            </a:r>
            <a:endParaRPr lang="en-US" altLang="ja-JP" dirty="0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26C1D8A-4F75-182B-75C2-E9D793C66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05D82C-95A1-431E-8E38-AA614A14CDCF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1" lang="ja-JP" alt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pic>
        <p:nvPicPr>
          <p:cNvPr id="7" name="図 6">
            <a:extLst>
              <a:ext uri="{FF2B5EF4-FFF2-40B4-BE49-F238E27FC236}">
                <a16:creationId xmlns:a16="http://schemas.microsoft.com/office/drawing/2014/main" id="{255F3B54-2FBC-C65E-FC9D-B872B6F89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7442" y="2471554"/>
            <a:ext cx="5648615" cy="239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433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173D6206-47B5-FF10-5D51-4C71E97A1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5" y="613291"/>
            <a:ext cx="8461208" cy="469865"/>
          </a:xfrm>
        </p:spPr>
        <p:txBody>
          <a:bodyPr>
            <a:normAutofit fontScale="90000"/>
          </a:bodyPr>
          <a:lstStyle/>
          <a:p>
            <a:r>
              <a:rPr kumimoji="1" lang="en-US" altLang="ja-JP" dirty="0">
                <a:hlinkClick r:id="rId3"/>
              </a:rPr>
              <a:t>https://trinket.io/python/f8cd554693</a:t>
            </a:r>
            <a:endParaRPr kumimoji="1" lang="ja-JP" altLang="en-US" dirty="0"/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25AE3347-4C7B-BD83-D4EA-6C1E59C27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698" y="1137133"/>
            <a:ext cx="4800866" cy="3873130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dirty="0"/>
              <a:t>import turtle</a:t>
            </a:r>
          </a:p>
          <a:p>
            <a:pPr marL="0" indent="0">
              <a:lnSpc>
                <a:spcPct val="130000"/>
              </a:lnSpc>
              <a:buNone/>
            </a:pPr>
            <a:r>
              <a:rPr lang="en-US" altLang="ja-JP" sz="2000" dirty="0"/>
              <a:t>t</a:t>
            </a:r>
            <a:r>
              <a:rPr kumimoji="1" lang="en-US" altLang="ja-JP" sz="2000" dirty="0"/>
              <a:t>=</a:t>
            </a:r>
            <a:r>
              <a:rPr kumimoji="1" lang="en-US" altLang="ja-JP" sz="2000" dirty="0" err="1"/>
              <a:t>turtle.Turtle</a:t>
            </a:r>
            <a:r>
              <a:rPr kumimoji="1" lang="en-US" altLang="ja-JP" sz="2000" dirty="0"/>
              <a:t>()</a:t>
            </a:r>
          </a:p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b="1" dirty="0">
                <a:solidFill>
                  <a:srgbClr val="FF0000"/>
                </a:solidFill>
              </a:rPr>
              <a:t>colors = ["red", "green", "blue"]</a:t>
            </a:r>
          </a:p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b="1" dirty="0">
                <a:solidFill>
                  <a:srgbClr val="FF0000"/>
                </a:solidFill>
              </a:rPr>
              <a:t>for</a:t>
            </a:r>
            <a:r>
              <a:rPr kumimoji="1" lang="en-US" altLang="ja-JP" sz="2000" b="1" dirty="0" err="1">
                <a:solidFill>
                  <a:srgbClr val="FF0000"/>
                </a:solidFill>
              </a:rPr>
              <a:t>i</a:t>
            </a:r>
            <a:r>
              <a:rPr kumimoji="1" lang="en-US" altLang="ja-JP" sz="2000" b="1" dirty="0">
                <a:solidFill>
                  <a:srgbClr val="FF0000"/>
                </a:solidFill>
              </a:rPr>
              <a:t>in range(3):</a:t>
            </a:r>
          </a:p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b="1" dirty="0">
                <a:solidFill>
                  <a:srgbClr val="FF0000"/>
                </a:solidFill>
              </a:rPr>
              <a:t>    </a:t>
            </a:r>
            <a:r>
              <a:rPr kumimoji="1" lang="en-US" altLang="ja-JP" sz="2000" b="1" dirty="0" err="1">
                <a:solidFill>
                  <a:srgbClr val="FF0000"/>
                </a:solidFill>
              </a:rPr>
              <a:t>t.color</a:t>
            </a:r>
            <a:r>
              <a:rPr kumimoji="1" lang="en-US" altLang="ja-JP" sz="2000" b="1" dirty="0">
                <a:solidFill>
                  <a:srgbClr val="FF0000"/>
                </a:solidFill>
              </a:rPr>
              <a:t>(colors[</a:t>
            </a:r>
            <a:r>
              <a:rPr kumimoji="1" lang="en-US" altLang="ja-JP" sz="2000" b="1" dirty="0" err="1">
                <a:solidFill>
                  <a:srgbClr val="FF0000"/>
                </a:solidFill>
              </a:rPr>
              <a:t>i</a:t>
            </a:r>
            <a:r>
              <a:rPr kumimoji="1" lang="en-US" altLang="ja-JP" sz="2000" b="1" dirty="0">
                <a:solidFill>
                  <a:srgbClr val="FF0000"/>
                </a:solidFill>
              </a:rPr>
              <a:t>])</a:t>
            </a:r>
            <a:endParaRPr kumimoji="1" lang="ja-JP" altLang="en-US" sz="2000" b="1" dirty="0">
              <a:solidFill>
                <a:srgbClr val="FF0000"/>
              </a:solidFill>
            </a:endParaRPr>
          </a:p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b="1" dirty="0">
                <a:solidFill>
                  <a:srgbClr val="FF0000"/>
                </a:solidFill>
              </a:rPr>
              <a:t>    </a:t>
            </a:r>
            <a:r>
              <a:rPr kumimoji="1" lang="en-US" altLang="ja-JP" sz="2000" b="1" dirty="0" err="1">
                <a:solidFill>
                  <a:srgbClr val="FF0000"/>
                </a:solidFill>
              </a:rPr>
              <a:t>t.circle</a:t>
            </a:r>
            <a:r>
              <a:rPr kumimoji="1" lang="en-US" altLang="ja-JP" sz="2000" b="1" dirty="0">
                <a:solidFill>
                  <a:srgbClr val="FF0000"/>
                </a:solidFill>
              </a:rPr>
              <a:t>(30)</a:t>
            </a:r>
            <a:endParaRPr kumimoji="1" lang="ja-JP" altLang="en-US" sz="2000" b="1" dirty="0">
              <a:solidFill>
                <a:srgbClr val="FF0000"/>
              </a:solidFill>
            </a:endParaRPr>
          </a:p>
          <a:p>
            <a:pPr marL="0" indent="0">
              <a:lnSpc>
                <a:spcPct val="130000"/>
              </a:lnSpc>
              <a:buNone/>
            </a:pPr>
            <a:r>
              <a:rPr kumimoji="1" lang="en-US" altLang="ja-JP" sz="2000" b="1" dirty="0">
                <a:solidFill>
                  <a:srgbClr val="FF0000"/>
                </a:solidFill>
              </a:rPr>
              <a:t>    </a:t>
            </a:r>
            <a:r>
              <a:rPr kumimoji="1" lang="en-US" altLang="ja-JP" sz="2000" b="1" dirty="0" err="1">
                <a:solidFill>
                  <a:srgbClr val="FF0000"/>
                </a:solidFill>
              </a:rPr>
              <a:t>t.forward</a:t>
            </a:r>
            <a:r>
              <a:rPr kumimoji="1" lang="en-US" altLang="ja-JP" sz="2000" b="1" dirty="0">
                <a:solidFill>
                  <a:srgbClr val="FF0000"/>
                </a:solidFill>
              </a:rPr>
              <a:t>(50)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A8359D4E-FED0-940B-8A4C-FB5DFB5C7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DD4950-D159-4EF1-90C3-DB06CAAE7C11}" type="slidenum">
              <a:rPr kumimoji="1" lang="ja-JP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メイリオ" panose="020B0604030504040204" pitchFamily="50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67</a:t>
            </a:fld>
            <a:endParaRPr kumimoji="1" lang="ja-JP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5" name="コンテンツ プレースホルダー 2">
            <a:extLst>
              <a:ext uri="{FF2B5EF4-FFF2-40B4-BE49-F238E27FC236}">
                <a16:creationId xmlns:a16="http://schemas.microsoft.com/office/drawing/2014/main" id="{A0AF8BE4-DE69-62D8-5334-307758C7CC19}"/>
              </a:ext>
            </a:extLst>
          </p:cNvPr>
          <p:cNvSpPr txBox="1">
            <a:spLocks/>
          </p:cNvSpPr>
          <p:nvPr/>
        </p:nvSpPr>
        <p:spPr>
          <a:xfrm>
            <a:off x="5236076" y="1137132"/>
            <a:ext cx="3907924" cy="442948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kumimoji="1" sz="2800" kern="1200">
                <a:solidFill>
                  <a:srgbClr val="00336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rgbClr val="00336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rgbClr val="00336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rgbClr val="00336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rgbClr val="0033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ライブラリのインポート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オブジェクト生成．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t</a:t>
            </a: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へのセット．</a:t>
            </a:r>
            <a:endParaRPr kumimoji="1" lang="en-US" altLang="ja-JP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色は，赤，緑，青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色を変える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半径３０の円</a:t>
            </a:r>
            <a:endParaRPr kumimoji="1" lang="en-US" altLang="ja-JP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前に</a:t>
            </a:r>
            <a:r>
              <a:rPr kumimoji="1" lang="en-US" altLang="ja-JP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50</a:t>
            </a:r>
            <a:r>
              <a:rPr kumimoji="1" lang="ja-JP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メイリオ" panose="020B0604030504040204" pitchFamily="50" charset="-128"/>
                <a:ea typeface="メイリオ" panose="020B0604030504040204" pitchFamily="50" charset="-128"/>
                <a:cs typeface="+mn-cs"/>
              </a:rPr>
              <a:t>進む</a:t>
            </a:r>
            <a:endParaRPr kumimoji="1" lang="en-US" altLang="ja-JP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メイリオ" panose="020B0604030504040204" pitchFamily="50" charset="-128"/>
              <a:ea typeface="メイリオ" panose="020B0604030504040204" pitchFamily="50" charset="-128"/>
              <a:cs typeface="+mn-cs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B0CF3414-F890-D928-6ADA-5478BF329055}"/>
              </a:ext>
            </a:extLst>
          </p:cNvPr>
          <p:cNvSpPr txBox="1"/>
          <p:nvPr/>
        </p:nvSpPr>
        <p:spPr>
          <a:xfrm>
            <a:off x="2212737" y="5417310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ja-JP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游ゴシック" panose="020B0400000000000000" pitchFamily="50" charset="-128"/>
                <a:cs typeface="+mn-cs"/>
              </a:rPr>
              <a:t>実行結果</a:t>
            </a:r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103619EB-B60E-3F4C-A4EE-BE69E76ADE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7559" y="4886076"/>
            <a:ext cx="4071394" cy="1867612"/>
          </a:xfrm>
          <a:prstGeom prst="rect">
            <a:avLst/>
          </a:prstGeom>
        </p:spPr>
      </p:pic>
      <p:sp>
        <p:nvSpPr>
          <p:cNvPr id="7" name="タイトル 1">
            <a:extLst>
              <a:ext uri="{FF2B5EF4-FFF2-40B4-BE49-F238E27FC236}">
                <a16:creationId xmlns:a16="http://schemas.microsoft.com/office/drawing/2014/main" id="{41044D95-C6BE-2071-B65D-BD60BDE3AFD3}"/>
              </a:ext>
            </a:extLst>
          </p:cNvPr>
          <p:cNvSpPr txBox="1">
            <a:spLocks/>
          </p:cNvSpPr>
          <p:nvPr/>
        </p:nvSpPr>
        <p:spPr>
          <a:xfrm>
            <a:off x="321845" y="175028"/>
            <a:ext cx="8461208" cy="4698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3200" kern="1200">
                <a:solidFill>
                  <a:srgbClr val="FF0000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Segoe UI" panose="020B0502040204020203" pitchFamily="34" charset="0"/>
              </a:defRPr>
            </a:lvl1pPr>
          </a:lstStyle>
          <a:p>
            <a:r>
              <a:rPr lang="ja-JP" altLang="en-US"/>
              <a:t>演習９．タートルグラフィックス</a:t>
            </a:r>
            <a:endParaRPr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517350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テーマ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1744</Words>
  <Application>Microsoft Office PowerPoint</Application>
  <PresentationFormat>画面に合わせる (4:3)</PresentationFormat>
  <Paragraphs>275</Paragraphs>
  <Slides>67</Slides>
  <Notes>18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2</vt:i4>
      </vt:variant>
      <vt:variant>
        <vt:lpstr>スライド タイトル</vt:lpstr>
      </vt:variant>
      <vt:variant>
        <vt:i4>67</vt:i4>
      </vt:variant>
    </vt:vector>
  </HeadingPairs>
  <TitlesOfParts>
    <vt:vector size="75" baseType="lpstr">
      <vt:lpstr>ＭＳ Ｐ明朝</vt:lpstr>
      <vt:lpstr>メイリオ</vt:lpstr>
      <vt:lpstr>游ゴシック</vt:lpstr>
      <vt:lpstr>Arial</vt:lpstr>
      <vt:lpstr>Calibri</vt:lpstr>
      <vt:lpstr>Segoe UI</vt:lpstr>
      <vt:lpstr>Office テーマ</vt:lpstr>
      <vt:lpstr>1_Office テーマ</vt:lpstr>
      <vt:lpstr>cs-9. Python プログラミング基礎②  </vt:lpstr>
      <vt:lpstr>「コンピューターサイエンス」第９回の内容</vt:lpstr>
      <vt:lpstr>9-1. Python の特徴</vt:lpstr>
      <vt:lpstr>PowerPoint プレゼンテーション</vt:lpstr>
      <vt:lpstr>PowerPoint プレゼンテーション</vt:lpstr>
      <vt:lpstr>ソースコード</vt:lpstr>
      <vt:lpstr>Python の特徴</vt:lpstr>
      <vt:lpstr>9-2. ライブラリとインポート</vt:lpstr>
      <vt:lpstr>PowerPoint プレゼンテーション</vt:lpstr>
      <vt:lpstr>Python の代表的なライブラリ</vt:lpstr>
      <vt:lpstr>ライブラリを import で読み込む</vt:lpstr>
      <vt:lpstr>ライブラリをインポートで読み込む</vt:lpstr>
      <vt:lpstr>ライブラリのメリット</vt:lpstr>
      <vt:lpstr>ライブラリのインポート</vt:lpstr>
      <vt:lpstr>標準ライブラリと外部ライブラリ</vt:lpstr>
      <vt:lpstr>外部ライブラリは、使う前に一度だけ追加（インストール）を行う</vt:lpstr>
      <vt:lpstr>標準ライブラリと外部ライブラリ － 違いと共通点</vt:lpstr>
      <vt:lpstr>9-3. オブジェクトとクラス</vt:lpstr>
      <vt:lpstr>PowerPoint プレゼンテーション</vt:lpstr>
      <vt:lpstr>オブジェクト・メソッド・引数</vt:lpstr>
      <vt:lpstr>変数</vt:lpstr>
      <vt:lpstr>変数と代入</vt:lpstr>
      <vt:lpstr>クラスとオブジェクト</vt:lpstr>
      <vt:lpstr>クラスとオブジェクト</vt:lpstr>
      <vt:lpstr>オブジェクト生成と代入</vt:lpstr>
      <vt:lpstr>クラスとオブジェクト</vt:lpstr>
      <vt:lpstr>クラスを使う利点</vt:lpstr>
      <vt:lpstr>9-4. 条件分岐</vt:lpstr>
      <vt:lpstr>条件分岐</vt:lpstr>
      <vt:lpstr>条件分岐</vt:lpstr>
      <vt:lpstr>if 文の書き方</vt:lpstr>
      <vt:lpstr>if 文の書き方</vt:lpstr>
      <vt:lpstr>9-5. リスト</vt:lpstr>
      <vt:lpstr>リスト</vt:lpstr>
      <vt:lpstr>リスト</vt:lpstr>
      <vt:lpstr>リストを扱う Python プログラム</vt:lpstr>
      <vt:lpstr>9-6. ループ（繰り返し）</vt:lpstr>
      <vt:lpstr>ループ(繰り返し）：同じ処理を繰り返す</vt:lpstr>
      <vt:lpstr>ループ(繰り返し）：同じ処理を繰り返す</vt:lpstr>
      <vt:lpstr>ループ（繰り返し）</vt:lpstr>
      <vt:lpstr>Python の for によるループ（繰り返し）</vt:lpstr>
      <vt:lpstr>Python の range</vt:lpstr>
      <vt:lpstr>Python の for の書き方</vt:lpstr>
      <vt:lpstr>リスト</vt:lpstr>
      <vt:lpstr>Python の for によるループ（繰り返し）</vt:lpstr>
      <vt:lpstr>for と while の使い分け</vt:lpstr>
      <vt:lpstr>演習 </vt:lpstr>
      <vt:lpstr>Trinket 操作手順</vt:lpstr>
      <vt:lpstr>演習１．条件分岐</vt:lpstr>
      <vt:lpstr>PowerPoint プレゼンテーション</vt:lpstr>
      <vt:lpstr>PowerPoint プレゼンテーション</vt:lpstr>
      <vt:lpstr>演習２．条件分岐</vt:lpstr>
      <vt:lpstr>PowerPoint プレゼンテーション</vt:lpstr>
      <vt:lpstr>演習３．for による繰り返し</vt:lpstr>
      <vt:lpstr>PowerPoint プレゼンテーション</vt:lpstr>
      <vt:lpstr>PowerPoint プレゼンテーション</vt:lpstr>
      <vt:lpstr>PowerPoint プレゼンテーション</vt:lpstr>
      <vt:lpstr>演習５．散布図。ライブラリの利用</vt:lpstr>
      <vt:lpstr>演習６．sin波．ライブラリの利用</vt:lpstr>
      <vt:lpstr>演習７．乱数．ライブラリの使用</vt:lpstr>
      <vt:lpstr>タートルグラフィックス</vt:lpstr>
      <vt:lpstr>Goto メソッドでの場所の指定法</vt:lpstr>
      <vt:lpstr>タートルグラフィックスのオブジェクトとメソッド</vt:lpstr>
      <vt:lpstr>タートルグラフィックスで伸びる実力</vt:lpstr>
      <vt:lpstr>演習８．タートルグラフィックス</vt:lpstr>
      <vt:lpstr>PowerPoint プレゼンテーション</vt:lpstr>
      <vt:lpstr>https://trinket.io/python/f8cd554693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コンピューターサイエンス</dc:title>
  <dc:creator>kunihiko</dc:creator>
  <cp:lastModifiedBy>金子　邦彦</cp:lastModifiedBy>
  <cp:revision>119</cp:revision>
  <dcterms:created xsi:type="dcterms:W3CDTF">2020-06-03T12:20:31Z</dcterms:created>
  <dcterms:modified xsi:type="dcterms:W3CDTF">2026-06-13T18:05:14Z</dcterms:modified>
</cp:coreProperties>
</file>