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589" r:id="rId2"/>
    <p:sldId id="1270" r:id="rId3"/>
    <p:sldId id="1271" r:id="rId4"/>
    <p:sldId id="291" r:id="rId5"/>
    <p:sldId id="851" r:id="rId6"/>
    <p:sldId id="1272" r:id="rId7"/>
    <p:sldId id="1223" r:id="rId8"/>
    <p:sldId id="1038" r:id="rId9"/>
    <p:sldId id="1257" r:id="rId1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0" autoAdjust="0"/>
    <p:restoredTop sz="92271" autoAdjust="0"/>
  </p:normalViewPr>
  <p:slideViewPr>
    <p:cSldViewPr snapToGrid="0">
      <p:cViewPr varScale="1">
        <p:scale>
          <a:sx n="45" d="100"/>
          <a:sy n="45" d="100"/>
        </p:scale>
        <p:origin x="494" y="22"/>
      </p:cViewPr>
      <p:guideLst/>
    </p:cSldViewPr>
  </p:slideViewPr>
  <p:outlineViewPr>
    <p:cViewPr>
      <p:scale>
        <a:sx n="33" d="100"/>
        <a:sy n="33" d="100"/>
      </p:scale>
      <p:origin x="0" y="-577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682"/>
    </p:cViewPr>
  </p:sorterViewPr>
  <p:notesViewPr>
    <p:cSldViewPr snapToGrid="0">
      <p:cViewPr varScale="1">
        <p:scale>
          <a:sx n="47" d="100"/>
          <a:sy n="47" d="100"/>
        </p:scale>
        <p:origin x="1373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2021/5/27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D780D5-EDEA-4895-8CB1-F56E4C324A86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3434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リレーショナルデータベースは，</a:t>
            </a:r>
            <a:endParaRPr kumimoji="1" lang="en-US" altLang="ja-JP" dirty="0"/>
          </a:p>
          <a:p>
            <a:r>
              <a:rPr kumimoji="1" lang="ja-JP" altLang="en-US" dirty="0"/>
              <a:t>データ本体とソフトが合体したものです．</a:t>
            </a:r>
            <a:endParaRPr kumimoji="1" lang="en-US" altLang="ja-JP" dirty="0"/>
          </a:p>
          <a:p>
            <a:r>
              <a:rPr kumimoji="1" lang="ja-JP" altLang="en-US" dirty="0"/>
              <a:t>ソフトは「管理」を付けて，リレーショナルデータベース管理システムと言います．</a:t>
            </a:r>
            <a:endParaRPr kumimoji="1" lang="en-US" altLang="ja-JP" dirty="0"/>
          </a:p>
          <a:p>
            <a:r>
              <a:rPr kumimoji="1" lang="ja-JP" altLang="en-US" dirty="0"/>
              <a:t>データ本体の方は，リレーショナルデータベースと言います．</a:t>
            </a:r>
            <a:endParaRPr kumimoji="1" lang="en-US" altLang="ja-JP" dirty="0"/>
          </a:p>
          <a:p>
            <a:r>
              <a:rPr kumimoji="1" lang="ja-JP" altLang="en-US" dirty="0"/>
              <a:t>これら２つが合体したシステムを，リレーショナルデータベースと言います．</a:t>
            </a:r>
            <a:endParaRPr kumimoji="1" lang="en-US" altLang="ja-JP" dirty="0"/>
          </a:p>
          <a:p>
            <a:r>
              <a:rPr kumimoji="1" lang="ja-JP" altLang="en-US" dirty="0"/>
              <a:t>データ本体である，リレーショナルデータベースは，たくさんのテーブルが入っているのが普通です．</a:t>
            </a:r>
            <a:endParaRPr kumimoji="1" lang="en-US" altLang="ja-JP" dirty="0"/>
          </a:p>
          <a:p>
            <a:r>
              <a:rPr kumimoji="1" lang="ja-JP" altLang="en-US" dirty="0"/>
              <a:t>リレーショナルデータベースは，あるテーマの沿って取集された大量のデータなのですが，</a:t>
            </a:r>
            <a:endParaRPr kumimoji="1" lang="en-US" altLang="ja-JP" dirty="0"/>
          </a:p>
          <a:p>
            <a:r>
              <a:rPr kumimoji="1" lang="ja-JP" altLang="en-US" dirty="0"/>
              <a:t>このとき，テーマが２つあれば，テーブルは２つできます．</a:t>
            </a:r>
            <a:endParaRPr kumimoji="1" lang="en-US" altLang="ja-JP" dirty="0"/>
          </a:p>
          <a:p>
            <a:r>
              <a:rPr kumimoji="1" lang="ja-JP" altLang="en-US" dirty="0"/>
              <a:t>テーマが３つあれば，テーブルは３つになったでしょう．</a:t>
            </a:r>
            <a:endParaRPr kumimoji="1" lang="en-US" altLang="ja-JP" dirty="0"/>
          </a:p>
          <a:p>
            <a:r>
              <a:rPr kumimoji="1" lang="ja-JP" altLang="en-US" dirty="0"/>
              <a:t>テーブルにはたくさんの行がありますね．</a:t>
            </a:r>
            <a:endParaRPr kumimoji="1" lang="en-US" altLang="ja-JP" dirty="0"/>
          </a:p>
          <a:p>
            <a:r>
              <a:rPr kumimoji="1" lang="ja-JP" altLang="en-US" dirty="0"/>
              <a:t>みかん，５０という行で１つのデータ，</a:t>
            </a:r>
            <a:endParaRPr kumimoji="1" lang="en-US" altLang="ja-JP" dirty="0"/>
          </a:p>
          <a:p>
            <a:r>
              <a:rPr kumimoji="1" lang="ja-JP" altLang="en-US" dirty="0"/>
              <a:t>りんご，１００という行で１つのデータ，</a:t>
            </a:r>
            <a:endParaRPr kumimoji="1" lang="en-US" altLang="ja-JP" dirty="0"/>
          </a:p>
          <a:p>
            <a:r>
              <a:rPr kumimoji="1" lang="ja-JP" altLang="en-US" dirty="0"/>
              <a:t>りんご，１５０という行で１つのデータ，</a:t>
            </a:r>
            <a:endParaRPr kumimoji="1" lang="en-US" altLang="ja-JP" dirty="0"/>
          </a:p>
          <a:p>
            <a:r>
              <a:rPr kumimoji="1" lang="ja-JP" altLang="en-US" dirty="0"/>
              <a:t>このようにたくさんのデータがあつまってテーブルになっています．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3223C1-63D0-4CA4-8D67-2118CF2CB84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4772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223C1-63D0-4CA4-8D67-2118CF2CB847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9869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2021/5/27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2021/5/27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2021/5/27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2021/5/27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2021/5/27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C62DE7A-DD90-4375-88D2-27ABB36A7A4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7" Type="http://schemas.openxmlformats.org/officeDocument/2006/relationships/image" Target="../media/image21.jpe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B743759-250A-4CA4-A37F-4E7983A1C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F82376D-EA5A-4EB5-B560-13402A85E2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38FEEB8D-B090-4B29-8808-094DF7AF3E3C}"/>
              </a:ext>
            </a:extLst>
          </p:cNvPr>
          <p:cNvSpPr txBox="1">
            <a:spLocks/>
          </p:cNvSpPr>
          <p:nvPr/>
        </p:nvSpPr>
        <p:spPr>
          <a:xfrm>
            <a:off x="192389" y="575000"/>
            <a:ext cx="6029860" cy="220652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marL="21600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4400" b="1" dirty="0">
                <a:solidFill>
                  <a:schemeClr val="tx1"/>
                </a:solidFill>
                <a:latin typeface="メイリオ" panose="020B0604030504040204" pitchFamily="50" charset="-128"/>
              </a:rPr>
              <a:t>dd-1. </a:t>
            </a:r>
            <a:r>
              <a:rPr lang="ja-JP" altLang="en-US" sz="4400" b="1" dirty="0">
                <a:solidFill>
                  <a:schemeClr val="tx1"/>
                </a:solidFill>
                <a:latin typeface="メイリオ" panose="020B0604030504040204" pitchFamily="50" charset="-128"/>
              </a:rPr>
              <a:t>リレーショナルデータベースの特徴</a:t>
            </a:r>
            <a:br>
              <a:rPr lang="ja-JP" altLang="en-US" dirty="0"/>
            </a:br>
            <a:endParaRPr lang="ja-JP" altLang="en-US" dirty="0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859CCDBF-9651-46AF-8354-4C080E716D9E}"/>
              </a:ext>
            </a:extLst>
          </p:cNvPr>
          <p:cNvSpPr txBox="1">
            <a:spLocks/>
          </p:cNvSpPr>
          <p:nvPr/>
        </p:nvSpPr>
        <p:spPr>
          <a:xfrm>
            <a:off x="1049885" y="5314663"/>
            <a:ext cx="3437681" cy="75254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3600" dirty="0">
                <a:solidFill>
                  <a:schemeClr val="tx1"/>
                </a:solidFill>
                <a:latin typeface="メイリオ" panose="020B0604030504040204" pitchFamily="50" charset="-128"/>
              </a:rPr>
              <a:t>金子邦彦</a:t>
            </a:r>
            <a:endParaRPr lang="ja-JP" altLang="en-US" sz="3600" dirty="0"/>
          </a:p>
        </p:txBody>
      </p:sp>
      <p:pic>
        <p:nvPicPr>
          <p:cNvPr id="9" name="Picture 2" descr="https://mirrors.creativecommons.org/presskit/buttons/88x31/png/by-nc-sa.eu.png">
            <a:extLst>
              <a:ext uri="{FF2B5EF4-FFF2-40B4-BE49-F238E27FC236}">
                <a16:creationId xmlns:a16="http://schemas.microsoft.com/office/drawing/2014/main" id="{FB093CEA-1F83-4E94-BF85-682B97E40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830" y="6283000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9E76904D-92F3-4472-8471-B3058CC72BA0}"/>
              </a:ext>
            </a:extLst>
          </p:cNvPr>
          <p:cNvSpPr txBox="1">
            <a:spLocks/>
          </p:cNvSpPr>
          <p:nvPr/>
        </p:nvSpPr>
        <p:spPr>
          <a:xfrm>
            <a:off x="192387" y="3126508"/>
            <a:ext cx="5288602" cy="1972363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ja-JP" alt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リレーショナルデータベース</a:t>
            </a:r>
            <a:r>
              <a:rPr lang="ja-JP" altLang="en-US" sz="2800" b="1" dirty="0">
                <a:solidFill>
                  <a:schemeClr val="tx1"/>
                </a:solidFill>
              </a:rPr>
              <a:t>の基本</a:t>
            </a:r>
            <a:r>
              <a:rPr lang="ja-JP" altLang="en-US" sz="2800" dirty="0">
                <a:solidFill>
                  <a:schemeClr val="tx1"/>
                </a:solidFill>
              </a:rPr>
              <a:t>（短縮版）</a:t>
            </a:r>
            <a:r>
              <a:rPr lang="ja-JP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（全７回）</a:t>
            </a:r>
            <a:endParaRPr lang="en-US" altLang="ja-JP" sz="2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b="1" dirty="0">
                <a:solidFill>
                  <a:schemeClr val="tx1"/>
                </a:solidFill>
              </a:rPr>
              <a:t>基本を把握したい人へ</a:t>
            </a:r>
            <a:endParaRPr lang="en-US" altLang="ja-JP" b="1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</a:rPr>
              <a:t>https://</a:t>
            </a:r>
            <a:r>
              <a:rPr lang="en-US" altLang="ja-JP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www.kkaneko.jp</a:t>
            </a: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</a:rPr>
              <a:t>/data/dd/</a:t>
            </a:r>
            <a:r>
              <a:rPr lang="en-US" altLang="ja-JP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index.html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3BEC78D-113C-41E3-A1C2-1BEF179E3F46}"/>
              </a:ext>
            </a:extLst>
          </p:cNvPr>
          <p:cNvSpPr txBox="1"/>
          <p:nvPr/>
        </p:nvSpPr>
        <p:spPr>
          <a:xfrm>
            <a:off x="3593161" y="6551600"/>
            <a:ext cx="5349310" cy="19296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Autofit/>
          </a:bodyPr>
          <a:lstStyle/>
          <a:p>
            <a:r>
              <a:rPr kumimoji="1" lang="ja-JP" altLang="en-US" sz="1050" dirty="0">
                <a:latin typeface="Arial" panose="020B0604020202020204" pitchFamily="34" charset="0"/>
                <a:ea typeface="メイリオ" panose="020B0604030504040204" pitchFamily="50" charset="-128"/>
              </a:rPr>
              <a:t>謝辞：この資料では「かわいいフリー素材集 いらすとや」のイラストを使用しています</a:t>
            </a:r>
          </a:p>
        </p:txBody>
      </p:sp>
    </p:spTree>
    <p:extLst>
      <p:ext uri="{BB962C8B-B14F-4D97-AF65-F5344CB8AC3E}">
        <p14:creationId xmlns:p14="http://schemas.microsoft.com/office/powerpoint/2010/main" val="1124844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75C5D5-1B25-424B-AC42-D2D148C2D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７回の内容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BF5D339-8787-432E-B8EA-8B459E5773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kumimoji="1" lang="ja-JP" altLang="en-US" b="1" dirty="0"/>
              <a:t>リレーショナルデータベースの特徴</a:t>
            </a:r>
            <a:endParaRPr kumimoji="1" lang="en-US" altLang="ja-JP" b="1" dirty="0"/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b="1" dirty="0"/>
              <a:t>テーブルとテーブル定義</a:t>
            </a:r>
            <a:endParaRPr kumimoji="1" lang="en-US" altLang="ja-JP" b="1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b="1" dirty="0"/>
              <a:t>問い合わせと </a:t>
            </a:r>
            <a:r>
              <a:rPr lang="en-US" altLang="ja-JP" b="1" dirty="0"/>
              <a:t>SQL</a:t>
            </a:r>
          </a:p>
          <a:p>
            <a:pPr marL="514350" indent="-514350">
              <a:buFont typeface="+mj-lt"/>
              <a:buAutoNum type="arabicPeriod"/>
            </a:pPr>
            <a:r>
              <a:rPr lang="ja-JP" altLang="en-US" b="1" dirty="0"/>
              <a:t>種々の制約，関連</a:t>
            </a:r>
            <a:endParaRPr lang="en-US" altLang="ja-JP" b="1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b="1" dirty="0"/>
              <a:t>貸出記録のテーブル</a:t>
            </a:r>
            <a:endParaRPr lang="en-US" altLang="ja-JP" b="1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b="1" dirty="0"/>
              <a:t>さまざまな </a:t>
            </a:r>
            <a:r>
              <a:rPr lang="en-US" altLang="ja-JP" b="1" dirty="0"/>
              <a:t>SQL </a:t>
            </a:r>
            <a:r>
              <a:rPr lang="ja-JP" altLang="en-US" b="1" dirty="0"/>
              <a:t>問い合わせ</a:t>
            </a:r>
            <a:endParaRPr lang="en-US" altLang="ja-JP" b="1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b="1" dirty="0"/>
              <a:t>テーブルの分解と結合</a:t>
            </a:r>
            <a:endParaRPr lang="en-US" altLang="ja-JP" b="1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リレーショナルデータベースの基本を学び，全体を把握する．</a:t>
            </a:r>
            <a:r>
              <a:rPr lang="en-US" altLang="ja-JP" dirty="0"/>
              <a:t>SQL </a:t>
            </a:r>
            <a:r>
              <a:rPr lang="ja-JP" altLang="en-US" dirty="0"/>
              <a:t>の実習付き．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URL: </a:t>
            </a:r>
            <a:r>
              <a:rPr lang="en-US" altLang="ja-JP" sz="2800" dirty="0">
                <a:solidFill>
                  <a:schemeClr val="tx1"/>
                </a:solidFill>
                <a:latin typeface="Arial" panose="020B0604020202020204" pitchFamily="34" charset="0"/>
              </a:rPr>
              <a:t>https://</a:t>
            </a:r>
            <a:r>
              <a:rPr lang="en-US" altLang="ja-JP" sz="2800" dirty="0" err="1">
                <a:solidFill>
                  <a:schemeClr val="tx1"/>
                </a:solidFill>
                <a:latin typeface="Arial" panose="020B0604020202020204" pitchFamily="34" charset="0"/>
              </a:rPr>
              <a:t>www.kkaneko.jp</a:t>
            </a:r>
            <a:r>
              <a:rPr lang="en-US" altLang="ja-JP" sz="2800" dirty="0">
                <a:solidFill>
                  <a:schemeClr val="tx1"/>
                </a:solidFill>
                <a:latin typeface="Arial" panose="020B0604020202020204" pitchFamily="34" charset="0"/>
              </a:rPr>
              <a:t>/data/dd/</a:t>
            </a:r>
            <a:r>
              <a:rPr lang="en-US" altLang="ja-JP" sz="2800" dirty="0" err="1">
                <a:solidFill>
                  <a:schemeClr val="tx1"/>
                </a:solidFill>
                <a:latin typeface="Arial" panose="020B0604020202020204" pitchFamily="34" charset="0"/>
              </a:rPr>
              <a:t>index.html</a:t>
            </a:r>
            <a:endParaRPr lang="en-US" altLang="ja-JP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3253DB7-DFF8-473C-8158-DB6BAFD30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2616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BA6616-83BA-4446-B684-435183384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第１回のアウトライン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1F9D2EE-4D76-422A-840E-68C3ABA5C6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データベース</a:t>
            </a:r>
            <a:endParaRPr kumimoji="1" lang="en-US" altLang="ja-JP" dirty="0"/>
          </a:p>
          <a:p>
            <a:r>
              <a:rPr lang="ja-JP" altLang="en-US" dirty="0"/>
              <a:t>データベースシステム</a:t>
            </a:r>
            <a:endParaRPr kumimoji="1" lang="en-US" altLang="ja-JP" dirty="0"/>
          </a:p>
          <a:p>
            <a:r>
              <a:rPr lang="ja-JP" altLang="en-US" dirty="0"/>
              <a:t>リレーショナルデータベースシステム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2AC4200-DAF1-48DC-8D27-FB941C5A7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409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データベースは，我々の生活に必須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40E8DB55-E895-48B7-B177-8BA3B81DB942}" type="slidenum">
              <a:rPr lang="en-US" altLang="ja-JP"/>
              <a:pPr/>
              <a:t>4</a:t>
            </a:fld>
            <a:endParaRPr lang="ja-JP" altLang="en-US"/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7620506" y="3013307"/>
            <a:ext cx="1569660" cy="348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defTabSz="685800">
              <a:spcBef>
                <a:spcPct val="0"/>
              </a:spcBef>
              <a:buNone/>
              <a:defRPr/>
            </a:pPr>
            <a:r>
              <a:rPr lang="ja-JP" altLang="en-US" sz="1800" dirty="0">
                <a:solidFill>
                  <a:prstClr val="black"/>
                </a:solidFill>
                <a:latin typeface="Arial" panose="020B0604020202020204" pitchFamily="34" charset="0"/>
              </a:rPr>
              <a:t>データベース</a:t>
            </a:r>
          </a:p>
        </p:txBody>
      </p:sp>
      <p:sp>
        <p:nvSpPr>
          <p:cNvPr id="33" name="Line 40"/>
          <p:cNvSpPr>
            <a:spLocks noChangeShapeType="1"/>
          </p:cNvSpPr>
          <p:nvPr/>
        </p:nvSpPr>
        <p:spPr bwMode="auto">
          <a:xfrm flipV="1">
            <a:off x="5873828" y="3479528"/>
            <a:ext cx="484678" cy="70127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noAutofit/>
          </a:bodyPr>
          <a:lstStyle/>
          <a:p>
            <a:pPr defTabSz="685800">
              <a:defRPr/>
            </a:pPr>
            <a:endParaRPr kumimoji="1" lang="ja-JP" altLang="en-US">
              <a:solidFill>
                <a:prstClr val="black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4" name="Line 42"/>
          <p:cNvSpPr>
            <a:spLocks noChangeShapeType="1"/>
          </p:cNvSpPr>
          <p:nvPr/>
        </p:nvSpPr>
        <p:spPr bwMode="auto">
          <a:xfrm>
            <a:off x="6854806" y="3235396"/>
            <a:ext cx="588410" cy="12979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noAutofit/>
          </a:bodyPr>
          <a:lstStyle/>
          <a:p>
            <a:pPr defTabSz="685800">
              <a:defRPr/>
            </a:pPr>
            <a:endParaRPr kumimoji="1" lang="ja-JP" altLang="en-US">
              <a:solidFill>
                <a:prstClr val="black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6" name="Text Box 46"/>
          <p:cNvSpPr txBox="1">
            <a:spLocks noChangeArrowheads="1"/>
          </p:cNvSpPr>
          <p:nvPr/>
        </p:nvSpPr>
        <p:spPr bwMode="auto">
          <a:xfrm>
            <a:off x="6067629" y="3728211"/>
            <a:ext cx="1569660" cy="348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defTabSz="685800">
              <a:spcBef>
                <a:spcPct val="0"/>
              </a:spcBef>
              <a:buNone/>
              <a:defRPr/>
            </a:pPr>
            <a:r>
              <a:rPr lang="ja-JP" altLang="en-US" sz="1800" dirty="0">
                <a:solidFill>
                  <a:prstClr val="black"/>
                </a:solidFill>
                <a:latin typeface="Arial" panose="020B0604020202020204" pitchFamily="34" charset="0"/>
              </a:rPr>
              <a:t>ネットワーク</a:t>
            </a:r>
          </a:p>
        </p:txBody>
      </p:sp>
      <p:sp>
        <p:nvSpPr>
          <p:cNvPr id="37" name="Line 40"/>
          <p:cNvSpPr>
            <a:spLocks noChangeShapeType="1"/>
          </p:cNvSpPr>
          <p:nvPr/>
        </p:nvSpPr>
        <p:spPr bwMode="auto">
          <a:xfrm flipV="1">
            <a:off x="5064541" y="3287839"/>
            <a:ext cx="1158597" cy="5946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noAutofit/>
          </a:bodyPr>
          <a:lstStyle/>
          <a:p>
            <a:pPr defTabSz="685800">
              <a:defRPr/>
            </a:pPr>
            <a:endParaRPr kumimoji="1" lang="ja-JP" altLang="en-US">
              <a:solidFill>
                <a:prstClr val="black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8" name="Line 40"/>
          <p:cNvSpPr>
            <a:spLocks noChangeShapeType="1"/>
          </p:cNvSpPr>
          <p:nvPr/>
        </p:nvSpPr>
        <p:spPr bwMode="auto">
          <a:xfrm>
            <a:off x="5018512" y="2748937"/>
            <a:ext cx="1204626" cy="30708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noAutofit/>
          </a:bodyPr>
          <a:lstStyle/>
          <a:p>
            <a:pPr defTabSz="685800">
              <a:defRPr/>
            </a:pPr>
            <a:endParaRPr kumimoji="1" lang="ja-JP" altLang="en-US">
              <a:solidFill>
                <a:prstClr val="black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39" name="Picture 2" descr="http://1.bp.blogspot.com/-7_tELB1A_Zw/UZM49POKe7I/AAAAAAAASQk/1YS95rrd1IM/s800/computer_o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222" y="2082115"/>
            <a:ext cx="1051871" cy="97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http://3.bp.blogspot.com/-rxGpy3sFcRE/UdYhIQxFOpI/AAAAAAAAV4w/cna44PTl1tw/s530/chikyu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610" y="2688551"/>
            <a:ext cx="978298" cy="103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http://4.bp.blogspot.com/-ugfDrCNROHw/VbnRccqW8JI/AAAAAAAAwLQ/W3tt2UI4bcA/s800/computer_serv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576" y="3235396"/>
            <a:ext cx="914317" cy="91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 Box 19"/>
          <p:cNvSpPr txBox="1">
            <a:spLocks noChangeArrowheads="1"/>
          </p:cNvSpPr>
          <p:nvPr/>
        </p:nvSpPr>
        <p:spPr bwMode="auto">
          <a:xfrm>
            <a:off x="112657" y="2991429"/>
            <a:ext cx="871939" cy="391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defTabSz="685800">
              <a:spcBef>
                <a:spcPct val="0"/>
              </a:spcBef>
              <a:buNone/>
              <a:defRPr/>
            </a:pPr>
            <a:r>
              <a:rPr lang="ja-JP" altLang="en-US" sz="2100" dirty="0">
                <a:solidFill>
                  <a:prstClr val="black"/>
                </a:solidFill>
                <a:latin typeface="Arial" panose="020B0604020202020204" pitchFamily="34" charset="0"/>
              </a:rPr>
              <a:t>取引</a:t>
            </a:r>
          </a:p>
        </p:txBody>
      </p:sp>
      <p:sp>
        <p:nvSpPr>
          <p:cNvPr id="46" name="Text Box 34"/>
          <p:cNvSpPr txBox="1">
            <a:spLocks noChangeArrowheads="1"/>
          </p:cNvSpPr>
          <p:nvPr/>
        </p:nvSpPr>
        <p:spPr bwMode="auto">
          <a:xfrm>
            <a:off x="1304008" y="3008420"/>
            <a:ext cx="824207" cy="391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defTabSz="685800">
              <a:spcBef>
                <a:spcPct val="0"/>
              </a:spcBef>
              <a:buNone/>
              <a:defRPr/>
            </a:pPr>
            <a:r>
              <a:rPr lang="ja-JP" altLang="en-US" sz="2100" dirty="0">
                <a:solidFill>
                  <a:prstClr val="black"/>
                </a:solidFill>
                <a:latin typeface="Arial" panose="020B0604020202020204" pitchFamily="34" charset="0"/>
              </a:rPr>
              <a:t>記入</a:t>
            </a:r>
          </a:p>
        </p:txBody>
      </p:sp>
      <p:pic>
        <p:nvPicPr>
          <p:cNvPr id="47" name="Picture 4" descr="http://3.bp.blogspot.com/-olBaPxDoJL0/VahTtOA-sGI/AAAAAAAAv3U/KkyqU0OCERY/s800/money_choub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943" y="2140538"/>
            <a:ext cx="1038278" cy="90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ttp://2.bp.blogspot.com/-Gs4MgMoRfwI/Ur1HRZ-odII/AAAAAAAAcdc/-ROKSGsN61Y/s800/atm_woma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7" y="1945321"/>
            <a:ext cx="969366" cy="109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 Box 41"/>
          <p:cNvSpPr txBox="1">
            <a:spLocks noChangeArrowheads="1"/>
          </p:cNvSpPr>
          <p:nvPr/>
        </p:nvSpPr>
        <p:spPr bwMode="auto">
          <a:xfrm>
            <a:off x="1987367" y="3023588"/>
            <a:ext cx="1545432" cy="391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defTabSz="685800">
              <a:spcBef>
                <a:spcPct val="0"/>
              </a:spcBef>
              <a:buNone/>
              <a:defRPr/>
            </a:pPr>
            <a:r>
              <a:rPr lang="ja-JP" altLang="en-US" sz="2100" dirty="0">
                <a:solidFill>
                  <a:prstClr val="black"/>
                </a:solidFill>
                <a:latin typeface="Arial" panose="020B0604020202020204" pitchFamily="34" charset="0"/>
              </a:rPr>
              <a:t>データ保存</a:t>
            </a:r>
          </a:p>
        </p:txBody>
      </p:sp>
      <p:pic>
        <p:nvPicPr>
          <p:cNvPr id="50" name="Picture 44" descr="本が詰まったダンボール箱のイラスト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681" y="1902007"/>
            <a:ext cx="1310879" cy="1089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65161" y="4042511"/>
            <a:ext cx="1616132" cy="1041856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24" y="4445708"/>
            <a:ext cx="1042988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図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26" y="3788917"/>
            <a:ext cx="1294209" cy="615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正方形/長方形 23"/>
          <p:cNvSpPr>
            <a:spLocks noChangeArrowheads="1"/>
          </p:cNvSpPr>
          <p:nvPr/>
        </p:nvSpPr>
        <p:spPr bwMode="auto">
          <a:xfrm>
            <a:off x="422946" y="5468045"/>
            <a:ext cx="17621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algn="ctr" defTabSz="68580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ja-JP" altLang="en-US" sz="1800" dirty="0">
                <a:solidFill>
                  <a:prstClr val="black"/>
                </a:solidFill>
                <a:latin typeface="Arial" panose="020B0604020202020204" pitchFamily="34" charset="0"/>
              </a:rPr>
              <a:t>センサー連携</a:t>
            </a:r>
          </a:p>
        </p:txBody>
      </p:sp>
      <p:pic>
        <p:nvPicPr>
          <p:cNvPr id="1026" name="Picture 2" descr="https://3.bp.blogspot.com/-wDpBSxzpbtI/WK7epUaIFxI/AAAAAAABB9s/UG5LeKT8RHAa_ygLFcaJOpwwj4A7ZWlegCLcB/s800/camera_360_zentenkyu_stick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629" y="4563438"/>
            <a:ext cx="733624" cy="8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3.bp.blogspot.com/-8NKYZTR2p3k/W-VEjTGpRGI/AAAAAAABQGg/NXH8bcXl7AUcuKaDVpzSCidakjdbOCMmQCLcBGAs/s800/smartphone_map_app_woman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629" y="3139703"/>
            <a:ext cx="1196081" cy="137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正方形/長方形 23"/>
          <p:cNvSpPr>
            <a:spLocks noChangeArrowheads="1"/>
          </p:cNvSpPr>
          <p:nvPr/>
        </p:nvSpPr>
        <p:spPr bwMode="auto">
          <a:xfrm>
            <a:off x="1987367" y="5131005"/>
            <a:ext cx="17621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algn="ctr" defTabSz="68580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ja-JP" altLang="en-US" sz="1800" dirty="0">
                <a:solidFill>
                  <a:prstClr val="black"/>
                </a:solidFill>
                <a:latin typeface="Arial" panose="020B0604020202020204" pitchFamily="34" charset="0"/>
              </a:rPr>
              <a:t>人工知能応用</a:t>
            </a:r>
          </a:p>
        </p:txBody>
      </p:sp>
      <p:pic>
        <p:nvPicPr>
          <p:cNvPr id="1030" name="Picture 6" descr="https://3.bp.blogspot.com/-rLWMahJq8IY/VEETQ6djzwI/AAAAAAAAocg/CVL0dqrMC7k/s800/bouhan_camera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640" y="4547973"/>
            <a:ext cx="956188" cy="95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916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AD331B-5B1C-4B36-9606-2337A5C67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データベースシステム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3C0FB24-470D-4B15-BE22-FACBCD76E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b="1" dirty="0">
                <a:solidFill>
                  <a:srgbClr val="C00000"/>
                </a:solidFill>
              </a:rPr>
              <a:t>データベースシステム</a:t>
            </a:r>
            <a:r>
              <a:rPr lang="ja-JP" altLang="en-US" dirty="0"/>
              <a:t>は，</a:t>
            </a:r>
            <a:r>
              <a:rPr lang="ja-JP" altLang="en-US" b="1" dirty="0">
                <a:solidFill>
                  <a:srgbClr val="C00000"/>
                </a:solidFill>
              </a:rPr>
              <a:t>データベース</a:t>
            </a:r>
            <a:r>
              <a:rPr lang="ja-JP" altLang="en-US" dirty="0"/>
              <a:t>を扱う </a:t>
            </a:r>
            <a:r>
              <a:rPr lang="en-US" altLang="ja-JP" dirty="0"/>
              <a:t>IT </a:t>
            </a:r>
            <a:r>
              <a:rPr lang="ja-JP" altLang="en-US" dirty="0"/>
              <a:t>のシステム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3C5DA08-05D7-429F-9B65-5020CF13D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5</a:t>
            </a:fld>
            <a:endParaRPr lang="ja-JP" altLang="en-US"/>
          </a:p>
        </p:txBody>
      </p:sp>
      <p:pic>
        <p:nvPicPr>
          <p:cNvPr id="5" name="Picture 18" descr="j0285750">
            <a:extLst>
              <a:ext uri="{FF2B5EF4-FFF2-40B4-BE49-F238E27FC236}">
                <a16:creationId xmlns:a16="http://schemas.microsoft.com/office/drawing/2014/main" id="{04388CBF-C6F5-4CC7-B172-8DE139241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013" y="4537435"/>
            <a:ext cx="1402556" cy="106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3A8EC54-22F1-4ECC-946E-BD3753576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4886" y="5585506"/>
            <a:ext cx="15696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800" dirty="0">
                <a:solidFill>
                  <a:srgbClr val="800000"/>
                </a:solidFill>
                <a:latin typeface="Arial" panose="020B0604020202020204" pitchFamily="34" charset="0"/>
              </a:rPr>
              <a:t>データベース</a:t>
            </a:r>
            <a:endParaRPr lang="en-US" altLang="ja-JP" sz="1800" dirty="0">
              <a:solidFill>
                <a:srgbClr val="8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800" dirty="0">
                <a:solidFill>
                  <a:srgbClr val="800000"/>
                </a:solidFill>
                <a:latin typeface="Arial" panose="020B0604020202020204" pitchFamily="34" charset="0"/>
              </a:rPr>
              <a:t>管理システム</a:t>
            </a:r>
          </a:p>
        </p:txBody>
      </p:sp>
      <p:pic>
        <p:nvPicPr>
          <p:cNvPr id="7" name="Picture 4" descr="j0195384">
            <a:extLst>
              <a:ext uri="{FF2B5EF4-FFF2-40B4-BE49-F238E27FC236}">
                <a16:creationId xmlns:a16="http://schemas.microsoft.com/office/drawing/2014/main" id="{BC1D67E3-301F-4423-8FFD-574B9AEC1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23974" y="4033802"/>
            <a:ext cx="729854" cy="917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27">
            <a:extLst>
              <a:ext uri="{FF2B5EF4-FFF2-40B4-BE49-F238E27FC236}">
                <a16:creationId xmlns:a16="http://schemas.microsoft.com/office/drawing/2014/main" id="{E4928EE5-F15A-4793-B7BC-6450F3154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4216" y="4938677"/>
            <a:ext cx="877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chemeClr val="tx1"/>
                </a:solidFill>
                <a:latin typeface="Arial" panose="020B0604020202020204" pitchFamily="34" charset="0"/>
              </a:rPr>
              <a:t>利用者</a:t>
            </a:r>
            <a:endParaRPr lang="en-US" altLang="ja-JP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B16B0349-ED6F-4F32-BE56-FCB9C08CA268}"/>
              </a:ext>
            </a:extLst>
          </p:cNvPr>
          <p:cNvSpPr txBox="1">
            <a:spLocks/>
          </p:cNvSpPr>
          <p:nvPr/>
        </p:nvSpPr>
        <p:spPr>
          <a:xfrm>
            <a:off x="569001" y="2161286"/>
            <a:ext cx="8461375" cy="11465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ja-JP" altLang="en-US" sz="2400" dirty="0">
                <a:solidFill>
                  <a:srgbClr val="800000"/>
                </a:solidFill>
              </a:rPr>
              <a:t>データベースシステム</a:t>
            </a:r>
            <a:r>
              <a:rPr lang="ja-JP" altLang="en-US" sz="2400" dirty="0"/>
              <a:t>　</a:t>
            </a:r>
          </a:p>
          <a:p>
            <a:pPr>
              <a:buFont typeface="Arial" panose="020B0604020202020204" pitchFamily="34" charset="0"/>
              <a:buNone/>
            </a:pPr>
            <a:r>
              <a:rPr lang="ja-JP" altLang="en-US" sz="2400" dirty="0">
                <a:solidFill>
                  <a:schemeClr val="accent6">
                    <a:lumMod val="50000"/>
                  </a:schemeClr>
                </a:solidFill>
              </a:rPr>
              <a:t>	＝　</a:t>
            </a:r>
            <a:r>
              <a:rPr lang="ja-JP" altLang="en-US" sz="2400" dirty="0">
                <a:solidFill>
                  <a:srgbClr val="800000"/>
                </a:solidFill>
              </a:rPr>
              <a:t>データベース</a:t>
            </a:r>
            <a:r>
              <a:rPr lang="ja-JP" altLang="en-US" sz="2400" dirty="0">
                <a:solidFill>
                  <a:schemeClr val="accent6">
                    <a:lumMod val="50000"/>
                  </a:schemeClr>
                </a:solidFill>
              </a:rPr>
              <a:t>（データの集まり）</a:t>
            </a:r>
          </a:p>
          <a:p>
            <a:pPr>
              <a:buFont typeface="Arial" panose="020B0604020202020204" pitchFamily="34" charset="0"/>
              <a:buNone/>
            </a:pPr>
            <a:r>
              <a:rPr lang="ja-JP" altLang="en-US" sz="2400" dirty="0">
                <a:solidFill>
                  <a:schemeClr val="accent6">
                    <a:lumMod val="50000"/>
                  </a:schemeClr>
                </a:solidFill>
              </a:rPr>
              <a:t>	　　＋　</a:t>
            </a:r>
            <a:r>
              <a:rPr lang="ja-JP" altLang="en-US" sz="2400" dirty="0">
                <a:solidFill>
                  <a:srgbClr val="800000"/>
                </a:solidFill>
              </a:rPr>
              <a:t>データベース管理システム</a:t>
            </a:r>
            <a:r>
              <a:rPr lang="ja-JP" altLang="en-US" sz="2400" dirty="0">
                <a:solidFill>
                  <a:schemeClr val="accent6">
                    <a:lumMod val="50000"/>
                  </a:schemeClr>
                </a:solidFill>
              </a:rPr>
              <a:t>（ソフトウエア）</a:t>
            </a:r>
          </a:p>
        </p:txBody>
      </p:sp>
      <p:pic>
        <p:nvPicPr>
          <p:cNvPr id="10" name="Picture 24" descr="[フリーイラスト素材] クリップアート, PC / パソコン / コンピュータ, サーバ, インターネット, 灰色 / グレー ID:201310050600">
            <a:extLst>
              <a:ext uri="{FF2B5EF4-FFF2-40B4-BE49-F238E27FC236}">
                <a16:creationId xmlns:a16="http://schemas.microsoft.com/office/drawing/2014/main" id="{C169EB16-6A8B-43EB-979D-129765D7C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180" y="4669595"/>
            <a:ext cx="7810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テキスト ボックス 5">
            <a:extLst>
              <a:ext uri="{FF2B5EF4-FFF2-40B4-BE49-F238E27FC236}">
                <a16:creationId xmlns:a16="http://schemas.microsoft.com/office/drawing/2014/main" id="{E1857B7C-36B4-48A0-B4F5-8B6BBF562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1021" y="5703057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rgbClr val="800000"/>
                </a:solidFill>
                <a:latin typeface="Arial" panose="020B0604020202020204" pitchFamily="34" charset="0"/>
              </a:rPr>
              <a:t>データベース</a:t>
            </a:r>
          </a:p>
        </p:txBody>
      </p:sp>
      <p:pic>
        <p:nvPicPr>
          <p:cNvPr id="12" name="Picture 29" descr="http://free-illustrations-ls01.gatag.net/images/lgi01a201401181000.jpg">
            <a:extLst>
              <a:ext uri="{FF2B5EF4-FFF2-40B4-BE49-F238E27FC236}">
                <a16:creationId xmlns:a16="http://schemas.microsoft.com/office/drawing/2014/main" id="{F0C8A2EE-34B3-44E6-AF8D-B9EF5C5C6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354" y="3998083"/>
            <a:ext cx="1131094" cy="1197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0">
            <a:extLst>
              <a:ext uri="{FF2B5EF4-FFF2-40B4-BE49-F238E27FC236}">
                <a16:creationId xmlns:a16="http://schemas.microsoft.com/office/drawing/2014/main" id="{52D912CD-B354-46BD-818F-DE7F5F1C8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215968"/>
            <a:ext cx="3318272" cy="19871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Text Box 31">
            <a:extLst>
              <a:ext uri="{FF2B5EF4-FFF2-40B4-BE49-F238E27FC236}">
                <a16:creationId xmlns:a16="http://schemas.microsoft.com/office/drawing/2014/main" id="{042BED2E-7B4B-40C6-9343-A80DA844B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065" y="4285023"/>
            <a:ext cx="1569660" cy="348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コンピュータ</a:t>
            </a:r>
          </a:p>
        </p:txBody>
      </p:sp>
      <p:sp>
        <p:nvSpPr>
          <p:cNvPr id="15" name="Text Box 32">
            <a:extLst>
              <a:ext uri="{FF2B5EF4-FFF2-40B4-BE49-F238E27FC236}">
                <a16:creationId xmlns:a16="http://schemas.microsoft.com/office/drawing/2014/main" id="{113DFA4B-7693-4996-9FE1-B8DF90AA0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3509" y="4926770"/>
            <a:ext cx="646331" cy="597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chemeClr val="tx1"/>
                </a:solidFill>
                <a:latin typeface="Arial" panose="020B0604020202020204" pitchFamily="34" charset="0"/>
              </a:rPr>
              <a:t>記憶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chemeClr val="tx1"/>
                </a:solidFill>
                <a:latin typeface="Arial" panose="020B0604020202020204" pitchFamily="34" charset="0"/>
              </a:rPr>
              <a:t>装置</a:t>
            </a:r>
          </a:p>
        </p:txBody>
      </p:sp>
      <p:sp>
        <p:nvSpPr>
          <p:cNvPr id="16" name="テキスト ボックス 27">
            <a:extLst>
              <a:ext uri="{FF2B5EF4-FFF2-40B4-BE49-F238E27FC236}">
                <a16:creationId xmlns:a16="http://schemas.microsoft.com/office/drawing/2014/main" id="{B1F1E6DF-462E-4C60-8598-B6023D8FE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6120968"/>
            <a:ext cx="877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chemeClr val="tx1"/>
                </a:solidFill>
                <a:latin typeface="Arial" panose="020B0604020202020204" pitchFamily="34" charset="0"/>
              </a:rPr>
              <a:t>利用者</a:t>
            </a:r>
            <a:endParaRPr lang="en-US" altLang="ja-JP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7" name="テキスト ボックス 27">
            <a:extLst>
              <a:ext uri="{FF2B5EF4-FFF2-40B4-BE49-F238E27FC236}">
                <a16:creationId xmlns:a16="http://schemas.microsoft.com/office/drawing/2014/main" id="{50411095-F344-400B-A7A9-DBBD30E73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1503" y="6248364"/>
            <a:ext cx="877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chemeClr val="tx1"/>
                </a:solidFill>
                <a:latin typeface="Arial" panose="020B0604020202020204" pitchFamily="34" charset="0"/>
              </a:rPr>
              <a:t>利用者</a:t>
            </a:r>
            <a:endParaRPr lang="en-US" altLang="ja-JP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Picture 37" descr="ATMを使う人のイラスト">
            <a:extLst>
              <a:ext uri="{FF2B5EF4-FFF2-40B4-BE49-F238E27FC236}">
                <a16:creationId xmlns:a16="http://schemas.microsoft.com/office/drawing/2014/main" id="{BBFB0281-95A9-499C-8EE8-E67549157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5276815"/>
            <a:ext cx="626269" cy="869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Line 38">
            <a:extLst>
              <a:ext uri="{FF2B5EF4-FFF2-40B4-BE49-F238E27FC236}">
                <a16:creationId xmlns:a16="http://schemas.microsoft.com/office/drawing/2014/main" id="{5934A589-3370-4196-B86B-3CD797A16EE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58603" y="4399323"/>
            <a:ext cx="865584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noAutofit/>
          </a:bodyPr>
          <a:lstStyle/>
          <a:p>
            <a:endParaRPr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0" name="Line 39">
            <a:extLst>
              <a:ext uri="{FF2B5EF4-FFF2-40B4-BE49-F238E27FC236}">
                <a16:creationId xmlns:a16="http://schemas.microsoft.com/office/drawing/2014/main" id="{CB24702F-50EB-410A-9F21-0DDB2CA4F4B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76438" y="4699362"/>
            <a:ext cx="1079897" cy="79176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noAutofit/>
          </a:bodyPr>
          <a:lstStyle/>
          <a:p>
            <a:endParaRPr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Line 40">
            <a:extLst>
              <a:ext uri="{FF2B5EF4-FFF2-40B4-BE49-F238E27FC236}">
                <a16:creationId xmlns:a16="http://schemas.microsoft.com/office/drawing/2014/main" id="{2523771A-A7A6-4EA8-A724-211767E4CC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24187" y="4905338"/>
            <a:ext cx="210741" cy="6143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noAutofit/>
          </a:bodyPr>
          <a:lstStyle/>
          <a:p>
            <a:endParaRPr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2" name="Line 42">
            <a:extLst>
              <a:ext uri="{FF2B5EF4-FFF2-40B4-BE49-F238E27FC236}">
                <a16:creationId xmlns:a16="http://schemas.microsoft.com/office/drawing/2014/main" id="{11EF67B2-AC76-4815-ACAD-B7962D1479D1}"/>
              </a:ext>
            </a:extLst>
          </p:cNvPr>
          <p:cNvSpPr>
            <a:spLocks noChangeShapeType="1"/>
          </p:cNvSpPr>
          <p:nvPr/>
        </p:nvSpPr>
        <p:spPr bwMode="auto">
          <a:xfrm>
            <a:off x="3798094" y="4538627"/>
            <a:ext cx="783431" cy="16073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noAutofit/>
          </a:bodyPr>
          <a:lstStyle/>
          <a:p>
            <a:endParaRPr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3" name="テキスト ボックス 5">
            <a:extLst>
              <a:ext uri="{FF2B5EF4-FFF2-40B4-BE49-F238E27FC236}">
                <a16:creationId xmlns:a16="http://schemas.microsoft.com/office/drawing/2014/main" id="{CAE2AF92-58D2-4397-A265-EC49929F4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24" y="6260270"/>
            <a:ext cx="24929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800" dirty="0">
                <a:solidFill>
                  <a:srgbClr val="800000"/>
                </a:solidFill>
                <a:latin typeface="Arial" panose="020B0604020202020204" pitchFamily="34" charset="0"/>
              </a:rPr>
              <a:t>データベースシステム</a:t>
            </a:r>
          </a:p>
        </p:txBody>
      </p:sp>
      <p:pic>
        <p:nvPicPr>
          <p:cNvPr id="24" name="Picture 45" descr="http://konifree.web.fc2.com/bn1-1143.jpg">
            <a:extLst>
              <a:ext uri="{FF2B5EF4-FFF2-40B4-BE49-F238E27FC236}">
                <a16:creationId xmlns:a16="http://schemas.microsoft.com/office/drawing/2014/main" id="{6FEDE037-7C0E-42E2-8E63-E13575424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884" y="5301817"/>
            <a:ext cx="627459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46">
            <a:extLst>
              <a:ext uri="{FF2B5EF4-FFF2-40B4-BE49-F238E27FC236}">
                <a16:creationId xmlns:a16="http://schemas.microsoft.com/office/drawing/2014/main" id="{50B8A67A-9048-4A2C-AAED-D9BAA4820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9918" y="5049405"/>
            <a:ext cx="1569660" cy="348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chemeClr val="tx1"/>
                </a:solidFill>
                <a:latin typeface="Arial" panose="020B0604020202020204" pitchFamily="34" charset="0"/>
              </a:rPr>
              <a:t>ネットワーク</a:t>
            </a:r>
          </a:p>
        </p:txBody>
      </p:sp>
      <p:sp>
        <p:nvSpPr>
          <p:cNvPr id="26" name="角丸四角形 28">
            <a:extLst>
              <a:ext uri="{FF2B5EF4-FFF2-40B4-BE49-F238E27FC236}">
                <a16:creationId xmlns:a16="http://schemas.microsoft.com/office/drawing/2014/main" id="{F5E208F5-1537-4EE0-BB05-2198B27740AF}"/>
              </a:ext>
            </a:extLst>
          </p:cNvPr>
          <p:cNvSpPr/>
          <p:nvPr/>
        </p:nvSpPr>
        <p:spPr>
          <a:xfrm>
            <a:off x="486959" y="2080323"/>
            <a:ext cx="7850854" cy="1612461"/>
          </a:xfrm>
          <a:prstGeom prst="roundRect">
            <a:avLst/>
          </a:prstGeom>
          <a:noFill/>
          <a:ln w="381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4240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リレーショナルデータベースシステム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5"/>
          <p:cNvSpPr txBox="1">
            <a:spLocks noChangeArrowheads="1"/>
          </p:cNvSpPr>
          <p:nvPr/>
        </p:nvSpPr>
        <p:spPr bwMode="auto">
          <a:xfrm>
            <a:off x="515530" y="4401733"/>
            <a:ext cx="2069797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リレーショナル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データベース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管理システム</a:t>
            </a:r>
          </a:p>
        </p:txBody>
      </p:sp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2549187" y="4428037"/>
            <a:ext cx="206979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リレーショナル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データベース</a:t>
            </a:r>
          </a:p>
        </p:txBody>
      </p:sp>
      <p:sp>
        <p:nvSpPr>
          <p:cNvPr id="7" name="Rectangle 30"/>
          <p:cNvSpPr>
            <a:spLocks noChangeArrowheads="1"/>
          </p:cNvSpPr>
          <p:nvPr/>
        </p:nvSpPr>
        <p:spPr bwMode="auto">
          <a:xfrm>
            <a:off x="525556" y="3032195"/>
            <a:ext cx="4142687" cy="24082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669621" y="3101252"/>
            <a:ext cx="1800493" cy="391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コンピュータ</a:t>
            </a:r>
          </a:p>
        </p:txBody>
      </p:sp>
      <p:sp>
        <p:nvSpPr>
          <p:cNvPr id="9" name="Text Box 32"/>
          <p:cNvSpPr txBox="1">
            <a:spLocks noChangeArrowheads="1"/>
          </p:cNvSpPr>
          <p:nvPr/>
        </p:nvSpPr>
        <p:spPr bwMode="auto">
          <a:xfrm>
            <a:off x="3539211" y="3777090"/>
            <a:ext cx="723275" cy="682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記憶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装置</a:t>
            </a:r>
          </a:p>
        </p:txBody>
      </p:sp>
      <p:sp>
        <p:nvSpPr>
          <p:cNvPr id="10" name="テキスト ボックス 5"/>
          <p:cNvSpPr txBox="1">
            <a:spLocks noChangeArrowheads="1"/>
          </p:cNvSpPr>
          <p:nvPr/>
        </p:nvSpPr>
        <p:spPr bwMode="auto">
          <a:xfrm>
            <a:off x="464868" y="5617686"/>
            <a:ext cx="476284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あわせて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リレーショナルデータベースシステム</a:t>
            </a:r>
          </a:p>
        </p:txBody>
      </p:sp>
      <p:pic>
        <p:nvPicPr>
          <p:cNvPr id="11" name="Picture 6" descr="http://4.bp.blogspot.com/-ugfDrCNROHw/VbnRccqW8JI/AAAAAAAAwLQ/W3tt2UI4bcA/s800/computer_serv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64" y="3376285"/>
            <a:ext cx="1217357" cy="113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://3.bp.blogspot.com/-V4IWtEE4mi0/U2sr28tExOI/AAAAAAAAf50/ivdH5uLVwUc/s800/computer_harddis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450" y="3419800"/>
            <a:ext cx="1136210" cy="103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円形吹き出し 13"/>
          <p:cNvSpPr/>
          <p:nvPr/>
        </p:nvSpPr>
        <p:spPr>
          <a:xfrm>
            <a:off x="4668242" y="2178583"/>
            <a:ext cx="4433492" cy="3261896"/>
          </a:xfrm>
          <a:prstGeom prst="wedgeEllipseCallout">
            <a:avLst>
              <a:gd name="adj1" fmla="val -61058"/>
              <a:gd name="adj2" fmla="val 480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4755638" y="4672000"/>
            <a:ext cx="4392657" cy="41549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たくさんの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テーブル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が格納される</a:t>
            </a:r>
          </a:p>
        </p:txBody>
      </p:sp>
      <p:sp>
        <p:nvSpPr>
          <p:cNvPr id="19" name="テキスト ボックス 5">
            <a:extLst>
              <a:ext uri="{FF2B5EF4-FFF2-40B4-BE49-F238E27FC236}">
                <a16:creationId xmlns:a16="http://schemas.microsoft.com/office/drawing/2014/main" id="{672F89A7-A32C-4886-B1A8-285B7A114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888" y="842186"/>
            <a:ext cx="837350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データベースシステム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の一種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データの形は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テーブル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（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リレーション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ともいう）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SQL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の機能</a:t>
            </a: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4FE247BB-CCCE-4A70-872D-60B4A16936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7183" y="3530619"/>
            <a:ext cx="2491295" cy="921848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755E8192-90AA-400C-90B9-4C18F6F3E3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1209" y="2542029"/>
            <a:ext cx="1915556" cy="125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59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7"/>
    </mc:Choice>
    <mc:Fallback xmlns="">
      <p:transition spd="slow" advTm="307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977D8E-564C-4E9D-BD03-2C6BA5DDD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263" y="174625"/>
            <a:ext cx="8751399" cy="469900"/>
          </a:xfrm>
        </p:spPr>
        <p:txBody>
          <a:bodyPr>
            <a:noAutofit/>
          </a:bodyPr>
          <a:lstStyle/>
          <a:p>
            <a:r>
              <a:rPr lang="ja-JP" altLang="en-US" dirty="0"/>
              <a:t>リレーショナルデータベースは表計算ではない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72A1657-6A5D-4948-A810-EC3F6435D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7</a:t>
            </a:fld>
            <a:endParaRPr lang="ja-JP" altLang="en-US"/>
          </a:p>
        </p:txBody>
      </p:sp>
      <p:sp>
        <p:nvSpPr>
          <p:cNvPr id="5" name="テキスト ボックス 5">
            <a:extLst>
              <a:ext uri="{FF2B5EF4-FFF2-40B4-BE49-F238E27FC236}">
                <a16:creationId xmlns:a16="http://schemas.microsoft.com/office/drawing/2014/main" id="{48D3940E-F09B-4B90-8B26-FFAD249E9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7464" y="1382147"/>
            <a:ext cx="180049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100">
                <a:solidFill>
                  <a:srgbClr val="800000"/>
                </a:solidFill>
                <a:latin typeface="Arial" panose="020B0604020202020204" pitchFamily="34" charset="0"/>
              </a:rPr>
              <a:t>データベース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294FB8D7-7412-4ECC-9AB1-9AFD7E32B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1706" y="1967934"/>
            <a:ext cx="341760" cy="383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2100">
                <a:latin typeface="Arial" panose="020B0604020202020204" pitchFamily="34" charset="0"/>
              </a:rPr>
              <a:t>+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84BA1F3-4F5E-4C1A-B091-61B0F7BF7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2935" y="2556103"/>
            <a:ext cx="180049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100" dirty="0">
                <a:solidFill>
                  <a:srgbClr val="800000"/>
                </a:solidFill>
                <a:latin typeface="Arial" panose="020B0604020202020204" pitchFamily="34" charset="0"/>
              </a:rPr>
              <a:t>データベース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100" dirty="0">
                <a:solidFill>
                  <a:srgbClr val="800000"/>
                </a:solidFill>
                <a:latin typeface="Arial" panose="020B0604020202020204" pitchFamily="34" charset="0"/>
              </a:rPr>
              <a:t>管理システム</a:t>
            </a: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AF0D9ABB-B869-44FC-A269-EB3D1B881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8599" y="3405019"/>
            <a:ext cx="401072" cy="383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2100">
                <a:latin typeface="Arial" panose="020B0604020202020204" pitchFamily="34" charset="0"/>
              </a:rPr>
              <a:t>| |</a:t>
            </a:r>
          </a:p>
        </p:txBody>
      </p:sp>
      <p:sp>
        <p:nvSpPr>
          <p:cNvPr id="9" name="テキスト ボックス 5">
            <a:extLst>
              <a:ext uri="{FF2B5EF4-FFF2-40B4-BE49-F238E27FC236}">
                <a16:creationId xmlns:a16="http://schemas.microsoft.com/office/drawing/2014/main" id="{9EADE161-8F26-453C-8F5D-904114E54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7698" y="3962232"/>
            <a:ext cx="180049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100">
                <a:solidFill>
                  <a:srgbClr val="800000"/>
                </a:solidFill>
                <a:latin typeface="Arial" panose="020B0604020202020204" pitchFamily="34" charset="0"/>
              </a:rPr>
              <a:t>データベース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100">
                <a:solidFill>
                  <a:srgbClr val="800000"/>
                </a:solidFill>
                <a:latin typeface="Arial" panose="020B0604020202020204" pitchFamily="34" charset="0"/>
              </a:rPr>
              <a:t>システム</a:t>
            </a:r>
          </a:p>
        </p:txBody>
      </p:sp>
      <p:sp>
        <p:nvSpPr>
          <p:cNvPr id="10" name="テキスト ボックス 5">
            <a:extLst>
              <a:ext uri="{FF2B5EF4-FFF2-40B4-BE49-F238E27FC236}">
                <a16:creationId xmlns:a16="http://schemas.microsoft.com/office/drawing/2014/main" id="{81C16998-25B8-480B-A516-876E4476F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0113" y="1405051"/>
            <a:ext cx="233910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100">
                <a:solidFill>
                  <a:srgbClr val="800000"/>
                </a:solidFill>
                <a:latin typeface="Arial" panose="020B0604020202020204" pitchFamily="34" charset="0"/>
              </a:rPr>
              <a:t>エクセルのデータ</a:t>
            </a:r>
          </a:p>
        </p:txBody>
      </p:sp>
      <p:sp>
        <p:nvSpPr>
          <p:cNvPr id="11" name="Text Box 15">
            <a:extLst>
              <a:ext uri="{FF2B5EF4-FFF2-40B4-BE49-F238E27FC236}">
                <a16:creationId xmlns:a16="http://schemas.microsoft.com/office/drawing/2014/main" id="{29AB936A-F121-4827-A20F-8CF5F48D8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9608" y="2038464"/>
            <a:ext cx="341760" cy="383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2100">
                <a:latin typeface="Arial" panose="020B0604020202020204" pitchFamily="34" charset="0"/>
              </a:rPr>
              <a:t>+</a:t>
            </a:r>
          </a:p>
        </p:txBody>
      </p:sp>
      <p:sp>
        <p:nvSpPr>
          <p:cNvPr id="12" name="テキスト ボックス 5">
            <a:extLst>
              <a:ext uri="{FF2B5EF4-FFF2-40B4-BE49-F238E27FC236}">
                <a16:creationId xmlns:a16="http://schemas.microsoft.com/office/drawing/2014/main" id="{E4FB744B-5AEC-4FA2-8F3C-173C4713E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6294" y="2615918"/>
            <a:ext cx="233910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100">
                <a:solidFill>
                  <a:srgbClr val="800000"/>
                </a:solidFill>
                <a:latin typeface="Arial" panose="020B0604020202020204" pitchFamily="34" charset="0"/>
              </a:rPr>
              <a:t>エクセル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100">
                <a:solidFill>
                  <a:srgbClr val="800000"/>
                </a:solidFill>
                <a:latin typeface="Arial" panose="020B0604020202020204" pitchFamily="34" charset="0"/>
              </a:rPr>
              <a:t>（ソフトウエア）</a:t>
            </a:r>
          </a:p>
        </p:txBody>
      </p:sp>
      <p:sp>
        <p:nvSpPr>
          <p:cNvPr id="13" name="Text Box 17">
            <a:extLst>
              <a:ext uri="{FF2B5EF4-FFF2-40B4-BE49-F238E27FC236}">
                <a16:creationId xmlns:a16="http://schemas.microsoft.com/office/drawing/2014/main" id="{C94C6813-FB5F-4C7F-9A98-297F896FA4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8641" y="3407683"/>
            <a:ext cx="401072" cy="383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2100">
                <a:latin typeface="Arial" panose="020B0604020202020204" pitchFamily="34" charset="0"/>
              </a:rPr>
              <a:t>| |</a:t>
            </a:r>
          </a:p>
        </p:txBody>
      </p:sp>
      <p:sp>
        <p:nvSpPr>
          <p:cNvPr id="14" name="テキスト ボックス 5">
            <a:extLst>
              <a:ext uri="{FF2B5EF4-FFF2-40B4-BE49-F238E27FC236}">
                <a16:creationId xmlns:a16="http://schemas.microsoft.com/office/drawing/2014/main" id="{8A7FB871-1E00-4168-A66D-EA204654C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3197" y="4100626"/>
            <a:ext cx="233910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100">
                <a:solidFill>
                  <a:srgbClr val="800000"/>
                </a:solidFill>
                <a:latin typeface="Arial" panose="020B0604020202020204" pitchFamily="34" charset="0"/>
              </a:rPr>
              <a:t>表計算のシステム</a:t>
            </a:r>
          </a:p>
        </p:txBody>
      </p:sp>
      <p:pic>
        <p:nvPicPr>
          <p:cNvPr id="15" name="Picture 21" descr="Office Excel 2007 Microsoft128PX PNG アイコンダウンロード">
            <a:extLst>
              <a:ext uri="{FF2B5EF4-FFF2-40B4-BE49-F238E27FC236}">
                <a16:creationId xmlns:a16="http://schemas.microsoft.com/office/drawing/2014/main" id="{1AD42944-2DAC-476B-9B2B-FE5C9030C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721" y="3081452"/>
            <a:ext cx="625078" cy="67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22">
            <a:extLst>
              <a:ext uri="{FF2B5EF4-FFF2-40B4-BE49-F238E27FC236}">
                <a16:creationId xmlns:a16="http://schemas.microsoft.com/office/drawing/2014/main" id="{C24EC339-FE3F-4973-A379-E321EB3A2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9121" y="4763805"/>
            <a:ext cx="992579" cy="391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100" u="sng">
                <a:latin typeface="Arial" panose="020B0604020202020204" pitchFamily="34" charset="0"/>
              </a:rPr>
              <a:t>表計算</a:t>
            </a:r>
          </a:p>
        </p:txBody>
      </p:sp>
      <p:sp>
        <p:nvSpPr>
          <p:cNvPr id="17" name="Text Box 24">
            <a:extLst>
              <a:ext uri="{FF2B5EF4-FFF2-40B4-BE49-F238E27FC236}">
                <a16:creationId xmlns:a16="http://schemas.microsoft.com/office/drawing/2014/main" id="{1A544226-B53F-4ECF-9B11-39407D245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947" y="4752807"/>
            <a:ext cx="4224233" cy="391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100" u="sng" dirty="0">
                <a:latin typeface="Arial" panose="020B0604020202020204" pitchFamily="34" charset="0"/>
              </a:rPr>
              <a:t>データ共有，検索，セキュリティ</a:t>
            </a:r>
          </a:p>
        </p:txBody>
      </p:sp>
      <p:pic>
        <p:nvPicPr>
          <p:cNvPr id="18" name="図 1">
            <a:extLst>
              <a:ext uri="{FF2B5EF4-FFF2-40B4-BE49-F238E27FC236}">
                <a16:creationId xmlns:a16="http://schemas.microsoft.com/office/drawing/2014/main" id="{6E93AC71-B54D-46C4-B6E8-F7E623BEFD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340" y="1738427"/>
            <a:ext cx="1944290" cy="467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図 2">
            <a:extLst>
              <a:ext uri="{FF2B5EF4-FFF2-40B4-BE49-F238E27FC236}">
                <a16:creationId xmlns:a16="http://schemas.microsoft.com/office/drawing/2014/main" id="{C168CA95-90C7-45F8-A8E8-4B6049CE53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262" y="1739335"/>
            <a:ext cx="1790700" cy="46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703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DA3E68-4B17-48F1-8772-D9728F4DB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リレーショナルデータベースシステムの特徴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57F1058-E769-4CD8-932F-490EF0E50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263" y="846138"/>
            <a:ext cx="8461375" cy="5719368"/>
          </a:xfrm>
        </p:spPr>
        <p:txBody>
          <a:bodyPr>
            <a:noAutofit/>
          </a:bodyPr>
          <a:lstStyle/>
          <a:p>
            <a:r>
              <a:rPr lang="ja-JP" altLang="en-US" b="1" dirty="0"/>
              <a:t>データの形</a:t>
            </a:r>
            <a:r>
              <a:rPr lang="ja-JP" altLang="en-US" dirty="0"/>
              <a:t>は</a:t>
            </a:r>
            <a:r>
              <a:rPr lang="ja-JP" altLang="en-US" b="1" dirty="0"/>
              <a:t>テーブル</a:t>
            </a:r>
            <a:r>
              <a:rPr lang="ja-JP" altLang="en-US" dirty="0"/>
              <a:t>（</a:t>
            </a:r>
            <a:r>
              <a:rPr lang="ja-JP" altLang="en-US" b="1" dirty="0"/>
              <a:t>リレーション</a:t>
            </a:r>
            <a:r>
              <a:rPr lang="ja-JP" altLang="en-US" dirty="0"/>
              <a:t>ともいう）</a:t>
            </a:r>
            <a:endParaRPr lang="en-US" altLang="ja-JP" dirty="0"/>
          </a:p>
          <a:p>
            <a:r>
              <a:rPr lang="en-US" altLang="ja-JP" b="1" dirty="0">
                <a:solidFill>
                  <a:srgbClr val="C00000"/>
                </a:solidFill>
              </a:rPr>
              <a:t>SQL</a:t>
            </a:r>
            <a:r>
              <a:rPr lang="en-US" altLang="ja-JP" dirty="0"/>
              <a:t> </a:t>
            </a:r>
            <a:r>
              <a:rPr lang="ja-JP" altLang="en-US" dirty="0"/>
              <a:t>の機能がある</a:t>
            </a:r>
            <a:endParaRPr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データベース</a:t>
            </a:r>
            <a:r>
              <a:rPr lang="ja-JP" altLang="en-US" dirty="0"/>
              <a:t>の</a:t>
            </a:r>
            <a:r>
              <a:rPr lang="ja-JP" altLang="en-US" b="1" dirty="0"/>
              <a:t>扱いは容易</a:t>
            </a:r>
            <a:r>
              <a:rPr lang="ja-JP" altLang="en-US" dirty="0"/>
              <a:t>．学びやすい</a:t>
            </a:r>
            <a:endParaRPr lang="en-US" altLang="ja-JP" dirty="0"/>
          </a:p>
          <a:p>
            <a:r>
              <a:rPr lang="ja-JP" altLang="en-US" b="1" dirty="0"/>
              <a:t>データベース設計</a:t>
            </a:r>
            <a:r>
              <a:rPr lang="ja-JP" altLang="en-US" dirty="0"/>
              <a:t>の基礎は</a:t>
            </a:r>
            <a:r>
              <a:rPr lang="ja-JP" altLang="en-US" b="1" dirty="0"/>
              <a:t>体系化されている</a:t>
            </a:r>
            <a:r>
              <a:rPr lang="ja-JP" altLang="en-US" dirty="0"/>
              <a:t>：</a:t>
            </a:r>
            <a:r>
              <a:rPr lang="en-US" altLang="ja-JP" b="1" dirty="0">
                <a:solidFill>
                  <a:srgbClr val="C00000"/>
                </a:solidFill>
              </a:rPr>
              <a:t>ER </a:t>
            </a:r>
            <a:r>
              <a:rPr lang="ja-JP" altLang="en-US" b="1" dirty="0">
                <a:solidFill>
                  <a:srgbClr val="C00000"/>
                </a:solidFill>
              </a:rPr>
              <a:t>モデル</a:t>
            </a:r>
            <a:r>
              <a:rPr lang="ja-JP" altLang="en-US" dirty="0"/>
              <a:t>，</a:t>
            </a:r>
            <a:r>
              <a:rPr lang="ja-JP" altLang="en-US" b="1" dirty="0">
                <a:solidFill>
                  <a:srgbClr val="C00000"/>
                </a:solidFill>
              </a:rPr>
              <a:t>異状</a:t>
            </a:r>
            <a:r>
              <a:rPr lang="ja-JP" altLang="en-US" dirty="0"/>
              <a:t>，</a:t>
            </a:r>
            <a:r>
              <a:rPr lang="ja-JP" altLang="en-US" b="1" dirty="0">
                <a:solidFill>
                  <a:srgbClr val="C00000"/>
                </a:solidFill>
              </a:rPr>
              <a:t>従属</a:t>
            </a:r>
            <a:r>
              <a:rPr lang="ja-JP" altLang="en-US" dirty="0"/>
              <a:t>，</a:t>
            </a:r>
            <a:r>
              <a:rPr lang="ja-JP" altLang="en-US" b="1" dirty="0">
                <a:solidFill>
                  <a:srgbClr val="C00000"/>
                </a:solidFill>
              </a:rPr>
              <a:t>正規化</a:t>
            </a:r>
            <a:r>
              <a:rPr lang="ja-JP" altLang="en-US" dirty="0"/>
              <a:t>，</a:t>
            </a:r>
            <a:r>
              <a:rPr lang="ja-JP" altLang="en-US" b="1" dirty="0">
                <a:solidFill>
                  <a:srgbClr val="C00000"/>
                </a:solidFill>
              </a:rPr>
              <a:t>正規形</a:t>
            </a:r>
            <a:endParaRPr lang="en-US" altLang="ja-JP" b="1" dirty="0">
              <a:solidFill>
                <a:srgbClr val="C00000"/>
              </a:solidFill>
            </a:endParaRPr>
          </a:p>
          <a:p>
            <a:r>
              <a:rPr lang="ja-JP" altLang="en-US" dirty="0"/>
              <a:t>普及度はナンバーワン</a:t>
            </a:r>
            <a:endParaRPr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リレーショナルデータベース管理システム</a:t>
            </a:r>
            <a:r>
              <a:rPr lang="ja-JP" altLang="en-US" dirty="0"/>
              <a:t>には</a:t>
            </a:r>
            <a:r>
              <a:rPr lang="ja-JP" altLang="en-US" b="1" dirty="0"/>
              <a:t>さまざまある</a:t>
            </a:r>
            <a:r>
              <a:rPr lang="ja-JP" altLang="en-US" dirty="0"/>
              <a:t>．</a:t>
            </a:r>
            <a:r>
              <a:rPr lang="en-US" altLang="ja-JP" dirty="0"/>
              <a:t>MySQL, </a:t>
            </a:r>
            <a:r>
              <a:rPr lang="ja-JP" altLang="en-US" dirty="0"/>
              <a:t>マイクロソフト </a:t>
            </a:r>
            <a:r>
              <a:rPr lang="en-US" altLang="ja-JP" dirty="0"/>
              <a:t>Access, Oracle, SQL Server, PostgreSQL, SQLite3, Firebird </a:t>
            </a:r>
            <a:r>
              <a:rPr lang="ja-JP" altLang="en-US" dirty="0"/>
              <a:t>など．（無料で使えるものもある）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9691866-F229-41AD-A9B5-9240C376C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46122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リレーショナルデータベースシステムの機能</a:t>
            </a: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3E193BAB-0E3D-4FCD-BCAF-E147A901F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ja-JP" altLang="en-US"/>
          </a:p>
        </p:txBody>
      </p:sp>
      <p:sp>
        <p:nvSpPr>
          <p:cNvPr id="28675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xfrm>
            <a:off x="6885071" y="6356351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buNone/>
            </a:pPr>
            <a:fld id="{C99E4981-9B35-4C3E-A038-2E029418EA30}" type="slidenum">
              <a:rPr lang="ja-JP" altLang="en-US">
                <a:latin typeface="Arial" panose="020B0604020202020204" pitchFamily="34" charset="0"/>
              </a:rPr>
              <a:pPr>
                <a:buNone/>
              </a:pPr>
              <a:t>9</a:t>
            </a:fld>
            <a:endParaRPr lang="ja-JP" altLang="en-US" dirty="0">
              <a:latin typeface="Arial" panose="020B0604020202020204" pitchFamily="34" charset="0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284154"/>
              </p:ext>
            </p:extLst>
          </p:nvPr>
        </p:nvGraphicFramePr>
        <p:xfrm>
          <a:off x="239353" y="781485"/>
          <a:ext cx="8626192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6441">
                  <a:extLst>
                    <a:ext uri="{9D8B030D-6E8A-4147-A177-3AD203B41FA5}">
                      <a16:colId xmlns:a16="http://schemas.microsoft.com/office/drawing/2014/main" val="4132402819"/>
                    </a:ext>
                  </a:extLst>
                </a:gridCol>
                <a:gridCol w="2708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1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6845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kumimoji="1" lang="ja-JP" altLang="en-US" sz="1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機能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en-US" altLang="ja-JP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SQL</a:t>
                      </a:r>
                      <a:r>
                        <a:rPr kumimoji="1" lang="ja-JP" altLang="en-US" sz="1800" baseline="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 のキーワード</a:t>
                      </a:r>
                      <a:endParaRPr kumimoji="1" lang="en-US" altLang="ja-JP" sz="1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77">
                <a:tc row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テーブル定義</a:t>
                      </a:r>
                      <a:endParaRPr lang="en-US" altLang="ja-JP" sz="18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テーブル定義</a:t>
                      </a:r>
                      <a:endParaRPr lang="en-US" altLang="ja-JP" sz="18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en-US" altLang="ja-JP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CREATE</a:t>
                      </a:r>
                      <a:r>
                        <a:rPr kumimoji="1" lang="en-US" altLang="ja-JP" sz="18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 TABLE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613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8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データ型</a:t>
                      </a:r>
                      <a:endParaRPr lang="en-US" altLang="ja-JP" sz="18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en-US" altLang="ja-JP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CHAR, TEXT, INTEGER, REAL, DATETIME, BIT, NULL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87557897"/>
                  </a:ext>
                </a:extLst>
              </a:tr>
              <a:tr h="243877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8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自動インクリメント</a:t>
                      </a:r>
                      <a:endParaRPr lang="en-US" altLang="ja-JP" sz="18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en-US" altLang="ja-JP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AUTOINCREMENT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77047488"/>
                  </a:ext>
                </a:extLst>
              </a:tr>
              <a:tr h="243877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8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主キー</a:t>
                      </a:r>
                      <a:endParaRPr lang="en-US" altLang="ja-JP" sz="18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en-US" altLang="ja-JP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PRIMARY KEY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44065665"/>
                  </a:ext>
                </a:extLst>
              </a:tr>
              <a:tr h="223614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ja-JP" altLang="en-US" sz="18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参照整合性制約</a:t>
                      </a:r>
                      <a:endParaRPr kumimoji="1" lang="ja-JP" altLang="en-US" sz="18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en-US" altLang="ja-JP" sz="18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FOREIGN</a:t>
                      </a:r>
                      <a:r>
                        <a:rPr kumimoji="1" lang="ja-JP" altLang="en-US" sz="18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 </a:t>
                      </a:r>
                      <a:r>
                        <a:rPr kumimoji="1" lang="en-US" altLang="ja-JP" sz="18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KEY, REFERENCES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877">
                <a:tc rowSpan="6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kumimoji="1" lang="ja-JP" altLang="en-US" sz="18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問い合わせ</a:t>
                      </a:r>
                      <a:endParaRPr kumimoji="1" lang="en-US" altLang="ja-JP" sz="18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kumimoji="1" lang="ja-JP" altLang="en-US" sz="18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（クエリ）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ja-JP" altLang="en-US" sz="18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射影，選択，結合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en-US" altLang="ja-JP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SELECT FROM WHERE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87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ja-JP" altLang="en-US" sz="18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重複行除去（分解でも）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en-US" altLang="ja-JP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DISTINCT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71371302"/>
                  </a:ext>
                </a:extLst>
              </a:tr>
              <a:tr h="24387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ja-JP" altLang="en-US" sz="18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比較，範囲指定，パターンマッチ，</a:t>
                      </a:r>
                      <a:r>
                        <a:rPr kumimoji="1" lang="en-US" altLang="ja-JP" sz="18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AND/OR</a:t>
                      </a:r>
                      <a:endParaRPr kumimoji="1" lang="ja-JP" altLang="en-US" sz="18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en-US" altLang="ja-JP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=, &lt;, &gt;, &lt;&gt;, !=, &lt;=, &gt;=, BETWEEN, LIKE, AND, OR,</a:t>
                      </a:r>
                      <a:r>
                        <a:rPr kumimoji="1" lang="ja-JP" alt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 </a:t>
                      </a:r>
                      <a:r>
                        <a:rPr kumimoji="1" lang="en-US" altLang="ja-JP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IS</a:t>
                      </a:r>
                      <a:r>
                        <a:rPr kumimoji="1" lang="ja-JP" alt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 </a:t>
                      </a:r>
                      <a:r>
                        <a:rPr kumimoji="1" lang="en-US" altLang="ja-JP" sz="1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NULL, IS NOT NULL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32176978"/>
                  </a:ext>
                </a:extLst>
              </a:tr>
              <a:tr h="327613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ja-JP" altLang="en-US" sz="18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集計・集約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en-US" altLang="ja-JP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GROUP BY,</a:t>
                      </a:r>
                      <a:r>
                        <a:rPr kumimoji="1" lang="en-US" altLang="ja-JP" sz="18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 MAX, MIN, COUNT, AVG, SUM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877">
                <a:tc vMerge="1"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ja-JP" altLang="en-US" sz="18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並べ替え（ソート）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en-US" altLang="ja-JP" sz="18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ORDER BY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32626400"/>
                  </a:ext>
                </a:extLst>
              </a:tr>
              <a:tr h="243877">
                <a:tc vMerge="1"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ja-JP" altLang="en-US" sz="18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副問い合わせ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en-US" altLang="ja-JP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IN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05793324"/>
                  </a:ext>
                </a:extLst>
              </a:tr>
              <a:tr h="3942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データ操作</a:t>
                      </a:r>
                      <a:endParaRPr lang="en-US" altLang="ja-JP" sz="18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挿入</a:t>
                      </a:r>
                      <a:r>
                        <a:rPr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，</a:t>
                      </a:r>
                      <a:r>
                        <a:rPr lang="ja-JP" altLang="en-US" sz="18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削除</a:t>
                      </a:r>
                      <a:r>
                        <a:rPr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，</a:t>
                      </a:r>
                      <a:r>
                        <a:rPr lang="ja-JP" altLang="en-US" sz="18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更新</a:t>
                      </a:r>
                      <a:endParaRPr lang="en-US" altLang="ja-JP" sz="18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en-US" altLang="ja-JP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INSERT INTO,</a:t>
                      </a:r>
                      <a:r>
                        <a:rPr kumimoji="1" lang="en-US" altLang="ja-JP" sz="18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 DELETE FROM WHERE, UPDATE SET WHERE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8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トランザクション</a:t>
                      </a:r>
                      <a:endParaRPr lang="en-US" altLang="ja-JP" sz="18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開始</a:t>
                      </a:r>
                      <a:r>
                        <a:rPr lang="ja-JP" altLang="en-US" sz="18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，</a:t>
                      </a:r>
                      <a:r>
                        <a:rPr lang="ja-JP" altLang="en-US" sz="18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コミット</a:t>
                      </a:r>
                      <a:r>
                        <a:rPr lang="ja-JP" altLang="en-US" sz="18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，</a:t>
                      </a:r>
                      <a:r>
                        <a:rPr lang="ja-JP" altLang="en-US" sz="18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ロールバック</a:t>
                      </a:r>
                      <a:endParaRPr lang="en-US" altLang="ja-JP" sz="18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en-US" altLang="ja-JP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BEGIN TRANSACTION, COMMIT, ROLLBACK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63524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5694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4285</TotalTime>
  <Words>660</Words>
  <Application>Microsoft Office PowerPoint</Application>
  <PresentationFormat>画面に合わせる (4:3)</PresentationFormat>
  <Paragraphs>153</Paragraphs>
  <Slides>9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4" baseType="lpstr">
      <vt:lpstr>メイリオ</vt:lpstr>
      <vt:lpstr>游ゴシック</vt:lpstr>
      <vt:lpstr>Arial</vt:lpstr>
      <vt:lpstr>Calibri</vt:lpstr>
      <vt:lpstr>Office テーマ</vt:lpstr>
      <vt:lpstr>PowerPoint プレゼンテーション</vt:lpstr>
      <vt:lpstr>７回の内容</vt:lpstr>
      <vt:lpstr>第１回のアウトライン</vt:lpstr>
      <vt:lpstr>データベースは，我々の生活に必須</vt:lpstr>
      <vt:lpstr>データベースシステム</vt:lpstr>
      <vt:lpstr>リレーショナルデータベースシステム</vt:lpstr>
      <vt:lpstr>リレーショナルデータベースは表計算ではない</vt:lpstr>
      <vt:lpstr>リレーショナルデータベースシステムの特徴</vt:lpstr>
      <vt:lpstr>リレーショナルデータベースシステムの機能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データベースシステム（２）</dc:title>
  <dc:creator>kaneko kunihiko</dc:creator>
  <cp:lastModifiedBy>金子 邦彦</cp:lastModifiedBy>
  <cp:revision>399</cp:revision>
  <dcterms:created xsi:type="dcterms:W3CDTF">2019-11-02T00:06:04Z</dcterms:created>
  <dcterms:modified xsi:type="dcterms:W3CDTF">2021-05-27T10:42:41Z</dcterms:modified>
</cp:coreProperties>
</file>