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1262" r:id="rId2"/>
    <p:sldId id="1272" r:id="rId3"/>
    <p:sldId id="1267" r:id="rId4"/>
    <p:sldId id="857" r:id="rId5"/>
    <p:sldId id="858" r:id="rId6"/>
    <p:sldId id="1255" r:id="rId7"/>
    <p:sldId id="1226" r:id="rId8"/>
    <p:sldId id="1261" r:id="rId9"/>
    <p:sldId id="408" r:id="rId10"/>
    <p:sldId id="854" r:id="rId11"/>
    <p:sldId id="1176" r:id="rId12"/>
    <p:sldId id="283" r:id="rId13"/>
    <p:sldId id="281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20" autoAdjust="0"/>
    <p:restoredTop sz="92271" autoAdjust="0"/>
  </p:normalViewPr>
  <p:slideViewPr>
    <p:cSldViewPr snapToGrid="0">
      <p:cViewPr varScale="1">
        <p:scale>
          <a:sx n="49" d="100"/>
          <a:sy n="49" d="100"/>
        </p:scale>
        <p:origin x="524" y="14"/>
      </p:cViewPr>
      <p:guideLst/>
    </p:cSldViewPr>
  </p:slideViewPr>
  <p:outlineViewPr>
    <p:cViewPr>
      <p:scale>
        <a:sx n="33" d="100"/>
        <a:sy n="33" d="100"/>
      </p:scale>
      <p:origin x="0" y="-577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137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データ型は属性ごとに設定します．</a:t>
            </a:r>
            <a:endParaRPr kumimoji="1" lang="en-US" altLang="ja-JP" dirty="0"/>
          </a:p>
          <a:p>
            <a:r>
              <a:rPr kumimoji="1" lang="ja-JP" altLang="en-US" dirty="0"/>
              <a:t>このテーブルの例で示すように，</a:t>
            </a:r>
            <a:endParaRPr kumimoji="1" lang="en-US" altLang="ja-JP" dirty="0"/>
          </a:p>
          <a:p>
            <a:r>
              <a:rPr kumimoji="1" lang="en-US" altLang="ja-JP" dirty="0"/>
              <a:t>id</a:t>
            </a:r>
            <a:r>
              <a:rPr kumimoji="1" lang="ja-JP" altLang="en-US" dirty="0"/>
              <a:t>属性は自動インクリメント，</a:t>
            </a:r>
            <a:endParaRPr kumimoji="1" lang="en-US" altLang="ja-JP" dirty="0"/>
          </a:p>
          <a:p>
            <a:r>
              <a:rPr kumimoji="1" lang="en-US" altLang="ja-JP" dirty="0"/>
              <a:t>products</a:t>
            </a:r>
            <a:r>
              <a:rPr kumimoji="1" lang="ja-JP" altLang="en-US" dirty="0"/>
              <a:t>属性には短いテキスト，</a:t>
            </a:r>
            <a:endParaRPr kumimoji="1" lang="en-US" altLang="ja-JP" dirty="0"/>
          </a:p>
          <a:p>
            <a:r>
              <a:rPr kumimoji="1" lang="ja-JP" altLang="en-US" dirty="0"/>
              <a:t>単価属性には数値というように，</a:t>
            </a:r>
            <a:endParaRPr kumimoji="1" lang="en-US" altLang="ja-JP" dirty="0"/>
          </a:p>
          <a:p>
            <a:r>
              <a:rPr kumimoji="1" lang="ja-JP" altLang="en-US" dirty="0"/>
              <a:t>属性ごとに異なるデータ型を設定することができます．</a:t>
            </a:r>
            <a:endParaRPr kumimoji="1" lang="en-US" altLang="ja-JP" dirty="0"/>
          </a:p>
          <a:p>
            <a:r>
              <a:rPr kumimoji="1" lang="ja-JP" altLang="en-US" dirty="0"/>
              <a:t>こうして設定されたデータ型と違うデータを入れることはできません．</a:t>
            </a:r>
            <a:endParaRPr kumimoji="1" lang="en-US" altLang="ja-JP" dirty="0"/>
          </a:p>
          <a:p>
            <a:r>
              <a:rPr kumimoji="1" lang="ja-JP" altLang="en-US" dirty="0"/>
              <a:t>例えば，単価属性が数値に設定されているとき，</a:t>
            </a:r>
            <a:endParaRPr kumimoji="1" lang="en-US" altLang="ja-JP" dirty="0"/>
          </a:p>
          <a:p>
            <a:r>
              <a:rPr kumimoji="1" lang="ja-JP" altLang="en-US" dirty="0"/>
              <a:t>数値でないデータを入れることはできません．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82FCC-E7B9-4D79-B158-EAEDCA2E771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404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データ型にはたくさんの種類があります．</a:t>
            </a:r>
            <a:endParaRPr kumimoji="1" lang="en-US" altLang="ja-JP" dirty="0"/>
          </a:p>
          <a:p>
            <a:r>
              <a:rPr kumimoji="1" lang="ja-JP" altLang="en-US" dirty="0"/>
              <a:t>短いテキスト，長いテキスト，数値型，自動インクリメント型，</a:t>
            </a:r>
            <a:endParaRPr kumimoji="1" lang="en-US" altLang="ja-JP" dirty="0"/>
          </a:p>
          <a:p>
            <a:r>
              <a:rPr kumimoji="1" lang="ja-JP" altLang="en-US" dirty="0"/>
              <a:t>日付／時刻型，</a:t>
            </a:r>
            <a:r>
              <a:rPr kumimoji="1" lang="en-US" altLang="ja-JP" dirty="0"/>
              <a:t>Yes</a:t>
            </a:r>
            <a:r>
              <a:rPr kumimoji="1" lang="ja-JP" altLang="en-US" dirty="0"/>
              <a:t>や</a:t>
            </a:r>
            <a:r>
              <a:rPr kumimoji="1" lang="en-US" altLang="ja-JP" dirty="0"/>
              <a:t>No</a:t>
            </a:r>
            <a:r>
              <a:rPr kumimoji="1" lang="ja-JP" altLang="en-US" dirty="0"/>
              <a:t>を示す型などがあります．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223C1-63D0-4CA4-8D67-2118CF2CB84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81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737C5812-DD7C-49E7-8994-19384E66CF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477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2869DBE-BECB-4CCA-8E99-3CF781EBAAAF}" type="slidenum">
              <a:rPr lang="en-US" altLang="ja-JP" smtClean="0">
                <a:latin typeface="Arial" panose="020B0604020202020204" pitchFamily="34" charset="0"/>
                <a:ea typeface="ＭＳ Ｐゴシック" panose="020B0600070205080204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ja-JP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5E02A5E-EA2E-4893-957E-B841C18272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A1CA038-FA0A-4C26-BDB0-18B0859D1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646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C62DE7A-DD90-4375-88D2-27ABB36A7A4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304832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dd-2. 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テーブルとテーブル定義</a:t>
            </a:r>
            <a:endParaRPr lang="ja-JP" altLang="en-US" sz="36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304834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リレーショナルデータベース</a:t>
            </a:r>
            <a:r>
              <a:rPr lang="ja-JP" altLang="en-US" sz="2800" b="1" dirty="0">
                <a:solidFill>
                  <a:schemeClr val="tx1"/>
                </a:solidFill>
              </a:rPr>
              <a:t>の基本</a:t>
            </a:r>
            <a:r>
              <a:rPr lang="ja-JP" altLang="en-US" sz="2800" dirty="0">
                <a:solidFill>
                  <a:schemeClr val="tx1"/>
                </a:solidFill>
              </a:rPr>
              <a:t>（短縮版）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（全７回）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b="1" dirty="0">
                <a:solidFill>
                  <a:schemeClr val="tx1"/>
                </a:solidFill>
              </a:rPr>
              <a:t>基本を把握したい人へ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www.kkaneko.jp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/data/dd/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index.html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D238F82-5DF3-4470-AFA1-2313BB5F6314}"/>
              </a:ext>
            </a:extLst>
          </p:cNvPr>
          <p:cNvSpPr txBox="1"/>
          <p:nvPr/>
        </p:nvSpPr>
        <p:spPr>
          <a:xfrm>
            <a:off x="3593161" y="6551600"/>
            <a:ext cx="5349310" cy="19296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謝辞：この資料では「かわいいフリー素材集 いらすとや」のイラストを使用しています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2129650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811B4F-9E8A-4A7F-BE1E-EF4B73C1A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属性のデータ型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904D384-1F56-419E-BC98-917D3369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10</a:t>
            </a:fld>
            <a:endParaRPr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F9C79DC-A6CE-4734-96ED-81460D1D9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175609"/>
              </p:ext>
            </p:extLst>
          </p:nvPr>
        </p:nvGraphicFramePr>
        <p:xfrm>
          <a:off x="764565" y="951160"/>
          <a:ext cx="7937175" cy="3883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9303">
                  <a:extLst>
                    <a:ext uri="{9D8B030D-6E8A-4147-A177-3AD203B41FA5}">
                      <a16:colId xmlns:a16="http://schemas.microsoft.com/office/drawing/2014/main" val="2036084990"/>
                    </a:ext>
                  </a:extLst>
                </a:gridCol>
              </a:tblGrid>
              <a:tr h="823894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Access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の主なデータ型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SQL 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のキーワード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NULL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空値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37146662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短いテキスト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CHAR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文字列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長いテキスト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TEXT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文字列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数値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INTEGER, REAL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整数や浮動小数点数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日付／時刻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DATETIME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日付や時刻など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Yes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／</a:t>
                      </a: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No 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BIT, BOOL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ブール値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93ABF5-6625-4029-88CE-7AEB79FFD9A2}"/>
              </a:ext>
            </a:extLst>
          </p:cNvPr>
          <p:cNvSpPr txBox="1"/>
          <p:nvPr/>
        </p:nvSpPr>
        <p:spPr>
          <a:xfrm>
            <a:off x="593186" y="5164191"/>
            <a:ext cx="8108554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整数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INTEGER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浮動小数点数</a:t>
            </a:r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（小数付きの数）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REAL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FD4C39-9E65-4742-B947-466BE3185DF0}"/>
              </a:ext>
            </a:extLst>
          </p:cNvPr>
          <p:cNvSpPr txBox="1"/>
          <p:nvPr/>
        </p:nvSpPr>
        <p:spPr>
          <a:xfrm>
            <a:off x="593186" y="5843388"/>
            <a:ext cx="7935710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短いテキスト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半角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255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文字分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までが目安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それ以上になる可能性があるときは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長いテキスト</a:t>
            </a:r>
            <a:endParaRPr lang="en-US" altLang="ja-JP" sz="24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1770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7A8773A7-C70E-4EB4-9E03-BFCE01482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704384"/>
              </p:ext>
            </p:extLst>
          </p:nvPr>
        </p:nvGraphicFramePr>
        <p:xfrm>
          <a:off x="2491037" y="2438400"/>
          <a:ext cx="3365012" cy="1981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7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915">
                  <a:extLst>
                    <a:ext uri="{9D8B030D-6E8A-4147-A177-3AD203B41FA5}">
                      <a16:colId xmlns:a16="http://schemas.microsoft.com/office/drawing/2014/main" val="2036084990"/>
                    </a:ext>
                  </a:extLst>
                </a:gridCol>
                <a:gridCol w="1163992">
                  <a:extLst>
                    <a:ext uri="{9D8B030D-6E8A-4147-A177-3AD203B41FA5}">
                      <a16:colId xmlns:a16="http://schemas.microsoft.com/office/drawing/2014/main" val="2120742072"/>
                    </a:ext>
                  </a:extLst>
                </a:gridCol>
              </a:tblGrid>
              <a:tr h="4015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orange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apple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melon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74835494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17FED47F-E4BA-418A-BD62-E0A60BEB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主キー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C0E617-79D0-4B01-8D0B-25B9CE73B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9442495-2F63-4E52-9091-5FC321A4CBE0}"/>
              </a:ext>
            </a:extLst>
          </p:cNvPr>
          <p:cNvSpPr txBox="1">
            <a:spLocks/>
          </p:cNvSpPr>
          <p:nvPr/>
        </p:nvSpPr>
        <p:spPr>
          <a:xfrm>
            <a:off x="789076" y="907213"/>
            <a:ext cx="7730083" cy="2842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ja-JP" altLang="en-US" sz="2400" dirty="0"/>
              <a:t>通し番号，学生番号のように，</a:t>
            </a:r>
            <a:r>
              <a:rPr lang="ja-JP" altLang="en-US" sz="2400" u="sng" dirty="0">
                <a:solidFill>
                  <a:srgbClr val="FF0000"/>
                </a:solidFill>
              </a:rPr>
              <a:t>１つのテーブルの中で</a:t>
            </a:r>
            <a:r>
              <a:rPr lang="ja-JP" altLang="en-US" sz="2400" b="1" u="sng" dirty="0">
                <a:solidFill>
                  <a:srgbClr val="FF0000"/>
                </a:solidFill>
              </a:rPr>
              <a:t>同じ値が２回以上出ない</a:t>
            </a:r>
            <a:r>
              <a:rPr lang="ja-JP" altLang="en-US" sz="2400" dirty="0"/>
              <a:t>と前もって分かっている</a:t>
            </a:r>
            <a:r>
              <a:rPr lang="ja-JP" altLang="en-US" sz="2400" b="1" dirty="0">
                <a:solidFill>
                  <a:srgbClr val="C00000"/>
                </a:solidFill>
              </a:rPr>
              <a:t>属性</a:t>
            </a:r>
            <a:endParaRPr lang="ja-JP" altLang="en-US" sz="2400" b="1" u="sng" dirty="0">
              <a:solidFill>
                <a:srgbClr val="C0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BD023A-EA6A-4441-ACA6-E7017E72BC3F}"/>
              </a:ext>
            </a:extLst>
          </p:cNvPr>
          <p:cNvSpPr txBox="1"/>
          <p:nvPr/>
        </p:nvSpPr>
        <p:spPr>
          <a:xfrm>
            <a:off x="2315424" y="4624134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主キー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6CAC4C-C574-4AEE-AF91-139824E11967}"/>
              </a:ext>
            </a:extLst>
          </p:cNvPr>
          <p:cNvSpPr/>
          <p:nvPr/>
        </p:nvSpPr>
        <p:spPr>
          <a:xfrm>
            <a:off x="2416025" y="2274663"/>
            <a:ext cx="950656" cy="2311807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358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83DF2CD5-BBE7-420B-B829-480845DAF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リレーショナルデータベースの </a:t>
            </a:r>
            <a:r>
              <a:rPr lang="en-US" altLang="ja-JP" sz="3200" dirty="0">
                <a:solidFill>
                  <a:srgbClr val="FF0000"/>
                </a:solidFill>
                <a:latin typeface="Arial" panose="020B0604020202020204" pitchFamily="34" charset="0"/>
              </a:rPr>
              <a:t>NULL</a:t>
            </a:r>
            <a:endParaRPr lang="ja-JP" altLang="en-US" dirty="0"/>
          </a:p>
        </p:txBody>
      </p:sp>
      <p:sp>
        <p:nvSpPr>
          <p:cNvPr id="3584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333166"/>
          </a:xfrm>
        </p:spPr>
        <p:txBody>
          <a:bodyPr>
            <a:noAutofit/>
          </a:bodyPr>
          <a:lstStyle/>
          <a:p>
            <a:r>
              <a:rPr lang="en-US" altLang="ja-JP" b="1" dirty="0">
                <a:solidFill>
                  <a:srgbClr val="C00000"/>
                </a:solidFill>
              </a:rPr>
              <a:t>NULL</a:t>
            </a:r>
            <a:r>
              <a:rPr lang="en-US" altLang="ja-JP" dirty="0"/>
              <a:t> </a:t>
            </a:r>
            <a:r>
              <a:rPr lang="ja-JP" altLang="en-US" dirty="0"/>
              <a:t>は「ヌル」あるいは「ナル」と読む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リレーショナルデータベース</a:t>
            </a:r>
            <a:r>
              <a:rPr lang="ja-JP" altLang="en-US" dirty="0"/>
              <a:t>で </a:t>
            </a:r>
            <a:r>
              <a:rPr lang="en-US" altLang="ja-JP" b="1" dirty="0">
                <a:solidFill>
                  <a:srgbClr val="C00000"/>
                </a:solidFill>
              </a:rPr>
              <a:t>NULL</a:t>
            </a:r>
            <a:r>
              <a:rPr lang="en-US" altLang="ja-JP" dirty="0"/>
              <a:t> </a:t>
            </a:r>
            <a:r>
              <a:rPr lang="ja-JP" altLang="en-US" dirty="0"/>
              <a:t>は，次の場合に使う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1. </a:t>
            </a:r>
            <a:r>
              <a:rPr lang="ja-JP" altLang="en-US" b="1" dirty="0"/>
              <a:t>未定，未知，不明（</a:t>
            </a:r>
            <a:r>
              <a:rPr lang="ja-JP" altLang="en-US" dirty="0"/>
              <a:t>分からない場合）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2. </a:t>
            </a:r>
            <a:r>
              <a:rPr lang="ja-JP" altLang="en-US" b="1" dirty="0"/>
              <a:t>非存在</a:t>
            </a:r>
            <a:r>
              <a:rPr lang="ja-JP" altLang="en-US" dirty="0"/>
              <a:t>（もともと存在しない場合）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74245" y="433306"/>
            <a:ext cx="8461208" cy="687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304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F338E75-2A93-4AA7-B3C6-BA6B717C9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テーブル定義と一貫性制約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30882D3-72B0-41D9-8688-894BE238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27652" name="Text Box 5">
            <a:extLst>
              <a:ext uri="{FF2B5EF4-FFF2-40B4-BE49-F238E27FC236}">
                <a16:creationId xmlns:a16="http://schemas.microsoft.com/office/drawing/2014/main" id="{A19D837A-B904-4EC0-964C-EA8B78A24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185" y="712113"/>
            <a:ext cx="40068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【SQL </a:t>
            </a:r>
            <a:r>
              <a:rPr lang="ja-JP" altLang="en-US" sz="2400" b="1" dirty="0"/>
              <a:t>プログラム</a:t>
            </a:r>
            <a:r>
              <a:rPr lang="en-US" altLang="ja-JP" sz="2400" b="1" dirty="0"/>
              <a:t>】</a:t>
            </a:r>
          </a:p>
        </p:txBody>
      </p:sp>
      <p:sp>
        <p:nvSpPr>
          <p:cNvPr id="27653" name="Text Box 7">
            <a:extLst>
              <a:ext uri="{FF2B5EF4-FFF2-40B4-BE49-F238E27FC236}">
                <a16:creationId xmlns:a16="http://schemas.microsoft.com/office/drawing/2014/main" id="{6C8FCFCC-29B9-4D23-BABC-D14EBFEAA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094" y="3750052"/>
            <a:ext cx="8829884" cy="910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id: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</a:rPr>
              <a:t>主キー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(PRIMARY KEY)</a:t>
            </a:r>
            <a:r>
              <a:rPr lang="ja-JP" altLang="en-US" sz="2400" dirty="0"/>
              <a:t>，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 NULL </a:t>
            </a:r>
            <a:r>
              <a:rPr lang="ja-JP" altLang="en-US" sz="2400" b="1" dirty="0">
                <a:solidFill>
                  <a:srgbClr val="FF0000"/>
                </a:solidFill>
              </a:rPr>
              <a:t>になることはない </a:t>
            </a:r>
            <a:r>
              <a:rPr lang="en-US" altLang="ja-JP" sz="2400" dirty="0"/>
              <a:t>(NOT NULL)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name: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 NULL </a:t>
            </a:r>
            <a:r>
              <a:rPr lang="ja-JP" altLang="en-US" sz="2400" b="1" dirty="0">
                <a:solidFill>
                  <a:srgbClr val="FF0000"/>
                </a:solidFill>
              </a:rPr>
              <a:t>になることはない </a:t>
            </a:r>
            <a:r>
              <a:rPr lang="en-US" altLang="ja-JP" sz="2400" dirty="0"/>
              <a:t>(NOT NULL)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テーブルの制約について記述．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データベースの一貫性を維持するのに役立つ．</a:t>
            </a:r>
            <a:endParaRPr lang="en-US" altLang="ja-JP" sz="2400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D6908EE-BBD1-425B-8982-6BF25FBEE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274" y="1341576"/>
            <a:ext cx="6927451" cy="20874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CREATE TABLE </a:t>
            </a:r>
            <a:r>
              <a:rPr lang="en-US" altLang="ja-JP" sz="2800" dirty="0">
                <a:latin typeface="Arial" panose="020B0604020202020204" pitchFamily="34" charset="0"/>
              </a:rPr>
              <a:t>products (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id INTEGER 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</a:rPr>
              <a:t>PRIMARY KEY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>
                <a:latin typeface="Arial" panose="020B0604020202020204" pitchFamily="34" charset="0"/>
              </a:rPr>
              <a:t>name </a:t>
            </a:r>
            <a:r>
              <a:rPr lang="en-US" altLang="ja-JP" sz="2800" b="1" dirty="0">
                <a:latin typeface="Arial" panose="020B0604020202020204" pitchFamily="34" charset="0"/>
              </a:rPr>
              <a:t>TEXT 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</a:rPr>
              <a:t>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price </a:t>
            </a:r>
            <a:r>
              <a:rPr lang="en-US" altLang="ja-JP" sz="2800" b="1" dirty="0">
                <a:latin typeface="Arial" panose="020B0604020202020204" pitchFamily="34" charset="0"/>
              </a:rPr>
              <a:t>REAL</a:t>
            </a:r>
            <a:r>
              <a:rPr lang="en-US" altLang="ja-JP" sz="2800" dirty="0">
                <a:latin typeface="Arial" panose="020B0604020202020204" pitchFamily="34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88931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BA6616-83BA-4446-B684-43518338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第２回のアウトライン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F9D2EE-4D76-422A-840E-68C3ABA5C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テーブル</a:t>
            </a:r>
            <a:endParaRPr kumimoji="1" lang="en-US" altLang="ja-JP" dirty="0"/>
          </a:p>
          <a:p>
            <a:r>
              <a:rPr kumimoji="1" lang="ja-JP" altLang="en-US" dirty="0"/>
              <a:t>テーブル定義</a:t>
            </a:r>
            <a:endParaRPr kumimoji="1" lang="en-US" altLang="ja-JP" dirty="0"/>
          </a:p>
          <a:p>
            <a:r>
              <a:rPr kumimoji="1" lang="ja-JP" altLang="en-US" dirty="0"/>
              <a:t>データ型</a:t>
            </a:r>
            <a:endParaRPr kumimoji="1" lang="en-US" altLang="ja-JP" dirty="0"/>
          </a:p>
          <a:p>
            <a:r>
              <a:rPr lang="ja-JP" altLang="en-US" dirty="0"/>
              <a:t>主キー</a:t>
            </a:r>
            <a:endParaRPr kumimoji="1" lang="en-US" altLang="ja-JP" dirty="0"/>
          </a:p>
          <a:p>
            <a:r>
              <a:rPr lang="en-US" altLang="ja-JP" dirty="0"/>
              <a:t>NULL</a:t>
            </a:r>
          </a:p>
          <a:p>
            <a:r>
              <a:rPr lang="ja-JP" altLang="en-US" dirty="0"/>
              <a:t>一貫性制約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AC4200-DAF1-48DC-8D27-FB941C5A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70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7D4A3F-F95B-4A3A-AA9A-ACA0853F1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テーブルの例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27F95C-01C7-4DC8-849F-80129B19D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A30504B-547A-4B5E-8B72-62FE3DD19E2A}"/>
              </a:ext>
            </a:extLst>
          </p:cNvPr>
          <p:cNvSpPr txBox="1"/>
          <p:nvPr/>
        </p:nvSpPr>
        <p:spPr>
          <a:xfrm>
            <a:off x="2718017" y="1387674"/>
            <a:ext cx="273183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テーブル名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: products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24FDFCB1-4E17-492E-8E2B-BB391BEFB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907474"/>
              </p:ext>
            </p:extLst>
          </p:nvPr>
        </p:nvGraphicFramePr>
        <p:xfrm>
          <a:off x="2718016" y="1895373"/>
          <a:ext cx="3365012" cy="1981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7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915">
                  <a:extLst>
                    <a:ext uri="{9D8B030D-6E8A-4147-A177-3AD203B41FA5}">
                      <a16:colId xmlns:a16="http://schemas.microsoft.com/office/drawing/2014/main" val="2036084990"/>
                    </a:ext>
                  </a:extLst>
                </a:gridCol>
                <a:gridCol w="1163992">
                  <a:extLst>
                    <a:ext uri="{9D8B030D-6E8A-4147-A177-3AD203B41FA5}">
                      <a16:colId xmlns:a16="http://schemas.microsoft.com/office/drawing/2014/main" val="2120742072"/>
                    </a:ext>
                  </a:extLst>
                </a:gridCol>
              </a:tblGrid>
              <a:tr h="4015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orange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apple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melon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74835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49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0F27B9-653B-40BC-B0C5-FF26ED573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テーブルの性質 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1568BE-8571-473E-8788-12E75A0C6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</a:t>
            </a:fld>
            <a:endParaRPr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3E03A21-EA52-484A-8BDB-7EF31A148353}"/>
              </a:ext>
            </a:extLst>
          </p:cNvPr>
          <p:cNvGraphicFramePr>
            <a:graphicFrameLocks noGrp="1"/>
          </p:cNvGraphicFramePr>
          <p:nvPr/>
        </p:nvGraphicFramePr>
        <p:xfrm>
          <a:off x="5355247" y="2468880"/>
          <a:ext cx="2900683" cy="1920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時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分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8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0,</a:t>
                      </a:r>
                      <a:r>
                        <a:rPr kumimoji="1" lang="en-US" altLang="ja-JP" sz="2700" baseline="0" dirty="0"/>
                        <a:t> 20, 45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12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30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17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20, 40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43C44F-896E-4086-8EAD-00F4B492B7FE}"/>
              </a:ext>
            </a:extLst>
          </p:cNvPr>
          <p:cNvSpPr txBox="1"/>
          <p:nvPr/>
        </p:nvSpPr>
        <p:spPr>
          <a:xfrm>
            <a:off x="5004016" y="4634071"/>
            <a:ext cx="3685624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□ １つのセルに複数の値を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 入れることは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ない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7CD7A6B-0A34-450C-8659-7F7C1C32E986}"/>
              </a:ext>
            </a:extLst>
          </p:cNvPr>
          <p:cNvGraphicFramePr>
            <a:graphicFrameLocks noGrp="1"/>
          </p:cNvGraphicFramePr>
          <p:nvPr/>
        </p:nvGraphicFramePr>
        <p:xfrm>
          <a:off x="895691" y="2173067"/>
          <a:ext cx="2900683" cy="34758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時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分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8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8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20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8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45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12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30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17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20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17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40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D1D938D3-2474-43F7-9921-D75F63E132B7}"/>
              </a:ext>
            </a:extLst>
          </p:cNvPr>
          <p:cNvSpPr txBox="1">
            <a:spLocks/>
          </p:cNvSpPr>
          <p:nvPr/>
        </p:nvSpPr>
        <p:spPr>
          <a:xfrm>
            <a:off x="934752" y="780207"/>
            <a:ext cx="7754888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リレーショナルデータベース</a:t>
            </a:r>
            <a:r>
              <a:rPr lang="ja-JP" altLang="en-US" sz="27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ならではの決まり事</a:t>
            </a: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83EB03BB-400A-4ACE-8099-7B74BB1EB6C7}"/>
              </a:ext>
            </a:extLst>
          </p:cNvPr>
          <p:cNvSpPr txBox="1">
            <a:spLocks/>
          </p:cNvSpPr>
          <p:nvPr/>
        </p:nvSpPr>
        <p:spPr>
          <a:xfrm>
            <a:off x="504234" y="1469224"/>
            <a:ext cx="3999611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テーブル名：福山駅行き</a:t>
            </a:r>
            <a:endParaRPr lang="ja-JP" altLang="en-US" sz="2400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2133F1-5BA0-43E7-94B2-32834A27381C}"/>
              </a:ext>
            </a:extLst>
          </p:cNvPr>
          <p:cNvSpPr txBox="1"/>
          <p:nvPr/>
        </p:nvSpPr>
        <p:spPr>
          <a:xfrm>
            <a:off x="5097429" y="1418445"/>
            <a:ext cx="3416321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リレーショナルデータベースで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扱えない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テーブルの例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8550AFF-C8B2-4007-9AA6-EEB054D2C1D7}"/>
              </a:ext>
            </a:extLst>
          </p:cNvPr>
          <p:cNvSpPr txBox="1"/>
          <p:nvPr/>
        </p:nvSpPr>
        <p:spPr>
          <a:xfrm>
            <a:off x="261569" y="5772079"/>
            <a:ext cx="4995278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☑ 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リレーショナルデータベース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では，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１つのセルに１つの値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9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0F27B9-653B-40BC-B0C5-FF26ED573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テーブルの性質 ②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1568BE-8571-473E-8788-12E75A0C6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D1D938D3-2474-43F7-9921-D75F63E132B7}"/>
              </a:ext>
            </a:extLst>
          </p:cNvPr>
          <p:cNvSpPr txBox="1">
            <a:spLocks/>
          </p:cNvSpPr>
          <p:nvPr/>
        </p:nvSpPr>
        <p:spPr>
          <a:xfrm>
            <a:off x="934752" y="780207"/>
            <a:ext cx="8055901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リレーショナルデータベース</a:t>
            </a:r>
            <a:r>
              <a:rPr lang="ja-JP" altLang="en-US" sz="27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ならではの決まり事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1C0B48-FE0E-4189-8C76-AFF0186573C0}"/>
              </a:ext>
            </a:extLst>
          </p:cNvPr>
          <p:cNvSpPr txBox="1"/>
          <p:nvPr/>
        </p:nvSpPr>
        <p:spPr>
          <a:xfrm>
            <a:off x="5039242" y="5772079"/>
            <a:ext cx="368562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□ マルチカラムには</a:t>
            </a:r>
            <a:r>
              <a:rPr lang="ja-JP" altLang="en-US" sz="24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しない</a:t>
            </a:r>
            <a:endParaRPr kumimoji="1" lang="ja-JP" altLang="en-US" sz="2400" b="1" u="sng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69F570D1-4F58-4A72-84BD-FB52B58B2E7E}"/>
              </a:ext>
            </a:extLst>
          </p:cNvPr>
          <p:cNvGraphicFramePr>
            <a:graphicFrameLocks noGrp="1"/>
          </p:cNvGraphicFramePr>
          <p:nvPr/>
        </p:nvGraphicFramePr>
        <p:xfrm>
          <a:off x="5431713" y="2220149"/>
          <a:ext cx="2900683" cy="34758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時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分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291">
                <a:tc rowSpan="3"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8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291">
                <a:tc vMerge="1"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20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291">
                <a:tc vMerge="1"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45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12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30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291">
                <a:tc rowSpan="2"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17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20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291">
                <a:tc vMerge="1"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40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C10EB196-9CDC-4834-A173-A6014AFDFB4E}"/>
              </a:ext>
            </a:extLst>
          </p:cNvPr>
          <p:cNvSpPr txBox="1">
            <a:spLocks/>
          </p:cNvSpPr>
          <p:nvPr/>
        </p:nvSpPr>
        <p:spPr>
          <a:xfrm>
            <a:off x="504234" y="1469224"/>
            <a:ext cx="3999611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テーブル名：福山駅行き</a:t>
            </a:r>
            <a:endParaRPr lang="ja-JP" altLang="en-US" sz="2400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70A8EA7-DEC7-4D26-9B8A-EC772BE0DCEA}"/>
              </a:ext>
            </a:extLst>
          </p:cNvPr>
          <p:cNvGraphicFramePr>
            <a:graphicFrameLocks noGrp="1"/>
          </p:cNvGraphicFramePr>
          <p:nvPr/>
        </p:nvGraphicFramePr>
        <p:xfrm>
          <a:off x="895691" y="2173067"/>
          <a:ext cx="2900683" cy="34758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時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分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8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8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20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8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45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12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30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17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20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291"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17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600"/>
                        </a:lnSpc>
                      </a:pPr>
                      <a:r>
                        <a:rPr kumimoji="1" lang="en-US" altLang="ja-JP" sz="2700" dirty="0"/>
                        <a:t>40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E0CD561-113D-4A62-AAFD-0BAB735F32BF}"/>
              </a:ext>
            </a:extLst>
          </p:cNvPr>
          <p:cNvSpPr txBox="1"/>
          <p:nvPr/>
        </p:nvSpPr>
        <p:spPr>
          <a:xfrm>
            <a:off x="261569" y="5772079"/>
            <a:ext cx="4995278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☑ 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リレーショナルデータベース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では，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１つのセルに１つの値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7BAE82E-BEEB-4CC1-A1FF-962E386E064E}"/>
              </a:ext>
            </a:extLst>
          </p:cNvPr>
          <p:cNvSpPr txBox="1"/>
          <p:nvPr/>
        </p:nvSpPr>
        <p:spPr>
          <a:xfrm>
            <a:off x="5097429" y="1418445"/>
            <a:ext cx="3416321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リレーショナルデータベースで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扱えない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テーブルの例</a:t>
            </a:r>
          </a:p>
        </p:txBody>
      </p:sp>
    </p:spTree>
    <p:extLst>
      <p:ext uri="{BB962C8B-B14F-4D97-AF65-F5344CB8AC3E}">
        <p14:creationId xmlns:p14="http://schemas.microsoft.com/office/powerpoint/2010/main" val="160626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790CBD-DA34-43A7-B7D7-65F105585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テーブル定義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606E6-E1C0-45EB-BE3E-60C923B78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99E0FE-4E3B-4E2A-90B4-5A942181BDD3}"/>
              </a:ext>
            </a:extLst>
          </p:cNvPr>
          <p:cNvSpPr txBox="1"/>
          <p:nvPr/>
        </p:nvSpPr>
        <p:spPr>
          <a:xfrm>
            <a:off x="289662" y="1899504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角丸四角形吹き出し 15">
            <a:extLst>
              <a:ext uri="{FF2B5EF4-FFF2-40B4-BE49-F238E27FC236}">
                <a16:creationId xmlns:a16="http://schemas.microsoft.com/office/drawing/2014/main" id="{519E2CB0-E338-4C0E-B28A-CC9FB8EC076A}"/>
              </a:ext>
            </a:extLst>
          </p:cNvPr>
          <p:cNvSpPr/>
          <p:nvPr/>
        </p:nvSpPr>
        <p:spPr>
          <a:xfrm>
            <a:off x="233063" y="1726570"/>
            <a:ext cx="1726366" cy="789624"/>
          </a:xfrm>
          <a:prstGeom prst="wedgeRoundRectCallout">
            <a:avLst>
              <a:gd name="adj1" fmla="val 92970"/>
              <a:gd name="adj2" fmla="val 6988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1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角丸四角形吹き出し 11">
            <a:extLst>
              <a:ext uri="{FF2B5EF4-FFF2-40B4-BE49-F238E27FC236}">
                <a16:creationId xmlns:a16="http://schemas.microsoft.com/office/drawing/2014/main" id="{9398A83F-A8E4-49B5-8F0B-DC7ED2240CAA}"/>
              </a:ext>
            </a:extLst>
          </p:cNvPr>
          <p:cNvSpPr/>
          <p:nvPr/>
        </p:nvSpPr>
        <p:spPr>
          <a:xfrm>
            <a:off x="2486674" y="4664036"/>
            <a:ext cx="3908446" cy="1106339"/>
          </a:xfrm>
          <a:prstGeom prst="wedgeRoundRectCallout">
            <a:avLst>
              <a:gd name="adj1" fmla="val -26081"/>
              <a:gd name="adj2" fmla="val -128202"/>
              <a:gd name="adj3" fmla="val 16667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1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BE920C-E1A7-4FBB-9E66-CDB0BBDC90DF}"/>
              </a:ext>
            </a:extLst>
          </p:cNvPr>
          <p:cNvSpPr txBox="1"/>
          <p:nvPr/>
        </p:nvSpPr>
        <p:spPr>
          <a:xfrm>
            <a:off x="2486674" y="4773579"/>
            <a:ext cx="3828553" cy="738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id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」と「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name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」と「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price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」の</a:t>
            </a:r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属性</a:t>
            </a:r>
            <a:endParaRPr kumimoji="1" lang="ja-JP" altLang="en-US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965929B-722C-4279-AD7B-12E6E9F1D12B}"/>
              </a:ext>
            </a:extLst>
          </p:cNvPr>
          <p:cNvSpPr txBox="1"/>
          <p:nvPr/>
        </p:nvSpPr>
        <p:spPr>
          <a:xfrm>
            <a:off x="2718017" y="1387674"/>
            <a:ext cx="273183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テーブル名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: products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EB5B464B-D12D-43AF-9102-B7AEFA9BD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132870"/>
              </p:ext>
            </p:extLst>
          </p:nvPr>
        </p:nvGraphicFramePr>
        <p:xfrm>
          <a:off x="2718016" y="1895373"/>
          <a:ext cx="3365012" cy="1981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7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915">
                  <a:extLst>
                    <a:ext uri="{9D8B030D-6E8A-4147-A177-3AD203B41FA5}">
                      <a16:colId xmlns:a16="http://schemas.microsoft.com/office/drawing/2014/main" val="2036084990"/>
                    </a:ext>
                  </a:extLst>
                </a:gridCol>
                <a:gridCol w="1163992">
                  <a:extLst>
                    <a:ext uri="{9D8B030D-6E8A-4147-A177-3AD203B41FA5}">
                      <a16:colId xmlns:a16="http://schemas.microsoft.com/office/drawing/2014/main" val="2120742072"/>
                    </a:ext>
                  </a:extLst>
                </a:gridCol>
              </a:tblGrid>
              <a:tr h="4015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orange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apple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melon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74835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02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B1F901-E19D-4C1B-86D4-A2C55E8E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リレーショナルデータベースの構築手順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2DB09A-E0F2-4EB6-97C3-38775B8F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5" name="右矢印 2">
            <a:extLst>
              <a:ext uri="{FF2B5EF4-FFF2-40B4-BE49-F238E27FC236}">
                <a16:creationId xmlns:a16="http://schemas.microsoft.com/office/drawing/2014/main" id="{A0D290CC-EBC1-41C2-8D20-07F8F2C52BA4}"/>
              </a:ext>
            </a:extLst>
          </p:cNvPr>
          <p:cNvSpPr/>
          <p:nvPr/>
        </p:nvSpPr>
        <p:spPr>
          <a:xfrm>
            <a:off x="3436567" y="2471872"/>
            <a:ext cx="297029" cy="683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57A4071-BF77-4442-99B5-B52D423126F9}"/>
              </a:ext>
            </a:extLst>
          </p:cNvPr>
          <p:cNvSpPr txBox="1">
            <a:spLocks/>
          </p:cNvSpPr>
          <p:nvPr/>
        </p:nvSpPr>
        <p:spPr>
          <a:xfrm>
            <a:off x="3786439" y="3927629"/>
            <a:ext cx="3333755" cy="118768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buNone/>
            </a:pP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テーブル定義</a:t>
            </a:r>
            <a:endParaRPr lang="en-US" altLang="ja-JP" sz="21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※</a:t>
            </a:r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最初，テーブルは</a:t>
            </a:r>
            <a:r>
              <a:rPr lang="ja-JP" altLang="en-US" sz="1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空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endParaRPr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7" name="右矢印 18">
            <a:extLst>
              <a:ext uri="{FF2B5EF4-FFF2-40B4-BE49-F238E27FC236}">
                <a16:creationId xmlns:a16="http://schemas.microsoft.com/office/drawing/2014/main" id="{90AF57B0-00DF-4CC2-8C41-19644B71E020}"/>
              </a:ext>
            </a:extLst>
          </p:cNvPr>
          <p:cNvSpPr/>
          <p:nvPr/>
        </p:nvSpPr>
        <p:spPr>
          <a:xfrm>
            <a:off x="6353542" y="2471872"/>
            <a:ext cx="297029" cy="683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B5AE6C9-BB90-4C2A-925B-42D7EF7845EA}"/>
              </a:ext>
            </a:extLst>
          </p:cNvPr>
          <p:cNvSpPr txBox="1">
            <a:spLocks/>
          </p:cNvSpPr>
          <p:nvPr/>
        </p:nvSpPr>
        <p:spPr>
          <a:xfrm>
            <a:off x="1744198" y="3576655"/>
            <a:ext cx="1895096" cy="130564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buNone/>
            </a:pP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データベース生成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※</a:t>
            </a:r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最初，データベースは</a:t>
            </a:r>
            <a:r>
              <a:rPr lang="ja-JP" altLang="en-US" sz="1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空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endParaRPr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2F154C7-82E7-422F-9081-6FA2C2528189}"/>
              </a:ext>
            </a:extLst>
          </p:cNvPr>
          <p:cNvSpPr txBox="1">
            <a:spLocks/>
          </p:cNvSpPr>
          <p:nvPr/>
        </p:nvSpPr>
        <p:spPr>
          <a:xfrm>
            <a:off x="6935029" y="4427416"/>
            <a:ext cx="2307782" cy="79856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テーブル生成</a:t>
            </a:r>
            <a:endParaRPr lang="ja-JP" altLang="en-US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pic>
        <p:nvPicPr>
          <p:cNvPr id="10" name="Picture 12" descr="http://1.bp.blogspot.com/-S6GY-o73FYk/UgsvAaFo8vI/AAAAAAAAXNs/0_jenbN5wYs/s800/cardboard_open.png">
            <a:extLst>
              <a:ext uri="{FF2B5EF4-FFF2-40B4-BE49-F238E27FC236}">
                <a16:creationId xmlns:a16="http://schemas.microsoft.com/office/drawing/2014/main" id="{70905209-5FFD-4AFB-8F6E-6D84D1626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98" y="2226254"/>
            <a:ext cx="1623271" cy="109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右矢印 17">
            <a:extLst>
              <a:ext uri="{FF2B5EF4-FFF2-40B4-BE49-F238E27FC236}">
                <a16:creationId xmlns:a16="http://schemas.microsoft.com/office/drawing/2014/main" id="{5A488A11-0B98-4DFC-A26C-D2A70358D5D8}"/>
              </a:ext>
            </a:extLst>
          </p:cNvPr>
          <p:cNvSpPr/>
          <p:nvPr/>
        </p:nvSpPr>
        <p:spPr>
          <a:xfrm>
            <a:off x="1287443" y="2471874"/>
            <a:ext cx="297029" cy="683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44006D39-0C9E-4DA2-9FF1-604DEEB7FB96}"/>
              </a:ext>
            </a:extLst>
          </p:cNvPr>
          <p:cNvSpPr txBox="1">
            <a:spLocks/>
          </p:cNvSpPr>
          <p:nvPr/>
        </p:nvSpPr>
        <p:spPr>
          <a:xfrm>
            <a:off x="-69825" y="3576655"/>
            <a:ext cx="2313447" cy="118768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buNone/>
            </a:pP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データベース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indent="0">
              <a:lnSpc>
                <a:spcPct val="75000"/>
              </a:lnSpc>
              <a:buNone/>
            </a:pP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設計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endParaRPr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pic>
        <p:nvPicPr>
          <p:cNvPr id="13" name="Picture 2" descr="http://3.bp.blogspot.com/-1Sriaf-OlmA/VJ6XfS-a-fI/AAAAAAAAqL0/xHBZTS6r9hM/s800/job_kenchikuka.png">
            <a:extLst>
              <a:ext uri="{FF2B5EF4-FFF2-40B4-BE49-F238E27FC236}">
                <a16:creationId xmlns:a16="http://schemas.microsoft.com/office/drawing/2014/main" id="{A51C79F0-807F-4FFB-9D8C-13FCB0973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57" y="2245535"/>
            <a:ext cx="1136074" cy="113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61759098-C3D9-4DA3-ADDC-DE15E8C521DC}"/>
              </a:ext>
            </a:extLst>
          </p:cNvPr>
          <p:cNvGraphicFramePr>
            <a:graphicFrameLocks noGrp="1"/>
          </p:cNvGraphicFramePr>
          <p:nvPr/>
        </p:nvGraphicFramePr>
        <p:xfrm>
          <a:off x="3902273" y="2094682"/>
          <a:ext cx="2297832" cy="777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8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購入者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商品</a:t>
                      </a:r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数量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178737F2-2D3F-4735-8E28-5181AABB30FA}"/>
              </a:ext>
            </a:extLst>
          </p:cNvPr>
          <p:cNvGraphicFramePr>
            <a:graphicFrameLocks noGrp="1"/>
          </p:cNvGraphicFramePr>
          <p:nvPr/>
        </p:nvGraphicFramePr>
        <p:xfrm>
          <a:off x="6804008" y="2068780"/>
          <a:ext cx="2297832" cy="10889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8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購入者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商品</a:t>
                      </a:r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数量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X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10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669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Y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5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283FD1A-64C9-455F-8D3E-FE238AF22CFB}"/>
              </a:ext>
            </a:extLst>
          </p:cNvPr>
          <p:cNvGraphicFramePr>
            <a:graphicFrameLocks noGrp="1"/>
          </p:cNvGraphicFramePr>
          <p:nvPr/>
        </p:nvGraphicFramePr>
        <p:xfrm>
          <a:off x="3904552" y="3055907"/>
          <a:ext cx="2199647" cy="563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3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図 17">
            <a:extLst>
              <a:ext uri="{FF2B5EF4-FFF2-40B4-BE49-F238E27FC236}">
                <a16:creationId xmlns:a16="http://schemas.microsoft.com/office/drawing/2014/main" id="{A67B97B2-F7BF-4470-9C32-C1D8117F9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5071" y="3223383"/>
            <a:ext cx="2112884" cy="129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26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353CAF-1D5B-4DE6-A2AD-7B039113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テーブル定義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CB03C8-3D7B-430F-A2C6-EDB6C1F5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A03E5AB-735B-402D-AD5A-99760FCFE8F1}"/>
              </a:ext>
            </a:extLst>
          </p:cNvPr>
          <p:cNvSpPr txBox="1">
            <a:spLocks/>
          </p:cNvSpPr>
          <p:nvPr/>
        </p:nvSpPr>
        <p:spPr>
          <a:xfrm>
            <a:off x="992395" y="1196487"/>
            <a:ext cx="7201346" cy="29310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テーブル定義</a:t>
            </a:r>
            <a:r>
              <a:rPr lang="ja-JP" altLang="en-US" dirty="0"/>
              <a:t>では，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・</a:t>
            </a:r>
            <a:r>
              <a:rPr lang="ja-JP" altLang="en-US" b="1" dirty="0">
                <a:solidFill>
                  <a:srgbClr val="C00000"/>
                </a:solidFill>
              </a:rPr>
              <a:t>テーブル名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・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属性名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・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データ型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など</a:t>
            </a:r>
            <a:r>
              <a:rPr lang="ja-JP" altLang="en-US" dirty="0"/>
              <a:t>を設定して，</a:t>
            </a:r>
            <a:r>
              <a:rPr lang="ja-JP" altLang="en-US" b="1" dirty="0">
                <a:solidFill>
                  <a:srgbClr val="C00000"/>
                </a:solidFill>
              </a:rPr>
              <a:t>テーブル</a:t>
            </a:r>
            <a:r>
              <a:rPr lang="ja-JP" altLang="en-US" dirty="0"/>
              <a:t>を</a:t>
            </a:r>
            <a:r>
              <a:rPr lang="ja-JP" altLang="en-US" b="1" u="sng" dirty="0">
                <a:solidFill>
                  <a:srgbClr val="FF0000"/>
                </a:solidFill>
              </a:rPr>
              <a:t>定義</a:t>
            </a:r>
            <a:r>
              <a:rPr lang="ja-JP" altLang="en-US" dirty="0"/>
              <a:t>する</a:t>
            </a:r>
            <a:endParaRPr lang="ja-JP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D3BC5F44-9E56-403D-9BEB-97911B7DB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395" y="4356379"/>
            <a:ext cx="6927451" cy="21092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CREATE TABLE </a:t>
            </a:r>
            <a:r>
              <a:rPr lang="en-US" altLang="ja-JP" sz="2800" dirty="0">
                <a:latin typeface="Arial" panose="020B0604020202020204" pitchFamily="34" charset="0"/>
              </a:rPr>
              <a:t>products (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id </a:t>
            </a:r>
            <a:r>
              <a:rPr lang="en-US" altLang="ja-JP" sz="2800" b="1" dirty="0">
                <a:latin typeface="Arial" panose="020B0604020202020204" pitchFamily="34" charset="0"/>
              </a:rPr>
              <a:t>INTEGER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PRIMARY KEY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>
                <a:latin typeface="Arial" panose="020B0604020202020204" pitchFamily="34" charset="0"/>
              </a:rPr>
              <a:t>name </a:t>
            </a:r>
            <a:r>
              <a:rPr lang="en-US" altLang="ja-JP" sz="2800" b="1" dirty="0">
                <a:latin typeface="Arial" panose="020B0604020202020204" pitchFamily="34" charset="0"/>
              </a:rPr>
              <a:t>TEXT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price </a:t>
            </a:r>
            <a:r>
              <a:rPr lang="en-US" altLang="ja-JP" sz="2800" b="1" dirty="0">
                <a:latin typeface="Arial" panose="020B0604020202020204" pitchFamily="34" charset="0"/>
              </a:rPr>
              <a:t>REAL</a:t>
            </a:r>
            <a:r>
              <a:rPr lang="en-US" altLang="ja-JP" sz="2800" dirty="0">
                <a:latin typeface="Arial" panose="020B0604020202020204" pitchFamily="34" charset="0"/>
              </a:rPr>
              <a:t>);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D63A50-6BC5-4245-A25E-E468597CCE85}"/>
              </a:ext>
            </a:extLst>
          </p:cNvPr>
          <p:cNvSpPr txBox="1"/>
          <p:nvPr/>
        </p:nvSpPr>
        <p:spPr>
          <a:xfrm>
            <a:off x="5761697" y="644893"/>
            <a:ext cx="273183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テーブル名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: products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24B1513-449C-44E8-9CC0-DE682F399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926231"/>
              </p:ext>
            </p:extLst>
          </p:nvPr>
        </p:nvGraphicFramePr>
        <p:xfrm>
          <a:off x="5761697" y="1152592"/>
          <a:ext cx="3186350" cy="17897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1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2561">
                  <a:extLst>
                    <a:ext uri="{9D8B030D-6E8A-4147-A177-3AD203B41FA5}">
                      <a16:colId xmlns:a16="http://schemas.microsoft.com/office/drawing/2014/main" val="2036084990"/>
                    </a:ext>
                  </a:extLst>
                </a:gridCol>
                <a:gridCol w="1102191">
                  <a:extLst>
                    <a:ext uri="{9D8B030D-6E8A-4147-A177-3AD203B41FA5}">
                      <a16:colId xmlns:a16="http://schemas.microsoft.com/office/drawing/2014/main" val="2120742072"/>
                    </a:ext>
                  </a:extLst>
                </a:gridCol>
              </a:tblGrid>
              <a:tr h="4015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orange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apple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melon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74835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650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属性のデータ型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5" name="右中かっこ 4"/>
          <p:cNvSpPr/>
          <p:nvPr/>
        </p:nvSpPr>
        <p:spPr>
          <a:xfrm>
            <a:off x="6981423" y="1721116"/>
            <a:ext cx="238153" cy="13006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43333" y="1955203"/>
            <a:ext cx="1700751" cy="738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endParaRPr kumimoji="1" lang="en-US" altLang="ja-JP" sz="24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の本体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905868" y="1199901"/>
            <a:ext cx="2036603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属性名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64709" y="5575532"/>
            <a:ext cx="5071899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それぞれの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属性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型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7308" y="3532714"/>
            <a:ext cx="6489685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自動インクリメント 短いテキスト　　 整数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696515" y="4065101"/>
            <a:ext cx="243451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← 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SQL 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のキーワード</a:t>
            </a:r>
            <a:endParaRPr kumimoji="1" lang="ja-JP" altLang="en-US" sz="135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0347" y="4081780"/>
            <a:ext cx="3262626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INTEGER</a:t>
            </a:r>
          </a:p>
          <a:p>
            <a:pPr>
              <a:lnSpc>
                <a:spcPct val="80000"/>
              </a:lnSpc>
            </a:pP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AUTOINCREMENT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18033" y="4012297"/>
            <a:ext cx="3262626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TEXT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164583" y="4025330"/>
            <a:ext cx="2054993" cy="4442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INTEGER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6" name="右中かっこ 5"/>
          <p:cNvSpPr/>
          <p:nvPr/>
        </p:nvSpPr>
        <p:spPr>
          <a:xfrm rot="5400000">
            <a:off x="3611072" y="2068818"/>
            <a:ext cx="286924" cy="65570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上矢印 6"/>
          <p:cNvSpPr/>
          <p:nvPr/>
        </p:nvSpPr>
        <p:spPr>
          <a:xfrm>
            <a:off x="1508760" y="3274695"/>
            <a:ext cx="342900" cy="2457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上矢印 20"/>
          <p:cNvSpPr/>
          <p:nvPr/>
        </p:nvSpPr>
        <p:spPr>
          <a:xfrm>
            <a:off x="3594615" y="3262991"/>
            <a:ext cx="342900" cy="2457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上矢印 21"/>
          <p:cNvSpPr/>
          <p:nvPr/>
        </p:nvSpPr>
        <p:spPr>
          <a:xfrm>
            <a:off x="5680470" y="3274695"/>
            <a:ext cx="342900" cy="2457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081624C-B038-4FB9-8B88-DC0D2B28486A}"/>
              </a:ext>
            </a:extLst>
          </p:cNvPr>
          <p:cNvSpPr/>
          <p:nvPr/>
        </p:nvSpPr>
        <p:spPr>
          <a:xfrm>
            <a:off x="137308" y="6036641"/>
            <a:ext cx="5896392" cy="64633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自動インクリメント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は，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自動で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1,2,3 </a:t>
            </a:r>
            <a:r>
              <a:rPr lang="ja-JP" altLang="en-US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kumimoji="1" lang="ja-JP" altLang="en-US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ように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通し番号が付くもの</a:t>
            </a:r>
          </a:p>
        </p:txBody>
      </p: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7E80C97C-5FE1-4379-8B71-244D7E166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43874"/>
              </p:ext>
            </p:extLst>
          </p:nvPr>
        </p:nvGraphicFramePr>
        <p:xfrm>
          <a:off x="790461" y="1161643"/>
          <a:ext cx="5790198" cy="1920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0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1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orange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50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2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apple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100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3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melon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500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" name="正方形/長方形 34"/>
          <p:cNvSpPr/>
          <p:nvPr/>
        </p:nvSpPr>
        <p:spPr>
          <a:xfrm>
            <a:off x="790461" y="1160537"/>
            <a:ext cx="5928146" cy="429957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1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3DA780-BB2D-4DA6-A917-E96DD885F169}"/>
              </a:ext>
            </a:extLst>
          </p:cNvPr>
          <p:cNvSpPr txBox="1"/>
          <p:nvPr/>
        </p:nvSpPr>
        <p:spPr>
          <a:xfrm>
            <a:off x="367891" y="4732179"/>
            <a:ext cx="3153714" cy="4707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ja-JP" sz="14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lang="ja-JP" altLang="en-US" sz="1400" dirty="0">
                <a:latin typeface="Arial" panose="020B0604020202020204" pitchFamily="34" charset="0"/>
                <a:ea typeface="メイリオ" panose="020B0604030504040204" pitchFamily="50" charset="-128"/>
              </a:rPr>
              <a:t>マイクロソフト </a:t>
            </a:r>
            <a:r>
              <a:rPr lang="en-US" altLang="ja-JP" sz="1400" dirty="0">
                <a:latin typeface="Arial" panose="020B0604020202020204" pitchFamily="34" charset="0"/>
                <a:ea typeface="メイリオ" panose="020B0604030504040204" pitchFamily="50" charset="-128"/>
              </a:rPr>
              <a:t>Access </a:t>
            </a:r>
          </a:p>
          <a:p>
            <a:pPr>
              <a:lnSpc>
                <a:spcPct val="80000"/>
              </a:lnSpc>
            </a:pPr>
            <a:r>
              <a:rPr lang="ja-JP" altLang="en-US" sz="1400" dirty="0">
                <a:latin typeface="Arial" panose="020B0604020202020204" pitchFamily="34" charset="0"/>
                <a:ea typeface="メイリオ" panose="020B0604030504040204" pitchFamily="50" charset="-128"/>
              </a:rPr>
              <a:t>では，</a:t>
            </a:r>
            <a:r>
              <a:rPr lang="en-US" altLang="ja-JP" sz="1400" dirty="0">
                <a:latin typeface="Arial" panose="020B0604020202020204" pitchFamily="34" charset="0"/>
                <a:ea typeface="メイリオ" panose="020B0604030504040204" pitchFamily="50" charset="-128"/>
              </a:rPr>
              <a:t>AUTOINCREMENT</a:t>
            </a:r>
            <a:r>
              <a:rPr lang="ja-JP" altLang="en-US" sz="1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1575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354AFEB-D2F8-4E03-A350-C1BBE206DD6A}"/>
              </a:ext>
            </a:extLst>
          </p:cNvPr>
          <p:cNvSpPr txBox="1"/>
          <p:nvPr/>
        </p:nvSpPr>
        <p:spPr>
          <a:xfrm>
            <a:off x="6692036" y="3480041"/>
            <a:ext cx="3318069" cy="8540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←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Access </a:t>
            </a:r>
            <a:r>
              <a:rPr lang="ja-JP" altLang="en-US" dirty="0" err="1">
                <a:latin typeface="Arial" panose="020B0604020202020204" pitchFamily="34" charset="0"/>
                <a:ea typeface="メイリオ" panose="020B0604030504040204" pitchFamily="50" charset="-128"/>
              </a:rPr>
              <a:t>での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　日本語表示</a:t>
            </a:r>
            <a:r>
              <a:rPr lang="en-US" altLang="ja-JP" sz="135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</a:p>
          <a:p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0279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4285</TotalTime>
  <Words>817</Words>
  <Application>Microsoft Office PowerPoint</Application>
  <PresentationFormat>画面に合わせる (4:3)</PresentationFormat>
  <Paragraphs>271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第２回のアウトライン</vt:lpstr>
      <vt:lpstr>テーブルの例</vt:lpstr>
      <vt:lpstr>テーブルの性質 ①</vt:lpstr>
      <vt:lpstr>テーブルの性質 ②</vt:lpstr>
      <vt:lpstr>テーブル定義</vt:lpstr>
      <vt:lpstr>リレーショナルデータベースの構築手順</vt:lpstr>
      <vt:lpstr>テーブル定義</vt:lpstr>
      <vt:lpstr>属性のデータ型</vt:lpstr>
      <vt:lpstr>属性のデータ型</vt:lpstr>
      <vt:lpstr>主キー</vt:lpstr>
      <vt:lpstr>リレーショナルデータベースの NULL</vt:lpstr>
      <vt:lpstr>テーブル定義と一貫性制約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データベースシステム（２）</dc:title>
  <dc:creator>kaneko kunihiko</dc:creator>
  <cp:lastModifiedBy>金子 邦彦</cp:lastModifiedBy>
  <cp:revision>398</cp:revision>
  <dcterms:created xsi:type="dcterms:W3CDTF">2019-11-02T00:06:04Z</dcterms:created>
  <dcterms:modified xsi:type="dcterms:W3CDTF">2021-05-14T09:34:07Z</dcterms:modified>
</cp:coreProperties>
</file>