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1282" r:id="rId2"/>
    <p:sldId id="1283" r:id="rId3"/>
    <p:sldId id="285" r:id="rId4"/>
    <p:sldId id="286" r:id="rId5"/>
    <p:sldId id="883" r:id="rId6"/>
    <p:sldId id="886" r:id="rId7"/>
    <p:sldId id="887" r:id="rId8"/>
    <p:sldId id="603" r:id="rId9"/>
    <p:sldId id="637" r:id="rId10"/>
    <p:sldId id="1180" r:id="rId11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0020" autoAdjust="0"/>
    <p:restoredTop sz="92271" autoAdjust="0"/>
  </p:normalViewPr>
  <p:slideViewPr>
    <p:cSldViewPr snapToGrid="0">
      <p:cViewPr varScale="1">
        <p:scale>
          <a:sx n="49" d="100"/>
          <a:sy n="49" d="100"/>
        </p:scale>
        <p:origin x="524" y="14"/>
      </p:cViewPr>
      <p:guideLst/>
    </p:cSldViewPr>
  </p:slideViewPr>
  <p:outlineViewPr>
    <p:cViewPr>
      <p:scale>
        <a:sx n="33" d="100"/>
        <a:sy n="33" d="100"/>
      </p:scale>
      <p:origin x="0" y="-577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47" d="100"/>
          <a:sy n="47" d="100"/>
        </p:scale>
        <p:origin x="1373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2021/5/14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990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990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990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990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1E43F58E-0B09-4A06-BA9B-BBBF2F03A5A5}" type="slidenum">
              <a:rPr lang="en-US" altLang="ja-JP" smtClean="0"/>
              <a:pPr/>
              <a:t>3</a:t>
            </a:fld>
            <a:endParaRPr lang="en-US" altLang="ja-JP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665787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990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990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990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990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17551558-3868-4C33-8653-8078B3847ABA}" type="slidenum">
              <a:rPr lang="en-US" altLang="ja-JP" smtClean="0"/>
              <a:pPr/>
              <a:t>4</a:t>
            </a:fld>
            <a:endParaRPr lang="en-US" altLang="ja-JP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86412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9983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5338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2021/5/14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2021/5/14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2021/5/14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2021/5/14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2021/5/14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2C62DE7A-DD90-4375-88D2-27ABB36A7A4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B743759-250A-4CA4-A37F-4E7983A1C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F82376D-EA5A-4EB5-B560-13402A85E2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タイトル 1">
            <a:extLst>
              <a:ext uri="{FF2B5EF4-FFF2-40B4-BE49-F238E27FC236}">
                <a16:creationId xmlns:a16="http://schemas.microsoft.com/office/drawing/2014/main" id="{38FEEB8D-B090-4B29-8808-094DF7AF3E3C}"/>
              </a:ext>
            </a:extLst>
          </p:cNvPr>
          <p:cNvSpPr txBox="1">
            <a:spLocks/>
          </p:cNvSpPr>
          <p:nvPr/>
        </p:nvSpPr>
        <p:spPr>
          <a:xfrm>
            <a:off x="192389" y="575000"/>
            <a:ext cx="5304832" cy="2206528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marL="216000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ja-JP" sz="4400" b="1" dirty="0">
                <a:solidFill>
                  <a:schemeClr val="tx1"/>
                </a:solidFill>
                <a:latin typeface="メイリオ" panose="020B0604030504040204" pitchFamily="50" charset="-128"/>
              </a:rPr>
              <a:t>dd-3. </a:t>
            </a:r>
            <a:r>
              <a:rPr lang="ja-JP" altLang="en-US" sz="4400" b="1" dirty="0">
                <a:solidFill>
                  <a:schemeClr val="tx1"/>
                </a:solidFill>
                <a:latin typeface="メイリオ" panose="020B0604030504040204" pitchFamily="50" charset="-128"/>
              </a:rPr>
              <a:t>種々の制約，</a:t>
            </a:r>
            <a:endParaRPr lang="en-US" altLang="ja-JP" sz="4400" b="1" dirty="0">
              <a:solidFill>
                <a:schemeClr val="tx1"/>
              </a:solidFill>
              <a:latin typeface="メイリオ" panose="020B0604030504040204" pitchFamily="50" charset="-128"/>
            </a:endParaRPr>
          </a:p>
          <a:p>
            <a:pPr marL="216000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sz="4400" b="1" dirty="0">
                <a:solidFill>
                  <a:schemeClr val="tx1"/>
                </a:solidFill>
                <a:latin typeface="メイリオ" panose="020B0604030504040204" pitchFamily="50" charset="-128"/>
              </a:rPr>
              <a:t>関連</a:t>
            </a:r>
            <a:endParaRPr lang="ja-JP" altLang="en-US" sz="3600" dirty="0"/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859CCDBF-9651-46AF-8354-4C080E716D9E}"/>
              </a:ext>
            </a:extLst>
          </p:cNvPr>
          <p:cNvSpPr txBox="1">
            <a:spLocks/>
          </p:cNvSpPr>
          <p:nvPr/>
        </p:nvSpPr>
        <p:spPr>
          <a:xfrm>
            <a:off x="1049885" y="5314663"/>
            <a:ext cx="3437681" cy="75254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sz="3600" dirty="0">
                <a:solidFill>
                  <a:schemeClr val="tx1"/>
                </a:solidFill>
                <a:latin typeface="メイリオ" panose="020B0604030504040204" pitchFamily="50" charset="-128"/>
              </a:rPr>
              <a:t>金子邦彦</a:t>
            </a:r>
            <a:endParaRPr lang="ja-JP" altLang="en-US" sz="3600" dirty="0"/>
          </a:p>
        </p:txBody>
      </p:sp>
      <p:pic>
        <p:nvPicPr>
          <p:cNvPr id="9" name="Picture 2" descr="https://mirrors.creativecommons.org/presskit/buttons/88x31/png/by-nc-sa.eu.png">
            <a:extLst>
              <a:ext uri="{FF2B5EF4-FFF2-40B4-BE49-F238E27FC236}">
                <a16:creationId xmlns:a16="http://schemas.microsoft.com/office/drawing/2014/main" id="{FB093CEA-1F83-4E94-BF85-682B97E40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830" y="6283000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タイトル 1">
            <a:extLst>
              <a:ext uri="{FF2B5EF4-FFF2-40B4-BE49-F238E27FC236}">
                <a16:creationId xmlns:a16="http://schemas.microsoft.com/office/drawing/2014/main" id="{9E76904D-92F3-4472-8471-B3058CC72BA0}"/>
              </a:ext>
            </a:extLst>
          </p:cNvPr>
          <p:cNvSpPr txBox="1">
            <a:spLocks/>
          </p:cNvSpPr>
          <p:nvPr/>
        </p:nvSpPr>
        <p:spPr>
          <a:xfrm>
            <a:off x="192387" y="3126508"/>
            <a:ext cx="5304834" cy="1972363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r>
              <a:rPr lang="ja-JP" altLang="en-US" sz="2800" b="1" dirty="0">
                <a:solidFill>
                  <a:schemeClr val="tx1"/>
                </a:solidFill>
                <a:latin typeface="Arial" panose="020B0604020202020204" pitchFamily="34" charset="0"/>
              </a:rPr>
              <a:t>リレーショナルデータベース</a:t>
            </a:r>
            <a:r>
              <a:rPr lang="ja-JP" altLang="en-US" sz="2800" b="1" dirty="0">
                <a:solidFill>
                  <a:schemeClr val="tx1"/>
                </a:solidFill>
              </a:rPr>
              <a:t>の基本</a:t>
            </a:r>
            <a:r>
              <a:rPr lang="ja-JP" altLang="en-US" sz="2800" dirty="0">
                <a:solidFill>
                  <a:schemeClr val="tx1"/>
                </a:solidFill>
              </a:rPr>
              <a:t>（短縮版）</a:t>
            </a:r>
            <a:r>
              <a:rPr lang="ja-JP" alt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（全７回）</a:t>
            </a:r>
            <a:endParaRPr lang="en-US" altLang="ja-JP" sz="2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b="1" dirty="0">
                <a:solidFill>
                  <a:schemeClr val="tx1"/>
                </a:solidFill>
              </a:rPr>
              <a:t>基本を把握したい人へ</a:t>
            </a:r>
            <a:endParaRPr lang="en-US" altLang="ja-JP" b="1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ja-JP" sz="2000" dirty="0">
                <a:solidFill>
                  <a:schemeClr val="tx1"/>
                </a:solidFill>
                <a:latin typeface="Arial" panose="020B0604020202020204" pitchFamily="34" charset="0"/>
              </a:rPr>
              <a:t>https://</a:t>
            </a:r>
            <a:r>
              <a:rPr lang="en-US" altLang="ja-JP" sz="2000" dirty="0" err="1">
                <a:solidFill>
                  <a:schemeClr val="tx1"/>
                </a:solidFill>
                <a:latin typeface="Arial" panose="020B0604020202020204" pitchFamily="34" charset="0"/>
              </a:rPr>
              <a:t>www.kkaneko.jp</a:t>
            </a:r>
            <a:r>
              <a:rPr lang="en-US" altLang="ja-JP" sz="2000" dirty="0">
                <a:solidFill>
                  <a:schemeClr val="tx1"/>
                </a:solidFill>
                <a:latin typeface="Arial" panose="020B0604020202020204" pitchFamily="34" charset="0"/>
              </a:rPr>
              <a:t>/data/dd/</a:t>
            </a:r>
            <a:r>
              <a:rPr lang="en-US" altLang="ja-JP" sz="2000" dirty="0" err="1">
                <a:solidFill>
                  <a:schemeClr val="tx1"/>
                </a:solidFill>
                <a:latin typeface="Arial" panose="020B0604020202020204" pitchFamily="34" charset="0"/>
              </a:rPr>
              <a:t>index.html</a:t>
            </a:r>
            <a:endParaRPr lang="en-US" altLang="ja-JP" sz="2000" dirty="0">
              <a:solidFill>
                <a:schemeClr val="tx1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D238F82-5DF3-4470-AFA1-2313BB5F6314}"/>
              </a:ext>
            </a:extLst>
          </p:cNvPr>
          <p:cNvSpPr txBox="1"/>
          <p:nvPr/>
        </p:nvSpPr>
        <p:spPr>
          <a:xfrm>
            <a:off x="3593161" y="6551600"/>
            <a:ext cx="5349310" cy="19296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noAutofit/>
          </a:bodyPr>
          <a:lstStyle/>
          <a:p>
            <a:r>
              <a:rPr kumimoji="1" lang="ja-JP" altLang="en-US" sz="1050" dirty="0">
                <a:latin typeface="Arial" panose="020B0604020202020204" pitchFamily="34" charset="0"/>
                <a:ea typeface="メイリオ" panose="020B0604030504040204" pitchFamily="50" charset="-128"/>
              </a:rPr>
              <a:t>謝辞：この資料では「かわいいフリー素材集 いらすとや」のイラストを使用しています</a:t>
            </a:r>
          </a:p>
        </p:txBody>
      </p:sp>
    </p:spTree>
    <p:extLst>
      <p:ext uri="{BB962C8B-B14F-4D97-AF65-F5344CB8AC3E}">
        <p14:creationId xmlns:p14="http://schemas.microsoft.com/office/powerpoint/2010/main" val="13271685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表 32">
            <a:extLst>
              <a:ext uri="{FF2B5EF4-FFF2-40B4-BE49-F238E27FC236}">
                <a16:creationId xmlns:a16="http://schemas.microsoft.com/office/drawing/2014/main" id="{E5682842-F1EA-41C9-BF24-492C8E53B9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6923645"/>
              </p:ext>
            </p:extLst>
          </p:nvPr>
        </p:nvGraphicFramePr>
        <p:xfrm>
          <a:off x="5138263" y="1941591"/>
          <a:ext cx="3186350" cy="178977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115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2561">
                  <a:extLst>
                    <a:ext uri="{9D8B030D-6E8A-4147-A177-3AD203B41FA5}">
                      <a16:colId xmlns:a16="http://schemas.microsoft.com/office/drawing/2014/main" val="2036084990"/>
                    </a:ext>
                  </a:extLst>
                </a:gridCol>
                <a:gridCol w="1102191">
                  <a:extLst>
                    <a:ext uri="{9D8B030D-6E8A-4147-A177-3AD203B41FA5}">
                      <a16:colId xmlns:a16="http://schemas.microsoft.com/office/drawing/2014/main" val="2120742072"/>
                    </a:ext>
                  </a:extLst>
                </a:gridCol>
              </a:tblGrid>
              <a:tr h="40150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id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name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price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</a:t>
                      </a:r>
                      <a:endParaRPr kumimoji="1" lang="ja-JP" altLang="en-US" sz="24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orange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50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</a:t>
                      </a:r>
                      <a:endParaRPr kumimoji="1" lang="ja-JP" altLang="en-US" sz="24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apple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100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3</a:t>
                      </a:r>
                      <a:endParaRPr kumimoji="1" lang="ja-JP" altLang="en-US" sz="24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melon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500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74835494"/>
                  </a:ext>
                </a:extLst>
              </a:tr>
            </a:tbl>
          </a:graphicData>
        </a:graphic>
      </p:graphicFrame>
      <p:sp>
        <p:nvSpPr>
          <p:cNvPr id="30" name="正方形/長方形 29"/>
          <p:cNvSpPr/>
          <p:nvPr/>
        </p:nvSpPr>
        <p:spPr>
          <a:xfrm>
            <a:off x="5035228" y="1911174"/>
            <a:ext cx="932956" cy="1871626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9460" name="Rectangle 2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ja-JP" altLang="en-US" dirty="0"/>
              <a:t>テーブル定義の例</a:t>
            </a:r>
          </a:p>
        </p:txBody>
      </p:sp>
      <p:sp>
        <p:nvSpPr>
          <p:cNvPr id="17" name="コンテンツ プレースホルダー 2"/>
          <p:cNvSpPr txBox="1">
            <a:spLocks/>
          </p:cNvSpPr>
          <p:nvPr/>
        </p:nvSpPr>
        <p:spPr>
          <a:xfrm>
            <a:off x="4756708" y="1423954"/>
            <a:ext cx="4256726" cy="52202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7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テーブル名：</a:t>
            </a:r>
            <a:r>
              <a:rPr lang="en-US" altLang="ja-JP" sz="27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products</a:t>
            </a:r>
            <a:endParaRPr lang="ja-JP" altLang="en-US" sz="2700" b="1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graphicFrame>
        <p:nvGraphicFramePr>
          <p:cNvPr id="23" name="表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3983123"/>
              </p:ext>
            </p:extLst>
          </p:nvPr>
        </p:nvGraphicFramePr>
        <p:xfrm>
          <a:off x="145660" y="1178989"/>
          <a:ext cx="4341530" cy="146437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53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4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99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35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700" dirty="0"/>
                        <a:t>id</a:t>
                      </a:r>
                      <a:endParaRPr kumimoji="1" lang="ja-JP" altLang="en-US" sz="27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700" dirty="0"/>
                        <a:t>購入者</a:t>
                      </a:r>
                      <a:endParaRPr kumimoji="1" lang="ja-JP" altLang="en-US" sz="27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700" dirty="0"/>
                        <a:t>商品</a:t>
                      </a:r>
                      <a:r>
                        <a:rPr kumimoji="1" lang="en-US" altLang="ja-JP" sz="2700" dirty="0"/>
                        <a:t>ID</a:t>
                      </a:r>
                      <a:endParaRPr kumimoji="1" lang="ja-JP" altLang="en-US" sz="27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700" dirty="0"/>
                        <a:t>数量</a:t>
                      </a:r>
                      <a:endParaRPr kumimoji="1" lang="ja-JP" altLang="en-US" sz="27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</a:t>
                      </a:r>
                      <a:endParaRPr kumimoji="1" lang="ja-JP" altLang="en-US" sz="27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X</a:t>
                      </a:r>
                      <a:endParaRPr kumimoji="1" lang="ja-JP" altLang="en-US" sz="27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</a:t>
                      </a:r>
                      <a:endParaRPr kumimoji="1" lang="ja-JP" altLang="en-US" sz="27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10</a:t>
                      </a:r>
                      <a:endParaRPr kumimoji="1" lang="ja-JP" altLang="en-US" sz="27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25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2</a:t>
                      </a:r>
                      <a:endParaRPr kumimoji="1" lang="ja-JP" altLang="en-US" sz="27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Y</a:t>
                      </a:r>
                      <a:endParaRPr kumimoji="1" lang="ja-JP" altLang="en-US" sz="27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2</a:t>
                      </a:r>
                      <a:endParaRPr kumimoji="1" lang="ja-JP" altLang="en-US" sz="27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5</a:t>
                      </a:r>
                      <a:endParaRPr kumimoji="1" lang="ja-JP" altLang="en-US" sz="27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4" name="コンテンツ プレースホルダー 2"/>
          <p:cNvSpPr txBox="1">
            <a:spLocks/>
          </p:cNvSpPr>
          <p:nvPr/>
        </p:nvSpPr>
        <p:spPr>
          <a:xfrm>
            <a:off x="-20681" y="796945"/>
            <a:ext cx="4256726" cy="52202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7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テーブル名：</a:t>
            </a:r>
            <a:r>
              <a:rPr lang="ja-JP" altLang="en-US" sz="27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購入</a:t>
            </a:r>
          </a:p>
        </p:txBody>
      </p:sp>
      <p:sp>
        <p:nvSpPr>
          <p:cNvPr id="26" name="正方形/長方形 25"/>
          <p:cNvSpPr/>
          <p:nvPr/>
        </p:nvSpPr>
        <p:spPr>
          <a:xfrm>
            <a:off x="2108860" y="1212251"/>
            <a:ext cx="1188003" cy="1431108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" name="屈折矢印 1"/>
          <p:cNvSpPr/>
          <p:nvPr/>
        </p:nvSpPr>
        <p:spPr>
          <a:xfrm flipH="1">
            <a:off x="2646299" y="2738535"/>
            <a:ext cx="2015747" cy="487837"/>
          </a:xfrm>
          <a:prstGeom prst="bentUp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0" name="角丸四角形吹き出し 19"/>
          <p:cNvSpPr/>
          <p:nvPr/>
        </p:nvSpPr>
        <p:spPr>
          <a:xfrm>
            <a:off x="1894737" y="3528491"/>
            <a:ext cx="2804252" cy="640782"/>
          </a:xfrm>
          <a:prstGeom prst="wedgeRoundRectCallout">
            <a:avLst>
              <a:gd name="adj1" fmla="val -17826"/>
              <a:gd name="adj2" fmla="val -9209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kumimoji="1" lang="en-US" altLang="ja-JP" sz="1350">
                <a:latin typeface="Arial" panose="020B0604020202020204" pitchFamily="34" charset="0"/>
                <a:ea typeface="メイリオ" panose="020B0604030504040204" pitchFamily="50" charset="-128"/>
              </a:rPr>
              <a:t>DDDD</a:t>
            </a:r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1" name="Rectangle 3"/>
          <p:cNvSpPr txBox="1">
            <a:spLocks/>
          </p:cNvSpPr>
          <p:nvPr/>
        </p:nvSpPr>
        <p:spPr>
          <a:xfrm>
            <a:off x="2316425" y="3625342"/>
            <a:ext cx="2448656" cy="43438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ja-JP" altLang="en-US" sz="21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参照整合性制約</a:t>
            </a:r>
            <a:endParaRPr lang="en-US" altLang="ja-JP" sz="2100" b="1" u="sng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5" name="角丸四角形吹き出し 24"/>
          <p:cNvSpPr/>
          <p:nvPr/>
        </p:nvSpPr>
        <p:spPr>
          <a:xfrm>
            <a:off x="5543686" y="3987615"/>
            <a:ext cx="1849338" cy="499595"/>
          </a:xfrm>
          <a:prstGeom prst="wedgeRoundRectCallout">
            <a:avLst>
              <a:gd name="adj1" fmla="val -35488"/>
              <a:gd name="adj2" fmla="val -9464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kumimoji="1" lang="en-US" altLang="ja-JP" sz="1350">
                <a:latin typeface="Arial" panose="020B0604020202020204" pitchFamily="34" charset="0"/>
                <a:ea typeface="メイリオ" panose="020B0604030504040204" pitchFamily="50" charset="-128"/>
              </a:rPr>
              <a:t>DDDD</a:t>
            </a:r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1" name="Rectangle 3"/>
          <p:cNvSpPr txBox="1">
            <a:spLocks/>
          </p:cNvSpPr>
          <p:nvPr/>
        </p:nvSpPr>
        <p:spPr>
          <a:xfrm>
            <a:off x="5789065" y="4052828"/>
            <a:ext cx="2448656" cy="43438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ja-JP" altLang="en-US" sz="21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主キー</a:t>
            </a:r>
            <a:endParaRPr lang="en-US" altLang="ja-JP" sz="2100" b="1" u="sng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8" name="コンテンツ プレースホルダー 2">
            <a:extLst>
              <a:ext uri="{FF2B5EF4-FFF2-40B4-BE49-F238E27FC236}">
                <a16:creationId xmlns:a16="http://schemas.microsoft.com/office/drawing/2014/main" id="{CDCDD6ED-53CA-40DB-B2EC-7813FBF190DC}"/>
              </a:ext>
            </a:extLst>
          </p:cNvPr>
          <p:cNvSpPr txBox="1">
            <a:spLocks/>
          </p:cNvSpPr>
          <p:nvPr/>
        </p:nvSpPr>
        <p:spPr>
          <a:xfrm>
            <a:off x="69735" y="4471392"/>
            <a:ext cx="5317605" cy="22362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20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CREATE TABLE </a:t>
            </a:r>
            <a:r>
              <a:rPr lang="ja-JP" altLang="en-US" sz="20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購入 </a:t>
            </a:r>
            <a:r>
              <a:rPr lang="en-US" altLang="ja-JP" sz="20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(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20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 id </a:t>
            </a:r>
            <a:r>
              <a:rPr lang="en-US" altLang="ja-JP" sz="20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INTEGER</a:t>
            </a:r>
            <a:r>
              <a:rPr lang="en-US" altLang="ja-JP" sz="20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en-US" altLang="ja-JP" sz="20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PRIMARY KEY</a:t>
            </a:r>
            <a:r>
              <a:rPr lang="en-US" altLang="ja-JP" sz="20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20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 </a:t>
            </a:r>
            <a:r>
              <a:rPr lang="ja-JP" altLang="en-US" sz="20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購入者 </a:t>
            </a:r>
            <a:r>
              <a:rPr lang="en-US" altLang="ja-JP" sz="20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TEXT</a:t>
            </a:r>
            <a:r>
              <a:rPr lang="en-US" altLang="ja-JP" sz="20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20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 </a:t>
            </a:r>
            <a:r>
              <a:rPr lang="ja-JP" altLang="en-US" sz="20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商品</a:t>
            </a:r>
            <a:r>
              <a:rPr lang="en-US" altLang="ja-JP" sz="20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id </a:t>
            </a:r>
            <a:r>
              <a:rPr lang="en-US" altLang="ja-JP" sz="20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INTEGER</a:t>
            </a:r>
            <a:r>
              <a:rPr lang="en-US" altLang="ja-JP" sz="20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20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 </a:t>
            </a:r>
            <a:r>
              <a:rPr lang="ja-JP" altLang="en-US" sz="20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数量 </a:t>
            </a:r>
            <a:r>
              <a:rPr lang="en-US" altLang="ja-JP" sz="20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INTEGER,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20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 </a:t>
            </a:r>
            <a:r>
              <a:rPr lang="en-US" altLang="ja-JP" sz="20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foreign key</a:t>
            </a:r>
            <a:r>
              <a:rPr lang="en-US" altLang="ja-JP" sz="20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(</a:t>
            </a:r>
            <a:r>
              <a:rPr lang="ja-JP" altLang="en-US" sz="20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商品</a:t>
            </a:r>
            <a:r>
              <a:rPr lang="en-US" altLang="ja-JP" sz="20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ID) </a:t>
            </a:r>
            <a:r>
              <a:rPr lang="en-US" altLang="ja-JP" sz="20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references</a:t>
            </a:r>
            <a:r>
              <a:rPr lang="en-US" altLang="ja-JP" sz="20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products(id));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02FAEF30-BD17-45CD-8FAA-A5DEBC65DB7F}"/>
              </a:ext>
            </a:extLst>
          </p:cNvPr>
          <p:cNvSpPr/>
          <p:nvPr/>
        </p:nvSpPr>
        <p:spPr>
          <a:xfrm>
            <a:off x="69735" y="1167029"/>
            <a:ext cx="932956" cy="1638402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2" name="角丸四角形吹き出し 24">
            <a:extLst>
              <a:ext uri="{FF2B5EF4-FFF2-40B4-BE49-F238E27FC236}">
                <a16:creationId xmlns:a16="http://schemas.microsoft.com/office/drawing/2014/main" id="{0B634C5E-CFE6-4D3D-A486-498EBC571B84}"/>
              </a:ext>
            </a:extLst>
          </p:cNvPr>
          <p:cNvSpPr/>
          <p:nvPr/>
        </p:nvSpPr>
        <p:spPr>
          <a:xfrm>
            <a:off x="163081" y="3039144"/>
            <a:ext cx="1849338" cy="499595"/>
          </a:xfrm>
          <a:prstGeom prst="wedgeRoundRectCallout">
            <a:avLst>
              <a:gd name="adj1" fmla="val -35488"/>
              <a:gd name="adj2" fmla="val -9464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kumimoji="1" lang="en-US" altLang="ja-JP" sz="1350">
                <a:latin typeface="Arial" panose="020B0604020202020204" pitchFamily="34" charset="0"/>
                <a:ea typeface="メイリオ" panose="020B0604030504040204" pitchFamily="50" charset="-128"/>
              </a:rPr>
              <a:t>DDDD</a:t>
            </a:r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7" name="Rectangle 3">
            <a:extLst>
              <a:ext uri="{FF2B5EF4-FFF2-40B4-BE49-F238E27FC236}">
                <a16:creationId xmlns:a16="http://schemas.microsoft.com/office/drawing/2014/main" id="{7C6A03A2-1AF5-41A3-9A4B-54829F9A86A4}"/>
              </a:ext>
            </a:extLst>
          </p:cNvPr>
          <p:cNvSpPr txBox="1">
            <a:spLocks/>
          </p:cNvSpPr>
          <p:nvPr/>
        </p:nvSpPr>
        <p:spPr>
          <a:xfrm>
            <a:off x="408460" y="3104357"/>
            <a:ext cx="2448656" cy="43438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ja-JP" altLang="en-US" sz="21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主キー</a:t>
            </a:r>
            <a:endParaRPr lang="en-US" altLang="ja-JP" sz="2100" b="1" u="sng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8" name="コンテンツ プレースホルダー 2">
            <a:extLst>
              <a:ext uri="{FF2B5EF4-FFF2-40B4-BE49-F238E27FC236}">
                <a16:creationId xmlns:a16="http://schemas.microsoft.com/office/drawing/2014/main" id="{549479D4-3566-4932-879F-16763F2D5FC2}"/>
              </a:ext>
            </a:extLst>
          </p:cNvPr>
          <p:cNvSpPr txBox="1">
            <a:spLocks/>
          </p:cNvSpPr>
          <p:nvPr/>
        </p:nvSpPr>
        <p:spPr>
          <a:xfrm>
            <a:off x="5543686" y="4487210"/>
            <a:ext cx="3398785" cy="18691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b="1" dirty="0">
                <a:solidFill>
                  <a:schemeClr val="tx1"/>
                </a:solidFill>
                <a:latin typeface="Arial" panose="020B0604020202020204" pitchFamily="34" charset="0"/>
              </a:rPr>
              <a:t>CREATE TABLE </a:t>
            </a:r>
            <a:r>
              <a:rPr lang="en-US" altLang="ja-JP" sz="2000" dirty="0">
                <a:solidFill>
                  <a:schemeClr val="tx1"/>
                </a:solidFill>
                <a:latin typeface="Arial" panose="020B0604020202020204" pitchFamily="34" charset="0"/>
              </a:rPr>
              <a:t>products (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>
                <a:solidFill>
                  <a:schemeClr val="tx1"/>
                </a:solidFill>
                <a:latin typeface="Arial" panose="020B0604020202020204" pitchFamily="34" charset="0"/>
              </a:rPr>
              <a:t>  id INTEGER </a:t>
            </a:r>
            <a:r>
              <a:rPr lang="en-US" altLang="ja-JP" sz="2000" b="1" dirty="0">
                <a:solidFill>
                  <a:srgbClr val="FF0000"/>
                </a:solidFill>
                <a:latin typeface="Arial" panose="020B0604020202020204" pitchFamily="34" charset="0"/>
              </a:rPr>
              <a:t>PRIMARY KEY NOT NULL</a:t>
            </a:r>
            <a:r>
              <a:rPr lang="en-US" altLang="ja-JP" sz="2000" dirty="0">
                <a:latin typeface="Arial" panose="020B0604020202020204" pitchFamily="34" charset="0"/>
              </a:rPr>
              <a:t>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 dirty="0">
                <a:solidFill>
                  <a:schemeClr val="tx1"/>
                </a:solidFill>
                <a:latin typeface="Arial" panose="020B0604020202020204" pitchFamily="34" charset="0"/>
              </a:rPr>
              <a:t>  </a:t>
            </a:r>
            <a:r>
              <a:rPr lang="en-US" altLang="ja-JP" sz="2000" dirty="0">
                <a:solidFill>
                  <a:schemeClr val="tx1"/>
                </a:solidFill>
                <a:latin typeface="Arial" panose="020B0604020202020204" pitchFamily="34" charset="0"/>
              </a:rPr>
              <a:t>name </a:t>
            </a:r>
            <a:r>
              <a:rPr lang="en-US" altLang="ja-JP" sz="2000" b="1" dirty="0">
                <a:solidFill>
                  <a:schemeClr val="tx1"/>
                </a:solidFill>
                <a:latin typeface="Arial" panose="020B0604020202020204" pitchFamily="34" charset="0"/>
              </a:rPr>
              <a:t>TEXT </a:t>
            </a:r>
            <a:r>
              <a:rPr lang="en-US" altLang="ja-JP" sz="2000" b="1" dirty="0">
                <a:solidFill>
                  <a:srgbClr val="FF0000"/>
                </a:solidFill>
                <a:latin typeface="Arial" panose="020B0604020202020204" pitchFamily="34" charset="0"/>
              </a:rPr>
              <a:t>NOT NULL</a:t>
            </a:r>
            <a:r>
              <a:rPr lang="en-US" altLang="ja-JP" sz="2000" dirty="0">
                <a:latin typeface="Arial" panose="020B0604020202020204" pitchFamily="34" charset="0"/>
              </a:rPr>
              <a:t>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>
                <a:solidFill>
                  <a:schemeClr val="tx1"/>
                </a:solidFill>
                <a:latin typeface="Arial" panose="020B0604020202020204" pitchFamily="34" charset="0"/>
              </a:rPr>
              <a:t>  price </a:t>
            </a:r>
            <a:r>
              <a:rPr lang="en-US" altLang="ja-JP" sz="2000" b="1" dirty="0">
                <a:solidFill>
                  <a:schemeClr val="tx1"/>
                </a:solidFill>
                <a:latin typeface="Arial" panose="020B0604020202020204" pitchFamily="34" charset="0"/>
              </a:rPr>
              <a:t>REAL</a:t>
            </a:r>
            <a:r>
              <a:rPr lang="en-US" altLang="ja-JP" sz="2000" dirty="0">
                <a:solidFill>
                  <a:schemeClr val="tx1"/>
                </a:solidFill>
                <a:latin typeface="Arial" panose="020B0604020202020204" pitchFamily="34" charset="0"/>
              </a:rPr>
              <a:t>);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ja-JP" sz="2000" b="1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2" name="スライド番号プレースホルダー 3">
            <a:extLst>
              <a:ext uri="{FF2B5EF4-FFF2-40B4-BE49-F238E27FC236}">
                <a16:creationId xmlns:a16="http://schemas.microsoft.com/office/drawing/2014/main" id="{657957D3-BE33-46EC-8D80-A5E9B99D6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10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06027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DBA6616-83BA-4446-B684-435183384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第３回のアウトライン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1F9D2EE-4D76-422A-840E-68C3ABA5C6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カラム制約</a:t>
            </a:r>
            <a:endParaRPr lang="en-US" altLang="ja-JP" dirty="0"/>
          </a:p>
          <a:p>
            <a:r>
              <a:rPr lang="ja-JP" altLang="en-US" dirty="0"/>
              <a:t>テーブル制約</a:t>
            </a:r>
            <a:endParaRPr lang="en-US" altLang="ja-JP" dirty="0"/>
          </a:p>
          <a:p>
            <a:r>
              <a:rPr kumimoji="1" lang="ja-JP" altLang="en-US" dirty="0"/>
              <a:t>参照整合性制約</a:t>
            </a:r>
            <a:endParaRPr kumimoji="1" lang="en-US" altLang="ja-JP" dirty="0"/>
          </a:p>
          <a:p>
            <a:r>
              <a:rPr kumimoji="1" lang="ja-JP" altLang="en-US" dirty="0"/>
              <a:t>関連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2AC4200-DAF1-48DC-8D27-FB941C5A7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4921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837DB32C-DCC0-4C70-8B3D-E69150DF3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068" y="162168"/>
            <a:ext cx="9154068" cy="469865"/>
          </a:xfrm>
        </p:spPr>
        <p:txBody>
          <a:bodyPr>
            <a:noAutofit/>
          </a:bodyPr>
          <a:lstStyle/>
          <a:p>
            <a:r>
              <a:rPr lang="ja-JP" altLang="en-US" dirty="0"/>
              <a:t>カラム制約，デフォルト値，自動インクリメント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341396" y="762417"/>
            <a:ext cx="8461208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b="1" dirty="0">
                <a:solidFill>
                  <a:srgbClr val="C00000"/>
                </a:solidFill>
              </a:rPr>
              <a:t>カラム制約</a:t>
            </a:r>
            <a:r>
              <a:rPr lang="ja-JP" altLang="en-US" sz="2400" dirty="0"/>
              <a:t>は，</a:t>
            </a:r>
            <a:r>
              <a:rPr lang="ja-JP" altLang="en-US" sz="2400" b="1" u="sng" dirty="0"/>
              <a:t>単一属性について</a:t>
            </a:r>
            <a:r>
              <a:rPr lang="ja-JP" altLang="en-US" sz="2400" dirty="0"/>
              <a:t>の</a:t>
            </a:r>
            <a:r>
              <a:rPr lang="ja-JP" altLang="en-US" sz="2400" b="1" dirty="0">
                <a:solidFill>
                  <a:srgbClr val="C00000"/>
                </a:solidFill>
              </a:rPr>
              <a:t>一貫性制約</a:t>
            </a:r>
            <a:endParaRPr lang="en-US" altLang="ja-JP" sz="2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ja-JP" altLang="en-US" sz="2400" dirty="0"/>
              <a:t>◆　</a:t>
            </a:r>
            <a:r>
              <a:rPr lang="ja-JP" altLang="en-US" sz="2400" b="1" dirty="0">
                <a:solidFill>
                  <a:srgbClr val="C00000"/>
                </a:solidFill>
              </a:rPr>
              <a:t>カラム制約</a:t>
            </a:r>
          </a:p>
          <a:p>
            <a:pPr marL="0" indent="0">
              <a:buNone/>
            </a:pPr>
            <a:r>
              <a:rPr lang="en-US" altLang="ja-JP" sz="2400" b="1" dirty="0">
                <a:solidFill>
                  <a:srgbClr val="C00000"/>
                </a:solidFill>
              </a:rPr>
              <a:t>PRIMARY KEY</a:t>
            </a:r>
            <a:r>
              <a:rPr lang="en-US" altLang="ja-JP" sz="2400" dirty="0"/>
              <a:t>	</a:t>
            </a:r>
            <a:r>
              <a:rPr lang="ja-JP" altLang="en-US" sz="2400" dirty="0"/>
              <a:t>主キー</a:t>
            </a:r>
          </a:p>
          <a:p>
            <a:pPr marL="0" indent="0">
              <a:buNone/>
            </a:pPr>
            <a:r>
              <a:rPr lang="en-US" altLang="ja-JP" sz="2400" b="1" dirty="0">
                <a:solidFill>
                  <a:srgbClr val="C00000"/>
                </a:solidFill>
              </a:rPr>
              <a:t>NOT NULL</a:t>
            </a:r>
            <a:r>
              <a:rPr lang="en-US" altLang="ja-JP" sz="2400" dirty="0"/>
              <a:t>		</a:t>
            </a:r>
            <a:r>
              <a:rPr lang="ja-JP" altLang="en-US" sz="2400" dirty="0"/>
              <a:t>非空</a:t>
            </a:r>
          </a:p>
          <a:p>
            <a:pPr marL="0" indent="0">
              <a:buNone/>
            </a:pPr>
            <a:r>
              <a:rPr lang="en-US" altLang="ja-JP" sz="2400" b="1" dirty="0">
                <a:solidFill>
                  <a:srgbClr val="C00000"/>
                </a:solidFill>
              </a:rPr>
              <a:t>UNIQUE</a:t>
            </a:r>
            <a:r>
              <a:rPr lang="en-US" altLang="ja-JP" sz="2400" dirty="0"/>
              <a:t>		</a:t>
            </a:r>
            <a:r>
              <a:rPr lang="ja-JP" altLang="en-US" sz="2400" dirty="0"/>
              <a:t>一意</a:t>
            </a:r>
          </a:p>
          <a:p>
            <a:pPr marL="0" indent="0">
              <a:buNone/>
            </a:pPr>
            <a:r>
              <a:rPr lang="en-US" altLang="ja-JP" sz="2400" b="1" dirty="0">
                <a:solidFill>
                  <a:srgbClr val="C00000"/>
                </a:solidFill>
              </a:rPr>
              <a:t>FOREIGN KEY ... REFERENCES</a:t>
            </a:r>
            <a:r>
              <a:rPr lang="en-US" altLang="ja-JP" sz="2400" dirty="0"/>
              <a:t> </a:t>
            </a:r>
            <a:r>
              <a:rPr lang="ja-JP" altLang="en-US" sz="2400" dirty="0"/>
              <a:t>参照整合性制約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b="1" dirty="0"/>
              <a:t>CHECK </a:t>
            </a:r>
            <a:r>
              <a:rPr lang="en-US" altLang="ja-JP" sz="2400" dirty="0"/>
              <a:t>		</a:t>
            </a:r>
            <a:r>
              <a:rPr lang="ja-JP" altLang="en-US" sz="2400" dirty="0"/>
              <a:t>更新時にチェック 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	※ CHECK </a:t>
            </a:r>
            <a:r>
              <a:rPr lang="ja-JP" altLang="en-US" sz="2400" dirty="0"/>
              <a:t>は </a:t>
            </a:r>
            <a:r>
              <a:rPr lang="en-US" altLang="ja-JP" sz="2400" dirty="0"/>
              <a:t>SQLite 3 </a:t>
            </a:r>
            <a:r>
              <a:rPr lang="ja-JP" altLang="en-US" sz="2400" dirty="0"/>
              <a:t>固有の機能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◆　</a:t>
            </a:r>
            <a:r>
              <a:rPr lang="ja-JP" altLang="en-US" sz="2400" b="1" dirty="0"/>
              <a:t>デフォルト値，自動インクリメント</a:t>
            </a:r>
          </a:p>
          <a:p>
            <a:pPr marL="0" indent="0">
              <a:buNone/>
            </a:pPr>
            <a:r>
              <a:rPr lang="en-US" altLang="ja-JP" sz="2400" b="1" dirty="0">
                <a:solidFill>
                  <a:srgbClr val="C00000"/>
                </a:solidFill>
              </a:rPr>
              <a:t>DEFAULT</a:t>
            </a:r>
            <a:r>
              <a:rPr lang="en-US" altLang="ja-JP" sz="2400" dirty="0"/>
              <a:t>		</a:t>
            </a:r>
            <a:r>
              <a:rPr lang="ja-JP" altLang="en-US" sz="2400" dirty="0"/>
              <a:t>デフォルト値</a:t>
            </a:r>
          </a:p>
          <a:p>
            <a:pPr marL="0" indent="0">
              <a:buNone/>
            </a:pPr>
            <a:r>
              <a:rPr lang="en-US" altLang="ja-JP" sz="2400" b="1" dirty="0">
                <a:solidFill>
                  <a:srgbClr val="C00000"/>
                </a:solidFill>
              </a:rPr>
              <a:t>AUTOINCREMENT</a:t>
            </a:r>
            <a:r>
              <a:rPr lang="en-US" altLang="ja-JP" sz="2400" dirty="0"/>
              <a:t>	</a:t>
            </a:r>
            <a:r>
              <a:rPr lang="ja-JP" altLang="en-US" sz="2400" dirty="0"/>
              <a:t>自動インクリメント（オートナンバー） 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17358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>
            <a:extLst>
              <a:ext uri="{FF2B5EF4-FFF2-40B4-BE49-F238E27FC236}">
                <a16:creationId xmlns:a16="http://schemas.microsoft.com/office/drawing/2014/main" id="{7DC120D2-0E7A-40A4-968E-F278374ED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テーブル制約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321845" y="846253"/>
            <a:ext cx="8461208" cy="5333166"/>
          </a:xfrm>
        </p:spPr>
        <p:txBody>
          <a:bodyPr>
            <a:noAutofit/>
          </a:bodyPr>
          <a:lstStyle/>
          <a:p>
            <a:r>
              <a:rPr lang="ja-JP" altLang="en-US" b="1" u="sng" dirty="0"/>
              <a:t>複数の属性に関わる</a:t>
            </a:r>
            <a:r>
              <a:rPr lang="ja-JP" altLang="en-US" dirty="0"/>
              <a:t>ような</a:t>
            </a:r>
            <a:r>
              <a:rPr lang="ja-JP" altLang="en-US" b="1" dirty="0">
                <a:solidFill>
                  <a:srgbClr val="C00000"/>
                </a:solidFill>
              </a:rPr>
              <a:t>一貫性制約</a:t>
            </a:r>
            <a:r>
              <a:rPr lang="ja-JP" altLang="en-US" dirty="0"/>
              <a:t>は</a:t>
            </a:r>
            <a:r>
              <a:rPr lang="ja-JP" altLang="en-US" b="1" u="sng" dirty="0">
                <a:solidFill>
                  <a:srgbClr val="C00000"/>
                </a:solidFill>
              </a:rPr>
              <a:t>テーブル制約</a:t>
            </a:r>
            <a:r>
              <a:rPr lang="ja-JP" altLang="en-US" dirty="0"/>
              <a:t>の形で記述</a:t>
            </a:r>
          </a:p>
          <a:p>
            <a:endParaRPr lang="en-US" altLang="ja-JP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4</a:t>
            </a:fld>
            <a:endParaRPr lang="ja-JP" altLang="en-US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60947" y="4439445"/>
            <a:ext cx="7920037" cy="2856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7100" indent="0" eaLnBrk="1" hangingPunct="1">
              <a:buNone/>
              <a:defRPr/>
            </a:pPr>
            <a:r>
              <a:rPr lang="en-US" altLang="ja-JP" sz="2400" b="1" dirty="0">
                <a:latin typeface="Arial" panose="020B0604020202020204" pitchFamily="34" charset="0"/>
              </a:rPr>
              <a:t>【</a:t>
            </a:r>
            <a:r>
              <a:rPr lang="ja-JP" altLang="en-US" sz="2400" b="1" dirty="0">
                <a:latin typeface="Arial" panose="020B0604020202020204" pitchFamily="34" charset="0"/>
              </a:rPr>
              <a:t>テーブル制約の書き方</a:t>
            </a:r>
            <a:r>
              <a:rPr lang="en-US" altLang="ja-JP" sz="2400" b="1" dirty="0">
                <a:latin typeface="Arial" panose="020B0604020202020204" pitchFamily="34" charset="0"/>
              </a:rPr>
              <a:t>】</a:t>
            </a:r>
          </a:p>
          <a:p>
            <a:pPr marL="540000" eaLnBrk="1" hangingPunct="1">
              <a:defRPr/>
            </a:pPr>
            <a:r>
              <a:rPr lang="en-US" altLang="ja-JP" sz="2400" b="1" dirty="0">
                <a:solidFill>
                  <a:srgbClr val="C00000"/>
                </a:solidFill>
                <a:latin typeface="Arial" panose="020B0604020202020204" pitchFamily="34" charset="0"/>
              </a:rPr>
              <a:t>PRIMARY KEY</a:t>
            </a:r>
            <a:r>
              <a:rPr lang="en-US" altLang="ja-JP" sz="2400" dirty="0">
                <a:latin typeface="Arial" panose="020B0604020202020204" pitchFamily="34" charset="0"/>
              </a:rPr>
              <a:t> (&lt;</a:t>
            </a:r>
            <a:r>
              <a:rPr lang="ja-JP" altLang="en-US" sz="2400" dirty="0">
                <a:latin typeface="Arial" panose="020B0604020202020204" pitchFamily="34" charset="0"/>
              </a:rPr>
              <a:t>属性名の並び</a:t>
            </a:r>
            <a:r>
              <a:rPr lang="en-US" altLang="ja-JP" sz="2400" dirty="0">
                <a:latin typeface="Arial" panose="020B0604020202020204" pitchFamily="34" charset="0"/>
              </a:rPr>
              <a:t>&gt;) 	</a:t>
            </a:r>
            <a:r>
              <a:rPr lang="ja-JP" altLang="en-US" sz="2400" dirty="0">
                <a:latin typeface="Arial" panose="020B0604020202020204" pitchFamily="34" charset="0"/>
              </a:rPr>
              <a:t>主キー</a:t>
            </a:r>
          </a:p>
          <a:p>
            <a:pPr marL="540000" eaLnBrk="1" hangingPunct="1">
              <a:defRPr/>
            </a:pPr>
            <a:r>
              <a:rPr lang="en-US" altLang="ja-JP" sz="2400" b="1" dirty="0">
                <a:solidFill>
                  <a:srgbClr val="C00000"/>
                </a:solidFill>
                <a:latin typeface="Arial" panose="020B0604020202020204" pitchFamily="34" charset="0"/>
              </a:rPr>
              <a:t>UNIQUE</a:t>
            </a:r>
            <a:r>
              <a:rPr lang="en-US" altLang="ja-JP" sz="2400" dirty="0">
                <a:latin typeface="Arial" panose="020B0604020202020204" pitchFamily="34" charset="0"/>
              </a:rPr>
              <a:t> (&lt;</a:t>
            </a:r>
            <a:r>
              <a:rPr lang="ja-JP" altLang="en-US" sz="2400" dirty="0">
                <a:latin typeface="Arial" panose="020B0604020202020204" pitchFamily="34" charset="0"/>
              </a:rPr>
              <a:t>属性名の並び</a:t>
            </a:r>
            <a:r>
              <a:rPr lang="en-US" altLang="ja-JP" sz="2400" dirty="0">
                <a:latin typeface="Arial" panose="020B0604020202020204" pitchFamily="34" charset="0"/>
              </a:rPr>
              <a:t>&gt;) 		</a:t>
            </a:r>
            <a:r>
              <a:rPr lang="ja-JP" altLang="en-US" sz="2400" dirty="0">
                <a:latin typeface="Arial" panose="020B0604020202020204" pitchFamily="34" charset="0"/>
              </a:rPr>
              <a:t>一意</a:t>
            </a:r>
          </a:p>
          <a:p>
            <a:pPr marL="540000" eaLnBrk="1" hangingPunct="1">
              <a:defRPr/>
            </a:pPr>
            <a:r>
              <a:rPr lang="en-US" altLang="ja-JP" sz="2400" b="1" dirty="0">
                <a:solidFill>
                  <a:srgbClr val="C00000"/>
                </a:solidFill>
                <a:latin typeface="Arial" panose="020B0604020202020204" pitchFamily="34" charset="0"/>
              </a:rPr>
              <a:t>CHECK</a:t>
            </a:r>
            <a:r>
              <a:rPr lang="en-US" altLang="ja-JP" sz="2400" dirty="0">
                <a:latin typeface="Arial" panose="020B0604020202020204" pitchFamily="34" charset="0"/>
              </a:rPr>
              <a:t> (&lt;</a:t>
            </a:r>
            <a:r>
              <a:rPr lang="ja-JP" altLang="en-US" sz="2400" dirty="0">
                <a:latin typeface="Arial" panose="020B0604020202020204" pitchFamily="34" charset="0"/>
              </a:rPr>
              <a:t>式</a:t>
            </a:r>
            <a:r>
              <a:rPr lang="en-US" altLang="ja-JP" sz="2400" dirty="0">
                <a:latin typeface="Arial" panose="020B0604020202020204" pitchFamily="34" charset="0"/>
              </a:rPr>
              <a:t>&gt;) 	</a:t>
            </a:r>
            <a:r>
              <a:rPr lang="ja-JP" altLang="en-US" sz="2400" dirty="0">
                <a:latin typeface="Arial" panose="020B0604020202020204" pitchFamily="34" charset="0"/>
              </a:rPr>
              <a:t>更新時にチェック </a:t>
            </a:r>
            <a:endParaRPr lang="en-US" altLang="ja-JP" sz="2400" dirty="0">
              <a:latin typeface="Arial" panose="020B0604020202020204" pitchFamily="34" charset="0"/>
            </a:endParaRPr>
          </a:p>
          <a:p>
            <a:pPr marL="282825" indent="0" eaLnBrk="1" hangingPunct="1">
              <a:buNone/>
              <a:defRPr/>
            </a:pPr>
            <a:r>
              <a:rPr lang="en-US" altLang="ja-JP" sz="2400" dirty="0">
                <a:latin typeface="Arial" panose="020B0604020202020204" pitchFamily="34" charset="0"/>
              </a:rPr>
              <a:t>				※ CHECK </a:t>
            </a:r>
            <a:r>
              <a:rPr lang="ja-JP" altLang="en-US" sz="2400" dirty="0">
                <a:latin typeface="Arial" panose="020B0604020202020204" pitchFamily="34" charset="0"/>
              </a:rPr>
              <a:t>は </a:t>
            </a:r>
            <a:r>
              <a:rPr lang="en-US" altLang="ja-JP" sz="2400" dirty="0">
                <a:latin typeface="Arial" panose="020B0604020202020204" pitchFamily="34" charset="0"/>
              </a:rPr>
              <a:t>SQLite </a:t>
            </a:r>
            <a:r>
              <a:rPr lang="ja-JP" altLang="en-US" sz="2400" dirty="0">
                <a:latin typeface="Arial" panose="020B0604020202020204" pitchFamily="34" charset="0"/>
              </a:rPr>
              <a:t>固有の機能</a:t>
            </a:r>
            <a:endParaRPr lang="en-US" altLang="ja-JP" sz="2400" dirty="0">
              <a:latin typeface="Arial" panose="020B0604020202020204" pitchFamily="34" charset="0"/>
            </a:endParaRPr>
          </a:p>
          <a:p>
            <a:pPr marL="282825" indent="0" eaLnBrk="1" hangingPunct="1">
              <a:lnSpc>
                <a:spcPct val="85000"/>
              </a:lnSpc>
              <a:buNone/>
              <a:defRPr/>
            </a:pPr>
            <a:endParaRPr lang="en-US" altLang="ja-JP" sz="2400" dirty="0">
              <a:latin typeface="Arial" panose="020B0604020202020204" pitchFamily="34" charset="0"/>
            </a:endParaRP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6F10D0A3-63E4-4CE7-804D-A3F255C725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3" y="2041525"/>
            <a:ext cx="8891587" cy="23229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ja-JP" sz="2000" dirty="0"/>
              <a:t>CREATE TABLE </a:t>
            </a:r>
            <a:r>
              <a:rPr lang="en-US" altLang="ja-JP" sz="2000" dirty="0" err="1"/>
              <a:t>score_records</a:t>
            </a:r>
            <a:r>
              <a:rPr lang="en-US" altLang="ja-JP" sz="2000" dirty="0"/>
              <a:t> ( 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ja-JP" sz="2000" dirty="0"/>
              <a:t>  name TEXT </a:t>
            </a:r>
            <a:r>
              <a:rPr lang="en-US" altLang="ja-JP" sz="2000" b="1" dirty="0"/>
              <a:t>NOT NULL</a:t>
            </a:r>
            <a:r>
              <a:rPr lang="en-US" altLang="ja-JP" sz="2000" dirty="0"/>
              <a:t>,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ja-JP" sz="2000" dirty="0"/>
              <a:t>  score INTEGER </a:t>
            </a:r>
            <a:r>
              <a:rPr lang="en-US" altLang="ja-JP" sz="2000" b="1" dirty="0"/>
              <a:t>NOT NULL CHECK</a:t>
            </a:r>
            <a:r>
              <a:rPr lang="en-US" altLang="ja-JP" sz="2000" dirty="0"/>
              <a:t> ( score &gt;= 0 AND score &lt;=100 ),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ja-JP" sz="2000" dirty="0"/>
              <a:t>  </a:t>
            </a:r>
            <a:r>
              <a:rPr lang="en-US" altLang="ja-JP" sz="2000" dirty="0" err="1"/>
              <a:t>student_name</a:t>
            </a:r>
            <a:r>
              <a:rPr lang="en-US" altLang="ja-JP" sz="2000" dirty="0"/>
              <a:t> TEXT </a:t>
            </a:r>
            <a:r>
              <a:rPr lang="en-US" altLang="ja-JP" sz="2000" b="1" dirty="0"/>
              <a:t>NOT NULL</a:t>
            </a:r>
            <a:r>
              <a:rPr lang="en-US" altLang="ja-JP" sz="2000" dirty="0"/>
              <a:t>,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ja-JP" sz="2000" dirty="0"/>
              <a:t>  </a:t>
            </a:r>
            <a:r>
              <a:rPr lang="en-US" altLang="ja-JP" sz="2000" dirty="0" err="1"/>
              <a:t>created_at</a:t>
            </a:r>
            <a:r>
              <a:rPr lang="en-US" altLang="ja-JP" sz="2000" dirty="0"/>
              <a:t> DATETIME </a:t>
            </a:r>
            <a:r>
              <a:rPr lang="en-US" altLang="ja-JP" sz="2000" b="1" dirty="0"/>
              <a:t>NOT NULL</a:t>
            </a:r>
            <a:r>
              <a:rPr lang="en-US" altLang="ja-JP" sz="2000" dirty="0"/>
              <a:t>,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ja-JP" altLang="en-US" sz="2000" b="1" dirty="0">
                <a:solidFill>
                  <a:srgbClr val="C00000"/>
                </a:solidFill>
              </a:rPr>
              <a:t>  </a:t>
            </a:r>
            <a:r>
              <a:rPr lang="en-US" altLang="ja-JP" sz="2000" b="1" dirty="0">
                <a:solidFill>
                  <a:srgbClr val="C00000"/>
                </a:solidFill>
              </a:rPr>
              <a:t>UNIQUE </a:t>
            </a:r>
            <a:r>
              <a:rPr lang="en-US" altLang="ja-JP" sz="2000" dirty="0"/>
              <a:t>(name, </a:t>
            </a:r>
            <a:r>
              <a:rPr lang="en-US" altLang="ja-JP" sz="2000" dirty="0" err="1"/>
              <a:t>student_name</a:t>
            </a:r>
            <a:r>
              <a:rPr lang="en-US" altLang="ja-JP" sz="2000" dirty="0"/>
              <a:t>) ); </a:t>
            </a:r>
          </a:p>
        </p:txBody>
      </p:sp>
    </p:spTree>
    <p:extLst>
      <p:ext uri="{BB962C8B-B14F-4D97-AF65-F5344CB8AC3E}">
        <p14:creationId xmlns:p14="http://schemas.microsoft.com/office/powerpoint/2010/main" val="2497143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D8D7004-088B-4016-9096-76CD1EAAF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ja-JP" altLang="en-US" dirty="0"/>
              <a:t>テーブルの例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A54588A-D26B-4228-A46E-209809AB0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5</a:t>
            </a:fld>
            <a:endParaRPr lang="ja-JP" altLang="en-US"/>
          </a:p>
        </p:txBody>
      </p:sp>
      <p:graphicFrame>
        <p:nvGraphicFramePr>
          <p:cNvPr id="5" name="表 5">
            <a:extLst>
              <a:ext uri="{FF2B5EF4-FFF2-40B4-BE49-F238E27FC236}">
                <a16:creationId xmlns:a16="http://schemas.microsoft.com/office/drawing/2014/main" id="{684201FC-254F-4AAB-98E9-C146B4DFA9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0497532"/>
              </p:ext>
            </p:extLst>
          </p:nvPr>
        </p:nvGraphicFramePr>
        <p:xfrm>
          <a:off x="217715" y="1275582"/>
          <a:ext cx="3746580" cy="1828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56928">
                  <a:extLst>
                    <a:ext uri="{9D8B030D-6E8A-4147-A177-3AD203B41FA5}">
                      <a16:colId xmlns:a16="http://schemas.microsoft.com/office/drawing/2014/main" val="2795345771"/>
                    </a:ext>
                  </a:extLst>
                </a:gridCol>
                <a:gridCol w="891682">
                  <a:extLst>
                    <a:ext uri="{9D8B030D-6E8A-4147-A177-3AD203B41FA5}">
                      <a16:colId xmlns:a16="http://schemas.microsoft.com/office/drawing/2014/main" val="3480867276"/>
                    </a:ext>
                  </a:extLst>
                </a:gridCol>
                <a:gridCol w="1073427">
                  <a:extLst>
                    <a:ext uri="{9D8B030D-6E8A-4147-A177-3AD203B41FA5}">
                      <a16:colId xmlns:a16="http://schemas.microsoft.com/office/drawing/2014/main" val="1908119857"/>
                    </a:ext>
                  </a:extLst>
                </a:gridCol>
                <a:gridCol w="1124543">
                  <a:extLst>
                    <a:ext uri="{9D8B030D-6E8A-4147-A177-3AD203B41FA5}">
                      <a16:colId xmlns:a16="http://schemas.microsoft.com/office/drawing/2014/main" val="29984005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id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氏名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住所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所属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8699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x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err="1"/>
                        <a:t>aaa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17618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y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err="1"/>
                        <a:t>bbb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6570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z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ccc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2850837"/>
                  </a:ext>
                </a:extLst>
              </a:tr>
            </a:tbl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A391F1E-E6E4-47A5-BE12-E7799111D588}"/>
              </a:ext>
            </a:extLst>
          </p:cNvPr>
          <p:cNvSpPr txBox="1"/>
          <p:nvPr/>
        </p:nvSpPr>
        <p:spPr>
          <a:xfrm>
            <a:off x="321845" y="752362"/>
            <a:ext cx="3057247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テーブル名：</a:t>
            </a:r>
            <a:r>
              <a:rPr kumimoji="1" lang="ja-JP" altLang="en-US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社員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97E856C-584E-474D-AE62-E58D55E1A346}"/>
              </a:ext>
            </a:extLst>
          </p:cNvPr>
          <p:cNvSpPr txBox="1"/>
          <p:nvPr/>
        </p:nvSpPr>
        <p:spPr>
          <a:xfrm>
            <a:off x="5006488" y="752362"/>
            <a:ext cx="2698175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テーブル名：</a:t>
            </a:r>
            <a:r>
              <a:rPr kumimoji="1" lang="ja-JP" altLang="en-US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部</a:t>
            </a:r>
          </a:p>
        </p:txBody>
      </p:sp>
      <p:graphicFrame>
        <p:nvGraphicFramePr>
          <p:cNvPr id="9" name="表 5">
            <a:extLst>
              <a:ext uri="{FF2B5EF4-FFF2-40B4-BE49-F238E27FC236}">
                <a16:creationId xmlns:a16="http://schemas.microsoft.com/office/drawing/2014/main" id="{6B388340-2842-477D-AE6B-ADDBDA4155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2044817"/>
              </p:ext>
            </p:extLst>
          </p:nvPr>
        </p:nvGraphicFramePr>
        <p:xfrm>
          <a:off x="4834205" y="1275582"/>
          <a:ext cx="3264766" cy="13716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17958">
                  <a:extLst>
                    <a:ext uri="{9D8B030D-6E8A-4147-A177-3AD203B41FA5}">
                      <a16:colId xmlns:a16="http://schemas.microsoft.com/office/drawing/2014/main" val="2795345771"/>
                    </a:ext>
                  </a:extLst>
                </a:gridCol>
                <a:gridCol w="1110256">
                  <a:extLst>
                    <a:ext uri="{9D8B030D-6E8A-4147-A177-3AD203B41FA5}">
                      <a16:colId xmlns:a16="http://schemas.microsoft.com/office/drawing/2014/main" val="3480867276"/>
                    </a:ext>
                  </a:extLst>
                </a:gridCol>
                <a:gridCol w="1336552">
                  <a:extLst>
                    <a:ext uri="{9D8B030D-6E8A-4147-A177-3AD203B41FA5}">
                      <a16:colId xmlns:a16="http://schemas.microsoft.com/office/drawing/2014/main" val="19081198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id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部名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所在地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8699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XX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AAAAA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17618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err="1"/>
                        <a:t>YY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err="1"/>
                        <a:t>BBBBB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6570273"/>
                  </a:ext>
                </a:extLst>
              </a:tr>
            </a:tbl>
          </a:graphicData>
        </a:graphic>
      </p:graphicFrame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23CBA5D-AEB9-4A86-9D29-CE8ACF68651B}"/>
              </a:ext>
            </a:extLst>
          </p:cNvPr>
          <p:cNvSpPr txBox="1"/>
          <p:nvPr/>
        </p:nvSpPr>
        <p:spPr>
          <a:xfrm>
            <a:off x="1422401" y="3315956"/>
            <a:ext cx="3104164" cy="8309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x</a:t>
            </a:r>
            <a:r>
              <a:rPr kumimoji="1"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と </a:t>
            </a:r>
            <a:r>
              <a:rPr kumimoji="1"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z</a:t>
            </a:r>
            <a:r>
              <a:rPr kumimoji="1"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は，</a:t>
            </a:r>
            <a:r>
              <a:rPr kumimoji="1"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XX 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に所属</a:t>
            </a:r>
            <a:endParaRPr kumimoji="1"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y</a:t>
            </a:r>
            <a:r>
              <a:rPr kumimoji="1"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は，</a:t>
            </a:r>
            <a:r>
              <a:rPr kumimoji="1" lang="en-US" altLang="ja-JP" sz="2400" b="1" dirty="0" err="1">
                <a:latin typeface="Arial" panose="020B0604020202020204" pitchFamily="34" charset="0"/>
                <a:ea typeface="メイリオ" panose="020B0604030504040204" pitchFamily="50" charset="-128"/>
              </a:rPr>
              <a:t>YY</a:t>
            </a:r>
            <a:r>
              <a:rPr kumimoji="1"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に所属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8A81631-D24D-4992-AB9F-46826EF652BE}"/>
              </a:ext>
            </a:extLst>
          </p:cNvPr>
          <p:cNvSpPr txBox="1"/>
          <p:nvPr/>
        </p:nvSpPr>
        <p:spPr>
          <a:xfrm>
            <a:off x="4912621" y="4153974"/>
            <a:ext cx="2731838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テーブル名</a:t>
            </a:r>
            <a:r>
              <a:rPr kumimoji="1"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: products</a:t>
            </a:r>
            <a:endParaRPr kumimoji="1" lang="ja-JP" altLang="en-US" sz="24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graphicFrame>
        <p:nvGraphicFramePr>
          <p:cNvPr id="14" name="表 13">
            <a:extLst>
              <a:ext uri="{FF2B5EF4-FFF2-40B4-BE49-F238E27FC236}">
                <a16:creationId xmlns:a16="http://schemas.microsoft.com/office/drawing/2014/main" id="{23A6A6F1-2D2D-48BB-9E82-6D3ADEB298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0325112"/>
              </p:ext>
            </p:extLst>
          </p:nvPr>
        </p:nvGraphicFramePr>
        <p:xfrm>
          <a:off x="4912621" y="4661673"/>
          <a:ext cx="3186350" cy="178977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115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2561">
                  <a:extLst>
                    <a:ext uri="{9D8B030D-6E8A-4147-A177-3AD203B41FA5}">
                      <a16:colId xmlns:a16="http://schemas.microsoft.com/office/drawing/2014/main" val="2036084990"/>
                    </a:ext>
                  </a:extLst>
                </a:gridCol>
                <a:gridCol w="1102191">
                  <a:extLst>
                    <a:ext uri="{9D8B030D-6E8A-4147-A177-3AD203B41FA5}">
                      <a16:colId xmlns:a16="http://schemas.microsoft.com/office/drawing/2014/main" val="2120742072"/>
                    </a:ext>
                  </a:extLst>
                </a:gridCol>
              </a:tblGrid>
              <a:tr h="40150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id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name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price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</a:t>
                      </a:r>
                      <a:endParaRPr kumimoji="1" lang="ja-JP" altLang="en-US" sz="24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orange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50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</a:t>
                      </a:r>
                      <a:endParaRPr kumimoji="1" lang="ja-JP" altLang="en-US" sz="24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apple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100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3</a:t>
                      </a:r>
                      <a:endParaRPr kumimoji="1" lang="ja-JP" altLang="en-US" sz="24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melon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500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748354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817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7D90752-C5AE-4235-B180-0BDBB5E26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ja-JP" altLang="en-US" dirty="0"/>
              <a:t>テーブル間の関連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764B762-2F00-4B2E-8B22-77E31F9F14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499" y="846138"/>
            <a:ext cx="7961666" cy="3957275"/>
          </a:xfrm>
        </p:spPr>
        <p:txBody>
          <a:bodyPr>
            <a:noAutofit/>
          </a:bodyPr>
          <a:lstStyle/>
          <a:p>
            <a:r>
              <a:rPr lang="ja-JP" altLang="en-US" b="1" dirty="0">
                <a:solidFill>
                  <a:srgbClr val="C00000"/>
                </a:solidFill>
              </a:rPr>
              <a:t>テーブル</a:t>
            </a:r>
            <a:r>
              <a:rPr lang="ja-JP" altLang="en-US" dirty="0"/>
              <a:t>は互いに</a:t>
            </a:r>
            <a:r>
              <a:rPr lang="ja-JP" altLang="en-US" b="1" dirty="0">
                <a:solidFill>
                  <a:srgbClr val="C00000"/>
                </a:solidFill>
              </a:rPr>
              <a:t>関連</a:t>
            </a:r>
            <a:r>
              <a:rPr lang="ja-JP" altLang="en-US" dirty="0"/>
              <a:t>しあっている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テーブル</a:t>
            </a:r>
            <a:r>
              <a:rPr lang="ja-JP" altLang="en-US" b="1" dirty="0"/>
              <a:t>社員</a:t>
            </a:r>
            <a:r>
              <a:rPr lang="ja-JP" altLang="en-US" dirty="0"/>
              <a:t>の</a:t>
            </a:r>
            <a:r>
              <a:rPr lang="ja-JP" altLang="en-US" b="1" dirty="0"/>
              <a:t>複数行</a:t>
            </a:r>
            <a:r>
              <a:rPr lang="ja-JP" altLang="en-US" dirty="0"/>
              <a:t>が，テーブル</a:t>
            </a:r>
            <a:r>
              <a:rPr lang="ja-JP" altLang="en-US" b="1" dirty="0"/>
              <a:t>部</a:t>
            </a:r>
            <a:r>
              <a:rPr lang="ja-JP" altLang="en-US" dirty="0"/>
              <a:t>の</a:t>
            </a:r>
            <a:r>
              <a:rPr lang="ja-JP" altLang="en-US" b="1" dirty="0"/>
              <a:t>１行</a:t>
            </a:r>
            <a:r>
              <a:rPr lang="ja-JP" altLang="en-US" dirty="0"/>
              <a:t>と</a:t>
            </a:r>
            <a:r>
              <a:rPr lang="ja-JP" altLang="en-US" b="1" dirty="0">
                <a:solidFill>
                  <a:srgbClr val="C00000"/>
                </a:solidFill>
              </a:rPr>
              <a:t>関連</a:t>
            </a:r>
            <a:endParaRPr lang="en-US" altLang="ja-JP" b="1" dirty="0">
              <a:solidFill>
                <a:srgbClr val="C00000"/>
              </a:solidFill>
            </a:endParaRPr>
          </a:p>
          <a:p>
            <a:r>
              <a:rPr lang="ja-JP" altLang="en-US" dirty="0"/>
              <a:t>テーブル</a:t>
            </a:r>
            <a:r>
              <a:rPr lang="ja-JP" altLang="en-US" b="1" dirty="0"/>
              <a:t>部</a:t>
            </a:r>
            <a:r>
              <a:rPr lang="ja-JP" altLang="en-US" dirty="0"/>
              <a:t>の</a:t>
            </a:r>
            <a:r>
              <a:rPr lang="ja-JP" altLang="en-US" b="1" dirty="0"/>
              <a:t>複数行</a:t>
            </a:r>
            <a:r>
              <a:rPr lang="ja-JP" altLang="en-US" dirty="0"/>
              <a:t>が，テーブル</a:t>
            </a:r>
            <a:r>
              <a:rPr lang="en-US" altLang="ja-JP" b="1" dirty="0"/>
              <a:t>products</a:t>
            </a:r>
            <a:r>
              <a:rPr lang="ja-JP" altLang="en-US" dirty="0"/>
              <a:t>の</a:t>
            </a:r>
            <a:r>
              <a:rPr lang="ja-JP" altLang="en-US" b="1" dirty="0"/>
              <a:t>複数行</a:t>
            </a:r>
            <a:r>
              <a:rPr lang="ja-JP" altLang="en-US" dirty="0"/>
              <a:t>と</a:t>
            </a:r>
            <a:r>
              <a:rPr lang="ja-JP" altLang="en-US" b="1" dirty="0">
                <a:solidFill>
                  <a:srgbClr val="C00000"/>
                </a:solidFill>
              </a:rPr>
              <a:t>関連</a:t>
            </a:r>
            <a:endParaRPr lang="en-US" altLang="ja-JP" b="1" dirty="0">
              <a:solidFill>
                <a:srgbClr val="C00000"/>
              </a:solidFill>
            </a:endParaRPr>
          </a:p>
          <a:p>
            <a:endParaRPr lang="en-US" altLang="ja-JP" dirty="0"/>
          </a:p>
          <a:p>
            <a:endParaRPr lang="en-US" altLang="ja-JP" dirty="0"/>
          </a:p>
          <a:p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5719F40-29C4-49C3-B0F8-85D16984C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6</a:t>
            </a:fld>
            <a:endParaRPr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81B0D37-B81A-424B-A8CE-4337575E2880}"/>
              </a:ext>
            </a:extLst>
          </p:cNvPr>
          <p:cNvSpPr txBox="1"/>
          <p:nvPr/>
        </p:nvSpPr>
        <p:spPr>
          <a:xfrm>
            <a:off x="1448285" y="3766954"/>
            <a:ext cx="3104164" cy="8309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x</a:t>
            </a:r>
            <a:r>
              <a:rPr kumimoji="1"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と </a:t>
            </a:r>
            <a:r>
              <a:rPr kumimoji="1"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z</a:t>
            </a:r>
            <a:r>
              <a:rPr kumimoji="1"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は，</a:t>
            </a:r>
            <a:r>
              <a:rPr kumimoji="1"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XX 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に所属</a:t>
            </a:r>
            <a:endParaRPr kumimoji="1"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y</a:t>
            </a:r>
            <a:r>
              <a:rPr kumimoji="1"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は，</a:t>
            </a:r>
            <a:r>
              <a:rPr kumimoji="1" lang="en-US" altLang="ja-JP" sz="2400" b="1" dirty="0" err="1">
                <a:latin typeface="Arial" panose="020B0604020202020204" pitchFamily="34" charset="0"/>
                <a:ea typeface="メイリオ" panose="020B0604030504040204" pitchFamily="50" charset="-128"/>
              </a:rPr>
              <a:t>YY</a:t>
            </a:r>
            <a:r>
              <a:rPr kumimoji="1"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に所属</a:t>
            </a:r>
          </a:p>
        </p:txBody>
      </p:sp>
      <p:sp>
        <p:nvSpPr>
          <p:cNvPr id="13" name="矢印: 左右 12">
            <a:extLst>
              <a:ext uri="{FF2B5EF4-FFF2-40B4-BE49-F238E27FC236}">
                <a16:creationId xmlns:a16="http://schemas.microsoft.com/office/drawing/2014/main" id="{A80195DB-B33B-4153-836D-E2B91BCA1632}"/>
              </a:ext>
            </a:extLst>
          </p:cNvPr>
          <p:cNvSpPr/>
          <p:nvPr/>
        </p:nvSpPr>
        <p:spPr>
          <a:xfrm>
            <a:off x="2898596" y="3020316"/>
            <a:ext cx="531824" cy="18292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4" name="矢印: 左右 13">
            <a:extLst>
              <a:ext uri="{FF2B5EF4-FFF2-40B4-BE49-F238E27FC236}">
                <a16:creationId xmlns:a16="http://schemas.microsoft.com/office/drawing/2014/main" id="{71D18E60-8BBC-418E-9582-8CB08E12E9BA}"/>
              </a:ext>
            </a:extLst>
          </p:cNvPr>
          <p:cNvSpPr/>
          <p:nvPr/>
        </p:nvSpPr>
        <p:spPr>
          <a:xfrm>
            <a:off x="5815280" y="3016887"/>
            <a:ext cx="531824" cy="18292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6845C69-4277-4AF3-8744-B9E0BFD0BEF2}"/>
              </a:ext>
            </a:extLst>
          </p:cNvPr>
          <p:cNvSpPr txBox="1"/>
          <p:nvPr/>
        </p:nvSpPr>
        <p:spPr>
          <a:xfrm>
            <a:off x="2749779" y="2253462"/>
            <a:ext cx="877163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１対多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6F5AD41F-AB23-472D-AA5F-D4D34586D910}"/>
              </a:ext>
            </a:extLst>
          </p:cNvPr>
          <p:cNvSpPr txBox="1"/>
          <p:nvPr/>
        </p:nvSpPr>
        <p:spPr>
          <a:xfrm>
            <a:off x="5570087" y="2269435"/>
            <a:ext cx="877163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多</a:t>
            </a:r>
            <a:r>
              <a:rPr kumimoji="1" lang="ja-JP" altLang="en-US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対多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602BF0A4-5819-4F88-9C75-302F14F9E303}"/>
              </a:ext>
            </a:extLst>
          </p:cNvPr>
          <p:cNvSpPr txBox="1"/>
          <p:nvPr/>
        </p:nvSpPr>
        <p:spPr>
          <a:xfrm>
            <a:off x="134421" y="1730242"/>
            <a:ext cx="2646878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テーブル名：</a:t>
            </a:r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社員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5757F9F-205C-4492-92F2-06D988B6E617}"/>
              </a:ext>
            </a:extLst>
          </p:cNvPr>
          <p:cNvSpPr txBox="1"/>
          <p:nvPr/>
        </p:nvSpPr>
        <p:spPr>
          <a:xfrm>
            <a:off x="3328721" y="1697321"/>
            <a:ext cx="2339102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テーブル名：</a:t>
            </a:r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部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428682CA-4305-47C2-A2F9-A28F14AB7625}"/>
              </a:ext>
            </a:extLst>
          </p:cNvPr>
          <p:cNvSpPr txBox="1"/>
          <p:nvPr/>
        </p:nvSpPr>
        <p:spPr>
          <a:xfrm>
            <a:off x="5815280" y="1694733"/>
            <a:ext cx="2646878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テーブル名：</a:t>
            </a:r>
            <a:r>
              <a:rPr kumimoji="1"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products</a:t>
            </a:r>
            <a:endParaRPr kumimoji="1" lang="ja-JP" altLang="en-US" sz="24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0FA8CBA-2E21-4AA2-BF24-258EC7AAEB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10" y="2349907"/>
            <a:ext cx="2780950" cy="148227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80B12B4C-1363-4CC4-B96B-4CAC7BB4A5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8498" y="2622794"/>
            <a:ext cx="2236404" cy="1056309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FC42085B-EDB2-49EF-BD07-A30C604199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9021" y="2501905"/>
            <a:ext cx="2112884" cy="129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674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3C54368-7812-4C2E-A596-7F7A0602F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ja-JP" altLang="en-US" dirty="0"/>
              <a:t>関連の種類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517E9F6-7C67-4F53-95EF-6FEAB394CE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263" y="846138"/>
            <a:ext cx="8821737" cy="5334000"/>
          </a:xfrm>
        </p:spPr>
        <p:txBody>
          <a:bodyPr>
            <a:noAutofit/>
          </a:bodyPr>
          <a:lstStyle/>
          <a:p>
            <a:r>
              <a:rPr lang="ja-JP" altLang="en-US" b="1" dirty="0">
                <a:solidFill>
                  <a:srgbClr val="C00000"/>
                </a:solidFill>
              </a:rPr>
              <a:t>一対一</a:t>
            </a:r>
            <a:endParaRPr lang="en-US" altLang="ja-JP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b="1" dirty="0">
                <a:solidFill>
                  <a:srgbClr val="C00000"/>
                </a:solidFill>
              </a:rPr>
              <a:t>テーブル</a:t>
            </a:r>
            <a:r>
              <a:rPr lang="ja-JP" altLang="en-US" dirty="0"/>
              <a:t>の</a:t>
            </a:r>
            <a:r>
              <a:rPr lang="ja-JP" altLang="en-US" b="1" dirty="0"/>
              <a:t>１行</a:t>
            </a:r>
            <a:r>
              <a:rPr lang="ja-JP" altLang="en-US" dirty="0"/>
              <a:t>が，</a:t>
            </a:r>
            <a:r>
              <a:rPr lang="ja-JP" altLang="en-US" b="1" dirty="0"/>
              <a:t>別のテーブル</a:t>
            </a:r>
            <a:r>
              <a:rPr lang="ja-JP" altLang="en-US" dirty="0"/>
              <a:t>の</a:t>
            </a:r>
            <a:r>
              <a:rPr lang="ja-JP" altLang="en-US" b="1" dirty="0"/>
              <a:t>１行</a:t>
            </a:r>
            <a:r>
              <a:rPr lang="ja-JP" altLang="en-US" dirty="0"/>
              <a:t>と関連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b="1" dirty="0">
                <a:solidFill>
                  <a:srgbClr val="C00000"/>
                </a:solidFill>
              </a:rPr>
              <a:t>一対多</a:t>
            </a:r>
            <a:endParaRPr lang="en-US" altLang="ja-JP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b="1" dirty="0">
                <a:solidFill>
                  <a:srgbClr val="C00000"/>
                </a:solidFill>
              </a:rPr>
              <a:t>テーブル</a:t>
            </a:r>
            <a:r>
              <a:rPr lang="ja-JP" altLang="en-US" dirty="0"/>
              <a:t>の</a:t>
            </a:r>
            <a:r>
              <a:rPr lang="ja-JP" altLang="en-US" b="1" dirty="0"/>
              <a:t>１行</a:t>
            </a:r>
            <a:r>
              <a:rPr lang="ja-JP" altLang="en-US" dirty="0"/>
              <a:t>が，</a:t>
            </a:r>
            <a:r>
              <a:rPr lang="ja-JP" altLang="en-US" b="1" dirty="0"/>
              <a:t>別のテーブル</a:t>
            </a:r>
            <a:r>
              <a:rPr lang="ja-JP" altLang="en-US" dirty="0"/>
              <a:t>の</a:t>
            </a:r>
            <a:r>
              <a:rPr lang="ja-JP" altLang="en-US" b="1" dirty="0"/>
              <a:t>複数行</a:t>
            </a:r>
            <a:r>
              <a:rPr lang="ja-JP" altLang="en-US" dirty="0"/>
              <a:t>と関連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b="1" dirty="0">
                <a:solidFill>
                  <a:srgbClr val="C00000"/>
                </a:solidFill>
              </a:rPr>
              <a:t>多対多</a:t>
            </a:r>
            <a:endParaRPr lang="en-US" altLang="ja-JP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C00000"/>
                </a:solidFill>
              </a:rPr>
              <a:t>　テーブル</a:t>
            </a:r>
            <a:r>
              <a:rPr lang="ja-JP" altLang="en-US" dirty="0"/>
              <a:t>の</a:t>
            </a:r>
            <a:r>
              <a:rPr lang="ja-JP" altLang="en-US" b="1" dirty="0"/>
              <a:t>複数行</a:t>
            </a:r>
            <a:r>
              <a:rPr lang="ja-JP" altLang="en-US" dirty="0"/>
              <a:t>が，</a:t>
            </a:r>
            <a:r>
              <a:rPr lang="ja-JP" altLang="en-US" b="1" dirty="0"/>
              <a:t>別のテーブル</a:t>
            </a:r>
            <a:r>
              <a:rPr lang="ja-JP" altLang="en-US" dirty="0"/>
              <a:t>の</a:t>
            </a:r>
            <a:r>
              <a:rPr lang="ja-JP" altLang="en-US" b="1" dirty="0"/>
              <a:t>複数行</a:t>
            </a:r>
            <a:r>
              <a:rPr lang="ja-JP" altLang="en-US" dirty="0"/>
              <a:t>と関連</a:t>
            </a:r>
            <a:endParaRPr lang="en-US" altLang="ja-JP" dirty="0"/>
          </a:p>
          <a:p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55509E4-7B7A-4DA1-A850-35518F7F2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47910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ja-JP" altLang="en-US" dirty="0"/>
              <a:t>参照整合性制約のイメージ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8</a:t>
            </a:fld>
            <a:endParaRPr lang="ja-JP" altLang="en-US" dirty="0"/>
          </a:p>
        </p:txBody>
      </p:sp>
      <p:pic>
        <p:nvPicPr>
          <p:cNvPr id="1026" name="Picture 2" descr="http://3.bp.blogspot.com/-EbjycNDAsyg/VtofxaYqDEI/AAAAAAAA4aI/gbtsBRZ6G4k/s800/menu_chumon_famil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035" y="1615004"/>
            <a:ext cx="4640446" cy="327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435321" y="4728172"/>
            <a:ext cx="8494633" cy="83099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あるテーブルの</a:t>
            </a:r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ある属性に格納できる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データには</a:t>
            </a:r>
            <a:r>
              <a:rPr kumimoji="1" lang="ja-JP" altLang="en-US" sz="24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制約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がつく</a:t>
            </a:r>
            <a:endParaRPr kumimoji="1"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場合がある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664874" y="2184164"/>
            <a:ext cx="2339102" cy="83099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products</a:t>
            </a:r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から</a:t>
            </a:r>
            <a:endParaRPr kumimoji="1" lang="en-US" altLang="ja-JP" sz="24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お選びください</a:t>
            </a:r>
            <a:endParaRPr kumimoji="1" lang="ja-JP" altLang="en-US" sz="24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1028" name="Picture 4" descr="http://4.bp.blogspot.com/-GSirZRsHh5g/ViipAe1zjVI/AAAAAAAAztg/pcH3OQf7uzs/s800/job_tenin_woma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95" y="1847991"/>
            <a:ext cx="1386840" cy="257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2398819" y="3502032"/>
            <a:ext cx="3262432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枝豆はないん</a:t>
            </a:r>
            <a:endParaRPr kumimoji="1" lang="en-US" altLang="ja-JP" sz="24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ですか？</a:t>
            </a:r>
          </a:p>
        </p:txBody>
      </p:sp>
    </p:spTree>
    <p:extLst>
      <p:ext uri="{BB962C8B-B14F-4D97-AF65-F5344CB8AC3E}">
        <p14:creationId xmlns:p14="http://schemas.microsoft.com/office/powerpoint/2010/main" val="4134782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表 18">
            <a:extLst>
              <a:ext uri="{FF2B5EF4-FFF2-40B4-BE49-F238E27FC236}">
                <a16:creationId xmlns:a16="http://schemas.microsoft.com/office/drawing/2014/main" id="{1E1218A8-5EA5-429B-95B5-E8F9534ECB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3982276"/>
              </p:ext>
            </p:extLst>
          </p:nvPr>
        </p:nvGraphicFramePr>
        <p:xfrm>
          <a:off x="5242661" y="3044160"/>
          <a:ext cx="3186350" cy="178977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115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2561">
                  <a:extLst>
                    <a:ext uri="{9D8B030D-6E8A-4147-A177-3AD203B41FA5}">
                      <a16:colId xmlns:a16="http://schemas.microsoft.com/office/drawing/2014/main" val="2036084990"/>
                    </a:ext>
                  </a:extLst>
                </a:gridCol>
                <a:gridCol w="1102191">
                  <a:extLst>
                    <a:ext uri="{9D8B030D-6E8A-4147-A177-3AD203B41FA5}">
                      <a16:colId xmlns:a16="http://schemas.microsoft.com/office/drawing/2014/main" val="2120742072"/>
                    </a:ext>
                  </a:extLst>
                </a:gridCol>
              </a:tblGrid>
              <a:tr h="40150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id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name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price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</a:t>
                      </a:r>
                      <a:endParaRPr kumimoji="1" lang="ja-JP" altLang="en-US" sz="24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orange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50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</a:t>
                      </a:r>
                      <a:endParaRPr kumimoji="1" lang="ja-JP" altLang="en-US" sz="24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apple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100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3</a:t>
                      </a:r>
                      <a:endParaRPr kumimoji="1" lang="ja-JP" altLang="en-US" sz="24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melon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500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74835494"/>
                  </a:ext>
                </a:extLst>
              </a:tr>
            </a:tbl>
          </a:graphicData>
        </a:graphic>
      </p:graphicFrame>
      <p:sp>
        <p:nvSpPr>
          <p:cNvPr id="30" name="正方形/長方形 29"/>
          <p:cNvSpPr/>
          <p:nvPr/>
        </p:nvSpPr>
        <p:spPr>
          <a:xfrm>
            <a:off x="5165794" y="3009357"/>
            <a:ext cx="932956" cy="1871626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9460" name="Rectangle 2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ja-JP" altLang="en-US" dirty="0"/>
              <a:t>参照整合性制約</a:t>
            </a:r>
          </a:p>
        </p:txBody>
      </p:sp>
      <p:sp>
        <p:nvSpPr>
          <p:cNvPr id="17" name="コンテンツ プレースホルダー 2"/>
          <p:cNvSpPr txBox="1">
            <a:spLocks/>
          </p:cNvSpPr>
          <p:nvPr/>
        </p:nvSpPr>
        <p:spPr>
          <a:xfrm>
            <a:off x="4887274" y="2522137"/>
            <a:ext cx="4256726" cy="52202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7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テーブル名</a:t>
            </a:r>
            <a:r>
              <a:rPr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：</a:t>
            </a:r>
            <a:r>
              <a:rPr lang="en-US" altLang="ja-JP" sz="27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products</a:t>
            </a:r>
            <a:endParaRPr lang="ja-JP" altLang="en-US" sz="2700" b="1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graphicFrame>
        <p:nvGraphicFramePr>
          <p:cNvPr id="23" name="表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4947417"/>
              </p:ext>
            </p:extLst>
          </p:nvPr>
        </p:nvGraphicFramePr>
        <p:xfrm>
          <a:off x="276226" y="2277172"/>
          <a:ext cx="4341530" cy="146437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53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4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99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35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700" dirty="0"/>
                        <a:t>id</a:t>
                      </a:r>
                      <a:endParaRPr kumimoji="1" lang="ja-JP" altLang="en-US" sz="27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700" dirty="0"/>
                        <a:t>購入者</a:t>
                      </a:r>
                      <a:endParaRPr kumimoji="1" lang="ja-JP" altLang="en-US" sz="27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700" dirty="0"/>
                        <a:t>商品</a:t>
                      </a:r>
                      <a:r>
                        <a:rPr kumimoji="1" lang="en-US" altLang="ja-JP" sz="2700" dirty="0"/>
                        <a:t>ID</a:t>
                      </a:r>
                      <a:endParaRPr kumimoji="1" lang="ja-JP" altLang="en-US" sz="27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700" dirty="0"/>
                        <a:t>数量</a:t>
                      </a:r>
                      <a:endParaRPr kumimoji="1" lang="ja-JP" altLang="en-US" sz="27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</a:t>
                      </a:r>
                      <a:endParaRPr kumimoji="1" lang="ja-JP" altLang="en-US" sz="27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X</a:t>
                      </a:r>
                      <a:endParaRPr kumimoji="1" lang="ja-JP" altLang="en-US" sz="27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</a:t>
                      </a:r>
                      <a:endParaRPr kumimoji="1" lang="ja-JP" altLang="en-US" sz="27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10</a:t>
                      </a:r>
                      <a:endParaRPr kumimoji="1" lang="ja-JP" altLang="en-US" sz="27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25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2</a:t>
                      </a:r>
                      <a:endParaRPr kumimoji="1" lang="ja-JP" altLang="en-US" sz="27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Y</a:t>
                      </a:r>
                      <a:endParaRPr kumimoji="1" lang="ja-JP" altLang="en-US" sz="27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2</a:t>
                      </a:r>
                      <a:endParaRPr kumimoji="1" lang="ja-JP" altLang="en-US" sz="27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5</a:t>
                      </a:r>
                      <a:endParaRPr kumimoji="1" lang="ja-JP" altLang="en-US" sz="27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4" name="コンテンツ プレースホルダー 2"/>
          <p:cNvSpPr txBox="1">
            <a:spLocks/>
          </p:cNvSpPr>
          <p:nvPr/>
        </p:nvSpPr>
        <p:spPr>
          <a:xfrm>
            <a:off x="109885" y="1895128"/>
            <a:ext cx="4256726" cy="52202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7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テーブル名：</a:t>
            </a:r>
            <a:r>
              <a:rPr lang="ja-JP" altLang="en-US" sz="27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購入</a:t>
            </a:r>
          </a:p>
        </p:txBody>
      </p:sp>
      <p:sp>
        <p:nvSpPr>
          <p:cNvPr id="26" name="正方形/長方形 25"/>
          <p:cNvSpPr/>
          <p:nvPr/>
        </p:nvSpPr>
        <p:spPr>
          <a:xfrm>
            <a:off x="2239426" y="2310434"/>
            <a:ext cx="1188003" cy="1431108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" name="屈折矢印 1"/>
          <p:cNvSpPr/>
          <p:nvPr/>
        </p:nvSpPr>
        <p:spPr>
          <a:xfrm flipH="1">
            <a:off x="2776865" y="3836718"/>
            <a:ext cx="2015747" cy="487837"/>
          </a:xfrm>
          <a:prstGeom prst="bentUp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" name="Rectangle 3"/>
          <p:cNvSpPr txBox="1">
            <a:spLocks/>
          </p:cNvSpPr>
          <p:nvPr/>
        </p:nvSpPr>
        <p:spPr>
          <a:xfrm>
            <a:off x="134529" y="4355766"/>
            <a:ext cx="5964221" cy="58026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ja-JP" altLang="en-US" sz="21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テーブル「</a:t>
            </a:r>
            <a:r>
              <a:rPr lang="ja-JP" altLang="en-US" sz="21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購入</a:t>
            </a:r>
            <a:r>
              <a:rPr lang="ja-JP" altLang="en-US" sz="21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」の</a:t>
            </a:r>
            <a:r>
              <a:rPr lang="ja-JP" altLang="en-US" sz="21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商品</a:t>
            </a:r>
            <a:r>
              <a:rPr lang="en-US" altLang="ja-JP" sz="21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ID</a:t>
            </a:r>
            <a:r>
              <a:rPr lang="ja-JP" altLang="en-US" sz="21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の値は，</a:t>
            </a:r>
            <a:r>
              <a:rPr lang="ja-JP" altLang="en-US" sz="21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必ず</a:t>
            </a:r>
            <a:r>
              <a:rPr lang="ja-JP" altLang="en-US" sz="21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，</a:t>
            </a:r>
            <a:endParaRPr lang="en-US" altLang="ja-JP" sz="2100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ja-JP" altLang="en-US" sz="21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テーブル「</a:t>
            </a:r>
            <a:r>
              <a:rPr lang="en-US" altLang="ja-JP" sz="21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products</a:t>
            </a:r>
            <a:r>
              <a:rPr lang="ja-JP" altLang="en-US" sz="21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」の</a:t>
            </a:r>
            <a:r>
              <a:rPr lang="en-US" altLang="ja-JP" sz="21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id</a:t>
            </a:r>
            <a:r>
              <a:rPr lang="ja-JP" altLang="en-US" sz="21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の中から</a:t>
            </a:r>
            <a:r>
              <a:rPr lang="ja-JP" altLang="en-US" sz="21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選ぶ</a:t>
            </a:r>
            <a:endParaRPr lang="en-US" altLang="ja-JP" sz="2100" b="1" u="sng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0" name="角丸四角形吹き出し 19"/>
          <p:cNvSpPr/>
          <p:nvPr/>
        </p:nvSpPr>
        <p:spPr>
          <a:xfrm>
            <a:off x="2238247" y="5343280"/>
            <a:ext cx="2804252" cy="640782"/>
          </a:xfrm>
          <a:prstGeom prst="wedgeRoundRectCallout">
            <a:avLst>
              <a:gd name="adj1" fmla="val -17826"/>
              <a:gd name="adj2" fmla="val -9209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kumimoji="1" lang="en-US" altLang="ja-JP" sz="1350">
                <a:latin typeface="Arial" panose="020B0604020202020204" pitchFamily="34" charset="0"/>
                <a:ea typeface="メイリオ" panose="020B0604030504040204" pitchFamily="50" charset="-128"/>
              </a:rPr>
              <a:t>DDDD</a:t>
            </a:r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1" name="Rectangle 3"/>
          <p:cNvSpPr txBox="1">
            <a:spLocks/>
          </p:cNvSpPr>
          <p:nvPr/>
        </p:nvSpPr>
        <p:spPr>
          <a:xfrm>
            <a:off x="2560411" y="5467426"/>
            <a:ext cx="2448656" cy="43438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ja-JP" altLang="en-US" sz="21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参照整合性制約</a:t>
            </a:r>
            <a:endParaRPr lang="en-US" altLang="ja-JP" sz="2100" b="1" u="sng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5" name="角丸四角形吹き出し 24"/>
          <p:cNvSpPr/>
          <p:nvPr/>
        </p:nvSpPr>
        <p:spPr>
          <a:xfrm>
            <a:off x="5416877" y="5257574"/>
            <a:ext cx="1849338" cy="640782"/>
          </a:xfrm>
          <a:prstGeom prst="wedgeRoundRectCallout">
            <a:avLst>
              <a:gd name="adj1" fmla="val -35488"/>
              <a:gd name="adj2" fmla="val -9464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kumimoji="1" lang="en-US" altLang="ja-JP" sz="1350">
                <a:latin typeface="Arial" panose="020B0604020202020204" pitchFamily="34" charset="0"/>
                <a:ea typeface="メイリオ" panose="020B0604030504040204" pitchFamily="50" charset="-128"/>
              </a:rPr>
              <a:t>DDDD</a:t>
            </a:r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1" name="Rectangle 3"/>
          <p:cNvSpPr txBox="1">
            <a:spLocks/>
          </p:cNvSpPr>
          <p:nvPr/>
        </p:nvSpPr>
        <p:spPr>
          <a:xfrm>
            <a:off x="5739040" y="5381720"/>
            <a:ext cx="2448656" cy="43438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ja-JP" altLang="en-US" sz="21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主キー</a:t>
            </a:r>
            <a:endParaRPr lang="en-US" altLang="ja-JP" sz="2100" b="1" u="sng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2" name="角丸四角形吹き出し 31"/>
          <p:cNvSpPr/>
          <p:nvPr/>
        </p:nvSpPr>
        <p:spPr>
          <a:xfrm>
            <a:off x="3962604" y="1041898"/>
            <a:ext cx="2560115" cy="1139779"/>
          </a:xfrm>
          <a:prstGeom prst="wedgeRoundRectCallout">
            <a:avLst>
              <a:gd name="adj1" fmla="val -68328"/>
              <a:gd name="adj2" fmla="val 7851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kumimoji="1" lang="en-US" altLang="ja-JP" sz="1350">
                <a:latin typeface="Arial" panose="020B0604020202020204" pitchFamily="34" charset="0"/>
                <a:ea typeface="メイリオ" panose="020B0604030504040204" pitchFamily="50" charset="-128"/>
              </a:rPr>
              <a:t>DDDD</a:t>
            </a:r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4" name="Rectangle 3"/>
          <p:cNvSpPr txBox="1">
            <a:spLocks/>
          </p:cNvSpPr>
          <p:nvPr/>
        </p:nvSpPr>
        <p:spPr>
          <a:xfrm>
            <a:off x="4180956" y="1242868"/>
            <a:ext cx="2902631" cy="44727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ja-JP" altLang="en-US" sz="21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参照整合性制約</a:t>
            </a:r>
            <a:r>
              <a:rPr lang="ja-JP" altLang="en-US" sz="21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の</a:t>
            </a:r>
            <a:endParaRPr lang="en-US" altLang="ja-JP" sz="2100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ja-JP" altLang="en-US" sz="21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付いた</a:t>
            </a:r>
            <a:r>
              <a:rPr lang="ja-JP" altLang="en-US" sz="21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属性</a:t>
            </a:r>
            <a:endParaRPr lang="en-US" altLang="ja-JP" sz="2100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8" name="スライド番号プレースホルダー 3">
            <a:extLst>
              <a:ext uri="{FF2B5EF4-FFF2-40B4-BE49-F238E27FC236}">
                <a16:creationId xmlns:a16="http://schemas.microsoft.com/office/drawing/2014/main" id="{6E08EB96-88A4-42B8-8245-97EF20372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9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924093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4286</TotalTime>
  <Words>652</Words>
  <Application>Microsoft Office PowerPoint</Application>
  <PresentationFormat>画面に合わせる (4:3)</PresentationFormat>
  <Paragraphs>208</Paragraphs>
  <Slides>10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5" baseType="lpstr">
      <vt:lpstr>メイリオ</vt:lpstr>
      <vt:lpstr>游ゴシック</vt:lpstr>
      <vt:lpstr>Arial</vt:lpstr>
      <vt:lpstr>Calibri</vt:lpstr>
      <vt:lpstr>Office テーマ</vt:lpstr>
      <vt:lpstr>PowerPoint プレゼンテーション</vt:lpstr>
      <vt:lpstr>第３回のアウトライン</vt:lpstr>
      <vt:lpstr>カラム制約，デフォルト値，自動インクリメント</vt:lpstr>
      <vt:lpstr>テーブル制約</vt:lpstr>
      <vt:lpstr>テーブルの例</vt:lpstr>
      <vt:lpstr>テーブル間の関連</vt:lpstr>
      <vt:lpstr>関連の種類</vt:lpstr>
      <vt:lpstr>参照整合性制約のイメージ</vt:lpstr>
      <vt:lpstr>参照整合性制約</vt:lpstr>
      <vt:lpstr>テーブル定義の例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データベースシステム（２）</dc:title>
  <dc:creator>kaneko kunihiko</dc:creator>
  <cp:lastModifiedBy>金子 邦彦</cp:lastModifiedBy>
  <cp:revision>398</cp:revision>
  <dcterms:created xsi:type="dcterms:W3CDTF">2019-11-02T00:06:04Z</dcterms:created>
  <dcterms:modified xsi:type="dcterms:W3CDTF">2021-05-14T09:34:42Z</dcterms:modified>
</cp:coreProperties>
</file>