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1265" r:id="rId2"/>
    <p:sldId id="1274" r:id="rId3"/>
    <p:sldId id="1231" r:id="rId4"/>
    <p:sldId id="1232" r:id="rId5"/>
    <p:sldId id="410" r:id="rId6"/>
    <p:sldId id="396" r:id="rId7"/>
    <p:sldId id="397" r:id="rId8"/>
    <p:sldId id="398" r:id="rId9"/>
    <p:sldId id="399" r:id="rId10"/>
    <p:sldId id="1249" r:id="rId11"/>
    <p:sldId id="588" r:id="rId12"/>
    <p:sldId id="1243" r:id="rId13"/>
    <p:sldId id="1269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2271" autoAdjust="0"/>
  </p:normalViewPr>
  <p:slideViewPr>
    <p:cSldViewPr snapToGrid="0">
      <p:cViewPr varScale="1">
        <p:scale>
          <a:sx n="45" d="100"/>
          <a:sy n="45" d="100"/>
        </p:scale>
        <p:origin x="494" y="22"/>
      </p:cViewPr>
      <p:guideLst/>
    </p:cSldViewPr>
  </p:slideViewPr>
  <p:outlineViewPr>
    <p:cViewPr>
      <p:scale>
        <a:sx n="33" d="100"/>
        <a:sy n="33" d="100"/>
      </p:scale>
      <p:origin x="0" y="-577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37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3699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62DE7A-DD90-4375-88D2-27ABB36A7A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37296" cy="22065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dd-5. 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貸出記録のテーブル</a:t>
            </a:r>
            <a:endParaRPr lang="ja-JP" altLang="en-US" sz="36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7" y="3126508"/>
            <a:ext cx="5337298" cy="197236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</a:t>
            </a:r>
            <a:r>
              <a:rPr lang="ja-JP" altLang="en-US" sz="2800" b="1" dirty="0">
                <a:solidFill>
                  <a:schemeClr val="tx1"/>
                </a:solidFill>
              </a:rPr>
              <a:t>の基本</a:t>
            </a:r>
            <a:r>
              <a:rPr lang="ja-JP" altLang="en-US" sz="2800" dirty="0">
                <a:solidFill>
                  <a:schemeClr val="tx1"/>
                </a:solidFill>
              </a:rPr>
              <a:t>（短縮版）</a:t>
            </a:r>
            <a:r>
              <a:rPr lang="ja-JP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（全７回）</a:t>
            </a:r>
            <a:endParaRPr lang="en-US" altLang="ja-JP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chemeClr val="tx1"/>
                </a:solidFill>
              </a:rPr>
              <a:t>基本を把握したい人へ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https://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www.kkaneko.jp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</a:rPr>
              <a:t>/data/dd/</a:t>
            </a:r>
            <a:r>
              <a:rPr lang="en-US" altLang="ja-JP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03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9084731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 </a:t>
            </a:r>
            <a:r>
              <a:rPr lang="en-US" altLang="ja-JP" sz="3200" dirty="0" err="1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を書いて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エラーメッセージが出ない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ことを確認．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501359" y="1890132"/>
            <a:ext cx="4005790" cy="234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CREATE TABLE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book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who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what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at </a:t>
            </a:r>
            <a:r>
              <a:rPr lang="en-US" altLang="ja-JP" sz="2400" b="1" dirty="0"/>
              <a:t>DATETIME</a:t>
            </a:r>
            <a:r>
              <a:rPr lang="en-US" altLang="ja-JP" sz="2400" dirty="0"/>
              <a:t>);</a:t>
            </a:r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1E5E498-F7C0-4E95-A36E-371F0AD2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17" y="1766915"/>
            <a:ext cx="3591110" cy="29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1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438913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テーブルへのレコードの挿入と確認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6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10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501359" y="1612374"/>
            <a:ext cx="7974675" cy="2252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赤</a:t>
            </a:r>
            <a:r>
              <a:rPr lang="en-US" altLang="ja-JP" sz="2400" dirty="0"/>
              <a:t>', 'XX', '</a:t>
            </a:r>
            <a:r>
              <a:rPr lang="ja-JP" altLang="en-US" sz="2400" dirty="0"/>
              <a:t>貸出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赤</a:t>
            </a:r>
            <a:r>
              <a:rPr lang="en-US" altLang="ja-JP" sz="2400" dirty="0"/>
              <a:t>', 'XX', '</a:t>
            </a:r>
            <a:r>
              <a:rPr lang="ja-JP" altLang="en-US" sz="2400" dirty="0"/>
              <a:t>返却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青</a:t>
            </a:r>
            <a:r>
              <a:rPr lang="en-US" altLang="ja-JP" sz="2400" dirty="0"/>
              <a:t>', 'YY', '</a:t>
            </a:r>
            <a:r>
              <a:rPr lang="ja-JP" altLang="en-US" sz="2400" dirty="0"/>
              <a:t>貸出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INSERT INTO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VALUES</a:t>
            </a:r>
            <a:r>
              <a:rPr lang="en-US" altLang="ja-JP" sz="2400" dirty="0"/>
              <a:t>('</a:t>
            </a:r>
            <a:r>
              <a:rPr lang="ja-JP" altLang="en-US" sz="2400" dirty="0"/>
              <a:t>緑</a:t>
            </a:r>
            <a:r>
              <a:rPr lang="en-US" altLang="ja-JP" sz="2400" dirty="0"/>
              <a:t>', 'ZZ', '</a:t>
            </a:r>
            <a:r>
              <a:rPr lang="ja-JP" altLang="en-US" sz="2400" dirty="0"/>
              <a:t>貸出</a:t>
            </a:r>
            <a:r>
              <a:rPr lang="en-US" altLang="ja-JP" sz="24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</a:t>
            </a:r>
            <a:r>
              <a:rPr lang="en-US" altLang="ja-JP" sz="2400" dirty="0"/>
              <a:t> * </a:t>
            </a:r>
            <a:r>
              <a:rPr lang="en-US" altLang="ja-JP" sz="2400" b="1" dirty="0"/>
              <a:t>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;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7DD38B-DBDB-4BB0-9E02-E48D4D5E821C}"/>
              </a:ext>
            </a:extLst>
          </p:cNvPr>
          <p:cNvSpPr txBox="1"/>
          <p:nvPr/>
        </p:nvSpPr>
        <p:spPr>
          <a:xfrm>
            <a:off x="0" y="4691399"/>
            <a:ext cx="480131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now()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MySQL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の機能で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現在日時の取得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（９時間遅れの世界標準時が取得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されることもある）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ACE5D9D-BAFA-48C4-A760-8A5428060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026" y="3684125"/>
            <a:ext cx="3151130" cy="30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1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228728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貸し出し記録の集計・集約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800" dirty="0">
                <a:latin typeface="Arial" panose="020B0604020202020204" pitchFamily="34" charset="0"/>
                <a:ea typeface="メイリオ" panose="020B0604030504040204" pitchFamily="50" charset="-128"/>
              </a:rPr>
              <a:t>11, 12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行目に，次の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を書き加えて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，「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クリック．結果を確認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470955" y="1635274"/>
            <a:ext cx="8183598" cy="9444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</a:t>
            </a:r>
            <a:r>
              <a:rPr lang="en-US" altLang="ja-JP" sz="2400" dirty="0"/>
              <a:t>  who, </a:t>
            </a:r>
            <a:r>
              <a:rPr lang="en-US" altLang="ja-JP" sz="2400" b="1" dirty="0"/>
              <a:t>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GROUP BY</a:t>
            </a:r>
            <a:r>
              <a:rPr lang="en-US" altLang="ja-JP" sz="2400" dirty="0"/>
              <a:t> who;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 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WHERE</a:t>
            </a:r>
            <a:r>
              <a:rPr lang="en-US" altLang="ja-JP" sz="2400" dirty="0"/>
              <a:t> what='</a:t>
            </a:r>
            <a:r>
              <a:rPr lang="ja-JP" altLang="en-US" sz="2400" dirty="0"/>
              <a:t>貸出</a:t>
            </a:r>
            <a:r>
              <a:rPr lang="en-US" altLang="ja-JP" sz="2400" dirty="0"/>
              <a:t>';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D7774F-627F-4D31-A6D1-2FA118A6F851}"/>
              </a:ext>
            </a:extLst>
          </p:cNvPr>
          <p:cNvSpPr/>
          <p:nvPr/>
        </p:nvSpPr>
        <p:spPr>
          <a:xfrm>
            <a:off x="213173" y="2662803"/>
            <a:ext cx="8358626" cy="3857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B97E9C3-8AA3-4168-BB29-6B7473EA471F}"/>
              </a:ext>
            </a:extLst>
          </p:cNvPr>
          <p:cNvSpPr txBox="1">
            <a:spLocks/>
          </p:cNvSpPr>
          <p:nvPr/>
        </p:nvSpPr>
        <p:spPr>
          <a:xfrm>
            <a:off x="295927" y="2787206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誰が何回貸出，返却したか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</a:t>
            </a:r>
            <a:r>
              <a:rPr lang="en-US" altLang="ja-JP" sz="2000" dirty="0"/>
              <a:t>  who, </a:t>
            </a:r>
            <a:r>
              <a:rPr lang="en-US" altLang="ja-JP" sz="2000" b="1" dirty="0"/>
              <a:t>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GROUP BY</a:t>
            </a:r>
            <a:r>
              <a:rPr lang="en-US" altLang="ja-JP" sz="2000" dirty="0"/>
              <a:t> who;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貸出の回数は全部で何回か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 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WHERE</a:t>
            </a:r>
            <a:r>
              <a:rPr lang="en-US" altLang="ja-JP" sz="2000" dirty="0"/>
              <a:t> what='</a:t>
            </a:r>
            <a:r>
              <a:rPr lang="ja-JP" altLang="en-US" sz="2000" dirty="0"/>
              <a:t>貸出</a:t>
            </a:r>
            <a:r>
              <a:rPr lang="en-US" altLang="ja-JP" sz="2000" dirty="0"/>
              <a:t>';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326433-542E-42C6-86FD-A749B334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8" y="3680294"/>
            <a:ext cx="4972960" cy="111868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C45B78-71F6-43FA-BDD3-1795763AD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78" y="5796593"/>
            <a:ext cx="4847903" cy="58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5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レコードの挿入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7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第５回のアウトライン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次のことについて，</a:t>
            </a:r>
            <a:r>
              <a:rPr kumimoji="1" lang="en-US" altLang="ja-JP" dirty="0" err="1"/>
              <a:t>Paiza.IO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を用いた演習</a:t>
            </a:r>
            <a:endParaRPr kumimoji="1" lang="en-US" altLang="ja-JP" dirty="0"/>
          </a:p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lang="en-US" altLang="ja-JP" dirty="0"/>
          </a:p>
          <a:p>
            <a:r>
              <a:rPr lang="en-US" altLang="ja-JP" dirty="0"/>
              <a:t>SQL </a:t>
            </a:r>
            <a:r>
              <a:rPr lang="ja-JP" altLang="en-US" dirty="0"/>
              <a:t>によるレコードの挿入</a:t>
            </a:r>
            <a:endParaRPr kumimoji="1" lang="en-US" altLang="ja-JP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による問い合わせ（クエリ）の例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30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作成するテーブル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664D3-14E9-483B-85A4-59592E4D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図書 </a:t>
            </a:r>
            <a:r>
              <a:rPr lang="en-US" altLang="ja-JP" dirty="0"/>
              <a:t>(</a:t>
            </a:r>
            <a:r>
              <a:rPr lang="en-US" altLang="ja-JP" b="1" dirty="0"/>
              <a:t>book</a:t>
            </a:r>
            <a:r>
              <a:rPr lang="en-US" altLang="ja-JP" dirty="0"/>
              <a:t>) </a:t>
            </a:r>
            <a:r>
              <a:rPr lang="ja-JP" altLang="en-US" dirty="0"/>
              <a:t>は，次の３冊とする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赤，青，緑</a:t>
            </a:r>
            <a:endParaRPr lang="en-US" altLang="ja-JP" dirty="0"/>
          </a:p>
          <a:p>
            <a:r>
              <a:rPr lang="ja-JP" altLang="en-US" dirty="0"/>
              <a:t>貸出者</a:t>
            </a:r>
            <a:r>
              <a:rPr lang="en-US" altLang="ja-JP" dirty="0"/>
              <a:t>(</a:t>
            </a:r>
            <a:r>
              <a:rPr lang="en-US" altLang="ja-JP" b="1" dirty="0"/>
              <a:t>who</a:t>
            </a:r>
            <a:r>
              <a:rPr lang="en-US" altLang="ja-JP" dirty="0"/>
              <a:t>)</a:t>
            </a:r>
            <a:r>
              <a:rPr lang="ja-JP" altLang="en-US" dirty="0"/>
              <a:t>，貸出か返却か</a:t>
            </a:r>
            <a:r>
              <a:rPr lang="en-US" altLang="ja-JP" dirty="0"/>
              <a:t>(</a:t>
            </a:r>
            <a:r>
              <a:rPr lang="en-US" altLang="ja-JP" b="1" dirty="0"/>
              <a:t>what</a:t>
            </a:r>
            <a:r>
              <a:rPr lang="en-US" altLang="ja-JP" dirty="0"/>
              <a:t>)</a:t>
            </a:r>
            <a:r>
              <a:rPr lang="ja-JP" altLang="en-US" dirty="0"/>
              <a:t>，日時</a:t>
            </a:r>
            <a:r>
              <a:rPr lang="en-US" altLang="ja-JP" dirty="0"/>
              <a:t>(</a:t>
            </a:r>
            <a:r>
              <a:rPr lang="en-US" altLang="ja-JP" b="1" dirty="0"/>
              <a:t>at</a:t>
            </a:r>
            <a:r>
              <a:rPr lang="en-US" altLang="ja-JP" dirty="0"/>
              <a:t>)</a:t>
            </a:r>
            <a:r>
              <a:rPr lang="ja-JP" altLang="en-US" dirty="0"/>
              <a:t>を記録する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36BBAD2-CCDA-451C-8CED-84A2955A4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29317"/>
              </p:ext>
            </p:extLst>
          </p:nvPr>
        </p:nvGraphicFramePr>
        <p:xfrm>
          <a:off x="2019400" y="3484233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2021-05-11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D6838E-4703-4F6C-A9AC-4D758025EC12}"/>
              </a:ext>
            </a:extLst>
          </p:cNvPr>
          <p:cNvSpPr txBox="1"/>
          <p:nvPr/>
        </p:nvSpPr>
        <p:spPr>
          <a:xfrm>
            <a:off x="5600223" y="5890479"/>
            <a:ext cx="334224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at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には，プログラム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実行日時を記録する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3732938" y="3022568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20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5619-31AB-4608-BBF5-33AEF8BD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テーブル定義の</a:t>
            </a:r>
            <a:r>
              <a:rPr lang="en-US" altLang="ja-JP" dirty="0"/>
              <a:t>SQL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24359-98B9-494B-B5D3-D83864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4" y="846139"/>
            <a:ext cx="4249736" cy="25455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b="1" dirty="0"/>
              <a:t>CREATE TABLE </a:t>
            </a:r>
            <a:r>
              <a:rPr lang="en-US" altLang="ja-JP" dirty="0" err="1"/>
              <a:t>tosyo</a:t>
            </a:r>
            <a:r>
              <a:rPr lang="en-US" altLang="ja-JP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book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who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what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at </a:t>
            </a:r>
            <a:r>
              <a:rPr lang="en-US" altLang="ja-JP" b="1" dirty="0"/>
              <a:t>DATETIME</a:t>
            </a:r>
            <a:r>
              <a:rPr lang="en-US" altLang="ja-JP" dirty="0"/>
              <a:t>);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228CAF-E605-4E5A-9689-F5EBC8B5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D8FD5B1-2AC3-4436-80AC-37E186614EE3}"/>
              </a:ext>
            </a:extLst>
          </p:cNvPr>
          <p:cNvSpPr txBox="1">
            <a:spLocks/>
          </p:cNvSpPr>
          <p:nvPr/>
        </p:nvSpPr>
        <p:spPr>
          <a:xfrm>
            <a:off x="4572000" y="846139"/>
            <a:ext cx="3404339" cy="305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赤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青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本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貸出者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貸出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返却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日時</a:t>
            </a:r>
            <a:endParaRPr lang="en-US" altLang="ja-JP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C2BFFD2-31BD-42D2-8AA6-9590FC5AB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86026"/>
              </p:ext>
            </p:extLst>
          </p:nvPr>
        </p:nvGraphicFramePr>
        <p:xfrm>
          <a:off x="1674614" y="4333789"/>
          <a:ext cx="5210457" cy="133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7256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日付や時刻など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69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新しいレコードの挿入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4089083" y="2444591"/>
            <a:ext cx="497205" cy="53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6841" y="5001761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0978" y="5003187"/>
            <a:ext cx="416652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値の並び．半角のカンマ「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,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」で区切る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　文字列は半角の「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'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」で囲む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261" y="4421117"/>
            <a:ext cx="6678431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INSERT INTO </a:t>
            </a:r>
            <a:r>
              <a:rPr lang="en-US" altLang="ja-JP" sz="3000" dirty="0">
                <a:latin typeface="Arial" panose="020B0604020202020204" pitchFamily="34" charset="0"/>
                <a:ea typeface="メイリオ" panose="020B0604030504040204" pitchFamily="50" charset="-128"/>
              </a:rPr>
              <a:t>products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30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VALUES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en-US" altLang="ja-JP" sz="30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4, 'apple', 150</a:t>
            </a:r>
            <a:r>
              <a:rPr lang="en-US" altLang="ja-JP" sz="30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);</a:t>
            </a:r>
            <a:endParaRPr kumimoji="1" lang="ja-JP" altLang="en-US" sz="30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F740B0AF-AA9B-4757-A174-225CE631C22B}"/>
              </a:ext>
            </a:extLst>
          </p:cNvPr>
          <p:cNvGraphicFramePr>
            <a:graphicFrameLocks noGrp="1"/>
          </p:cNvGraphicFramePr>
          <p:nvPr/>
        </p:nvGraphicFramePr>
        <p:xfrm>
          <a:off x="597117" y="1996973"/>
          <a:ext cx="3186350" cy="1789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5F751A1-8EEE-479C-BDF1-04EA5CE3D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30809"/>
              </p:ext>
            </p:extLst>
          </p:nvPr>
        </p:nvGraphicFramePr>
        <p:xfrm>
          <a:off x="4953527" y="1996972"/>
          <a:ext cx="31863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1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561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102191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id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name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price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orange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100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melon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500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apple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90825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20A445-9C17-441B-AD9B-94748B9142D8}"/>
              </a:ext>
            </a:extLst>
          </p:cNvPr>
          <p:cNvSpPr txBox="1"/>
          <p:nvPr/>
        </p:nvSpPr>
        <p:spPr>
          <a:xfrm>
            <a:off x="597117" y="1489274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products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98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もし，表示が英語になっていたら，日本語に切り替える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BFA71619-943F-4A54-94D4-D60EEB4C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198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「</a:t>
            </a:r>
            <a:r>
              <a:rPr lang="ja-JP" altLang="en-US" b="1" dirty="0"/>
              <a:t>コード作成を試してみる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」を選ぶ（左上のボタンをクリックすると</a:t>
            </a:r>
            <a:r>
              <a:rPr lang="en-US" altLang="ja-JP" dirty="0"/>
              <a:t>products</a:t>
            </a:r>
            <a:r>
              <a:rPr lang="ja-JP" altLang="en-US" dirty="0"/>
              <a:t>が出る）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F5F41DEC-56AD-4CDC-8EB0-97798208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354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プログラムを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93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35893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編集画面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を確認する．</a:t>
            </a:r>
            <a:endParaRPr lang="en-US" altLang="ja-JP" sz="28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すでに，</a:t>
            </a:r>
            <a:r>
              <a:rPr lang="en-US" altLang="ja-JP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SQL 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が入っている</a:t>
            </a:r>
            <a:r>
              <a:rPr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が，使わないので</a:t>
            </a:r>
            <a:r>
              <a:rPr lang="ja-JP" altLang="en-US" sz="2800" b="1" dirty="0">
                <a:latin typeface="Arial" panose="020B0604020202020204" pitchFamily="34" charset="0"/>
                <a:ea typeface="メイリオ" panose="020B0604030504040204" pitchFamily="50" charset="-128"/>
              </a:rPr>
              <a:t>消す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．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0DDC39-0F57-4D0D-B309-9DB7BADF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728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646</Words>
  <Application>Microsoft Office PowerPoint</Application>
  <PresentationFormat>画面に合わせる (4:3)</PresentationFormat>
  <Paragraphs>164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第５回のアウトライン</vt:lpstr>
      <vt:lpstr>作成するテーブル</vt:lpstr>
      <vt:lpstr>テーブル定義のSQL</vt:lpstr>
      <vt:lpstr>新しいレコードの挿入</vt:lpstr>
      <vt:lpstr>実習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ここで使用した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データベースシステム（２）</dc:title>
  <dc:creator>kaneko kunihiko</dc:creator>
  <cp:lastModifiedBy>金子 邦彦</cp:lastModifiedBy>
  <cp:revision>399</cp:revision>
  <dcterms:created xsi:type="dcterms:W3CDTF">2019-11-02T00:06:04Z</dcterms:created>
  <dcterms:modified xsi:type="dcterms:W3CDTF">2021-05-27T10:59:34Z</dcterms:modified>
</cp:coreProperties>
</file>