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1266" r:id="rId2"/>
    <p:sldId id="1276" r:id="rId3"/>
    <p:sldId id="401" r:id="rId4"/>
    <p:sldId id="1278" r:id="rId5"/>
    <p:sldId id="1279" r:id="rId6"/>
    <p:sldId id="1280" r:id="rId7"/>
    <p:sldId id="1281" r:id="rId8"/>
    <p:sldId id="1144" r:id="rId9"/>
    <p:sldId id="1284" r:id="rId10"/>
    <p:sldId id="1285" r:id="rId11"/>
    <p:sldId id="1286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0" autoAdjust="0"/>
    <p:restoredTop sz="92271" autoAdjust="0"/>
  </p:normalViewPr>
  <p:slideViewPr>
    <p:cSldViewPr snapToGrid="0">
      <p:cViewPr varScale="1">
        <p:scale>
          <a:sx n="49" d="100"/>
          <a:sy n="49" d="100"/>
        </p:scale>
        <p:origin x="524" y="14"/>
      </p:cViewPr>
      <p:guideLst/>
    </p:cSldViewPr>
  </p:slideViewPr>
  <p:outlineViewPr>
    <p:cViewPr>
      <p:scale>
        <a:sx n="33" d="100"/>
        <a:sy n="33" d="100"/>
      </p:scale>
      <p:origin x="0" y="-577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137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5325F06-10ED-4114-8DF2-146930EA969F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20692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5325F06-10ED-4114-8DF2-146930EA969F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26938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5325F06-10ED-4114-8DF2-146930EA969F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57171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5325F06-10ED-4114-8DF2-146930EA969F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20810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5325F06-10ED-4114-8DF2-146930EA969F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24422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5325F06-10ED-4114-8DF2-146930EA969F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0174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C62DE7A-DD90-4375-88D2-27ABB36A7A4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aiza.i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349308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dd-7.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テーブルの分解と結合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349310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リレーショナルデータベース</a:t>
            </a:r>
            <a:r>
              <a:rPr lang="ja-JP" altLang="en-US" sz="2800" b="1" dirty="0">
                <a:solidFill>
                  <a:schemeClr val="tx1"/>
                </a:solidFill>
              </a:rPr>
              <a:t>の基本</a:t>
            </a:r>
            <a:r>
              <a:rPr lang="ja-JP" altLang="en-US" sz="2800" dirty="0">
                <a:solidFill>
                  <a:schemeClr val="tx1"/>
                </a:solidFill>
              </a:rPr>
              <a:t>（短縮版）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（全７回）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b="1" dirty="0">
                <a:solidFill>
                  <a:schemeClr val="tx1"/>
                </a:solidFill>
              </a:rPr>
              <a:t>基本を把握したい人へ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www.kkaneko.jp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/data/dd/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110339D-FB1A-4EDD-AC40-17FF7D700973}"/>
              </a:ext>
            </a:extLst>
          </p:cNvPr>
          <p:cNvSpPr txBox="1"/>
          <p:nvPr/>
        </p:nvSpPr>
        <p:spPr>
          <a:xfrm>
            <a:off x="3593161" y="6551600"/>
            <a:ext cx="5349310" cy="19296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謝辞：この資料では「かわいいフリー素材集 いらすとや」のイラストを使用しています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2560382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15046" y="2214400"/>
            <a:ext cx="8461208" cy="20787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B</a:t>
            </a:r>
            <a:r>
              <a:rPr lang="en-US" altLang="ja-JP" sz="2800" b="1" dirty="0">
                <a:latin typeface="Arial" panose="020B0604020202020204" pitchFamily="34" charset="0"/>
              </a:rPr>
              <a:t> AS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DISTINCT </a:t>
            </a:r>
            <a:r>
              <a:rPr lang="en-US" altLang="ja-JP" sz="2800" dirty="0">
                <a:latin typeface="Arial" panose="020B0604020202020204" pitchFamily="34" charset="0"/>
              </a:rPr>
              <a:t>id, name, </a:t>
            </a:r>
            <a:r>
              <a:rPr lang="en-US" altLang="ja-JP" sz="2800" dirty="0" err="1">
                <a:latin typeface="Arial" panose="020B0604020202020204" pitchFamily="34" charset="0"/>
              </a:rPr>
              <a:t>student_name</a:t>
            </a:r>
            <a:r>
              <a:rPr lang="en-US" altLang="ja-JP" sz="2800" dirty="0">
                <a:latin typeface="Arial" panose="020B0604020202020204" pitchFamily="34" charset="0"/>
              </a:rPr>
              <a:t>, score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FROM</a:t>
            </a:r>
            <a:r>
              <a:rPr lang="en-US" altLang="ja-JP" sz="2800" dirty="0">
                <a:latin typeface="Arial" panose="020B0604020202020204" pitchFamily="34" charset="0"/>
              </a:rPr>
              <a:t> scores;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* FROM </a:t>
            </a:r>
            <a:r>
              <a:rPr lang="en-US" altLang="ja-JP" sz="2800" dirty="0">
                <a:latin typeface="Arial" panose="020B0604020202020204" pitchFamily="34" charset="0"/>
              </a:rPr>
              <a:t>B;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21845" y="280906"/>
            <a:ext cx="8461208" cy="687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C971539-AEBE-4E4C-BD94-E05C05C1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テーブル </a:t>
            </a:r>
            <a:r>
              <a:rPr lang="en-US" altLang="ja-JP" dirty="0"/>
              <a:t>B </a:t>
            </a:r>
            <a:r>
              <a:rPr lang="ja-JP" altLang="en-US" dirty="0"/>
              <a:t>の生成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66203" y="1622581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B035A52A-7EA9-4D92-B571-9F724E708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44893"/>
            <a:ext cx="8461208" cy="977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テーブル </a:t>
            </a:r>
            <a:r>
              <a:rPr lang="en-US" altLang="ja-JP" dirty="0"/>
              <a:t>A </a:t>
            </a:r>
            <a:r>
              <a:rPr lang="ja-JP" altLang="en-US" dirty="0"/>
              <a:t>の生成の </a:t>
            </a:r>
            <a:r>
              <a:rPr lang="en-US" altLang="ja-JP" dirty="0"/>
              <a:t>SQL </a:t>
            </a:r>
            <a:r>
              <a:rPr lang="ja-JP" altLang="en-US" dirty="0"/>
              <a:t>を消さずに、次を書き加える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7B8AD5A-AFF0-4AAE-9AD1-DF6312586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046" y="4423294"/>
            <a:ext cx="7671396" cy="215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6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49704" y="2278825"/>
            <a:ext cx="8592767" cy="13658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200" b="1" dirty="0">
                <a:latin typeface="Arial" panose="020B0604020202020204" pitchFamily="34" charset="0"/>
              </a:rPr>
              <a:t>SELECT </a:t>
            </a:r>
            <a:r>
              <a:rPr lang="en-US" altLang="ja-JP" sz="2200" dirty="0" err="1">
                <a:latin typeface="Arial" panose="020B0604020202020204" pitchFamily="34" charset="0"/>
              </a:rPr>
              <a:t>B.id</a:t>
            </a:r>
            <a:r>
              <a:rPr lang="en-US" altLang="ja-JP" sz="2200" dirty="0">
                <a:latin typeface="Arial" panose="020B0604020202020204" pitchFamily="34" charset="0"/>
              </a:rPr>
              <a:t>, </a:t>
            </a:r>
            <a:r>
              <a:rPr lang="en-US" altLang="ja-JP" sz="2200" dirty="0" err="1">
                <a:latin typeface="Arial" panose="020B0604020202020204" pitchFamily="34" charset="0"/>
              </a:rPr>
              <a:t>A.name</a:t>
            </a:r>
            <a:r>
              <a:rPr lang="en-US" altLang="ja-JP" sz="2200" dirty="0">
                <a:latin typeface="Arial" panose="020B0604020202020204" pitchFamily="34" charset="0"/>
              </a:rPr>
              <a:t>, </a:t>
            </a:r>
            <a:r>
              <a:rPr lang="en-US" altLang="ja-JP" sz="2200" dirty="0" err="1">
                <a:latin typeface="Arial" panose="020B0604020202020204" pitchFamily="34" charset="0"/>
              </a:rPr>
              <a:t>A.teacher_name</a:t>
            </a:r>
            <a:r>
              <a:rPr lang="en-US" altLang="ja-JP" sz="2200" dirty="0">
                <a:latin typeface="Arial" panose="020B0604020202020204" pitchFamily="34" charset="0"/>
              </a:rPr>
              <a:t>, </a:t>
            </a:r>
            <a:r>
              <a:rPr lang="en-US" altLang="ja-JP" sz="2200" dirty="0" err="1">
                <a:latin typeface="Arial" panose="020B0604020202020204" pitchFamily="34" charset="0"/>
              </a:rPr>
              <a:t>B.student_name</a:t>
            </a:r>
            <a:r>
              <a:rPr lang="en-US" altLang="ja-JP" sz="2200" dirty="0">
                <a:latin typeface="Arial" panose="020B0604020202020204" pitchFamily="34" charset="0"/>
              </a:rPr>
              <a:t>, </a:t>
            </a:r>
            <a:r>
              <a:rPr lang="en-US" altLang="ja-JP" sz="2200" dirty="0" err="1">
                <a:latin typeface="Arial" panose="020B0604020202020204" pitchFamily="34" charset="0"/>
              </a:rPr>
              <a:t>B.score</a:t>
            </a:r>
            <a:r>
              <a:rPr lang="en-US" altLang="ja-JP" sz="22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200" b="1" dirty="0">
                <a:latin typeface="Arial" panose="020B0604020202020204" pitchFamily="34" charset="0"/>
              </a:rPr>
              <a:t>FROM</a:t>
            </a:r>
            <a:r>
              <a:rPr lang="en-US" altLang="ja-JP" sz="2200" dirty="0">
                <a:latin typeface="Arial" panose="020B0604020202020204" pitchFamily="34" charset="0"/>
              </a:rPr>
              <a:t> A, B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200" b="1" dirty="0">
                <a:latin typeface="Arial" panose="020B0604020202020204" pitchFamily="34" charset="0"/>
              </a:rPr>
              <a:t>WHERE</a:t>
            </a:r>
            <a:r>
              <a:rPr lang="en-US" altLang="ja-JP" sz="2200" dirty="0">
                <a:latin typeface="Arial" panose="020B0604020202020204" pitchFamily="34" charset="0"/>
              </a:rPr>
              <a:t> </a:t>
            </a:r>
            <a:r>
              <a:rPr lang="en-US" altLang="ja-JP" sz="2200" dirty="0" err="1">
                <a:latin typeface="Arial" panose="020B0604020202020204" pitchFamily="34" charset="0"/>
              </a:rPr>
              <a:t>A.name</a:t>
            </a:r>
            <a:r>
              <a:rPr lang="en-US" altLang="ja-JP" sz="2200" dirty="0">
                <a:latin typeface="Arial" panose="020B0604020202020204" pitchFamily="34" charset="0"/>
              </a:rPr>
              <a:t> = </a:t>
            </a:r>
            <a:r>
              <a:rPr lang="en-US" altLang="ja-JP" sz="2200" dirty="0" err="1">
                <a:latin typeface="Arial" panose="020B0604020202020204" pitchFamily="34" charset="0"/>
              </a:rPr>
              <a:t>B.name</a:t>
            </a:r>
            <a:r>
              <a:rPr lang="en-US" altLang="ja-JP" sz="2200" dirty="0">
                <a:latin typeface="Arial" panose="020B0604020202020204" pitchFamily="34" charset="0"/>
              </a:rPr>
              <a:t>;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21845" y="280906"/>
            <a:ext cx="8461208" cy="687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C971539-AEBE-4E4C-BD94-E05C05C1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テーブル </a:t>
            </a:r>
            <a:r>
              <a:rPr lang="en-US" altLang="ja-JP" dirty="0"/>
              <a:t>A, B </a:t>
            </a:r>
            <a:r>
              <a:rPr lang="ja-JP" altLang="en-US" dirty="0"/>
              <a:t>の結合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66203" y="1674462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30393BFC-6A8D-453D-B10A-D63130061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44893"/>
            <a:ext cx="8461208" cy="977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テーブル </a:t>
            </a:r>
            <a:r>
              <a:rPr lang="en-US" altLang="ja-JP" dirty="0"/>
              <a:t>A </a:t>
            </a:r>
            <a:r>
              <a:rPr lang="ja-JP" altLang="en-US" dirty="0"/>
              <a:t>の生成，テーブル </a:t>
            </a:r>
            <a:r>
              <a:rPr lang="en-US" altLang="ja-JP" dirty="0"/>
              <a:t>B </a:t>
            </a:r>
            <a:r>
              <a:rPr lang="ja-JP" altLang="en-US" dirty="0"/>
              <a:t>の生成の </a:t>
            </a:r>
            <a:r>
              <a:rPr lang="en-US" altLang="ja-JP" dirty="0"/>
              <a:t>SQL </a:t>
            </a:r>
            <a:r>
              <a:rPr lang="ja-JP" altLang="en-US" dirty="0"/>
              <a:t>を消さずに、次を書き加える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280A51D-95C3-4AFC-AB59-4FEA4E8ED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704" y="3884927"/>
            <a:ext cx="8194763" cy="22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55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BA6616-83BA-4446-B684-43518338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en-US" dirty="0"/>
              <a:t>７</a:t>
            </a:r>
            <a:r>
              <a:rPr kumimoji="1" lang="ja-JP" altLang="en-US" dirty="0"/>
              <a:t>回のアウトライン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F9D2EE-4D76-422A-840E-68C3ABA5C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次のことについて，</a:t>
            </a:r>
            <a:r>
              <a:rPr kumimoji="1" lang="en-US" altLang="ja-JP" dirty="0" err="1"/>
              <a:t>Paiza.IO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を用いた演習</a:t>
            </a:r>
            <a:endParaRPr kumimoji="1" lang="en-US" altLang="ja-JP" dirty="0"/>
          </a:p>
          <a:p>
            <a:r>
              <a:rPr lang="ja-JP" altLang="en-US" dirty="0"/>
              <a:t>テーブルの分解</a:t>
            </a:r>
            <a:endParaRPr lang="en-US" altLang="ja-JP" dirty="0"/>
          </a:p>
          <a:p>
            <a:r>
              <a:rPr lang="ja-JP" altLang="en-US" dirty="0"/>
              <a:t>テーブルの結合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Paiza.IO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URL: </a:t>
            </a:r>
            <a:r>
              <a:rPr lang="ja-JP" altLang="en-US" dirty="0">
                <a:hlinkClick r:id="rId2"/>
              </a:rPr>
              <a:t>https://paiza.io/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AC4200-DAF1-48DC-8D27-FB941C5A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88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3">
            <a:extLst>
              <a:ext uri="{FF2B5EF4-FFF2-40B4-BE49-F238E27FC236}">
                <a16:creationId xmlns:a16="http://schemas.microsoft.com/office/drawing/2014/main" id="{12386F2F-DC47-4AB9-A0F3-DFA4F68E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0EE5B1-5621-4E1B-AE9D-475A74E0A0EE}"/>
              </a:ext>
            </a:extLst>
          </p:cNvPr>
          <p:cNvSpPr txBox="1"/>
          <p:nvPr/>
        </p:nvSpPr>
        <p:spPr>
          <a:xfrm>
            <a:off x="144638" y="304372"/>
            <a:ext cx="9198544" cy="129266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テーブル定義 </a:t>
            </a:r>
            <a:r>
              <a:rPr lang="en-US" altLang="ja-JP" sz="32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scores</a:t>
            </a: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DDB1585-82BA-4191-B5E1-ABED93845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3805" y="1778144"/>
            <a:ext cx="40068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【SQL </a:t>
            </a:r>
            <a:r>
              <a:rPr lang="ja-JP" altLang="en-US" sz="2400" b="1" dirty="0"/>
              <a:t>プログラム</a:t>
            </a:r>
            <a:r>
              <a:rPr lang="en-US" altLang="ja-JP" sz="2400" b="1" dirty="0"/>
              <a:t>】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1424507B-187D-4172-86B5-C2E5FC22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428" y="2244578"/>
            <a:ext cx="7520918" cy="30918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scores (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id </a:t>
            </a:r>
            <a:r>
              <a:rPr lang="en-US" altLang="ja-JP" sz="2800" b="1" dirty="0">
                <a:latin typeface="Arial" panose="020B0604020202020204" pitchFamily="34" charset="0"/>
              </a:rPr>
              <a:t>INTEGER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PRIMARY KEY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>
                <a:latin typeface="Arial" panose="020B0604020202020204" pitchFamily="34" charset="0"/>
              </a:rPr>
              <a:t>name </a:t>
            </a:r>
            <a:r>
              <a:rPr lang="en-US" altLang="ja-JP" sz="2800" b="1" dirty="0">
                <a:latin typeface="Arial" panose="020B0604020202020204" pitchFamily="34" charset="0"/>
              </a:rPr>
              <a:t>TEXT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 err="1">
                <a:latin typeface="Arial" panose="020B0604020202020204" pitchFamily="34" charset="0"/>
              </a:rPr>
              <a:t>teacher_name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TEXT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 err="1">
                <a:latin typeface="Arial" panose="020B0604020202020204" pitchFamily="34" charset="0"/>
              </a:rPr>
              <a:t>student_name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TEXT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score </a:t>
            </a:r>
            <a:r>
              <a:rPr lang="en-US" altLang="ja-JP" sz="2800" b="1" dirty="0">
                <a:latin typeface="Arial" panose="020B0604020202020204" pitchFamily="34" charset="0"/>
              </a:rPr>
              <a:t>INTEGER</a:t>
            </a:r>
            <a:r>
              <a:rPr lang="en-US" altLang="ja-JP" sz="2800" dirty="0">
                <a:latin typeface="Arial" panose="020B0604020202020204" pitchFamily="34" charset="0"/>
              </a:rPr>
              <a:t>); 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97C676-A31B-4171-832B-0323E1469B3B}"/>
              </a:ext>
            </a:extLst>
          </p:cNvPr>
          <p:cNvSpPr txBox="1"/>
          <p:nvPr/>
        </p:nvSpPr>
        <p:spPr>
          <a:xfrm>
            <a:off x="111168" y="827698"/>
            <a:ext cx="9232014" cy="49845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6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行目に，次の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SQL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を書いて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，「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実行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クリック．エラーメッセージが出ないことを確認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43F8470-8CE9-4DDA-944F-84C0DD91E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28" y="5474200"/>
            <a:ext cx="4104755" cy="130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8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F213B4A-8C4E-4765-8030-AB9FADFB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D0AABBB-C18D-4FF6-A653-260BA0930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1" y="2275640"/>
            <a:ext cx="8345570" cy="21997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scores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(1, '</a:t>
            </a:r>
            <a:r>
              <a:rPr lang="en-US" altLang="ja-JP" sz="2400" dirty="0" err="1">
                <a:latin typeface="Arial" panose="020B0604020202020204" pitchFamily="34" charset="0"/>
              </a:rPr>
              <a:t>db</a:t>
            </a:r>
            <a:r>
              <a:rPr lang="en-US" altLang="ja-JP" sz="2400" dirty="0">
                <a:latin typeface="Arial" panose="020B0604020202020204" pitchFamily="34" charset="0"/>
              </a:rPr>
              <a:t>', 'k', 'kk', 85);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scores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(2, '</a:t>
            </a:r>
            <a:r>
              <a:rPr lang="en-US" altLang="ja-JP" sz="2400" dirty="0" err="1">
                <a:latin typeface="Arial" panose="020B0604020202020204" pitchFamily="34" charset="0"/>
              </a:rPr>
              <a:t>db</a:t>
            </a:r>
            <a:r>
              <a:rPr lang="en-US" altLang="ja-JP" sz="2400" dirty="0">
                <a:latin typeface="Arial" panose="020B0604020202020204" pitchFamily="34" charset="0"/>
              </a:rPr>
              <a:t>', 'k', 'aa', 75);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scores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(3, '</a:t>
            </a:r>
            <a:r>
              <a:rPr lang="en-US" altLang="ja-JP" sz="2400" dirty="0" err="1">
                <a:latin typeface="Arial" panose="020B0604020202020204" pitchFamily="34" charset="0"/>
              </a:rPr>
              <a:t>db</a:t>
            </a:r>
            <a:r>
              <a:rPr lang="en-US" altLang="ja-JP" sz="2400" dirty="0">
                <a:latin typeface="Arial" panose="020B0604020202020204" pitchFamily="34" charset="0"/>
              </a:rPr>
              <a:t>', 'k', '</a:t>
            </a:r>
            <a:r>
              <a:rPr lang="en-US" altLang="ja-JP" sz="2400" dirty="0" err="1">
                <a:latin typeface="Arial" panose="020B0604020202020204" pitchFamily="34" charset="0"/>
              </a:rPr>
              <a:t>nn</a:t>
            </a:r>
            <a:r>
              <a:rPr lang="en-US" altLang="ja-JP" sz="2400" dirty="0">
                <a:latin typeface="Arial" panose="020B0604020202020204" pitchFamily="34" charset="0"/>
              </a:rPr>
              <a:t>', 90);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scores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(4, 'python', 'a', 'kk', 85);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scores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(5, 'python', 'a', '</a:t>
            </a:r>
            <a:r>
              <a:rPr lang="en-US" altLang="ja-JP" sz="2400" dirty="0" err="1">
                <a:latin typeface="Arial" panose="020B0604020202020204" pitchFamily="34" charset="0"/>
              </a:rPr>
              <a:t>nn</a:t>
            </a:r>
            <a:r>
              <a:rPr lang="en-US" altLang="ja-JP" sz="2400" dirty="0">
                <a:latin typeface="Arial" panose="020B0604020202020204" pitchFamily="34" charset="0"/>
              </a:rPr>
              <a:t>', 75);</a:t>
            </a:r>
          </a:p>
          <a:p>
            <a:pPr>
              <a:spcBef>
                <a:spcPts val="600"/>
              </a:spcBef>
              <a:buNone/>
            </a:pPr>
            <a:endParaRPr lang="en-US" altLang="ja-JP" sz="2800" dirty="0"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46194A0-6026-4A0A-9487-732C8D34452C}"/>
              </a:ext>
            </a:extLst>
          </p:cNvPr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レコードの挿入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CC42F3A-5EF9-46BC-A0AE-ABB2EBBFC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7279" y="1756528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2AECFE3-AE9E-4F93-A561-D4450F59F480}"/>
              </a:ext>
            </a:extLst>
          </p:cNvPr>
          <p:cNvSpPr txBox="1"/>
          <p:nvPr/>
        </p:nvSpPr>
        <p:spPr>
          <a:xfrm>
            <a:off x="440987" y="707492"/>
            <a:ext cx="84316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7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11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行目に，次の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SQL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を書き加え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，「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実行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」をクリック．エラーメッセージが出ないことを確認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3B0979C-BE0D-4F48-95FF-B41B114BF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51" y="4759902"/>
            <a:ext cx="8129103" cy="147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24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12163" y="1779897"/>
            <a:ext cx="6480572" cy="5223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* FROM</a:t>
            </a:r>
            <a:r>
              <a:rPr lang="en-US" altLang="ja-JP" sz="2800" dirty="0">
                <a:latin typeface="Arial" panose="020B0604020202020204" pitchFamily="34" charset="0"/>
              </a:rPr>
              <a:t> scores;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21845" y="280906"/>
            <a:ext cx="8461208" cy="687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C971539-AEBE-4E4C-BD94-E05C05C1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  <a:latin typeface="Arial" panose="020B0604020202020204" pitchFamily="34" charset="0"/>
              </a:rPr>
              <a:t>SQL </a:t>
            </a:r>
            <a:r>
              <a:rPr lang="ja-JP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問い合わせ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66203" y="1188079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D6C92E5-CD83-4A44-B49C-121B6BF042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162" y="2751175"/>
            <a:ext cx="6462391" cy="189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54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15046" y="1779897"/>
            <a:ext cx="8119353" cy="10411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</a:t>
            </a:r>
            <a:r>
              <a:rPr lang="en-US" altLang="ja-JP" sz="2800" dirty="0">
                <a:latin typeface="Arial" panose="020B0604020202020204" pitchFamily="34" charset="0"/>
              </a:rPr>
              <a:t>name, </a:t>
            </a:r>
            <a:r>
              <a:rPr lang="en-US" altLang="ja-JP" sz="2800" dirty="0" err="1">
                <a:latin typeface="Arial" panose="020B0604020202020204" pitchFamily="34" charset="0"/>
              </a:rPr>
              <a:t>teacher_name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FROM</a:t>
            </a:r>
            <a:r>
              <a:rPr lang="en-US" altLang="ja-JP" sz="2800" dirty="0">
                <a:latin typeface="Arial" panose="020B0604020202020204" pitchFamily="34" charset="0"/>
              </a:rPr>
              <a:t> scores;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21845" y="280906"/>
            <a:ext cx="8461208" cy="687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C971539-AEBE-4E4C-BD94-E05C05C1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  <a:latin typeface="Arial" panose="020B0604020202020204" pitchFamily="34" charset="0"/>
              </a:rPr>
              <a:t>SQL </a:t>
            </a:r>
            <a:r>
              <a:rPr lang="ja-JP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問い合わせ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66203" y="1188079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901D1BBE-1C7A-4B30-B7B5-5BDC31B8A8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046" y="3242484"/>
            <a:ext cx="7914068" cy="279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7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15046" y="1779897"/>
            <a:ext cx="8119353" cy="10994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DISTINCT </a:t>
            </a:r>
            <a:r>
              <a:rPr lang="en-US" altLang="ja-JP" sz="2800" dirty="0">
                <a:latin typeface="Arial" panose="020B0604020202020204" pitchFamily="34" charset="0"/>
              </a:rPr>
              <a:t>name, </a:t>
            </a:r>
            <a:r>
              <a:rPr lang="en-US" altLang="ja-JP" sz="2800" dirty="0" err="1">
                <a:latin typeface="Arial" panose="020B0604020202020204" pitchFamily="34" charset="0"/>
              </a:rPr>
              <a:t>teacher_name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FROM</a:t>
            </a:r>
            <a:r>
              <a:rPr lang="en-US" altLang="ja-JP" sz="2800" dirty="0">
                <a:latin typeface="Arial" panose="020B0604020202020204" pitchFamily="34" charset="0"/>
              </a:rPr>
              <a:t> scores;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21845" y="280906"/>
            <a:ext cx="8461208" cy="687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C971539-AEBE-4E4C-BD94-E05C05C1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  <a:latin typeface="Arial" panose="020B0604020202020204" pitchFamily="34" charset="0"/>
              </a:rPr>
              <a:t>SQL </a:t>
            </a:r>
            <a:r>
              <a:rPr lang="ja-JP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問い合わせ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66203" y="1188079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EBEE493-EAAD-4F5A-A8BF-0F729CE91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046" y="3380113"/>
            <a:ext cx="7782840" cy="136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624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6B4CB-E0EE-451A-9F86-4E8F65535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テーブルの分解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3E1AC2-EBFB-4081-AFE5-5A684D626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いまから，テーブル </a:t>
            </a:r>
            <a:r>
              <a:rPr lang="en-US" altLang="ja-JP" dirty="0"/>
              <a:t>scores </a:t>
            </a:r>
            <a:r>
              <a:rPr lang="ja-JP" altLang="en-US" dirty="0"/>
              <a:t>を，テーブル </a:t>
            </a:r>
            <a:r>
              <a:rPr lang="en-US" altLang="ja-JP" dirty="0"/>
              <a:t>A, B </a:t>
            </a:r>
            <a:r>
              <a:rPr lang="ja-JP" altLang="en-US" dirty="0"/>
              <a:t>に</a:t>
            </a:r>
            <a:r>
              <a:rPr lang="ja-JP" altLang="en-US" b="1" dirty="0">
                <a:solidFill>
                  <a:srgbClr val="C00000"/>
                </a:solidFill>
              </a:rPr>
              <a:t>分解</a:t>
            </a:r>
            <a:r>
              <a:rPr lang="ja-JP" altLang="en-US" dirty="0"/>
              <a:t>する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0B2FE4-06FA-47A3-84D0-9C160A61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A75FB-9597-4654-A9AE-E0B7944B7CA8}"/>
              </a:ext>
            </a:extLst>
          </p:cNvPr>
          <p:cNvSpPr txBox="1"/>
          <p:nvPr/>
        </p:nvSpPr>
        <p:spPr>
          <a:xfrm>
            <a:off x="1472548" y="4548836"/>
            <a:ext cx="326243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solidFill>
                  <a:srgbClr val="C8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問い合わせの結果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として</a:t>
            </a:r>
            <a:r>
              <a:rPr kumimoji="1"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保存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A8D181-1B33-4EA4-B15E-630524782BE1}"/>
              </a:ext>
            </a:extLst>
          </p:cNvPr>
          <p:cNvSpPr/>
          <p:nvPr/>
        </p:nvSpPr>
        <p:spPr>
          <a:xfrm>
            <a:off x="3571301" y="2153391"/>
            <a:ext cx="813926" cy="9070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8DD271-FC35-40C4-B83C-7DEEEC3C96DF}"/>
              </a:ext>
            </a:extLst>
          </p:cNvPr>
          <p:cNvSpPr/>
          <p:nvPr/>
        </p:nvSpPr>
        <p:spPr>
          <a:xfrm>
            <a:off x="3362980" y="3677694"/>
            <a:ext cx="1230569" cy="3679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898B4A-2996-4A7F-B5CB-03781E278834}"/>
              </a:ext>
            </a:extLst>
          </p:cNvPr>
          <p:cNvSpPr txBox="1"/>
          <p:nvPr/>
        </p:nvSpPr>
        <p:spPr>
          <a:xfrm>
            <a:off x="3768349" y="3107673"/>
            <a:ext cx="37863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endParaRPr kumimoji="1"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553223-4CD7-4FB4-ACA6-AE168CF26618}"/>
              </a:ext>
            </a:extLst>
          </p:cNvPr>
          <p:cNvSpPr txBox="1"/>
          <p:nvPr/>
        </p:nvSpPr>
        <p:spPr>
          <a:xfrm>
            <a:off x="3768349" y="4117365"/>
            <a:ext cx="1012166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endParaRPr kumimoji="1"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右矢印 20">
            <a:extLst>
              <a:ext uri="{FF2B5EF4-FFF2-40B4-BE49-F238E27FC236}">
                <a16:creationId xmlns:a16="http://schemas.microsoft.com/office/drawing/2014/main" id="{40F8FE58-BC14-4FE0-A511-306D70A4419E}"/>
              </a:ext>
            </a:extLst>
          </p:cNvPr>
          <p:cNvSpPr/>
          <p:nvPr/>
        </p:nvSpPr>
        <p:spPr>
          <a:xfrm>
            <a:off x="2326746" y="2633030"/>
            <a:ext cx="777018" cy="1070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D988813-A635-4C66-8DA2-9FE77143BFB0}"/>
              </a:ext>
            </a:extLst>
          </p:cNvPr>
          <p:cNvSpPr txBox="1"/>
          <p:nvPr/>
        </p:nvSpPr>
        <p:spPr>
          <a:xfrm>
            <a:off x="2222056" y="3861688"/>
            <a:ext cx="723275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分解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829A3D-4F22-4357-A5F6-AC9E74100D9E}"/>
              </a:ext>
            </a:extLst>
          </p:cNvPr>
          <p:cNvSpPr/>
          <p:nvPr/>
        </p:nvSpPr>
        <p:spPr>
          <a:xfrm>
            <a:off x="86674" y="2388284"/>
            <a:ext cx="2034121" cy="14387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C18721-267C-4A3B-A87B-2FFB4174BAF5}"/>
              </a:ext>
            </a:extLst>
          </p:cNvPr>
          <p:cNvSpPr txBox="1"/>
          <p:nvPr/>
        </p:nvSpPr>
        <p:spPr>
          <a:xfrm>
            <a:off x="742577" y="3915325"/>
            <a:ext cx="10502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scores</a:t>
            </a:r>
            <a:endParaRPr kumimoji="1"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24F3BA-BF0B-4278-89EE-3E696A2A9C26}"/>
              </a:ext>
            </a:extLst>
          </p:cNvPr>
          <p:cNvSpPr txBox="1"/>
          <p:nvPr/>
        </p:nvSpPr>
        <p:spPr>
          <a:xfrm>
            <a:off x="449568" y="5505833"/>
            <a:ext cx="6803466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テーブルへの保存の方法</a:t>
            </a:r>
            <a:endParaRPr kumimoji="1" lang="en-US" altLang="ja-JP" sz="240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マイクロソフト 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Access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では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: INTO</a:t>
            </a:r>
          </a:p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その他のシステム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世界標準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): CREATE TABLE … AS</a:t>
            </a:r>
          </a:p>
        </p:txBody>
      </p:sp>
      <p:sp>
        <p:nvSpPr>
          <p:cNvPr id="15" name="右矢印 4">
            <a:extLst>
              <a:ext uri="{FF2B5EF4-FFF2-40B4-BE49-F238E27FC236}">
                <a16:creationId xmlns:a16="http://schemas.microsoft.com/office/drawing/2014/main" id="{174B6B44-684B-4BEF-93A5-A53A2B795DB6}"/>
              </a:ext>
            </a:extLst>
          </p:cNvPr>
          <p:cNvSpPr/>
          <p:nvPr/>
        </p:nvSpPr>
        <p:spPr>
          <a:xfrm>
            <a:off x="4887460" y="2572279"/>
            <a:ext cx="777018" cy="1070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364799B-089E-4911-92E6-EB02B3DFAF33}"/>
              </a:ext>
            </a:extLst>
          </p:cNvPr>
          <p:cNvSpPr txBox="1"/>
          <p:nvPr/>
        </p:nvSpPr>
        <p:spPr>
          <a:xfrm>
            <a:off x="6542156" y="3873901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E8FD4C3-2A17-472B-B0D7-004C747910AD}"/>
              </a:ext>
            </a:extLst>
          </p:cNvPr>
          <p:cNvSpPr txBox="1"/>
          <p:nvPr/>
        </p:nvSpPr>
        <p:spPr>
          <a:xfrm>
            <a:off x="4937415" y="3665481"/>
            <a:ext cx="723275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結合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233470-1809-48D0-A01B-CA7AE5D9FD77}"/>
              </a:ext>
            </a:extLst>
          </p:cNvPr>
          <p:cNvSpPr/>
          <p:nvPr/>
        </p:nvSpPr>
        <p:spPr>
          <a:xfrm>
            <a:off x="6132955" y="2341027"/>
            <a:ext cx="2034121" cy="14387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43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15046" y="1779898"/>
            <a:ext cx="8119353" cy="20787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A</a:t>
            </a:r>
            <a:r>
              <a:rPr lang="en-US" altLang="ja-JP" sz="2800" b="1" dirty="0">
                <a:latin typeface="Arial" panose="020B0604020202020204" pitchFamily="34" charset="0"/>
              </a:rPr>
              <a:t> AS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DISTINCT </a:t>
            </a:r>
            <a:r>
              <a:rPr lang="en-US" altLang="ja-JP" sz="2800" dirty="0">
                <a:latin typeface="Arial" panose="020B0604020202020204" pitchFamily="34" charset="0"/>
              </a:rPr>
              <a:t>name, </a:t>
            </a:r>
            <a:r>
              <a:rPr lang="en-US" altLang="ja-JP" sz="2800" dirty="0" err="1">
                <a:latin typeface="Arial" panose="020B0604020202020204" pitchFamily="34" charset="0"/>
              </a:rPr>
              <a:t>teacher_name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FROM</a:t>
            </a:r>
            <a:r>
              <a:rPr lang="en-US" altLang="ja-JP" sz="2800" dirty="0">
                <a:latin typeface="Arial" panose="020B0604020202020204" pitchFamily="34" charset="0"/>
              </a:rPr>
              <a:t> scores;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* FROM </a:t>
            </a:r>
            <a:r>
              <a:rPr lang="en-US" altLang="ja-JP" sz="2800" dirty="0">
                <a:latin typeface="Arial" panose="020B0604020202020204" pitchFamily="34" charset="0"/>
              </a:rPr>
              <a:t>A;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21845" y="280906"/>
            <a:ext cx="8461208" cy="687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C971539-AEBE-4E4C-BD94-E05C05C1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テーブル </a:t>
            </a:r>
            <a:r>
              <a:rPr lang="en-US" altLang="ja-JP" dirty="0"/>
              <a:t>A </a:t>
            </a:r>
            <a:r>
              <a:rPr lang="ja-JP" altLang="en-US" dirty="0"/>
              <a:t>の生成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66203" y="1188079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D1363DE-E787-4341-BBED-141D507520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046" y="4182170"/>
            <a:ext cx="7791390" cy="176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58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4357</TotalTime>
  <Words>518</Words>
  <Application>Microsoft Office PowerPoint</Application>
  <PresentationFormat>画面に合わせる (4:3)</PresentationFormat>
  <Paragraphs>90</Paragraphs>
  <Slides>11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第７回のアウトライン</vt:lpstr>
      <vt:lpstr>PowerPoint プレゼンテーション</vt:lpstr>
      <vt:lpstr>PowerPoint プレゼンテーション</vt:lpstr>
      <vt:lpstr>SQL 問い合わせ</vt:lpstr>
      <vt:lpstr>SQL 問い合わせ</vt:lpstr>
      <vt:lpstr>SQL 問い合わせ</vt:lpstr>
      <vt:lpstr>テーブルの分解</vt:lpstr>
      <vt:lpstr>テーブル A の生成</vt:lpstr>
      <vt:lpstr>テーブル B の生成</vt:lpstr>
      <vt:lpstr>テーブル A, B の結合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データベースシステム（２）</dc:title>
  <dc:creator>kaneko kunihiko</dc:creator>
  <cp:lastModifiedBy>金子 邦彦</cp:lastModifiedBy>
  <cp:revision>399</cp:revision>
  <dcterms:created xsi:type="dcterms:W3CDTF">2019-11-02T00:06:04Z</dcterms:created>
  <dcterms:modified xsi:type="dcterms:W3CDTF">2021-05-14T11:06:11Z</dcterms:modified>
</cp:coreProperties>
</file>