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589" r:id="rId2"/>
    <p:sldId id="1270" r:id="rId3"/>
    <p:sldId id="1271" r:id="rId4"/>
    <p:sldId id="291" r:id="rId5"/>
    <p:sldId id="851" r:id="rId6"/>
    <p:sldId id="878" r:id="rId7"/>
    <p:sldId id="1223" r:id="rId8"/>
    <p:sldId id="1038" r:id="rId9"/>
    <p:sldId id="1257" r:id="rId10"/>
    <p:sldId id="1262" r:id="rId11"/>
    <p:sldId id="1272" r:id="rId12"/>
    <p:sldId id="1267" r:id="rId13"/>
    <p:sldId id="857" r:id="rId14"/>
    <p:sldId id="858" r:id="rId15"/>
    <p:sldId id="1255" r:id="rId16"/>
    <p:sldId id="1226" r:id="rId17"/>
    <p:sldId id="1287" r:id="rId18"/>
    <p:sldId id="1288" r:id="rId19"/>
    <p:sldId id="1291" r:id="rId20"/>
    <p:sldId id="1176" r:id="rId21"/>
    <p:sldId id="283" r:id="rId22"/>
    <p:sldId id="281" r:id="rId23"/>
    <p:sldId id="1282" r:id="rId24"/>
    <p:sldId id="1283" r:id="rId25"/>
    <p:sldId id="285" r:id="rId26"/>
    <p:sldId id="286" r:id="rId27"/>
    <p:sldId id="883" r:id="rId28"/>
    <p:sldId id="886" r:id="rId29"/>
    <p:sldId id="887" r:id="rId30"/>
    <p:sldId id="603" r:id="rId31"/>
    <p:sldId id="637" r:id="rId32"/>
    <p:sldId id="1292" r:id="rId33"/>
    <p:sldId id="1263" r:id="rId34"/>
    <p:sldId id="1273" r:id="rId35"/>
    <p:sldId id="870" r:id="rId36"/>
    <p:sldId id="409" r:id="rId37"/>
    <p:sldId id="1256" r:id="rId38"/>
    <p:sldId id="1258" r:id="rId39"/>
    <p:sldId id="1259" r:id="rId40"/>
    <p:sldId id="1265" r:id="rId41"/>
    <p:sldId id="1274" r:id="rId42"/>
    <p:sldId id="1231" r:id="rId43"/>
    <p:sldId id="1232" r:id="rId44"/>
    <p:sldId id="1290" r:id="rId45"/>
    <p:sldId id="597" r:id="rId46"/>
    <p:sldId id="833" r:id="rId47"/>
    <p:sldId id="396" r:id="rId48"/>
    <p:sldId id="397" r:id="rId49"/>
    <p:sldId id="398" r:id="rId50"/>
    <p:sldId id="399" r:id="rId51"/>
    <p:sldId id="1249" r:id="rId52"/>
    <p:sldId id="588" r:id="rId53"/>
    <p:sldId id="1243" r:id="rId54"/>
    <p:sldId id="1269" r:id="rId55"/>
    <p:sldId id="1264" r:id="rId56"/>
    <p:sldId id="1275" r:id="rId57"/>
    <p:sldId id="1244" r:id="rId58"/>
    <p:sldId id="1245" r:id="rId59"/>
    <p:sldId id="1246" r:id="rId60"/>
    <p:sldId id="1247" r:id="rId61"/>
    <p:sldId id="1260" r:id="rId62"/>
    <p:sldId id="1248" r:id="rId63"/>
    <p:sldId id="387" r:id="rId64"/>
    <p:sldId id="264" r:id="rId65"/>
    <p:sldId id="1277" r:id="rId66"/>
    <p:sldId id="388" r:id="rId67"/>
    <p:sldId id="265" r:id="rId68"/>
    <p:sldId id="266" r:id="rId69"/>
    <p:sldId id="267" r:id="rId70"/>
    <p:sldId id="586" r:id="rId71"/>
    <p:sldId id="607" r:id="rId72"/>
    <p:sldId id="608" r:id="rId73"/>
    <p:sldId id="1152" r:id="rId74"/>
    <p:sldId id="609" r:id="rId75"/>
    <p:sldId id="610" r:id="rId76"/>
    <p:sldId id="611" r:id="rId77"/>
    <p:sldId id="612" r:id="rId78"/>
    <p:sldId id="1266" r:id="rId79"/>
    <p:sldId id="1276" r:id="rId80"/>
    <p:sldId id="401" r:id="rId81"/>
    <p:sldId id="1278" r:id="rId82"/>
    <p:sldId id="1279" r:id="rId83"/>
    <p:sldId id="1280" r:id="rId84"/>
    <p:sldId id="1281" r:id="rId85"/>
    <p:sldId id="1144" r:id="rId86"/>
    <p:sldId id="1284" r:id="rId87"/>
    <p:sldId id="1285" r:id="rId88"/>
    <p:sldId id="1286" r:id="rId8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2271" autoAdjust="0"/>
  </p:normalViewPr>
  <p:slideViewPr>
    <p:cSldViewPr snapToGrid="0">
      <p:cViewPr varScale="1">
        <p:scale>
          <a:sx n="39" d="100"/>
          <a:sy n="39" d="100"/>
        </p:scale>
        <p:origin x="1044" y="-4"/>
      </p:cViewPr>
      <p:guideLst/>
    </p:cSldViewPr>
  </p:slideViewPr>
  <p:outlineViewPr>
    <p:cViewPr>
      <p:scale>
        <a:sx n="33" d="100"/>
        <a:sy n="33" d="100"/>
      </p:scale>
      <p:origin x="0" y="-577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020"/>
    </p:cViewPr>
  </p:sorterViewPr>
  <p:notesViewPr>
    <p:cSldViewPr snapToGrid="0">
      <p:cViewPr varScale="1">
        <p:scale>
          <a:sx n="47" d="100"/>
          <a:sy n="47" d="100"/>
        </p:scale>
        <p:origin x="137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80D5-EDEA-4895-8CB1-F56E4C324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34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338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0E4971C-66B3-4CF3-B570-BDA4C381F77B}" type="slidenum">
              <a:rPr lang="en-US" altLang="ja-JP" smtClean="0"/>
              <a:pPr/>
              <a:t>54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43699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6B7E1AC-5D83-4E22-A89B-4EA658865555}" type="slidenum">
              <a:rPr lang="en-US" altLang="ja-JP" smtClean="0"/>
              <a:pPr/>
              <a:t>64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07699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325F06-10ED-4114-8DF2-146930EA969F}" type="slidenum">
              <a:rPr lang="en-US" altLang="ja-JP" smtClean="0"/>
              <a:pPr/>
              <a:t>67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3247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6A1FC33-609B-49D0-9B5A-25425DA50D75}" type="slidenum">
              <a:rPr lang="en-US" altLang="ja-JP" smtClean="0"/>
              <a:pPr/>
              <a:t>68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5823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4F18700-CAFD-4699-809D-E47FD1B6BD19}" type="slidenum">
              <a:rPr lang="en-US" altLang="ja-JP" smtClean="0"/>
              <a:pPr/>
              <a:t>69</a:t>
            </a:fld>
            <a:endParaRPr lang="en-US" altLang="ja-JP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46504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325F06-10ED-4114-8DF2-146930EA969F}" type="slidenum">
              <a:rPr lang="en-US" altLang="ja-JP" smtClean="0"/>
              <a:pPr/>
              <a:t>82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20692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325F06-10ED-4114-8DF2-146930EA969F}" type="slidenum">
              <a:rPr lang="en-US" altLang="ja-JP" smtClean="0"/>
              <a:pPr/>
              <a:t>83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26938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325F06-10ED-4114-8DF2-146930EA969F}" type="slidenum">
              <a:rPr lang="en-US" altLang="ja-JP" smtClean="0"/>
              <a:pPr/>
              <a:t>84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7171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325F06-10ED-4114-8DF2-146930EA969F}" type="slidenum">
              <a:rPr lang="en-US" altLang="ja-JP" smtClean="0"/>
              <a:pPr/>
              <a:t>86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2081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リレーショナルデータベースは，</a:t>
            </a:r>
            <a:endParaRPr kumimoji="1" lang="en-US" altLang="ja-JP" dirty="0"/>
          </a:p>
          <a:p>
            <a:r>
              <a:rPr kumimoji="1" lang="ja-JP" altLang="en-US" dirty="0"/>
              <a:t>データ本体とソフトが合体したものです．</a:t>
            </a:r>
            <a:endParaRPr kumimoji="1" lang="en-US" altLang="ja-JP" dirty="0"/>
          </a:p>
          <a:p>
            <a:r>
              <a:rPr kumimoji="1" lang="ja-JP" altLang="en-US" dirty="0"/>
              <a:t>ソフトは「管理」を付けて，リレーショナルデータベース管理システムと言います．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データ本体の方は，リレーショナルデータベースと言います．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これら２つが合体したシステムを，リレーショナルデータベースと言います．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データ本体である，リレーショナルデータベースは，たくさんのテーブルが入っているのが普通です．</a:t>
            </a:r>
            <a:endParaRPr kumimoji="1" lang="en-US" altLang="ja-JP" dirty="0"/>
          </a:p>
          <a:p>
            <a:r>
              <a:rPr kumimoji="1" lang="ja-JP" altLang="en-US" dirty="0"/>
              <a:t>リレーショナルデータベースは，あるテーマの沿って取集された大量のデータなのですが，</a:t>
            </a:r>
            <a:endParaRPr kumimoji="1" lang="en-US" altLang="ja-JP" dirty="0"/>
          </a:p>
          <a:p>
            <a:r>
              <a:rPr kumimoji="1" lang="ja-JP" altLang="en-US" dirty="0"/>
              <a:t>このとき，テーマが２つあれば，テーブルは２つできます．</a:t>
            </a:r>
            <a:endParaRPr kumimoji="1" lang="en-US" altLang="ja-JP" dirty="0"/>
          </a:p>
          <a:p>
            <a:r>
              <a:rPr kumimoji="1" lang="ja-JP" altLang="en-US" dirty="0"/>
              <a:t>テーマが３つあれば，テーブルは３つになったでしょう．</a:t>
            </a:r>
            <a:endParaRPr kumimoji="1" lang="en-US" altLang="ja-JP" dirty="0"/>
          </a:p>
          <a:p>
            <a:r>
              <a:rPr kumimoji="1" lang="ja-JP" altLang="en-US" dirty="0"/>
              <a:t>テーブルにはたくさんの行がありますね．</a:t>
            </a:r>
            <a:endParaRPr kumimoji="1" lang="en-US" altLang="ja-JP" dirty="0"/>
          </a:p>
          <a:p>
            <a:r>
              <a:rPr kumimoji="1" lang="ja-JP" altLang="en-US" dirty="0"/>
              <a:t>みかん，５０という行で１つのデータ，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りんご，１００という行で１つのデータ，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このようにたくさんのデータがあつまってテーブルになっています．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72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325F06-10ED-4114-8DF2-146930EA969F}" type="slidenum">
              <a:rPr lang="en-US" altLang="ja-JP" smtClean="0"/>
              <a:pPr/>
              <a:t>87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24422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325F06-10ED-4114-8DF2-146930EA969F}" type="slidenum">
              <a:rPr lang="en-US" altLang="ja-JP" smtClean="0"/>
              <a:pPr/>
              <a:t>88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0174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86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データ型は属性ごとに設定します．</a:t>
            </a:r>
            <a:endParaRPr kumimoji="1" lang="en-US" altLang="ja-JP" dirty="0"/>
          </a:p>
          <a:p>
            <a:r>
              <a:rPr kumimoji="1" lang="ja-JP" altLang="en-US" dirty="0"/>
              <a:t>このテーブルの例で示すように，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属性は自動インクリメント，</a:t>
            </a:r>
            <a:endParaRPr kumimoji="1" lang="en-US" altLang="ja-JP" dirty="0"/>
          </a:p>
          <a:p>
            <a:r>
              <a:rPr kumimoji="1" lang="en-US" altLang="ja-JP" dirty="0"/>
              <a:t>products</a:t>
            </a:r>
            <a:r>
              <a:rPr kumimoji="1" lang="ja-JP" altLang="en-US" dirty="0"/>
              <a:t>属性には短いテキスト，</a:t>
            </a:r>
            <a:endParaRPr kumimoji="1" lang="en-US" altLang="ja-JP" dirty="0"/>
          </a:p>
          <a:p>
            <a:r>
              <a:rPr kumimoji="1" lang="ja-JP" altLang="en-US" dirty="0"/>
              <a:t>単価属性には数値というように，</a:t>
            </a:r>
            <a:endParaRPr kumimoji="1" lang="en-US" altLang="ja-JP" dirty="0"/>
          </a:p>
          <a:p>
            <a:r>
              <a:rPr kumimoji="1" lang="ja-JP" altLang="en-US" dirty="0"/>
              <a:t>属性ごとに異なるデータ型を設定することができます．</a:t>
            </a:r>
            <a:endParaRPr kumimoji="1" lang="en-US" altLang="ja-JP" dirty="0"/>
          </a:p>
          <a:p>
            <a:r>
              <a:rPr kumimoji="1" lang="ja-JP" altLang="en-US" dirty="0"/>
              <a:t>こうして設定されたデータ型と違うデータを入れることはできません．</a:t>
            </a:r>
            <a:endParaRPr kumimoji="1" lang="en-US" altLang="ja-JP" dirty="0"/>
          </a:p>
          <a:p>
            <a:r>
              <a:rPr kumimoji="1" lang="ja-JP" altLang="en-US" dirty="0"/>
              <a:t>例えば，単価属性が数値に設定されているとき，</a:t>
            </a:r>
            <a:endParaRPr kumimoji="1" lang="en-US" altLang="ja-JP" dirty="0"/>
          </a:p>
          <a:p>
            <a:r>
              <a:rPr kumimoji="1" lang="ja-JP" altLang="en-US" dirty="0"/>
              <a:t>数値でないデータを入れることはできません．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82FCC-E7B9-4D79-B158-EAEDCA2E771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0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データ型にはたくさんの種類があります．</a:t>
            </a:r>
            <a:endParaRPr kumimoji="1" lang="en-US" altLang="ja-JP" dirty="0"/>
          </a:p>
          <a:p>
            <a:r>
              <a:rPr kumimoji="1" lang="ja-JP" altLang="en-US" dirty="0"/>
              <a:t>短いテキスト，長いテキスト，数値型，自動インクリメント型，</a:t>
            </a:r>
            <a:endParaRPr kumimoji="1" lang="en-US" altLang="ja-JP" dirty="0"/>
          </a:p>
          <a:p>
            <a:r>
              <a:rPr kumimoji="1" lang="ja-JP" altLang="en-US" dirty="0"/>
              <a:t>日付／時刻型，</a:t>
            </a:r>
            <a:r>
              <a:rPr kumimoji="1" lang="en-US" altLang="ja-JP" dirty="0"/>
              <a:t>Yes</a:t>
            </a:r>
            <a:r>
              <a:rPr kumimoji="1" lang="ja-JP" altLang="en-US" dirty="0"/>
              <a:t>や</a:t>
            </a:r>
            <a:r>
              <a:rPr kumimoji="1" lang="en-US" altLang="ja-JP" dirty="0"/>
              <a:t>No</a:t>
            </a:r>
            <a:r>
              <a:rPr kumimoji="1" lang="ja-JP" altLang="en-US" dirty="0"/>
              <a:t>を示す型などがあります．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81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37C5812-DD7C-49E7-8994-19384E66C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869DBE-BECB-4CCA-8E99-3CF781EBAAAF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5E02A5E-EA2E-4893-957E-B841C1827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A1CA038-FA0A-4C26-BDB0-18B0859D1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0646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E43F58E-0B09-4A06-BA9B-BBBF2F03A5A5}" type="slidenum">
              <a:rPr lang="en-US" altLang="ja-JP" smtClean="0"/>
              <a:pPr/>
              <a:t>25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578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7551558-3868-4C33-8653-8078B3847ABA}" type="slidenum">
              <a:rPr lang="en-US" altLang="ja-JP" smtClean="0"/>
              <a:pPr/>
              <a:t>26</a:t>
            </a:fld>
            <a:endParaRPr lang="en-US" altLang="ja-JP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641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9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62DE7A-DD90-4375-88D2-27ABB36A7A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602986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dd-1.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リレーショナルデータベースの特徴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288602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04832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dd-2.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テーブルとテーブル定義</a:t>
            </a:r>
            <a:endParaRPr lang="ja-JP" altLang="en-US" sz="36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304834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238F82-5DF3-4470-AFA1-2313BB5F6314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12965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第２回のアウトライン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テーブル</a:t>
            </a:r>
            <a:endParaRPr kumimoji="1" lang="en-US" altLang="ja-JP" dirty="0"/>
          </a:p>
          <a:p>
            <a:r>
              <a:rPr kumimoji="1" lang="ja-JP" altLang="en-US" dirty="0"/>
              <a:t>テーブル定義</a:t>
            </a:r>
            <a:endParaRPr kumimoji="1" lang="en-US" altLang="ja-JP" dirty="0"/>
          </a:p>
          <a:p>
            <a:r>
              <a:rPr kumimoji="1" lang="ja-JP" altLang="en-US" dirty="0"/>
              <a:t>データ型</a:t>
            </a:r>
            <a:endParaRPr kumimoji="1" lang="en-US" altLang="ja-JP" dirty="0"/>
          </a:p>
          <a:p>
            <a:r>
              <a:rPr lang="ja-JP" altLang="en-US" dirty="0"/>
              <a:t>主キー</a:t>
            </a:r>
            <a:endParaRPr kumimoji="1" lang="en-US" altLang="ja-JP" dirty="0"/>
          </a:p>
          <a:p>
            <a:r>
              <a:rPr lang="en-US" altLang="ja-JP" dirty="0"/>
              <a:t>NULL</a:t>
            </a:r>
          </a:p>
          <a:p>
            <a:r>
              <a:rPr lang="ja-JP" altLang="en-US" dirty="0"/>
              <a:t>一貫性制約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47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30504B-547A-4B5E-8B72-62FE3DD19E2A}"/>
              </a:ext>
            </a:extLst>
          </p:cNvPr>
          <p:cNvSpPr txBox="1"/>
          <p:nvPr/>
        </p:nvSpPr>
        <p:spPr>
          <a:xfrm>
            <a:off x="2718017" y="13876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4FDFCB1-4E17-492E-8E2B-BB391BEFB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07474"/>
              </p:ext>
            </p:extLst>
          </p:nvPr>
        </p:nvGraphicFramePr>
        <p:xfrm>
          <a:off x="2718016" y="1895373"/>
          <a:ext cx="3365012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9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63992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49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0F27B9-653B-40BC-B0C5-FF26ED57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テーブルの性質 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1568BE-8571-473E-8788-12E75A0C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3E03A21-EA52-484A-8BDB-7EF31A148353}"/>
              </a:ext>
            </a:extLst>
          </p:cNvPr>
          <p:cNvGraphicFramePr>
            <a:graphicFrameLocks noGrp="1"/>
          </p:cNvGraphicFramePr>
          <p:nvPr/>
        </p:nvGraphicFramePr>
        <p:xfrm>
          <a:off x="5355247" y="2468880"/>
          <a:ext cx="2900683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時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分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8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0,</a:t>
                      </a:r>
                      <a:r>
                        <a:rPr kumimoji="1" lang="en-US" altLang="ja-JP" sz="2700" baseline="0" dirty="0"/>
                        <a:t> 20, 45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17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20, 40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43C44F-896E-4086-8EAD-00F4B492B7FE}"/>
              </a:ext>
            </a:extLst>
          </p:cNvPr>
          <p:cNvSpPr txBox="1"/>
          <p:nvPr/>
        </p:nvSpPr>
        <p:spPr>
          <a:xfrm>
            <a:off x="5004016" y="4634071"/>
            <a:ext cx="3685624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□ １つのセルに複数の値を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 入れることは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7CD7A6B-0A34-450C-8659-7F7C1C32E986}"/>
              </a:ext>
            </a:extLst>
          </p:cNvPr>
          <p:cNvGraphicFramePr>
            <a:graphicFrameLocks noGrp="1"/>
          </p:cNvGraphicFramePr>
          <p:nvPr/>
        </p:nvGraphicFramePr>
        <p:xfrm>
          <a:off x="895691" y="2173067"/>
          <a:ext cx="2900683" cy="34758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時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分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8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8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20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8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45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12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30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17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20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17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40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1D938D3-2474-43F7-9921-D75F63E132B7}"/>
              </a:ext>
            </a:extLst>
          </p:cNvPr>
          <p:cNvSpPr txBox="1">
            <a:spLocks/>
          </p:cNvSpPr>
          <p:nvPr/>
        </p:nvSpPr>
        <p:spPr>
          <a:xfrm>
            <a:off x="934752" y="780207"/>
            <a:ext cx="7754888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リレーショナルデータベース</a:t>
            </a: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ならではの決まり事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83EB03BB-400A-4ACE-8099-7B74BB1EB6C7}"/>
              </a:ext>
            </a:extLst>
          </p:cNvPr>
          <p:cNvSpPr txBox="1">
            <a:spLocks/>
          </p:cNvSpPr>
          <p:nvPr/>
        </p:nvSpPr>
        <p:spPr>
          <a:xfrm>
            <a:off x="504234" y="1469224"/>
            <a:ext cx="3999611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テーブル名：福山駅行き</a:t>
            </a:r>
            <a:endParaRPr lang="ja-JP" altLang="en-US" sz="2400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2133F1-5BA0-43E7-94B2-32834A27381C}"/>
              </a:ext>
            </a:extLst>
          </p:cNvPr>
          <p:cNvSpPr txBox="1"/>
          <p:nvPr/>
        </p:nvSpPr>
        <p:spPr>
          <a:xfrm>
            <a:off x="5097429" y="1418445"/>
            <a:ext cx="3416321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リレーショナルデータベースで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扱えない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テーブルの例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550AFF-C8B2-4007-9AA6-EEB054D2C1D7}"/>
              </a:ext>
            </a:extLst>
          </p:cNvPr>
          <p:cNvSpPr txBox="1"/>
          <p:nvPr/>
        </p:nvSpPr>
        <p:spPr>
          <a:xfrm>
            <a:off x="261569" y="5772079"/>
            <a:ext cx="4995278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☑ 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リレーショナルデータベース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では，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１つのセルに１つの値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9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0F27B9-653B-40BC-B0C5-FF26ED57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テーブルの性質 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1568BE-8571-473E-8788-12E75A0C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1D938D3-2474-43F7-9921-D75F63E132B7}"/>
              </a:ext>
            </a:extLst>
          </p:cNvPr>
          <p:cNvSpPr txBox="1">
            <a:spLocks/>
          </p:cNvSpPr>
          <p:nvPr/>
        </p:nvSpPr>
        <p:spPr>
          <a:xfrm>
            <a:off x="934752" y="780207"/>
            <a:ext cx="8055901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リレーショナルデータベース</a:t>
            </a: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ならではの決まり事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1C0B48-FE0E-4189-8C76-AFF0186573C0}"/>
              </a:ext>
            </a:extLst>
          </p:cNvPr>
          <p:cNvSpPr txBox="1"/>
          <p:nvPr/>
        </p:nvSpPr>
        <p:spPr>
          <a:xfrm>
            <a:off x="5039242" y="5772079"/>
            <a:ext cx="368562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□ マルチカラムには</a:t>
            </a:r>
            <a:r>
              <a:rPr lang="ja-JP" altLang="en-US" sz="24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しない</a:t>
            </a:r>
            <a:endParaRPr kumimoji="1" lang="ja-JP" altLang="en-US" sz="2400" b="1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69F570D1-4F58-4A72-84BD-FB52B58B2E7E}"/>
              </a:ext>
            </a:extLst>
          </p:cNvPr>
          <p:cNvGraphicFramePr>
            <a:graphicFrameLocks noGrp="1"/>
          </p:cNvGraphicFramePr>
          <p:nvPr/>
        </p:nvGraphicFramePr>
        <p:xfrm>
          <a:off x="5431713" y="2220149"/>
          <a:ext cx="2900683" cy="34758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時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分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91">
                <a:tc rowSpan="3"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8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91">
                <a:tc vMerge="1"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20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91">
                <a:tc vMerge="1"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45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12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30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291">
                <a:tc rowSpan="2"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17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20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291">
                <a:tc vMerge="1"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40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C10EB196-9CDC-4834-A173-A6014AFDFB4E}"/>
              </a:ext>
            </a:extLst>
          </p:cNvPr>
          <p:cNvSpPr txBox="1">
            <a:spLocks/>
          </p:cNvSpPr>
          <p:nvPr/>
        </p:nvSpPr>
        <p:spPr>
          <a:xfrm>
            <a:off x="504234" y="1469224"/>
            <a:ext cx="3999611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テーブル名：福山駅行き</a:t>
            </a:r>
            <a:endParaRPr lang="ja-JP" altLang="en-US" sz="2400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870A8EA7-DEC7-4D26-9B8A-EC772BE0DCEA}"/>
              </a:ext>
            </a:extLst>
          </p:cNvPr>
          <p:cNvGraphicFramePr>
            <a:graphicFrameLocks noGrp="1"/>
          </p:cNvGraphicFramePr>
          <p:nvPr/>
        </p:nvGraphicFramePr>
        <p:xfrm>
          <a:off x="895691" y="2173067"/>
          <a:ext cx="2900683" cy="34758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時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分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8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8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20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8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45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12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30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17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20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291"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17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kumimoji="1" lang="en-US" altLang="ja-JP" sz="2700" dirty="0"/>
                        <a:t>40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E0CD561-113D-4A62-AAFD-0BAB735F32BF}"/>
              </a:ext>
            </a:extLst>
          </p:cNvPr>
          <p:cNvSpPr txBox="1"/>
          <p:nvPr/>
        </p:nvSpPr>
        <p:spPr>
          <a:xfrm>
            <a:off x="261569" y="5772079"/>
            <a:ext cx="4995278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☑ 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リレーショナルデータベース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では，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１つのセルに１つの値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BAE82E-BEEB-4CC1-A1FF-962E386E064E}"/>
              </a:ext>
            </a:extLst>
          </p:cNvPr>
          <p:cNvSpPr txBox="1"/>
          <p:nvPr/>
        </p:nvSpPr>
        <p:spPr>
          <a:xfrm>
            <a:off x="5097429" y="1418445"/>
            <a:ext cx="3416321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リレーショナルデータベースで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扱えない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テーブルの例</a:t>
            </a:r>
          </a:p>
        </p:txBody>
      </p:sp>
    </p:spTree>
    <p:extLst>
      <p:ext uri="{BB962C8B-B14F-4D97-AF65-F5344CB8AC3E}">
        <p14:creationId xmlns:p14="http://schemas.microsoft.com/office/powerpoint/2010/main" val="160626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90CBD-DA34-43A7-B7D7-65F10558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7606E6-E1C0-45EB-BE3E-60C923B7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99E0FE-4E3B-4E2A-90B4-5A942181BDD3}"/>
              </a:ext>
            </a:extLst>
          </p:cNvPr>
          <p:cNvSpPr txBox="1"/>
          <p:nvPr/>
        </p:nvSpPr>
        <p:spPr>
          <a:xfrm>
            <a:off x="289662" y="1899504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角丸四角形吹き出し 15">
            <a:extLst>
              <a:ext uri="{FF2B5EF4-FFF2-40B4-BE49-F238E27FC236}">
                <a16:creationId xmlns:a16="http://schemas.microsoft.com/office/drawing/2014/main" id="{519E2CB0-E338-4C0E-B28A-CC9FB8EC076A}"/>
              </a:ext>
            </a:extLst>
          </p:cNvPr>
          <p:cNvSpPr/>
          <p:nvPr/>
        </p:nvSpPr>
        <p:spPr>
          <a:xfrm>
            <a:off x="233063" y="1726570"/>
            <a:ext cx="1726366" cy="789624"/>
          </a:xfrm>
          <a:prstGeom prst="wedgeRoundRectCallout">
            <a:avLst>
              <a:gd name="adj1" fmla="val 92970"/>
              <a:gd name="adj2" fmla="val 6988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1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角丸四角形吹き出し 11">
            <a:extLst>
              <a:ext uri="{FF2B5EF4-FFF2-40B4-BE49-F238E27FC236}">
                <a16:creationId xmlns:a16="http://schemas.microsoft.com/office/drawing/2014/main" id="{9398A83F-A8E4-49B5-8F0B-DC7ED2240CAA}"/>
              </a:ext>
            </a:extLst>
          </p:cNvPr>
          <p:cNvSpPr/>
          <p:nvPr/>
        </p:nvSpPr>
        <p:spPr>
          <a:xfrm>
            <a:off x="2486674" y="4664036"/>
            <a:ext cx="3908446" cy="1106339"/>
          </a:xfrm>
          <a:prstGeom prst="wedgeRoundRectCallout">
            <a:avLst>
              <a:gd name="adj1" fmla="val -26081"/>
              <a:gd name="adj2" fmla="val -128202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1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BE920C-E1A7-4FBB-9E66-CDB0BBDC90DF}"/>
              </a:ext>
            </a:extLst>
          </p:cNvPr>
          <p:cNvSpPr txBox="1"/>
          <p:nvPr/>
        </p:nvSpPr>
        <p:spPr>
          <a:xfrm>
            <a:off x="2486674" y="4773579"/>
            <a:ext cx="3828553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id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」と「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name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」と「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price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</a:t>
            </a:r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</a:t>
            </a:r>
            <a:endParaRPr kumimoji="1" lang="ja-JP" altLang="en-US" sz="28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965929B-722C-4279-AD7B-12E6E9F1D12B}"/>
              </a:ext>
            </a:extLst>
          </p:cNvPr>
          <p:cNvSpPr txBox="1"/>
          <p:nvPr/>
        </p:nvSpPr>
        <p:spPr>
          <a:xfrm>
            <a:off x="2718017" y="13876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EB5B464B-D12D-43AF-9102-B7AEFA9BD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32870"/>
              </p:ext>
            </p:extLst>
          </p:nvPr>
        </p:nvGraphicFramePr>
        <p:xfrm>
          <a:off x="2718016" y="1895373"/>
          <a:ext cx="3365012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9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63992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02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1F901-E19D-4C1B-86D4-A2C55E8E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リレーショナルデータベースの構築手順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DB09A-E0F2-4EB6-97C3-38775B8F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5" name="右矢印 2">
            <a:extLst>
              <a:ext uri="{FF2B5EF4-FFF2-40B4-BE49-F238E27FC236}">
                <a16:creationId xmlns:a16="http://schemas.microsoft.com/office/drawing/2014/main" id="{A0D290CC-EBC1-41C2-8D20-07F8F2C52BA4}"/>
              </a:ext>
            </a:extLst>
          </p:cNvPr>
          <p:cNvSpPr/>
          <p:nvPr/>
        </p:nvSpPr>
        <p:spPr>
          <a:xfrm>
            <a:off x="3436567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7A4071-BF77-4442-99B5-B52D423126F9}"/>
              </a:ext>
            </a:extLst>
          </p:cNvPr>
          <p:cNvSpPr txBox="1">
            <a:spLocks/>
          </p:cNvSpPr>
          <p:nvPr/>
        </p:nvSpPr>
        <p:spPr>
          <a:xfrm>
            <a:off x="3786439" y="3927629"/>
            <a:ext cx="3333755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endParaRPr lang="en-US" altLang="ja-JP" sz="21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最初，テーブルは</a:t>
            </a:r>
            <a:r>
              <a:rPr lang="ja-JP" altLang="en-US" sz="1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矢印 18">
            <a:extLst>
              <a:ext uri="{FF2B5EF4-FFF2-40B4-BE49-F238E27FC236}">
                <a16:creationId xmlns:a16="http://schemas.microsoft.com/office/drawing/2014/main" id="{90AF57B0-00DF-4CC2-8C41-19644B71E020}"/>
              </a:ext>
            </a:extLst>
          </p:cNvPr>
          <p:cNvSpPr/>
          <p:nvPr/>
        </p:nvSpPr>
        <p:spPr>
          <a:xfrm>
            <a:off x="6353542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5AE6C9-BB90-4C2A-925B-42D7EF7845EA}"/>
              </a:ext>
            </a:extLst>
          </p:cNvPr>
          <p:cNvSpPr txBox="1">
            <a:spLocks/>
          </p:cNvSpPr>
          <p:nvPr/>
        </p:nvSpPr>
        <p:spPr>
          <a:xfrm>
            <a:off x="1744198" y="3576655"/>
            <a:ext cx="1895096" cy="13056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データベース生成</a:t>
            </a:r>
            <a:endParaRPr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最初，データベースは</a:t>
            </a:r>
            <a:r>
              <a:rPr lang="ja-JP" altLang="en-US" sz="1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2F154C7-82E7-422F-9081-6FA2C2528189}"/>
              </a:ext>
            </a:extLst>
          </p:cNvPr>
          <p:cNvSpPr txBox="1">
            <a:spLocks/>
          </p:cNvSpPr>
          <p:nvPr/>
        </p:nvSpPr>
        <p:spPr>
          <a:xfrm>
            <a:off x="6935029" y="4427416"/>
            <a:ext cx="2307782" cy="7985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テーブル生成</a:t>
            </a:r>
            <a:endParaRPr lang="ja-JP" altLang="en-US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" name="Picture 12" descr="http://1.bp.blogspot.com/-S6GY-o73FYk/UgsvAaFo8vI/AAAAAAAAXNs/0_jenbN5wYs/s800/cardboard_open.png">
            <a:extLst>
              <a:ext uri="{FF2B5EF4-FFF2-40B4-BE49-F238E27FC236}">
                <a16:creationId xmlns:a16="http://schemas.microsoft.com/office/drawing/2014/main" id="{70905209-5FFD-4AFB-8F6E-6D84D162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8" y="2226254"/>
            <a:ext cx="1623271" cy="10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右矢印 17">
            <a:extLst>
              <a:ext uri="{FF2B5EF4-FFF2-40B4-BE49-F238E27FC236}">
                <a16:creationId xmlns:a16="http://schemas.microsoft.com/office/drawing/2014/main" id="{5A488A11-0B98-4DFC-A26C-D2A70358D5D8}"/>
              </a:ext>
            </a:extLst>
          </p:cNvPr>
          <p:cNvSpPr/>
          <p:nvPr/>
        </p:nvSpPr>
        <p:spPr>
          <a:xfrm>
            <a:off x="1287443" y="2471874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4006D39-0C9E-4DA2-9FF1-604DEEB7FB96}"/>
              </a:ext>
            </a:extLst>
          </p:cNvPr>
          <p:cNvSpPr txBox="1">
            <a:spLocks/>
          </p:cNvSpPr>
          <p:nvPr/>
        </p:nvSpPr>
        <p:spPr>
          <a:xfrm>
            <a:off x="-69825" y="3576655"/>
            <a:ext cx="2313447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endParaRPr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設計</a:t>
            </a:r>
            <a:endParaRPr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3" name="Picture 2" descr="http://3.bp.blogspot.com/-1Sriaf-OlmA/VJ6XfS-a-fI/AAAAAAAAqL0/xHBZTS6r9hM/s800/job_kenchikuka.png">
            <a:extLst>
              <a:ext uri="{FF2B5EF4-FFF2-40B4-BE49-F238E27FC236}">
                <a16:creationId xmlns:a16="http://schemas.microsoft.com/office/drawing/2014/main" id="{A51C79F0-807F-4FFB-9D8C-13FCB097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7" y="2245535"/>
            <a:ext cx="1136074" cy="11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61759098-C3D9-4DA3-ADDC-DE15E8C521DC}"/>
              </a:ext>
            </a:extLst>
          </p:cNvPr>
          <p:cNvGraphicFramePr>
            <a:graphicFrameLocks noGrp="1"/>
          </p:cNvGraphicFramePr>
          <p:nvPr/>
        </p:nvGraphicFramePr>
        <p:xfrm>
          <a:off x="3902273" y="2094682"/>
          <a:ext cx="2297832" cy="77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178737F2-2D3F-4735-8E28-5181AABB30FA}"/>
              </a:ext>
            </a:extLst>
          </p:cNvPr>
          <p:cNvGraphicFramePr>
            <a:graphicFrameLocks noGrp="1"/>
          </p:cNvGraphicFramePr>
          <p:nvPr/>
        </p:nvGraphicFramePr>
        <p:xfrm>
          <a:off x="6804008" y="2068780"/>
          <a:ext cx="2297832" cy="10889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X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6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Y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8283FD1A-64C9-455F-8D3E-FE238AF22CFB}"/>
              </a:ext>
            </a:extLst>
          </p:cNvPr>
          <p:cNvGraphicFramePr>
            <a:graphicFrameLocks noGrp="1"/>
          </p:cNvGraphicFramePr>
          <p:nvPr/>
        </p:nvGraphicFramePr>
        <p:xfrm>
          <a:off x="3904552" y="3055907"/>
          <a:ext cx="2199647" cy="56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図 17">
            <a:extLst>
              <a:ext uri="{FF2B5EF4-FFF2-40B4-BE49-F238E27FC236}">
                <a16:creationId xmlns:a16="http://schemas.microsoft.com/office/drawing/2014/main" id="{A67B97B2-F7BF-4470-9C32-C1D8117F9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71" y="3223383"/>
            <a:ext cx="2112884" cy="12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26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53CAF-1D5B-4DE6-A2AD-7B039113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CB03C8-3D7B-430F-A2C6-EDB6C1F5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03E5AB-735B-402D-AD5A-99760FCFE8F1}"/>
              </a:ext>
            </a:extLst>
          </p:cNvPr>
          <p:cNvSpPr txBox="1">
            <a:spLocks/>
          </p:cNvSpPr>
          <p:nvPr/>
        </p:nvSpPr>
        <p:spPr>
          <a:xfrm>
            <a:off x="992395" y="1196487"/>
            <a:ext cx="7201346" cy="293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テーブル定義</a:t>
            </a:r>
            <a:r>
              <a:rPr lang="ja-JP" altLang="en-US" dirty="0"/>
              <a:t>では，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テーブル名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など</a:t>
            </a:r>
            <a:r>
              <a:rPr lang="ja-JP" altLang="en-US" dirty="0"/>
              <a:t>を設定して，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定義</a:t>
            </a:r>
            <a:r>
              <a:rPr lang="ja-JP" altLang="en-US" dirty="0"/>
              <a:t>する</a:t>
            </a:r>
            <a:endParaRPr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3BC5F44-9E56-403D-9BEB-97911B7D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95" y="4356379"/>
            <a:ext cx="6927451" cy="2109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63A50-6BC5-4245-A25E-E468597CCE85}"/>
              </a:ext>
            </a:extLst>
          </p:cNvPr>
          <p:cNvSpPr txBox="1"/>
          <p:nvPr/>
        </p:nvSpPr>
        <p:spPr>
          <a:xfrm>
            <a:off x="5761697" y="644893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24B1513-449C-44E8-9CC0-DE682F399D15}"/>
              </a:ext>
            </a:extLst>
          </p:cNvPr>
          <p:cNvGraphicFramePr>
            <a:graphicFrameLocks noGrp="1"/>
          </p:cNvGraphicFramePr>
          <p:nvPr/>
        </p:nvGraphicFramePr>
        <p:xfrm>
          <a:off x="5761697" y="1152592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65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5" name="右中かっこ 4"/>
          <p:cNvSpPr/>
          <p:nvPr/>
        </p:nvSpPr>
        <p:spPr>
          <a:xfrm>
            <a:off x="6981423" y="1721116"/>
            <a:ext cx="238153" cy="1300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43333" y="1955203"/>
            <a:ext cx="1700751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kumimoji="1"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の本体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05868" y="1199901"/>
            <a:ext cx="203660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属性名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0277" y="5129704"/>
            <a:ext cx="5071899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それぞれの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23640" y="3652462"/>
            <a:ext cx="6489685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整数  　　長いテキスト　浮動小数点数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96515" y="4065101"/>
            <a:ext cx="243451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←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のキーワード</a:t>
            </a:r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6589" y="4176726"/>
            <a:ext cx="2153707" cy="470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18033" y="4012297"/>
            <a:ext cx="3262626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64583" y="4025330"/>
            <a:ext cx="2054993" cy="4442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REAL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6" name="右中かっこ 5"/>
          <p:cNvSpPr/>
          <p:nvPr/>
        </p:nvSpPr>
        <p:spPr>
          <a:xfrm rot="5400000">
            <a:off x="3296640" y="1622990"/>
            <a:ext cx="286924" cy="65570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1508760" y="327469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上矢印 20"/>
          <p:cNvSpPr/>
          <p:nvPr/>
        </p:nvSpPr>
        <p:spPr>
          <a:xfrm>
            <a:off x="3594615" y="3262991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5680470" y="327469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7E80C97C-5FE1-4379-8B71-244D7E1669BA}"/>
              </a:ext>
            </a:extLst>
          </p:cNvPr>
          <p:cNvGraphicFramePr>
            <a:graphicFrameLocks noGrp="1"/>
          </p:cNvGraphicFramePr>
          <p:nvPr/>
        </p:nvGraphicFramePr>
        <p:xfrm>
          <a:off x="790461" y="1161643"/>
          <a:ext cx="5790198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正方形/長方形 34"/>
          <p:cNvSpPr/>
          <p:nvPr/>
        </p:nvSpPr>
        <p:spPr>
          <a:xfrm>
            <a:off x="790461" y="1160537"/>
            <a:ext cx="5928146" cy="42995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1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533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11B4F-9E8A-4A7F-BE1E-EF4B73C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04D384-1F56-419E-BC98-917D336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19</a:t>
            </a:fld>
            <a:endParaRPr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F9C79DC-A6CE-4734-96ED-81460D1D9A1F}"/>
              </a:ext>
            </a:extLst>
          </p:cNvPr>
          <p:cNvGraphicFramePr>
            <a:graphicFrameLocks noGrp="1"/>
          </p:cNvGraphicFramePr>
          <p:nvPr/>
        </p:nvGraphicFramePr>
        <p:xfrm>
          <a:off x="764565" y="951160"/>
          <a:ext cx="7937175" cy="388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823894">
                <a:tc>
                  <a:txBody>
                    <a:bodyPr/>
                    <a:lstStyle/>
                    <a:p>
                      <a:r>
                        <a:rPr kumimoji="1" lang="ja-JP" altLang="en-US" sz="24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主なデータ型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SQL </a:t>
                      </a:r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空値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NULL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714666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CHAR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長いテキスト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TEXT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数値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INTEGER, REAL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整数や浮動小数点数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日付／時刻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DATETIME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日付や時刻など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ブール値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BIT, BOOL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93ABF5-6625-4029-88CE-7AEB79FFD9A2}"/>
              </a:ext>
            </a:extLst>
          </p:cNvPr>
          <p:cNvSpPr txBox="1"/>
          <p:nvPr/>
        </p:nvSpPr>
        <p:spPr>
          <a:xfrm>
            <a:off x="593186" y="5164191"/>
            <a:ext cx="810855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整数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浮動小数点数</a:t>
            </a:r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（小数付きの数）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REAL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FD4C39-9E65-4742-B947-466BE3185DF0}"/>
              </a:ext>
            </a:extLst>
          </p:cNvPr>
          <p:cNvSpPr txBox="1"/>
          <p:nvPr/>
        </p:nvSpPr>
        <p:spPr>
          <a:xfrm>
            <a:off x="593186" y="5843388"/>
            <a:ext cx="79357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短いテキスト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半角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255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文字分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までが目安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それ以上になる可能性があるときは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長いテキスト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08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75C5D5-1B25-424B-AC42-D2D148C2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７回の内容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F5D339-8787-432E-B8EA-8B459E577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リレーショナルデータベースの特徴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テーブルとテーブル定義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問い合わせと </a:t>
            </a:r>
            <a:r>
              <a:rPr lang="en-US" altLang="ja-JP" b="1" dirty="0"/>
              <a:t>SQL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種々の制約，関連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貸出記録のテーブル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さまざまな </a:t>
            </a:r>
            <a:r>
              <a:rPr lang="en-US" altLang="ja-JP" b="1" dirty="0"/>
              <a:t>SQL </a:t>
            </a:r>
            <a:r>
              <a:rPr lang="ja-JP" altLang="en-US" b="1" dirty="0"/>
              <a:t>問い合わせ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テーブルの分解と結合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リレーショナルデータベースの基本を学び，全体を把握する．</a:t>
            </a:r>
            <a:r>
              <a:rPr lang="en-US" altLang="ja-JP" dirty="0"/>
              <a:t>SQL </a:t>
            </a:r>
            <a:r>
              <a:rPr lang="ja-JP" altLang="en-US" dirty="0"/>
              <a:t>の実習付き．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URL: 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253DB7-DFF8-473C-8158-DB6BAFD3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616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7A8773A7-C70E-4EB4-9E03-BFCE01482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73358"/>
              </p:ext>
            </p:extLst>
          </p:nvPr>
        </p:nvGraphicFramePr>
        <p:xfrm>
          <a:off x="2678816" y="4210415"/>
          <a:ext cx="3365012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9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63992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17FED47F-E4BA-418A-BD62-E0A60BEB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主キーと候補キー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C0E617-79D0-4B01-8D0B-25B9CE73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442495-2F63-4E52-9091-5FC321A4CBE0}"/>
              </a:ext>
            </a:extLst>
          </p:cNvPr>
          <p:cNvSpPr txBox="1">
            <a:spLocks/>
          </p:cNvSpPr>
          <p:nvPr/>
        </p:nvSpPr>
        <p:spPr>
          <a:xfrm>
            <a:off x="789076" y="907213"/>
            <a:ext cx="7730083" cy="2842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2400" dirty="0"/>
              <a:t>候補キー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通し番号，学生番号のように，</a:t>
            </a:r>
            <a:r>
              <a:rPr lang="ja-JP" altLang="en-US" sz="2400" u="sng" dirty="0">
                <a:solidFill>
                  <a:srgbClr val="FF0000"/>
                </a:solidFill>
              </a:rPr>
              <a:t>１つのテーブルの中で</a:t>
            </a:r>
            <a:r>
              <a:rPr lang="ja-JP" altLang="en-US" sz="2400" b="1" u="sng" dirty="0">
                <a:solidFill>
                  <a:srgbClr val="FF0000"/>
                </a:solidFill>
              </a:rPr>
              <a:t>同じ値が２回以上出ない</a:t>
            </a:r>
            <a:r>
              <a:rPr lang="ja-JP" altLang="en-US" sz="2400" dirty="0"/>
              <a:t>と前もって分かっている</a:t>
            </a:r>
            <a:r>
              <a:rPr lang="ja-JP" altLang="en-US" sz="2400" b="1" dirty="0">
                <a:solidFill>
                  <a:srgbClr val="C00000"/>
                </a:solidFill>
              </a:rPr>
              <a:t>属性</a:t>
            </a:r>
            <a:r>
              <a:rPr lang="ja-JP" altLang="en-US" sz="2400" dirty="0"/>
              <a:t>あるいは</a:t>
            </a:r>
            <a:r>
              <a:rPr lang="ja-JP" altLang="en-US" sz="2400" dirty="0">
                <a:solidFill>
                  <a:srgbClr val="C00000"/>
                </a:solidFill>
              </a:rPr>
              <a:t>属性</a:t>
            </a:r>
            <a:r>
              <a:rPr lang="ja-JP" altLang="en-US" sz="2400" dirty="0"/>
              <a:t>の集まり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主キー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候補キー</a:t>
            </a:r>
            <a:r>
              <a:rPr lang="ja-JP" altLang="en-US" sz="2400" dirty="0"/>
              <a:t>のうち管理に適するもの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BD023A-EA6A-4441-ACA6-E7017E72BC3F}"/>
              </a:ext>
            </a:extLst>
          </p:cNvPr>
          <p:cNvSpPr txBox="1"/>
          <p:nvPr/>
        </p:nvSpPr>
        <p:spPr>
          <a:xfrm>
            <a:off x="2503203" y="6396149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主キー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6CAC4C-C574-4AEE-AF91-139824E11967}"/>
              </a:ext>
            </a:extLst>
          </p:cNvPr>
          <p:cNvSpPr/>
          <p:nvPr/>
        </p:nvSpPr>
        <p:spPr>
          <a:xfrm>
            <a:off x="2603804" y="4046678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35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3DF2CD5-BBE7-420B-B829-480845DA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リレーショナルデータベースの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NULL</a:t>
            </a:r>
            <a:endParaRPr lang="ja-JP" altLang="en-US" dirty="0"/>
          </a:p>
        </p:txBody>
      </p:sp>
      <p:sp>
        <p:nvSpPr>
          <p:cNvPr id="358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NULL</a:t>
            </a:r>
            <a:r>
              <a:rPr lang="en-US" altLang="ja-JP" dirty="0"/>
              <a:t> </a:t>
            </a:r>
            <a:r>
              <a:rPr lang="ja-JP" altLang="en-US" dirty="0"/>
              <a:t>は「ヌル」あるいは「ナル」と読む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</a:t>
            </a:r>
            <a:r>
              <a:rPr lang="ja-JP" altLang="en-US" dirty="0"/>
              <a:t>で </a:t>
            </a:r>
            <a:r>
              <a:rPr lang="en-US" altLang="ja-JP" b="1" dirty="0">
                <a:solidFill>
                  <a:srgbClr val="C00000"/>
                </a:solidFill>
              </a:rPr>
              <a:t>NULL</a:t>
            </a:r>
            <a:r>
              <a:rPr lang="en-US" altLang="ja-JP" dirty="0"/>
              <a:t> </a:t>
            </a:r>
            <a:r>
              <a:rPr lang="ja-JP" altLang="en-US" dirty="0"/>
              <a:t>は，次の場合に使う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1. </a:t>
            </a:r>
            <a:r>
              <a:rPr lang="ja-JP" altLang="en-US" b="1" dirty="0"/>
              <a:t>未定，未知，不明</a:t>
            </a:r>
            <a:r>
              <a:rPr lang="ja-JP" altLang="en-US" dirty="0"/>
              <a:t>（分からない場合）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2. </a:t>
            </a:r>
            <a:r>
              <a:rPr lang="ja-JP" altLang="en-US" b="1" dirty="0"/>
              <a:t>非存在</a:t>
            </a:r>
            <a:r>
              <a:rPr lang="ja-JP" altLang="en-US" dirty="0"/>
              <a:t>（もともと存在しない場合）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04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F338E75-2A93-4AA7-B3C6-BA6B717C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テーブル定義と一貫性制約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30882D3-72B0-41D9-8688-894BE238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A19D837A-B904-4EC0-964C-EA8B78A2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85" y="712113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6C8FCFCC-29B9-4D23-BABC-D14EBFEA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094" y="3750052"/>
            <a:ext cx="8829884" cy="91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id: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主キー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(PRIMARY KEY)</a:t>
            </a:r>
            <a:r>
              <a:rPr lang="ja-JP" altLang="en-US" sz="2400" dirty="0"/>
              <a:t>，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NULL </a:t>
            </a:r>
            <a:r>
              <a:rPr lang="ja-JP" altLang="en-US" sz="2400" b="1" dirty="0">
                <a:solidFill>
                  <a:srgbClr val="FF0000"/>
                </a:solidFill>
              </a:rPr>
              <a:t>になることはない </a:t>
            </a:r>
            <a:r>
              <a:rPr lang="en-US" altLang="ja-JP" sz="2400" dirty="0"/>
              <a:t>(NOT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name: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NULL </a:t>
            </a:r>
            <a:r>
              <a:rPr lang="ja-JP" altLang="en-US" sz="2400" b="1" dirty="0">
                <a:solidFill>
                  <a:srgbClr val="FF0000"/>
                </a:solidFill>
              </a:rPr>
              <a:t>になることはない </a:t>
            </a:r>
            <a:r>
              <a:rPr lang="en-US" altLang="ja-JP" sz="2400" dirty="0"/>
              <a:t>(NOT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テーブルの制約について記述．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データベースの一貫性を維持するのに役立つ．</a:t>
            </a:r>
            <a:endParaRPr lang="en-US" altLang="ja-JP" sz="24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D6908EE-BBD1-425B-8982-6BF25FBE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274" y="1341576"/>
            <a:ext cx="6927451" cy="2087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889316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04832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dd-3.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種々の制約，</a:t>
            </a:r>
            <a:endParaRPr lang="en-US" altLang="ja-JP" sz="4400" b="1" dirty="0">
              <a:solidFill>
                <a:schemeClr val="tx1"/>
              </a:solidFill>
              <a:latin typeface="メイリオ" panose="020B0604030504040204" pitchFamily="50" charset="-128"/>
            </a:endParaRPr>
          </a:p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関連</a:t>
            </a:r>
            <a:endParaRPr lang="ja-JP" altLang="en-US" sz="36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304834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238F82-5DF3-4470-AFA1-2313BB5F6314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32716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第３回のアウトライン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カラム制約</a:t>
            </a:r>
            <a:endParaRPr lang="en-US" altLang="ja-JP" dirty="0"/>
          </a:p>
          <a:p>
            <a:r>
              <a:rPr lang="ja-JP" altLang="en-US" dirty="0"/>
              <a:t>テーブル制約</a:t>
            </a:r>
            <a:endParaRPr lang="en-US" altLang="ja-JP" dirty="0"/>
          </a:p>
          <a:p>
            <a:r>
              <a:rPr kumimoji="1" lang="ja-JP" altLang="en-US" dirty="0"/>
              <a:t>参照整合性制約</a:t>
            </a:r>
            <a:endParaRPr kumimoji="1" lang="en-US" altLang="ja-JP" dirty="0"/>
          </a:p>
          <a:p>
            <a:r>
              <a:rPr kumimoji="1" lang="ja-JP" altLang="en-US" dirty="0"/>
              <a:t>関連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21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37DB32C-DCC0-4C70-8B3D-E69150DF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68" y="162168"/>
            <a:ext cx="915406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カラム制約，デフォルト値，自動インクリメント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41396" y="762417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カラム制約</a:t>
            </a:r>
            <a:r>
              <a:rPr lang="ja-JP" altLang="en-US" sz="2400" dirty="0"/>
              <a:t>は，</a:t>
            </a:r>
            <a:r>
              <a:rPr lang="ja-JP" altLang="en-US" sz="2400" b="1" u="sng" dirty="0"/>
              <a:t>単一属性について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一貫性制約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◆　</a:t>
            </a:r>
            <a:r>
              <a:rPr lang="ja-JP" altLang="en-US" sz="2400" b="1" dirty="0">
                <a:solidFill>
                  <a:srgbClr val="C00000"/>
                </a:solidFill>
              </a:rPr>
              <a:t>カラム制約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PRIMARY KEY</a:t>
            </a:r>
            <a:r>
              <a:rPr lang="en-US" altLang="ja-JP" sz="2400" dirty="0"/>
              <a:t>	</a:t>
            </a:r>
            <a:r>
              <a:rPr lang="ja-JP" altLang="en-US" sz="2400" dirty="0"/>
              <a:t>主キー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NOT NULL</a:t>
            </a:r>
            <a:r>
              <a:rPr lang="en-US" altLang="ja-JP" sz="2400" dirty="0"/>
              <a:t>		</a:t>
            </a:r>
            <a:r>
              <a:rPr lang="ja-JP" altLang="en-US" sz="2400" dirty="0"/>
              <a:t>非空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UNIQUE</a:t>
            </a:r>
            <a:r>
              <a:rPr lang="en-US" altLang="ja-JP" sz="2400" dirty="0"/>
              <a:t>		</a:t>
            </a:r>
            <a:r>
              <a:rPr lang="ja-JP" altLang="en-US" sz="2400" dirty="0"/>
              <a:t>一意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FOREIGN KEY ... REFERENCES</a:t>
            </a:r>
            <a:r>
              <a:rPr lang="en-US" altLang="ja-JP" sz="2400" dirty="0"/>
              <a:t> </a:t>
            </a:r>
            <a:r>
              <a:rPr lang="ja-JP" altLang="en-US" sz="2400" dirty="0"/>
              <a:t>参照整合性制約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CHECK </a:t>
            </a:r>
            <a:r>
              <a:rPr lang="en-US" altLang="ja-JP" sz="2400" dirty="0"/>
              <a:t>		</a:t>
            </a:r>
            <a:r>
              <a:rPr lang="ja-JP" altLang="en-US" sz="2400" dirty="0"/>
              <a:t>更新時にチェック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※ CHECK </a:t>
            </a:r>
            <a:r>
              <a:rPr lang="ja-JP" altLang="en-US" sz="2400" dirty="0"/>
              <a:t>は </a:t>
            </a:r>
            <a:r>
              <a:rPr lang="en-US" altLang="ja-JP" sz="2400" dirty="0"/>
              <a:t>SQLite 3 </a:t>
            </a:r>
            <a:r>
              <a:rPr lang="ja-JP" altLang="en-US" sz="2400" dirty="0"/>
              <a:t>固有の機能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◆　</a:t>
            </a:r>
            <a:r>
              <a:rPr lang="ja-JP" altLang="en-US" sz="2400" b="1" dirty="0"/>
              <a:t>デフォルト値，自動インクリメント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DEFAULT</a:t>
            </a:r>
            <a:r>
              <a:rPr lang="en-US" altLang="ja-JP" sz="2400" dirty="0"/>
              <a:t>		</a:t>
            </a:r>
            <a:r>
              <a:rPr lang="ja-JP" altLang="en-US" sz="2400" dirty="0"/>
              <a:t>デフォルト値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AUTOINCREMENT</a:t>
            </a:r>
            <a:r>
              <a:rPr lang="en-US" altLang="ja-JP" sz="2400" dirty="0"/>
              <a:t>	</a:t>
            </a:r>
            <a:r>
              <a:rPr lang="ja-JP" altLang="en-US" sz="2400" dirty="0"/>
              <a:t>自動インクリメント（オートナンバー）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7358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7DC120D2-0E7A-40A4-968E-F278374E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テーブル制約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b="1" u="sng" dirty="0"/>
              <a:t>複数の属性に関わる</a:t>
            </a:r>
            <a:r>
              <a:rPr lang="ja-JP" altLang="en-US" dirty="0"/>
              <a:t>ような</a:t>
            </a:r>
            <a:r>
              <a:rPr lang="ja-JP" altLang="en-US" b="1" dirty="0">
                <a:solidFill>
                  <a:srgbClr val="C00000"/>
                </a:solidFill>
              </a:rPr>
              <a:t>一貫性制約</a:t>
            </a:r>
            <a:r>
              <a:rPr lang="ja-JP" altLang="en-US" dirty="0"/>
              <a:t>は</a:t>
            </a:r>
            <a:r>
              <a:rPr lang="ja-JP" altLang="en-US" b="1" u="sng" dirty="0">
                <a:solidFill>
                  <a:srgbClr val="C00000"/>
                </a:solidFill>
              </a:rPr>
              <a:t>テーブル制約</a:t>
            </a:r>
            <a:r>
              <a:rPr lang="ja-JP" altLang="en-US" dirty="0"/>
              <a:t>の形で記述</a:t>
            </a:r>
          </a:p>
          <a:p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0947" y="4439445"/>
            <a:ext cx="7920037" cy="285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100" indent="0" eaLnBrk="1" hangingPunct="1">
              <a:buNone/>
              <a:defRPr/>
            </a:pPr>
            <a:r>
              <a:rPr lang="en-US" altLang="ja-JP" sz="2400" b="1" dirty="0">
                <a:latin typeface="Arial" panose="020B0604020202020204" pitchFamily="34" charset="0"/>
              </a:rPr>
              <a:t>【</a:t>
            </a:r>
            <a:r>
              <a:rPr lang="ja-JP" altLang="en-US" sz="2400" b="1" dirty="0">
                <a:latin typeface="Arial" panose="020B0604020202020204" pitchFamily="34" charset="0"/>
              </a:rPr>
              <a:t>テーブル制約の書き方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  <a:p>
            <a:pPr marL="540000" eaLnBrk="1" hangingPunct="1"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</a:rPr>
              <a:t>PRIMARY KEY</a:t>
            </a:r>
            <a:r>
              <a:rPr lang="en-US" altLang="ja-JP" sz="2400" dirty="0">
                <a:latin typeface="Arial" panose="020B0604020202020204" pitchFamily="34" charset="0"/>
              </a:rPr>
              <a:t> (&lt;</a:t>
            </a:r>
            <a:r>
              <a:rPr lang="ja-JP" altLang="en-US" sz="2400" dirty="0">
                <a:latin typeface="Arial" panose="020B0604020202020204" pitchFamily="34" charset="0"/>
              </a:rPr>
              <a:t>属性名の並び</a:t>
            </a:r>
            <a:r>
              <a:rPr lang="en-US" altLang="ja-JP" sz="2400" dirty="0">
                <a:latin typeface="Arial" panose="020B0604020202020204" pitchFamily="34" charset="0"/>
              </a:rPr>
              <a:t>&gt;) 	</a:t>
            </a:r>
            <a:r>
              <a:rPr lang="ja-JP" altLang="en-US" sz="2400" dirty="0">
                <a:latin typeface="Arial" panose="020B0604020202020204" pitchFamily="34" charset="0"/>
              </a:rPr>
              <a:t>主キー</a:t>
            </a:r>
          </a:p>
          <a:p>
            <a:pPr marL="540000" eaLnBrk="1" hangingPunct="1"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</a:rPr>
              <a:t>UNIQUE</a:t>
            </a:r>
            <a:r>
              <a:rPr lang="en-US" altLang="ja-JP" sz="2400" dirty="0">
                <a:latin typeface="Arial" panose="020B0604020202020204" pitchFamily="34" charset="0"/>
              </a:rPr>
              <a:t> (&lt;</a:t>
            </a:r>
            <a:r>
              <a:rPr lang="ja-JP" altLang="en-US" sz="2400" dirty="0">
                <a:latin typeface="Arial" panose="020B0604020202020204" pitchFamily="34" charset="0"/>
              </a:rPr>
              <a:t>属性名の並び</a:t>
            </a:r>
            <a:r>
              <a:rPr lang="en-US" altLang="ja-JP" sz="2400" dirty="0">
                <a:latin typeface="Arial" panose="020B0604020202020204" pitchFamily="34" charset="0"/>
              </a:rPr>
              <a:t>&gt;) 		</a:t>
            </a:r>
            <a:r>
              <a:rPr lang="ja-JP" altLang="en-US" sz="2400" dirty="0">
                <a:latin typeface="Arial" panose="020B0604020202020204" pitchFamily="34" charset="0"/>
              </a:rPr>
              <a:t>一意</a:t>
            </a:r>
          </a:p>
          <a:p>
            <a:pPr marL="540000" eaLnBrk="1" hangingPunct="1"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</a:rPr>
              <a:t>CHECK</a:t>
            </a:r>
            <a:r>
              <a:rPr lang="en-US" altLang="ja-JP" sz="2400" dirty="0">
                <a:latin typeface="Arial" panose="020B0604020202020204" pitchFamily="34" charset="0"/>
              </a:rPr>
              <a:t> (&lt;</a:t>
            </a:r>
            <a:r>
              <a:rPr lang="ja-JP" altLang="en-US" sz="2400" dirty="0">
                <a:latin typeface="Arial" panose="020B0604020202020204" pitchFamily="34" charset="0"/>
              </a:rPr>
              <a:t>式</a:t>
            </a:r>
            <a:r>
              <a:rPr lang="en-US" altLang="ja-JP" sz="2400" dirty="0">
                <a:latin typeface="Arial" panose="020B0604020202020204" pitchFamily="34" charset="0"/>
              </a:rPr>
              <a:t>&gt;) 	</a:t>
            </a:r>
            <a:r>
              <a:rPr lang="ja-JP" altLang="en-US" sz="2400" dirty="0">
                <a:latin typeface="Arial" panose="020B0604020202020204" pitchFamily="34" charset="0"/>
              </a:rPr>
              <a:t>更新時にチェック 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282825" indent="0" eaLnBrk="1" hangingPunct="1">
              <a:buNone/>
              <a:defRPr/>
            </a:pPr>
            <a:r>
              <a:rPr lang="en-US" altLang="ja-JP" sz="2400" dirty="0">
                <a:latin typeface="Arial" panose="020B0604020202020204" pitchFamily="34" charset="0"/>
              </a:rPr>
              <a:t>				※ CHECK </a:t>
            </a:r>
            <a:r>
              <a:rPr lang="ja-JP" altLang="en-US" sz="2400" dirty="0">
                <a:latin typeface="Arial" panose="020B0604020202020204" pitchFamily="34" charset="0"/>
              </a:rPr>
              <a:t>は </a:t>
            </a:r>
            <a:r>
              <a:rPr lang="en-US" altLang="ja-JP" sz="2400" dirty="0">
                <a:latin typeface="Arial" panose="020B0604020202020204" pitchFamily="34" charset="0"/>
              </a:rPr>
              <a:t>SQLite </a:t>
            </a:r>
            <a:r>
              <a:rPr lang="ja-JP" altLang="en-US" sz="2400" dirty="0">
                <a:latin typeface="Arial" panose="020B0604020202020204" pitchFamily="34" charset="0"/>
              </a:rPr>
              <a:t>固有の機能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282825" indent="0" eaLnBrk="1" hangingPunct="1">
              <a:lnSpc>
                <a:spcPct val="85000"/>
              </a:lnSpc>
              <a:buNone/>
              <a:defRPr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F10D0A3-63E4-4CE7-804D-A3F255C72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041525"/>
            <a:ext cx="8891587" cy="2322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/>
              <a:t>CREATE TABLE </a:t>
            </a:r>
            <a:r>
              <a:rPr lang="en-US" altLang="ja-JP" sz="2000" dirty="0" err="1"/>
              <a:t>score_records</a:t>
            </a:r>
            <a:r>
              <a:rPr lang="en-US" altLang="ja-JP" sz="2000" dirty="0"/>
              <a:t> (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/>
              <a:t>  name TEXT </a:t>
            </a:r>
            <a:r>
              <a:rPr lang="en-US" altLang="ja-JP" sz="2000" b="1" dirty="0"/>
              <a:t>NOT NULL</a:t>
            </a:r>
            <a:r>
              <a:rPr lang="en-US" altLang="ja-JP" sz="2000" dirty="0"/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/>
              <a:t>  score INTEGER </a:t>
            </a:r>
            <a:r>
              <a:rPr lang="en-US" altLang="ja-JP" sz="2000" b="1" dirty="0"/>
              <a:t>NOT NULL CHECK</a:t>
            </a:r>
            <a:r>
              <a:rPr lang="en-US" altLang="ja-JP" sz="2000" dirty="0"/>
              <a:t> ( score &gt;= 0 AND score &lt;=100 ),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student_name</a:t>
            </a:r>
            <a:r>
              <a:rPr lang="en-US" altLang="ja-JP" sz="2000" dirty="0"/>
              <a:t> TEXT </a:t>
            </a:r>
            <a:r>
              <a:rPr lang="en-US" altLang="ja-JP" sz="2000" b="1" dirty="0"/>
              <a:t>NOT NULL</a:t>
            </a:r>
            <a:r>
              <a:rPr lang="en-US" altLang="ja-JP" sz="2000" dirty="0"/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created_at</a:t>
            </a:r>
            <a:r>
              <a:rPr lang="en-US" altLang="ja-JP" sz="2000" dirty="0"/>
              <a:t> DATETIME </a:t>
            </a:r>
            <a:r>
              <a:rPr lang="en-US" altLang="ja-JP" sz="2000" b="1" dirty="0"/>
              <a:t>NOT NULL</a:t>
            </a:r>
            <a:r>
              <a:rPr lang="en-US" altLang="ja-JP" sz="2000" dirty="0"/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000" b="1" dirty="0">
                <a:solidFill>
                  <a:srgbClr val="C00000"/>
                </a:solidFill>
              </a:rPr>
              <a:t>  </a:t>
            </a:r>
            <a:r>
              <a:rPr lang="en-US" altLang="ja-JP" sz="2000" b="1" dirty="0">
                <a:solidFill>
                  <a:srgbClr val="C00000"/>
                </a:solidFill>
              </a:rPr>
              <a:t>UNIQUE </a:t>
            </a:r>
            <a:r>
              <a:rPr lang="en-US" altLang="ja-JP" sz="2000" dirty="0"/>
              <a:t>(name, </a:t>
            </a:r>
            <a:r>
              <a:rPr lang="en-US" altLang="ja-JP" sz="2000" dirty="0" err="1"/>
              <a:t>student_name</a:t>
            </a:r>
            <a:r>
              <a:rPr lang="en-US" altLang="ja-JP" sz="2000" dirty="0"/>
              <a:t>) ); </a:t>
            </a:r>
          </a:p>
        </p:txBody>
      </p:sp>
    </p:spTree>
    <p:extLst>
      <p:ext uri="{BB962C8B-B14F-4D97-AF65-F5344CB8AC3E}">
        <p14:creationId xmlns:p14="http://schemas.microsoft.com/office/powerpoint/2010/main" val="2497143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8D7004-088B-4016-9096-76CD1EAA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54588A-D26B-4228-A46E-209809AB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27</a:t>
            </a:fld>
            <a:endParaRPr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684201FC-254F-4AAB-98E9-C146B4DF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97532"/>
              </p:ext>
            </p:extLst>
          </p:nvPr>
        </p:nvGraphicFramePr>
        <p:xfrm>
          <a:off x="217715" y="1275582"/>
          <a:ext cx="374658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6928">
                  <a:extLst>
                    <a:ext uri="{9D8B030D-6E8A-4147-A177-3AD203B41FA5}">
                      <a16:colId xmlns:a16="http://schemas.microsoft.com/office/drawing/2014/main" val="2795345771"/>
                    </a:ext>
                  </a:extLst>
                </a:gridCol>
                <a:gridCol w="891682">
                  <a:extLst>
                    <a:ext uri="{9D8B030D-6E8A-4147-A177-3AD203B41FA5}">
                      <a16:colId xmlns:a16="http://schemas.microsoft.com/office/drawing/2014/main" val="3480867276"/>
                    </a:ext>
                  </a:extLst>
                </a:gridCol>
                <a:gridCol w="1073427">
                  <a:extLst>
                    <a:ext uri="{9D8B030D-6E8A-4147-A177-3AD203B41FA5}">
                      <a16:colId xmlns:a16="http://schemas.microsoft.com/office/drawing/2014/main" val="1908119857"/>
                    </a:ext>
                  </a:extLst>
                </a:gridCol>
                <a:gridCol w="1124543">
                  <a:extLst>
                    <a:ext uri="{9D8B030D-6E8A-4147-A177-3AD203B41FA5}">
                      <a16:colId xmlns:a16="http://schemas.microsoft.com/office/drawing/2014/main" val="2998400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氏名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住所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所属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99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aaa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6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bbb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57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ccc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850837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91F1E-E6E4-47A5-BE12-E7799111D588}"/>
              </a:ext>
            </a:extLst>
          </p:cNvPr>
          <p:cNvSpPr txBox="1"/>
          <p:nvPr/>
        </p:nvSpPr>
        <p:spPr>
          <a:xfrm>
            <a:off x="321845" y="752362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社員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7E856C-584E-474D-AE62-E58D55E1A346}"/>
              </a:ext>
            </a:extLst>
          </p:cNvPr>
          <p:cNvSpPr txBox="1"/>
          <p:nvPr/>
        </p:nvSpPr>
        <p:spPr>
          <a:xfrm>
            <a:off x="5006488" y="752362"/>
            <a:ext cx="269817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部</a:t>
            </a:r>
          </a:p>
        </p:txBody>
      </p:sp>
      <p:graphicFrame>
        <p:nvGraphicFramePr>
          <p:cNvPr id="9" name="表 5">
            <a:extLst>
              <a:ext uri="{FF2B5EF4-FFF2-40B4-BE49-F238E27FC236}">
                <a16:creationId xmlns:a16="http://schemas.microsoft.com/office/drawing/2014/main" id="{6B388340-2842-477D-AE6B-ADDBDA415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44817"/>
              </p:ext>
            </p:extLst>
          </p:nvPr>
        </p:nvGraphicFramePr>
        <p:xfrm>
          <a:off x="4834205" y="1275582"/>
          <a:ext cx="3264766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7958">
                  <a:extLst>
                    <a:ext uri="{9D8B030D-6E8A-4147-A177-3AD203B41FA5}">
                      <a16:colId xmlns:a16="http://schemas.microsoft.com/office/drawing/2014/main" val="2795345771"/>
                    </a:ext>
                  </a:extLst>
                </a:gridCol>
                <a:gridCol w="1110256">
                  <a:extLst>
                    <a:ext uri="{9D8B030D-6E8A-4147-A177-3AD203B41FA5}">
                      <a16:colId xmlns:a16="http://schemas.microsoft.com/office/drawing/2014/main" val="3480867276"/>
                    </a:ext>
                  </a:extLst>
                </a:gridCol>
                <a:gridCol w="1336552">
                  <a:extLst>
                    <a:ext uri="{9D8B030D-6E8A-4147-A177-3AD203B41FA5}">
                      <a16:colId xmlns:a16="http://schemas.microsoft.com/office/drawing/2014/main" val="1908119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部名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所在地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99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AAAAA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6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YY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/>
                        <a:t>BBBBB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57027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3CBA5D-AEB9-4A86-9D29-CE8ACF68651B}"/>
              </a:ext>
            </a:extLst>
          </p:cNvPr>
          <p:cNvSpPr txBox="1"/>
          <p:nvPr/>
        </p:nvSpPr>
        <p:spPr>
          <a:xfrm>
            <a:off x="1422401" y="3315956"/>
            <a:ext cx="310416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に所属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に所属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A81631-D24D-4992-AB9F-46826EF652BE}"/>
              </a:ext>
            </a:extLst>
          </p:cNvPr>
          <p:cNvSpPr txBox="1"/>
          <p:nvPr/>
        </p:nvSpPr>
        <p:spPr>
          <a:xfrm>
            <a:off x="4912621" y="41539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23A6A6F1-2D2D-48BB-9E82-6D3ADEB29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25112"/>
              </p:ext>
            </p:extLst>
          </p:nvPr>
        </p:nvGraphicFramePr>
        <p:xfrm>
          <a:off x="4912621" y="4661673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17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D90752-C5AE-4235-B180-0BDBB5E2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テーブル間の関連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64B762-2F00-4B2E-8B22-77E31F9F1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99" y="846138"/>
            <a:ext cx="7961666" cy="3957275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は互いに</a:t>
            </a:r>
            <a:r>
              <a:rPr lang="ja-JP" altLang="en-US" b="1" dirty="0">
                <a:solidFill>
                  <a:srgbClr val="C00000"/>
                </a:solidFill>
              </a:rPr>
              <a:t>関連</a:t>
            </a:r>
            <a:r>
              <a:rPr lang="ja-JP" altLang="en-US" dirty="0"/>
              <a:t>しあっている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テーブル</a:t>
            </a:r>
            <a:r>
              <a:rPr lang="ja-JP" altLang="en-US" b="1" dirty="0"/>
              <a:t>社員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が，テーブル</a:t>
            </a:r>
            <a:r>
              <a:rPr lang="ja-JP" altLang="en-US" b="1" dirty="0"/>
              <a:t>部</a:t>
            </a:r>
            <a:r>
              <a:rPr lang="ja-JP" altLang="en-US" dirty="0"/>
              <a:t>の</a:t>
            </a:r>
            <a:r>
              <a:rPr lang="ja-JP" altLang="en-US" b="1" dirty="0"/>
              <a:t>１行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関連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dirty="0"/>
              <a:t>テーブル</a:t>
            </a:r>
            <a:r>
              <a:rPr lang="ja-JP" altLang="en-US" b="1" dirty="0"/>
              <a:t>部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が，テーブル</a:t>
            </a:r>
            <a:r>
              <a:rPr lang="en-US" altLang="ja-JP" b="1" dirty="0"/>
              <a:t>products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関連</a:t>
            </a: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719F40-29C4-49C3-B0F8-85D16984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1B0D37-B81A-424B-A8CE-4337575E2880}"/>
              </a:ext>
            </a:extLst>
          </p:cNvPr>
          <p:cNvSpPr txBox="1"/>
          <p:nvPr/>
        </p:nvSpPr>
        <p:spPr>
          <a:xfrm>
            <a:off x="1448285" y="3766954"/>
            <a:ext cx="310416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に所属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に所属</a:t>
            </a:r>
          </a:p>
        </p:txBody>
      </p:sp>
      <p:sp>
        <p:nvSpPr>
          <p:cNvPr id="13" name="矢印: 左右 12">
            <a:extLst>
              <a:ext uri="{FF2B5EF4-FFF2-40B4-BE49-F238E27FC236}">
                <a16:creationId xmlns:a16="http://schemas.microsoft.com/office/drawing/2014/main" id="{A80195DB-B33B-4153-836D-E2B91BCA1632}"/>
              </a:ext>
            </a:extLst>
          </p:cNvPr>
          <p:cNvSpPr/>
          <p:nvPr/>
        </p:nvSpPr>
        <p:spPr>
          <a:xfrm>
            <a:off x="2898596" y="3020316"/>
            <a:ext cx="531824" cy="1829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矢印: 左右 13">
            <a:extLst>
              <a:ext uri="{FF2B5EF4-FFF2-40B4-BE49-F238E27FC236}">
                <a16:creationId xmlns:a16="http://schemas.microsoft.com/office/drawing/2014/main" id="{71D18E60-8BBC-418E-9582-8CB08E12E9BA}"/>
              </a:ext>
            </a:extLst>
          </p:cNvPr>
          <p:cNvSpPr/>
          <p:nvPr/>
        </p:nvSpPr>
        <p:spPr>
          <a:xfrm>
            <a:off x="5815280" y="3016887"/>
            <a:ext cx="531824" cy="1829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845C69-4277-4AF3-8744-B9E0BFD0BEF2}"/>
              </a:ext>
            </a:extLst>
          </p:cNvPr>
          <p:cNvSpPr txBox="1"/>
          <p:nvPr/>
        </p:nvSpPr>
        <p:spPr>
          <a:xfrm>
            <a:off x="2749779" y="2253462"/>
            <a:ext cx="87716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１対多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F5AD41F-AB23-472D-AA5F-D4D34586D910}"/>
              </a:ext>
            </a:extLst>
          </p:cNvPr>
          <p:cNvSpPr txBox="1"/>
          <p:nvPr/>
        </p:nvSpPr>
        <p:spPr>
          <a:xfrm>
            <a:off x="5570087" y="2269435"/>
            <a:ext cx="87716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多</a:t>
            </a:r>
            <a:r>
              <a:rPr kumimoji="1"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対多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02BF0A4-5819-4F88-9C75-302F14F9E303}"/>
              </a:ext>
            </a:extLst>
          </p:cNvPr>
          <p:cNvSpPr txBox="1"/>
          <p:nvPr/>
        </p:nvSpPr>
        <p:spPr>
          <a:xfrm>
            <a:off x="134421" y="1730242"/>
            <a:ext cx="264687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社員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5757F9F-205C-4492-92F2-06D988B6E617}"/>
              </a:ext>
            </a:extLst>
          </p:cNvPr>
          <p:cNvSpPr txBox="1"/>
          <p:nvPr/>
        </p:nvSpPr>
        <p:spPr>
          <a:xfrm>
            <a:off x="3328721" y="1697321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8682CA-4305-47C2-A2F9-A28F14AB7625}"/>
              </a:ext>
            </a:extLst>
          </p:cNvPr>
          <p:cNvSpPr txBox="1"/>
          <p:nvPr/>
        </p:nvSpPr>
        <p:spPr>
          <a:xfrm>
            <a:off x="5815280" y="1694733"/>
            <a:ext cx="264687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0FA8CBA-2E21-4AA2-BF24-258EC7AA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0" y="2349907"/>
            <a:ext cx="2780950" cy="148227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0B12B4C-1363-4CC4-B96B-4CAC7BB4A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98" y="2622794"/>
            <a:ext cx="2236404" cy="10563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C42085B-EDB2-49EF-BD07-A30C60419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021" y="2501905"/>
            <a:ext cx="2112884" cy="12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4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C54368-7812-4C2E-A596-7F7A0602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関連の種類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17E9F6-7C67-4F53-95EF-6FEAB394C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846138"/>
            <a:ext cx="8821737" cy="5334000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一対一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の</a:t>
            </a:r>
            <a:r>
              <a:rPr lang="ja-JP" altLang="en-US" b="1" dirty="0"/>
              <a:t>１行</a:t>
            </a:r>
            <a:r>
              <a:rPr lang="ja-JP" altLang="en-US" dirty="0"/>
              <a:t>が，</a:t>
            </a:r>
            <a:r>
              <a:rPr lang="ja-JP" altLang="en-US" b="1" dirty="0"/>
              <a:t>別のテーブル</a:t>
            </a:r>
            <a:r>
              <a:rPr lang="ja-JP" altLang="en-US" dirty="0"/>
              <a:t>の</a:t>
            </a:r>
            <a:r>
              <a:rPr lang="ja-JP" altLang="en-US" b="1" dirty="0"/>
              <a:t>１行</a:t>
            </a:r>
            <a:r>
              <a:rPr lang="ja-JP" altLang="en-US" dirty="0"/>
              <a:t>と関連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一対多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の</a:t>
            </a:r>
            <a:r>
              <a:rPr lang="ja-JP" altLang="en-US" b="1" dirty="0"/>
              <a:t>１行</a:t>
            </a:r>
            <a:r>
              <a:rPr lang="ja-JP" altLang="en-US" dirty="0"/>
              <a:t>が，</a:t>
            </a:r>
            <a:r>
              <a:rPr lang="ja-JP" altLang="en-US" b="1" dirty="0"/>
              <a:t>別のテーブル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と関連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多対多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　テーブル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が，</a:t>
            </a:r>
            <a:r>
              <a:rPr lang="ja-JP" altLang="en-US" b="1" dirty="0"/>
              <a:t>別のテーブル</a:t>
            </a:r>
            <a:r>
              <a:rPr lang="ja-JP" altLang="en-US" dirty="0"/>
              <a:t>の</a:t>
            </a:r>
            <a:r>
              <a:rPr lang="ja-JP" altLang="en-US" b="1" dirty="0"/>
              <a:t>複数行</a:t>
            </a:r>
            <a:r>
              <a:rPr lang="ja-JP" altLang="en-US" dirty="0"/>
              <a:t>と関連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5509E4-7B7A-4DA1-A850-35518F7F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791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第１回のアウトライン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データベース</a:t>
            </a:r>
            <a:endParaRPr kumimoji="1" lang="en-US" altLang="ja-JP" dirty="0"/>
          </a:p>
          <a:p>
            <a:r>
              <a:rPr lang="ja-JP" altLang="en-US" dirty="0"/>
              <a:t>データベースシステム</a:t>
            </a:r>
            <a:endParaRPr kumimoji="1" lang="en-US" altLang="ja-JP" dirty="0"/>
          </a:p>
          <a:p>
            <a:r>
              <a:rPr lang="ja-JP" altLang="en-US" dirty="0"/>
              <a:t>リレーショナルデータベースシステム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09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参照整合性制約のイメージ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1026" name="Picture 2" descr="http://3.bp.blogspot.com/-EbjycNDAsyg/VtofxaYqDEI/AAAAAAAA4aI/gbtsBRZ6G4k/s800/menu_chumon_fami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35" y="1615004"/>
            <a:ext cx="4640446" cy="32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35321" y="4728172"/>
            <a:ext cx="8494633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あるテーブルの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ある属性に格納できる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データには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制約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がつく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場合がある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64874" y="2184164"/>
            <a:ext cx="233910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お選びください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28" name="Picture 4" descr="http://4.bp.blogspot.com/-GSirZRsHh5g/ViipAe1zjVI/AAAAAAAAztg/pcH3OQf7uzs/s800/job_tenin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5" y="1847991"/>
            <a:ext cx="1386840" cy="25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398819" y="3502032"/>
            <a:ext cx="326243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枝豆はないん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ですか？</a:t>
            </a:r>
          </a:p>
        </p:txBody>
      </p:sp>
    </p:spTree>
    <p:extLst>
      <p:ext uri="{BB962C8B-B14F-4D97-AF65-F5344CB8AC3E}">
        <p14:creationId xmlns:p14="http://schemas.microsoft.com/office/powerpoint/2010/main" val="4134782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1E1218A8-5EA5-429B-95B5-E8F9534EC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982276"/>
              </p:ext>
            </p:extLst>
          </p:nvPr>
        </p:nvGraphicFramePr>
        <p:xfrm>
          <a:off x="5242661" y="3044160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5165794" y="3009357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参照整合性制約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887274" y="2522137"/>
            <a:ext cx="4256726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lang="en-US" altLang="ja-JP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endParaRPr lang="ja-JP" altLang="en-US" sz="2700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7417"/>
              </p:ext>
            </p:extLst>
          </p:nvPr>
        </p:nvGraphicFramePr>
        <p:xfrm>
          <a:off x="276226" y="2277172"/>
          <a:ext cx="4341530" cy="14643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09885" y="1895128"/>
            <a:ext cx="4256726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239426" y="2310434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屈折矢印 1"/>
          <p:cNvSpPr/>
          <p:nvPr/>
        </p:nvSpPr>
        <p:spPr>
          <a:xfrm flipH="1">
            <a:off x="2776865" y="3836718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134529" y="4355766"/>
            <a:ext cx="5964221" cy="5802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テーブル「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商品</a:t>
            </a:r>
            <a:r>
              <a:rPr lang="en-US" altLang="ja-JP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ID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の値は，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endParaRPr lang="en-US" altLang="ja-JP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テーブル「</a:t>
            </a:r>
            <a:r>
              <a:rPr lang="en-US" altLang="ja-JP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</a:t>
            </a:r>
            <a:r>
              <a:rPr lang="en-US" altLang="ja-JP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id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の中から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選ぶ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2238247" y="5343280"/>
            <a:ext cx="2804252" cy="640782"/>
          </a:xfrm>
          <a:prstGeom prst="wedgeRoundRectCallout">
            <a:avLst>
              <a:gd name="adj1" fmla="val -17826"/>
              <a:gd name="adj2" fmla="val -920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2560411" y="5467426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参照整合性制約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5416877" y="5257574"/>
            <a:ext cx="1849338" cy="640782"/>
          </a:xfrm>
          <a:prstGeom prst="wedgeRoundRectCallout">
            <a:avLst>
              <a:gd name="adj1" fmla="val -35488"/>
              <a:gd name="adj2" fmla="val -946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Rectangle 3"/>
          <p:cNvSpPr txBox="1">
            <a:spLocks/>
          </p:cNvSpPr>
          <p:nvPr/>
        </p:nvSpPr>
        <p:spPr>
          <a:xfrm>
            <a:off x="5739040" y="5381720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主キー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3962604" y="1041898"/>
            <a:ext cx="2560115" cy="1139779"/>
          </a:xfrm>
          <a:prstGeom prst="wedgeRoundRectCallout">
            <a:avLst>
              <a:gd name="adj1" fmla="val -68328"/>
              <a:gd name="adj2" fmla="val 785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Rectangle 3"/>
          <p:cNvSpPr txBox="1">
            <a:spLocks/>
          </p:cNvSpPr>
          <p:nvPr/>
        </p:nvSpPr>
        <p:spPr>
          <a:xfrm>
            <a:off x="4180956" y="1242868"/>
            <a:ext cx="2902631" cy="4472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参照整合性制約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lang="en-US" altLang="ja-JP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付いた</a:t>
            </a: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</a:t>
            </a:r>
            <a:endParaRPr lang="en-US" altLang="ja-JP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スライド番号プレースホルダー 3">
            <a:extLst>
              <a:ext uri="{FF2B5EF4-FFF2-40B4-BE49-F238E27FC236}">
                <a16:creationId xmlns:a16="http://schemas.microsoft.com/office/drawing/2014/main" id="{6E08EB96-88A4-42B8-8245-97EF2037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2409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E5682842-F1EA-41C9-BF24-492C8E53B9A0}"/>
              </a:ext>
            </a:extLst>
          </p:cNvPr>
          <p:cNvGraphicFramePr>
            <a:graphicFrameLocks noGrp="1"/>
          </p:cNvGraphicFramePr>
          <p:nvPr/>
        </p:nvGraphicFramePr>
        <p:xfrm>
          <a:off x="5138263" y="1941591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5035228" y="1911174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テーブル定義の例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756708" y="1423954"/>
            <a:ext cx="4256726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lang="en-US" altLang="ja-JP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endParaRPr lang="ja-JP" altLang="en-US" sz="2700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/>
        </p:nvGraphicFramePr>
        <p:xfrm>
          <a:off x="145660" y="1178989"/>
          <a:ext cx="4341530" cy="14643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-20681" y="796945"/>
            <a:ext cx="4256726" cy="522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テーブル名：</a:t>
            </a: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108860" y="1212251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屈折矢印 1"/>
          <p:cNvSpPr/>
          <p:nvPr/>
        </p:nvSpPr>
        <p:spPr>
          <a:xfrm flipH="1">
            <a:off x="2646299" y="2738535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1894737" y="3528491"/>
            <a:ext cx="2804252" cy="640782"/>
          </a:xfrm>
          <a:prstGeom prst="wedgeRoundRectCallout">
            <a:avLst>
              <a:gd name="adj1" fmla="val -17826"/>
              <a:gd name="adj2" fmla="val -920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2316425" y="3625342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参照整合性制約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5543686" y="3987615"/>
            <a:ext cx="1849338" cy="499595"/>
          </a:xfrm>
          <a:prstGeom prst="wedgeRoundRectCallout">
            <a:avLst>
              <a:gd name="adj1" fmla="val -35488"/>
              <a:gd name="adj2" fmla="val -946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Rectangle 3"/>
          <p:cNvSpPr txBox="1">
            <a:spLocks/>
          </p:cNvSpPr>
          <p:nvPr/>
        </p:nvSpPr>
        <p:spPr>
          <a:xfrm>
            <a:off x="5789065" y="4052828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主キー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CDCDD6ED-53CA-40DB-B2EC-7813FBF190DC}"/>
              </a:ext>
            </a:extLst>
          </p:cNvPr>
          <p:cNvSpPr txBox="1">
            <a:spLocks/>
          </p:cNvSpPr>
          <p:nvPr/>
        </p:nvSpPr>
        <p:spPr>
          <a:xfrm>
            <a:off x="69735" y="4471392"/>
            <a:ext cx="5317605" cy="223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CREATE TABLE </a:t>
            </a: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 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id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PRIMARY KEY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購入者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商品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ID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数量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INTEGER,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FOREIGN KEY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商品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ID) 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REFERENCES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products(id));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2FAEF30-BD17-45CD-8FAA-A5DEBC65DB7F}"/>
              </a:ext>
            </a:extLst>
          </p:cNvPr>
          <p:cNvSpPr/>
          <p:nvPr/>
        </p:nvSpPr>
        <p:spPr>
          <a:xfrm>
            <a:off x="69735" y="1167029"/>
            <a:ext cx="932956" cy="163840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角丸四角形吹き出し 24">
            <a:extLst>
              <a:ext uri="{FF2B5EF4-FFF2-40B4-BE49-F238E27FC236}">
                <a16:creationId xmlns:a16="http://schemas.microsoft.com/office/drawing/2014/main" id="{0B634C5E-CFE6-4D3D-A486-498EBC571B84}"/>
              </a:ext>
            </a:extLst>
          </p:cNvPr>
          <p:cNvSpPr/>
          <p:nvPr/>
        </p:nvSpPr>
        <p:spPr>
          <a:xfrm>
            <a:off x="163081" y="3039144"/>
            <a:ext cx="1849338" cy="499595"/>
          </a:xfrm>
          <a:prstGeom prst="wedgeRoundRectCallout">
            <a:avLst>
              <a:gd name="adj1" fmla="val -35488"/>
              <a:gd name="adj2" fmla="val -946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350">
                <a:latin typeface="Arial" panose="020B0604020202020204" pitchFamily="34" charset="0"/>
                <a:ea typeface="メイリオ" panose="020B0604030504040204" pitchFamily="50" charset="-128"/>
              </a:rPr>
              <a:t>DDDD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7C6A03A2-1AF5-41A3-9A4B-54829F9A86A4}"/>
              </a:ext>
            </a:extLst>
          </p:cNvPr>
          <p:cNvSpPr txBox="1">
            <a:spLocks/>
          </p:cNvSpPr>
          <p:nvPr/>
        </p:nvSpPr>
        <p:spPr>
          <a:xfrm>
            <a:off x="408460" y="3104357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主キー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549479D4-3566-4932-879F-16763F2D5FC2}"/>
              </a:ext>
            </a:extLst>
          </p:cNvPr>
          <p:cNvSpPr txBox="1">
            <a:spLocks/>
          </p:cNvSpPr>
          <p:nvPr/>
        </p:nvSpPr>
        <p:spPr>
          <a:xfrm>
            <a:off x="5543686" y="4487210"/>
            <a:ext cx="3398785" cy="1869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</a:rPr>
              <a:t>CREATE TABLE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  id 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INTEGER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PRIMARY KEY NOT NULL</a:t>
            </a:r>
            <a:r>
              <a:rPr lang="en-US" altLang="ja-JP" sz="20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name 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</a:rPr>
              <a:t>TEXT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</a:rPr>
              <a:t>NOT NULL</a:t>
            </a:r>
            <a:r>
              <a:rPr lang="en-US" altLang="ja-JP" sz="20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  price 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</a:rPr>
              <a:t>REAL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スライド番号プレースホルダー 3">
            <a:extLst>
              <a:ext uri="{FF2B5EF4-FFF2-40B4-BE49-F238E27FC236}">
                <a16:creationId xmlns:a16="http://schemas.microsoft.com/office/drawing/2014/main" id="{657957D3-BE33-46EC-8D80-A5E9B99D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1313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49308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dd-4.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問い合わせと 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SQL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349310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7D828E-B515-440A-9571-78D153C94C60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4280642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第４回のアウトライン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問い合わせ（クエリ）</a:t>
            </a:r>
            <a:endParaRPr kumimoji="1" lang="en-US" altLang="ja-JP" dirty="0"/>
          </a:p>
          <a:p>
            <a:r>
              <a:rPr lang="ja-JP" altLang="en-US" dirty="0"/>
              <a:t>問い合わせ（クエリ）の結果はテーブルである</a:t>
            </a:r>
            <a:endParaRPr kumimoji="1" lang="en-US" altLang="ja-JP" dirty="0"/>
          </a:p>
          <a:p>
            <a:r>
              <a:rPr kumimoji="1" lang="en-US" altLang="ja-JP" dirty="0"/>
              <a:t>SQL </a:t>
            </a:r>
            <a:r>
              <a:rPr kumimoji="1" lang="ja-JP" altLang="en-US" dirty="0"/>
              <a:t>による問い合わせ（クエリ）の例</a:t>
            </a:r>
            <a:endParaRPr kumimoji="1" lang="en-US" altLang="ja-JP" dirty="0"/>
          </a:p>
          <a:p>
            <a:r>
              <a:rPr lang="en-US" altLang="ja-JP" dirty="0"/>
              <a:t>SQL</a:t>
            </a:r>
            <a:r>
              <a:rPr lang="ja-JP" altLang="en-US" dirty="0"/>
              <a:t> の特徴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687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ABD05-9BC3-426D-BA81-2E3396A7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問い合わせ（クエリ）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DB03A1-9998-42C9-BA12-E33760F7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検索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集計・集約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ソート（並べ替え）</a:t>
            </a:r>
            <a:r>
              <a:rPr lang="ja-JP" altLang="en-US" dirty="0"/>
              <a:t>などを行う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</a:t>
            </a:r>
            <a:r>
              <a:rPr lang="ja-JP" altLang="en-US" dirty="0"/>
              <a:t>での</a:t>
            </a:r>
            <a:r>
              <a:rPr lang="ja-JP" altLang="en-US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dirty="0"/>
              <a:t>の結果は，</a:t>
            </a:r>
            <a:r>
              <a:rPr lang="ja-JP" altLang="en-US" b="1" u="sng" dirty="0"/>
              <a:t>テーブル形式のデータ</a:t>
            </a:r>
            <a:endParaRPr lang="en-US" altLang="ja-JP" b="1" u="sng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8EEDA2-2742-4516-A0B0-B0988F69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1118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問い合わせ（クエリ）の仕組み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0" y="3612421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5055685" y="3249186"/>
            <a:ext cx="3901532" cy="2597158"/>
          </a:xfrm>
          <a:prstGeom prst="wedgeEllipseCallout">
            <a:avLst>
              <a:gd name="adj1" fmla="val -70482"/>
              <a:gd name="adj2" fmla="val -23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00515" y="4852220"/>
            <a:ext cx="3434096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データの種類ごとに分かれた，たくさんの</a:t>
            </a: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lang="ja-JP" altLang="en-US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208" y="3381268"/>
            <a:ext cx="3008409" cy="68844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4" y="4135786"/>
            <a:ext cx="3948981" cy="584288"/>
          </a:xfrm>
          <a:prstGeom prst="rect">
            <a:avLst/>
          </a:prstGeom>
        </p:spPr>
      </p:pic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8" y="3612421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屈折矢印 2"/>
          <p:cNvSpPr/>
          <p:nvPr/>
        </p:nvSpPr>
        <p:spPr>
          <a:xfrm rot="10800000" flipH="1">
            <a:off x="1938508" y="2681340"/>
            <a:ext cx="848886" cy="8154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0" name="Picture 4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" y="1533525"/>
            <a:ext cx="688521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9104" y="2280085"/>
            <a:ext cx="18794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問い合わせ（クエリ）</a:t>
            </a:r>
            <a:endParaRPr lang="en-US" altLang="ja-JP" sz="21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の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</a:rPr>
              <a:t>コマンド</a:t>
            </a: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2979468" y="2039116"/>
            <a:ext cx="161082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4666797" y="1652615"/>
            <a:ext cx="34077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問い合わせ（クエリ）</a:t>
            </a:r>
            <a:endParaRPr lang="en-US" altLang="ja-JP" sz="21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の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</a:rPr>
              <a:t>結果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は，</a:t>
            </a: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テーブル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</a:rPr>
              <a:t>形式のデータ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952675" y="3318831"/>
            <a:ext cx="4142687" cy="178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1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6B5B9A-7802-44F5-A7B2-FE74845C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6" y="5347902"/>
            <a:ext cx="28777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リレーショナル</a:t>
            </a:r>
            <a:endParaRPr lang="en-US" altLang="ja-JP" sz="21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データベースシステム</a:t>
            </a:r>
          </a:p>
        </p:txBody>
      </p:sp>
    </p:spTree>
    <p:extLst>
      <p:ext uri="{BB962C8B-B14F-4D97-AF65-F5344CB8AC3E}">
        <p14:creationId xmlns:p14="http://schemas.microsoft.com/office/powerpoint/2010/main" val="40537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による問い合わせの例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7119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　</a:t>
            </a:r>
            <a:r>
              <a:rPr lang="en-US" altLang="ja-JP" sz="2400" b="1" dirty="0"/>
              <a:t>SELECT *</a:t>
            </a:r>
            <a:r>
              <a:rPr lang="en-US" altLang="ja-JP" sz="2400" dirty="0"/>
              <a:t> </a:t>
            </a:r>
            <a:r>
              <a:rPr lang="en-US" altLang="ja-JP" sz="2400" b="1" dirty="0"/>
              <a:t>FROM</a:t>
            </a:r>
            <a:r>
              <a:rPr lang="en-US" altLang="ja-JP" sz="2400" dirty="0"/>
              <a:t> products;</a:t>
            </a:r>
          </a:p>
          <a:p>
            <a:pPr marL="0" indent="0">
              <a:buNone/>
            </a:pPr>
            <a:r>
              <a:rPr lang="ja-JP" altLang="en-US" sz="2400" dirty="0"/>
              <a:t>②　</a:t>
            </a:r>
            <a:r>
              <a:rPr lang="en-US" altLang="ja-JP" sz="2400" b="1" dirty="0"/>
              <a:t>SELECT</a:t>
            </a:r>
            <a:r>
              <a:rPr lang="en-US" altLang="ja-JP" sz="2400" dirty="0"/>
              <a:t> name, price </a:t>
            </a:r>
            <a:r>
              <a:rPr lang="en-US" altLang="ja-JP" sz="2400" b="1" dirty="0"/>
              <a:t>FROM</a:t>
            </a:r>
            <a:r>
              <a:rPr lang="en-US" altLang="ja-JP" sz="2400" dirty="0"/>
              <a:t> products;</a:t>
            </a:r>
          </a:p>
          <a:p>
            <a:pPr marL="0" indent="0">
              <a:buNone/>
            </a:pPr>
            <a:r>
              <a:rPr lang="ja-JP" altLang="en-US" sz="2400" dirty="0"/>
              <a:t>③　</a:t>
            </a:r>
            <a:r>
              <a:rPr lang="en-US" altLang="ja-JP" sz="2400" b="1" dirty="0"/>
              <a:t>SELECT</a:t>
            </a:r>
            <a:r>
              <a:rPr lang="en-US" altLang="ja-JP" sz="2400" dirty="0"/>
              <a:t> name, price</a:t>
            </a:r>
            <a:r>
              <a:rPr lang="ja-JP" altLang="en-US" sz="2400" dirty="0"/>
              <a:t> </a:t>
            </a:r>
            <a:r>
              <a:rPr lang="en-US" altLang="ja-JP" sz="2400" b="1" dirty="0"/>
              <a:t>FROM</a:t>
            </a:r>
            <a:r>
              <a:rPr lang="en-US" altLang="ja-JP" sz="2400" dirty="0"/>
              <a:t> products</a:t>
            </a:r>
            <a:r>
              <a:rPr lang="ja-JP" altLang="en-US" sz="2400" dirty="0"/>
              <a:t> </a:t>
            </a:r>
            <a:r>
              <a:rPr lang="en-US" altLang="ja-JP" sz="2400" b="1" dirty="0"/>
              <a:t>WHERE</a:t>
            </a:r>
            <a:r>
              <a:rPr lang="en-US" altLang="ja-JP" sz="2400" dirty="0"/>
              <a:t> price &gt; 80;</a:t>
            </a:r>
            <a:endParaRPr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34959" y="2807940"/>
            <a:ext cx="530822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は簡潔で単純</a:t>
            </a: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A35BBEF5-BE1A-4039-8517-042BDA2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4910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D481-CC27-4BC8-848B-D0A5BB56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6D2C4-FD4B-4615-BF62-B7077B2D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dirty="0"/>
              <a:t> 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lang="ja-JP" altLang="en-US" dirty="0"/>
              <a:t>の</a:t>
            </a:r>
            <a:r>
              <a:rPr lang="ja-JP" altLang="en-US" b="1" u="sng" dirty="0"/>
              <a:t>標準言語</a:t>
            </a:r>
            <a:endParaRPr lang="en-US" altLang="ja-JP" b="1" u="sng" dirty="0"/>
          </a:p>
          <a:p>
            <a:r>
              <a:rPr lang="ja-JP" altLang="en-US" dirty="0"/>
              <a:t>豊富な機能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簡単簡潔</a:t>
            </a:r>
            <a:endParaRPr lang="en-US" altLang="ja-JP" dirty="0"/>
          </a:p>
          <a:p>
            <a:r>
              <a:rPr lang="ja-JP" altLang="en-US" dirty="0"/>
              <a:t>コマンドなので，自動実行も簡単．あとからの確認も簡単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50D15E-D250-47C6-BE75-6B0C4A1B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38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493C58-FD6E-4352-AC1B-5C73D375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57" y="2333293"/>
            <a:ext cx="7968296" cy="21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85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の利用イメージ</a:t>
            </a:r>
          </a:p>
        </p:txBody>
      </p:sp>
      <p:pic>
        <p:nvPicPr>
          <p:cNvPr id="1026" name="Picture 2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31" y="1994245"/>
            <a:ext cx="2515906" cy="23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557625" y="5624124"/>
            <a:ext cx="326243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リレーショナル</a:t>
            </a:r>
            <a:endParaRPr kumimoji="1"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データベースシステム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88148" y="1994245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88148" y="2620922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プログラム２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88148" y="3247600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プログラム３</a:t>
            </a:r>
          </a:p>
        </p:txBody>
      </p:sp>
      <p:sp>
        <p:nvSpPr>
          <p:cNvPr id="4" name="円/楕円 3"/>
          <p:cNvSpPr/>
          <p:nvPr/>
        </p:nvSpPr>
        <p:spPr>
          <a:xfrm>
            <a:off x="4452474" y="3910166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456160" y="4223571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459846" y="4536976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008671" y="1610916"/>
            <a:ext cx="5954354" cy="3894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710499" y="2167369"/>
            <a:ext cx="1084007" cy="15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1802152" y="3247600"/>
            <a:ext cx="992354" cy="9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3.bp.blogspot.com/-JiEaod_8tN0/URec9dXK-NI/AAAAAAAAMV0/KJkrK5iSCGs/s1600/at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5" y="4509300"/>
            <a:ext cx="985055" cy="10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線コネクタ 22"/>
          <p:cNvCxnSpPr/>
          <p:nvPr/>
        </p:nvCxnSpPr>
        <p:spPr>
          <a:xfrm flipV="1">
            <a:off x="1710499" y="4223571"/>
            <a:ext cx="1084007" cy="441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2.bp.blogspot.com/-beSfKCyewTk/Udy6lPRVwhI/AAAAAAAAWI8/uNDgJL6OC3I/s800/computer_fami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" y="1487189"/>
            <a:ext cx="1379654" cy="12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jiU8PYnS5eE/U8XlV5Hl27I/AAAAAAAAi9U/0qN8oM7F1Pc/s800/smart_phone_bo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" y="2822730"/>
            <a:ext cx="1191285" cy="15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45585" y="4713957"/>
            <a:ext cx="3775393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ＳＱＬコマンドのプログラムを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準備しておくことも可能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70E80A-10C7-4BF2-AFF2-4DF6F2EC0E56}"/>
              </a:ext>
            </a:extLst>
          </p:cNvPr>
          <p:cNvSpPr txBox="1"/>
          <p:nvPr/>
        </p:nvSpPr>
        <p:spPr>
          <a:xfrm>
            <a:off x="1553409" y="810364"/>
            <a:ext cx="233910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ＳＱＬの作成，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編集，実行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936A56-2F93-4D27-B4B4-8A5ACCA36C15}"/>
              </a:ext>
            </a:extLst>
          </p:cNvPr>
          <p:cNvSpPr txBox="1"/>
          <p:nvPr/>
        </p:nvSpPr>
        <p:spPr>
          <a:xfrm>
            <a:off x="14510" y="5793033"/>
            <a:ext cx="474351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一般利用者は，リレーショナル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データベースの利用で，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ＳＱＬのことを意識しないことも多い</a:t>
            </a:r>
          </a:p>
        </p:txBody>
      </p:sp>
      <p:sp>
        <p:nvSpPr>
          <p:cNvPr id="22" name="スライド番号プレースホルダー 3">
            <a:extLst>
              <a:ext uri="{FF2B5EF4-FFF2-40B4-BE49-F238E27FC236}">
                <a16:creationId xmlns:a16="http://schemas.microsoft.com/office/drawing/2014/main" id="{0F59F513-C92E-4387-9957-4743FCE1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891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データベースは，我々の生活に必須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40E8DB55-E895-48B7-B177-8BA3B81DB942}" type="slidenum">
              <a:rPr lang="en-US" altLang="ja-JP"/>
              <a:pPr/>
              <a:t>4</a:t>
            </a:fld>
            <a:endParaRPr lang="ja-JP" alt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620506" y="3013307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データベース</a:t>
            </a: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V="1">
            <a:off x="5873828" y="3479528"/>
            <a:ext cx="484678" cy="7012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854806" y="3235396"/>
            <a:ext cx="588410" cy="129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067629" y="3728211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ネットワーク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V="1">
            <a:off x="5064541" y="3287839"/>
            <a:ext cx="1158597" cy="59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5018512" y="2748937"/>
            <a:ext cx="1204626" cy="3070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9" name="Picture 2" descr="http://1.bp.blogspot.com/-7_tELB1A_Zw/UZM49POKe7I/AAAAAAAASQk/1YS95rrd1IM/s800/computer_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22" y="2082115"/>
            <a:ext cx="1051871" cy="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3.bp.blogspot.com/-rxGpy3sFcRE/UdYhIQxFOpI/AAAAAAAAV4w/cna44PTl1tw/s530/chikyu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10" y="2688551"/>
            <a:ext cx="978298" cy="10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76" y="3235396"/>
            <a:ext cx="914317" cy="9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12657" y="2991429"/>
            <a:ext cx="871939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Arial" panose="020B0604020202020204" pitchFamily="34" charset="0"/>
              </a:rPr>
              <a:t>取引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304008" y="3008420"/>
            <a:ext cx="824207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Arial" panose="020B0604020202020204" pitchFamily="34" charset="0"/>
              </a:rPr>
              <a:t>記入</a:t>
            </a:r>
          </a:p>
        </p:txBody>
      </p:sp>
      <p:pic>
        <p:nvPicPr>
          <p:cNvPr id="47" name="Picture 4" descr="http://3.bp.blogspot.com/-olBaPxDoJL0/VahTtOA-sGI/AAAAAAAAv3U/KkyqU0OCERY/s800/money_choub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3" y="2140538"/>
            <a:ext cx="1038278" cy="9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2.bp.blogspot.com/-Gs4MgMoRfwI/Ur1HRZ-odII/AAAAAAAAcdc/-ROKSGsN61Y/s800/atm_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" y="1945321"/>
            <a:ext cx="969366" cy="10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1987367" y="3023588"/>
            <a:ext cx="1545432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Arial" panose="020B0604020202020204" pitchFamily="34" charset="0"/>
              </a:rPr>
              <a:t>データ保存</a:t>
            </a:r>
          </a:p>
        </p:txBody>
      </p:sp>
      <p:pic>
        <p:nvPicPr>
          <p:cNvPr id="50" name="Picture 44" descr="本が詰まったダンボール箱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81" y="1902007"/>
            <a:ext cx="1310879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161" y="4042511"/>
            <a:ext cx="1616132" cy="104185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4" y="4445708"/>
            <a:ext cx="10429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6" y="3788917"/>
            <a:ext cx="1294209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23"/>
          <p:cNvSpPr>
            <a:spLocks noChangeArrowheads="1"/>
          </p:cNvSpPr>
          <p:nvPr/>
        </p:nvSpPr>
        <p:spPr bwMode="auto">
          <a:xfrm>
            <a:off x="422946" y="5468045"/>
            <a:ext cx="1762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センサー連携</a:t>
            </a:r>
          </a:p>
        </p:txBody>
      </p:sp>
      <p:pic>
        <p:nvPicPr>
          <p:cNvPr id="1026" name="Picture 2" descr="https://3.bp.blogspot.com/-wDpBSxzpbtI/WK7epUaIFxI/AAAAAAABB9s/UG5LeKT8RHAa_ygLFcaJOpwwj4A7ZWlegCLcB/s800/camera_360_zentenkyu_s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29" y="4563438"/>
            <a:ext cx="733624" cy="8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8NKYZTR2p3k/W-VEjTGpRGI/AAAAAAABQGg/NXH8bcXl7AUcuKaDVpzSCidakjdbOCMmQCLcBGAs/s800/smartphone_map_app_wo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29" y="3139703"/>
            <a:ext cx="1196081" cy="1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23"/>
          <p:cNvSpPr>
            <a:spLocks noChangeArrowheads="1"/>
          </p:cNvSpPr>
          <p:nvPr/>
        </p:nvSpPr>
        <p:spPr bwMode="auto">
          <a:xfrm>
            <a:off x="1987367" y="5131005"/>
            <a:ext cx="1762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人工知能応用</a:t>
            </a:r>
          </a:p>
        </p:txBody>
      </p:sp>
      <p:pic>
        <p:nvPicPr>
          <p:cNvPr id="1030" name="Picture 6" descr="https://3.bp.blogspot.com/-rLWMahJq8IY/VEETQ6djzwI/AAAAAAAAocg/CVL0dqrMC7k/s800/bouhan_camer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0" y="4547973"/>
            <a:ext cx="956188" cy="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16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37296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dd-5.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貸出記録のテーブル</a:t>
            </a:r>
            <a:endParaRPr lang="ja-JP" altLang="en-US" sz="36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337298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03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第５回のアウトライン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次のことについて，</a:t>
            </a:r>
            <a:r>
              <a:rPr kumimoji="1" lang="en-US" altLang="ja-JP" dirty="0" err="1"/>
              <a:t>Paiza.IO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を用いた演習</a:t>
            </a:r>
            <a:endParaRPr kumimoji="1" lang="en-US" altLang="ja-JP" dirty="0"/>
          </a:p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lang="en-US" altLang="ja-JP" dirty="0"/>
          </a:p>
          <a:p>
            <a:r>
              <a:rPr lang="en-US" altLang="ja-JP" dirty="0"/>
              <a:t>SQL </a:t>
            </a:r>
            <a:r>
              <a:rPr lang="ja-JP" altLang="en-US" dirty="0"/>
              <a:t>によるレコードの挿入</a:t>
            </a:r>
            <a:endParaRPr kumimoji="1" lang="en-US" altLang="ja-JP" dirty="0"/>
          </a:p>
          <a:p>
            <a:r>
              <a:rPr kumimoji="1" lang="en-US" altLang="ja-JP" dirty="0"/>
              <a:t>SQL </a:t>
            </a:r>
            <a:r>
              <a:rPr kumimoji="1" lang="ja-JP" altLang="en-US" dirty="0"/>
              <a:t>による問い合わせ（クエリ）の例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307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作成するテーブル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4664D3-14E9-483B-85A4-59592E4D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図書 </a:t>
            </a:r>
            <a:r>
              <a:rPr lang="en-US" altLang="ja-JP" dirty="0"/>
              <a:t>(</a:t>
            </a:r>
            <a:r>
              <a:rPr lang="en-US" altLang="ja-JP" b="1" dirty="0"/>
              <a:t>book</a:t>
            </a:r>
            <a:r>
              <a:rPr lang="en-US" altLang="ja-JP" dirty="0"/>
              <a:t>) </a:t>
            </a:r>
            <a:r>
              <a:rPr lang="ja-JP" altLang="en-US" dirty="0"/>
              <a:t>は，次の３冊とする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赤，青，緑</a:t>
            </a:r>
            <a:endParaRPr lang="en-US" altLang="ja-JP" dirty="0"/>
          </a:p>
          <a:p>
            <a:r>
              <a:rPr lang="ja-JP" altLang="en-US" dirty="0"/>
              <a:t>貸出者</a:t>
            </a:r>
            <a:r>
              <a:rPr lang="en-US" altLang="ja-JP" dirty="0"/>
              <a:t>(</a:t>
            </a:r>
            <a:r>
              <a:rPr lang="en-US" altLang="ja-JP" b="1" dirty="0"/>
              <a:t>who</a:t>
            </a:r>
            <a:r>
              <a:rPr lang="en-US" altLang="ja-JP" dirty="0"/>
              <a:t>)</a:t>
            </a:r>
            <a:r>
              <a:rPr lang="ja-JP" altLang="en-US" dirty="0"/>
              <a:t>，貸出か返却か</a:t>
            </a:r>
            <a:r>
              <a:rPr lang="en-US" altLang="ja-JP" dirty="0"/>
              <a:t>(</a:t>
            </a:r>
            <a:r>
              <a:rPr lang="en-US" altLang="ja-JP" b="1" dirty="0"/>
              <a:t>what</a:t>
            </a:r>
            <a:r>
              <a:rPr lang="en-US" altLang="ja-JP" dirty="0"/>
              <a:t>)</a:t>
            </a:r>
            <a:r>
              <a:rPr lang="ja-JP" altLang="en-US" dirty="0"/>
              <a:t>，日時</a:t>
            </a:r>
            <a:r>
              <a:rPr lang="en-US" altLang="ja-JP" dirty="0"/>
              <a:t>(</a:t>
            </a:r>
            <a:r>
              <a:rPr lang="en-US" altLang="ja-JP" b="1" dirty="0"/>
              <a:t>at</a:t>
            </a:r>
            <a:r>
              <a:rPr lang="en-US" altLang="ja-JP" dirty="0"/>
              <a:t>)</a:t>
            </a:r>
            <a:r>
              <a:rPr lang="ja-JP" altLang="en-US" dirty="0"/>
              <a:t>を記録する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42</a:t>
            </a:fld>
            <a:endParaRPr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36BBAD2-CCDA-451C-8CED-84A2955A4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29317"/>
              </p:ext>
            </p:extLst>
          </p:nvPr>
        </p:nvGraphicFramePr>
        <p:xfrm>
          <a:off x="2019400" y="3484233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2021-05-11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2021-05-11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2021-05-11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2021-05-11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D6838E-4703-4F6C-A9AC-4D758025EC12}"/>
              </a:ext>
            </a:extLst>
          </p:cNvPr>
          <p:cNvSpPr txBox="1"/>
          <p:nvPr/>
        </p:nvSpPr>
        <p:spPr>
          <a:xfrm>
            <a:off x="4320282" y="5978949"/>
            <a:ext cx="4501873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実習では，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at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には，プログラム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実行日時を記録する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30504B-547A-4B5E-8B72-62FE3DD19E2A}"/>
              </a:ext>
            </a:extLst>
          </p:cNvPr>
          <p:cNvSpPr txBox="1"/>
          <p:nvPr/>
        </p:nvSpPr>
        <p:spPr>
          <a:xfrm>
            <a:off x="3732938" y="3022568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tosyo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205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65619-31AB-4608-BBF5-33AEF8BD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テーブル定義の</a:t>
            </a:r>
            <a:r>
              <a:rPr lang="en-US" altLang="ja-JP" dirty="0"/>
              <a:t>SQL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24359-98B9-494B-B5D3-D8386465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4" y="846139"/>
            <a:ext cx="4249736" cy="25455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b="1" dirty="0"/>
              <a:t>CREATE TABLE </a:t>
            </a:r>
            <a:r>
              <a:rPr lang="en-US" altLang="ja-JP" dirty="0" err="1"/>
              <a:t>tosyo</a:t>
            </a:r>
            <a:r>
              <a:rPr lang="en-US" altLang="ja-JP" dirty="0"/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book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who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what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at </a:t>
            </a:r>
            <a:r>
              <a:rPr lang="en-US" altLang="ja-JP" b="1" dirty="0"/>
              <a:t>DATETIME</a:t>
            </a:r>
            <a:r>
              <a:rPr lang="en-US" altLang="ja-JP" dirty="0"/>
              <a:t>);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228CAF-E605-4E5A-9689-F5EBC8B5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D8FD5B1-2AC3-4436-80AC-37E186614EE3}"/>
              </a:ext>
            </a:extLst>
          </p:cNvPr>
          <p:cNvSpPr txBox="1">
            <a:spLocks/>
          </p:cNvSpPr>
          <p:nvPr/>
        </p:nvSpPr>
        <p:spPr>
          <a:xfrm>
            <a:off x="4572000" y="846139"/>
            <a:ext cx="3404339" cy="305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赤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青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本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貸出者</a:t>
            </a:r>
            <a:endParaRPr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貸出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返却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日時</a:t>
            </a:r>
            <a:endParaRPr lang="en-US" altLang="ja-JP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C2BFFD2-31BD-42D2-8AA6-9590FC5AB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86026"/>
              </p:ext>
            </p:extLst>
          </p:nvPr>
        </p:nvGraphicFramePr>
        <p:xfrm>
          <a:off x="1674614" y="4333789"/>
          <a:ext cx="5210457" cy="133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256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SQL </a:t>
                      </a:r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TEXT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DATETIME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日付や時刻など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698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新しいレコードの挿入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4127584" y="2159914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6841" y="500176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0978" y="5003187"/>
            <a:ext cx="416652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値の並び．半角のカンマ「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」で区切る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文字列は半角の「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'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」で囲む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261" y="4421117"/>
            <a:ext cx="6678431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INSERT INTO </a:t>
            </a:r>
            <a:r>
              <a:rPr lang="en-US" altLang="ja-JP" sz="3000" dirty="0"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VALUES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3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4, 'apple', 150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);</a:t>
            </a:r>
            <a:endParaRPr kumimoji="1" lang="ja-JP" altLang="en-US" sz="30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740B0AF-AA9B-4757-A174-225CE631C22B}"/>
              </a:ext>
            </a:extLst>
          </p:cNvPr>
          <p:cNvGraphicFramePr>
            <a:graphicFrameLocks noGrp="1"/>
          </p:cNvGraphicFramePr>
          <p:nvPr/>
        </p:nvGraphicFramePr>
        <p:xfrm>
          <a:off x="635618" y="1712296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5F751A1-8EEE-479C-BDF1-04EA5CE3DAB8}"/>
              </a:ext>
            </a:extLst>
          </p:cNvPr>
          <p:cNvGraphicFramePr>
            <a:graphicFrameLocks noGrp="1"/>
          </p:cNvGraphicFramePr>
          <p:nvPr/>
        </p:nvGraphicFramePr>
        <p:xfrm>
          <a:off x="4992028" y="1712295"/>
          <a:ext cx="31863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9082541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20A445-9C17-441B-AD9B-94748B9142D8}"/>
              </a:ext>
            </a:extLst>
          </p:cNvPr>
          <p:cNvSpPr txBox="1"/>
          <p:nvPr/>
        </p:nvSpPr>
        <p:spPr>
          <a:xfrm>
            <a:off x="635618" y="1204597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986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9154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br>
              <a:rPr lang="en-US" altLang="ja-JP" dirty="0"/>
            </a:br>
            <a:r>
              <a:rPr lang="ja-JP" altLang="en-US" dirty="0"/>
              <a:t>（オンラインの開発環境）の例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7258" y="4844818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https://www.onlinegdb.com/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500334" y="4313406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GDB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online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838765-ECBB-4E70-8ADB-BA342E70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9" y="1246879"/>
            <a:ext cx="4087348" cy="295672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2E8182C-F189-4019-B2A3-AB1DE4045B6A}"/>
              </a:ext>
            </a:extLst>
          </p:cNvPr>
          <p:cNvSpPr/>
          <p:nvPr/>
        </p:nvSpPr>
        <p:spPr>
          <a:xfrm>
            <a:off x="4695971" y="4383153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https://www.tutorialspoint.com/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codingground.htm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001A35EB-6AC7-4D69-9726-39C74D5B303E}"/>
              </a:ext>
            </a:extLst>
          </p:cNvPr>
          <p:cNvSpPr txBox="1">
            <a:spLocks/>
          </p:cNvSpPr>
          <p:nvPr/>
        </p:nvSpPr>
        <p:spPr>
          <a:xfrm>
            <a:off x="5620839" y="3765231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Coding Ground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00B7644-31DE-4F37-87CD-13B612265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624" y="1270578"/>
            <a:ext cx="4536677" cy="18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49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9154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br>
              <a:rPr lang="en-US" altLang="ja-JP" dirty="0"/>
            </a:br>
            <a:r>
              <a:rPr lang="ja-JP" altLang="en-US" dirty="0"/>
              <a:t>（オンラインの開発環境）の例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08997" y="4788513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  <a:hlinkClick r:id="rId2"/>
              </a:rPr>
              <a:t>https://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  <a:hlinkClick r:id="rId2"/>
              </a:rPr>
              <a:t>paiza.io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  <a:hlinkClick r:id="rId2"/>
              </a:rPr>
              <a:t>/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35932" y="4376182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Paiza.IO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6" y="1484174"/>
            <a:ext cx="4174106" cy="26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03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ウェブブラウザを起動する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もし，表示が英語になっていたら，日本語に切り替える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BFA71619-943F-4A54-94D4-D60EEB4C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1983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「</a:t>
            </a:r>
            <a:r>
              <a:rPr lang="ja-JP" altLang="en-US" b="1" dirty="0"/>
              <a:t>コード作成を試してみる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MySQL</a:t>
            </a:r>
            <a:r>
              <a:rPr lang="ja-JP" altLang="en-US" dirty="0"/>
              <a:t>」を選ぶ（左上のボタンをクリックすると</a:t>
            </a:r>
            <a:r>
              <a:rPr lang="en-US" altLang="ja-JP" dirty="0"/>
              <a:t>products</a:t>
            </a:r>
            <a:r>
              <a:rPr lang="ja-JP" altLang="en-US" dirty="0"/>
              <a:t>が出る）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6" y="1351874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48632" y="2969500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7" y="4481670"/>
            <a:ext cx="4171950" cy="18843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86127" y="4988398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74459" y="5178740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F5F41DEC-56AD-4CDC-8EB0-97798208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3543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57" y="1514960"/>
            <a:ext cx="6947714" cy="35655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49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27114" y="3051676"/>
            <a:ext cx="4346476" cy="1348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20685" y="4492981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55" y="2174199"/>
            <a:ext cx="180049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プログラムの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編集画面</a:t>
            </a:r>
            <a:endParaRPr kumimoji="1" lang="ja-JP" altLang="en-US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788" y="4782931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2" y="3091592"/>
            <a:ext cx="2069797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プログラムを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93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AD331B-5B1C-4B36-9606-2337A5C6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0FB24-470D-4B15-BE22-FACBCD76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データベースシステム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を扱う </a:t>
            </a:r>
            <a:r>
              <a:rPr lang="en-US" altLang="ja-JP" dirty="0"/>
              <a:t>IT </a:t>
            </a:r>
            <a:r>
              <a:rPr lang="ja-JP" altLang="en-US" dirty="0"/>
              <a:t>のシステム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C5DA08-05D7-429F-9B65-5020CF13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" name="Picture 18" descr="j0285750">
            <a:extLst>
              <a:ext uri="{FF2B5EF4-FFF2-40B4-BE49-F238E27FC236}">
                <a16:creationId xmlns:a16="http://schemas.microsoft.com/office/drawing/2014/main" id="{04388CBF-C6F5-4CC7-B172-8DE13924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4537435"/>
            <a:ext cx="1402556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A8EC54-22F1-4ECC-946E-BD375357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886" y="5585506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  <a:endParaRPr lang="en-US" altLang="ja-JP" sz="18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Arial" panose="020B0604020202020204" pitchFamily="34" charset="0"/>
              </a:rPr>
              <a:t>管理システム</a:t>
            </a:r>
          </a:p>
        </p:txBody>
      </p:sp>
      <p:pic>
        <p:nvPicPr>
          <p:cNvPr id="7" name="Picture 4" descr="j0195384">
            <a:extLst>
              <a:ext uri="{FF2B5EF4-FFF2-40B4-BE49-F238E27FC236}">
                <a16:creationId xmlns:a16="http://schemas.microsoft.com/office/drawing/2014/main" id="{BC1D67E3-301F-4423-8FFD-574B9AEC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974" y="4033802"/>
            <a:ext cx="729854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27">
            <a:extLst>
              <a:ext uri="{FF2B5EF4-FFF2-40B4-BE49-F238E27FC236}">
                <a16:creationId xmlns:a16="http://schemas.microsoft.com/office/drawing/2014/main" id="{E4928EE5-F15A-4793-B7BC-6450F315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16" y="4938677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16B0349-ED6F-4F32-BE56-FCB9C08CA268}"/>
              </a:ext>
            </a:extLst>
          </p:cNvPr>
          <p:cNvSpPr txBox="1">
            <a:spLocks/>
          </p:cNvSpPr>
          <p:nvPr/>
        </p:nvSpPr>
        <p:spPr>
          <a:xfrm>
            <a:off x="569001" y="2161286"/>
            <a:ext cx="8461375" cy="114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800000"/>
                </a:solidFill>
              </a:rPr>
              <a:t>データベースシステム</a:t>
            </a:r>
            <a:r>
              <a:rPr lang="ja-JP" altLang="en-US" sz="2400" dirty="0"/>
              <a:t>　</a:t>
            </a:r>
          </a:p>
          <a:p>
            <a:pPr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	＝　</a:t>
            </a:r>
            <a:r>
              <a:rPr lang="ja-JP" altLang="en-US" sz="2400" dirty="0">
                <a:solidFill>
                  <a:srgbClr val="800000"/>
                </a:solidFill>
              </a:rPr>
              <a:t>データベース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（データの集まり）</a:t>
            </a:r>
          </a:p>
          <a:p>
            <a:pPr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	　　＋　</a:t>
            </a:r>
            <a:r>
              <a:rPr lang="ja-JP" altLang="en-US" sz="2400" dirty="0">
                <a:solidFill>
                  <a:srgbClr val="800000"/>
                </a:solidFill>
              </a:rPr>
              <a:t>データベース管理システム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（ソフトウエア）</a:t>
            </a:r>
          </a:p>
        </p:txBody>
      </p:sp>
      <p:pic>
        <p:nvPicPr>
          <p:cNvPr id="10" name="Picture 24" descr="[フリーイラスト素材] クリップアート, PC / パソコン / コンピュータ, サーバ, インターネット, 灰色 / グレー ID:201310050600">
            <a:extLst>
              <a:ext uri="{FF2B5EF4-FFF2-40B4-BE49-F238E27FC236}">
                <a16:creationId xmlns:a16="http://schemas.microsoft.com/office/drawing/2014/main" id="{C169EB16-6A8B-43EB-979D-129765D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80" y="4669595"/>
            <a:ext cx="781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E1857B7C-36B4-48A0-B4F5-8B6BBF56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021" y="5703057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</a:p>
        </p:txBody>
      </p:sp>
      <p:pic>
        <p:nvPicPr>
          <p:cNvPr id="12" name="Picture 29" descr="http://free-illustrations-ls01.gatag.net/images/lgi01a201401181000.jpg">
            <a:extLst>
              <a:ext uri="{FF2B5EF4-FFF2-40B4-BE49-F238E27FC236}">
                <a16:creationId xmlns:a16="http://schemas.microsoft.com/office/drawing/2014/main" id="{F0C8A2EE-34B3-44E6-AF8D-B9EF5C5C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4" y="3998083"/>
            <a:ext cx="1131094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0">
            <a:extLst>
              <a:ext uri="{FF2B5EF4-FFF2-40B4-BE49-F238E27FC236}">
                <a16:creationId xmlns:a16="http://schemas.microsoft.com/office/drawing/2014/main" id="{52D912CD-B354-46BD-818F-DE7F5F1C8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15968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042BED2E-7B4B-40C6-9343-A80DA844B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65" y="4285023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コンピュータ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113DFA4B-7693-4996-9FE1-B8DF90AA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509" y="4926770"/>
            <a:ext cx="646331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記憶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装置</a:t>
            </a:r>
          </a:p>
        </p:txBody>
      </p:sp>
      <p:sp>
        <p:nvSpPr>
          <p:cNvPr id="16" name="テキスト ボックス 27">
            <a:extLst>
              <a:ext uri="{FF2B5EF4-FFF2-40B4-BE49-F238E27FC236}">
                <a16:creationId xmlns:a16="http://schemas.microsoft.com/office/drawing/2014/main" id="{B1F1E6DF-462E-4C60-8598-B6023D8F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120968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テキスト ボックス 27">
            <a:extLst>
              <a:ext uri="{FF2B5EF4-FFF2-40B4-BE49-F238E27FC236}">
                <a16:creationId xmlns:a16="http://schemas.microsoft.com/office/drawing/2014/main" id="{50411095-F344-400B-A7A9-DBBD30E7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503" y="6248364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37" descr="ATMを使う人のイラスト">
            <a:extLst>
              <a:ext uri="{FF2B5EF4-FFF2-40B4-BE49-F238E27FC236}">
                <a16:creationId xmlns:a16="http://schemas.microsoft.com/office/drawing/2014/main" id="{BBFB0281-95A9-499C-8EE8-E6754915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276815"/>
            <a:ext cx="626269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38">
            <a:extLst>
              <a:ext uri="{FF2B5EF4-FFF2-40B4-BE49-F238E27FC236}">
                <a16:creationId xmlns:a16="http://schemas.microsoft.com/office/drawing/2014/main" id="{5934A589-3370-4196-B86B-3CD797A16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8603" y="4399323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Line 39">
            <a:extLst>
              <a:ext uri="{FF2B5EF4-FFF2-40B4-BE49-F238E27FC236}">
                <a16:creationId xmlns:a16="http://schemas.microsoft.com/office/drawing/2014/main" id="{CB24702F-50EB-410A-9F21-0DDB2CA4F4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6438" y="4699362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Line 40">
            <a:extLst>
              <a:ext uri="{FF2B5EF4-FFF2-40B4-BE49-F238E27FC236}">
                <a16:creationId xmlns:a16="http://schemas.microsoft.com/office/drawing/2014/main" id="{2523771A-A7A6-4EA8-A724-211767E4C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4187" y="4905338"/>
            <a:ext cx="210741" cy="614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Line 42">
            <a:extLst>
              <a:ext uri="{FF2B5EF4-FFF2-40B4-BE49-F238E27FC236}">
                <a16:creationId xmlns:a16="http://schemas.microsoft.com/office/drawing/2014/main" id="{11EF67B2-AC76-4815-ACAD-B7962D147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8094" y="4538627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5">
            <a:extLst>
              <a:ext uri="{FF2B5EF4-FFF2-40B4-BE49-F238E27FC236}">
                <a16:creationId xmlns:a16="http://schemas.microsoft.com/office/drawing/2014/main" id="{CAE2AF92-58D2-4397-A265-EC49929F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4" y="6260270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データベースシステム</a:t>
            </a:r>
          </a:p>
        </p:txBody>
      </p:sp>
      <p:pic>
        <p:nvPicPr>
          <p:cNvPr id="24" name="Picture 45" descr="http://konifree.web.fc2.com/bn1-1143.jpg">
            <a:extLst>
              <a:ext uri="{FF2B5EF4-FFF2-40B4-BE49-F238E27FC236}">
                <a16:creationId xmlns:a16="http://schemas.microsoft.com/office/drawing/2014/main" id="{6FEDE037-7C0E-42E2-8E63-E1357542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84" y="5301817"/>
            <a:ext cx="627459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6">
            <a:extLst>
              <a:ext uri="{FF2B5EF4-FFF2-40B4-BE49-F238E27FC236}">
                <a16:creationId xmlns:a16="http://schemas.microsoft.com/office/drawing/2014/main" id="{50B8A67A-9048-4A2C-AAED-D9BAA4820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918" y="5049405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ネットワーク</a:t>
            </a:r>
          </a:p>
        </p:txBody>
      </p:sp>
      <p:sp>
        <p:nvSpPr>
          <p:cNvPr id="26" name="角丸四角形 28">
            <a:extLst>
              <a:ext uri="{FF2B5EF4-FFF2-40B4-BE49-F238E27FC236}">
                <a16:creationId xmlns:a16="http://schemas.microsoft.com/office/drawing/2014/main" id="{F5E208F5-1537-4EE0-BB05-2198B27740AF}"/>
              </a:ext>
            </a:extLst>
          </p:cNvPr>
          <p:cNvSpPr/>
          <p:nvPr/>
        </p:nvSpPr>
        <p:spPr>
          <a:xfrm>
            <a:off x="486959" y="2080323"/>
            <a:ext cx="7850854" cy="1612461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240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03834"/>
            <a:ext cx="8446773" cy="2034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5659" y="1185863"/>
            <a:ext cx="735893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編集画面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を確認する．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すでに，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が入っている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が，使わないので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消す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0DDC39-0F57-4D0D-B309-9DB7BADF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7282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9084731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tosyo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6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を書いて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クリック．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エラーメッセージが出ない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ことを確認．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501359" y="1890132"/>
            <a:ext cx="4005790" cy="2344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CREATE TABLE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book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who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what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at </a:t>
            </a:r>
            <a:r>
              <a:rPr lang="en-US" altLang="ja-JP" sz="2400" b="1" dirty="0"/>
              <a:t>DATETIME</a:t>
            </a:r>
            <a:r>
              <a:rPr lang="en-US" altLang="ja-JP" sz="2400" dirty="0"/>
              <a:t>);</a:t>
            </a:r>
            <a:endParaRPr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E5E498-F7C0-4E95-A36E-371F0AD2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17" y="1766915"/>
            <a:ext cx="3591110" cy="29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16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8438913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テーブルへのレコードの挿入と確認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6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10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を書き加えて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クリック．結果を確認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52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501359" y="1612374"/>
            <a:ext cx="7974675" cy="22527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INSERT INTO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VALUES</a:t>
            </a:r>
            <a:r>
              <a:rPr lang="en-US" altLang="ja-JP" sz="2400" dirty="0"/>
              <a:t>('</a:t>
            </a:r>
            <a:r>
              <a:rPr lang="ja-JP" altLang="en-US" sz="2400" dirty="0"/>
              <a:t>赤</a:t>
            </a:r>
            <a:r>
              <a:rPr lang="en-US" altLang="ja-JP" sz="2400" dirty="0"/>
              <a:t>', 'XX', '</a:t>
            </a:r>
            <a:r>
              <a:rPr lang="ja-JP" altLang="en-US" sz="2400" dirty="0"/>
              <a:t>貸出</a:t>
            </a:r>
            <a:r>
              <a:rPr lang="en-US" altLang="ja-JP" sz="24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INSERT INTO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VALUES</a:t>
            </a:r>
            <a:r>
              <a:rPr lang="en-US" altLang="ja-JP" sz="2400" dirty="0"/>
              <a:t>('</a:t>
            </a:r>
            <a:r>
              <a:rPr lang="ja-JP" altLang="en-US" sz="2400" dirty="0"/>
              <a:t>赤</a:t>
            </a:r>
            <a:r>
              <a:rPr lang="en-US" altLang="ja-JP" sz="2400" dirty="0"/>
              <a:t>', 'XX', '</a:t>
            </a:r>
            <a:r>
              <a:rPr lang="ja-JP" altLang="en-US" sz="2400" dirty="0"/>
              <a:t>返却</a:t>
            </a:r>
            <a:r>
              <a:rPr lang="en-US" altLang="ja-JP" sz="24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INSERT INTO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VALUES</a:t>
            </a:r>
            <a:r>
              <a:rPr lang="en-US" altLang="ja-JP" sz="2400" dirty="0"/>
              <a:t>('</a:t>
            </a:r>
            <a:r>
              <a:rPr lang="ja-JP" altLang="en-US" sz="2400" dirty="0"/>
              <a:t>青</a:t>
            </a:r>
            <a:r>
              <a:rPr lang="en-US" altLang="ja-JP" sz="2400" dirty="0"/>
              <a:t>', 'YY', '</a:t>
            </a:r>
            <a:r>
              <a:rPr lang="ja-JP" altLang="en-US" sz="2400" dirty="0"/>
              <a:t>貸出</a:t>
            </a:r>
            <a:r>
              <a:rPr lang="en-US" altLang="ja-JP" sz="24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INSERT INTO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VALUES</a:t>
            </a:r>
            <a:r>
              <a:rPr lang="en-US" altLang="ja-JP" sz="2400" dirty="0"/>
              <a:t>('</a:t>
            </a:r>
            <a:r>
              <a:rPr lang="ja-JP" altLang="en-US" sz="2400" dirty="0"/>
              <a:t>緑</a:t>
            </a:r>
            <a:r>
              <a:rPr lang="en-US" altLang="ja-JP" sz="2400" dirty="0"/>
              <a:t>', 'ZZ', '</a:t>
            </a:r>
            <a:r>
              <a:rPr lang="ja-JP" altLang="en-US" sz="2400" dirty="0"/>
              <a:t>貸出</a:t>
            </a:r>
            <a:r>
              <a:rPr lang="en-US" altLang="ja-JP" sz="24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SELECT</a:t>
            </a:r>
            <a:r>
              <a:rPr lang="en-US" altLang="ja-JP" sz="2400" dirty="0"/>
              <a:t> * </a:t>
            </a:r>
            <a:r>
              <a:rPr lang="en-US" altLang="ja-JP" sz="2400" b="1" dirty="0"/>
              <a:t>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;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7DD38B-DBDB-4BB0-9E02-E48D4D5E821C}"/>
              </a:ext>
            </a:extLst>
          </p:cNvPr>
          <p:cNvSpPr txBox="1"/>
          <p:nvPr/>
        </p:nvSpPr>
        <p:spPr>
          <a:xfrm>
            <a:off x="0" y="4691399"/>
            <a:ext cx="4801314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now()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MySQL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の機能で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現在日時の取得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（９時間遅れの世界標準時が取得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されることもある）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CE5D9D-BAFA-48C4-A760-8A542806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026" y="3684125"/>
            <a:ext cx="3151130" cy="30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18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8228728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貸し出し記録の集計・集約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11, 12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を書き加えて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クリック．結果を確認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53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470955" y="1635274"/>
            <a:ext cx="8183598" cy="9444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SELECT</a:t>
            </a:r>
            <a:r>
              <a:rPr lang="en-US" altLang="ja-JP" sz="2400" dirty="0"/>
              <a:t>  who, </a:t>
            </a:r>
            <a:r>
              <a:rPr lang="en-US" altLang="ja-JP" sz="2400" b="1" dirty="0"/>
              <a:t>COUNT(*) 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GROUP BY</a:t>
            </a:r>
            <a:r>
              <a:rPr lang="en-US" altLang="ja-JP" sz="2400" dirty="0"/>
              <a:t> who;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SELECT COUNT(*) 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WHERE</a:t>
            </a:r>
            <a:r>
              <a:rPr lang="en-US" altLang="ja-JP" sz="2400" dirty="0"/>
              <a:t> what='</a:t>
            </a:r>
            <a:r>
              <a:rPr lang="ja-JP" altLang="en-US" sz="2400" dirty="0"/>
              <a:t>貸出</a:t>
            </a:r>
            <a:r>
              <a:rPr lang="en-US" altLang="ja-JP" sz="2400" dirty="0"/>
              <a:t>';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D7774F-627F-4D31-A6D1-2FA118A6F851}"/>
              </a:ext>
            </a:extLst>
          </p:cNvPr>
          <p:cNvSpPr/>
          <p:nvPr/>
        </p:nvSpPr>
        <p:spPr>
          <a:xfrm>
            <a:off x="213173" y="2662803"/>
            <a:ext cx="8358626" cy="3857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B97E9C3-8AA3-4168-BB29-6B7473EA471F}"/>
              </a:ext>
            </a:extLst>
          </p:cNvPr>
          <p:cNvSpPr txBox="1">
            <a:spLocks/>
          </p:cNvSpPr>
          <p:nvPr/>
        </p:nvSpPr>
        <p:spPr>
          <a:xfrm>
            <a:off x="295927" y="2787206"/>
            <a:ext cx="8461208" cy="35967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誰が何回貸出，返却したか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SELECT</a:t>
            </a:r>
            <a:r>
              <a:rPr lang="en-US" altLang="ja-JP" sz="2000" dirty="0"/>
              <a:t>  who, </a:t>
            </a:r>
            <a:r>
              <a:rPr lang="en-US" altLang="ja-JP" sz="2000" b="1" dirty="0"/>
              <a:t>COUNT(*) FROM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GROUP BY</a:t>
            </a:r>
            <a:r>
              <a:rPr lang="en-US" altLang="ja-JP" sz="2000" dirty="0"/>
              <a:t> who;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貸出の回数は全部で何回か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SELECT COUNT(*) FROM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WHERE</a:t>
            </a:r>
            <a:r>
              <a:rPr lang="en-US" altLang="ja-JP" sz="2000" dirty="0"/>
              <a:t> what='</a:t>
            </a:r>
            <a:r>
              <a:rPr lang="ja-JP" altLang="en-US" sz="2000" dirty="0"/>
              <a:t>貸出</a:t>
            </a:r>
            <a:r>
              <a:rPr lang="en-US" altLang="ja-JP" sz="2000" dirty="0"/>
              <a:t>';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326433-542E-42C6-86FD-A749B3345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78" y="3680294"/>
            <a:ext cx="4972960" cy="111868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CC45B78-71F6-43FA-BDD3-1795763AD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78" y="5796593"/>
            <a:ext cx="4847903" cy="5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59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EFE24E3-0E80-4616-B812-9F3B4256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ここで使用した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</a:t>
            </a:r>
            <a:endParaRPr lang="ja-JP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CREATE TABLE </a:t>
            </a:r>
            <a:r>
              <a:rPr lang="en-US" altLang="ja-JP" dirty="0"/>
              <a:t>...</a:t>
            </a:r>
          </a:p>
          <a:p>
            <a:r>
              <a:rPr lang="ja-JP" altLang="en-US" dirty="0"/>
              <a:t>問い合わせ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</a:t>
            </a:r>
            <a:r>
              <a:rPr lang="en-US" altLang="ja-JP" dirty="0"/>
              <a:t> ... </a:t>
            </a:r>
            <a:r>
              <a:rPr lang="en-US" altLang="ja-JP" b="1" dirty="0"/>
              <a:t>FROM</a:t>
            </a:r>
            <a:r>
              <a:rPr lang="en-US" altLang="ja-JP" dirty="0"/>
              <a:t> ...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 </a:t>
            </a:r>
            <a:r>
              <a:rPr lang="en-US" altLang="ja-JP" dirty="0"/>
              <a:t>... </a:t>
            </a:r>
            <a:r>
              <a:rPr lang="en-US" altLang="ja-JP" b="1" dirty="0"/>
              <a:t>FROM</a:t>
            </a:r>
            <a:r>
              <a:rPr lang="en-US" altLang="ja-JP" dirty="0"/>
              <a:t> ... </a:t>
            </a:r>
            <a:r>
              <a:rPr lang="en-US" altLang="ja-JP" b="1" dirty="0"/>
              <a:t>WHERE</a:t>
            </a:r>
            <a:r>
              <a:rPr lang="en-US" altLang="ja-JP" dirty="0"/>
              <a:t> ...</a:t>
            </a:r>
          </a:p>
          <a:p>
            <a:r>
              <a:rPr lang="ja-JP" altLang="en-US" dirty="0"/>
              <a:t>レコードの挿入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INSERT INTO </a:t>
            </a:r>
            <a:r>
              <a:rPr lang="en-US" altLang="ja-JP" dirty="0"/>
              <a:t>...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54</a:t>
            </a:fld>
            <a:endParaRPr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779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10243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dd-6.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さまざまな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問い合わせ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310245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A81A63-23B3-468E-ABD7-E5CB254EB221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8024450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第６回のアウトライン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次のことについて，</a:t>
            </a:r>
            <a:r>
              <a:rPr kumimoji="1" lang="en-US" altLang="ja-JP" dirty="0" err="1"/>
              <a:t>Paiza.IO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を用いた演習</a:t>
            </a:r>
            <a:endParaRPr kumimoji="1" lang="en-US" altLang="ja-JP" dirty="0"/>
          </a:p>
          <a:p>
            <a:r>
              <a:rPr kumimoji="1" lang="ja-JP" altLang="en-US" dirty="0"/>
              <a:t>問い合わせ（クエリ）</a:t>
            </a:r>
            <a:endParaRPr kumimoji="1" lang="en-US" altLang="ja-JP" dirty="0"/>
          </a:p>
          <a:p>
            <a:r>
              <a:rPr kumimoji="1" lang="ja-JP" altLang="en-US" dirty="0"/>
              <a:t>結合，結合条件</a:t>
            </a:r>
            <a:endParaRPr kumimoji="1" lang="en-US" altLang="ja-JP" dirty="0"/>
          </a:p>
          <a:p>
            <a:r>
              <a:rPr lang="ja-JP" altLang="en-US" dirty="0"/>
              <a:t>並べ替え（ソート）</a:t>
            </a:r>
            <a:endParaRPr lang="en-US" altLang="ja-JP" dirty="0"/>
          </a:p>
          <a:p>
            <a:r>
              <a:rPr kumimoji="1" lang="ja-JP" altLang="en-US" dirty="0"/>
              <a:t>数え上げ</a:t>
            </a:r>
            <a:endParaRPr kumimoji="1" lang="en-US" altLang="ja-JP" dirty="0"/>
          </a:p>
          <a:p>
            <a:r>
              <a:rPr lang="ja-JP" altLang="en-US" dirty="0"/>
              <a:t>範囲指定</a:t>
            </a:r>
            <a:endParaRPr lang="en-US" altLang="ja-JP" dirty="0"/>
          </a:p>
          <a:p>
            <a:r>
              <a:rPr lang="ja-JP" altLang="en-US" dirty="0"/>
              <a:t>重複除去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1065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ウェブブラウザを起動する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もし，表示が英語になっていたら，日本語に切り替える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AC7F9169-7F3D-40F3-ADAE-21DE40A2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5071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「</a:t>
            </a:r>
            <a:r>
              <a:rPr lang="ja-JP" altLang="en-US" b="1" dirty="0"/>
              <a:t>コード作成を試してみる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MySQL</a:t>
            </a:r>
            <a:r>
              <a:rPr lang="ja-JP" altLang="en-US" dirty="0"/>
              <a:t>」を選ぶ（左上のボタンをクリックすると</a:t>
            </a:r>
            <a:r>
              <a:rPr lang="en-US" altLang="ja-JP" dirty="0"/>
              <a:t>products</a:t>
            </a:r>
            <a:r>
              <a:rPr lang="ja-JP" altLang="en-US" dirty="0"/>
              <a:t>が出る）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6" y="1351874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48632" y="2969500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7" y="4481670"/>
            <a:ext cx="4171950" cy="18843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86127" y="4988398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74459" y="5178740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BDC7F144-96F9-4AF9-A40A-59A80C7F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68389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57" y="1514960"/>
            <a:ext cx="6947714" cy="35655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59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27114" y="3051676"/>
            <a:ext cx="4346476" cy="1348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20685" y="4492981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55" y="2174199"/>
            <a:ext cx="180049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プログラムの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編集画面</a:t>
            </a:r>
            <a:endParaRPr kumimoji="1" lang="ja-JP" altLang="en-US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788" y="4782931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2" y="3091592"/>
            <a:ext cx="2069797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プログラムを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2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515530" y="4401733"/>
            <a:ext cx="20697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リレーショナル</a:t>
            </a:r>
            <a:endParaRPr lang="en-US" altLang="ja-JP" sz="21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  <a:endParaRPr lang="en-US" altLang="ja-JP" sz="21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管理システム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49187" y="4428037"/>
            <a:ext cx="2069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リレーショナル</a:t>
            </a:r>
            <a:endParaRPr lang="en-US" altLang="ja-JP" sz="21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525556" y="3032195"/>
            <a:ext cx="4142687" cy="2408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1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9621" y="3101252"/>
            <a:ext cx="180049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コンピュータ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539211" y="3777090"/>
            <a:ext cx="723275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記憶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装置</a:t>
            </a: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464868" y="5617686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あわせて</a:t>
            </a:r>
            <a:endParaRPr lang="en-US" altLang="ja-JP" sz="2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リレーショナルデータベースシステム</a:t>
            </a:r>
          </a:p>
        </p:txBody>
      </p:sp>
      <p:pic>
        <p:nvPicPr>
          <p:cNvPr id="11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4" y="3376285"/>
            <a:ext cx="1217357" cy="11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50" y="3419800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4668242" y="2178583"/>
            <a:ext cx="4433492" cy="3261896"/>
          </a:xfrm>
          <a:prstGeom prst="wedgeEllipseCallout">
            <a:avLst>
              <a:gd name="adj1" fmla="val -61058"/>
              <a:gd name="adj2" fmla="val 4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04501" y="4155202"/>
            <a:ext cx="4392657" cy="4154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たくさんの</a:t>
            </a: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が格納される</a:t>
            </a:r>
          </a:p>
        </p:txBody>
      </p:sp>
      <p:pic>
        <p:nvPicPr>
          <p:cNvPr id="17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397" y="2487214"/>
            <a:ext cx="2287719" cy="822960"/>
          </a:xfrm>
          <a:prstGeom prst="rect">
            <a:avLst/>
          </a:prstGeom>
        </p:spPr>
      </p:pic>
      <p:pic>
        <p:nvPicPr>
          <p:cNvPr id="18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883" y="3424078"/>
            <a:ext cx="2453302" cy="617220"/>
          </a:xfrm>
          <a:prstGeom prst="rect">
            <a:avLst/>
          </a:prstGeom>
        </p:spPr>
      </p:pic>
      <p:sp>
        <p:nvSpPr>
          <p:cNvPr id="19" name="テキスト ボックス 5">
            <a:extLst>
              <a:ext uri="{FF2B5EF4-FFF2-40B4-BE49-F238E27FC236}">
                <a16:creationId xmlns:a16="http://schemas.microsoft.com/office/drawing/2014/main" id="{672F89A7-A32C-4886-B1A8-285B7A11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88" y="842186"/>
            <a:ext cx="83735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ja-JP" altLang="en-US" sz="2800" b="1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データベースシステム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の一種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データの形は</a:t>
            </a:r>
            <a:r>
              <a:rPr lang="ja-JP" altLang="en-US" sz="2800" b="1" dirty="0">
                <a:solidFill>
                  <a:srgbClr val="800000"/>
                </a:solidFill>
                <a:latin typeface="Arial" panose="020B0604020202020204" pitchFamily="34" charset="0"/>
              </a:rPr>
              <a:t>テーブル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</a:t>
            </a:r>
            <a:r>
              <a:rPr lang="ja-JP" altLang="en-US" sz="2800" b="1" dirty="0">
                <a:solidFill>
                  <a:srgbClr val="800000"/>
                </a:solidFill>
                <a:latin typeface="Arial" panose="020B0604020202020204" pitchFamily="34" charset="0"/>
              </a:rPr>
              <a:t>リレーション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ともいう）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ja-JP" sz="2800" b="1" dirty="0">
                <a:solidFill>
                  <a:srgbClr val="80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の機能</a:t>
            </a:r>
          </a:p>
        </p:txBody>
      </p:sp>
    </p:spTree>
    <p:extLst>
      <p:ext uri="{BB962C8B-B14F-4D97-AF65-F5344CB8AC3E}">
        <p14:creationId xmlns:p14="http://schemas.microsoft.com/office/powerpoint/2010/main" val="24825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03834"/>
            <a:ext cx="8446773" cy="2034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5659" y="1185863"/>
            <a:ext cx="735893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編集画面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を確認する．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すでに，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が入っている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が，使わないので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消す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E1AA86-3BB4-4E3C-A58D-9A1E6211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995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作成するテーブル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61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30504B-547A-4B5E-8B72-62FE3DD19E2A}"/>
              </a:ext>
            </a:extLst>
          </p:cNvPr>
          <p:cNvSpPr txBox="1"/>
          <p:nvPr/>
        </p:nvSpPr>
        <p:spPr>
          <a:xfrm>
            <a:off x="597117" y="14892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7200256C-D6EB-40F8-9234-9A963C1AB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55828"/>
              </p:ext>
            </p:extLst>
          </p:nvPr>
        </p:nvGraphicFramePr>
        <p:xfrm>
          <a:off x="597117" y="1996973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895E1D87-DF32-4C09-A7BC-888C62B71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82088"/>
              </p:ext>
            </p:extLst>
          </p:nvPr>
        </p:nvGraphicFramePr>
        <p:xfrm>
          <a:off x="4396295" y="1950941"/>
          <a:ext cx="4429088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464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957685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1053742">
                  <a:extLst>
                    <a:ext uri="{9D8B030D-6E8A-4147-A177-3AD203B41FA5}">
                      <a16:colId xmlns:a16="http://schemas.microsoft.com/office/drawing/2014/main" val="1223788263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customer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num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7012C7-20AC-4CB1-A914-445BC9ED84F6}"/>
              </a:ext>
            </a:extLst>
          </p:cNvPr>
          <p:cNvSpPr txBox="1"/>
          <p:nvPr/>
        </p:nvSpPr>
        <p:spPr>
          <a:xfrm>
            <a:off x="5181933" y="1489275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sales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563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304372"/>
            <a:ext cx="9198544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62</a:t>
            </a:fld>
            <a:endParaRPr lang="ja-JP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862A077-1284-4ED3-BE2D-2C22E20A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231" y="2264527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F036CB8-4C88-4D67-BFBA-97C280103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20" y="2730960"/>
            <a:ext cx="6927451" cy="2014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99275C-0B21-419B-B322-C9103651B4D8}"/>
              </a:ext>
            </a:extLst>
          </p:cNvPr>
          <p:cNvSpPr txBox="1"/>
          <p:nvPr/>
        </p:nvSpPr>
        <p:spPr>
          <a:xfrm>
            <a:off x="111168" y="1035221"/>
            <a:ext cx="9232014" cy="4984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を書いて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クリック．エラーメッセージが出ないことを確認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8D94669-7269-4DF6-A936-B0203B8E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20" y="4871539"/>
            <a:ext cx="3198531" cy="20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80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194562"/>
            <a:ext cx="9232014" cy="4984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sales</a:t>
            </a: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9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を書き加えて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クリック．エラーメッセージが出ないことを確認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63</a:t>
            </a:fld>
            <a:endParaRPr lang="ja-JP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241EF6A-674C-4737-AA16-F660A112F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55" y="1725512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1665D16-4E88-490D-95EE-DC2E8841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444" y="2191945"/>
            <a:ext cx="6927451" cy="2620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sales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customer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 err="1">
                <a:latin typeface="Arial" panose="020B0604020202020204" pitchFamily="34" charset="0"/>
              </a:rPr>
              <a:t>pid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INTEGER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num </a:t>
            </a:r>
            <a:r>
              <a:rPr lang="en-US" altLang="ja-JP" sz="2800" b="1" dirty="0">
                <a:latin typeface="Arial" panose="020B0604020202020204" pitchFamily="34" charset="0"/>
              </a:rPr>
              <a:t>INTEGER NOT NULL</a:t>
            </a:r>
            <a:r>
              <a:rPr lang="en-US" altLang="ja-JP" sz="2800" dirty="0">
                <a:latin typeface="Arial" panose="020B0604020202020204" pitchFamily="34" charset="0"/>
              </a:rPr>
              <a:t>);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7F1038C-4057-4AFB-AC5C-1B9F95B44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44" y="5066224"/>
            <a:ext cx="6181649" cy="16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17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27051" y="2275640"/>
            <a:ext cx="8345570" cy="2021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( 1, 'orange', 50 );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( 2, 'apple', 100 );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( 3, 'melon', 500 );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* FROM </a:t>
            </a:r>
            <a:r>
              <a:rPr lang="en-US" altLang="ja-JP" sz="2800" dirty="0">
                <a:latin typeface="Arial" panose="020B0604020202020204" pitchFamily="34" charset="0"/>
              </a:rPr>
              <a:t>products;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FA565CD-A265-4CF1-A141-38638AE4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レコードの挿入と確認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64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77279" y="1756528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C8A9CB-712E-4FEE-93AE-3CF9AF5E0170}"/>
              </a:ext>
            </a:extLst>
          </p:cNvPr>
          <p:cNvSpPr txBox="1"/>
          <p:nvPr/>
        </p:nvSpPr>
        <p:spPr>
          <a:xfrm>
            <a:off x="489883" y="707492"/>
            <a:ext cx="84612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10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13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を書き加えて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」をクリック．結果を確認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F845E9-732F-41D0-9DC0-ECB794025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25" y="4495059"/>
            <a:ext cx="8164234" cy="21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315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9402" y="220643"/>
            <a:ext cx="8414676" cy="9848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テーブルへのレコードの挿入と確認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65</a:t>
            </a:fld>
            <a:endParaRPr lang="ja-JP" alt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72E04B0-D453-4D16-8804-3827B92E8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2039699"/>
            <a:ext cx="8345570" cy="2551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</a:t>
            </a:r>
            <a:r>
              <a:rPr lang="en-US" altLang="ja-JP" sz="2800" dirty="0">
                <a:latin typeface="Arial" panose="020B0604020202020204" pitchFamily="34" charset="0"/>
              </a:rPr>
              <a:t> sales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(1, 'X', 1, 2);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</a:t>
            </a:r>
            <a:r>
              <a:rPr lang="en-US" altLang="ja-JP" sz="2800" dirty="0">
                <a:latin typeface="Arial" panose="020B0604020202020204" pitchFamily="34" charset="0"/>
              </a:rPr>
              <a:t> sales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(2, 'Y', 1, 3);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sales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(3, 'X', 3, 1);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sales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(4, 'Y', 2, 4);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* FROM </a:t>
            </a:r>
            <a:r>
              <a:rPr lang="en-US" altLang="ja-JP" sz="2800" dirty="0">
                <a:latin typeface="Arial" panose="020B0604020202020204" pitchFamily="34" charset="0"/>
              </a:rPr>
              <a:t>sales;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6FF6BAC-7FEF-4467-ACD6-2535907C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279" y="1612151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17A768-D673-4B02-9402-01FB30B18388}"/>
              </a:ext>
            </a:extLst>
          </p:cNvPr>
          <p:cNvSpPr txBox="1"/>
          <p:nvPr/>
        </p:nvSpPr>
        <p:spPr>
          <a:xfrm>
            <a:off x="0" y="713085"/>
            <a:ext cx="87808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14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18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を書き加えて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」をクリック．結果を確認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E8AF490-9B72-4F12-B87F-19FA171A0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1" y="4807179"/>
            <a:ext cx="6276144" cy="19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025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66</a:t>
            </a:fld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ADD655-C5F3-4281-9B9F-3999CBA06FC7}"/>
              </a:ext>
            </a:extLst>
          </p:cNvPr>
          <p:cNvSpPr txBox="1"/>
          <p:nvPr/>
        </p:nvSpPr>
        <p:spPr>
          <a:xfrm>
            <a:off x="560119" y="6033185"/>
            <a:ext cx="538320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いまからは，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行目から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18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行目に入れたプログラムを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そのまま残して実行する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84E92E0-0C6A-4F6F-ABE7-E33B793F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6" y="136524"/>
            <a:ext cx="8123100" cy="58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7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12163" y="1779897"/>
            <a:ext cx="6480572" cy="522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</a:t>
            </a:r>
            <a:r>
              <a:rPr lang="en-US" altLang="ja-JP" sz="2800" dirty="0">
                <a:latin typeface="Arial" panose="020B0604020202020204" pitchFamily="34" charset="0"/>
              </a:rPr>
              <a:t> products;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971539-AEBE-4E4C-BD94-E05C05C1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67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66203" y="1188079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E114EB5-E009-4E73-A773-AE8563CC5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63" y="2721318"/>
            <a:ext cx="6549017" cy="17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61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8612" y="1785094"/>
            <a:ext cx="8806775" cy="562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WHERE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name = 'orange'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CD13C45-EDE1-4F33-B436-81F54737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68</a:t>
            </a:fld>
            <a:endParaRPr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6652" y="1239665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22924DD-1B48-4E19-A0CA-7ACE1B678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12" y="2706282"/>
            <a:ext cx="7663333" cy="104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545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19498" y="1798682"/>
            <a:ext cx="7905003" cy="500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WHERE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price &gt; 70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1BD0F0E8-478D-46B1-8748-E780707C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69</a:t>
            </a:fld>
            <a:endParaRPr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CF05FC3-D79D-4F52-9230-1F49E142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98" y="2710449"/>
            <a:ext cx="8028484" cy="158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8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977D8E-564C-4E9D-BD03-2C6BA5DD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174625"/>
            <a:ext cx="8751399" cy="469900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リレーショナルデータベースは表計算ではない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A1657-6A5D-4948-A810-EC3F6435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48D3940E-F09B-4B90-8B26-FFAD249E9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464" y="1382147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294FB8D7-7412-4ECC-9AB1-9AFD7E32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706" y="1967934"/>
            <a:ext cx="341760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1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4BA1F3-4F5E-4C1A-B091-61B0F7BF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35" y="2556103"/>
            <a:ext cx="18004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管理システム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AF0D9ABB-B869-44FC-A269-EB3D1B88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99" y="3405019"/>
            <a:ext cx="401072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100">
                <a:latin typeface="Arial" panose="020B0604020202020204" pitchFamily="34" charset="0"/>
              </a:rPr>
              <a:t>| |</a:t>
            </a:r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9EADE161-8F26-453C-8F5D-904114E5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698" y="3962232"/>
            <a:ext cx="18004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システム</a:t>
            </a: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81C16998-25B8-480B-A516-876E4476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113" y="1405051"/>
            <a:ext cx="2339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エクセルのデータ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29AB936A-F121-4827-A20F-8CF5F48D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608" y="2038464"/>
            <a:ext cx="341760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1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2" name="テキスト ボックス 5">
            <a:extLst>
              <a:ext uri="{FF2B5EF4-FFF2-40B4-BE49-F238E27FC236}">
                <a16:creationId xmlns:a16="http://schemas.microsoft.com/office/drawing/2014/main" id="{E4FB744B-5AEC-4FA2-8F3C-173C4713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294" y="2615918"/>
            <a:ext cx="23391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エクセル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（ソフトウエア）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C94C6813-FB5F-4C7F-9A98-297F896FA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641" y="3407683"/>
            <a:ext cx="401072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100">
                <a:latin typeface="Arial" panose="020B0604020202020204" pitchFamily="34" charset="0"/>
              </a:rPr>
              <a:t>| |</a:t>
            </a:r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8A7FB871-1E00-4168-A66D-EA204654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197" y="4100626"/>
            <a:ext cx="2339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表計算のシステム</a:t>
            </a:r>
          </a:p>
        </p:txBody>
      </p:sp>
      <p:pic>
        <p:nvPicPr>
          <p:cNvPr id="15" name="Picture 21" descr="Office Excel 2007 Microsoft128PX PNG アイコンダウンロード">
            <a:extLst>
              <a:ext uri="{FF2B5EF4-FFF2-40B4-BE49-F238E27FC236}">
                <a16:creationId xmlns:a16="http://schemas.microsoft.com/office/drawing/2014/main" id="{1AD42944-2DAC-476B-9B2B-FE5C9030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21" y="3081452"/>
            <a:ext cx="625078" cy="6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>
            <a:extLst>
              <a:ext uri="{FF2B5EF4-FFF2-40B4-BE49-F238E27FC236}">
                <a16:creationId xmlns:a16="http://schemas.microsoft.com/office/drawing/2014/main" id="{C24EC339-FE3F-4973-A379-E321EB3A2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121" y="4763805"/>
            <a:ext cx="992579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u="sng">
                <a:latin typeface="Arial" panose="020B0604020202020204" pitchFamily="34" charset="0"/>
              </a:rPr>
              <a:t>表計算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1A544226-B53F-4ECF-9B11-39407D24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47" y="4752807"/>
            <a:ext cx="422423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u="sng" dirty="0">
                <a:latin typeface="Arial" panose="020B0604020202020204" pitchFamily="34" charset="0"/>
              </a:rPr>
              <a:t>データ共有，検索，セキュリティ</a:t>
            </a:r>
          </a:p>
        </p:txBody>
      </p:sp>
      <p:pic>
        <p:nvPicPr>
          <p:cNvPr id="18" name="図 1">
            <a:extLst>
              <a:ext uri="{FF2B5EF4-FFF2-40B4-BE49-F238E27FC236}">
                <a16:creationId xmlns:a16="http://schemas.microsoft.com/office/drawing/2014/main" id="{6E93AC71-B54D-46C4-B6E8-F7E623BEF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40" y="1738427"/>
            <a:ext cx="1944290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2">
            <a:extLst>
              <a:ext uri="{FF2B5EF4-FFF2-40B4-BE49-F238E27FC236}">
                <a16:creationId xmlns:a16="http://schemas.microsoft.com/office/drawing/2014/main" id="{C168CA95-90C7-45F8-A8E8-4B6049CE5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62" y="1739335"/>
            <a:ext cx="1790700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039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70</a:t>
            </a:fld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7A6897-1577-456E-9184-41F8A59372BE}"/>
              </a:ext>
            </a:extLst>
          </p:cNvPr>
          <p:cNvSpPr txBox="1"/>
          <p:nvPr/>
        </p:nvSpPr>
        <p:spPr>
          <a:xfrm>
            <a:off x="1354544" y="6479068"/>
            <a:ext cx="503214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行（レコード）の順序が違っている場合がある</a:t>
            </a: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41691A0C-AFA0-4BBA-9946-51246FFA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結合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DB8E489-B2C9-4583-B0C7-6C033199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08" y="1677892"/>
            <a:ext cx="7905003" cy="580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products, sales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  <a:endParaRPr lang="en-US" altLang="ja-JP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タイトル 3">
            <a:extLst>
              <a:ext uri="{FF2B5EF4-FFF2-40B4-BE49-F238E27FC236}">
                <a16:creationId xmlns:a16="http://schemas.microsoft.com/office/drawing/2014/main" id="{4EEB9154-0896-4A6C-858A-C3F979A3E651}"/>
              </a:ext>
            </a:extLst>
          </p:cNvPr>
          <p:cNvSpPr txBox="1">
            <a:spLocks/>
          </p:cNvSpPr>
          <p:nvPr/>
        </p:nvSpPr>
        <p:spPr>
          <a:xfrm>
            <a:off x="191903" y="1045300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202E784B-5441-4E62-97C6-2B70695C8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12471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A2C7268-9D1D-43A0-AFD6-65D44135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08" y="2467944"/>
            <a:ext cx="6804715" cy="37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96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71</a:t>
            </a:fld>
            <a:endParaRPr lang="ja-JP" altLang="en-US" dirty="0"/>
          </a:p>
        </p:txBody>
      </p:sp>
      <p:sp>
        <p:nvSpPr>
          <p:cNvPr id="11" name="タイトル 5">
            <a:extLst>
              <a:ext uri="{FF2B5EF4-FFF2-40B4-BE49-F238E27FC236}">
                <a16:creationId xmlns:a16="http://schemas.microsoft.com/office/drawing/2014/main" id="{96D81955-4901-4E68-B828-E923A302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/>
          <a:lstStyle/>
          <a:p>
            <a:r>
              <a:rPr lang="ja-JP" altLang="en-US" dirty="0"/>
              <a:t>結合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BA28E4F-5A41-42A0-9739-6D305467C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7" y="1827259"/>
            <a:ext cx="7821165" cy="1110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products, sales</a:t>
            </a:r>
            <a:r>
              <a:rPr lang="ja-JP" altLang="en-US" sz="2800" dirty="0">
                <a:latin typeface="Arial" panose="020B0604020202020204" pitchFamily="34" charset="0"/>
              </a:rPr>
              <a:t> 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WHERE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products.id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r>
              <a:rPr lang="en-US" altLang="ja-JP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sales.pid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  <a:endParaRPr lang="en-US" altLang="ja-JP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タイトル 3">
            <a:extLst>
              <a:ext uri="{FF2B5EF4-FFF2-40B4-BE49-F238E27FC236}">
                <a16:creationId xmlns:a16="http://schemas.microsoft.com/office/drawing/2014/main" id="{8930C92A-48BF-4119-800D-19B33CF5D4C9}"/>
              </a:ext>
            </a:extLst>
          </p:cNvPr>
          <p:cNvSpPr txBox="1">
            <a:spLocks/>
          </p:cNvSpPr>
          <p:nvPr/>
        </p:nvSpPr>
        <p:spPr>
          <a:xfrm>
            <a:off x="191903" y="1162030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79D842B-2325-402F-B7A2-18375FED2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710A9FC-FF3B-474A-A382-845691EF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7" y="3371979"/>
            <a:ext cx="7821165" cy="17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871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並べ替え（ソート）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72</a:t>
            </a:fld>
            <a:endParaRPr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0830BD8-6B81-40E3-ADDF-82393DC3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7" y="2820626"/>
            <a:ext cx="5107319" cy="1843333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A3E46624-18A8-4617-9431-1ACBDB1A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7" y="1827259"/>
            <a:ext cx="7821165" cy="52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ORDER BY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price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11A97AE-6ED1-4E02-910B-05D8A3C4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893136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並べ替え（ソート）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73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77CC549-066E-47B1-B705-767DB5F6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838308"/>
            <a:ext cx="6648157" cy="2297950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75C83CD2-BAB0-4B6D-AFC0-E8B307EA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5" y="1827259"/>
            <a:ext cx="8461208" cy="469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ORDER BY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price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DESC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C4D8927-12BB-4E76-9DB2-89D80927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6438002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数え上げ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74</a:t>
            </a:fld>
            <a:endParaRPr lang="ja-JP" alt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AC8F43-7ED4-40ED-8F56-C3B0012F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5" y="1827259"/>
            <a:ext cx="8461208" cy="1091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</a:t>
            </a:r>
            <a:r>
              <a:rPr lang="en-US" altLang="ja-JP" sz="2800" dirty="0">
                <a:latin typeface="Arial" panose="020B0604020202020204" pitchFamily="34" charset="0"/>
              </a:rPr>
              <a:t>customer,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COUNT(*) </a:t>
            </a:r>
            <a:r>
              <a:rPr lang="en-US" altLang="ja-JP" sz="2800" b="1" dirty="0">
                <a:latin typeface="Arial" panose="020B0604020202020204" pitchFamily="34" charset="0"/>
              </a:rPr>
              <a:t>FROM </a:t>
            </a:r>
            <a:r>
              <a:rPr lang="en-US" altLang="ja-JP" sz="2800" dirty="0">
                <a:latin typeface="Arial" panose="020B0604020202020204" pitchFamily="34" charset="0"/>
              </a:rPr>
              <a:t>sales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GROUP BY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customer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878052E-D6FF-4E2D-8843-9A1BB7B49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1EE1495-4BD0-41E6-8E77-DD895A6E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359476"/>
            <a:ext cx="7849632" cy="15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19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範囲指定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75</a:t>
            </a:fld>
            <a:endParaRPr lang="ja-JP" alt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336FBDA-BE0F-4C58-8299-531853A79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5" y="1827259"/>
            <a:ext cx="8461208" cy="1091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WHERE </a:t>
            </a:r>
            <a:r>
              <a:rPr lang="en-US" altLang="ja-JP" sz="2800" dirty="0">
                <a:latin typeface="Arial" panose="020B0604020202020204" pitchFamily="34" charset="0"/>
              </a:rPr>
              <a:t>price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BETWEEN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50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AND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200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F8B22B8F-1B2B-413E-A0F7-0895860D0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CCC1E6E-E3B3-4D32-9B21-404C3CA53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379200"/>
            <a:ext cx="8307988" cy="17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63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重複除去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76</a:t>
            </a:fld>
            <a:endParaRPr lang="ja-JP" alt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F23626C-9251-4F74-BB96-EAA148BB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5" y="1827260"/>
            <a:ext cx="8461208" cy="533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DISTINCT</a:t>
            </a:r>
            <a:r>
              <a:rPr lang="en-US" altLang="ja-JP" sz="2800" b="1" dirty="0">
                <a:latin typeface="Arial" panose="020B0604020202020204" pitchFamily="34" charset="0"/>
              </a:rPr>
              <a:t> </a:t>
            </a:r>
            <a:r>
              <a:rPr lang="en-US" altLang="ja-JP" sz="2800" dirty="0">
                <a:latin typeface="Arial" panose="020B0604020202020204" pitchFamily="34" charset="0"/>
              </a:rPr>
              <a:t>customer </a:t>
            </a:r>
            <a:r>
              <a:rPr lang="en-US" altLang="ja-JP" sz="2800" b="1" dirty="0">
                <a:latin typeface="Arial" panose="020B0604020202020204" pitchFamily="34" charset="0"/>
              </a:rPr>
              <a:t>FROM</a:t>
            </a:r>
            <a:r>
              <a:rPr lang="en-US" altLang="ja-JP" sz="2800" dirty="0">
                <a:latin typeface="Arial" panose="020B0604020202020204" pitchFamily="34" charset="0"/>
              </a:rPr>
              <a:t> sales;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CE8E609-A4B8-4C1B-9B6C-C6BCC902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C67B6AA-BD97-4A85-8B39-55F21E070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916631"/>
            <a:ext cx="8268748" cy="15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57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問い合わせの結果をテーブルに保存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77</a:t>
            </a:fld>
            <a:endParaRPr lang="ja-JP" alt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F179AB5-A4EB-4A37-8F82-1D88F7042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5" y="1827260"/>
            <a:ext cx="8461208" cy="1601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AS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DISTINCT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FROM</a:t>
            </a:r>
            <a:r>
              <a:rPr lang="en-US" altLang="ja-JP" sz="2800" dirty="0">
                <a:latin typeface="Arial" panose="020B0604020202020204" pitchFamily="34" charset="0"/>
              </a:rPr>
              <a:t> products;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T;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9144033-039F-4470-A0BF-4CBBC343B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203" y="1365595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04FAF28-6C44-4B76-94EB-38C5476A1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4" y="3997279"/>
            <a:ext cx="8138519" cy="20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84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49308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dd-7.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テーブルの分解と結合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349310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10339D-FB1A-4EDD-AC40-17FF7D700973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5603828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</a:t>
            </a:r>
            <a:r>
              <a:rPr lang="ja-JP" altLang="en-US" dirty="0"/>
              <a:t>７</a:t>
            </a:r>
            <a:r>
              <a:rPr kumimoji="1" lang="ja-JP" altLang="en-US" dirty="0"/>
              <a:t>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次のことについて，</a:t>
            </a:r>
            <a:r>
              <a:rPr kumimoji="1" lang="en-US" altLang="ja-JP" dirty="0" err="1"/>
              <a:t>Paiza.IO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を用いた演習</a:t>
            </a:r>
            <a:endParaRPr kumimoji="1" lang="en-US" altLang="ja-JP" dirty="0"/>
          </a:p>
          <a:p>
            <a:r>
              <a:rPr lang="ja-JP" altLang="en-US" dirty="0"/>
              <a:t>テーブルの分解</a:t>
            </a:r>
            <a:endParaRPr lang="en-US" altLang="ja-JP" dirty="0"/>
          </a:p>
          <a:p>
            <a:r>
              <a:rPr lang="ja-JP" altLang="en-US" dirty="0"/>
              <a:t>テーブルの結合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Paiza.IO</a:t>
            </a:r>
            <a:r>
              <a:rPr lang="en-US" altLang="ja-JP" dirty="0"/>
              <a:t> </a:t>
            </a:r>
            <a:r>
              <a:rPr lang="ja-JP" altLang="en-US" dirty="0"/>
              <a:t>の </a:t>
            </a:r>
            <a:r>
              <a:rPr lang="en-US" altLang="ja-JP" dirty="0"/>
              <a:t>URL: </a:t>
            </a:r>
            <a:r>
              <a:rPr lang="ja-JP" altLang="en-US" dirty="0">
                <a:hlinkClick r:id="rId2"/>
              </a:rPr>
              <a:t>https://paiza.io/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88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A3E68-4B17-48F1-8772-D9728F4D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7F1058-E769-4CD8-932F-490EF0E5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846138"/>
            <a:ext cx="8461375" cy="5719368"/>
          </a:xfrm>
        </p:spPr>
        <p:txBody>
          <a:bodyPr>
            <a:noAutofit/>
          </a:bodyPr>
          <a:lstStyle/>
          <a:p>
            <a:r>
              <a:rPr lang="ja-JP" altLang="en-US" b="1" dirty="0"/>
              <a:t>データの形</a:t>
            </a:r>
            <a:r>
              <a:rPr lang="ja-JP" altLang="en-US" dirty="0"/>
              <a:t>は</a:t>
            </a:r>
            <a:r>
              <a:rPr lang="ja-JP" altLang="en-US" b="1" dirty="0"/>
              <a:t>テーブル</a:t>
            </a:r>
            <a:r>
              <a:rPr lang="ja-JP" altLang="en-US" dirty="0"/>
              <a:t>（</a:t>
            </a:r>
            <a:r>
              <a:rPr lang="ja-JP" altLang="en-US" b="1" dirty="0"/>
              <a:t>リレーション</a:t>
            </a:r>
            <a:r>
              <a:rPr lang="ja-JP" altLang="en-US" dirty="0"/>
              <a:t>ともいう）</a:t>
            </a: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dirty="0"/>
              <a:t> </a:t>
            </a:r>
            <a:r>
              <a:rPr lang="ja-JP" altLang="en-US" dirty="0"/>
              <a:t>の機能がある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の</a:t>
            </a:r>
            <a:r>
              <a:rPr lang="ja-JP" altLang="en-US" b="1" dirty="0"/>
              <a:t>扱いは容易</a:t>
            </a:r>
            <a:r>
              <a:rPr lang="ja-JP" altLang="en-US" dirty="0"/>
              <a:t>．学びやすい</a:t>
            </a:r>
            <a:endParaRPr lang="en-US" altLang="ja-JP" dirty="0"/>
          </a:p>
          <a:p>
            <a:r>
              <a:rPr lang="ja-JP" altLang="en-US" b="1" dirty="0"/>
              <a:t>データベース設計</a:t>
            </a:r>
            <a:r>
              <a:rPr lang="ja-JP" altLang="en-US" dirty="0"/>
              <a:t>の基礎は</a:t>
            </a:r>
            <a:r>
              <a:rPr lang="ja-JP" altLang="en-US" b="1" dirty="0"/>
              <a:t>体系化されている</a:t>
            </a:r>
            <a:r>
              <a:rPr lang="ja-JP" altLang="en-US" dirty="0"/>
              <a:t>：</a:t>
            </a:r>
            <a:r>
              <a:rPr lang="en-US" altLang="ja-JP" b="1" dirty="0">
                <a:solidFill>
                  <a:srgbClr val="C00000"/>
                </a:solidFill>
              </a:rPr>
              <a:t>ER </a:t>
            </a:r>
            <a:r>
              <a:rPr lang="ja-JP" altLang="en-US" b="1" dirty="0">
                <a:solidFill>
                  <a:srgbClr val="C00000"/>
                </a:solidFill>
              </a:rPr>
              <a:t>モデル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従属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正規化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正規形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dirty="0"/>
              <a:t>普及度はナンバーワン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には</a:t>
            </a:r>
            <a:r>
              <a:rPr lang="ja-JP" altLang="en-US" b="1" dirty="0"/>
              <a:t>さまざまある</a:t>
            </a:r>
            <a:r>
              <a:rPr lang="ja-JP" altLang="en-US" dirty="0"/>
              <a:t>．</a:t>
            </a:r>
            <a:r>
              <a:rPr lang="en-US" altLang="ja-JP" dirty="0"/>
              <a:t>MySQL, </a:t>
            </a:r>
            <a:r>
              <a:rPr lang="ja-JP" altLang="en-US" dirty="0"/>
              <a:t>マイクロソフト </a:t>
            </a:r>
            <a:r>
              <a:rPr lang="en-US" altLang="ja-JP" dirty="0"/>
              <a:t>Access, Oracle, SQL Server, PostgreSQL, SQLite3, Firebird </a:t>
            </a:r>
            <a:r>
              <a:rPr lang="ja-JP" altLang="en-US" dirty="0"/>
              <a:t>など．（無料で使えるものもある）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691866-F229-41AD-A9B5-9240C37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61223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12386F2F-DC47-4AB9-A0F3-DFA4F68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80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0EE5B1-5621-4E1B-AE9D-475A74E0A0EE}"/>
              </a:ext>
            </a:extLst>
          </p:cNvPr>
          <p:cNvSpPr txBox="1"/>
          <p:nvPr/>
        </p:nvSpPr>
        <p:spPr>
          <a:xfrm>
            <a:off x="144638" y="304372"/>
            <a:ext cx="9198544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scores</a:t>
            </a: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DDB1585-82BA-4191-B5E1-ABED93845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805" y="1778144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1424507B-187D-4172-86B5-C2E5FC22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28" y="2244578"/>
            <a:ext cx="7520918" cy="3091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scores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 err="1">
                <a:latin typeface="Arial" panose="020B0604020202020204" pitchFamily="34" charset="0"/>
              </a:rPr>
              <a:t>teacher_name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 err="1">
                <a:latin typeface="Arial" panose="020B0604020202020204" pitchFamily="34" charset="0"/>
              </a:rPr>
              <a:t>student_name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score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597C676-A31B-4171-832B-0323E1469B3B}"/>
              </a:ext>
            </a:extLst>
          </p:cNvPr>
          <p:cNvSpPr txBox="1"/>
          <p:nvPr/>
        </p:nvSpPr>
        <p:spPr>
          <a:xfrm>
            <a:off x="111168" y="827698"/>
            <a:ext cx="9232014" cy="4984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6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を書いて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クリック．エラーメッセージが出ないことを確認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3F8470-8CE9-4DDA-944F-84C0DD91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28" y="5474200"/>
            <a:ext cx="4104755" cy="13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812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F213B4A-8C4E-4765-8030-AB9FADFB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81</a:t>
            </a:fld>
            <a:endParaRPr kumimoji="1" lang="ja-JP" alt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D0AABBB-C18D-4FF6-A653-260BA093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2275640"/>
            <a:ext cx="8345570" cy="2199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INSERT INTO </a:t>
            </a:r>
            <a:r>
              <a:rPr lang="en-US" altLang="ja-JP" sz="2400" dirty="0">
                <a:latin typeface="Arial" panose="020B0604020202020204" pitchFamily="34" charset="0"/>
              </a:rPr>
              <a:t>scores </a:t>
            </a:r>
            <a:r>
              <a:rPr lang="en-US" altLang="ja-JP" sz="2400" b="1" dirty="0"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(1, '</a:t>
            </a:r>
            <a:r>
              <a:rPr lang="en-US" altLang="ja-JP" sz="2400" dirty="0" err="1">
                <a:latin typeface="Arial" panose="020B0604020202020204" pitchFamily="34" charset="0"/>
              </a:rPr>
              <a:t>db</a:t>
            </a:r>
            <a:r>
              <a:rPr lang="en-US" altLang="ja-JP" sz="2400" dirty="0">
                <a:latin typeface="Arial" panose="020B0604020202020204" pitchFamily="34" charset="0"/>
              </a:rPr>
              <a:t>', 'k', 'kk', 85);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INSERT INTO </a:t>
            </a:r>
            <a:r>
              <a:rPr lang="en-US" altLang="ja-JP" sz="2400" dirty="0">
                <a:latin typeface="Arial" panose="020B0604020202020204" pitchFamily="34" charset="0"/>
              </a:rPr>
              <a:t>scores </a:t>
            </a:r>
            <a:r>
              <a:rPr lang="en-US" altLang="ja-JP" sz="2400" b="1" dirty="0"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(2, '</a:t>
            </a:r>
            <a:r>
              <a:rPr lang="en-US" altLang="ja-JP" sz="2400" dirty="0" err="1">
                <a:latin typeface="Arial" panose="020B0604020202020204" pitchFamily="34" charset="0"/>
              </a:rPr>
              <a:t>db</a:t>
            </a:r>
            <a:r>
              <a:rPr lang="en-US" altLang="ja-JP" sz="2400" dirty="0">
                <a:latin typeface="Arial" panose="020B0604020202020204" pitchFamily="34" charset="0"/>
              </a:rPr>
              <a:t>', 'k', 'aa', 75);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INSERT INTO </a:t>
            </a:r>
            <a:r>
              <a:rPr lang="en-US" altLang="ja-JP" sz="2400" dirty="0">
                <a:latin typeface="Arial" panose="020B0604020202020204" pitchFamily="34" charset="0"/>
              </a:rPr>
              <a:t>scores </a:t>
            </a:r>
            <a:r>
              <a:rPr lang="en-US" altLang="ja-JP" sz="2400" b="1" dirty="0"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(3, '</a:t>
            </a:r>
            <a:r>
              <a:rPr lang="en-US" altLang="ja-JP" sz="2400" dirty="0" err="1">
                <a:latin typeface="Arial" panose="020B0604020202020204" pitchFamily="34" charset="0"/>
              </a:rPr>
              <a:t>db</a:t>
            </a:r>
            <a:r>
              <a:rPr lang="en-US" altLang="ja-JP" sz="2400" dirty="0">
                <a:latin typeface="Arial" panose="020B0604020202020204" pitchFamily="34" charset="0"/>
              </a:rPr>
              <a:t>', 'k', '</a:t>
            </a:r>
            <a:r>
              <a:rPr lang="en-US" altLang="ja-JP" sz="2400" dirty="0" err="1">
                <a:latin typeface="Arial" panose="020B0604020202020204" pitchFamily="34" charset="0"/>
              </a:rPr>
              <a:t>nn</a:t>
            </a:r>
            <a:r>
              <a:rPr lang="en-US" altLang="ja-JP" sz="2400" dirty="0">
                <a:latin typeface="Arial" panose="020B0604020202020204" pitchFamily="34" charset="0"/>
              </a:rPr>
              <a:t>', 90);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INSERT INTO </a:t>
            </a:r>
            <a:r>
              <a:rPr lang="en-US" altLang="ja-JP" sz="2400" dirty="0">
                <a:latin typeface="Arial" panose="020B0604020202020204" pitchFamily="34" charset="0"/>
              </a:rPr>
              <a:t>scores </a:t>
            </a:r>
            <a:r>
              <a:rPr lang="en-US" altLang="ja-JP" sz="2400" b="1" dirty="0"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(4, 'python', 'a', 'kk', 85);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INSERT INTO </a:t>
            </a:r>
            <a:r>
              <a:rPr lang="en-US" altLang="ja-JP" sz="2400" dirty="0">
                <a:latin typeface="Arial" panose="020B0604020202020204" pitchFamily="34" charset="0"/>
              </a:rPr>
              <a:t>scores </a:t>
            </a:r>
            <a:r>
              <a:rPr lang="en-US" altLang="ja-JP" sz="2400" b="1" dirty="0"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(5, 'python', 'a', '</a:t>
            </a:r>
            <a:r>
              <a:rPr lang="en-US" altLang="ja-JP" sz="2400" dirty="0" err="1">
                <a:latin typeface="Arial" panose="020B0604020202020204" pitchFamily="34" charset="0"/>
              </a:rPr>
              <a:t>nn</a:t>
            </a:r>
            <a:r>
              <a:rPr lang="en-US" altLang="ja-JP" sz="2400" dirty="0">
                <a:latin typeface="Arial" panose="020B0604020202020204" pitchFamily="34" charset="0"/>
              </a:rPr>
              <a:t>', 75);</a:t>
            </a:r>
          </a:p>
          <a:p>
            <a:pPr>
              <a:spcBef>
                <a:spcPts val="600"/>
              </a:spcBef>
              <a:buNone/>
            </a:pPr>
            <a:endParaRPr lang="en-US" altLang="ja-JP" sz="2800" dirty="0"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46194A0-6026-4A0A-9487-732C8D34452C}"/>
              </a:ext>
            </a:extLst>
          </p:cNvPr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レコードの挿入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CC42F3A-5EF9-46BC-A0AE-ABB2EBBF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279" y="1756528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AECFE3-AE9E-4F93-A561-D4450F59F480}"/>
              </a:ext>
            </a:extLst>
          </p:cNvPr>
          <p:cNvSpPr txBox="1"/>
          <p:nvPr/>
        </p:nvSpPr>
        <p:spPr>
          <a:xfrm>
            <a:off x="440987" y="707492"/>
            <a:ext cx="84316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7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11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を書き加え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」をクリック．エラーメッセージが出ないことを確認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3B0979C-BE0D-4F48-95FF-B41B114B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1" y="4759902"/>
            <a:ext cx="8129103" cy="14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436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12163" y="1779897"/>
            <a:ext cx="6480572" cy="522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</a:t>
            </a:r>
            <a:r>
              <a:rPr lang="en-US" altLang="ja-JP" sz="2800" dirty="0">
                <a:latin typeface="Arial" panose="020B0604020202020204" pitchFamily="34" charset="0"/>
              </a:rPr>
              <a:t> scores;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971539-AEBE-4E4C-BD94-E05C05C1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82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66203" y="1188079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D6C92E5-CD83-4A44-B49C-121B6BF04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62" y="2751175"/>
            <a:ext cx="6462391" cy="18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34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5046" y="1779897"/>
            <a:ext cx="8119353" cy="1041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</a:t>
            </a:r>
            <a:r>
              <a:rPr lang="en-US" altLang="ja-JP" sz="2800" dirty="0">
                <a:latin typeface="Arial" panose="020B0604020202020204" pitchFamily="34" charset="0"/>
              </a:rPr>
              <a:t>name, </a:t>
            </a:r>
            <a:r>
              <a:rPr lang="en-US" altLang="ja-JP" sz="2800" dirty="0" err="1">
                <a:latin typeface="Arial" panose="020B0604020202020204" pitchFamily="34" charset="0"/>
              </a:rPr>
              <a:t>teacher_name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FROM</a:t>
            </a:r>
            <a:r>
              <a:rPr lang="en-US" altLang="ja-JP" sz="2800" dirty="0">
                <a:latin typeface="Arial" panose="020B0604020202020204" pitchFamily="34" charset="0"/>
              </a:rPr>
              <a:t> scores;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971539-AEBE-4E4C-BD94-E05C05C1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83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66203" y="1188079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01D1BBE-1C7A-4B30-B7B5-5BDC31B8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6" y="3242484"/>
            <a:ext cx="7914068" cy="27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20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5046" y="1779897"/>
            <a:ext cx="8119353" cy="1099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DISTINCT </a:t>
            </a:r>
            <a:r>
              <a:rPr lang="en-US" altLang="ja-JP" sz="2800" dirty="0">
                <a:latin typeface="Arial" panose="020B0604020202020204" pitchFamily="34" charset="0"/>
              </a:rPr>
              <a:t>name, </a:t>
            </a:r>
            <a:r>
              <a:rPr lang="en-US" altLang="ja-JP" sz="2800" dirty="0" err="1">
                <a:latin typeface="Arial" panose="020B0604020202020204" pitchFamily="34" charset="0"/>
              </a:rPr>
              <a:t>teacher_name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FROM</a:t>
            </a:r>
            <a:r>
              <a:rPr lang="en-US" altLang="ja-JP" sz="2800" dirty="0">
                <a:latin typeface="Arial" panose="020B0604020202020204" pitchFamily="34" charset="0"/>
              </a:rPr>
              <a:t> scores;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971539-AEBE-4E4C-BD94-E05C05C1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84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66203" y="1188079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EBEE493-EAAD-4F5A-A8BF-0F729CE91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6" y="3380113"/>
            <a:ext cx="7782840" cy="13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244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36B4CB-E0EE-451A-9F86-4E8F6553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テーブルの分解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3E1AC2-EBFB-4081-AFE5-5A684D626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いまから，テーブル </a:t>
            </a:r>
            <a:r>
              <a:rPr lang="en-US" altLang="ja-JP" dirty="0"/>
              <a:t>scores </a:t>
            </a:r>
            <a:r>
              <a:rPr lang="ja-JP" altLang="en-US" dirty="0"/>
              <a:t>を，テーブル </a:t>
            </a:r>
            <a:r>
              <a:rPr lang="en-US" altLang="ja-JP" dirty="0"/>
              <a:t>A, B </a:t>
            </a:r>
            <a:r>
              <a:rPr lang="ja-JP" altLang="en-US" dirty="0"/>
              <a:t>に</a:t>
            </a:r>
            <a:r>
              <a:rPr lang="ja-JP" altLang="en-US" b="1" dirty="0">
                <a:solidFill>
                  <a:srgbClr val="C00000"/>
                </a:solidFill>
              </a:rPr>
              <a:t>分解</a:t>
            </a:r>
            <a:r>
              <a:rPr lang="ja-JP" altLang="en-US" dirty="0"/>
              <a:t>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0B2FE4-06FA-47A3-84D0-9C160A61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85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8A75FB-9597-4654-A9AE-E0B7944B7CA8}"/>
              </a:ext>
            </a:extLst>
          </p:cNvPr>
          <p:cNvSpPr txBox="1"/>
          <p:nvPr/>
        </p:nvSpPr>
        <p:spPr>
          <a:xfrm>
            <a:off x="1472548" y="4548836"/>
            <a:ext cx="326243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8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問い合わせの結果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として</a:t>
            </a:r>
            <a:r>
              <a:rPr kumimoji="1"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保存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A8D181-1B33-4EA4-B15E-630524782BE1}"/>
              </a:ext>
            </a:extLst>
          </p:cNvPr>
          <p:cNvSpPr/>
          <p:nvPr/>
        </p:nvSpPr>
        <p:spPr>
          <a:xfrm>
            <a:off x="3571301" y="2153391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8DD271-FC35-40C4-B83C-7DEEEC3C96DF}"/>
              </a:ext>
            </a:extLst>
          </p:cNvPr>
          <p:cNvSpPr/>
          <p:nvPr/>
        </p:nvSpPr>
        <p:spPr>
          <a:xfrm>
            <a:off x="3362980" y="3677694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898B4A-2996-4A7F-B5CB-03781E278834}"/>
              </a:ext>
            </a:extLst>
          </p:cNvPr>
          <p:cNvSpPr txBox="1"/>
          <p:nvPr/>
        </p:nvSpPr>
        <p:spPr>
          <a:xfrm>
            <a:off x="3768349" y="3107673"/>
            <a:ext cx="378630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553223-4CD7-4FB4-ACA6-AE168CF26618}"/>
              </a:ext>
            </a:extLst>
          </p:cNvPr>
          <p:cNvSpPr txBox="1"/>
          <p:nvPr/>
        </p:nvSpPr>
        <p:spPr>
          <a:xfrm>
            <a:off x="3768349" y="4117365"/>
            <a:ext cx="1012166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40F8FE58-BC14-4FE0-A511-306D70A4419E}"/>
              </a:ext>
            </a:extLst>
          </p:cNvPr>
          <p:cNvSpPr/>
          <p:nvPr/>
        </p:nvSpPr>
        <p:spPr>
          <a:xfrm>
            <a:off x="2326746" y="2633030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988813-A635-4C66-8DA2-9FE77143BFB0}"/>
              </a:ext>
            </a:extLst>
          </p:cNvPr>
          <p:cNvSpPr txBox="1"/>
          <p:nvPr/>
        </p:nvSpPr>
        <p:spPr>
          <a:xfrm>
            <a:off x="2222056" y="3861688"/>
            <a:ext cx="723275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分解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829A3D-4F22-4357-A5F6-AC9E74100D9E}"/>
              </a:ext>
            </a:extLst>
          </p:cNvPr>
          <p:cNvSpPr/>
          <p:nvPr/>
        </p:nvSpPr>
        <p:spPr>
          <a:xfrm>
            <a:off x="86674" y="2388284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C18721-267C-4A3B-A87B-2FFB4174BAF5}"/>
              </a:ext>
            </a:extLst>
          </p:cNvPr>
          <p:cNvSpPr txBox="1"/>
          <p:nvPr/>
        </p:nvSpPr>
        <p:spPr>
          <a:xfrm>
            <a:off x="742577" y="3915325"/>
            <a:ext cx="10502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scores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24F3BA-BF0B-4278-89EE-3E696A2A9C26}"/>
              </a:ext>
            </a:extLst>
          </p:cNvPr>
          <p:cNvSpPr txBox="1"/>
          <p:nvPr/>
        </p:nvSpPr>
        <p:spPr>
          <a:xfrm>
            <a:off x="449568" y="5505833"/>
            <a:ext cx="6803466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テーブルへの保存の方法</a:t>
            </a:r>
            <a:endParaRPr kumimoji="1" lang="en-US" altLang="ja-JP" sz="2400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マイクロソフト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Access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では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INTO</a:t>
            </a: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その他のシステム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世界標準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): CREATE TABLE … AS</a:t>
            </a:r>
          </a:p>
        </p:txBody>
      </p:sp>
      <p:sp>
        <p:nvSpPr>
          <p:cNvPr id="15" name="右矢印 4">
            <a:extLst>
              <a:ext uri="{FF2B5EF4-FFF2-40B4-BE49-F238E27FC236}">
                <a16:creationId xmlns:a16="http://schemas.microsoft.com/office/drawing/2014/main" id="{174B6B44-684B-4BEF-93A5-A53A2B795DB6}"/>
              </a:ext>
            </a:extLst>
          </p:cNvPr>
          <p:cNvSpPr/>
          <p:nvPr/>
        </p:nvSpPr>
        <p:spPr>
          <a:xfrm>
            <a:off x="4887460" y="2572279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64799B-089E-4911-92E6-EB02B3DFAF33}"/>
              </a:ext>
            </a:extLst>
          </p:cNvPr>
          <p:cNvSpPr txBox="1"/>
          <p:nvPr/>
        </p:nvSpPr>
        <p:spPr>
          <a:xfrm>
            <a:off x="6542156" y="3873901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8FD4C3-2A17-472B-B0D7-004C747910AD}"/>
              </a:ext>
            </a:extLst>
          </p:cNvPr>
          <p:cNvSpPr txBox="1"/>
          <p:nvPr/>
        </p:nvSpPr>
        <p:spPr>
          <a:xfrm>
            <a:off x="4937415" y="3665481"/>
            <a:ext cx="723275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結合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D233470-1809-48D0-A01B-CA7AE5D9FD77}"/>
              </a:ext>
            </a:extLst>
          </p:cNvPr>
          <p:cNvSpPr/>
          <p:nvPr/>
        </p:nvSpPr>
        <p:spPr>
          <a:xfrm>
            <a:off x="6132955" y="2341027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4361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5046" y="1779898"/>
            <a:ext cx="8119353" cy="2078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A</a:t>
            </a:r>
            <a:r>
              <a:rPr lang="en-US" altLang="ja-JP" sz="2800" b="1" dirty="0">
                <a:latin typeface="Arial" panose="020B0604020202020204" pitchFamily="34" charset="0"/>
              </a:rPr>
              <a:t> AS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DISTINCT </a:t>
            </a:r>
            <a:r>
              <a:rPr lang="en-US" altLang="ja-JP" sz="2800" dirty="0">
                <a:latin typeface="Arial" panose="020B0604020202020204" pitchFamily="34" charset="0"/>
              </a:rPr>
              <a:t>name, </a:t>
            </a:r>
            <a:r>
              <a:rPr lang="en-US" altLang="ja-JP" sz="2800" dirty="0" err="1">
                <a:latin typeface="Arial" panose="020B0604020202020204" pitchFamily="34" charset="0"/>
              </a:rPr>
              <a:t>teacher_name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FROM</a:t>
            </a:r>
            <a:r>
              <a:rPr lang="en-US" altLang="ja-JP" sz="2800" dirty="0">
                <a:latin typeface="Arial" panose="020B0604020202020204" pitchFamily="34" charset="0"/>
              </a:rPr>
              <a:t> scores;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A;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971539-AEBE-4E4C-BD94-E05C05C1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テーブル </a:t>
            </a:r>
            <a:r>
              <a:rPr lang="en-US" altLang="ja-JP" dirty="0"/>
              <a:t>A </a:t>
            </a:r>
            <a:r>
              <a:rPr lang="ja-JP" altLang="en-US" dirty="0"/>
              <a:t>の生成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86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66203" y="1188079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1363DE-E787-4341-BBED-141D50752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6" y="4182170"/>
            <a:ext cx="7791390" cy="176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02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5046" y="2214400"/>
            <a:ext cx="8461208" cy="2078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B</a:t>
            </a:r>
            <a:r>
              <a:rPr lang="en-US" altLang="ja-JP" sz="2800" b="1" dirty="0">
                <a:latin typeface="Arial" panose="020B0604020202020204" pitchFamily="34" charset="0"/>
              </a:rPr>
              <a:t> AS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DISTINCT </a:t>
            </a:r>
            <a:r>
              <a:rPr lang="en-US" altLang="ja-JP" sz="2800" dirty="0">
                <a:latin typeface="Arial" panose="020B0604020202020204" pitchFamily="34" charset="0"/>
              </a:rPr>
              <a:t>id, name, </a:t>
            </a:r>
            <a:r>
              <a:rPr lang="en-US" altLang="ja-JP" sz="2800" dirty="0" err="1">
                <a:latin typeface="Arial" panose="020B0604020202020204" pitchFamily="34" charset="0"/>
              </a:rPr>
              <a:t>student_name</a:t>
            </a:r>
            <a:r>
              <a:rPr lang="en-US" altLang="ja-JP" sz="2800" dirty="0">
                <a:latin typeface="Arial" panose="020B0604020202020204" pitchFamily="34" charset="0"/>
              </a:rPr>
              <a:t>, score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FROM</a:t>
            </a:r>
            <a:r>
              <a:rPr lang="en-US" altLang="ja-JP" sz="2800" dirty="0">
                <a:latin typeface="Arial" panose="020B0604020202020204" pitchFamily="34" charset="0"/>
              </a:rPr>
              <a:t> scores;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B;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971539-AEBE-4E4C-BD94-E05C05C1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テーブル </a:t>
            </a:r>
            <a:r>
              <a:rPr lang="en-US" altLang="ja-JP" dirty="0"/>
              <a:t>B </a:t>
            </a:r>
            <a:r>
              <a:rPr lang="ja-JP" altLang="en-US" dirty="0"/>
              <a:t>の生成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87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66203" y="1622581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B035A52A-7EA9-4D92-B571-9F724E70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977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テーブル </a:t>
            </a:r>
            <a:r>
              <a:rPr lang="en-US" altLang="ja-JP" dirty="0"/>
              <a:t>A </a:t>
            </a:r>
            <a:r>
              <a:rPr lang="ja-JP" altLang="en-US" dirty="0"/>
              <a:t>の生成の </a:t>
            </a:r>
            <a:r>
              <a:rPr lang="en-US" altLang="ja-JP" dirty="0"/>
              <a:t>SQL </a:t>
            </a:r>
            <a:r>
              <a:rPr lang="ja-JP" altLang="en-US" dirty="0"/>
              <a:t>を消さずに、次を書き加える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7B8AD5A-AFF0-4AAE-9AD1-DF6312586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6" y="4423294"/>
            <a:ext cx="7671396" cy="21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68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49704" y="2278825"/>
            <a:ext cx="8592767" cy="1365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200" b="1" dirty="0">
                <a:latin typeface="Arial" panose="020B0604020202020204" pitchFamily="34" charset="0"/>
              </a:rPr>
              <a:t>SELECT </a:t>
            </a:r>
            <a:r>
              <a:rPr lang="en-US" altLang="ja-JP" sz="2200" dirty="0" err="1">
                <a:latin typeface="Arial" panose="020B0604020202020204" pitchFamily="34" charset="0"/>
              </a:rPr>
              <a:t>B.id</a:t>
            </a:r>
            <a:r>
              <a:rPr lang="en-US" altLang="ja-JP" sz="2200" dirty="0">
                <a:latin typeface="Arial" panose="020B0604020202020204" pitchFamily="34" charset="0"/>
              </a:rPr>
              <a:t>, </a:t>
            </a:r>
            <a:r>
              <a:rPr lang="en-US" altLang="ja-JP" sz="2200" dirty="0" err="1">
                <a:latin typeface="Arial" panose="020B0604020202020204" pitchFamily="34" charset="0"/>
              </a:rPr>
              <a:t>A.name</a:t>
            </a:r>
            <a:r>
              <a:rPr lang="en-US" altLang="ja-JP" sz="2200" dirty="0">
                <a:latin typeface="Arial" panose="020B0604020202020204" pitchFamily="34" charset="0"/>
              </a:rPr>
              <a:t>, </a:t>
            </a:r>
            <a:r>
              <a:rPr lang="en-US" altLang="ja-JP" sz="2200" dirty="0" err="1">
                <a:latin typeface="Arial" panose="020B0604020202020204" pitchFamily="34" charset="0"/>
              </a:rPr>
              <a:t>A.teacher_name</a:t>
            </a:r>
            <a:r>
              <a:rPr lang="en-US" altLang="ja-JP" sz="2200" dirty="0">
                <a:latin typeface="Arial" panose="020B0604020202020204" pitchFamily="34" charset="0"/>
              </a:rPr>
              <a:t>, </a:t>
            </a:r>
            <a:r>
              <a:rPr lang="en-US" altLang="ja-JP" sz="2200" dirty="0" err="1">
                <a:latin typeface="Arial" panose="020B0604020202020204" pitchFamily="34" charset="0"/>
              </a:rPr>
              <a:t>B.student_name</a:t>
            </a:r>
            <a:r>
              <a:rPr lang="en-US" altLang="ja-JP" sz="2200" dirty="0">
                <a:latin typeface="Arial" panose="020B0604020202020204" pitchFamily="34" charset="0"/>
              </a:rPr>
              <a:t>, </a:t>
            </a:r>
            <a:r>
              <a:rPr lang="en-US" altLang="ja-JP" sz="2200" dirty="0" err="1">
                <a:latin typeface="Arial" panose="020B0604020202020204" pitchFamily="34" charset="0"/>
              </a:rPr>
              <a:t>B.score</a:t>
            </a:r>
            <a:r>
              <a:rPr lang="en-US" altLang="ja-JP" sz="22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200" b="1" dirty="0">
                <a:latin typeface="Arial" panose="020B0604020202020204" pitchFamily="34" charset="0"/>
              </a:rPr>
              <a:t>FROM</a:t>
            </a:r>
            <a:r>
              <a:rPr lang="en-US" altLang="ja-JP" sz="2200" dirty="0">
                <a:latin typeface="Arial" panose="020B0604020202020204" pitchFamily="34" charset="0"/>
              </a:rPr>
              <a:t> A, B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200" b="1" dirty="0">
                <a:latin typeface="Arial" panose="020B0604020202020204" pitchFamily="34" charset="0"/>
              </a:rPr>
              <a:t>WHERE</a:t>
            </a:r>
            <a:r>
              <a:rPr lang="en-US" altLang="ja-JP" sz="2200" dirty="0">
                <a:latin typeface="Arial" panose="020B0604020202020204" pitchFamily="34" charset="0"/>
              </a:rPr>
              <a:t> </a:t>
            </a:r>
            <a:r>
              <a:rPr lang="en-US" altLang="ja-JP" sz="2200" dirty="0" err="1">
                <a:latin typeface="Arial" panose="020B0604020202020204" pitchFamily="34" charset="0"/>
              </a:rPr>
              <a:t>A.name</a:t>
            </a:r>
            <a:r>
              <a:rPr lang="en-US" altLang="ja-JP" sz="2200" dirty="0">
                <a:latin typeface="Arial" panose="020B0604020202020204" pitchFamily="34" charset="0"/>
              </a:rPr>
              <a:t> = </a:t>
            </a:r>
            <a:r>
              <a:rPr lang="en-US" altLang="ja-JP" sz="2200" dirty="0" err="1">
                <a:latin typeface="Arial" panose="020B0604020202020204" pitchFamily="34" charset="0"/>
              </a:rPr>
              <a:t>B.name</a:t>
            </a:r>
            <a:r>
              <a:rPr lang="en-US" altLang="ja-JP" sz="22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971539-AEBE-4E4C-BD94-E05C05C1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テーブル </a:t>
            </a:r>
            <a:r>
              <a:rPr lang="en-US" altLang="ja-JP" dirty="0"/>
              <a:t>A, B </a:t>
            </a:r>
            <a:r>
              <a:rPr lang="ja-JP" altLang="en-US" dirty="0"/>
              <a:t>の結合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88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66203" y="1674462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30393BFC-6A8D-453D-B10A-D6313006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977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テーブル </a:t>
            </a:r>
            <a:r>
              <a:rPr lang="en-US" altLang="ja-JP" dirty="0"/>
              <a:t>A </a:t>
            </a:r>
            <a:r>
              <a:rPr lang="ja-JP" altLang="en-US" dirty="0"/>
              <a:t>の生成，テーブル </a:t>
            </a:r>
            <a:r>
              <a:rPr lang="en-US" altLang="ja-JP" dirty="0"/>
              <a:t>B </a:t>
            </a:r>
            <a:r>
              <a:rPr lang="ja-JP" altLang="en-US" dirty="0"/>
              <a:t>の生成の </a:t>
            </a:r>
            <a:r>
              <a:rPr lang="en-US" altLang="ja-JP" dirty="0"/>
              <a:t>SQL </a:t>
            </a:r>
            <a:r>
              <a:rPr lang="ja-JP" altLang="en-US" dirty="0"/>
              <a:t>を消さずに、次を書き加える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80A51D-95C3-4AFC-AB59-4FEA4E8ED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04" y="3884927"/>
            <a:ext cx="8194763" cy="22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リレーショナルデータベースシステムの機能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E193BAB-0E3D-4FCD-BCAF-E147A901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ja-JP" altLang="en-US"/>
          </a:p>
        </p:txBody>
      </p:sp>
      <p:sp>
        <p:nvSpPr>
          <p:cNvPr id="28675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85071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fld id="{C99E4981-9B35-4C3E-A038-2E029418EA30}" type="slidenum">
              <a:rPr lang="ja-JP" altLang="en-US">
                <a:latin typeface="Arial" panose="020B0604020202020204" pitchFamily="34" charset="0"/>
              </a:rPr>
              <a:pPr>
                <a:buNone/>
              </a:pPr>
              <a:t>9</a:t>
            </a:fld>
            <a:endParaRPr lang="ja-JP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84154"/>
              </p:ext>
            </p:extLst>
          </p:nvPr>
        </p:nvGraphicFramePr>
        <p:xfrm>
          <a:off x="239353" y="781485"/>
          <a:ext cx="862619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441">
                  <a:extLst>
                    <a:ext uri="{9D8B030D-6E8A-4147-A177-3AD203B41FA5}">
                      <a16:colId xmlns:a16="http://schemas.microsoft.com/office/drawing/2014/main" val="4132402819"/>
                    </a:ext>
                  </a:extLst>
                </a:gridCol>
                <a:gridCol w="270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機能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kumimoji="1" lang="ja-JP" altLang="en-US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のキーワード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7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テーブル定義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テーブル定義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CREATE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TABLE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1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データ型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CHAR, TEXT, INTEGER, REAL, DATETIME, BIT, NULL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7557897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自動インクリメント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AUTOINCREMENT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7047488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主キー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PRIMARY KEY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065665"/>
                  </a:ext>
                </a:extLst>
              </a:tr>
              <a:tr h="223614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参照整合性制約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FOREIGN</a:t>
                      </a:r>
                      <a:r>
                        <a:rPr kumimoji="1" lang="ja-JP" altLang="en-US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KEY, REFERENCES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77">
                <a:tc row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問い合わせ</a:t>
                      </a:r>
                      <a:endParaRPr kumimoji="1"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（クエリ）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射影，選択，結合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SELECT FROM WHERE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重複行除去（分解でも）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DISTINCT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1371302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比較，範囲指定，パターンマッチ，</a:t>
                      </a:r>
                      <a:r>
                        <a:rPr kumimoji="1" lang="en-US" altLang="ja-JP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AND/OR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=, &lt;, &gt;, &lt;&gt;, !=, &lt;=, &gt;=, BETWEEN, LIKE, AND, OR,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IS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NULL, IS NOT NULL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2176978"/>
                  </a:ext>
                </a:extLst>
              </a:tr>
              <a:tr h="3276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集計・集約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GROUP BY,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MAX, MIN, COUNT, AVG, SUM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並べ替え（ソート）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ORDER BY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2626400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副問い合わせ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IN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5793324"/>
                  </a:ext>
                </a:extLst>
              </a:tr>
              <a:tr h="394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データ操作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挿入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，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削除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，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更新</a:t>
                      </a:r>
                      <a:endParaRPr lang="en-US" altLang="ja-JP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INSERT INTO,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DELETE FROM WHERE, UPDATE SET WHERE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トランザクション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開始</a:t>
                      </a:r>
                      <a:r>
                        <a:rPr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，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コミット</a:t>
                      </a:r>
                      <a:r>
                        <a:rPr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，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ロールバック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BEGIN TRANSACTION, COMMIT, ROLLBACK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352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69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</TotalTime>
  <Words>4362</Words>
  <Application>Microsoft Office PowerPoint</Application>
  <PresentationFormat>画面に合わせる (4:3)</PresentationFormat>
  <Paragraphs>1121</Paragraphs>
  <Slides>88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93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７回の内容</vt:lpstr>
      <vt:lpstr>第１回のアウトライン</vt:lpstr>
      <vt:lpstr>データベースは，我々の生活に必須</vt:lpstr>
      <vt:lpstr>データベースシステム</vt:lpstr>
      <vt:lpstr>リレーショナルデータベースシステム</vt:lpstr>
      <vt:lpstr>リレーショナルデータベースは表計算ではない</vt:lpstr>
      <vt:lpstr>リレーショナルデータベースシステムの特徴</vt:lpstr>
      <vt:lpstr>リレーショナルデータベースシステムの機能</vt:lpstr>
      <vt:lpstr>PowerPoint プレゼンテーション</vt:lpstr>
      <vt:lpstr>第２回のアウトライン</vt:lpstr>
      <vt:lpstr>テーブルの例</vt:lpstr>
      <vt:lpstr>テーブルの性質 ①</vt:lpstr>
      <vt:lpstr>テーブルの性質 ②</vt:lpstr>
      <vt:lpstr>テーブル定義</vt:lpstr>
      <vt:lpstr>リレーショナルデータベースの構築手順</vt:lpstr>
      <vt:lpstr>テーブル定義</vt:lpstr>
      <vt:lpstr>属性のデータ型</vt:lpstr>
      <vt:lpstr>属性のデータ型</vt:lpstr>
      <vt:lpstr>主キーと候補キー</vt:lpstr>
      <vt:lpstr>リレーショナルデータベースの NULL</vt:lpstr>
      <vt:lpstr>テーブル定義と一貫性制約</vt:lpstr>
      <vt:lpstr>PowerPoint プレゼンテーション</vt:lpstr>
      <vt:lpstr>第３回のアウトライン</vt:lpstr>
      <vt:lpstr>カラム制約，デフォルト値，自動インクリメント</vt:lpstr>
      <vt:lpstr>テーブル制約</vt:lpstr>
      <vt:lpstr>テーブルの例</vt:lpstr>
      <vt:lpstr>テーブル間の関連</vt:lpstr>
      <vt:lpstr>関連の種類</vt:lpstr>
      <vt:lpstr>参照整合性制約のイメージ</vt:lpstr>
      <vt:lpstr>参照整合性制約</vt:lpstr>
      <vt:lpstr>テーブル定義の例</vt:lpstr>
      <vt:lpstr>PowerPoint プレゼンテーション</vt:lpstr>
      <vt:lpstr>第４回のアウトライン</vt:lpstr>
      <vt:lpstr>問い合わせ（クエリ）</vt:lpstr>
      <vt:lpstr>問い合わせ（クエリ）の仕組み</vt:lpstr>
      <vt:lpstr>SQL による問い合わせの例</vt:lpstr>
      <vt:lpstr>SQL の特徴</vt:lpstr>
      <vt:lpstr>SQL の利用イメージ</vt:lpstr>
      <vt:lpstr>PowerPoint プレゼンテーション</vt:lpstr>
      <vt:lpstr>第５回のアウトライン</vt:lpstr>
      <vt:lpstr>作成するテーブル</vt:lpstr>
      <vt:lpstr>テーブル定義のSQL</vt:lpstr>
      <vt:lpstr>新しいレコードの挿入</vt:lpstr>
      <vt:lpstr>プログラム作成ができるウエブサービス （オンラインの開発環境）の例</vt:lpstr>
      <vt:lpstr>プログラム作成ができるウエブサービス （オンラインの開発環境）の例</vt:lpstr>
      <vt:lpstr>実習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ここで使用した SQL</vt:lpstr>
      <vt:lpstr>PowerPoint プレゼンテーション</vt:lpstr>
      <vt:lpstr>第６回のアウトライン</vt:lpstr>
      <vt:lpstr>実習</vt:lpstr>
      <vt:lpstr>PowerPoint プレゼンテーション</vt:lpstr>
      <vt:lpstr>PowerPoint プレゼンテーション</vt:lpstr>
      <vt:lpstr>PowerPoint プレゼンテーション</vt:lpstr>
      <vt:lpstr>作成するテーブル</vt:lpstr>
      <vt:lpstr>PowerPoint プレゼンテーション</vt:lpstr>
      <vt:lpstr>PowerPoint プレゼンテーション</vt:lpstr>
      <vt:lpstr>レコードの挿入と確認</vt:lpstr>
      <vt:lpstr>PowerPoint プレゼンテーション</vt:lpstr>
      <vt:lpstr>PowerPoint プレゼンテーション</vt:lpstr>
      <vt:lpstr>SQL 問い合わせ</vt:lpstr>
      <vt:lpstr>SQL 問い合わせ</vt:lpstr>
      <vt:lpstr>SQL 問い合わせ</vt:lpstr>
      <vt:lpstr>結合</vt:lpstr>
      <vt:lpstr>結合</vt:lpstr>
      <vt:lpstr>並べ替え（ソート）</vt:lpstr>
      <vt:lpstr>並べ替え（ソート）</vt:lpstr>
      <vt:lpstr>数え上げ</vt:lpstr>
      <vt:lpstr>範囲指定</vt:lpstr>
      <vt:lpstr>重複除去</vt:lpstr>
      <vt:lpstr>問い合わせの結果をテーブルに保存</vt:lpstr>
      <vt:lpstr>PowerPoint プレゼンテーション</vt:lpstr>
      <vt:lpstr>第７回のアウトライン</vt:lpstr>
      <vt:lpstr>PowerPoint プレゼンテーション</vt:lpstr>
      <vt:lpstr>PowerPoint プレゼンテーション</vt:lpstr>
      <vt:lpstr>SQL 問い合わせ</vt:lpstr>
      <vt:lpstr>SQL 問い合わせ</vt:lpstr>
      <vt:lpstr>SQL 問い合わせ</vt:lpstr>
      <vt:lpstr>テーブルの分解</vt:lpstr>
      <vt:lpstr>テーブル A の生成</vt:lpstr>
      <vt:lpstr>テーブル B の生成</vt:lpstr>
      <vt:lpstr>テーブル A, B の結合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データベースシステム（２）</dc:title>
  <dc:creator>kaneko kunihiko</dc:creator>
  <cp:lastModifiedBy>金子 邦彦</cp:lastModifiedBy>
  <cp:revision>402</cp:revision>
  <dcterms:created xsi:type="dcterms:W3CDTF">2019-11-02T00:06:04Z</dcterms:created>
  <dcterms:modified xsi:type="dcterms:W3CDTF">2021-05-18T12:38:36Z</dcterms:modified>
</cp:coreProperties>
</file>