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1037" r:id="rId2"/>
    <p:sldId id="1039" r:id="rId3"/>
    <p:sldId id="1047" r:id="rId4"/>
    <p:sldId id="1048" r:id="rId5"/>
    <p:sldId id="1050" r:id="rId6"/>
    <p:sldId id="1051" r:id="rId7"/>
    <p:sldId id="1052" r:id="rId8"/>
    <p:sldId id="1049" r:id="rId9"/>
    <p:sldId id="1040" r:id="rId10"/>
    <p:sldId id="1041" r:id="rId11"/>
    <p:sldId id="1042" r:id="rId12"/>
    <p:sldId id="1043" r:id="rId13"/>
    <p:sldId id="1044" r:id="rId14"/>
    <p:sldId id="1045" r:id="rId15"/>
    <p:sldId id="1046" r:id="rId1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8" autoAdjust="0"/>
    <p:restoredTop sz="94660"/>
  </p:normalViewPr>
  <p:slideViewPr>
    <p:cSldViewPr snapToGrid="0">
      <p:cViewPr>
        <p:scale>
          <a:sx n="50" d="100"/>
          <a:sy n="50" d="100"/>
        </p:scale>
        <p:origin x="426" y="2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8332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5196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5002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45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80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  <p:sldLayoutId id="214748367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kkaneko.jp/index.htm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4400" dirty="0" smtClean="0">
                <a:latin typeface="メイリオ" panose="020B0604030504040204" pitchFamily="50" charset="-128"/>
              </a:rPr>
              <a:t>cg-3</a:t>
            </a:r>
            <a:r>
              <a:rPr lang="en-US" altLang="ja-JP" sz="4400" dirty="0">
                <a:latin typeface="メイリオ" panose="020B0604030504040204" pitchFamily="50" charset="-128"/>
              </a:rPr>
              <a:t>. </a:t>
            </a:r>
            <a:r>
              <a:rPr lang="en-US" altLang="ja-JP" sz="4400" dirty="0" smtClean="0">
                <a:latin typeface="メイリオ" panose="020B0604030504040204" pitchFamily="50" charset="-128"/>
              </a:rPr>
              <a:t>Blender </a:t>
            </a:r>
            <a:r>
              <a:rPr lang="ja-JP" altLang="en-US" sz="4400" dirty="0" smtClean="0">
                <a:latin typeface="メイリオ" panose="020B0604030504040204" pitchFamily="50" charset="-128"/>
              </a:rPr>
              <a:t>の機能概要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301658"/>
            <a:ext cx="8266421" cy="1506085"/>
          </a:xfrm>
        </p:spPr>
        <p:txBody>
          <a:bodyPr>
            <a:normAutofit/>
          </a:bodyPr>
          <a:lstStyle/>
          <a:p>
            <a:endParaRPr lang="ja-JP" altLang="en-US" dirty="0"/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5"/>
              </a:rPr>
              <a:t>https://</a:t>
            </a:r>
            <a:r>
              <a:rPr lang="en-US" altLang="ja-JP" dirty="0" err="1" smtClean="0">
                <a:hlinkClick r:id="rId5"/>
              </a:rPr>
              <a:t>www.kkaneko.jp</a:t>
            </a:r>
            <a:r>
              <a:rPr lang="en-US" altLang="ja-JP" dirty="0" smtClean="0">
                <a:hlinkClick r:id="rId5"/>
              </a:rPr>
              <a:t>/</a:t>
            </a:r>
            <a:r>
              <a:rPr lang="en-US" altLang="ja-JP" dirty="0" err="1" smtClean="0">
                <a:hlinkClick r:id="rId5"/>
              </a:rPr>
              <a:t>index.html</a:t>
            </a:r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1487" y="447070"/>
            <a:ext cx="8867328" cy="274042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b="1" dirty="0"/>
              <a:t>Blender </a:t>
            </a:r>
            <a:r>
              <a:rPr kumimoji="1" lang="ja-JP" altLang="en-US" sz="3600" b="1" dirty="0"/>
              <a:t>の</a:t>
            </a:r>
            <a:r>
              <a:rPr kumimoji="1" lang="en-US" altLang="ja-JP" sz="3600" b="1" dirty="0"/>
              <a:t/>
            </a:r>
            <a:br>
              <a:rPr kumimoji="1" lang="en-US" altLang="ja-JP" sz="3600" b="1" dirty="0"/>
            </a:br>
            <a:r>
              <a:rPr lang="ja-JP" altLang="en-US" sz="3600" b="1" dirty="0"/>
              <a:t>オブジェクトモードとエディットモード</a:t>
            </a:r>
            <a:endParaRPr kumimoji="1" lang="ja-JP" altLang="en-US" sz="3600" b="1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11BE-CF03-41D0-A7E3-1B9E7E65EB5E}" type="slidenum">
              <a:rPr lang="en-US" altLang="ja-JP" smtClean="0"/>
              <a:pPr/>
              <a:t>10</a:t>
            </a:fld>
            <a:endParaRPr lang="en-US" altLang="ja-JP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96961" y="4509119"/>
            <a:ext cx="46065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u="sng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オブジェクトモード</a:t>
            </a:r>
            <a:endParaRPr kumimoji="1" lang="en-US" altLang="ja-JP" b="1" u="sng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algn="ctr"/>
            <a:r>
              <a:rPr lang="ja-JP" altLang="en-US" b="1" u="sng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オブジェクトの移動、回転、拡大・縮小</a:t>
            </a:r>
            <a:endParaRPr lang="en-US" altLang="ja-JP" b="1" u="sng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r>
              <a:rPr kumimoji="1"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　</a:t>
            </a:r>
            <a:r>
              <a:rPr kumimoji="1" lang="en-US" altLang="ja-JP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※ </a:t>
            </a:r>
            <a:r>
              <a:rPr kumimoji="1"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オブジェクトの選択</a:t>
            </a:r>
            <a:r>
              <a:rPr kumimoji="1" lang="ja-JP" altLang="en-US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は左クリック</a:t>
            </a:r>
            <a:endParaRPr kumimoji="1" lang="en-US" altLang="ja-JP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7" name="左右矢印 6"/>
          <p:cNvSpPr/>
          <p:nvPr/>
        </p:nvSpPr>
        <p:spPr>
          <a:xfrm>
            <a:off x="4029873" y="2737416"/>
            <a:ext cx="864096" cy="35521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54171" y="1778659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モード</a:t>
            </a:r>
            <a:endParaRPr kumimoji="1" lang="en-US" altLang="ja-JP" b="1" dirty="0">
              <a:solidFill>
                <a:srgbClr val="C00000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algn="ctr"/>
            <a:r>
              <a:rPr kumimoji="1"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切り替え</a:t>
            </a:r>
            <a:r>
              <a:rPr kumimoji="1" lang="ja-JP" altLang="en-US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は</a:t>
            </a:r>
            <a:endParaRPr kumimoji="1" lang="en-US" altLang="ja-JP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algn="ctr"/>
            <a:r>
              <a:rPr lang="en-US" altLang="ja-JP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Tab </a:t>
            </a:r>
            <a:r>
              <a:rPr lang="ja-JP" altLang="en-US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キー</a:t>
            </a:r>
            <a:endParaRPr kumimoji="1" lang="en-US" altLang="ja-JP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27367" y="4583732"/>
            <a:ext cx="4636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b="1" u="sng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エディット（編集）</a:t>
            </a:r>
            <a:r>
              <a:rPr kumimoji="1" lang="ja-JP" altLang="en-US" b="1" u="sng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モード</a:t>
            </a:r>
            <a:endParaRPr kumimoji="1" lang="en-US" altLang="ja-JP" b="1" u="sng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algn="ctr"/>
            <a:r>
              <a:rPr kumimoji="1" lang="ja-JP" altLang="en-US" b="1" u="sng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オブジェクトの形の編集</a:t>
            </a:r>
            <a:endParaRPr lang="en-US" altLang="ja-JP" b="1" u="sng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r>
              <a:rPr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　　</a:t>
            </a:r>
            <a:r>
              <a:rPr lang="en-US" altLang="ja-JP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※ </a:t>
            </a:r>
            <a:r>
              <a:rPr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オブジェクトの</a:t>
            </a:r>
            <a:r>
              <a:rPr kumimoji="1"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選択</a:t>
            </a:r>
            <a:r>
              <a:rPr kumimoji="1" lang="ja-JP" altLang="en-US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は左クリック</a:t>
            </a:r>
            <a:endParaRPr kumimoji="1" lang="en-US" altLang="ja-JP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21354" y="5783560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オブジェクトの選択</a:t>
            </a:r>
            <a:r>
              <a:rPr kumimoji="1" lang="ja-JP" altLang="en-US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は，</a:t>
            </a:r>
            <a:endParaRPr kumimoji="1" lang="en-US" altLang="ja-JP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r>
              <a:rPr lang="ja-JP" altLang="en-US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右上の「</a:t>
            </a:r>
            <a:r>
              <a:rPr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アウトライナー</a:t>
            </a:r>
            <a:r>
              <a:rPr lang="ja-JP" altLang="en-US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</a:t>
            </a:r>
            <a:endParaRPr lang="en-US" altLang="ja-JP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r>
              <a:rPr kumimoji="1" lang="ja-JP" altLang="en-US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でも簡単にできる</a:t>
            </a:r>
            <a:endParaRPr kumimoji="1" lang="en-US" altLang="ja-JP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4A04FF0-7D84-49C0-82DC-55D2B9C26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9" y="1041335"/>
            <a:ext cx="3647152" cy="346778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A4E7575-DF06-4BEB-8FA4-8425DB7F1AEE}"/>
              </a:ext>
            </a:extLst>
          </p:cNvPr>
          <p:cNvSpPr/>
          <p:nvPr/>
        </p:nvSpPr>
        <p:spPr>
          <a:xfrm>
            <a:off x="382721" y="1268759"/>
            <a:ext cx="805345" cy="3229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FA51FE9-A6AF-433B-88B9-55F83F87BD77}"/>
              </a:ext>
            </a:extLst>
          </p:cNvPr>
          <p:cNvSpPr txBox="1"/>
          <p:nvPr/>
        </p:nvSpPr>
        <p:spPr>
          <a:xfrm>
            <a:off x="464111" y="171814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モード表示</a:t>
            </a:r>
            <a:endParaRPr kumimoji="1" lang="en-US" altLang="ja-JP" b="1" dirty="0">
              <a:solidFill>
                <a:srgbClr val="C00000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8A532FD-6D38-4785-A741-A801F50D1337}"/>
              </a:ext>
            </a:extLst>
          </p:cNvPr>
          <p:cNvSpPr/>
          <p:nvPr/>
        </p:nvSpPr>
        <p:spPr>
          <a:xfrm>
            <a:off x="1400267" y="2453627"/>
            <a:ext cx="659866" cy="5520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EAF754E-D309-42B0-A605-006457464C60}"/>
              </a:ext>
            </a:extLst>
          </p:cNvPr>
          <p:cNvSpPr/>
          <p:nvPr/>
        </p:nvSpPr>
        <p:spPr>
          <a:xfrm>
            <a:off x="637561" y="2446605"/>
            <a:ext cx="659866" cy="5520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CD4813C-91C0-4900-890B-A7C1AED98395}"/>
              </a:ext>
            </a:extLst>
          </p:cNvPr>
          <p:cNvSpPr/>
          <p:nvPr/>
        </p:nvSpPr>
        <p:spPr>
          <a:xfrm>
            <a:off x="1789190" y="1855656"/>
            <a:ext cx="659866" cy="5520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1E2E816A-EE7A-4AF6-9F8C-DB7CDFDCF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000" y="981099"/>
            <a:ext cx="3766018" cy="3602633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01CCEFE-3097-4717-835A-7310CF2290F7}"/>
              </a:ext>
            </a:extLst>
          </p:cNvPr>
          <p:cNvSpPr/>
          <p:nvPr/>
        </p:nvSpPr>
        <p:spPr>
          <a:xfrm>
            <a:off x="5437321" y="1189451"/>
            <a:ext cx="805345" cy="3229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8A11BC1-1E65-4006-AC6A-71687D59B739}"/>
              </a:ext>
            </a:extLst>
          </p:cNvPr>
          <p:cNvSpPr/>
          <p:nvPr/>
        </p:nvSpPr>
        <p:spPr>
          <a:xfrm>
            <a:off x="6416143" y="2516488"/>
            <a:ext cx="659866" cy="5520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B378563-7B63-47B1-8583-29BA5D2CAA18}"/>
              </a:ext>
            </a:extLst>
          </p:cNvPr>
          <p:cNvSpPr txBox="1"/>
          <p:nvPr/>
        </p:nvSpPr>
        <p:spPr>
          <a:xfrm>
            <a:off x="756490" y="3157137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オブジェクトを</a:t>
            </a:r>
            <a:endParaRPr kumimoji="1" lang="en-US" altLang="ja-JP" b="1" dirty="0">
              <a:solidFill>
                <a:srgbClr val="C00000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algn="ctr"/>
            <a:r>
              <a:rPr kumimoji="1"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選択できる</a:t>
            </a:r>
            <a:endParaRPr kumimoji="1" lang="en-US" altLang="ja-JP" b="1" dirty="0">
              <a:solidFill>
                <a:srgbClr val="C00000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0637DAB-415A-4AB7-92D4-CB41824A29B6}"/>
              </a:ext>
            </a:extLst>
          </p:cNvPr>
          <p:cNvSpPr txBox="1"/>
          <p:nvPr/>
        </p:nvSpPr>
        <p:spPr>
          <a:xfrm>
            <a:off x="5397719" y="3179798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形のあるオブジェクトを</a:t>
            </a:r>
            <a:endParaRPr kumimoji="1" lang="en-US" altLang="ja-JP" b="1" dirty="0">
              <a:solidFill>
                <a:srgbClr val="C00000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algn="ctr"/>
            <a:r>
              <a:rPr kumimoji="1"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選択できる</a:t>
            </a:r>
            <a:endParaRPr kumimoji="1" lang="en-US" altLang="ja-JP" b="1" dirty="0">
              <a:solidFill>
                <a:srgbClr val="C00000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89252B8-B3C4-4215-A9BD-EB84FD389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868" y="5405235"/>
            <a:ext cx="1465281" cy="1437892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8141E07-1F7A-4B89-A852-6F713A8F4F68}"/>
              </a:ext>
            </a:extLst>
          </p:cNvPr>
          <p:cNvSpPr/>
          <p:nvPr/>
        </p:nvSpPr>
        <p:spPr>
          <a:xfrm>
            <a:off x="3213271" y="5816665"/>
            <a:ext cx="659866" cy="5520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368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0470F601-38FF-4676-91BC-26A708C4C015}" type="slidenum">
              <a:rPr lang="en-US" altLang="ja-JP"/>
              <a:pPr eaLnBrk="1" hangingPunct="1"/>
              <a:t>11</a:t>
            </a:fld>
            <a:endParaRPr lang="en-US" altLang="ja-JP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288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 sz="3600" b="1" dirty="0"/>
              <a:t>オブジェクトモードでの操作例</a:t>
            </a: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4915471" y="5837633"/>
            <a:ext cx="3661569" cy="10156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000" dirty="0"/>
              <a:t>メッシュオブジェクト追加</a:t>
            </a:r>
            <a:endParaRPr lang="en-US" altLang="ja-JP" sz="2000" dirty="0"/>
          </a:p>
          <a:p>
            <a:pPr eaLnBrk="1" hangingPunct="1"/>
            <a:r>
              <a:rPr lang="ja-JP" altLang="en-US" sz="2000" dirty="0"/>
              <a:t>・「</a:t>
            </a:r>
            <a:r>
              <a:rPr lang="en-US" altLang="ja-JP" sz="2000" dirty="0"/>
              <a:t>Add</a:t>
            </a:r>
            <a:r>
              <a:rPr lang="ja-JP" altLang="en-US" sz="2000" dirty="0"/>
              <a:t>」→「</a:t>
            </a:r>
            <a:r>
              <a:rPr lang="en-US" altLang="ja-JP" sz="2000" dirty="0"/>
              <a:t>Mesh</a:t>
            </a:r>
            <a:r>
              <a:rPr lang="ja-JP" altLang="en-US" sz="2000" dirty="0"/>
              <a:t>」</a:t>
            </a:r>
            <a:endParaRPr lang="en-US" altLang="ja-JP" sz="2000" dirty="0"/>
          </a:p>
          <a:p>
            <a:pPr eaLnBrk="1" hangingPunct="1"/>
            <a:r>
              <a:rPr lang="ja-JP" altLang="en-US" sz="2000" dirty="0"/>
              <a:t>・キーボードで </a:t>
            </a:r>
            <a:r>
              <a:rPr lang="en-US" altLang="ja-JP" sz="2000"/>
              <a:t>SHIFT + A</a:t>
            </a:r>
            <a:endParaRPr lang="en-US" altLang="ja-JP" sz="2000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47936" y="3101982"/>
            <a:ext cx="4170035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ja-JP" altLang="en-US" sz="2000" dirty="0"/>
              <a:t>オブジェクトモードで，</a:t>
            </a:r>
            <a:endParaRPr lang="en-US" altLang="ja-JP" sz="2000" dirty="0"/>
          </a:p>
          <a:p>
            <a:pPr algn="ctr" eaLnBrk="1" hangingPunct="1"/>
            <a:r>
              <a:rPr lang="ja-JP" altLang="en-US" sz="2000" dirty="0"/>
              <a:t>オブジェクトの移動、回転、拡大縮小</a:t>
            </a:r>
            <a:endParaRPr lang="en-US" altLang="ja-JP" sz="2000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860032" y="3170724"/>
            <a:ext cx="3600400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ja-JP" altLang="en-US" sz="2000" dirty="0"/>
              <a:t>移動では、座標軸クリックにより</a:t>
            </a:r>
            <a:endParaRPr lang="en-US" altLang="ja-JP" sz="2000" dirty="0"/>
          </a:p>
          <a:p>
            <a:pPr algn="ctr" eaLnBrk="1" hangingPunct="1"/>
            <a:r>
              <a:rPr lang="ja-JP" altLang="en-US" sz="2000" dirty="0"/>
              <a:t>座標軸方向限定の移動も可能</a:t>
            </a:r>
            <a:endParaRPr lang="en-US" altLang="ja-JP" sz="2000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1729" y="6127229"/>
            <a:ext cx="4170035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2000" dirty="0"/>
              <a:t>CTRL + C, CTRL + V </a:t>
            </a:r>
          </a:p>
          <a:p>
            <a:pPr algn="ctr" eaLnBrk="1" hangingPunct="1"/>
            <a:r>
              <a:rPr lang="ja-JP" altLang="en-US" sz="2000" dirty="0"/>
              <a:t>でオブジェクトのコピー，ペースト</a:t>
            </a:r>
            <a:endParaRPr lang="en-US" altLang="ja-JP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A334773-AAAC-4F9F-8CE8-60A8532C0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21" y="571989"/>
            <a:ext cx="2899389" cy="245010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3DAEAC6-D89B-422C-BC5B-7CC03DA1BA8B}"/>
              </a:ext>
            </a:extLst>
          </p:cNvPr>
          <p:cNvSpPr/>
          <p:nvPr/>
        </p:nvSpPr>
        <p:spPr>
          <a:xfrm>
            <a:off x="874121" y="1414288"/>
            <a:ext cx="426645" cy="7622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D4C1A65-D036-4585-8BE5-173B055E4BBF}"/>
              </a:ext>
            </a:extLst>
          </p:cNvPr>
          <p:cNvSpPr txBox="1"/>
          <p:nvPr/>
        </p:nvSpPr>
        <p:spPr>
          <a:xfrm>
            <a:off x="1332142" y="1321969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移動</a:t>
            </a:r>
            <a:endParaRPr kumimoji="1" lang="en-US" altLang="ja-JP" b="1" dirty="0">
              <a:solidFill>
                <a:srgbClr val="C00000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algn="ctr"/>
            <a:r>
              <a:rPr kumimoji="1"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回転</a:t>
            </a:r>
            <a:endParaRPr kumimoji="1" lang="en-US" altLang="ja-JP" b="1" dirty="0">
              <a:solidFill>
                <a:srgbClr val="C00000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algn="ctr"/>
            <a:r>
              <a:rPr kumimoji="1" lang="ja-JP" altLang="en-US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拡大縮小</a:t>
            </a:r>
            <a:endParaRPr kumimoji="1" lang="en-US" altLang="ja-JP" b="1" dirty="0">
              <a:solidFill>
                <a:srgbClr val="C00000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313D7E5-CB24-4B83-808B-91E07A5A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829" y="495006"/>
            <a:ext cx="2942587" cy="2606976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06BA4FE-1421-4245-8FF6-DF16CD10FE77}"/>
              </a:ext>
            </a:extLst>
          </p:cNvPr>
          <p:cNvSpPr/>
          <p:nvPr/>
        </p:nvSpPr>
        <p:spPr>
          <a:xfrm>
            <a:off x="6319610" y="1321968"/>
            <a:ext cx="1258057" cy="10418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E7CCE23-3DFD-412B-8FD1-496A785AE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21" y="3926435"/>
            <a:ext cx="2733931" cy="220079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397E230-7ACA-4C4B-88B0-759094910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1655" y="4069401"/>
            <a:ext cx="2834474" cy="1699490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F99B461-0CDA-4821-B912-CACDD017F45E}"/>
              </a:ext>
            </a:extLst>
          </p:cNvPr>
          <p:cNvSpPr/>
          <p:nvPr/>
        </p:nvSpPr>
        <p:spPr>
          <a:xfrm>
            <a:off x="4574137" y="4028715"/>
            <a:ext cx="429663" cy="213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AF5751E-CB08-43AB-9DFE-76CA9A757901}"/>
              </a:ext>
            </a:extLst>
          </p:cNvPr>
          <p:cNvSpPr/>
          <p:nvPr/>
        </p:nvSpPr>
        <p:spPr>
          <a:xfrm>
            <a:off x="4650998" y="4241800"/>
            <a:ext cx="1055535" cy="1907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2AF5573-C0D4-4423-855E-0BF3A9820B5F}"/>
              </a:ext>
            </a:extLst>
          </p:cNvPr>
          <p:cNvSpPr/>
          <p:nvPr/>
        </p:nvSpPr>
        <p:spPr>
          <a:xfrm>
            <a:off x="5738108" y="4241800"/>
            <a:ext cx="1146963" cy="1066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9ECFDB7-F87C-4CD9-9449-BEBB54094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2990" y="3991199"/>
            <a:ext cx="2087273" cy="184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34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BDC55CBA-33D8-4AB6-BFF5-78B4E1F75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6" y="911662"/>
            <a:ext cx="3676371" cy="283183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C380A45-7EFA-4E79-90DE-7DBE62C65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649" y="855725"/>
            <a:ext cx="2345525" cy="321345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b="1" dirty="0"/>
              <a:t>オブジェクトのマテリアルの設定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7" name="左矢印 6"/>
          <p:cNvSpPr/>
          <p:nvPr/>
        </p:nvSpPr>
        <p:spPr>
          <a:xfrm flipH="1">
            <a:off x="3759032" y="1967541"/>
            <a:ext cx="465272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47846" y="160937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色を設定できる</a:t>
            </a:r>
            <a:endParaRPr lang="en-US" altLang="ja-JP" sz="2000" dirty="0">
              <a:solidFill>
                <a:srgbClr val="FF0000"/>
              </a:solidFill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89734" y="383833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</a:rPr>
              <a:t>マテリアル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180115" y="3429000"/>
            <a:ext cx="459985" cy="3454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4" name="正方形/長方形 13"/>
          <p:cNvSpPr/>
          <p:nvPr/>
        </p:nvSpPr>
        <p:spPr>
          <a:xfrm>
            <a:off x="5386590" y="3836846"/>
            <a:ext cx="993674" cy="23233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29510" y="5735232"/>
            <a:ext cx="2162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レンダリング</a:t>
            </a:r>
            <a:endParaRPr lang="en-US" altLang="ja-JP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r>
              <a:rPr lang="ja-JP" altLang="en-US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（</a:t>
            </a:r>
            <a:r>
              <a:rPr lang="en-US" altLang="ja-JP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F12</a:t>
            </a:r>
            <a:r>
              <a:rPr lang="ja-JP" altLang="en-US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キー）で確認</a:t>
            </a:r>
            <a:endParaRPr lang="en-US" altLang="ja-JP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8C3EF0F-13BE-440E-8089-5BF19BBE7B8C}"/>
              </a:ext>
            </a:extLst>
          </p:cNvPr>
          <p:cNvSpPr/>
          <p:nvPr/>
        </p:nvSpPr>
        <p:spPr>
          <a:xfrm>
            <a:off x="2648062" y="1748103"/>
            <a:ext cx="1110970" cy="2591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CCCE6FF-2856-48FA-ABD1-10DEFD367542}"/>
              </a:ext>
            </a:extLst>
          </p:cNvPr>
          <p:cNvSpPr txBox="1"/>
          <p:nvPr/>
        </p:nvSpPr>
        <p:spPr>
          <a:xfrm>
            <a:off x="2750318" y="1903942"/>
            <a:ext cx="659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New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D35D3CA-3D71-4BF9-B874-6723F42A55F7}"/>
              </a:ext>
            </a:extLst>
          </p:cNvPr>
          <p:cNvSpPr txBox="1"/>
          <p:nvPr/>
        </p:nvSpPr>
        <p:spPr>
          <a:xfrm>
            <a:off x="4572000" y="4125908"/>
            <a:ext cx="2492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Base</a:t>
            </a:r>
            <a:r>
              <a:rPr kumimoji="1" lang="ja-JP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ja-JP" sz="2000" dirty="0">
                <a:solidFill>
                  <a:srgbClr val="FF0000"/>
                </a:solidFill>
              </a:rPr>
              <a:t>Color</a:t>
            </a:r>
          </a:p>
          <a:p>
            <a:r>
              <a:rPr kumimoji="1" lang="ja-JP" altLang="en-US" sz="2000" dirty="0">
                <a:solidFill>
                  <a:srgbClr val="FF0000"/>
                </a:solidFill>
              </a:rPr>
              <a:t>のところをクリック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E118D7D-0B90-402B-A650-10109561B62B}"/>
              </a:ext>
            </a:extLst>
          </p:cNvPr>
          <p:cNvSpPr txBox="1"/>
          <p:nvPr/>
        </p:nvSpPr>
        <p:spPr>
          <a:xfrm>
            <a:off x="108011" y="2418078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</a:rPr>
              <a:t>オブジェクトを</a:t>
            </a:r>
            <a:endParaRPr kumimoji="1" lang="en-US" altLang="ja-JP" sz="2000" dirty="0">
              <a:solidFill>
                <a:srgbClr val="FF0000"/>
              </a:solidFill>
            </a:endParaRPr>
          </a:p>
          <a:p>
            <a:r>
              <a:rPr kumimoji="1" lang="ja-JP" altLang="en-US" sz="2000" dirty="0">
                <a:solidFill>
                  <a:srgbClr val="FF0000"/>
                </a:solidFill>
              </a:rPr>
              <a:t>選択して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ABED449-ED30-4D61-8A68-8A9B9BEE9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649" y="4837320"/>
            <a:ext cx="3060278" cy="19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9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C8252D31-157D-4C6D-9106-7574582169AC}" type="slidenum">
              <a:rPr lang="en-US" altLang="ja-JP" smtClean="0"/>
              <a:pPr/>
              <a:t>13</a:t>
            </a:fld>
            <a:endParaRPr lang="en-US" altLang="ja-JP"/>
          </a:p>
        </p:txBody>
      </p:sp>
      <p:sp>
        <p:nvSpPr>
          <p:cNvPr id="33794" name="タイトル 1"/>
          <p:cNvSpPr>
            <a:spLocks noGrp="1"/>
          </p:cNvSpPr>
          <p:nvPr>
            <p:ph type="title" idx="4294967295"/>
          </p:nvPr>
        </p:nvSpPr>
        <p:spPr>
          <a:xfrm>
            <a:off x="0" y="174625"/>
            <a:ext cx="8461375" cy="469900"/>
          </a:xfrm>
        </p:spPr>
        <p:txBody>
          <a:bodyPr>
            <a:noAutofit/>
          </a:bodyPr>
          <a:lstStyle/>
          <a:p>
            <a:r>
              <a:rPr lang="ja-JP" altLang="en-US" dirty="0"/>
              <a:t>オブジェクトの形状変更</a:t>
            </a:r>
          </a:p>
        </p:txBody>
      </p:sp>
      <p:sp>
        <p:nvSpPr>
          <p:cNvPr id="33795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89658" y="1036540"/>
            <a:ext cx="8779933" cy="1614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頂点，辺，面の</a:t>
            </a:r>
            <a:r>
              <a:rPr lang="ja-JP" altLang="en-US" b="1" dirty="0"/>
              <a:t>押し出し</a:t>
            </a:r>
            <a:r>
              <a:rPr lang="ja-JP" altLang="en-US" dirty="0"/>
              <a:t>や</a:t>
            </a:r>
            <a:r>
              <a:rPr lang="ja-JP" altLang="en-US" b="1" dirty="0"/>
              <a:t>マージ，ループカット</a:t>
            </a:r>
            <a:r>
              <a:rPr lang="ja-JP" altLang="en-US" dirty="0"/>
              <a:t>など</a:t>
            </a:r>
            <a:endParaRPr lang="en-US" altLang="ja-JP" dirty="0"/>
          </a:p>
          <a:p>
            <a:pPr marL="0" indent="0">
              <a:buNone/>
            </a:pPr>
            <a:endParaRPr lang="ja-JP" altLang="en-US" dirty="0"/>
          </a:p>
        </p:txBody>
      </p:sp>
      <p:pic>
        <p:nvPicPr>
          <p:cNvPr id="5" name="図 4" descr="屋内, 小さい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A004ED35-B94E-49B6-907A-1EDE5DBC3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7" y="1971962"/>
            <a:ext cx="2674415" cy="239698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D7AB057-066D-443E-9DA9-AEEF22C2ACAF}"/>
              </a:ext>
            </a:extLst>
          </p:cNvPr>
          <p:cNvSpPr txBox="1"/>
          <p:nvPr/>
        </p:nvSpPr>
        <p:spPr>
          <a:xfrm>
            <a:off x="710373" y="4566605"/>
            <a:ext cx="2417769" cy="9356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000" dirty="0"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面の押し出し</a:t>
            </a:r>
            <a:endParaRPr lang="en-US" altLang="ja-JP" sz="2000" dirty="0"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11" name="図 10" descr="屋内, 赤, 小さい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53B2753F-5804-4EE8-832C-6E0900D0C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78" y="1648382"/>
            <a:ext cx="2419688" cy="2005292"/>
          </a:xfrm>
          <a:prstGeom prst="rect">
            <a:avLst/>
          </a:prstGeom>
        </p:spPr>
      </p:pic>
      <p:pic>
        <p:nvPicPr>
          <p:cNvPr id="13" name="図 12" descr="屋内, 建物, 座る, 小さい が含まれている画像&#10;&#10;自動的に生成された説明">
            <a:extLst>
              <a:ext uri="{FF2B5EF4-FFF2-40B4-BE49-F238E27FC236}">
                <a16:creationId xmlns:a16="http://schemas.microsoft.com/office/drawing/2014/main" id="{BC51304A-8B4B-4B8B-9932-B7664D30A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78" y="3855054"/>
            <a:ext cx="2417769" cy="2109282"/>
          </a:xfrm>
          <a:prstGeom prst="rect">
            <a:avLst/>
          </a:prstGeom>
        </p:spPr>
      </p:pic>
      <p:pic>
        <p:nvPicPr>
          <p:cNvPr id="16" name="図 15" descr="凧, 飛ぶ, 小さい, タイル張り が含まれている画像&#10;&#10;自動的に生成された説明">
            <a:extLst>
              <a:ext uri="{FF2B5EF4-FFF2-40B4-BE49-F238E27FC236}">
                <a16:creationId xmlns:a16="http://schemas.microsoft.com/office/drawing/2014/main" id="{813A2FF1-7B40-4B14-A761-A1869C7ADE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983" y="2076888"/>
            <a:ext cx="2481609" cy="2753109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A5A4D89-4511-4D28-A708-5129C54ED324}"/>
              </a:ext>
            </a:extLst>
          </p:cNvPr>
          <p:cNvSpPr txBox="1"/>
          <p:nvPr/>
        </p:nvSpPr>
        <p:spPr>
          <a:xfrm>
            <a:off x="3876430" y="6165716"/>
            <a:ext cx="2417769" cy="9356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000" dirty="0"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マージ前と後</a:t>
            </a:r>
            <a:endParaRPr lang="en-US" altLang="ja-JP" sz="2000" dirty="0"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794496E-0A91-4645-9AA8-F032086ABBD9}"/>
              </a:ext>
            </a:extLst>
          </p:cNvPr>
          <p:cNvSpPr txBox="1"/>
          <p:nvPr/>
        </p:nvSpPr>
        <p:spPr>
          <a:xfrm>
            <a:off x="6704886" y="5034447"/>
            <a:ext cx="2417769" cy="9356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000"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ループカット操作</a:t>
            </a:r>
            <a:endParaRPr lang="en-US" altLang="ja-JP" sz="2000" dirty="0"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689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タイトル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オブジェクトの形状変更</a:t>
            </a:r>
          </a:p>
        </p:txBody>
      </p:sp>
      <p:sp>
        <p:nvSpPr>
          <p:cNvPr id="33795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16144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dirty="0"/>
              <a:t>立方体から三角柱を作る</a:t>
            </a:r>
            <a:endParaRPr lang="en-US" altLang="ja-JP" dirty="0"/>
          </a:p>
          <a:p>
            <a:pPr marL="457200" lvl="1" indent="0">
              <a:buNone/>
            </a:pPr>
            <a:r>
              <a:rPr lang="ja-JP" altLang="en-US" dirty="0"/>
              <a:t>１．</a:t>
            </a:r>
            <a:r>
              <a:rPr lang="ja-JP" altLang="en-US" b="1" dirty="0">
                <a:solidFill>
                  <a:srgbClr val="C00000"/>
                </a:solidFill>
              </a:rPr>
              <a:t>エディットモード（編集モード）</a:t>
            </a:r>
            <a:r>
              <a:rPr lang="ja-JP" altLang="en-US" dirty="0"/>
              <a:t>で消したい頂点を選択</a:t>
            </a:r>
            <a:endParaRPr lang="en-US" altLang="ja-JP" dirty="0"/>
          </a:p>
          <a:p>
            <a:pPr marL="457200" lvl="1" indent="0">
              <a:buNone/>
            </a:pPr>
            <a:r>
              <a:rPr lang="ja-JP" altLang="en-US" dirty="0"/>
              <a:t>２．</a:t>
            </a:r>
            <a:r>
              <a:rPr lang="en-US" altLang="ja-JP" dirty="0"/>
              <a:t>Delete</a:t>
            </a:r>
            <a:r>
              <a:rPr lang="ja-JP" altLang="en-US" dirty="0"/>
              <a:t>→</a:t>
            </a:r>
            <a:r>
              <a:rPr lang="en-US" altLang="ja-JP" dirty="0"/>
              <a:t>Edge Loop</a:t>
            </a:r>
            <a:endParaRPr lang="ja-JP" altLang="en-US" dirty="0"/>
          </a:p>
        </p:txBody>
      </p:sp>
      <p:pic>
        <p:nvPicPr>
          <p:cNvPr id="33796" name="Picture 2" descr="\\HD-HTGL3F2\share2\ishihara\その他\創成教育\080610S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 t="18936" r="29527" b="37871"/>
          <a:stretch>
            <a:fillRect/>
          </a:stretch>
        </p:blipFill>
        <p:spPr bwMode="auto">
          <a:xfrm>
            <a:off x="895177" y="3933056"/>
            <a:ext cx="249555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 descr="\\HD-HTGL3F2\share2\ishihara\その他\創成教育\080610S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 t="18936" r="29527" b="37871"/>
          <a:stretch>
            <a:fillRect/>
          </a:stretch>
        </p:blipFill>
        <p:spPr bwMode="auto">
          <a:xfrm>
            <a:off x="5181427" y="3933056"/>
            <a:ext cx="249555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右矢印 5"/>
          <p:cNvSpPr/>
          <p:nvPr/>
        </p:nvSpPr>
        <p:spPr>
          <a:xfrm>
            <a:off x="3752677" y="4575994"/>
            <a:ext cx="1000125" cy="7858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7" name="四角形吹き出し 6"/>
          <p:cNvSpPr/>
          <p:nvPr/>
        </p:nvSpPr>
        <p:spPr>
          <a:xfrm>
            <a:off x="1466677" y="6147619"/>
            <a:ext cx="1857375" cy="500062"/>
          </a:xfrm>
          <a:prstGeom prst="wedgeRectCallout">
            <a:avLst>
              <a:gd name="adj1" fmla="val -22427"/>
              <a:gd name="adj2" fmla="val -1332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頂点を選択</a:t>
            </a:r>
          </a:p>
        </p:txBody>
      </p:sp>
      <p:sp>
        <p:nvSpPr>
          <p:cNvPr id="8" name="四角形吹き出し 7"/>
          <p:cNvSpPr/>
          <p:nvPr/>
        </p:nvSpPr>
        <p:spPr>
          <a:xfrm>
            <a:off x="2466802" y="3933056"/>
            <a:ext cx="1857375" cy="500063"/>
          </a:xfrm>
          <a:prstGeom prst="wedgeRectCallout">
            <a:avLst>
              <a:gd name="adj1" fmla="val -77393"/>
              <a:gd name="adj2" fmla="val 109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頂点を選択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2D31-157D-4C6D-9106-7574582169AC}" type="slidenum">
              <a:rPr lang="en-US" altLang="ja-JP" smtClean="0"/>
              <a:pPr/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3431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2895BF99-0B49-4A46-BA68-55EAE7277724}" type="slidenum">
              <a:rPr lang="en-US" altLang="ja-JP"/>
              <a:pPr eaLnBrk="1" hangingPunct="1"/>
              <a:t>15</a:t>
            </a:fld>
            <a:endParaRPr lang="en-US" altLang="ja-JP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1"/>
          <a:stretch>
            <a:fillRect/>
          </a:stretch>
        </p:blipFill>
        <p:spPr bwMode="auto">
          <a:xfrm>
            <a:off x="144463" y="0"/>
            <a:ext cx="8820150" cy="679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50825" y="3500438"/>
            <a:ext cx="5124450" cy="25304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en-US" altLang="ja-JP" sz="2000"/>
          </a:p>
          <a:p>
            <a:pPr eaLnBrk="1" hangingPunct="1"/>
            <a:r>
              <a:rPr lang="ja-JP" altLang="en-US" sz="2000"/>
              <a:t>　・ 傾斜した屋根</a:t>
            </a:r>
          </a:p>
          <a:p>
            <a:pPr eaLnBrk="1" hangingPunct="1"/>
            <a:r>
              <a:rPr lang="ja-JP" altLang="en-US" sz="2000"/>
              <a:t>　　（横から見ると，ちゃんと傾斜）</a:t>
            </a:r>
          </a:p>
          <a:p>
            <a:pPr eaLnBrk="1" hangingPunct="1"/>
            <a:r>
              <a:rPr lang="ja-JP" altLang="en-US" sz="2000"/>
              <a:t>　　→立方体</a:t>
            </a:r>
            <a:r>
              <a:rPr lang="en-US" altLang="ja-JP" sz="2000"/>
              <a:t>(Cube)</a:t>
            </a:r>
            <a:r>
              <a:rPr lang="ja-JP" altLang="en-US" sz="2000"/>
              <a:t>の変形と</a:t>
            </a:r>
            <a:r>
              <a:rPr lang="en-US" altLang="ja-JP" sz="2000"/>
              <a:t>Subdivide</a:t>
            </a:r>
            <a:r>
              <a:rPr lang="ja-JP" altLang="en-US" sz="2000"/>
              <a:t>で実現</a:t>
            </a:r>
          </a:p>
          <a:p>
            <a:pPr eaLnBrk="1" hangingPunct="1"/>
            <a:r>
              <a:rPr lang="ja-JP" altLang="en-US" sz="2000"/>
              <a:t>　・ 柱</a:t>
            </a:r>
            <a:r>
              <a:rPr lang="en-US" altLang="ja-JP" sz="2000"/>
              <a:t>×4</a:t>
            </a:r>
            <a:br>
              <a:rPr lang="en-US" altLang="ja-JP" sz="2000"/>
            </a:br>
            <a:r>
              <a:rPr lang="ja-JP" altLang="en-US" sz="2000"/>
              <a:t>　　→円柱</a:t>
            </a:r>
            <a:r>
              <a:rPr lang="en-US" altLang="ja-JP" sz="2000"/>
              <a:t>(Cylinder)</a:t>
            </a:r>
            <a:r>
              <a:rPr lang="ja-JP" altLang="en-US" sz="2000"/>
              <a:t>で実現</a:t>
            </a:r>
          </a:p>
          <a:p>
            <a:pPr eaLnBrk="1" hangingPunct="1"/>
            <a:r>
              <a:rPr lang="ja-JP" altLang="en-US" sz="2000"/>
              <a:t>　・ 床</a:t>
            </a:r>
            <a:br>
              <a:rPr lang="ja-JP" altLang="en-US" sz="2000"/>
            </a:br>
            <a:r>
              <a:rPr lang="ja-JP" altLang="en-US" sz="2000"/>
              <a:t>　　→立方体</a:t>
            </a:r>
            <a:r>
              <a:rPr lang="en-US" altLang="ja-JP" sz="2000"/>
              <a:t>(Cube</a:t>
            </a:r>
            <a:r>
              <a:rPr lang="ja-JP" altLang="en-US" sz="2000"/>
              <a:t>の変形</a:t>
            </a:r>
            <a:r>
              <a:rPr lang="en-US" altLang="ja-JP" sz="2000"/>
              <a:t>)</a:t>
            </a:r>
            <a:r>
              <a:rPr lang="ja-JP" altLang="en-US" sz="2000"/>
              <a:t>で実現</a:t>
            </a: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V="1">
            <a:off x="2195513" y="1844675"/>
            <a:ext cx="1152525" cy="20891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V="1">
            <a:off x="1403350" y="2708275"/>
            <a:ext cx="2089150" cy="216058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1042988" y="2781300"/>
            <a:ext cx="3384550" cy="2735263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9100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Blender 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/>
              <a:t>３次元コンピュータグラフィックス・アニメーションソフトウエア</a:t>
            </a:r>
            <a:endParaRPr lang="en-US" altLang="ja-JP" b="1" dirty="0"/>
          </a:p>
          <a:p>
            <a:r>
              <a:rPr lang="ja-JP" altLang="en-US" b="1" dirty="0"/>
              <a:t>ファイル形式</a:t>
            </a:r>
            <a:r>
              <a:rPr lang="ja-JP" altLang="en-US" dirty="0"/>
              <a:t>は，</a:t>
            </a:r>
            <a:r>
              <a:rPr lang="en-US" altLang="ja-JP" dirty="0"/>
              <a:t>Stanford Triangle Format (ply), </a:t>
            </a:r>
            <a:r>
              <a:rPr lang="en-US" altLang="ja-JP" dirty="0" err="1"/>
              <a:t>Wavefront</a:t>
            </a:r>
            <a:r>
              <a:rPr lang="en-US" altLang="ja-JP" dirty="0"/>
              <a:t> OBJ (</a:t>
            </a:r>
            <a:r>
              <a:rPr lang="en-US" altLang="ja-JP" dirty="0" err="1"/>
              <a:t>obj</a:t>
            </a:r>
            <a:r>
              <a:rPr lang="en-US" altLang="ja-JP" dirty="0"/>
              <a:t>), 3D Studio Max (3ds), Stereo-</a:t>
            </a:r>
            <a:r>
              <a:rPr lang="en-US" altLang="ja-JP" dirty="0" err="1"/>
              <a:t>Litography</a:t>
            </a:r>
            <a:r>
              <a:rPr lang="en-US" altLang="ja-JP" dirty="0"/>
              <a:t> (</a:t>
            </a:r>
            <a:r>
              <a:rPr lang="en-US" altLang="ja-JP" dirty="0" err="1"/>
              <a:t>stl</a:t>
            </a:r>
            <a:r>
              <a:rPr lang="en-US" altLang="ja-JP" dirty="0"/>
              <a:t>) </a:t>
            </a:r>
            <a:r>
              <a:rPr lang="ja-JP" altLang="en-US" dirty="0"/>
              <a:t>等に対応．</a:t>
            </a:r>
            <a:endParaRPr lang="en-US" altLang="ja-JP" dirty="0"/>
          </a:p>
          <a:p>
            <a:r>
              <a:rPr kumimoji="1" lang="en-US" altLang="ja-JP" b="1" dirty="0"/>
              <a:t>Python</a:t>
            </a:r>
            <a:r>
              <a:rPr kumimoji="1" lang="ja-JP" altLang="en-US" b="1" dirty="0"/>
              <a:t>スクリプト</a:t>
            </a:r>
            <a:r>
              <a:rPr kumimoji="1" lang="ja-JP" altLang="en-US" dirty="0"/>
              <a:t>による自動化も簡単にできる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DBC9-E36E-408D-8C26-79BBCFAA4281}" type="slidenum">
              <a:rPr lang="en-US" altLang="ja-JP" smtClean="0"/>
              <a:pPr/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8200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Blender </a:t>
            </a:r>
            <a:r>
              <a:rPr kumimoji="1" lang="ja-JP" altLang="en-US" dirty="0" smtClean="0"/>
              <a:t>の用途の例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63167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３次元データの確認表示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2050" name="Picture 2" descr="https://www.kkaneko.jp/tools/man/8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44" y="1679285"/>
            <a:ext cx="4073995" cy="295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21845" y="4842818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/>
              <a:t>3DDFA_V2</a:t>
            </a:r>
            <a:r>
              <a:rPr lang="ja-JP" altLang="en-US" sz="2400" dirty="0" smtClean="0"/>
              <a:t> 法により</a:t>
            </a:r>
            <a:endParaRPr lang="en-US" altLang="ja-JP" sz="2400" dirty="0" smtClean="0"/>
          </a:p>
          <a:p>
            <a:r>
              <a:rPr lang="ja-JP" altLang="en-US" sz="2400" dirty="0" smtClean="0"/>
              <a:t>生成された顔の３次元データ</a:t>
            </a:r>
            <a:endParaRPr kumimoji="1" lang="ja-JP" altLang="en-US" sz="2400" dirty="0"/>
          </a:p>
        </p:txBody>
      </p:sp>
      <p:pic>
        <p:nvPicPr>
          <p:cNvPr id="2052" name="Picture 4" descr="https://www.kkaneko.jp/pro/ni/3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48" y="1679286"/>
            <a:ext cx="3739246" cy="295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958239" y="4799794"/>
            <a:ext cx="3856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DECA</a:t>
            </a:r>
            <a:r>
              <a:rPr kumimoji="1" lang="en-US" altLang="ja-JP" sz="2400" dirty="0" smtClean="0"/>
              <a:t> </a:t>
            </a:r>
            <a:r>
              <a:rPr kumimoji="1" lang="ja-JP" altLang="en-US" sz="2400" dirty="0" smtClean="0"/>
              <a:t>法による顔の</a:t>
            </a:r>
            <a:r>
              <a:rPr kumimoji="1" lang="en-US" altLang="ja-JP" sz="2400" dirty="0" smtClean="0"/>
              <a:t>3</a:t>
            </a:r>
            <a:r>
              <a:rPr kumimoji="1" lang="ja-JP" altLang="en-US" sz="2400" dirty="0" smtClean="0"/>
              <a:t>次元化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25250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Blender </a:t>
            </a:r>
            <a:r>
              <a:rPr lang="ja-JP" altLang="en-US" dirty="0"/>
              <a:t>の用途の例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② </a:t>
            </a:r>
            <a:r>
              <a:rPr lang="ja-JP" altLang="en-US" dirty="0" smtClean="0"/>
              <a:t>テクスチャマッピングの実施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3074" name="Picture 2" descr="https://www.kkaneko.jp/a/pics/9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17" y="1622315"/>
            <a:ext cx="3337906" cy="285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610772" y="479602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元画像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96912" y="4796022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テクスチャマッピング</a:t>
            </a:r>
            <a:endParaRPr kumimoji="1" lang="ja-JP" altLang="en-US" sz="2400" dirty="0"/>
          </a:p>
        </p:txBody>
      </p:sp>
      <p:pic>
        <p:nvPicPr>
          <p:cNvPr id="3078" name="Picture 6" descr="https://www.kkaneko.jp/a/pics/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521" y="1622315"/>
            <a:ext cx="4415532" cy="285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038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Blender </a:t>
            </a:r>
            <a:r>
              <a:rPr kumimoji="1" lang="ja-JP" altLang="en-US" dirty="0" smtClean="0"/>
              <a:t>の用途の例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63167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③ オープンな３次元地図データの活用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4098" name="Picture 2" descr="https://www.kkaneko.jp/a/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1474"/>
            <a:ext cx="4616980" cy="249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523386" y="4650313"/>
            <a:ext cx="3570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/>
              <a:t>OpenStreetMap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データを</a:t>
            </a:r>
            <a:endParaRPr lang="en-US" altLang="ja-JP" sz="2400" dirty="0" smtClean="0"/>
          </a:p>
          <a:p>
            <a:r>
              <a:rPr lang="ja-JP" altLang="en-US" sz="2400" dirty="0" smtClean="0"/>
              <a:t>ダウンロード．表示．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（福山市中心域）</a:t>
            </a:r>
            <a:endParaRPr kumimoji="1" lang="ja-JP" altLang="en-US" sz="2400" dirty="0"/>
          </a:p>
        </p:txBody>
      </p:sp>
      <p:pic>
        <p:nvPicPr>
          <p:cNvPr id="4100" name="Picture 4" descr="[image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362" y="1881474"/>
            <a:ext cx="4004109" cy="25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5212845" y="4650313"/>
            <a:ext cx="34939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/>
              <a:t>OpenStreetMap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データを</a:t>
            </a:r>
            <a:endParaRPr lang="en-US" altLang="ja-JP" sz="2400" dirty="0" smtClean="0"/>
          </a:p>
          <a:p>
            <a:r>
              <a:rPr lang="ja-JP" altLang="en-US" sz="2400" dirty="0" smtClean="0"/>
              <a:t>ダウンロード．表示．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（福山大学）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59227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146" name="Picture 2" descr="https://www.kkaneko.jp/sample/34207_fukuyama-shi_CityGML2/34207op/mydata/bldg-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7" y="777163"/>
            <a:ext cx="8735644" cy="462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104900" y="5710020"/>
            <a:ext cx="6319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altLang="ja-JP" b="1" dirty="0"/>
              <a:t>3D</a:t>
            </a:r>
            <a:r>
              <a:rPr lang="ja-JP" altLang="en-US" b="1" dirty="0"/>
              <a:t>都市モデル（</a:t>
            </a:r>
            <a:r>
              <a:rPr lang="en-US" altLang="ja-JP" b="1" dirty="0"/>
              <a:t>Project PLATEAU</a:t>
            </a:r>
            <a:r>
              <a:rPr lang="ja-JP" altLang="en-US" b="1" dirty="0"/>
              <a:t>）福山市（</a:t>
            </a:r>
            <a:r>
              <a:rPr lang="en-US" altLang="ja-JP" b="1" dirty="0"/>
              <a:t>2020</a:t>
            </a:r>
            <a:r>
              <a:rPr lang="ja-JP" altLang="en-US" b="1" dirty="0"/>
              <a:t>年度）</a:t>
            </a:r>
            <a:endParaRPr lang="ja-JP" altLang="en-US" dirty="0"/>
          </a:p>
          <a:p>
            <a:pPr fontAlgn="base"/>
            <a:r>
              <a:rPr lang="ja-JP" altLang="en-US" dirty="0"/>
              <a:t>建物のデータ頂点数</a:t>
            </a:r>
            <a:r>
              <a:rPr lang="en-US" altLang="ja-JP" dirty="0"/>
              <a:t>: 4,321,085, </a:t>
            </a:r>
            <a:r>
              <a:rPr lang="ja-JP" altLang="en-US" dirty="0"/>
              <a:t>三角形ポリゴン数</a:t>
            </a:r>
            <a:r>
              <a:rPr lang="en-US" altLang="ja-JP" dirty="0"/>
              <a:t>: </a:t>
            </a:r>
            <a:r>
              <a:rPr lang="en-US" altLang="ja-JP" dirty="0" smtClean="0"/>
              <a:t>7,325,872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74931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7170" name="Picture 2" descr="https://www.kkaneko.jp/sample/34207_fukuyama-shi_CityGML2/34207op/mydata/dem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594586"/>
            <a:ext cx="8928312" cy="47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104900" y="5710020"/>
            <a:ext cx="6938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altLang="ja-JP" b="1" dirty="0"/>
              <a:t>3D</a:t>
            </a:r>
            <a:r>
              <a:rPr lang="ja-JP" altLang="en-US" b="1" dirty="0"/>
              <a:t>都市モデル（</a:t>
            </a:r>
            <a:r>
              <a:rPr lang="en-US" altLang="ja-JP" b="1" dirty="0"/>
              <a:t>Project PLATEAU</a:t>
            </a:r>
            <a:r>
              <a:rPr lang="ja-JP" altLang="en-US" b="1" dirty="0"/>
              <a:t>）福山市（</a:t>
            </a:r>
            <a:r>
              <a:rPr lang="en-US" altLang="ja-JP" b="1" dirty="0"/>
              <a:t>2020</a:t>
            </a:r>
            <a:r>
              <a:rPr lang="ja-JP" altLang="en-US" b="1" dirty="0" smtClean="0"/>
              <a:t>年度</a:t>
            </a:r>
            <a:endParaRPr lang="en-US" altLang="ja-JP" b="1" dirty="0"/>
          </a:p>
          <a:p>
            <a:pPr fontAlgn="base"/>
            <a:r>
              <a:rPr lang="ja-JP" altLang="en-US" smtClean="0"/>
              <a:t>地形</a:t>
            </a:r>
            <a:r>
              <a:rPr lang="ja-JP" altLang="en-US" dirty="0"/>
              <a:t>データ </a:t>
            </a:r>
            <a:r>
              <a:rPr lang="en-US" altLang="ja-JP" dirty="0"/>
              <a:t>(</a:t>
            </a:r>
            <a:r>
              <a:rPr lang="en-US" altLang="ja-JP" dirty="0" err="1"/>
              <a:t>dem</a:t>
            </a:r>
            <a:r>
              <a:rPr lang="en-US" altLang="ja-JP" dirty="0"/>
              <a:t>)</a:t>
            </a:r>
            <a:r>
              <a:rPr lang="ja-JP" altLang="en-US" dirty="0"/>
              <a:t>頂点数</a:t>
            </a:r>
            <a:r>
              <a:rPr lang="en-US" altLang="ja-JP" dirty="0"/>
              <a:t>: 23,682,417, </a:t>
            </a:r>
            <a:r>
              <a:rPr lang="ja-JP" altLang="en-US" dirty="0"/>
              <a:t>三角形ポリゴン数</a:t>
            </a:r>
            <a:r>
              <a:rPr lang="en-US" altLang="ja-JP" dirty="0"/>
              <a:t>: 47,271.932</a:t>
            </a:r>
          </a:p>
          <a:p>
            <a:pPr fontAlgn="base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8674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6954444" cy="46986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Blender </a:t>
            </a:r>
            <a:r>
              <a:rPr lang="ja-JP" altLang="en-US" b="1" dirty="0"/>
              <a:t>の機能概要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2102" y="831728"/>
            <a:ext cx="8822154" cy="5456932"/>
          </a:xfrm>
        </p:spPr>
        <p:txBody>
          <a:bodyPr>
            <a:norm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</a:rPr>
              <a:t>3D </a:t>
            </a:r>
            <a:r>
              <a:rPr lang="ja-JP" altLang="en-US" sz="2400" b="1" dirty="0">
                <a:solidFill>
                  <a:srgbClr val="C00000"/>
                </a:solidFill>
              </a:rPr>
              <a:t>ビュー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sz="2400" dirty="0"/>
              <a:t>　　</a:t>
            </a:r>
            <a:r>
              <a:rPr lang="ja-JP" altLang="en-US" sz="2400" b="1" dirty="0"/>
              <a:t>テンキー</a:t>
            </a:r>
            <a:r>
              <a:rPr lang="ja-JP" altLang="en-US" sz="2400" dirty="0"/>
              <a:t>による</a:t>
            </a:r>
            <a:r>
              <a:rPr lang="ja-JP" altLang="en-US" sz="2400" b="1" dirty="0"/>
              <a:t>視野操作</a:t>
            </a:r>
            <a:r>
              <a:rPr lang="ja-JP" altLang="en-US" sz="2400" dirty="0"/>
              <a:t>や</a:t>
            </a:r>
            <a:r>
              <a:rPr lang="ja-JP" altLang="en-US" sz="2400" b="1" dirty="0"/>
              <a:t>三面図 </a:t>
            </a:r>
            <a:r>
              <a:rPr lang="en-US" altLang="ja-JP" sz="2400" dirty="0"/>
              <a:t>(1, 3, 7)</a:t>
            </a:r>
          </a:p>
          <a:p>
            <a:pPr marL="0" indent="0">
              <a:buNone/>
            </a:pPr>
            <a:r>
              <a:rPr lang="ja-JP" altLang="en-US" sz="2400" dirty="0"/>
              <a:t>　　</a:t>
            </a:r>
            <a:r>
              <a:rPr lang="ja-JP" altLang="en-US" sz="2400" b="1" dirty="0"/>
              <a:t>右クリック</a:t>
            </a:r>
            <a:r>
              <a:rPr lang="ja-JP" altLang="en-US" sz="2400" dirty="0"/>
              <a:t>で</a:t>
            </a:r>
            <a:r>
              <a:rPr lang="ja-JP" altLang="en-US" sz="2400" b="1" dirty="0"/>
              <a:t>選択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　　マウスホイール</a:t>
            </a:r>
            <a:r>
              <a:rPr lang="ja-JP" altLang="en-US" sz="2400" dirty="0"/>
              <a:t>で</a:t>
            </a:r>
            <a:r>
              <a:rPr lang="ja-JP" altLang="en-US" sz="2400" b="1" dirty="0"/>
              <a:t>ズーム</a:t>
            </a:r>
            <a:endParaRPr lang="en-US" altLang="ja-JP" sz="2400" b="1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オブジェクトモード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C00000"/>
                </a:solidFill>
              </a:rPr>
              <a:t>　　</a:t>
            </a:r>
            <a:r>
              <a:rPr lang="ja-JP" altLang="en-US" sz="2400" dirty="0"/>
              <a:t>移動，コピー／ペースト，追加，回転，拡大・縮小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プロパティ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r>
              <a:rPr lang="ja-JP" altLang="en-US" sz="2400" b="1" dirty="0">
                <a:solidFill>
                  <a:srgbClr val="C00000"/>
                </a:solidFill>
              </a:rPr>
              <a:t>レンダリング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r>
              <a:rPr lang="ja-JP" altLang="en-US" sz="2400" b="1" dirty="0">
                <a:solidFill>
                  <a:srgbClr val="C00000"/>
                </a:solidFill>
              </a:rPr>
              <a:t>エディットモード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[image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47" y="3941324"/>
            <a:ext cx="3492400" cy="23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465094" y="6390197"/>
            <a:ext cx="517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PBR</a:t>
            </a:r>
            <a:r>
              <a:rPr kumimoji="1" lang="ja-JP" altLang="en-US" dirty="0" smtClean="0"/>
              <a:t>マテリアルを使うと，このようなことも可能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111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5ED9A629-D6BF-4670-B4BC-DA86DB759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6" y="872016"/>
            <a:ext cx="4214705" cy="3133314"/>
          </a:xfrm>
          <a:prstGeom prst="rect">
            <a:avLst/>
          </a:prstGeom>
        </p:spPr>
      </p:pic>
      <p:pic>
        <p:nvPicPr>
          <p:cNvPr id="11" name="図 10" descr="モニター, 屋内, 道路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EDC54D20-CCDC-46BB-918E-A72AB7257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73" y="881193"/>
            <a:ext cx="4580092" cy="376164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/>
              <a:t>Blender </a:t>
            </a:r>
            <a:r>
              <a:rPr lang="ja-JP" altLang="en-US"/>
              <a:t>の </a:t>
            </a:r>
            <a:r>
              <a:rPr lang="en-US" altLang="ja-JP"/>
              <a:t>3D </a:t>
            </a:r>
            <a:r>
              <a:rPr lang="ja-JP" altLang="en-US"/>
              <a:t>ビュー</a:t>
            </a:r>
            <a:endParaRPr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95511BE-CF03-41D0-A7E3-1B9E7E65EB5E}" type="slidenum">
              <a:rPr lang="en-US" altLang="ja-JP" smtClean="0"/>
              <a:pPr/>
              <a:t>9</a:t>
            </a:fld>
            <a:endParaRPr lang="en-US" altLang="ja-JP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246069" y="4283265"/>
            <a:ext cx="3952444" cy="2073085"/>
          </a:xfrm>
          <a:prstGeom prst="wedgeRectCallout">
            <a:avLst>
              <a:gd name="adj1" fmla="val -25101"/>
              <a:gd name="adj2" fmla="val -1121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no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000" dirty="0">
                <a:ea typeface="メイリオ" panose="020B0604030504040204" pitchFamily="50" charset="-128"/>
              </a:rPr>
              <a:t>・テンキーによる視点操作</a:t>
            </a:r>
            <a:br>
              <a:rPr lang="ja-JP" altLang="en-US" sz="2000" dirty="0">
                <a:ea typeface="メイリオ" panose="020B0604030504040204" pitchFamily="50" charset="-128"/>
              </a:rPr>
            </a:br>
            <a:r>
              <a:rPr lang="ja-JP" altLang="en-US" sz="2000" dirty="0">
                <a:ea typeface="メイリオ" panose="020B0604030504040204" pitchFamily="50" charset="-128"/>
              </a:rPr>
              <a:t>・マウスホイールによるズーム</a:t>
            </a:r>
            <a:endParaRPr lang="en-US" altLang="ja-JP" sz="2000" dirty="0">
              <a:ea typeface="メイリオ" panose="020B0604030504040204" pitchFamily="50" charset="-128"/>
            </a:endParaRPr>
          </a:p>
          <a:p>
            <a:pPr eaLnBrk="1" hangingPunct="1"/>
            <a:r>
              <a:rPr lang="ja-JP" altLang="en-US" sz="2000" dirty="0">
                <a:ea typeface="メイリオ" panose="020B0604030504040204" pitchFamily="50" charset="-128"/>
              </a:rPr>
              <a:t>・マウス操作</a:t>
            </a:r>
            <a:endParaRPr lang="en-US" altLang="ja-JP" sz="2000" dirty="0">
              <a:ea typeface="メイリオ" panose="020B0604030504040204" pitchFamily="50" charset="-128"/>
            </a:endParaRPr>
          </a:p>
          <a:p>
            <a:pPr eaLnBrk="1" hangingPunct="1"/>
            <a:r>
              <a:rPr lang="ja-JP" altLang="en-US" sz="2000" dirty="0">
                <a:ea typeface="メイリオ" panose="020B0604030504040204" pitchFamily="50" charset="-128"/>
              </a:rPr>
              <a:t>・ナビゲーションコントロール，インタラクティブナビゲーションによる操作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4552175" y="4869958"/>
            <a:ext cx="4298463" cy="1844415"/>
          </a:xfrm>
          <a:prstGeom prst="wedgeRectCallout">
            <a:avLst>
              <a:gd name="adj1" fmla="val 11844"/>
              <a:gd name="adj2" fmla="val -1119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no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000" dirty="0">
                <a:ea typeface="メイリオ" panose="020B0604030504040204" pitchFamily="50" charset="-128"/>
              </a:rPr>
              <a:t>・画面分割</a:t>
            </a:r>
            <a:endParaRPr lang="en-US" altLang="ja-JP" sz="2000" dirty="0">
              <a:ea typeface="メイリオ" panose="020B0604030504040204" pitchFamily="50" charset="-128"/>
            </a:endParaRPr>
          </a:p>
          <a:p>
            <a:pPr eaLnBrk="1" hangingPunct="1"/>
            <a:r>
              <a:rPr lang="en-US" altLang="ja-JP" sz="2000" dirty="0">
                <a:ea typeface="メイリオ" panose="020B0604030504040204" pitchFamily="50" charset="-128"/>
              </a:rPr>
              <a:t>(3D </a:t>
            </a:r>
            <a:r>
              <a:rPr lang="ja-JP" altLang="en-US" sz="2000" dirty="0">
                <a:ea typeface="メイリオ" panose="020B0604030504040204" pitchFamily="50" charset="-128"/>
              </a:rPr>
              <a:t>ビューの画面端で</a:t>
            </a:r>
            <a:r>
              <a:rPr lang="en-US" altLang="ja-JP" sz="2000" dirty="0">
                <a:ea typeface="メイリオ" panose="020B0604030504040204" pitchFamily="50" charset="-128"/>
              </a:rPr>
              <a:t>Split Area)</a:t>
            </a:r>
          </a:p>
          <a:p>
            <a:pPr eaLnBrk="1" hangingPunct="1"/>
            <a:r>
              <a:rPr lang="ja-JP" altLang="en-US" sz="2000" dirty="0">
                <a:ea typeface="メイリオ" panose="020B0604030504040204" pitchFamily="50" charset="-128"/>
              </a:rPr>
              <a:t>・テンキーの </a:t>
            </a:r>
            <a:r>
              <a:rPr lang="en-US" altLang="ja-JP" sz="2000" dirty="0">
                <a:ea typeface="メイリオ" panose="020B0604030504040204" pitchFamily="50" charset="-128"/>
              </a:rPr>
              <a:t>1, 3, 7 </a:t>
            </a:r>
            <a:r>
              <a:rPr lang="ja-JP" altLang="en-US" sz="2000" dirty="0">
                <a:ea typeface="メイリオ" panose="020B0604030504040204" pitchFamily="50" charset="-128"/>
              </a:rPr>
              <a:t>で三面図</a:t>
            </a:r>
            <a:endParaRPr lang="en-US" altLang="ja-JP" sz="2000" dirty="0">
              <a:ea typeface="メイリオ" panose="020B0604030504040204" pitchFamily="50" charset="-128"/>
            </a:endParaRPr>
          </a:p>
          <a:p>
            <a:pPr eaLnBrk="1" hangingPunct="1"/>
            <a:r>
              <a:rPr lang="ja-JP" altLang="en-US" sz="2000" dirty="0"/>
              <a:t>・「</a:t>
            </a:r>
            <a:r>
              <a:rPr lang="ja-JP" altLang="en-US" sz="2000" b="1" dirty="0"/>
              <a:t>画面の４分割</a:t>
            </a:r>
            <a:r>
              <a:rPr lang="ja-JP" altLang="en-US" sz="2000" dirty="0"/>
              <a:t>」のモードへの切り替えは、</a:t>
            </a:r>
            <a:r>
              <a:rPr lang="en-US" altLang="ja-JP" sz="2000" dirty="0"/>
              <a:t>[CTRL] [ALT] </a:t>
            </a:r>
            <a:r>
              <a:rPr lang="en-US" altLang="ja-JP" sz="2000" b="1" dirty="0"/>
              <a:t>Q</a:t>
            </a:r>
            <a:r>
              <a:rPr lang="ja-JP" altLang="en-US" sz="2000" dirty="0"/>
              <a:t>（元に戻すのも同じ操作）</a:t>
            </a:r>
            <a:endParaRPr lang="en-US" altLang="ja-JP" sz="2000" dirty="0">
              <a:ea typeface="メイリオ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E05A700-1D83-43E7-8DA2-523292135223}"/>
              </a:ext>
            </a:extLst>
          </p:cNvPr>
          <p:cNvSpPr/>
          <p:nvPr/>
        </p:nvSpPr>
        <p:spPr>
          <a:xfrm>
            <a:off x="2598979" y="1187704"/>
            <a:ext cx="987787" cy="4479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637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477</Words>
  <Application>Microsoft Office PowerPoint</Application>
  <PresentationFormat>画面に合わせる (4:3)</PresentationFormat>
  <Paragraphs>122</Paragraphs>
  <Slides>15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3" baseType="lpstr">
      <vt:lpstr>ＭＳ Ｐゴシック</vt:lpstr>
      <vt:lpstr>ＭＳ Ｐ明朝</vt:lpstr>
      <vt:lpstr>メイリオ</vt:lpstr>
      <vt:lpstr>游ゴシック</vt:lpstr>
      <vt:lpstr>Arial</vt:lpstr>
      <vt:lpstr>Calibri</vt:lpstr>
      <vt:lpstr>Segoe UI</vt:lpstr>
      <vt:lpstr>Office テーマ</vt:lpstr>
      <vt:lpstr>cg-3. Blender の機能概要 </vt:lpstr>
      <vt:lpstr>Blender </vt:lpstr>
      <vt:lpstr>Blender の用途の例</vt:lpstr>
      <vt:lpstr>Blender の用途の例</vt:lpstr>
      <vt:lpstr>Blender の用途の例</vt:lpstr>
      <vt:lpstr>PowerPoint プレゼンテーション</vt:lpstr>
      <vt:lpstr>PowerPoint プレゼンテーション</vt:lpstr>
      <vt:lpstr>Blender の機能概要</vt:lpstr>
      <vt:lpstr>Blender の 3D ビュー</vt:lpstr>
      <vt:lpstr>Blender の オブジェクトモードとエディットモード</vt:lpstr>
      <vt:lpstr>オブジェクトモードでの操作例</vt:lpstr>
      <vt:lpstr>オブジェクトのマテリアルの設定</vt:lpstr>
      <vt:lpstr>オブジェクトの形状変更</vt:lpstr>
      <vt:lpstr>オブジェクトの形状変更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Blender の概要</dc:title>
  <dc:creator>kaneko kunihiko</dc:creator>
  <cp:lastModifiedBy>me</cp:lastModifiedBy>
  <cp:revision>35</cp:revision>
  <dcterms:created xsi:type="dcterms:W3CDTF">2019-11-02T00:06:04Z</dcterms:created>
  <dcterms:modified xsi:type="dcterms:W3CDTF">2023-01-24T01:19:24Z</dcterms:modified>
</cp:coreProperties>
</file>