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1037" r:id="rId2"/>
    <p:sldId id="826" r:id="rId3"/>
    <p:sldId id="829" r:id="rId4"/>
    <p:sldId id="1038" r:id="rId5"/>
    <p:sldId id="1039" r:id="rId6"/>
    <p:sldId id="830" r:id="rId7"/>
    <p:sldId id="827" r:id="rId8"/>
    <p:sldId id="1040" r:id="rId9"/>
    <p:sldId id="1041" r:id="rId10"/>
    <p:sldId id="831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1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4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4EF8-74FE-40A1-902E-125A64E3EB0E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23C1-63D0-4CA4-8D67-2118CF2CB84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C5B174-42CB-4E29-BEDB-5B349DA0C65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2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FBDB-3FE1-4E23-8A3E-D23037547262}" type="datetime1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79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3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76" y="2614172"/>
            <a:ext cx="3086100" cy="1397000"/>
          </a:xfrm>
        </p:spPr>
        <p:txBody>
          <a:bodyPr/>
          <a:lstStyle>
            <a:lvl1pPr algn="r">
              <a:lnSpc>
                <a:spcPct val="100000"/>
              </a:lnSpc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284" y="946596"/>
            <a:ext cx="5311720" cy="5267459"/>
          </a:xfrm>
        </p:spPr>
        <p:txBody>
          <a:bodyPr anchor="ctr"/>
          <a:lstStyle>
            <a:lvl1pPr>
              <a:spcBef>
                <a:spcPts val="0"/>
              </a:spcBef>
              <a:defRPr sz="26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3E3D-4D1D-4163-AD90-B772FBC95A7D}" type="datetime1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EE24C5F-FDEB-41AC-8EE7-D7A90FDF0D4E}"/>
              </a:ext>
            </a:extLst>
          </p:cNvPr>
          <p:cNvCxnSpPr/>
          <p:nvPr userDrawn="1"/>
        </p:nvCxnSpPr>
        <p:spPr>
          <a:xfrm>
            <a:off x="3408372" y="1771739"/>
            <a:ext cx="0" cy="30818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7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7190-F4F2-435C-9433-79F7AB9E97BF}" type="datetime1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16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1845" y="175028"/>
            <a:ext cx="8461208" cy="469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845" y="846253"/>
            <a:ext cx="8461208" cy="5333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BE731-6ED8-4A42-8A57-3C41D7584935}" type="datetime1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507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メイリオ" panose="020B0604030504040204" pitchFamily="50" charset="-128"/>
              </a:defRPr>
            </a:lvl1pPr>
          </a:lstStyle>
          <a:p>
            <a:fld id="{E205D82C-95A1-431E-8E38-AA614A14CDC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9445425-3AD1-45CB-BDD6-281EC62A9D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22" y="90311"/>
            <a:ext cx="746942" cy="7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rgbClr val="FF0000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Arial" panose="020B0604020202020204" pitchFamily="34" charset="0"/>
          <a:ea typeface="メイリオ" panose="020B0604030504040204" pitchFamily="50" charset="-128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kkaneko.jp/db/tm/index.htm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50157" y="1122363"/>
            <a:ext cx="8243685" cy="2387600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Blender</a:t>
            </a:r>
            <a:r>
              <a:rPr lang="ja-JP" altLang="en-US" sz="4000" dirty="0"/>
              <a:t>と</a:t>
            </a:r>
            <a:r>
              <a:rPr lang="en-US" altLang="ja-JP" sz="4000" dirty="0"/>
              <a:t>blender-OSM</a:t>
            </a:r>
            <a:r>
              <a:rPr lang="ja-JP" altLang="en-US" sz="4000" dirty="0"/>
              <a:t>を使用して、実世界の地形や建物を</a:t>
            </a:r>
            <a:r>
              <a:rPr lang="en-US" altLang="ja-JP" sz="4000" dirty="0"/>
              <a:t>3</a:t>
            </a:r>
            <a:r>
              <a:rPr lang="ja-JP" altLang="en-US" sz="4000" dirty="0"/>
              <a:t>次元で再現</a:t>
            </a:r>
            <a:br>
              <a:rPr lang="en-US" altLang="ja-JP" sz="4000" dirty="0"/>
            </a:br>
            <a:endParaRPr lang="ja-JP" altLang="en-US" sz="40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40FB6-D91C-4C45-82A6-6C3F63B50793}" type="slidenum">
              <a:rPr kumimoji="0" lang="ja-JP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75482" y="4869762"/>
            <a:ext cx="1415772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+mn-cs"/>
              </a:rPr>
              <a:t>金子邦彦</a:t>
            </a:r>
          </a:p>
        </p:txBody>
      </p:sp>
      <p:pic>
        <p:nvPicPr>
          <p:cNvPr id="7" name="Picture 2" descr="https://mirrors.creativecommons.org/presskit/buttons/88x31/png/by-nc-sa.e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105" y="5928126"/>
            <a:ext cx="1433790" cy="5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 descr="メガネをかけた男性&#10;&#10;自動的に生成された説明">
            <a:extLst>
              <a:ext uri="{FF2B5EF4-FFF2-40B4-BE49-F238E27FC236}">
                <a16:creationId xmlns:a16="http://schemas.microsoft.com/office/drawing/2014/main" id="{1C3B59FE-4A47-434A-A600-E43D38ADCC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28" y="4610382"/>
            <a:ext cx="710957" cy="937036"/>
          </a:xfrm>
          <a:prstGeom prst="rect">
            <a:avLst/>
          </a:prstGeom>
        </p:spPr>
      </p:pic>
      <p:sp>
        <p:nvSpPr>
          <p:cNvPr id="8" name="字幕 7">
            <a:extLst>
              <a:ext uri="{FF2B5EF4-FFF2-40B4-BE49-F238E27FC236}">
                <a16:creationId xmlns:a16="http://schemas.microsoft.com/office/drawing/2014/main" id="{E246CD48-9EDC-44F7-8CDD-2B1DAA1CE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157" y="3301658"/>
            <a:ext cx="8266421" cy="1506085"/>
          </a:xfrm>
        </p:spPr>
        <p:txBody>
          <a:bodyPr>
            <a:normAutofit/>
          </a:bodyPr>
          <a:lstStyle/>
          <a:p>
            <a:endParaRPr lang="en-US" altLang="ja-JP" dirty="0"/>
          </a:p>
          <a:p>
            <a:r>
              <a:rPr lang="en-US" altLang="ja-JP" dirty="0"/>
              <a:t>URL: </a:t>
            </a:r>
            <a:r>
              <a:rPr lang="en-US" altLang="ja-JP" dirty="0">
                <a:hlinkClick r:id="rId5"/>
              </a:rPr>
              <a:t>https://www.kkaneko.jp/db/tm/index.html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7095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50D003E-B989-480E-B699-25E7CC92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3" name="画面録画 2">
            <a:hlinkClick r:id="" action="ppaction://media"/>
            <a:extLst>
              <a:ext uri="{FF2B5EF4-FFF2-40B4-BE49-F238E27FC236}">
                <a16:creationId xmlns:a16="http://schemas.microsoft.com/office/drawing/2014/main" id="{54D90FDE-DD27-4622-90C2-A5AECF94B3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6738" y="1371600"/>
            <a:ext cx="54705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D800BB-1C80-48FD-8B69-01007160E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次元地図の特徴と応用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D2D765-0DCA-409A-9E0C-3C30A3EA6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3</a:t>
            </a:r>
            <a:r>
              <a:rPr lang="ja-JP" altLang="en-US" dirty="0"/>
              <a:t>次元地図は、実世界をデジタル空間で再現したものであり、以下の用途に活用できる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dirty="0"/>
              <a:t>観光シミュレーション体験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dirty="0"/>
              <a:t>交通安全における視認性の確認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dirty="0"/>
              <a:t>建築物の日照評価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dirty="0"/>
              <a:t>洪水などの自然現象の可視化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4FD5E3-DC8D-4AE4-BEA9-30EAF7A33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58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39865DB-311A-478C-9919-CF477D1C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3DDEC6-6ED4-48A6-8B72-86E0714C7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7190"/>
            <a:ext cx="9144000" cy="538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3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C87377-66ED-0AC4-3C69-AF6A238EA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Blender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907593-821D-837A-7755-FC1397DDA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Blender</a:t>
            </a:r>
            <a:r>
              <a:rPr lang="ja-JP" altLang="en-US" dirty="0"/>
              <a:t>は、</a:t>
            </a:r>
            <a:r>
              <a:rPr kumimoji="1" lang="en-US" altLang="ja-JP" dirty="0"/>
              <a:t>3</a:t>
            </a:r>
            <a:r>
              <a:rPr kumimoji="1" lang="ja-JP" altLang="en-US" dirty="0"/>
              <a:t>次元コンピュータグラフィックスの専門ソフトウェア</a:t>
            </a:r>
          </a:p>
          <a:p>
            <a:pPr marL="0" indent="0">
              <a:buNone/>
            </a:pPr>
            <a:r>
              <a:rPr kumimoji="1" lang="ja-JP" altLang="en-US" dirty="0"/>
              <a:t>主な機能：</a:t>
            </a:r>
          </a:p>
          <a:p>
            <a:r>
              <a:rPr kumimoji="1" lang="en-US" altLang="ja-JP" dirty="0"/>
              <a:t>3</a:t>
            </a:r>
            <a:r>
              <a:rPr kumimoji="1" lang="ja-JP" altLang="en-US" dirty="0"/>
              <a:t>次元データの編集</a:t>
            </a:r>
          </a:p>
          <a:p>
            <a:r>
              <a:rPr kumimoji="1" lang="ja-JP" altLang="en-US" dirty="0"/>
              <a:t>高品質なレンダリング</a:t>
            </a:r>
          </a:p>
          <a:p>
            <a:r>
              <a:rPr kumimoji="1" lang="en-US" altLang="ja-JP" dirty="0"/>
              <a:t>Unity</a:t>
            </a:r>
            <a:r>
              <a:rPr kumimoji="1" lang="ja-JP" altLang="en-US" dirty="0"/>
              <a:t>・</a:t>
            </a:r>
            <a:r>
              <a:rPr kumimoji="1" lang="en-US" altLang="ja-JP" dirty="0"/>
              <a:t>Unreal Engine</a:t>
            </a:r>
            <a:r>
              <a:rPr kumimoji="1" lang="ja-JP" altLang="en-US" dirty="0"/>
              <a:t>など他ソフトウェアへのデータエクスポート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90FE41-9E13-C57A-4553-774904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080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16F3C-AB38-3FDE-4107-73CB344E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/>
              <a:t>Blender-OSM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949549-C4B0-E7B3-99EB-0CC104884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ja-JP" dirty="0"/>
              <a:t>Blender</a:t>
            </a:r>
            <a:r>
              <a:rPr lang="ja-JP" altLang="en-US" dirty="0"/>
              <a:t>のアドオン（拡張機能）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ja-JP" dirty="0"/>
              <a:t>OpenStreetMap</a:t>
            </a:r>
            <a:r>
              <a:rPr lang="ja-JP" altLang="en-US" dirty="0"/>
              <a:t>データの取り込みと処理を担当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6FAB88-68A0-09A5-E028-1CD4E6BF4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322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F0E26-ED00-4EE4-B5AA-DA4F3828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著作権に関する重要な注意点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0D130D-9D4A-4F67-9628-01264B6A9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ja-JP" sz="2400" dirty="0"/>
              <a:t>Google Earth</a:t>
            </a:r>
            <a:r>
              <a:rPr lang="ja-JP" altLang="en-US" sz="2400" dirty="0"/>
              <a:t>などの商用サービス：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ja-JP" altLang="en-US" dirty="0"/>
              <a:t>閲覧は可能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ja-JP" altLang="en-US" dirty="0"/>
              <a:t>加工・再配布は原則として禁止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ja-JP" sz="2400" dirty="0"/>
              <a:t>OpenStreetMap</a:t>
            </a:r>
            <a:r>
              <a:rPr lang="ja-JP" altLang="en-US" sz="2400" dirty="0"/>
              <a:t>：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ja-JP" altLang="en-US" dirty="0"/>
              <a:t>オープンなライセンスで提供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ja-JP" altLang="en-US" dirty="0"/>
              <a:t>データの使用・加工が可能</a:t>
            </a:r>
          </a:p>
          <a:p>
            <a:endParaRPr kumimoji="1" lang="ja-JP" altLang="en-US" sz="2400" b="1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1C7AA1-C606-4707-BC88-6B9C39F6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077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D800BB-1C80-48FD-8B69-01007160E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3</a:t>
            </a:r>
            <a:r>
              <a:rPr lang="ja-JP" altLang="en-US" dirty="0"/>
              <a:t>次元地図作成の手順①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D2D765-0DCA-409A-9E0C-3C30A3EA6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b="1" dirty="0"/>
              <a:t>ベースマップの設定</a:t>
            </a:r>
          </a:p>
          <a:p>
            <a:pPr marL="0" indent="0">
              <a:buNone/>
            </a:pPr>
            <a:endParaRPr kumimoji="1" lang="ja-JP" altLang="en-US" dirty="0"/>
          </a:p>
          <a:p>
            <a:pPr marL="0" indent="0">
              <a:buNone/>
            </a:pPr>
            <a:r>
              <a:rPr kumimoji="1" lang="en-US" altLang="ja-JP" dirty="0"/>
              <a:t>GIS → Web geodata → Basemap</a:t>
            </a:r>
          </a:p>
          <a:p>
            <a:pPr marL="0" indent="0">
              <a:buNone/>
            </a:pPr>
            <a:r>
              <a:rPr kumimoji="1" lang="en-US" altLang="ja-JP" dirty="0"/>
              <a:t>- </a:t>
            </a:r>
            <a:r>
              <a:rPr kumimoji="1" lang="ja-JP" altLang="en-US" dirty="0"/>
              <a:t>マウスで地図操作</a:t>
            </a:r>
          </a:p>
          <a:p>
            <a:pPr marL="0" indent="0">
              <a:buNone/>
            </a:pPr>
            <a:r>
              <a:rPr kumimoji="1" lang="en-US" altLang="ja-JP" dirty="0"/>
              <a:t>- G</a:t>
            </a:r>
            <a:r>
              <a:rPr kumimoji="1" lang="ja-JP" altLang="en-US" dirty="0"/>
              <a:t>キー：地域検索</a:t>
            </a:r>
          </a:p>
          <a:p>
            <a:pPr marL="0" indent="0">
              <a:buNone/>
            </a:pPr>
            <a:r>
              <a:rPr kumimoji="1" lang="en-US" altLang="ja-JP" dirty="0"/>
              <a:t>- E</a:t>
            </a:r>
            <a:r>
              <a:rPr kumimoji="1" lang="ja-JP" altLang="en-US" dirty="0"/>
              <a:t>キー：データのエクスポート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4FD5E3-DC8D-4AE4-BEA9-30EAF7A33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576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B435E-B1AD-51F9-2C43-974957A2B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1C2C81-9050-E928-0BF5-DBACE47D0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3</a:t>
            </a:r>
            <a:r>
              <a:rPr lang="ja-JP" altLang="en-US" dirty="0"/>
              <a:t>次元地図作成の手順②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A46C80-03A6-3BBD-0E8A-A21FC8D59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b="1" dirty="0"/>
              <a:t>標高データの取得</a:t>
            </a:r>
          </a:p>
          <a:p>
            <a:pPr marL="0" indent="0">
              <a:buNone/>
            </a:pPr>
            <a:endParaRPr kumimoji="1" lang="ja-JP" altLang="en-US" dirty="0"/>
          </a:p>
          <a:p>
            <a:pPr marL="0" indent="0">
              <a:buNone/>
            </a:pPr>
            <a:r>
              <a:rPr kumimoji="1" lang="en-US" altLang="ja-JP" dirty="0"/>
              <a:t>GIS → Web geodata → Get elevation</a:t>
            </a:r>
          </a:p>
          <a:p>
            <a:pPr marL="0" indent="0">
              <a:buNone/>
            </a:pPr>
            <a:r>
              <a:rPr kumimoji="1" lang="en-US" altLang="ja-JP" dirty="0"/>
              <a:t>- </a:t>
            </a:r>
            <a:r>
              <a:rPr kumimoji="1" lang="ja-JP" altLang="en-US" dirty="0"/>
              <a:t>「</a:t>
            </a:r>
            <a:r>
              <a:rPr kumimoji="1" lang="en-US" altLang="ja-JP" dirty="0"/>
              <a:t>Elevation from object</a:t>
            </a:r>
            <a:r>
              <a:rPr kumimoji="1" lang="ja-JP" altLang="en-US" dirty="0"/>
              <a:t>」オプションを確認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C52DDA-FFBD-5C6E-69D7-B1C634654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010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C3170-B4D4-DE54-E1CB-90DFB352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79AC95-02B2-397B-C339-9A5D9A3AF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3</a:t>
            </a:r>
            <a:r>
              <a:rPr lang="ja-JP" altLang="en-US" dirty="0"/>
              <a:t>次元地図作成の手順③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A048F8-A62F-6492-9089-97D6B5838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b="1" dirty="0"/>
              <a:t>OpenStreetMap</a:t>
            </a:r>
            <a:r>
              <a:rPr kumimoji="1" lang="ja-JP" altLang="en-US" b="1" dirty="0"/>
              <a:t>データの取得</a:t>
            </a:r>
          </a:p>
          <a:p>
            <a:pPr marL="0" indent="0">
              <a:buNone/>
            </a:pPr>
            <a:endParaRPr kumimoji="1" lang="ja-JP" altLang="en-US" dirty="0"/>
          </a:p>
          <a:p>
            <a:pPr marL="0" indent="0">
              <a:buNone/>
            </a:pPr>
            <a:r>
              <a:rPr kumimoji="1" lang="en-US" altLang="ja-JP" dirty="0"/>
              <a:t>GIS → Web geodata → Get OSM</a:t>
            </a:r>
          </a:p>
          <a:p>
            <a:pPr marL="0" indent="0">
              <a:buNone/>
            </a:pPr>
            <a:r>
              <a:rPr kumimoji="1" lang="en-US" altLang="ja-JP" dirty="0"/>
              <a:t>- SHIFT</a:t>
            </a:r>
            <a:r>
              <a:rPr kumimoji="1" lang="ja-JP" altLang="en-US" dirty="0"/>
              <a:t>キー：データ種類の選択</a:t>
            </a:r>
          </a:p>
          <a:p>
            <a:pPr marL="0" indent="0">
              <a:buNone/>
            </a:pPr>
            <a:r>
              <a:rPr kumimoji="1" lang="en-US" altLang="ja-JP" dirty="0"/>
              <a:t>- </a:t>
            </a:r>
            <a:r>
              <a:rPr kumimoji="1" lang="ja-JP" altLang="en-US" dirty="0"/>
              <a:t>必要なレイヤーを選択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DF2AEC-5839-0D92-DA2B-4E89BB9A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D82C-95A1-431E-8E38-AA614A14CDC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279</Words>
  <Application>Microsoft Office PowerPoint</Application>
  <PresentationFormat>画面に合わせる (4:3)</PresentationFormat>
  <Paragraphs>57</Paragraphs>
  <Slides>10</Slides>
  <Notes>1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Arial</vt:lpstr>
      <vt:lpstr>Calibri</vt:lpstr>
      <vt:lpstr>Office テーマ</vt:lpstr>
      <vt:lpstr>Blenderとblender-OSMを使用して、実世界の地形や建物を3次元で再現 </vt:lpstr>
      <vt:lpstr>3次元地図の特徴と応用</vt:lpstr>
      <vt:lpstr>PowerPoint プレゼンテーション</vt:lpstr>
      <vt:lpstr>Blender</vt:lpstr>
      <vt:lpstr>Blender-OSM</vt:lpstr>
      <vt:lpstr>著作権に関する重要な注意点</vt:lpstr>
      <vt:lpstr>3次元地図作成の手順①</vt:lpstr>
      <vt:lpstr>3次元地図作成の手順②</vt:lpstr>
      <vt:lpstr>3次元地図作成の手順③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Blenderとblender-OSMを使用して、実世界の地形や建物を3次元で再現</dc:title>
  <dc:creator>kaneko kunihiko</dc:creator>
  <cp:lastModifiedBy>金子　邦彦</cp:lastModifiedBy>
  <cp:revision>37</cp:revision>
  <dcterms:created xsi:type="dcterms:W3CDTF">2019-11-02T00:06:04Z</dcterms:created>
  <dcterms:modified xsi:type="dcterms:W3CDTF">2025-03-25T14:33:56Z</dcterms:modified>
</cp:coreProperties>
</file>