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7" r:id="rId2"/>
    <p:sldId id="446" r:id="rId3"/>
    <p:sldId id="439" r:id="rId4"/>
    <p:sldId id="449" r:id="rId5"/>
    <p:sldId id="451" r:id="rId6"/>
    <p:sldId id="452" r:id="rId7"/>
    <p:sldId id="454" r:id="rId8"/>
    <p:sldId id="472" r:id="rId9"/>
    <p:sldId id="440" r:id="rId10"/>
    <p:sldId id="442" r:id="rId11"/>
    <p:sldId id="443" r:id="rId12"/>
    <p:sldId id="444" r:id="rId13"/>
    <p:sldId id="448" r:id="rId14"/>
    <p:sldId id="445" r:id="rId15"/>
    <p:sldId id="441" r:id="rId16"/>
    <p:sldId id="455" r:id="rId17"/>
    <p:sldId id="456" r:id="rId18"/>
    <p:sldId id="457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7" autoAdjust="0"/>
    <p:restoredTop sz="94660"/>
  </p:normalViewPr>
  <p:slideViewPr>
    <p:cSldViewPr snapToGrid="0">
      <p:cViewPr>
        <p:scale>
          <a:sx n="33" d="100"/>
          <a:sy n="33" d="100"/>
        </p:scale>
        <p:origin x="11" y="8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79CBA-D53F-4AEB-A0FF-F207F79B1688}" type="datetimeFigureOut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8A182-3758-4F29-AD99-A4424BBC5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36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8818-48EE-4257-9C98-4A688166671D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50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4D4F-97E0-480B-AC59-591201F3515B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4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C084-2B09-4B17-82DB-BB398FBAC64F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58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fld id="{EB0F8994-3EA6-4196-9AAA-3AA224B941FA}" type="datetime1">
              <a:rPr lang="ja-JP" altLang="en-US" smtClean="0"/>
              <a:pPr/>
              <a:t>2019/12/22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262241" y="6356349"/>
            <a:ext cx="27432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fld id="{43DCA150-FBCC-4EED-BD77-593698E95F3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123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22BB-4DF9-4E63-A338-3E654B495658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01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E20F-5959-4F0D-B880-ECE6B8AD31C8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6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FEA-8766-4F26-BF54-5D0329D842AF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7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04ED-5C3A-4066-9ECB-9257249AAD9C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6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8866-53E6-4A96-8D9C-BBADDCCB68DA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72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C027-15B6-4463-B9AD-7791ECAD8498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24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E6F-D467-46E2-BA49-87B6DB2EBB5C}" type="datetime1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9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5234" y="229691"/>
            <a:ext cx="10515600" cy="61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5234" y="11950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fld id="{98DFF2D9-99A8-4655-9AB5-CCBAE530C939}" type="datetime1">
              <a:rPr lang="ja-JP" altLang="en-US" smtClean="0"/>
              <a:t>2019/12/22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045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fld id="{43DCA150-FBCC-4EED-BD77-593698E95F3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51" y="229691"/>
            <a:ext cx="1627916" cy="15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C0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rgbClr val="00206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rgbClr val="00206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rgbClr val="00206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00206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00206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5724" y="1833563"/>
            <a:ext cx="10657490" cy="1715882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メイリオ" panose="020B0604030504040204" pitchFamily="50" charset="-128"/>
              </a:rPr>
              <a:t>教師あり学習と</a:t>
            </a:r>
            <a:br>
              <a:rPr kumimoji="1" lang="en-US" altLang="ja-JP" sz="5400" dirty="0">
                <a:latin typeface="メイリオ" panose="020B0604030504040204" pitchFamily="50" charset="-128"/>
              </a:rPr>
            </a:br>
            <a:r>
              <a:rPr kumimoji="1" lang="ja-JP" altLang="en-US" sz="5400" dirty="0">
                <a:latin typeface="メイリオ" panose="020B0604030504040204" pitchFamily="50" charset="-128"/>
              </a:rPr>
              <a:t>ディープラーニング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92469" y="4627511"/>
            <a:ext cx="9144000" cy="1655762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金子邦彦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39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Pylearn2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を使ってみる</a:t>
            </a:r>
            <a:r>
              <a:rPr lang="en-US" altLang="ja-JP" dirty="0"/>
              <a:t> </a:t>
            </a:r>
            <a:r>
              <a:rPr lang="ja-JP" altLang="en-US" dirty="0"/>
              <a:t>－ 準備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770" y="169741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◆必要なもの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en-US" altLang="ja-JP" sz="2400" dirty="0" err="1">
                <a:solidFill>
                  <a:schemeClr val="tx1"/>
                </a:solidFill>
              </a:rPr>
              <a:t>git</a:t>
            </a:r>
            <a:r>
              <a:rPr kumimoji="1" lang="en-US" altLang="ja-JP" sz="2400" dirty="0">
                <a:solidFill>
                  <a:schemeClr val="tx1"/>
                </a:solidFill>
              </a:rPr>
              <a:t> (</a:t>
            </a:r>
            <a:r>
              <a:rPr kumimoji="1" lang="ja-JP" altLang="en-US" sz="2400" dirty="0">
                <a:solidFill>
                  <a:schemeClr val="tx1"/>
                </a:solidFill>
              </a:rPr>
              <a:t>ツール</a:t>
            </a:r>
            <a:r>
              <a:rPr kumimoji="1" lang="en-US" altLang="ja-JP" sz="2400" dirty="0">
                <a:solidFill>
                  <a:schemeClr val="tx1"/>
                </a:solidFill>
              </a:rPr>
              <a:t>), Python 2 (</a:t>
            </a:r>
            <a:r>
              <a:rPr kumimoji="1" lang="ja-JP" altLang="en-US" sz="2400" dirty="0">
                <a:solidFill>
                  <a:schemeClr val="tx1"/>
                </a:solidFill>
              </a:rPr>
              <a:t>言語処理系</a:t>
            </a:r>
            <a:r>
              <a:rPr kumimoji="1" lang="en-US" altLang="ja-JP" sz="24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ja-JP" altLang="en-US" sz="2400" dirty="0"/>
              <a:t>◆ 準備</a:t>
            </a:r>
            <a:r>
              <a:rPr lang="ja-JP" altLang="en-US" sz="2400" dirty="0"/>
              <a:t>（ダウンロードと設定）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 err="1">
                <a:solidFill>
                  <a:schemeClr val="tx1"/>
                </a:solidFill>
              </a:rPr>
              <a:t>git</a:t>
            </a:r>
            <a:r>
              <a:rPr lang="en-US" altLang="ja-JP" sz="2400" dirty="0">
                <a:solidFill>
                  <a:schemeClr val="tx1"/>
                </a:solidFill>
              </a:rPr>
              <a:t> clone https://</a:t>
            </a:r>
            <a:r>
              <a:rPr lang="en-US" altLang="ja-JP" sz="2400" dirty="0" err="1">
                <a:solidFill>
                  <a:schemeClr val="tx1"/>
                </a:solidFill>
              </a:rPr>
              <a:t>github.com</a:t>
            </a:r>
            <a:r>
              <a:rPr lang="en-US" altLang="ja-JP" sz="2400" dirty="0">
                <a:solidFill>
                  <a:schemeClr val="tx1"/>
                </a:solidFill>
              </a:rPr>
              <a:t>/</a:t>
            </a:r>
            <a:r>
              <a:rPr lang="en-US" altLang="ja-JP" sz="2400" dirty="0" err="1">
                <a:solidFill>
                  <a:schemeClr val="tx1"/>
                </a:solidFill>
              </a:rPr>
              <a:t>lisa</a:t>
            </a:r>
            <a:r>
              <a:rPr lang="en-US" altLang="ja-JP" sz="2400" dirty="0">
                <a:solidFill>
                  <a:schemeClr val="tx1"/>
                </a:solidFill>
              </a:rPr>
              <a:t>-lab/</a:t>
            </a:r>
            <a:r>
              <a:rPr lang="en-US" altLang="ja-JP" sz="2400" dirty="0" err="1">
                <a:solidFill>
                  <a:schemeClr val="tx1"/>
                </a:solidFill>
              </a:rPr>
              <a:t>pylearn2.git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</a:rPr>
              <a:t>cd </a:t>
            </a:r>
            <a:r>
              <a:rPr lang="en-US" altLang="ja-JP" sz="2400" dirty="0" err="1">
                <a:solidFill>
                  <a:schemeClr val="tx1"/>
                </a:solidFill>
              </a:rPr>
              <a:t>pylearn2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</a:rPr>
              <a:t>python </a:t>
            </a:r>
            <a:r>
              <a:rPr lang="en-US" altLang="ja-JP" sz="2400" dirty="0" err="1">
                <a:solidFill>
                  <a:schemeClr val="tx1"/>
                </a:solidFill>
              </a:rPr>
              <a:t>setup.py</a:t>
            </a:r>
            <a:r>
              <a:rPr lang="en-US" altLang="ja-JP" sz="2400" dirty="0">
                <a:solidFill>
                  <a:schemeClr val="tx1"/>
                </a:solidFill>
              </a:rPr>
              <a:t> develop</a:t>
            </a:r>
          </a:p>
          <a:p>
            <a:pPr marL="0" indent="0">
              <a:buNone/>
            </a:pPr>
            <a:r>
              <a:rPr lang="ja-JP" altLang="en-US" sz="2400" dirty="0"/>
              <a:t>◆ 環境変数の設定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 err="1">
                <a:solidFill>
                  <a:schemeClr val="tx1"/>
                </a:solidFill>
              </a:rPr>
              <a:t>PYLEARN2_VIEW_COMMAND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en-US" altLang="ja-JP" sz="2400" dirty="0" err="1">
                <a:solidFill>
                  <a:schemeClr val="tx1"/>
                </a:solidFill>
              </a:rPr>
              <a:t>PYLEARN2_DATA_PATH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26374" y="1224438"/>
            <a:ext cx="574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Web </a:t>
            </a:r>
            <a:r>
              <a:rPr lang="ja-JP" altLang="en-US" dirty="0"/>
              <a:t>ページ：　</a:t>
            </a:r>
            <a:r>
              <a:rPr lang="en-US" altLang="ja-JP" dirty="0"/>
              <a:t>http://</a:t>
            </a:r>
            <a:r>
              <a:rPr lang="en-US" altLang="ja-JP" dirty="0" err="1"/>
              <a:t>deeplearning.net</a:t>
            </a:r>
            <a:r>
              <a:rPr lang="en-US" altLang="ja-JP" dirty="0"/>
              <a:t>/software/</a:t>
            </a:r>
            <a:r>
              <a:rPr lang="en-US" altLang="ja-JP" dirty="0" err="1"/>
              <a:t>pylearn2</a:t>
            </a:r>
            <a:r>
              <a:rPr lang="en-US" altLang="ja-JP" dirty="0"/>
              <a:t>/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626374" y="926223"/>
            <a:ext cx="644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Pylearn2</a:t>
            </a:r>
            <a:r>
              <a:rPr lang="en-US" altLang="ja-JP" dirty="0"/>
              <a:t> </a:t>
            </a:r>
            <a:r>
              <a:rPr lang="ja-JP" altLang="en-US" dirty="0"/>
              <a:t>とは，ディープラーニング等が簡単に行えるソフトウエア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92" y="3156043"/>
            <a:ext cx="4659086" cy="99733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84" y="5612003"/>
            <a:ext cx="4972050" cy="59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7263217" y="6265953"/>
            <a:ext cx="323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Ubuntu </a:t>
            </a:r>
            <a:r>
              <a:rPr lang="ja-JP" altLang="en-US" dirty="0" err="1"/>
              <a:t>での</a:t>
            </a:r>
            <a:r>
              <a:rPr lang="ja-JP" altLang="en-US" dirty="0"/>
              <a:t>環境変数の設定例</a:t>
            </a:r>
          </a:p>
        </p:txBody>
      </p:sp>
    </p:spTree>
    <p:extLst>
      <p:ext uri="{BB962C8B-B14F-4D97-AF65-F5344CB8AC3E}">
        <p14:creationId xmlns:p14="http://schemas.microsoft.com/office/powerpoint/2010/main" val="296751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4" y="229691"/>
            <a:ext cx="11077466" cy="612337"/>
          </a:xfrm>
        </p:spPr>
        <p:txBody>
          <a:bodyPr>
            <a:noAutofit/>
          </a:bodyPr>
          <a:lstStyle/>
          <a:p>
            <a:r>
              <a:rPr kumimoji="1" lang="en-US" altLang="ja-JP" sz="3200" dirty="0" err="1"/>
              <a:t>Pylearn2</a:t>
            </a:r>
            <a:r>
              <a:rPr kumimoji="1" lang="en-US" altLang="ja-JP" sz="3200" dirty="0"/>
              <a:t> </a:t>
            </a:r>
            <a:r>
              <a:rPr kumimoji="1" lang="ja-JP" altLang="en-US" sz="3200" dirty="0"/>
              <a:t>を使ってみる </a:t>
            </a:r>
            <a:r>
              <a:rPr lang="ja-JP" altLang="en-US" sz="3200" dirty="0"/>
              <a:t>－ </a:t>
            </a:r>
            <a:r>
              <a:rPr lang="en-US" altLang="ja-JP" sz="3200" dirty="0" err="1"/>
              <a:t>CIFAR</a:t>
            </a:r>
            <a:r>
              <a:rPr lang="en-US" altLang="ja-JP" sz="3200" dirty="0"/>
              <a:t> 10 </a:t>
            </a:r>
            <a:r>
              <a:rPr lang="ja-JP" altLang="en-US" sz="3200" dirty="0"/>
              <a:t>データセットのロード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334" y="904759"/>
            <a:ext cx="1129336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◆ </a:t>
            </a:r>
            <a:r>
              <a:rPr lang="en-US" altLang="ja-JP" dirty="0" err="1"/>
              <a:t>CIFAR</a:t>
            </a:r>
            <a:r>
              <a:rPr lang="en-US" altLang="ja-JP" dirty="0"/>
              <a:t> 10 </a:t>
            </a:r>
            <a:r>
              <a:rPr lang="ja-JP" altLang="en-US" dirty="0"/>
              <a:t>データセットを</a:t>
            </a:r>
            <a:r>
              <a:rPr kumimoji="1" lang="ja-JP" altLang="en-US" dirty="0"/>
              <a:t>配布サイトからダウンロード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◆ ファイルを解凍し，</a:t>
            </a:r>
            <a:r>
              <a:rPr kumimoji="1" lang="en-US" altLang="ja-JP" dirty="0" err="1"/>
              <a:t>PYLEARN2_DATA_PATH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の下の </a:t>
            </a:r>
            <a:r>
              <a:rPr lang="en-US" altLang="ja-JP" dirty="0" err="1"/>
              <a:t>cifar10</a:t>
            </a:r>
            <a:r>
              <a:rPr lang="en-US" altLang="ja-JP" dirty="0"/>
              <a:t>/</a:t>
            </a:r>
            <a:r>
              <a:rPr lang="en-US" altLang="ja-JP" dirty="0" err="1"/>
              <a:t>cifar</a:t>
            </a:r>
            <a:r>
              <a:rPr lang="en-US" altLang="ja-JP" dirty="0"/>
              <a:t>-10-batches-</a:t>
            </a:r>
            <a:r>
              <a:rPr lang="en-US" altLang="ja-JP" dirty="0" err="1"/>
              <a:t>py</a:t>
            </a:r>
            <a:r>
              <a:rPr lang="en-US" altLang="ja-JP" dirty="0"/>
              <a:t> </a:t>
            </a:r>
            <a:r>
              <a:rPr lang="ja-JP" altLang="en-US" dirty="0"/>
              <a:t>に置く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</a:t>
            </a:r>
            <a:r>
              <a:rPr kumimoji="1" lang="en-US" altLang="ja-JP" dirty="0" err="1"/>
              <a:t>CIFAR</a:t>
            </a:r>
            <a:r>
              <a:rPr kumimoji="1" lang="en-US" altLang="ja-JP" dirty="0"/>
              <a:t> 10 </a:t>
            </a:r>
            <a:r>
              <a:rPr lang="ja-JP" altLang="en-US" dirty="0"/>
              <a:t>データセット・ロード</a:t>
            </a:r>
            <a:r>
              <a:rPr kumimoji="1" lang="ja-JP" altLang="en-US" dirty="0"/>
              <a:t>プログラムの実行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en-US" altLang="ja-JP" sz="2400" dirty="0">
                <a:solidFill>
                  <a:schemeClr val="tx1"/>
                </a:solidFill>
              </a:rPr>
              <a:t>cd </a:t>
            </a:r>
            <a:r>
              <a:rPr kumimoji="1" lang="en-US" altLang="ja-JP" sz="2400" dirty="0" err="1">
                <a:solidFill>
                  <a:schemeClr val="tx1"/>
                </a:solidFill>
              </a:rPr>
              <a:t>pylearn</a:t>
            </a:r>
            <a:r>
              <a:rPr lang="en-US" altLang="ja-JP" sz="2400" dirty="0" err="1">
                <a:solidFill>
                  <a:schemeClr val="tx1"/>
                </a:solidFill>
              </a:rPr>
              <a:t>2</a:t>
            </a:r>
            <a:r>
              <a:rPr lang="en-US" altLang="ja-JP" sz="2400" dirty="0">
                <a:solidFill>
                  <a:schemeClr val="tx1"/>
                </a:solidFill>
              </a:rPr>
              <a:t>/scripts/tutorials/</a:t>
            </a:r>
            <a:r>
              <a:rPr kumimoji="1" lang="en-US" altLang="ja-JP" sz="2400" dirty="0" err="1">
                <a:solidFill>
                  <a:schemeClr val="tx1"/>
                </a:solidFill>
              </a:rPr>
              <a:t>grbm_smd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</a:rPr>
              <a:t>python </a:t>
            </a:r>
            <a:r>
              <a:rPr lang="en-US" altLang="ja-JP" sz="2400" dirty="0" err="1">
                <a:solidFill>
                  <a:schemeClr val="tx1"/>
                </a:solidFill>
              </a:rPr>
              <a:t>make_dataset.py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10308" y="1300096"/>
            <a:ext cx="7930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https://</a:t>
            </a:r>
            <a:r>
              <a:rPr lang="en-US" altLang="ja-JP" sz="2400" dirty="0" err="1"/>
              <a:t>www.cs.toronto.edu</a:t>
            </a:r>
            <a:r>
              <a:rPr lang="en-US" altLang="ja-JP" sz="2400" dirty="0"/>
              <a:t>/~</a:t>
            </a:r>
            <a:r>
              <a:rPr lang="en-US" altLang="ja-JP" sz="2400" dirty="0" err="1"/>
              <a:t>kriz</a:t>
            </a:r>
            <a:r>
              <a:rPr lang="en-US" altLang="ja-JP" sz="2400" dirty="0"/>
              <a:t>/</a:t>
            </a:r>
            <a:r>
              <a:rPr lang="en-US" altLang="ja-JP" sz="2400" dirty="0" err="1"/>
              <a:t>cifar.html</a:t>
            </a:r>
            <a:endParaRPr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33" y="2483529"/>
            <a:ext cx="5121166" cy="1651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17" y="4743399"/>
            <a:ext cx="4133084" cy="21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err="1"/>
              <a:t>Pylearn2</a:t>
            </a:r>
            <a:r>
              <a:rPr kumimoji="1" lang="en-US" altLang="ja-JP" sz="3600" dirty="0"/>
              <a:t> </a:t>
            </a:r>
            <a:r>
              <a:rPr kumimoji="1" lang="ja-JP" altLang="en-US" sz="3600" dirty="0"/>
              <a:t>を使ってみる　－ 学習プログラムの実行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334" y="904759"/>
            <a:ext cx="11293366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◆ 環境変数 </a:t>
            </a:r>
            <a:r>
              <a:rPr lang="en-US" altLang="ja-JP" dirty="0"/>
              <a:t>PATH </a:t>
            </a:r>
            <a:r>
              <a:rPr lang="ja-JP" altLang="en-US" dirty="0"/>
              <a:t>の設定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err="1">
                <a:solidFill>
                  <a:schemeClr val="tx1"/>
                </a:solidFill>
              </a:rPr>
              <a:t>pylearn2</a:t>
            </a:r>
            <a:r>
              <a:rPr lang="en-US" altLang="ja-JP" dirty="0">
                <a:solidFill>
                  <a:schemeClr val="tx1"/>
                </a:solidFill>
              </a:rPr>
              <a:t>/scripts </a:t>
            </a:r>
            <a:r>
              <a:rPr lang="ja-JP" altLang="en-US" dirty="0">
                <a:solidFill>
                  <a:schemeClr val="tx1"/>
                </a:solidFill>
              </a:rPr>
              <a:t>を </a:t>
            </a:r>
            <a:r>
              <a:rPr lang="en-US" altLang="ja-JP" dirty="0">
                <a:solidFill>
                  <a:schemeClr val="tx1"/>
                </a:solidFill>
              </a:rPr>
              <a:t>PATH </a:t>
            </a:r>
            <a:r>
              <a:rPr lang="ja-JP" altLang="en-US" dirty="0">
                <a:solidFill>
                  <a:schemeClr val="tx1"/>
                </a:solidFill>
              </a:rPr>
              <a:t>に含むように設定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◆ ニューラルネットワーク生成プログラムの実行</a:t>
            </a: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en-US" altLang="ja-JP" sz="2400" dirty="0" err="1">
                <a:solidFill>
                  <a:schemeClr val="tx1"/>
                </a:solidFill>
              </a:rPr>
              <a:t>train.py</a:t>
            </a:r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err="1">
                <a:solidFill>
                  <a:schemeClr val="tx1"/>
                </a:solidFill>
              </a:rPr>
              <a:t>cifat_grbm_smd.yaml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83517" y="2567322"/>
            <a:ext cx="323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Ubuntu </a:t>
            </a:r>
            <a:r>
              <a:rPr lang="ja-JP" altLang="en-US" dirty="0" err="1"/>
              <a:t>での</a:t>
            </a:r>
            <a:r>
              <a:rPr lang="ja-JP" altLang="en-US" dirty="0"/>
              <a:t>環境変数の設定例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9" y="1871662"/>
            <a:ext cx="7445547" cy="63292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3471494"/>
            <a:ext cx="6096000" cy="12954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528561" y="5062190"/>
            <a:ext cx="53014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/>
              <a:t>これでニューラルネットワークができた．</a:t>
            </a:r>
            <a:endParaRPr lang="en-US" altLang="ja-JP" sz="2400" b="1" dirty="0"/>
          </a:p>
          <a:p>
            <a:r>
              <a:rPr lang="ja-JP" altLang="en-US" sz="2400" b="1" dirty="0"/>
              <a:t>　・ＲＢＭを使用</a:t>
            </a:r>
            <a:endParaRPr lang="en-US" altLang="ja-JP" sz="2400" b="1" dirty="0"/>
          </a:p>
          <a:p>
            <a:r>
              <a:rPr lang="ja-JP" altLang="en-US" sz="24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71707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実行結果例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3" y="1298100"/>
            <a:ext cx="5369062" cy="389501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0888" y="6187072"/>
            <a:ext cx="6506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画像は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www.cs.toronto.edu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/~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kriz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cifar.html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より転載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69556" y="5228425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元データ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51491" y="5315501"/>
            <a:ext cx="5727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/>
              <a:t>作成された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ニューラルネットワーク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pPr algn="ctr"/>
            <a:r>
              <a:rPr lang="ja-JP" altLang="en-US" sz="2400" dirty="0"/>
              <a:t>（前ページの手順で得られたもの）</a:t>
            </a:r>
            <a:endParaRPr lang="en-US" altLang="ja-JP" sz="2400" dirty="0"/>
          </a:p>
          <a:p>
            <a:pPr algn="ctr"/>
            <a:r>
              <a:rPr lang="en-US" altLang="ja-JP" sz="2400" dirty="0"/>
              <a:t>※</a:t>
            </a:r>
            <a:r>
              <a:rPr lang="ja-JP" altLang="en-US" sz="2400" dirty="0"/>
              <a:t>数字と記号の羅列になるのは仕方ない</a:t>
            </a:r>
            <a:endParaRPr lang="en-US" altLang="ja-JP" sz="2400" dirty="0"/>
          </a:p>
        </p:txBody>
      </p:sp>
      <p:sp>
        <p:nvSpPr>
          <p:cNvPr id="9" name="右矢印 8"/>
          <p:cNvSpPr/>
          <p:nvPr/>
        </p:nvSpPr>
        <p:spPr>
          <a:xfrm>
            <a:off x="5413914" y="2707406"/>
            <a:ext cx="288595" cy="936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75428" y="1478430"/>
            <a:ext cx="173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ニューラル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ネットワーク</a:t>
            </a:r>
            <a:endParaRPr kumimoji="1" lang="en-US" altLang="ja-JP" sz="2400" b="1" dirty="0"/>
          </a:p>
          <a:p>
            <a:r>
              <a:rPr lang="ja-JP" altLang="en-US" sz="2400" b="1" dirty="0"/>
              <a:t>の作成</a:t>
            </a:r>
            <a:endParaRPr kumimoji="1" lang="ja-JP" altLang="en-US" sz="24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15" y="576221"/>
            <a:ext cx="4430852" cy="47294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389" y="3478770"/>
            <a:ext cx="1164684" cy="6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実行結果例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3" y="1298100"/>
            <a:ext cx="5369062" cy="389501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200357"/>
            <a:ext cx="6506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画像は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www.cs.toronto.edu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/~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kriz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cifar.html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より転載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69556" y="5228425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元データ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99279" y="5305090"/>
            <a:ext cx="6192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/>
              <a:t>作成されたニューラルネットワーク内の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フィルタ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pPr algn="ctr"/>
            <a:r>
              <a:rPr lang="ja-JP" altLang="en-US" sz="2400" dirty="0"/>
              <a:t>（前前ページの手順で得られたもの）</a:t>
            </a:r>
            <a:endParaRPr lang="en-US" altLang="ja-JP" sz="2400" dirty="0"/>
          </a:p>
          <a:p>
            <a:pPr algn="ctr"/>
            <a:r>
              <a:rPr kumimoji="1" lang="en-US" altLang="ja-JP" sz="2400" dirty="0" err="1"/>
              <a:t>show_weights.py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cifar</a:t>
            </a:r>
            <a:r>
              <a:rPr lang="en-US" altLang="ja-JP" sz="2400" dirty="0" err="1"/>
              <a:t>_grbm_smd.pkl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>
            <a:off x="5385091" y="2714048"/>
            <a:ext cx="288595" cy="936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75428" y="1478430"/>
            <a:ext cx="173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ニューラル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ネットワーク</a:t>
            </a:r>
            <a:endParaRPr kumimoji="1" lang="en-US" altLang="ja-JP" sz="2400" b="1" dirty="0"/>
          </a:p>
          <a:p>
            <a:r>
              <a:rPr lang="ja-JP" altLang="en-US" sz="2400" b="1" dirty="0"/>
              <a:t>の作成</a:t>
            </a:r>
            <a:endParaRPr kumimoji="1" lang="ja-JP" altLang="en-US" sz="24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01" y="401264"/>
            <a:ext cx="4914237" cy="49142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525" y="3468359"/>
            <a:ext cx="116443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2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4" y="539904"/>
            <a:ext cx="10515600" cy="61233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</a:rPr>
              <a:t>参考</a:t>
            </a:r>
            <a:r>
              <a:rPr lang="en-US" altLang="ja-JP" dirty="0">
                <a:latin typeface="メイリオ" panose="020B0604030504040204" pitchFamily="50" charset="-128"/>
              </a:rPr>
              <a:t>) </a:t>
            </a:r>
            <a:r>
              <a:rPr kumimoji="1" lang="en-US" altLang="ja-JP" dirty="0" err="1">
                <a:latin typeface="メイリオ" panose="020B0604030504040204" pitchFamily="50" charset="-128"/>
              </a:rPr>
              <a:t>CIFAR</a:t>
            </a:r>
            <a:r>
              <a:rPr kumimoji="1" lang="en-US" altLang="ja-JP" dirty="0">
                <a:latin typeface="メイリオ" panose="020B0604030504040204" pitchFamily="50" charset="-128"/>
              </a:rPr>
              <a:t>-10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データセットを扱う</a:t>
            </a:r>
            <a:br>
              <a:rPr kumimoji="1" lang="en-US" altLang="ja-JP" dirty="0">
                <a:latin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</a:rPr>
              <a:t>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15</a:t>
            </a:fld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5234" y="5077371"/>
            <a:ext cx="568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プログラムの一部分は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www.cs.toronto.edu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/~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kriz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cifar.html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より転載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22811" y="2353879"/>
            <a:ext cx="544285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dirty="0"/>
              <a:t># -*- coding: </a:t>
            </a:r>
            <a:r>
              <a:rPr lang="en-US" altLang="ja-JP" dirty="0" err="1"/>
              <a:t>utf</a:t>
            </a:r>
            <a:r>
              <a:rPr lang="en-US" altLang="ja-JP" dirty="0"/>
              <a:t>-8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import </a:t>
            </a:r>
            <a:r>
              <a:rPr lang="en-US" altLang="ja-JP" dirty="0" err="1"/>
              <a:t>numpy</a:t>
            </a:r>
            <a:r>
              <a:rPr lang="en-US" altLang="ja-JP" dirty="0"/>
              <a:t> as np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import </a:t>
            </a:r>
            <a:r>
              <a:rPr lang="en-US" altLang="ja-JP" dirty="0" err="1"/>
              <a:t>cPickle</a:t>
            </a:r>
            <a:endParaRPr lang="en-US" altLang="ja-JP" dirty="0"/>
          </a:p>
          <a:p>
            <a:pPr>
              <a:lnSpc>
                <a:spcPct val="80000"/>
              </a:lnSpc>
            </a:pPr>
            <a:r>
              <a:rPr lang="en-US" altLang="ja-JP" dirty="0" err="1"/>
              <a:t>def</a:t>
            </a:r>
            <a:r>
              <a:rPr lang="en-US" altLang="ja-JP" dirty="0"/>
              <a:t> </a:t>
            </a:r>
            <a:r>
              <a:rPr lang="en-US" altLang="ja-JP" dirty="0" err="1"/>
              <a:t>unpickle</a:t>
            </a:r>
            <a:r>
              <a:rPr lang="en-US" altLang="ja-JP" dirty="0"/>
              <a:t>(file):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    </a:t>
            </a:r>
            <a:r>
              <a:rPr lang="en-US" altLang="ja-JP" dirty="0" err="1"/>
              <a:t>fo</a:t>
            </a:r>
            <a:r>
              <a:rPr lang="en-US" altLang="ja-JP" dirty="0"/>
              <a:t> = open(file, '</a:t>
            </a:r>
            <a:r>
              <a:rPr lang="en-US" altLang="ja-JP" dirty="0" err="1"/>
              <a:t>rb</a:t>
            </a:r>
            <a:r>
              <a:rPr lang="en-US" altLang="ja-JP" dirty="0"/>
              <a:t>')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    </a:t>
            </a:r>
            <a:r>
              <a:rPr lang="en-US" altLang="ja-JP" dirty="0" err="1"/>
              <a:t>dict</a:t>
            </a:r>
            <a:r>
              <a:rPr lang="en-US" altLang="ja-JP" dirty="0"/>
              <a:t> = </a:t>
            </a:r>
            <a:r>
              <a:rPr lang="en-US" altLang="ja-JP" dirty="0" err="1"/>
              <a:t>cPickle.load</a:t>
            </a:r>
            <a:r>
              <a:rPr lang="en-US" altLang="ja-JP" dirty="0"/>
              <a:t>(</a:t>
            </a:r>
            <a:r>
              <a:rPr lang="en-US" altLang="ja-JP" dirty="0" err="1"/>
              <a:t>fo</a:t>
            </a:r>
            <a:r>
              <a:rPr lang="en-US" altLang="ja-JP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    </a:t>
            </a:r>
            <a:r>
              <a:rPr lang="en-US" altLang="ja-JP" dirty="0" err="1"/>
              <a:t>fo.close</a:t>
            </a:r>
            <a:r>
              <a:rPr lang="en-US" altLang="ja-JP" dirty="0"/>
              <a:t>()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    return </a:t>
            </a:r>
            <a:r>
              <a:rPr lang="en-US" altLang="ja-JP" dirty="0" err="1"/>
              <a:t>dict</a:t>
            </a:r>
            <a:endParaRPr lang="en-US" altLang="ja-JP" dirty="0"/>
          </a:p>
          <a:p>
            <a:pPr>
              <a:lnSpc>
                <a:spcPct val="80000"/>
              </a:lnSpc>
            </a:pPr>
            <a:endParaRPr lang="en-US" altLang="ja-JP" dirty="0"/>
          </a:p>
          <a:p>
            <a:pPr>
              <a:lnSpc>
                <a:spcPct val="80000"/>
              </a:lnSpc>
            </a:pPr>
            <a:r>
              <a:rPr lang="en-US" altLang="ja-JP" dirty="0" err="1"/>
              <a:t>label_names</a:t>
            </a:r>
            <a:r>
              <a:rPr lang="en-US" altLang="ja-JP" dirty="0"/>
              <a:t> = </a:t>
            </a:r>
            <a:r>
              <a:rPr lang="en-US" altLang="ja-JP" dirty="0" err="1"/>
              <a:t>unpickle</a:t>
            </a:r>
            <a:r>
              <a:rPr lang="en-US" altLang="ja-JP" dirty="0"/>
              <a:t>('</a:t>
            </a:r>
            <a:r>
              <a:rPr lang="en-US" altLang="ja-JP" dirty="0" err="1"/>
              <a:t>batches.meta</a:t>
            </a:r>
            <a:r>
              <a:rPr lang="en-US" altLang="ja-JP" dirty="0"/>
              <a:t>')["</a:t>
            </a:r>
            <a:r>
              <a:rPr lang="en-US" altLang="ja-JP" dirty="0" err="1"/>
              <a:t>label_names</a:t>
            </a:r>
            <a:r>
              <a:rPr lang="en-US" altLang="ja-JP" dirty="0"/>
              <a:t>"]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d = </a:t>
            </a:r>
            <a:r>
              <a:rPr lang="en-US" altLang="ja-JP" dirty="0" err="1"/>
              <a:t>unpickle</a:t>
            </a:r>
            <a:r>
              <a:rPr lang="en-US" altLang="ja-JP" dirty="0"/>
              <a:t>('</a:t>
            </a:r>
            <a:r>
              <a:rPr lang="en-US" altLang="ja-JP" dirty="0" err="1"/>
              <a:t>data_batch_1</a:t>
            </a:r>
            <a:r>
              <a:rPr lang="en-US" altLang="ja-JP" dirty="0"/>
              <a:t>')</a:t>
            </a:r>
          </a:p>
          <a:p>
            <a:pPr>
              <a:lnSpc>
                <a:spcPct val="80000"/>
              </a:lnSpc>
            </a:pPr>
            <a:endParaRPr lang="en-US" altLang="ja-JP" dirty="0"/>
          </a:p>
          <a:p>
            <a:pPr>
              <a:lnSpc>
                <a:spcPct val="80000"/>
              </a:lnSpc>
            </a:pPr>
            <a:endParaRPr lang="ja-JP" altLang="en-US" dirty="0"/>
          </a:p>
          <a:p>
            <a:pPr>
              <a:lnSpc>
                <a:spcPct val="80000"/>
              </a:lnSpc>
            </a:pPr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00524" y="1842303"/>
            <a:ext cx="5365108" cy="5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読み込みプログラム </a:t>
            </a:r>
            <a:r>
              <a:rPr lang="en-US" altLang="ja-JP" sz="2400" dirty="0">
                <a:latin typeface="メイリオ" panose="020B0604030504040204" pitchFamily="50" charset="-128"/>
              </a:rPr>
              <a:t>(Python 2)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230982" y="2865873"/>
            <a:ext cx="5442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import </a:t>
            </a:r>
            <a:r>
              <a:rPr lang="en-US" altLang="ja-JP" dirty="0" err="1"/>
              <a:t>matplotlib.pyplot</a:t>
            </a:r>
            <a:r>
              <a:rPr lang="ja-JP" altLang="en-US" dirty="0"/>
              <a:t> </a:t>
            </a:r>
            <a:r>
              <a:rPr lang="en-US" altLang="ja-JP" dirty="0"/>
              <a:t>as </a:t>
            </a:r>
            <a:r>
              <a:rPr lang="en-US" altLang="ja-JP" dirty="0" err="1"/>
              <a:t>plt</a:t>
            </a:r>
            <a:endParaRPr lang="en-US" altLang="ja-JP" dirty="0"/>
          </a:p>
          <a:p>
            <a:r>
              <a:rPr lang="en-US" altLang="ja-JP" dirty="0" err="1"/>
              <a:t>im</a:t>
            </a:r>
            <a:r>
              <a:rPr lang="en-US" altLang="ja-JP" dirty="0"/>
              <a:t> = d["data"][0]</a:t>
            </a:r>
          </a:p>
          <a:p>
            <a:r>
              <a:rPr lang="en-US" altLang="ja-JP" dirty="0" err="1"/>
              <a:t>plt.imshow</a:t>
            </a:r>
            <a:r>
              <a:rPr lang="en-US" altLang="ja-JP" dirty="0"/>
              <a:t>(</a:t>
            </a:r>
            <a:r>
              <a:rPr lang="en-US" altLang="ja-JP" dirty="0" err="1"/>
              <a:t>im.reshape</a:t>
            </a:r>
            <a:r>
              <a:rPr lang="en-US" altLang="ja-JP" dirty="0"/>
              <a:t>(3, 32, 32).transpose(1, 2, 0))</a:t>
            </a:r>
          </a:p>
          <a:p>
            <a:r>
              <a:rPr lang="en-US" altLang="ja-JP" dirty="0" err="1"/>
              <a:t>plt.show</a:t>
            </a:r>
            <a:r>
              <a:rPr lang="en-US" altLang="ja-JP" dirty="0"/>
              <a:t>()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5821052" y="2240333"/>
            <a:ext cx="5365108" cy="51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画像表示プログラム </a:t>
            </a:r>
            <a:r>
              <a:rPr lang="en-US" altLang="ja-JP" sz="2400" dirty="0">
                <a:latin typeface="メイリオ" panose="020B0604030504040204" pitchFamily="50" charset="-128"/>
              </a:rPr>
              <a:t>(Python 2)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75" y="4180166"/>
            <a:ext cx="2817673" cy="24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3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err="1"/>
              <a:t>Chainer</a:t>
            </a:r>
            <a:r>
              <a:rPr kumimoji="1" lang="ja-JP" altLang="en-US" sz="5400" dirty="0"/>
              <a:t>ニューラルネットの</a:t>
            </a:r>
            <a:br>
              <a:rPr kumimoji="1" lang="en-US" altLang="ja-JP" sz="5400" dirty="0"/>
            </a:br>
            <a:r>
              <a:rPr lang="ja-JP" altLang="en-US" sz="5400" dirty="0"/>
              <a:t>グラフ表示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64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6713" y="193675"/>
            <a:ext cx="11491912" cy="843189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Python </a:t>
            </a:r>
            <a:r>
              <a:rPr lang="ja-JP" altLang="en-US"/>
              <a:t>の各種パッケージのインストールと更新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/>
              <a:t>Windows Powershell</a:t>
            </a:r>
            <a:r>
              <a:rPr kumimoji="1" lang="en-US" altLang="ja-JP"/>
              <a:t> </a:t>
            </a:r>
            <a:r>
              <a:rPr kumimoji="1" lang="ja-JP" altLang="en-US"/>
              <a:t>を起動し</a:t>
            </a:r>
            <a:r>
              <a:rPr lang="ja-JP" altLang="en-US"/>
              <a:t>、次のように操作して </a:t>
            </a:r>
            <a:r>
              <a:rPr lang="en-US" altLang="ja-JP"/>
              <a:t>pip, cython, numpy </a:t>
            </a:r>
            <a:r>
              <a:rPr lang="ja-JP" altLang="en-US"/>
              <a:t>パッケージの最新版をインストール</a:t>
            </a:r>
            <a:endParaRPr lang="en-US" altLang="ja-JP"/>
          </a:p>
          <a:p>
            <a:endParaRPr lang="en-US" altLang="ja-JP"/>
          </a:p>
          <a:p>
            <a:pPr marL="0" indent="0">
              <a:lnSpc>
                <a:spcPct val="80000"/>
              </a:lnSpc>
              <a:buNone/>
            </a:pPr>
            <a:r>
              <a:rPr lang="en-US" altLang="ja-JP"/>
              <a:t>python -m pip install --upgrade </a:t>
            </a:r>
            <a:r>
              <a:rPr lang="en-US" altLang="ja-JP" b="1"/>
              <a:t>pip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/>
              <a:t>pip install --upgrade </a:t>
            </a:r>
            <a:r>
              <a:rPr lang="en-US" altLang="ja-JP" b="1"/>
              <a:t>cython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/>
              <a:t>pip install --upgrade </a:t>
            </a:r>
            <a:r>
              <a:rPr lang="en-US" altLang="ja-JP" b="1"/>
              <a:t>numpy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3133725"/>
            <a:ext cx="66103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6713" y="193675"/>
            <a:ext cx="11491912" cy="843189"/>
          </a:xfrm>
        </p:spPr>
        <p:txBody>
          <a:bodyPr/>
          <a:lstStyle/>
          <a:p>
            <a:r>
              <a:rPr lang="en-US" altLang="ja-JP"/>
              <a:t>Chainer </a:t>
            </a:r>
            <a:r>
              <a:rPr lang="ja-JP" altLang="en-US"/>
              <a:t>パッケージのインストールと更新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Windows </a:t>
            </a:r>
            <a:r>
              <a:rPr kumimoji="1" lang="ja-JP" altLang="en-US" b="1" dirty="0"/>
              <a:t>で</a:t>
            </a:r>
            <a:r>
              <a:rPr lang="ja-JP" altLang="en-US" dirty="0"/>
              <a:t>、次のように操作</a:t>
            </a:r>
            <a:endParaRPr lang="en-US" altLang="ja-JP" dirty="0"/>
          </a:p>
          <a:p>
            <a:pPr marL="0" indent="0">
              <a:lnSpc>
                <a:spcPct val="80000"/>
              </a:lnSpc>
              <a:buNone/>
            </a:pPr>
            <a:endParaRPr lang="en-US" altLang="ja-JP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ja-JP" dirty="0"/>
              <a:t>pip install </a:t>
            </a:r>
            <a:r>
              <a:rPr lang="en-US" altLang="ja-JP" b="1" dirty="0"/>
              <a:t>chainer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15B97F-590C-4E46-BDE0-316B6148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86" y="2685179"/>
            <a:ext cx="4893447" cy="4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4" y="397116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確認のため，</a:t>
            </a:r>
            <a:r>
              <a:rPr lang="en-US" altLang="ja-JP" dirty="0"/>
              <a:t>chainer </a:t>
            </a:r>
            <a:r>
              <a:rPr lang="ja-JP" altLang="en-US" dirty="0"/>
              <a:t>のバージョンを表示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B3EF048-C94F-459F-90FE-ADA0259B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70" y="3428999"/>
            <a:ext cx="6374337" cy="3276615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40C676E-616D-4471-9CF1-E0969CA29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py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import chainer</a:t>
            </a:r>
          </a:p>
          <a:p>
            <a:pPr marL="0" indent="0">
              <a:buNone/>
            </a:pPr>
            <a:r>
              <a:rPr lang="en-US" altLang="ja-JP" dirty="0"/>
              <a:t>print(</a:t>
            </a:r>
            <a:r>
              <a:rPr lang="en-US" altLang="ja-JP" dirty="0" err="1"/>
              <a:t>chainer.__version</a:t>
            </a:r>
            <a:r>
              <a:rPr lang="en-US" altLang="ja-JP" dirty="0"/>
              <a:t>__)</a:t>
            </a:r>
          </a:p>
          <a:p>
            <a:pPr marL="0" indent="0">
              <a:buNone/>
            </a:pPr>
            <a:r>
              <a:rPr kumimoji="1" lang="en-US" altLang="ja-JP" dirty="0"/>
              <a:t>exit()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414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多層パーセプトロンの模式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61068"/>
            <a:ext cx="6197490" cy="36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412325" y="4969251"/>
            <a:ext cx="88024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ニューラルネットワークは，人口のニューロン（上図の○）で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構成されたネットワーク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Wikipedia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より転載</a:t>
            </a:r>
          </a:p>
        </p:txBody>
      </p:sp>
    </p:spTree>
    <p:extLst>
      <p:ext uri="{BB962C8B-B14F-4D97-AF65-F5344CB8AC3E}">
        <p14:creationId xmlns:p14="http://schemas.microsoft.com/office/powerpoint/2010/main" val="307661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サンプルプログラムを動かしてみる </a:t>
            </a:r>
            <a:r>
              <a:rPr lang="en-US" altLang="ja-JP"/>
              <a:t>1/3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233" y="1195004"/>
            <a:ext cx="11542063" cy="4351338"/>
          </a:xfrm>
        </p:spPr>
        <p:txBody>
          <a:bodyPr/>
          <a:lstStyle/>
          <a:p>
            <a:r>
              <a:rPr lang="en-US" altLang="ja-JP" b="1" dirty="0"/>
              <a:t>Web </a:t>
            </a:r>
            <a:r>
              <a:rPr lang="ja-JP" altLang="en-US" b="1" dirty="0"/>
              <a:t>ブラウザ</a:t>
            </a:r>
            <a:r>
              <a:rPr lang="ja-JP" altLang="en-US" dirty="0"/>
              <a:t>で次の </a:t>
            </a:r>
            <a:r>
              <a:rPr lang="en-US" altLang="ja-JP" dirty="0"/>
              <a:t>Web </a:t>
            </a:r>
            <a:r>
              <a:rPr lang="ja-JP" altLang="en-US" dirty="0"/>
              <a:t>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https://github.com/pfnet/chainer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b="1" dirty="0"/>
              <a:t>「</a:t>
            </a:r>
            <a:r>
              <a:rPr lang="en-US" altLang="ja-JP" b="1" dirty="0"/>
              <a:t>Clone or download</a:t>
            </a:r>
            <a:r>
              <a:rPr lang="ja-JP" altLang="en-US" b="1" dirty="0"/>
              <a:t>」を展開し「</a:t>
            </a:r>
            <a:r>
              <a:rPr lang="en-US" altLang="ja-JP" b="1" dirty="0"/>
              <a:t>Download ZIP</a:t>
            </a:r>
            <a:r>
              <a:rPr lang="ja-JP" altLang="en-US" b="1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262" y="4229100"/>
            <a:ext cx="4638675" cy="26289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922838" y="4320155"/>
            <a:ext cx="1897062" cy="542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73599" y="5990942"/>
            <a:ext cx="1897062" cy="542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792" y="1397000"/>
            <a:ext cx="3425308" cy="230371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792" y="5381626"/>
            <a:ext cx="3781425" cy="876300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6895564" y="5556647"/>
            <a:ext cx="431800" cy="526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65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サンプルプログラムを動かしてみる </a:t>
            </a:r>
            <a:r>
              <a:rPr lang="en-US" altLang="ja-JP"/>
              <a:t>2/3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/>
              <a:t>ダウンロードした </a:t>
            </a:r>
            <a:r>
              <a:rPr lang="en-US" altLang="ja-JP" b="1"/>
              <a:t>ZIP </a:t>
            </a:r>
            <a:r>
              <a:rPr lang="ja-JP" altLang="en-US" b="1"/>
              <a:t>ファイル</a:t>
            </a:r>
            <a:r>
              <a:rPr lang="ja-JP" altLang="en-US"/>
              <a:t>を</a:t>
            </a:r>
            <a:r>
              <a:rPr lang="ja-JP" altLang="en-US" b="1"/>
              <a:t>展開（解凍）</a:t>
            </a:r>
            <a:endParaRPr lang="en-US" altLang="ja-JP" b="1"/>
          </a:p>
          <a:p>
            <a:pPr marL="0" indent="0">
              <a:buNone/>
            </a:pPr>
            <a:endParaRPr lang="en-US" altLang="ja-JP" b="1"/>
          </a:p>
          <a:p>
            <a:pPr marL="0" indent="0">
              <a:buNone/>
            </a:pPr>
            <a:endParaRPr lang="en-US" altLang="ja-JP" b="1"/>
          </a:p>
          <a:p>
            <a:pPr marL="0" indent="0">
              <a:buNone/>
            </a:pPr>
            <a:endParaRPr lang="en-US" altLang="ja-JP" b="1"/>
          </a:p>
          <a:p>
            <a:pPr marL="0" indent="0">
              <a:buNone/>
            </a:pPr>
            <a:endParaRPr lang="en-US" altLang="ja-JP" b="1"/>
          </a:p>
          <a:p>
            <a:r>
              <a:rPr lang="ja-JP" altLang="en-US" b="1"/>
              <a:t>丸ごと </a:t>
            </a:r>
            <a:r>
              <a:rPr lang="en-US" altLang="ja-JP" b="1"/>
              <a:t>C:\ </a:t>
            </a:r>
            <a:r>
              <a:rPr lang="ja-JP" altLang="en-US" b="1"/>
              <a:t>にコピー．</a:t>
            </a:r>
            <a:r>
              <a:rPr lang="en-US" altLang="ja-JP" b="1"/>
              <a:t>C:\chainer-master </a:t>
            </a:r>
            <a:r>
              <a:rPr lang="ja-JP" altLang="en-US"/>
              <a:t>というディレクトリ（フォルダ）ができる</a:t>
            </a:r>
            <a:endParaRPr kumimoji="1" lang="en-US" altLang="ja-JP"/>
          </a:p>
          <a:p>
            <a:pPr marL="0" indent="0">
              <a:buNone/>
            </a:pPr>
            <a:endParaRPr lang="en-US" altLang="ja-JP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90" y="1652283"/>
            <a:ext cx="2857500" cy="20957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74" y="4629150"/>
            <a:ext cx="7515225" cy="22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0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サンプルプログラムを動かしてみる </a:t>
            </a:r>
            <a:r>
              <a:rPr lang="en-US" altLang="ja-JP"/>
              <a:t>3/3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Windows Power Shell </a:t>
            </a:r>
            <a:r>
              <a:rPr lang="ja-JP" altLang="en-US"/>
              <a:t>で次のように操作</a:t>
            </a:r>
            <a:endParaRPr lang="en-US" altLang="ja-JP"/>
          </a:p>
          <a:p>
            <a:pPr marL="0" indent="0">
              <a:buNone/>
            </a:pPr>
            <a:r>
              <a:rPr lang="en-US" altLang="ja-JP"/>
              <a:t>	cd </a:t>
            </a:r>
            <a:r>
              <a:rPr lang="en-US" altLang="ja-JP" b="1"/>
              <a:t>C:\chainer-master</a:t>
            </a:r>
          </a:p>
          <a:p>
            <a:pPr marL="0" indent="0">
              <a:buNone/>
            </a:pPr>
            <a:r>
              <a:rPr lang="en-US" altLang="ja-JP" b="1"/>
              <a:t>	</a:t>
            </a:r>
            <a:r>
              <a:rPr lang="en-US" altLang="ja-JP"/>
              <a:t>python examples\word2vae\train_vae.py </a:t>
            </a:r>
            <a:r>
              <a:rPr lang="en-US" altLang="ja-JP" b="1"/>
              <a:t>--epoch </a:t>
            </a:r>
            <a:r>
              <a:rPr lang="en-US" altLang="ja-JP" b="1">
                <a:solidFill>
                  <a:srgbClr val="C0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altLang="ja-JP" b="1">
                <a:solidFill>
                  <a:srgbClr val="C00000"/>
                </a:solidFill>
              </a:rPr>
              <a:t> </a:t>
            </a:r>
            <a:r>
              <a:rPr lang="en-US" altLang="ja-JP" b="1"/>
              <a:t>        </a:t>
            </a:r>
            <a:r>
              <a:rPr lang="ja-JP" altLang="en-US" b="1"/>
              <a:t>数十分ほど待つ</a:t>
            </a:r>
            <a:endParaRPr lang="en-US" altLang="ja-JP" b="1"/>
          </a:p>
        </p:txBody>
      </p:sp>
    </p:spTree>
    <p:extLst>
      <p:ext uri="{BB962C8B-B14F-4D97-AF65-F5344CB8AC3E}">
        <p14:creationId xmlns:p14="http://schemas.microsoft.com/office/powerpoint/2010/main" val="212305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サンプルプログラムの結果</a:t>
            </a:r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1643062"/>
            <a:ext cx="6172200" cy="35718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200" y="558197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ファイルが増える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559264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サンプルプログラムの結果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175" y="1296987"/>
            <a:ext cx="5102225" cy="101441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/>
              <a:t>学習に使った画像</a:t>
            </a:r>
            <a:endParaRPr kumimoji="1" lang="en-US" altLang="ja-JP"/>
          </a:p>
          <a:p>
            <a:pPr marL="0" indent="0">
              <a:buNone/>
            </a:pPr>
            <a:r>
              <a:rPr lang="en-US" altLang="ja-JP"/>
              <a:t>(train_reconstructed.png)</a:t>
            </a:r>
            <a:endParaRPr kumimoji="1" lang="ja-JP" altLang="en-US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057900" y="1296986"/>
            <a:ext cx="5102225" cy="101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学習結果</a:t>
            </a:r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/>
              <a:t>(sampled.png)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2197100"/>
            <a:ext cx="4660900" cy="46609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100"/>
            <a:ext cx="46609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Graphviz </a:t>
            </a:r>
            <a:r>
              <a:rPr kumimoji="1" lang="ja-JP" altLang="en-US"/>
              <a:t>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/>
              <a:t>Graphiviz </a:t>
            </a:r>
            <a:r>
              <a:rPr kumimoji="1" lang="ja-JP" altLang="en-US"/>
              <a:t>はグラフ表示、グラフ操作のソフトウエア（ここでの「グラフ」は</a:t>
            </a:r>
            <a:r>
              <a:rPr kumimoji="1" lang="ja-JP" altLang="en-US" b="1"/>
              <a:t>何かと何かの関係を表すためのグラフ</a:t>
            </a:r>
            <a:r>
              <a:rPr kumimoji="1" lang="ja-JP" altLang="en-US"/>
              <a:t>のこと）</a:t>
            </a:r>
            <a:endParaRPr kumimoji="1" lang="en-US" altLang="ja-JP"/>
          </a:p>
          <a:p>
            <a:r>
              <a:rPr lang="en-US" altLang="ja-JP"/>
              <a:t>Web</a:t>
            </a:r>
            <a:r>
              <a:rPr lang="ja-JP" altLang="en-US"/>
              <a:t> ページを開く</a:t>
            </a:r>
            <a:endParaRPr lang="en-US" altLang="ja-JP"/>
          </a:p>
          <a:p>
            <a:pPr marL="0" indent="0">
              <a:buNone/>
            </a:pPr>
            <a:r>
              <a:rPr lang="en-US" altLang="ja-JP"/>
              <a:t>	http://www.graphviz.org/Download_windows.php</a:t>
            </a:r>
            <a:endParaRPr kumimoji="1" lang="en-US" altLang="ja-JP"/>
          </a:p>
          <a:p>
            <a:endParaRPr lang="en-US" altLang="ja-JP"/>
          </a:p>
          <a:p>
            <a:r>
              <a:rPr kumimoji="1" lang="en-US" altLang="ja-JP"/>
              <a:t>.msi </a:t>
            </a:r>
            <a:r>
              <a:rPr kumimoji="1" lang="ja-JP" altLang="en-US"/>
              <a:t>ファイルをダウンロードし、インストール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4" y="4362449"/>
            <a:ext cx="8607425" cy="221046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487738" y="5219700"/>
            <a:ext cx="1897062" cy="405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59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/>
              <a:t>Graphviz </a:t>
            </a:r>
            <a:r>
              <a:rPr kumimoji="1" lang="ja-JP" altLang="en-US" sz="4000"/>
              <a:t>で </a:t>
            </a:r>
            <a:r>
              <a:rPr kumimoji="1" lang="en-US" altLang="ja-JP" sz="4000"/>
              <a:t>C:\graph.dot </a:t>
            </a:r>
            <a:r>
              <a:rPr kumimoji="1" lang="ja-JP" altLang="en-US" sz="4000"/>
              <a:t>ファイルを扱ってみる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925" y="1014414"/>
            <a:ext cx="11877675" cy="486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/>
              <a:t>C:\graph.dot </a:t>
            </a:r>
            <a:r>
              <a:rPr kumimoji="1" lang="ja-JP" altLang="en-US" sz="2400"/>
              <a:t>は、ニューラルネットを保存したデータファイル</a:t>
            </a:r>
            <a:endParaRPr kumimoji="1" lang="en-US" altLang="ja-JP" sz="2400"/>
          </a:p>
          <a:p>
            <a:pPr marL="0" indent="0">
              <a:buNone/>
            </a:pPr>
            <a:r>
              <a:rPr lang="ja-JP" altLang="en-US" sz="2400"/>
              <a:t>・</a:t>
            </a:r>
            <a:r>
              <a:rPr lang="en-US" altLang="ja-JP" sz="2400"/>
              <a:t>Graphviz (</a:t>
            </a:r>
            <a:r>
              <a:rPr lang="ja-JP" altLang="en-US" sz="2400"/>
              <a:t>名前は </a:t>
            </a:r>
            <a:r>
              <a:rPr lang="en-US" altLang="ja-JP" sz="2400"/>
              <a:t>gvedit.exe) </a:t>
            </a:r>
            <a:r>
              <a:rPr lang="ja-JP" altLang="en-US" sz="2400"/>
              <a:t>を起動</a:t>
            </a:r>
            <a:endParaRPr lang="en-US" altLang="ja-JP" sz="2400"/>
          </a:p>
          <a:p>
            <a:pPr marL="0" indent="0">
              <a:buNone/>
            </a:pPr>
            <a:r>
              <a:rPr lang="ja-JP" altLang="en-US" sz="2400"/>
              <a:t>・読み込みたいので、「</a:t>
            </a:r>
            <a:r>
              <a:rPr lang="en-US" altLang="ja-JP" sz="2400" b="1"/>
              <a:t>File</a:t>
            </a:r>
            <a:r>
              <a:rPr lang="ja-JP" altLang="en-US" sz="2400"/>
              <a:t>」→「</a:t>
            </a:r>
            <a:r>
              <a:rPr lang="en-US" altLang="ja-JP" sz="2400" b="1"/>
              <a:t>Open</a:t>
            </a:r>
            <a:r>
              <a:rPr lang="ja-JP" altLang="en-US" sz="2400"/>
              <a:t>」と操作し、</a:t>
            </a:r>
            <a:r>
              <a:rPr lang="en-US" altLang="ja-JP" sz="2400" b="1"/>
              <a:t>C:\chainer\graph.dot </a:t>
            </a:r>
            <a:r>
              <a:rPr lang="ja-JP" altLang="en-US" sz="2400"/>
              <a:t>を選ぶ</a:t>
            </a:r>
            <a:endParaRPr lang="en-US" altLang="ja-JP" sz="2400"/>
          </a:p>
          <a:p>
            <a:pPr marL="0" indent="0">
              <a:buNone/>
            </a:pPr>
            <a:endParaRPr lang="en-US" altLang="ja-JP" sz="2400"/>
          </a:p>
          <a:p>
            <a:pPr marL="0" indent="0">
              <a:buNone/>
            </a:pPr>
            <a:endParaRPr lang="en-US" altLang="ja-JP" sz="2400"/>
          </a:p>
          <a:p>
            <a:pPr marL="0" indent="0">
              <a:buNone/>
            </a:pPr>
            <a:endParaRPr lang="en-US" altLang="ja-JP" sz="2400"/>
          </a:p>
          <a:p>
            <a:pPr marL="0" indent="0">
              <a:buNone/>
            </a:pPr>
            <a:endParaRPr lang="en-US" altLang="ja-JP" sz="2400"/>
          </a:p>
          <a:p>
            <a:pPr marL="0" indent="0">
              <a:buNone/>
            </a:pPr>
            <a:endParaRPr lang="en-US" altLang="ja-JP" sz="2400"/>
          </a:p>
          <a:p>
            <a:r>
              <a:rPr lang="ja-JP" altLang="en-US" sz="2400"/>
              <a:t>画像ファイルに変換したいので「</a:t>
            </a:r>
            <a:r>
              <a:rPr lang="en-US" altLang="ja-JP" sz="2400" b="1"/>
              <a:t>Graph</a:t>
            </a:r>
            <a:r>
              <a:rPr lang="ja-JP" altLang="en-US" sz="2400"/>
              <a:t>」→「</a:t>
            </a:r>
            <a:r>
              <a:rPr lang="en-US" altLang="ja-JP" sz="2400" b="1"/>
              <a:t>Settings</a:t>
            </a:r>
            <a:r>
              <a:rPr lang="ja-JP" altLang="en-US" sz="2400"/>
              <a:t>」と操作し </a:t>
            </a:r>
            <a:r>
              <a:rPr lang="en-US" altLang="ja-JP" sz="2400" b="1"/>
              <a:t>C:\chainer\a.png</a:t>
            </a:r>
            <a:r>
              <a:rPr lang="en-US" altLang="ja-JP" sz="2400"/>
              <a:t> </a:t>
            </a:r>
            <a:r>
              <a:rPr lang="ja-JP" altLang="en-US" sz="2400"/>
              <a:t>を指定し、</a:t>
            </a:r>
            <a:r>
              <a:rPr lang="en-US" altLang="ja-JP" sz="2400"/>
              <a:t>OK </a:t>
            </a:r>
            <a:r>
              <a:rPr lang="ja-JP" altLang="en-US" sz="2400"/>
              <a:t>をクリック</a:t>
            </a:r>
            <a:endParaRPr lang="en-US" altLang="ja-JP" sz="24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2288987"/>
            <a:ext cx="3098800" cy="21631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7" y="5363354"/>
            <a:ext cx="3484563" cy="14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4" y="378480"/>
            <a:ext cx="10515600" cy="61233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Graphviz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 </a:t>
            </a:r>
            <a:r>
              <a:rPr kumimoji="1" lang="en-US" altLang="ja-JP" dirty="0"/>
              <a:t>C:\</a:t>
            </a:r>
            <a:r>
              <a:rPr kumimoji="1" lang="en-US" altLang="ja-JP" dirty="0" err="1"/>
              <a:t>graph.dot</a:t>
            </a:r>
            <a:r>
              <a:rPr kumimoji="1" lang="en-US" altLang="ja-JP" dirty="0"/>
              <a:t> </a:t>
            </a:r>
            <a:r>
              <a:rPr kumimoji="1" lang="ja-JP" altLang="en-US" dirty="0"/>
              <a:t>ファイルを扱ってみる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174" y="1296987"/>
            <a:ext cx="11782425" cy="486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/>
              <a:t> </a:t>
            </a:r>
            <a:r>
              <a:rPr lang="en-US" altLang="ja-JP" sz="2400" b="1"/>
              <a:t>C:\chainer\a.png</a:t>
            </a:r>
            <a:r>
              <a:rPr lang="en-US" altLang="ja-JP" sz="2400"/>
              <a:t> </a:t>
            </a:r>
            <a:r>
              <a:rPr lang="ja-JP" altLang="en-US" sz="2400"/>
              <a:t>を開く．</a:t>
            </a:r>
            <a:endParaRPr lang="en-US" altLang="ja-JP" sz="240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78" y="1296986"/>
            <a:ext cx="2907833" cy="55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6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以下参考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03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6713" y="193675"/>
            <a:ext cx="11491912" cy="843189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Windows </a:t>
            </a:r>
            <a:r>
              <a:rPr lang="ja-JP" altLang="en-US"/>
              <a:t>で </a:t>
            </a:r>
            <a:r>
              <a:rPr lang="en-US" altLang="ja-JP"/>
              <a:t>scipy </a:t>
            </a:r>
            <a:r>
              <a:rPr lang="ja-JP" altLang="en-US"/>
              <a:t>パッケージのインストール </a:t>
            </a:r>
            <a:r>
              <a:rPr lang="en-US" altLang="ja-JP"/>
              <a:t>1/2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/>
              <a:t>Web</a:t>
            </a:r>
            <a:r>
              <a:rPr kumimoji="1" lang="ja-JP" altLang="en-US"/>
              <a:t> ブラウザで </a:t>
            </a:r>
            <a:r>
              <a:rPr lang="en-US" altLang="ja-JP"/>
              <a:t>http://www.lfd.uci.edu/~gohlke/pythonlibs/#scipy</a:t>
            </a:r>
          </a:p>
          <a:p>
            <a:pPr marL="0" indent="0">
              <a:buNone/>
            </a:pPr>
            <a:r>
              <a:rPr lang="ja-JP" altLang="en-US"/>
              <a:t>を開く</a:t>
            </a: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r>
              <a:rPr lang="en-US" altLang="ja-JP" b="1"/>
              <a:t>scipy-0.17.1-cp27-cp27m-win32.whl </a:t>
            </a:r>
            <a:r>
              <a:rPr lang="ja-JP" altLang="en-US"/>
              <a:t>をダウンロード</a:t>
            </a: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r>
              <a:rPr lang="ja-JP" altLang="en-US"/>
              <a:t>ダウンロードしたファイルを </a:t>
            </a:r>
            <a:r>
              <a:rPr lang="en-US" altLang="ja-JP" b="1"/>
              <a:t>C:\</a:t>
            </a:r>
            <a:r>
              <a:rPr lang="en-US" altLang="ja-JP"/>
              <a:t> </a:t>
            </a:r>
            <a:r>
              <a:rPr lang="ja-JP" altLang="en-US"/>
              <a:t>にコピー</a:t>
            </a:r>
            <a:endParaRPr lang="en-US" altLang="ja-JP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00262"/>
            <a:ext cx="10106025" cy="9690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024312"/>
            <a:ext cx="9177338" cy="118193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200274" y="4534729"/>
            <a:ext cx="3971925" cy="671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716659"/>
            <a:ext cx="5205413" cy="114133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085975" y="6375437"/>
            <a:ext cx="4872038" cy="335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44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3" y="229691"/>
            <a:ext cx="11640207" cy="6123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000" dirty="0"/>
              <a:t>教師あり学習 </a:t>
            </a:r>
            <a:r>
              <a:rPr lang="en-US" altLang="ja-JP" sz="4000" dirty="0"/>
              <a:t>(supervised learning)</a:t>
            </a:r>
            <a:r>
              <a:rPr lang="ja-JP" altLang="en-US" sz="4000" dirty="0"/>
              <a:t>の例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フローチャート: 磁気ディスク 4"/>
          <p:cNvSpPr/>
          <p:nvPr/>
        </p:nvSpPr>
        <p:spPr>
          <a:xfrm>
            <a:off x="1807807" y="4497846"/>
            <a:ext cx="2695074" cy="18288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6421" y="510665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</a:p>
          <a:p>
            <a:r>
              <a:rPr kumimoji="1"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データセット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076432" y="3599188"/>
            <a:ext cx="0" cy="117107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945165" y="2011020"/>
            <a:ext cx="2420358" cy="1588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254167" y="2767261"/>
            <a:ext cx="69099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-152673" y="2290208"/>
            <a:ext cx="172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新しい</a:t>
            </a:r>
            <a:endParaRPr kumimoji="1" lang="en-US" altLang="ja-JP" sz="28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</a:t>
            </a:r>
            <a:endParaRPr kumimoji="1" lang="ja-JP" altLang="en-US" sz="28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4355753" y="2802353"/>
            <a:ext cx="69099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07991" y="3282157"/>
            <a:ext cx="1737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外花被辺、内花被片</a:t>
            </a:r>
            <a:endParaRPr lang="en-US" altLang="ja-JP" sz="24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の幅と長さ</a:t>
            </a:r>
          </a:p>
        </p:txBody>
      </p:sp>
      <p:pic>
        <p:nvPicPr>
          <p:cNvPr id="21" name="Picture 6" descr="https://upload.wikimedia.org/wikipedia/commons/thumb/5/56/Kosaciec_szczecinkowaty_Iris_setosa.jpg/640px-Kosaciec_szczecinkowaty_Iris_seto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83" y="3925993"/>
            <a:ext cx="851493" cy="11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4955791" y="4963606"/>
            <a:ext cx="1703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sz="24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setosa</a:t>
            </a:r>
            <a:endParaRPr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3" name="Picture 8" descr="https://upload.wikimedia.org/wikipedia/commons/thumb/4/41/Iris_versicolor_3.jpg/800px-Iris_versicolor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36" y="3914343"/>
            <a:ext cx="1527197" cy="11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6484048" y="4943871"/>
            <a:ext cx="2275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versicolor</a:t>
            </a:r>
            <a:endParaRPr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5" name="Picture 10" descr="https://upload.wikimedia.org/wikipedia/commons/thumb/9/9f/Iris_virginica.jpg/800px-Iris_virgin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41" y="3923964"/>
            <a:ext cx="1394848" cy="11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8552048" y="4979648"/>
            <a:ext cx="1808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sz="24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4739762" y="3808373"/>
            <a:ext cx="296340" cy="30168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340209" y="5271311"/>
            <a:ext cx="1737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外花被辺、内花被片</a:t>
            </a:r>
            <a:endParaRPr lang="en-US" altLang="ja-JP" sz="24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の幅と長さ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060109" y="5291669"/>
            <a:ext cx="39777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5.1 3.5 1.4 0.2 </a:t>
            </a:r>
          </a:p>
          <a:p>
            <a:r>
              <a:rPr lang="pt-BR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4.9 3.0 1.4 0.2 </a:t>
            </a:r>
          </a:p>
          <a:p>
            <a:r>
              <a:rPr lang="pt-BR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4.7 3.2 1.3 0.2 </a:t>
            </a:r>
          </a:p>
          <a:p>
            <a:r>
              <a:rPr lang="pt-BR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4.6 3.1 1.5 0.2 </a:t>
            </a:r>
          </a:p>
          <a:p>
            <a:r>
              <a:rPr lang="pt-BR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5.0 3.6 1.4 0.2 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58122" y="2076444"/>
            <a:ext cx="3828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推定結果</a:t>
            </a:r>
            <a:endParaRPr lang="en-US" altLang="ja-JP" sz="28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kumimoji="1" lang="en-US" altLang="ja-JP" sz="24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setosa</a:t>
            </a:r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versicolor</a:t>
            </a:r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sz="24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のいずれか</a:t>
            </a:r>
            <a:endParaRPr kumimoji="1" lang="ja-JP" altLang="en-US" sz="24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807275" y="5286701"/>
            <a:ext cx="152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7.0 3.2 4.7 1.4</a:t>
            </a:r>
          </a:p>
          <a:p>
            <a:r>
              <a:rPr lang="en-US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6.4 3.2 4.5 1.5</a:t>
            </a:r>
          </a:p>
          <a:p>
            <a:r>
              <a:rPr lang="en-US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6.9 3.1 4.9 1.5</a:t>
            </a:r>
          </a:p>
          <a:p>
            <a:r>
              <a:rPr lang="en-US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5.5 2.3 4.0 1.3</a:t>
            </a:r>
          </a:p>
          <a:p>
            <a:r>
              <a:rPr lang="en-US" altLang="ja-JP" sz="1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6.5 2.8 4.6 1.5</a:t>
            </a:r>
            <a:endParaRPr lang="ja-JP" altLang="en-US" sz="1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8812851" y="5271934"/>
            <a:ext cx="19337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6.3 3.3 6.0 2.5</a:t>
            </a:r>
          </a:p>
          <a:p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5.8 2.7 5.1 1.9</a:t>
            </a:r>
          </a:p>
          <a:p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7.1 3.0 5.9 2.1</a:t>
            </a:r>
          </a:p>
          <a:p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6.3 2.9 5.6 1.8</a:t>
            </a:r>
          </a:p>
          <a:p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6.5 3.0 5.8 2.2</a:t>
            </a:r>
            <a:endParaRPr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692" y="2032684"/>
            <a:ext cx="1953761" cy="1588168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18027" y="753965"/>
            <a:ext cx="60290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新しいデータが</a:t>
            </a:r>
            <a:endParaRPr kumimoji="1" lang="en-US" altLang="ja-JP" sz="24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青</a:t>
            </a:r>
            <a:r>
              <a:rPr kumimoji="1"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内</a:t>
            </a:r>
            <a:r>
              <a:rPr kumimoji="1"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 </a:t>
            </a:r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kumimoji="1" lang="en-US" altLang="ja-JP" sz="24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setosa</a:t>
            </a:r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白内</a:t>
            </a:r>
            <a:r>
              <a:rPr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 </a:t>
            </a: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ris </a:t>
            </a: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versicolor</a:t>
            </a:r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赤内</a:t>
            </a:r>
            <a:r>
              <a:rPr kumimoji="1" lang="ja-JP" altLang="en-US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 </a:t>
            </a:r>
            <a:r>
              <a:rPr kumimoji="1"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sz="24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kumimoji="1" lang="ja-JP" altLang="en-US" sz="24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07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6713" y="193675"/>
            <a:ext cx="11491912" cy="843189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Windows </a:t>
            </a:r>
            <a:r>
              <a:rPr lang="ja-JP" altLang="en-US"/>
              <a:t>で </a:t>
            </a:r>
            <a:r>
              <a:rPr lang="en-US" altLang="ja-JP"/>
              <a:t>scipy </a:t>
            </a:r>
            <a:r>
              <a:rPr lang="ja-JP" altLang="en-US"/>
              <a:t>パッケージのインストール </a:t>
            </a:r>
            <a:r>
              <a:rPr lang="en-US" altLang="ja-JP"/>
              <a:t>2/2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Windows Powershell </a:t>
            </a:r>
            <a:r>
              <a:rPr kumimoji="1" lang="ja-JP" altLang="en-US"/>
              <a:t>を開き、次のコマンドを実行</a:t>
            </a:r>
            <a:endParaRPr kumimoji="1" lang="en-US" altLang="ja-JP"/>
          </a:p>
          <a:p>
            <a:pPr marL="0" indent="0">
              <a:buNone/>
            </a:pPr>
            <a:r>
              <a:rPr lang="en-US" altLang="ja-JP"/>
              <a:t>python -m pip install --upgrade </a:t>
            </a:r>
            <a:r>
              <a:rPr lang="en-US" altLang="ja-JP" b="1"/>
              <a:t>pip</a:t>
            </a:r>
          </a:p>
          <a:p>
            <a:pPr marL="0" indent="0">
              <a:buNone/>
            </a:pPr>
            <a:r>
              <a:rPr lang="en-US" altLang="ja-JP" b="1"/>
              <a:t>pip install C:\scipy-0.17.1-cp27-cp27m-win32.whl</a:t>
            </a:r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en-US" altLang="ja-JP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" y="3019878"/>
            <a:ext cx="11744085" cy="25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Pylearn2</a:t>
            </a:r>
            <a:r>
              <a:rPr lang="en-US" altLang="ja-JP" dirty="0"/>
              <a:t> </a:t>
            </a:r>
            <a:r>
              <a:rPr lang="ja-JP" altLang="en-US" dirty="0"/>
              <a:t>を使って，ニューラルネットワークを生成してみる　（１）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234" y="1064551"/>
            <a:ext cx="10515600" cy="5537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準備</a:t>
            </a:r>
            <a:r>
              <a:rPr kumimoji="1" lang="en-US" altLang="ja-JP" dirty="0"/>
              <a:t>. </a:t>
            </a:r>
            <a:r>
              <a:rPr lang="en-US" altLang="ja-JP" b="1" dirty="0" err="1"/>
              <a:t>Pylearn2</a:t>
            </a:r>
            <a:r>
              <a:rPr lang="en-US" altLang="ja-JP" b="1" dirty="0"/>
              <a:t> </a:t>
            </a:r>
            <a:r>
              <a:rPr lang="ja-JP" altLang="en-US" b="1" dirty="0"/>
              <a:t>のインストール</a:t>
            </a:r>
            <a:r>
              <a:rPr lang="ja-JP" altLang="en-US" dirty="0"/>
              <a:t>（この資料の後ろに手順を掲載）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1. </a:t>
            </a:r>
            <a:r>
              <a:rPr lang="ja-JP" altLang="en-US" b="1" dirty="0"/>
              <a:t>ニューラルネットワーク作成</a:t>
            </a:r>
            <a:r>
              <a:rPr kumimoji="1" lang="ja-JP" altLang="en-US" b="1" dirty="0"/>
              <a:t>に使うデータファイル（</a:t>
            </a:r>
            <a:r>
              <a:rPr kumimoji="1" lang="en-US" altLang="ja-JP" b="1" dirty="0"/>
              <a:t>CSV</a:t>
            </a:r>
            <a:r>
              <a:rPr kumimoji="1" lang="ja-JP" altLang="en-US" b="1" dirty="0"/>
              <a:t>形式）の準備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en-US" altLang="ja-JP" b="1" dirty="0"/>
              <a:t>2</a:t>
            </a:r>
            <a:r>
              <a:rPr lang="en-US" altLang="ja-JP" b="1" dirty="0"/>
              <a:t>. </a:t>
            </a:r>
            <a:r>
              <a:rPr lang="en-US" altLang="ja-JP" b="1" dirty="0" err="1"/>
              <a:t>pylearn2</a:t>
            </a:r>
            <a:r>
              <a:rPr lang="en-US" altLang="ja-JP" b="1" dirty="0"/>
              <a:t> </a:t>
            </a:r>
            <a:r>
              <a:rPr lang="ja-JP" altLang="en-US" b="1" dirty="0"/>
              <a:t>用</a:t>
            </a:r>
            <a:r>
              <a:rPr lang="en-US" altLang="ja-JP" b="1" dirty="0"/>
              <a:t>CVS</a:t>
            </a:r>
            <a:r>
              <a:rPr lang="ja-JP" altLang="en-US" b="1" dirty="0"/>
              <a:t>読み込みソフトのダウンロードと設定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(1) https://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zygmuntz</a:t>
            </a:r>
            <a:r>
              <a:rPr lang="en-US" altLang="ja-JP" dirty="0"/>
              <a:t>/</a:t>
            </a:r>
            <a:r>
              <a:rPr lang="en-US" altLang="ja-JP" dirty="0" err="1"/>
              <a:t>pylearn2</a:t>
            </a:r>
            <a:r>
              <a:rPr lang="en-US" altLang="ja-JP" dirty="0"/>
              <a:t>-practice</a:t>
            </a:r>
            <a:r>
              <a:rPr lang="ja-JP" altLang="en-US" dirty="0"/>
              <a:t>　から </a:t>
            </a:r>
            <a:r>
              <a:rPr lang="en-US" altLang="ja-JP" dirty="0" err="1"/>
              <a:t>pylearn2</a:t>
            </a:r>
            <a:r>
              <a:rPr lang="en-US" altLang="ja-JP" dirty="0"/>
              <a:t>-practice-</a:t>
            </a:r>
            <a:r>
              <a:rPr lang="en-US" altLang="ja-JP" dirty="0" err="1"/>
              <a:t>master.zip</a:t>
            </a:r>
            <a:r>
              <a:rPr lang="en-US" altLang="ja-JP" dirty="0"/>
              <a:t> </a:t>
            </a:r>
            <a:r>
              <a:rPr lang="ja-JP" altLang="en-US" dirty="0"/>
              <a:t>をダウンロード 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(2) </a:t>
            </a:r>
            <a:r>
              <a:rPr kumimoji="1" lang="ja-JP" altLang="en-US" dirty="0"/>
              <a:t>解凍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(3) </a:t>
            </a:r>
            <a:r>
              <a:rPr lang="en-US" altLang="ja-JP" dirty="0" err="1"/>
              <a:t>adult_dataset.py</a:t>
            </a:r>
            <a:r>
              <a:rPr lang="en-US" altLang="ja-JP" dirty="0"/>
              <a:t> </a:t>
            </a:r>
            <a:r>
              <a:rPr lang="ja-JP" altLang="en-US" dirty="0"/>
              <a:t>を </a:t>
            </a:r>
            <a:r>
              <a:rPr lang="en-US" altLang="ja-JP" dirty="0" err="1"/>
              <a:t>pylearn2</a:t>
            </a:r>
            <a:r>
              <a:rPr lang="en-US" altLang="ja-JP" dirty="0"/>
              <a:t>/</a:t>
            </a:r>
            <a:r>
              <a:rPr lang="en-US" altLang="ja-JP" dirty="0" err="1"/>
              <a:t>pylearn2</a:t>
            </a:r>
            <a:r>
              <a:rPr lang="en-US" altLang="ja-JP" dirty="0"/>
              <a:t>/datasets </a:t>
            </a:r>
            <a:r>
              <a:rPr lang="ja-JP" altLang="en-US" dirty="0"/>
              <a:t>に置く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87302" y="2740826"/>
            <a:ext cx="3746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以前説明した</a:t>
            </a:r>
            <a:endParaRPr kumimoji="1" lang="en-US" altLang="ja-JP" dirty="0"/>
          </a:p>
          <a:p>
            <a:r>
              <a:rPr lang="en-US" altLang="ja-JP" dirty="0"/>
              <a:t>Iris </a:t>
            </a:r>
            <a:r>
              <a:rPr lang="ja-JP" altLang="en-US" dirty="0"/>
              <a:t>データセットのファイルを少し加工</a:t>
            </a:r>
            <a:endParaRPr lang="en-US" altLang="ja-JP" dirty="0"/>
          </a:p>
          <a:p>
            <a:r>
              <a:rPr kumimoji="1" lang="ja-JP" altLang="en-US" dirty="0"/>
              <a:t>（一部分を表示）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65" y="2168769"/>
            <a:ext cx="5048250" cy="1752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48635" y="5562954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ダウンロードして，</a:t>
            </a:r>
            <a:endParaRPr kumimoji="1" lang="en-US" altLang="ja-JP" dirty="0"/>
          </a:p>
          <a:p>
            <a:r>
              <a:rPr lang="ja-JP" altLang="en-US" dirty="0"/>
              <a:t>解凍して，置くだけ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02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4" y="3396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en-US" altLang="ja-JP" dirty="0" err="1"/>
              <a:t>Pylearn2</a:t>
            </a:r>
            <a:r>
              <a:rPr lang="en-US" altLang="ja-JP" dirty="0"/>
              <a:t> </a:t>
            </a:r>
            <a:r>
              <a:rPr lang="ja-JP" altLang="en-US" dirty="0"/>
              <a:t>を使って，ニューラルネットワークを生成してみる　（２）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234" y="1333500"/>
            <a:ext cx="10515600" cy="424749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3. CSV </a:t>
            </a:r>
            <a:r>
              <a:rPr lang="ja-JP" altLang="en-US" b="1" dirty="0"/>
              <a:t>ロード</a:t>
            </a:r>
            <a:r>
              <a:rPr kumimoji="1" lang="ja-JP" altLang="en-US" b="1" dirty="0"/>
              <a:t>プログラムの作成と実行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8" y="1873021"/>
            <a:ext cx="5705475" cy="16383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8" y="3622122"/>
            <a:ext cx="8208792" cy="72165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380216" y="2460227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プログラムは１度作ったら，</a:t>
            </a:r>
            <a:endParaRPr kumimoji="1" lang="en-US" altLang="ja-JP" dirty="0"/>
          </a:p>
          <a:p>
            <a:r>
              <a:rPr lang="ja-JP" altLang="en-US" dirty="0"/>
              <a:t>何度でも使える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51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4" y="3396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en-US" altLang="ja-JP" dirty="0" err="1"/>
              <a:t>Pylearn2</a:t>
            </a:r>
            <a:r>
              <a:rPr lang="en-US" altLang="ja-JP" dirty="0"/>
              <a:t> </a:t>
            </a:r>
            <a:r>
              <a:rPr lang="ja-JP" altLang="en-US" dirty="0"/>
              <a:t>を使って，ニューラルネットワークを生成してみる　（３）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234" y="1333500"/>
            <a:ext cx="10515600" cy="4247490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4. </a:t>
            </a:r>
            <a:r>
              <a:rPr lang="ja-JP" altLang="en-US" b="1" dirty="0"/>
              <a:t>作成したいニューラルネットワークについての設定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27413" y="1825724"/>
            <a:ext cx="1015342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(1) http://</a:t>
            </a:r>
            <a:r>
              <a:rPr lang="en-US" altLang="ja-JP" sz="2400" dirty="0" err="1"/>
              <a:t>qiita.com</a:t>
            </a:r>
            <a:r>
              <a:rPr lang="en-US" altLang="ja-JP" sz="2400" dirty="0"/>
              <a:t>/</a:t>
            </a:r>
            <a:r>
              <a:rPr lang="en-US" altLang="ja-JP" sz="2400" dirty="0" err="1"/>
              <a:t>moshisora</a:t>
            </a:r>
            <a:r>
              <a:rPr lang="en-US" altLang="ja-JP" sz="2400" dirty="0"/>
              <a:t>/items/</a:t>
            </a:r>
            <a:r>
              <a:rPr lang="en-US" altLang="ja-JP" sz="2400" dirty="0" err="1"/>
              <a:t>4f8892158eb21c4c6ade</a:t>
            </a:r>
            <a:endParaRPr lang="en-US" altLang="ja-JP" sz="2400" dirty="0"/>
          </a:p>
          <a:p>
            <a:r>
              <a:rPr lang="ja-JP" altLang="en-US" sz="2400" dirty="0"/>
              <a:t>に記載の設定ファイル </a:t>
            </a:r>
            <a:r>
              <a:rPr lang="en-US" altLang="ja-JP" sz="2400" dirty="0" err="1"/>
              <a:t>dae_l1.yaml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dae_l2.yaml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dae_mpl.yaml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train.py</a:t>
            </a:r>
            <a:r>
              <a:rPr lang="en-US" altLang="ja-JP" sz="2400" dirty="0"/>
              <a:t> </a:t>
            </a:r>
            <a:r>
              <a:rPr lang="ja-JP" altLang="en-US" sz="2400" dirty="0"/>
              <a:t>を使う</a:t>
            </a:r>
            <a:endParaRPr lang="en-US" altLang="ja-JP" sz="2400" dirty="0"/>
          </a:p>
          <a:p>
            <a:r>
              <a:rPr lang="en-US" altLang="ja-JP" sz="2400" dirty="0"/>
              <a:t>(2) </a:t>
            </a:r>
            <a:r>
              <a:rPr lang="ja-JP" altLang="en-US" sz="2400" dirty="0"/>
              <a:t>書き換え</a:t>
            </a:r>
            <a:endParaRPr lang="en-US" altLang="ja-JP" sz="2400" dirty="0"/>
          </a:p>
          <a:p>
            <a:r>
              <a:rPr lang="ja-JP" altLang="en-US" sz="2400" dirty="0"/>
              <a:t>　・読み込むファイル名を </a:t>
            </a:r>
            <a:r>
              <a:rPr lang="en-US" altLang="ja-JP" sz="2400" dirty="0" err="1">
                <a:solidFill>
                  <a:srgbClr val="C00000"/>
                </a:solidFill>
              </a:rPr>
              <a:t>iris.pkl</a:t>
            </a:r>
            <a:r>
              <a:rPr lang="en-US" altLang="ja-JP" sz="2400" dirty="0"/>
              <a:t> </a:t>
            </a:r>
            <a:r>
              <a:rPr lang="ja-JP" altLang="en-US" sz="2400" dirty="0" err="1"/>
              <a:t>のように</a:t>
            </a:r>
            <a:endParaRPr lang="en-US" altLang="ja-JP" sz="2400" dirty="0"/>
          </a:p>
          <a:p>
            <a:r>
              <a:rPr lang="ja-JP" altLang="en-US" sz="2400" dirty="0"/>
              <a:t>　・</a:t>
            </a:r>
            <a:r>
              <a:rPr lang="en-US" altLang="ja-JP" sz="2400" dirty="0" err="1"/>
              <a:t>dae_l1.yaml</a:t>
            </a:r>
            <a:r>
              <a:rPr lang="en-US" altLang="ja-JP" sz="2400" dirty="0"/>
              <a:t> </a:t>
            </a:r>
            <a:r>
              <a:rPr lang="ja-JP" altLang="en-US" sz="2400" dirty="0"/>
              <a:t>の </a:t>
            </a:r>
            <a:r>
              <a:rPr lang="en-US" altLang="ja-JP" sz="2400" dirty="0" err="1">
                <a:solidFill>
                  <a:srgbClr val="C00000"/>
                </a:solidFill>
              </a:rPr>
              <a:t>nvis</a:t>
            </a:r>
            <a:r>
              <a:rPr lang="en-US" altLang="ja-JP" sz="2400" dirty="0">
                <a:solidFill>
                  <a:srgbClr val="C00000"/>
                </a:solidFill>
              </a:rPr>
              <a:t> : 4</a:t>
            </a:r>
          </a:p>
          <a:p>
            <a:r>
              <a:rPr lang="en-US" altLang="ja-JP" sz="2400" dirty="0">
                <a:solidFill>
                  <a:srgbClr val="002060"/>
                </a:solidFill>
              </a:rPr>
              <a:t>   </a:t>
            </a:r>
            <a:r>
              <a:rPr lang="ja-JP" altLang="en-US" sz="2400" dirty="0">
                <a:solidFill>
                  <a:srgbClr val="002060"/>
                </a:solidFill>
              </a:rPr>
              <a:t>・</a:t>
            </a:r>
            <a:r>
              <a:rPr lang="en-US" altLang="ja-JP" sz="2400" dirty="0" err="1">
                <a:solidFill>
                  <a:srgbClr val="002060"/>
                </a:solidFill>
              </a:rPr>
              <a:t>dae_mlp.yaml</a:t>
            </a:r>
            <a:r>
              <a:rPr lang="en-US" altLang="ja-JP" sz="2400" dirty="0">
                <a:solidFill>
                  <a:srgbClr val="002060"/>
                </a:solidFill>
              </a:rPr>
              <a:t> </a:t>
            </a:r>
            <a:r>
              <a:rPr lang="ja-JP" altLang="en-US" sz="2400" dirty="0">
                <a:solidFill>
                  <a:srgbClr val="002060"/>
                </a:solidFill>
              </a:rPr>
              <a:t>の </a:t>
            </a:r>
            <a:r>
              <a:rPr lang="en-US" altLang="ja-JP" sz="2400" dirty="0" err="1">
                <a:solidFill>
                  <a:srgbClr val="C00000"/>
                </a:solidFill>
              </a:rPr>
              <a:t>nvis</a:t>
            </a:r>
            <a:r>
              <a:rPr lang="en-US" altLang="ja-JP" sz="2400" dirty="0">
                <a:solidFill>
                  <a:srgbClr val="C00000"/>
                </a:solidFill>
              </a:rPr>
              <a:t> : 4</a:t>
            </a:r>
          </a:p>
          <a:p>
            <a:r>
              <a:rPr lang="en-US" altLang="ja-JP" sz="2400" dirty="0">
                <a:solidFill>
                  <a:srgbClr val="002060"/>
                </a:solidFill>
              </a:rPr>
              <a:t>   </a:t>
            </a:r>
            <a:r>
              <a:rPr lang="ja-JP" altLang="en-US" sz="2400" dirty="0">
                <a:solidFill>
                  <a:srgbClr val="002060"/>
                </a:solidFill>
              </a:rPr>
              <a:t>・</a:t>
            </a:r>
            <a:r>
              <a:rPr lang="en-US" altLang="ja-JP" sz="2400" dirty="0" err="1">
                <a:solidFill>
                  <a:srgbClr val="002060"/>
                </a:solidFill>
              </a:rPr>
              <a:t>dae_mlp.yaml</a:t>
            </a:r>
            <a:r>
              <a:rPr lang="en-US" altLang="ja-JP" sz="2400" dirty="0">
                <a:solidFill>
                  <a:srgbClr val="002060"/>
                </a:solidFill>
              </a:rPr>
              <a:t> </a:t>
            </a:r>
            <a:r>
              <a:rPr lang="ja-JP" altLang="en-US" sz="2400" dirty="0">
                <a:solidFill>
                  <a:srgbClr val="002060"/>
                </a:solidFill>
              </a:rPr>
              <a:t>の </a:t>
            </a:r>
            <a:r>
              <a:rPr lang="en-US" altLang="ja-JP" sz="2400" dirty="0" err="1">
                <a:solidFill>
                  <a:srgbClr val="C00000"/>
                </a:solidFill>
              </a:rPr>
              <a:t>n_classes</a:t>
            </a:r>
            <a:r>
              <a:rPr lang="en-US" altLang="ja-JP" sz="2400" dirty="0">
                <a:solidFill>
                  <a:srgbClr val="C00000"/>
                </a:solidFill>
              </a:rPr>
              <a:t> : 2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4898" y="2841386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プログラムは１度作ったら，</a:t>
            </a:r>
            <a:endParaRPr kumimoji="1" lang="en-US" altLang="ja-JP" dirty="0"/>
          </a:p>
          <a:p>
            <a:r>
              <a:rPr lang="ja-JP" altLang="en-US" dirty="0"/>
              <a:t>何度でも使える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263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234" y="3396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en-US" altLang="ja-JP" dirty="0" err="1"/>
              <a:t>Pylearn2</a:t>
            </a:r>
            <a:r>
              <a:rPr lang="en-US" altLang="ja-JP" dirty="0"/>
              <a:t> </a:t>
            </a:r>
            <a:r>
              <a:rPr lang="ja-JP" altLang="en-US" dirty="0"/>
              <a:t>を使って，ニューラルネットワークを生成してみる　（４）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234" y="1333500"/>
            <a:ext cx="10515600" cy="4247490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5. </a:t>
            </a:r>
            <a:r>
              <a:rPr lang="ja-JP" altLang="en-US" b="1" dirty="0"/>
              <a:t>ニューラルネットワークの作成と概要表示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04" y="1789632"/>
            <a:ext cx="4681896" cy="483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5724" y="1833563"/>
            <a:ext cx="10657490" cy="1715882"/>
          </a:xfrm>
        </p:spPr>
        <p:txBody>
          <a:bodyPr>
            <a:normAutofit/>
          </a:bodyPr>
          <a:lstStyle/>
          <a:p>
            <a:r>
              <a:rPr kumimoji="1" lang="en-US" altLang="ja-JP" sz="5400" dirty="0">
                <a:latin typeface="メイリオ" panose="020B0604030504040204" pitchFamily="50" charset="-128"/>
              </a:rPr>
              <a:t>CIFAR-10 </a:t>
            </a:r>
            <a:r>
              <a:rPr kumimoji="1" lang="ja-JP" altLang="en-US" sz="5400" dirty="0">
                <a:latin typeface="メイリオ" panose="020B0604030504040204" pitchFamily="50" charset="-128"/>
              </a:rPr>
              <a:t>画像データセットと</a:t>
            </a:r>
            <a:br>
              <a:rPr kumimoji="1" lang="en-US" altLang="ja-JP" sz="5400" dirty="0">
                <a:latin typeface="メイリオ" panose="020B0604030504040204" pitchFamily="50" charset="-128"/>
              </a:rPr>
            </a:br>
            <a:r>
              <a:rPr kumimoji="1" lang="ja-JP" altLang="en-US" sz="5400" dirty="0">
                <a:latin typeface="メイリオ" panose="020B0604030504040204" pitchFamily="50" charset="-128"/>
              </a:rPr>
              <a:t>ディープラーニング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92469" y="4627511"/>
            <a:ext cx="9144000" cy="1655762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金子邦彦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36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>
                <a:latin typeface="メイリオ" panose="020B0604030504040204" pitchFamily="50" charset="-128"/>
              </a:rPr>
              <a:t>CIFAR</a:t>
            </a:r>
            <a:r>
              <a:rPr kumimoji="1" lang="en-US" altLang="ja-JP" dirty="0">
                <a:latin typeface="メイリオ" panose="020B0604030504040204" pitchFamily="50" charset="-128"/>
              </a:rPr>
              <a:t>-10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0" y="1497083"/>
            <a:ext cx="10041509" cy="5161345"/>
          </a:xfrm>
        </p:spPr>
        <p:txBody>
          <a:bodyPr/>
          <a:lstStyle/>
          <a:p>
            <a:r>
              <a:rPr kumimoji="1" lang="ja-JP" altLang="en-US" sz="2400" dirty="0">
                <a:latin typeface="メイリオ" panose="020B0604030504040204" pitchFamily="50" charset="-128"/>
              </a:rPr>
              <a:t>飛行機 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(airplane)</a:t>
            </a:r>
            <a:r>
              <a:rPr kumimoji="1" lang="ja-JP" altLang="en-US" sz="2400" dirty="0" err="1">
                <a:latin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自動車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(automobile) 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など，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10 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種類のカラー画像集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airplane, automobile, bird, cat,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deer,</a:t>
            </a:r>
            <a:r>
              <a:rPr lang="ja-JP" altLang="en-US" sz="2400" dirty="0">
                <a:latin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dog, frog, horse, ship, 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truck</a:t>
            </a: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画像数： </a:t>
            </a:r>
            <a:r>
              <a:rPr lang="en-US" altLang="ja-JP" sz="2400" dirty="0">
                <a:latin typeface="メイリオ" panose="020B0604030504040204" pitchFamily="50" charset="-128"/>
              </a:rPr>
              <a:t>6000 × 10 </a:t>
            </a:r>
            <a:r>
              <a:rPr lang="ja-JP" altLang="en-US" sz="2400" dirty="0">
                <a:latin typeface="メイリオ" panose="020B0604030504040204" pitchFamily="50" charset="-128"/>
              </a:rPr>
              <a:t>種類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画像サイズ： </a:t>
            </a:r>
            <a:r>
              <a:rPr lang="en-US" altLang="ja-JP" sz="2400" dirty="0">
                <a:latin typeface="メイリオ" panose="020B0604030504040204" pitchFamily="50" charset="-128"/>
              </a:rPr>
              <a:t>32</a:t>
            </a:r>
            <a:r>
              <a:rPr lang="ja-JP" altLang="en-US" sz="2400" dirty="0">
                <a:latin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メイリオ" panose="020B0604030504040204" pitchFamily="50" charset="-128"/>
              </a:rPr>
              <a:t>× 32</a:t>
            </a:r>
          </a:p>
          <a:p>
            <a:endParaRPr kumimoji="1"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9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97873" y="731235"/>
            <a:ext cx="9875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CIFAR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-10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データセットに関する参考文献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Learning Multiple Layers of Features from Tiny Images, Alex 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Krizhevsky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2009.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49" y="2130250"/>
            <a:ext cx="5369062" cy="389501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385988" y="6112809"/>
            <a:ext cx="6506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画像は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www.cs.toronto.edu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/~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kriz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cifar.html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より転載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65234" y="4992990"/>
            <a:ext cx="51090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未知の画像を，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コンピュータの力で，自動分類する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研究などに便利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45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1520</Words>
  <Application>Microsoft Office PowerPoint</Application>
  <PresentationFormat>ワイド画面</PresentationFormat>
  <Paragraphs>262</Paragraphs>
  <Slides>30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メイリオ</vt:lpstr>
      <vt:lpstr>Arial</vt:lpstr>
      <vt:lpstr>Calibri</vt:lpstr>
      <vt:lpstr>Segoe UI</vt:lpstr>
      <vt:lpstr>Office テーマ</vt:lpstr>
      <vt:lpstr>教師あり学習と ディープラーニング</vt:lpstr>
      <vt:lpstr>ニューラルネットワーク</vt:lpstr>
      <vt:lpstr>教師あり学習 (supervised learning)の例</vt:lpstr>
      <vt:lpstr>Pylearn2 を使って，ニューラルネットワークを生成してみる　（１）</vt:lpstr>
      <vt:lpstr>Pylearn2 を使って，ニューラルネットワークを生成してみる　（２）</vt:lpstr>
      <vt:lpstr>Pylearn2 を使って，ニューラルネットワークを生成してみる　（３）</vt:lpstr>
      <vt:lpstr>Pylearn2 を使って，ニューラルネットワークを生成してみる　（４）</vt:lpstr>
      <vt:lpstr>CIFAR-10 画像データセットと ディープラーニング</vt:lpstr>
      <vt:lpstr>CIFAR-10 データセット</vt:lpstr>
      <vt:lpstr>Pylearn2 を使ってみる － 準備</vt:lpstr>
      <vt:lpstr>Pylearn2 を使ってみる － CIFAR 10 データセットのロード</vt:lpstr>
      <vt:lpstr>Pylearn2 を使ってみる　－ 学習プログラムの実行</vt:lpstr>
      <vt:lpstr>実行結果例</vt:lpstr>
      <vt:lpstr>実行結果例</vt:lpstr>
      <vt:lpstr>(参考) CIFAR-10 データセットを扱う プログラム例</vt:lpstr>
      <vt:lpstr>Chainerニューラルネットの グラフ表示</vt:lpstr>
      <vt:lpstr>Python の各種パッケージのインストールと更新</vt:lpstr>
      <vt:lpstr>Chainer パッケージのインストールと更新</vt:lpstr>
      <vt:lpstr>確認のため，chainer のバージョンを表示</vt:lpstr>
      <vt:lpstr>サンプルプログラムを動かしてみる 1/3</vt:lpstr>
      <vt:lpstr>サンプルプログラムを動かしてみる 2/3</vt:lpstr>
      <vt:lpstr>サンプルプログラムを動かしてみる 3/3</vt:lpstr>
      <vt:lpstr>サンプルプログラムの結果</vt:lpstr>
      <vt:lpstr>サンプルプログラムの結果</vt:lpstr>
      <vt:lpstr>Graphviz のインストール</vt:lpstr>
      <vt:lpstr>Graphviz で C:\graph.dot ファイルを扱ってみる</vt:lpstr>
      <vt:lpstr>Graphviz で C:\graph.dot ファイルを扱ってみる</vt:lpstr>
      <vt:lpstr>以下参考</vt:lpstr>
      <vt:lpstr>Windows で scipy パッケージのインストール 1/2</vt:lpstr>
      <vt:lpstr>Windows で scipy パッケージのインストール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VMWare Workstation Player  のインストール</dc:title>
  <dc:creator>kunihiko kaneko</dc:creator>
  <cp:lastModifiedBy>kaneko kunihiko</cp:lastModifiedBy>
  <cp:revision>351</cp:revision>
  <dcterms:created xsi:type="dcterms:W3CDTF">2015-11-11T04:54:48Z</dcterms:created>
  <dcterms:modified xsi:type="dcterms:W3CDTF">2019-12-22T13:37:32Z</dcterms:modified>
</cp:coreProperties>
</file>