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1037" r:id="rId2"/>
    <p:sldId id="1052" r:id="rId3"/>
    <p:sldId id="1054" r:id="rId4"/>
    <p:sldId id="1055" r:id="rId5"/>
    <p:sldId id="1056" r:id="rId6"/>
    <p:sldId id="1062" r:id="rId7"/>
    <p:sldId id="1063" r:id="rId8"/>
    <p:sldId id="1058" r:id="rId9"/>
    <p:sldId id="1059" r:id="rId10"/>
    <p:sldId id="1060" r:id="rId11"/>
    <p:sldId id="1053" r:id="rId12"/>
    <p:sldId id="1061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7" d="100"/>
          <a:sy n="57" d="100"/>
        </p:scale>
        <p:origin x="614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3</a:t>
            </a:r>
            <a:r>
              <a:rPr lang="ja-JP" altLang="en-US" dirty="0"/>
              <a:t>次元ボリュームデータ処理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6" name="字幕 5">
            <a:extLst>
              <a:ext uri="{FF2B5EF4-FFF2-40B4-BE49-F238E27FC236}">
                <a16:creationId xmlns:a16="http://schemas.microsoft.com/office/drawing/2014/main" id="{48349965-39FD-D7F4-78B9-396A033EC5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E7B8E-651D-DB7F-4C8D-95075C6F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E7C9A8-DB93-E46C-5A8A-A6ABF578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勾配とエッジ検出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2BA9E5-EC22-0BAF-6A19-FCE4FE760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勾配ベクトル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勾配の大きさ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意味</a:t>
            </a:r>
          </a:p>
          <a:p>
            <a:r>
              <a:rPr lang="ja-JP" altLang="en-US" sz="2400" dirty="0"/>
              <a:t>輝度変化の激しさを数値化</a:t>
            </a:r>
          </a:p>
          <a:p>
            <a:r>
              <a:rPr lang="ja-JP" altLang="en-US" sz="2400" dirty="0"/>
              <a:t>大きい箇所 </a:t>
            </a:r>
            <a:r>
              <a:rPr lang="en-US" altLang="ja-JP" sz="2400" dirty="0"/>
              <a:t>= </a:t>
            </a:r>
            <a:r>
              <a:rPr lang="ja-JP" altLang="en-US" sz="2400" b="1" dirty="0"/>
              <a:t>組織境界（エッジ）</a:t>
            </a:r>
            <a:r>
              <a:rPr lang="ja-JP" altLang="en-US" sz="2400" dirty="0"/>
              <a:t>であり、</a:t>
            </a:r>
            <a:r>
              <a:rPr lang="ja-JP" altLang="en-US" sz="2400" b="1" dirty="0"/>
              <a:t>領域分割の手がかり</a:t>
            </a:r>
            <a:r>
              <a:rPr lang="ja-JP" altLang="en-US" sz="2400" dirty="0"/>
              <a:t>となる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EE9FFC-ADF2-1576-CF86-ADE05A3A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9479FEF-615A-7DC2-B35D-B0BB933B7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21" y="1359559"/>
            <a:ext cx="3544814" cy="977183"/>
          </a:xfrm>
          <a:prstGeom prst="rect">
            <a:avLst/>
          </a:prstGeom>
        </p:spPr>
      </p:pic>
      <p:pic>
        <p:nvPicPr>
          <p:cNvPr id="8" name="図 7" descr="黒板に書かれた文字&#10;&#10;AI 生成コンテンツは誤りを含む可能性があります。">
            <a:extLst>
              <a:ext uri="{FF2B5EF4-FFF2-40B4-BE49-F238E27FC236}">
                <a16:creationId xmlns:a16="http://schemas.microsoft.com/office/drawing/2014/main" id="{11B9867C-38E1-9F77-57B7-43356E99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20" y="2759927"/>
            <a:ext cx="5086448" cy="1115084"/>
          </a:xfrm>
          <a:prstGeom prst="rect">
            <a:avLst/>
          </a:prstGeom>
        </p:spPr>
      </p:pic>
      <p:pic>
        <p:nvPicPr>
          <p:cNvPr id="10" name="図 9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42FE215-52A7-A83D-76A8-D2C9A721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425" y="5226443"/>
            <a:ext cx="5297126" cy="16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D1C503-DBAC-2FE4-F662-51FAD29E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補間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10C252-017B-852A-53BC-EFDDBF9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766399" cy="5967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目的</a:t>
            </a:r>
          </a:p>
          <a:p>
            <a:r>
              <a:rPr lang="ja-JP" altLang="en-US" sz="2400" dirty="0"/>
              <a:t>離散データ点間の値を推定</a:t>
            </a:r>
          </a:p>
          <a:p>
            <a:r>
              <a:rPr lang="ja-JP" altLang="en-US" sz="2400" dirty="0"/>
              <a:t>解像度変更（拡大・縮小）に必須</a:t>
            </a:r>
          </a:p>
          <a:p>
            <a:pPr marL="0" indent="0">
              <a:buNone/>
            </a:pPr>
            <a:r>
              <a:rPr lang="ja-JP" altLang="en-US" sz="2400" b="1" dirty="0"/>
              <a:t>手法の比較</a:t>
            </a:r>
          </a:p>
          <a:p>
            <a:r>
              <a:rPr kumimoji="1" lang="ja-JP" altLang="en-US" sz="2400" b="1" dirty="0"/>
              <a:t>最近傍補間</a:t>
            </a:r>
            <a:r>
              <a:rPr kumimoji="1" lang="ja-JP" altLang="en-US" sz="2400" dirty="0"/>
              <a:t>	最も近い点の値を使用、高速、ブロック状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ja-JP" altLang="en-US" sz="2400" dirty="0"/>
          </a:p>
          <a:p>
            <a:r>
              <a:rPr kumimoji="1" lang="en-US" altLang="ja-JP" sz="2400" b="1" dirty="0"/>
              <a:t>3</a:t>
            </a:r>
            <a:r>
              <a:rPr kumimoji="1" lang="ja-JP" altLang="en-US" sz="2400" b="1" dirty="0"/>
              <a:t>次スプライン補間</a:t>
            </a:r>
            <a:r>
              <a:rPr lang="ja-JP" altLang="en-US" sz="2400" b="1" dirty="0"/>
              <a:t>　</a:t>
            </a:r>
            <a:r>
              <a:rPr kumimoji="1" lang="ja-JP" altLang="en-US" sz="2400" dirty="0"/>
              <a:t>周囲点から</a:t>
            </a:r>
            <a:r>
              <a:rPr kumimoji="1" lang="en-US" altLang="ja-JP" sz="2400" dirty="0"/>
              <a:t>3</a:t>
            </a:r>
            <a:r>
              <a:rPr kumimoji="1" lang="ja-JP" altLang="en-US" sz="2400" dirty="0"/>
              <a:t>次多項式で推定、低速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滑らか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AE0259-604E-3826-022C-27FD8E4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DD1B495-A7BF-91F7-1E82-398AC111D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51" y="3199600"/>
            <a:ext cx="6680676" cy="1539667"/>
          </a:xfrm>
          <a:prstGeom prst="rect">
            <a:avLst/>
          </a:prstGeom>
        </p:spPr>
      </p:pic>
      <p:pic>
        <p:nvPicPr>
          <p:cNvPr id="8" name="図 7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BF1ACEC-31C8-95B0-9C88-F4AB08668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53" y="5374673"/>
            <a:ext cx="6792574" cy="13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1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96A8BB-8B91-EFFB-79BD-D47F304A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全体像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B94030-5483-553A-224C-5856E454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001017-3DAA-35DE-4CA1-0AA5C63E77B1}"/>
              </a:ext>
            </a:extLst>
          </p:cNvPr>
          <p:cNvSpPr txBox="1"/>
          <p:nvPr/>
        </p:nvSpPr>
        <p:spPr>
          <a:xfrm>
            <a:off x="151067" y="5982275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pic>
        <p:nvPicPr>
          <p:cNvPr id="11" name="図 10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2FB3EFC6-E6BF-AC06-27D4-C7060EBFC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0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92CA66-3B70-CC86-2B4C-B71951A7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3</a:t>
            </a:r>
            <a:r>
              <a:rPr lang="ja-JP" altLang="en-US" dirty="0"/>
              <a:t>次元ボクセルデータ処理入門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3085C7-B3AC-2A91-FB99-DCC73F02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822155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学習目標</a:t>
            </a:r>
          </a:p>
          <a:p>
            <a:r>
              <a:rPr lang="en-US" altLang="ja-JP" sz="2400" dirty="0"/>
              <a:t>3</a:t>
            </a:r>
            <a:r>
              <a:rPr lang="ja-JP" altLang="en-US" sz="2400" dirty="0"/>
              <a:t>次元ボクセルデータの構造</a:t>
            </a:r>
          </a:p>
          <a:p>
            <a:r>
              <a:rPr lang="ja-JP" altLang="en-US" sz="2400" dirty="0"/>
              <a:t>可視化手法（断層表示・等値面表示）</a:t>
            </a:r>
          </a:p>
          <a:p>
            <a:r>
              <a:rPr lang="ja-JP" altLang="en-US" sz="2400" dirty="0"/>
              <a:t>空間フィルタリングと補間の原理</a:t>
            </a:r>
          </a:p>
          <a:p>
            <a:pPr marL="0" indent="0">
              <a:buNone/>
            </a:pPr>
            <a:r>
              <a:rPr lang="ja-JP" altLang="en-US" sz="2400" b="1" dirty="0"/>
              <a:t>使用データ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データ名	</a:t>
            </a:r>
            <a:r>
              <a:rPr lang="en-US" altLang="ja-JP" sz="2400" dirty="0" err="1"/>
              <a:t>CThead</a:t>
            </a:r>
            <a:r>
              <a:rPr lang="ja-JP" altLang="en-US" sz="2400" dirty="0"/>
              <a:t>（人体頭部</a:t>
            </a:r>
            <a:r>
              <a:rPr lang="en-US" altLang="ja-JP" sz="2400" dirty="0"/>
              <a:t>CT</a:t>
            </a:r>
            <a:r>
              <a:rPr lang="ja-JP" altLang="en-US" sz="2400" dirty="0"/>
              <a:t>スキャン）</a:t>
            </a:r>
          </a:p>
          <a:p>
            <a:pPr marL="0" indent="0">
              <a:buNone/>
            </a:pPr>
            <a:r>
              <a:rPr lang="ja-JP" altLang="en-US" sz="2400" dirty="0"/>
              <a:t>解像度	</a:t>
            </a:r>
            <a:r>
              <a:rPr lang="en-US" altLang="ja-JP" sz="2400" dirty="0"/>
              <a:t>256 × 256 × 113 </a:t>
            </a:r>
            <a:r>
              <a:rPr lang="ja-JP" altLang="en-US" sz="2400" dirty="0"/>
              <a:t>ボクセル</a:t>
            </a:r>
          </a:p>
          <a:p>
            <a:pPr marL="0" indent="0">
              <a:buNone/>
            </a:pPr>
            <a:r>
              <a:rPr lang="ja-JP" altLang="en-US" sz="2400" dirty="0"/>
              <a:t>提供元	</a:t>
            </a:r>
            <a:r>
              <a:rPr lang="en-US" altLang="ja-JP" sz="2400" dirty="0"/>
              <a:t>Stanford Volume Data Archive</a:t>
            </a:r>
            <a:endParaRPr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B55CD0-7AEC-38D8-8249-1DD892A5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3DFEBAE9-F248-7317-2AFC-7B0AEE1B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54" y="4652625"/>
            <a:ext cx="1886176" cy="21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0DAE9E8C-0FEA-C6EF-1D68-F652771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86" y="4847208"/>
            <a:ext cx="1886176" cy="198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3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FF1B6-ABAE-9CDF-0614-25B673F3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1DF877-5757-B0FD-43D9-52C9665B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ボクセルとボリュームデータ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559E22-8B3C-AF59-4043-0366419CD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ピクセルからボクセルへ</a:t>
            </a:r>
          </a:p>
          <a:p>
            <a:r>
              <a:rPr lang="ja-JP" altLang="en-US" sz="2400" b="1" dirty="0"/>
              <a:t>ピクセル</a:t>
            </a:r>
            <a:r>
              <a:rPr lang="ja-JP" altLang="en-US" sz="2400" dirty="0"/>
              <a:t>（</a:t>
            </a:r>
            <a:r>
              <a:rPr lang="en-US" altLang="ja-JP" sz="2400" dirty="0"/>
              <a:t>pixel</a:t>
            </a:r>
            <a:r>
              <a:rPr lang="ja-JP" altLang="en-US" sz="2400" dirty="0"/>
              <a:t>）：</a:t>
            </a:r>
            <a:r>
              <a:rPr lang="en-US" altLang="ja-JP" sz="2400" b="1" dirty="0"/>
              <a:t>2</a:t>
            </a:r>
            <a:r>
              <a:rPr lang="ja-JP" altLang="en-US" sz="2400" b="1" dirty="0"/>
              <a:t>次元画像</a:t>
            </a:r>
            <a:r>
              <a:rPr lang="ja-JP" altLang="en-US" sz="2400" dirty="0"/>
              <a:t>の最小単位</a:t>
            </a:r>
          </a:p>
          <a:p>
            <a:r>
              <a:rPr lang="ja-JP" altLang="en-US" sz="2400" b="1" dirty="0"/>
              <a:t>ボクセル</a:t>
            </a:r>
            <a:r>
              <a:rPr lang="ja-JP" altLang="en-US" sz="2400" dirty="0"/>
              <a:t>（</a:t>
            </a:r>
            <a:r>
              <a:rPr lang="en-US" altLang="ja-JP" sz="2400" dirty="0"/>
              <a:t>voxel</a:t>
            </a:r>
            <a:r>
              <a:rPr lang="ja-JP" altLang="en-US" sz="2400" dirty="0"/>
              <a:t>）：</a:t>
            </a:r>
            <a:r>
              <a:rPr lang="en-US" altLang="ja-JP" sz="2400" b="1" dirty="0"/>
              <a:t>3</a:t>
            </a:r>
            <a:r>
              <a:rPr lang="ja-JP" altLang="en-US" sz="2400" b="1" dirty="0"/>
              <a:t>次元空間</a:t>
            </a:r>
            <a:r>
              <a:rPr lang="ja-JP" altLang="en-US" sz="2400" dirty="0"/>
              <a:t>の最小単位</a:t>
            </a:r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lang="en-US" altLang="ja-JP" sz="2400" dirty="0" err="1"/>
              <a:t>CThead</a:t>
            </a:r>
            <a:r>
              <a:rPr lang="ja-JP" altLang="en-US" sz="2400" dirty="0"/>
              <a:t>の場合：</a:t>
            </a:r>
            <a:r>
              <a:rPr lang="en-US" altLang="ja-JP" sz="2400" dirty="0"/>
              <a:t>shape = (113, 256, 256)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9EF39F-9C2F-4F80-A0D5-0B47AB58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C106CB6-8A37-1EF1-3F50-1C694D100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3" y="2747256"/>
            <a:ext cx="7444368" cy="406056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7147F1-9685-3D2C-2D82-BDC09D5A9910}"/>
              </a:ext>
            </a:extLst>
          </p:cNvPr>
          <p:cNvSpPr txBox="1"/>
          <p:nvPr/>
        </p:nvSpPr>
        <p:spPr>
          <a:xfrm>
            <a:off x="557561" y="6611779"/>
            <a:ext cx="2299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図解は </a:t>
            </a:r>
            <a:r>
              <a:rPr kumimoji="1" lang="en-US" altLang="ja-JP" sz="1000" dirty="0"/>
              <a:t>Nano Banana Pro </a:t>
            </a:r>
            <a:r>
              <a:rPr kumimoji="1" lang="ja-JP" altLang="en-US" sz="10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50003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F137-4D40-9885-945B-3C8C4939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D8773E-2F31-9AB5-3F54-82A91738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3</a:t>
            </a:r>
            <a:r>
              <a:rPr lang="ja-JP" altLang="en-US" dirty="0"/>
              <a:t>次元座標系と断面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93C88E-0CF3-32D8-790D-AFE4C6280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62980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座標軸</a:t>
            </a:r>
          </a:p>
          <a:p>
            <a:r>
              <a:rPr lang="en-US" altLang="ja-JP" sz="2400" dirty="0"/>
              <a:t>x</a:t>
            </a:r>
            <a:r>
              <a:rPr lang="ja-JP" altLang="en-US" sz="2400" dirty="0"/>
              <a:t>軸：左右方向</a:t>
            </a:r>
          </a:p>
          <a:p>
            <a:r>
              <a:rPr lang="en-US" altLang="ja-JP" sz="2400" dirty="0"/>
              <a:t>y</a:t>
            </a:r>
            <a:r>
              <a:rPr lang="ja-JP" altLang="en-US" sz="2400" dirty="0"/>
              <a:t>軸：前後方向</a:t>
            </a:r>
          </a:p>
          <a:p>
            <a:r>
              <a:rPr lang="en-US" altLang="ja-JP" sz="2400" dirty="0"/>
              <a:t>z</a:t>
            </a:r>
            <a:r>
              <a:rPr lang="ja-JP" altLang="en-US" sz="2400" dirty="0"/>
              <a:t>軸：上下方向</a:t>
            </a:r>
          </a:p>
          <a:p>
            <a:pPr marL="0" indent="0">
              <a:buNone/>
            </a:pPr>
            <a:r>
              <a:rPr lang="en-US" altLang="ja-JP" sz="2400" b="1" dirty="0"/>
              <a:t>3</a:t>
            </a:r>
            <a:r>
              <a:rPr lang="ja-JP" altLang="en-US" sz="2400" b="1" dirty="0"/>
              <a:t>つの断面</a:t>
            </a:r>
          </a:p>
          <a:p>
            <a:r>
              <a:rPr kumimoji="1" lang="en-US" altLang="ja-JP" sz="2400" dirty="0"/>
              <a:t>Axial	z</a:t>
            </a:r>
            <a:r>
              <a:rPr kumimoji="1" lang="ja-JP" altLang="en-US" sz="2400" dirty="0"/>
              <a:t>軸に垂直	水平断</a:t>
            </a:r>
          </a:p>
          <a:p>
            <a:r>
              <a:rPr kumimoji="1" lang="en-US" altLang="ja-JP" sz="2400" dirty="0"/>
              <a:t>Coronal	y</a:t>
            </a:r>
            <a:r>
              <a:rPr kumimoji="1" lang="ja-JP" altLang="en-US" sz="2400" dirty="0"/>
              <a:t>軸に垂直	冠状断</a:t>
            </a:r>
          </a:p>
          <a:p>
            <a:r>
              <a:rPr kumimoji="1" lang="en-US" altLang="ja-JP" sz="2400" dirty="0"/>
              <a:t>Sagittal	x</a:t>
            </a:r>
            <a:r>
              <a:rPr kumimoji="1" lang="ja-JP" altLang="en-US" sz="2400" dirty="0"/>
              <a:t>軸に垂直	矢状断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CCF7F7-5619-FCCF-EC5E-B539991C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 descr="座る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B0D3E3D-A8E1-47CB-04D0-420470E0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3" y="4772722"/>
            <a:ext cx="6098744" cy="20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9817D-7133-A97A-8877-9BD146AB7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2215D1-EDBE-523C-B667-33A118D4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断層表示</a:t>
            </a:r>
            <a:endParaRPr kumimoji="1" lang="ja-JP" altLang="en-US" dirty="0"/>
          </a:p>
        </p:txBody>
      </p:sp>
      <p:pic>
        <p:nvPicPr>
          <p:cNvPr id="11" name="コンテンツ プレースホルダー 10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F8AC8C1-5D9D-1B79-AEAC-0D4BF88F3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664"/>
            <a:ext cx="9192879" cy="5014297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4C2EB9-7D5B-D7DD-7D3A-95811BE9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5DFE70-BCA2-A5CB-AD01-EBA38BD05AD8}"/>
              </a:ext>
            </a:extLst>
          </p:cNvPr>
          <p:cNvSpPr txBox="1"/>
          <p:nvPr/>
        </p:nvSpPr>
        <p:spPr>
          <a:xfrm>
            <a:off x="0" y="6125519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14805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325F-47AC-4A97-3443-10290F53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3C7AB-86B8-40C2-B624-AD78DE23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等値面表示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A51985-5579-C67C-63A2-37FA0055C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等値面とは：</a:t>
            </a:r>
            <a:r>
              <a:rPr lang="ja-JP" altLang="en-US" sz="2400" dirty="0"/>
              <a:t>同一輝度値の点を結んだ</a:t>
            </a:r>
            <a:r>
              <a:rPr lang="en-US" altLang="ja-JP" sz="2400" dirty="0"/>
              <a:t>3</a:t>
            </a:r>
            <a:r>
              <a:rPr lang="ja-JP" altLang="en-US" sz="2400" dirty="0"/>
              <a:t>次元曲面</a:t>
            </a:r>
            <a:endParaRPr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68A71F-BCB7-D32B-80AA-404A7035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89BD2C0-C426-053A-C12A-43CC9EB4A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1" y="1695336"/>
            <a:ext cx="9144000" cy="49876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2160A8-DED5-8C0E-DF86-34CE7079A6F7}"/>
              </a:ext>
            </a:extLst>
          </p:cNvPr>
          <p:cNvSpPr txBox="1"/>
          <p:nvPr/>
        </p:nvSpPr>
        <p:spPr>
          <a:xfrm>
            <a:off x="134340" y="6654241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C61AC0B-CF1F-7D43-0930-7C0865152F75}"/>
              </a:ext>
            </a:extLst>
          </p:cNvPr>
          <p:cNvSpPr/>
          <p:nvPr/>
        </p:nvSpPr>
        <p:spPr>
          <a:xfrm>
            <a:off x="1126273" y="6356351"/>
            <a:ext cx="61889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85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619870-A754-D203-ADE6-09189BEB2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Marching Cube </a:t>
            </a:r>
            <a:r>
              <a:rPr kumimoji="1" lang="ja-JP" altLang="en-US" dirty="0"/>
              <a:t>アルゴリズム</a:t>
            </a:r>
          </a:p>
        </p:txBody>
      </p:sp>
      <p:pic>
        <p:nvPicPr>
          <p:cNvPr id="6" name="コンテンツ プレースホルダー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85DAF94-4210-12B7-AF12-13717E17A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352"/>
            <a:ext cx="9147447" cy="498951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82FE58-0C06-44FF-2EF6-88022C1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5C8F64-89F1-81DA-968D-950B5940607B}"/>
              </a:ext>
            </a:extLst>
          </p:cNvPr>
          <p:cNvSpPr txBox="1"/>
          <p:nvPr/>
        </p:nvSpPr>
        <p:spPr>
          <a:xfrm>
            <a:off x="83634" y="61108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18435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68EE-6A82-5482-4161-CC6F4DD31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0D439F-E143-DC52-F0CD-EB41DBD6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畳み込みの原理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485AB2-BA57-550B-E538-189F96B26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定義</a:t>
            </a:r>
          </a:p>
          <a:p>
            <a:r>
              <a:rPr lang="ja-JP" altLang="en-US" sz="2400" dirty="0"/>
              <a:t>カーネル（重み付けに用いる小配列）をデータ上でスライド</a:t>
            </a:r>
          </a:p>
          <a:p>
            <a:r>
              <a:rPr lang="ja-JP" altLang="en-US" sz="2400" dirty="0"/>
              <a:t>対応要素の積の総和を出力</a:t>
            </a:r>
          </a:p>
          <a:p>
            <a:pPr marL="0" indent="0">
              <a:buNone/>
            </a:pPr>
            <a:r>
              <a:rPr lang="en-US" altLang="ja-JP" sz="2400" b="1" dirty="0"/>
              <a:t>3</a:t>
            </a:r>
            <a:r>
              <a:rPr lang="ja-JP" altLang="en-US" sz="2400" b="1" dirty="0"/>
              <a:t>次元畳み込みの計算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カーネル例：平均化フィルタ</a:t>
            </a:r>
          </a:p>
          <a:p>
            <a:r>
              <a:rPr lang="ja-JP" altLang="en-US" sz="2400" dirty="0"/>
              <a:t>サイズ：</a:t>
            </a:r>
            <a:r>
              <a:rPr lang="en-US" altLang="ja-JP" sz="2400" dirty="0"/>
              <a:t>11×11×11</a:t>
            </a:r>
          </a:p>
          <a:p>
            <a:r>
              <a:rPr lang="ja-JP" altLang="en-US" sz="2400" dirty="0"/>
              <a:t>全要素：</a:t>
            </a:r>
            <a:r>
              <a:rPr lang="en-US" altLang="ja-JP" sz="2400" dirty="0"/>
              <a:t>1/1331</a:t>
            </a:r>
          </a:p>
          <a:p>
            <a:r>
              <a:rPr lang="ja-JP" altLang="en-US" sz="2400" dirty="0"/>
              <a:t>効果：</a:t>
            </a:r>
            <a:r>
              <a:rPr lang="ja-JP" altLang="en-US" sz="2400" b="1" dirty="0"/>
              <a:t>周囲</a:t>
            </a:r>
            <a:r>
              <a:rPr lang="en-US" altLang="ja-JP" sz="2400" b="1" dirty="0"/>
              <a:t>1331</a:t>
            </a:r>
            <a:r>
              <a:rPr lang="ja-JP" altLang="en-US" sz="2400" b="1" dirty="0"/>
              <a:t>ボクセル</a:t>
            </a:r>
            <a:r>
              <a:rPr lang="ja-JP" altLang="en-US" sz="2400" dirty="0"/>
              <a:t>の</a:t>
            </a:r>
            <a:r>
              <a:rPr lang="ja-JP" altLang="en-US" sz="2400" b="1" dirty="0"/>
              <a:t>平均値</a:t>
            </a:r>
            <a:r>
              <a:rPr lang="ja-JP" altLang="en-US" sz="2400" dirty="0"/>
              <a:t>で置換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6FF24-57C5-7B58-BCD4-2CE20C0E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C3B50F-AECE-8BBE-3709-7BB0A24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24" y="3173309"/>
            <a:ext cx="7548849" cy="855986"/>
          </a:xfrm>
          <a:prstGeom prst="rect">
            <a:avLst/>
          </a:prstGeom>
        </p:spPr>
      </p:pic>
      <p:pic>
        <p:nvPicPr>
          <p:cNvPr id="8" name="図 7" descr="座る, カップ, 食品, コーヒーカップ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81E82B6-DD3D-A47D-2AC4-0123BF2E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396" y="4230654"/>
            <a:ext cx="4301311" cy="13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463EF-C509-6981-880F-71276385C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D05317-8283-EF80-7EFF-80589303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平滑化（ガウシアンフィルタ）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E5CE78-2AA4-7C9C-D858-48955BD80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原理</a:t>
            </a:r>
          </a:p>
          <a:p>
            <a:r>
              <a:rPr lang="ja-JP" altLang="en-US" sz="2400" b="1" dirty="0"/>
              <a:t>正規分布</a:t>
            </a:r>
            <a:r>
              <a:rPr lang="ja-JP" altLang="en-US" sz="2400" dirty="0"/>
              <a:t>に基づく</a:t>
            </a:r>
            <a:r>
              <a:rPr lang="ja-JP" altLang="en-US" sz="2400" b="1" dirty="0"/>
              <a:t>重み付け平均</a:t>
            </a:r>
          </a:p>
          <a:p>
            <a:r>
              <a:rPr lang="ja-JP" altLang="en-US" sz="2400" dirty="0"/>
              <a:t>中心に近いほど重みが大きい</a:t>
            </a:r>
          </a:p>
          <a:p>
            <a:pPr marL="0" indent="0">
              <a:buNone/>
            </a:pPr>
            <a:r>
              <a:rPr lang="ja-JP" altLang="en-US" sz="2400" b="1" dirty="0"/>
              <a:t>パラメータ</a:t>
            </a:r>
            <a:r>
              <a:rPr lang="en-US" altLang="ja-JP" sz="2400" b="1" dirty="0"/>
              <a:t>σ</a:t>
            </a:r>
            <a:r>
              <a:rPr lang="ja-JP" altLang="en-US" sz="2400" b="1" dirty="0"/>
              <a:t>の効果</a:t>
            </a:r>
          </a:p>
          <a:p>
            <a:r>
              <a:rPr lang="en-US" altLang="ja-JP" sz="2400" dirty="0"/>
              <a:t>σ</a:t>
            </a:r>
            <a:r>
              <a:rPr lang="ja-JP" altLang="en-US" sz="2400" dirty="0"/>
              <a:t>（シグマ）は標準偏差を表し、</a:t>
            </a:r>
            <a:r>
              <a:rPr lang="ja-JP" altLang="en-US" sz="2400" b="1" dirty="0"/>
              <a:t>ぼかしの強さ</a:t>
            </a:r>
            <a:r>
              <a:rPr lang="ja-JP" altLang="en-US" sz="2400" dirty="0"/>
              <a:t>を制御する。</a:t>
            </a:r>
          </a:p>
          <a:p>
            <a:pPr marL="0" indent="0">
              <a:buNone/>
            </a:pPr>
            <a:r>
              <a:rPr kumimoji="1" lang="ja-JP" altLang="en-US" sz="2400" dirty="0"/>
              <a:t>小	弱いぼかし、細部保持</a:t>
            </a:r>
          </a:p>
          <a:p>
            <a:pPr marL="0" indent="0">
              <a:buNone/>
            </a:pPr>
            <a:r>
              <a:rPr kumimoji="1" lang="ja-JP" altLang="en-US" sz="2400" dirty="0"/>
              <a:t>大	強いぼかし、ノイズ除去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F5B249-59C0-5D67-D567-13A0E2F4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09E4F587-B782-0751-7D2D-B5D8F735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40" y="4717438"/>
            <a:ext cx="6857483" cy="20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51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405</Words>
  <Application>Microsoft Office PowerPoint</Application>
  <PresentationFormat>画面に合わせる (4:3)</PresentationFormat>
  <Paragraphs>87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游ゴシック</vt:lpstr>
      <vt:lpstr>Arial</vt:lpstr>
      <vt:lpstr>Calibri</vt:lpstr>
      <vt:lpstr>Office テーマ</vt:lpstr>
      <vt:lpstr>3次元ボリュームデータ処理 </vt:lpstr>
      <vt:lpstr>3次元ボクセルデータ処理入門</vt:lpstr>
      <vt:lpstr>ボクセルとボリュームデータ</vt:lpstr>
      <vt:lpstr>3次元座標系と断面</vt:lpstr>
      <vt:lpstr>断層表示</vt:lpstr>
      <vt:lpstr>等値面表示</vt:lpstr>
      <vt:lpstr>Marching Cube アルゴリズム</vt:lpstr>
      <vt:lpstr>畳み込みの原理</vt:lpstr>
      <vt:lpstr>平滑化（ガウシアンフィルタ）</vt:lpstr>
      <vt:lpstr>勾配とエッジ検出</vt:lpstr>
      <vt:lpstr>補間</vt:lpstr>
      <vt:lpstr>全体像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ポアソン分布，指数分布，アーラン分布</dc:title>
  <dc:creator>kaneko kunihiko</dc:creator>
  <cp:lastModifiedBy>金子　邦彦</cp:lastModifiedBy>
  <cp:revision>40</cp:revision>
  <dcterms:created xsi:type="dcterms:W3CDTF">2019-11-02T00:06:04Z</dcterms:created>
  <dcterms:modified xsi:type="dcterms:W3CDTF">2026-01-26T02:18:53Z</dcterms:modified>
</cp:coreProperties>
</file>