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1037" r:id="rId2"/>
    <p:sldId id="1038" r:id="rId3"/>
    <p:sldId id="1045" r:id="rId4"/>
    <p:sldId id="1039" r:id="rId5"/>
    <p:sldId id="1042" r:id="rId6"/>
    <p:sldId id="1046" r:id="rId7"/>
    <p:sldId id="1040" r:id="rId8"/>
    <p:sldId id="1043" r:id="rId9"/>
    <p:sldId id="1047" r:id="rId10"/>
    <p:sldId id="1041" r:id="rId11"/>
    <p:sldId id="1044" r:id="rId12"/>
    <p:sldId id="1048" r:id="rId1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>
        <p:scale>
          <a:sx n="50" d="100"/>
          <a:sy n="50" d="100"/>
        </p:scale>
        <p:origin x="352" y="19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3927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kkaneko.jp/cc/3d/panda3dapp.htm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157" y="1122363"/>
            <a:ext cx="8243685" cy="2387600"/>
          </a:xfrm>
        </p:spPr>
        <p:txBody>
          <a:bodyPr>
            <a:noAutofit/>
          </a:bodyPr>
          <a:lstStyle/>
          <a:p>
            <a:r>
              <a:rPr lang="ja-JP" altLang="en-US" b="1" dirty="0"/>
              <a:t>シミュレーションと３次元コンピュータグラフィックス</a:t>
            </a:r>
            <a:br>
              <a:rPr lang="en-US" altLang="ja-JP" b="1" dirty="0"/>
            </a:b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5" y="59281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8" name="字幕 7">
            <a:extLst>
              <a:ext uri="{FF2B5EF4-FFF2-40B4-BE49-F238E27FC236}">
                <a16:creationId xmlns:a16="http://schemas.microsoft.com/office/drawing/2014/main" id="{E246CD48-9EDC-44F7-8CDD-2B1DAA1CE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57" y="3301658"/>
            <a:ext cx="8266421" cy="1506085"/>
          </a:xfrm>
        </p:spPr>
        <p:txBody>
          <a:bodyPr>
            <a:normAutofit/>
          </a:bodyPr>
          <a:lstStyle/>
          <a:p>
            <a:r>
              <a:rPr lang="en-US" altLang="ja-JP" dirty="0"/>
              <a:t>URL: </a:t>
            </a:r>
            <a:r>
              <a:rPr lang="en-US" altLang="ja-JP" dirty="0">
                <a:hlinkClick r:id="rId5"/>
              </a:rPr>
              <a:t>https://www.kkaneko.jp/cc/3d/panda3dapp.html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70952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152C2-6000-8DEA-5032-2AB930250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204B5A-EFA4-7410-5ACE-23F1AB0F6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606022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流体シミュレーション：</a:t>
            </a:r>
            <a:r>
              <a:rPr lang="en-US" altLang="ja-JP" dirty="0"/>
              <a:t>64000</a:t>
            </a:r>
            <a:r>
              <a:rPr lang="ja-JP" altLang="en-US" dirty="0"/>
              <a:t>格子点での密度と速度の時間変化</a:t>
            </a:r>
            <a:endParaRPr kumimoji="1" lang="ja-JP" altLang="en-US" dirty="0"/>
          </a:p>
        </p:txBody>
      </p:sp>
      <p:pic>
        <p:nvPicPr>
          <p:cNvPr id="6" name="コンテンツ プレースホルダー 5" descr="黒い背景と白い文字&#10;&#10;AI 生成コンテンツは誤りを含む可能性があります。">
            <a:extLst>
              <a:ext uri="{FF2B5EF4-FFF2-40B4-BE49-F238E27FC236}">
                <a16:creationId xmlns:a16="http://schemas.microsoft.com/office/drawing/2014/main" id="{F7C3D06D-898C-455F-B9E4-EA353FF984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67" y="846137"/>
            <a:ext cx="7780186" cy="5844865"/>
          </a:xfrm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203A43-4F92-7819-050C-9BF8FD678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377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4B4D72-7B90-A05C-E11A-CDD64CA99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D8A9A5-89F3-1841-A054-CFCF2B84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606022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流体シミュレーション：</a:t>
            </a:r>
            <a:r>
              <a:rPr lang="en-US" altLang="ja-JP" dirty="0"/>
              <a:t>64000</a:t>
            </a:r>
            <a:r>
              <a:rPr lang="ja-JP" altLang="en-US" dirty="0"/>
              <a:t>格子点での密度と速度の時間変化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125F1F-4C55-4516-C88A-47C9AF8B8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b="1" u="sng" dirty="0"/>
              <a:t>格子法による空間の表現</a:t>
            </a:r>
            <a:endParaRPr lang="ja-JP" altLang="en-US" u="sng" dirty="0"/>
          </a:p>
          <a:p>
            <a:r>
              <a:rPr lang="en-US" altLang="ja-JP" dirty="0"/>
              <a:t>3</a:t>
            </a:r>
            <a:r>
              <a:rPr lang="ja-JP" altLang="en-US" dirty="0"/>
              <a:t>次元空間を</a:t>
            </a:r>
            <a:r>
              <a:rPr lang="en-US" altLang="ja-JP" dirty="0"/>
              <a:t>40×40×40 = 64000</a:t>
            </a:r>
            <a:r>
              <a:rPr lang="ja-JP" altLang="en-US" dirty="0"/>
              <a:t>個の格子点に分割を記録</a:t>
            </a:r>
          </a:p>
          <a:p>
            <a:pPr marL="0" indent="0">
              <a:buNone/>
            </a:pPr>
            <a:r>
              <a:rPr lang="ja-JP" altLang="en-US" b="1" u="sng" dirty="0"/>
              <a:t>各格子点</a:t>
            </a:r>
            <a:r>
              <a:rPr lang="en-US" altLang="ja-JP" b="1" u="sng" dirty="0"/>
              <a:t>(</a:t>
            </a:r>
            <a:r>
              <a:rPr lang="en-US" altLang="ja-JP" b="1" u="sng" dirty="0" err="1"/>
              <a:t>i</a:t>
            </a:r>
            <a:r>
              <a:rPr lang="en-US" altLang="ja-JP" b="1" u="sng" dirty="0"/>
              <a:t>, j, k)</a:t>
            </a:r>
            <a:r>
              <a:rPr lang="ja-JP" altLang="en-US" b="1" u="sng" dirty="0"/>
              <a:t>の状態変数</a:t>
            </a:r>
          </a:p>
          <a:p>
            <a:r>
              <a:rPr lang="en-US" altLang="ja-JP" dirty="0"/>
              <a:t>density</a:t>
            </a:r>
            <a:r>
              <a:rPr lang="ja-JP" altLang="en-US" dirty="0"/>
              <a:t>：密度（</a:t>
            </a:r>
            <a:r>
              <a:rPr lang="en-US" altLang="ja-JP" dirty="0"/>
              <a:t>0.0</a:t>
            </a:r>
            <a:r>
              <a:rPr lang="ja-JP" altLang="en-US" dirty="0"/>
              <a:t>～</a:t>
            </a:r>
            <a:r>
              <a:rPr lang="en-US" altLang="ja-JP" dirty="0"/>
              <a:t>1.0</a:t>
            </a:r>
            <a:r>
              <a:rPr lang="ja-JP" altLang="en-US" dirty="0"/>
              <a:t>の範囲）</a:t>
            </a:r>
          </a:p>
          <a:p>
            <a:r>
              <a:rPr lang="en-US" altLang="ja-JP" dirty="0" err="1"/>
              <a:t>velocity_x</a:t>
            </a:r>
            <a:r>
              <a:rPr lang="ja-JP" altLang="en-US" dirty="0"/>
              <a:t>：</a:t>
            </a:r>
            <a:r>
              <a:rPr lang="en-US" altLang="ja-JP" dirty="0"/>
              <a:t>x</a:t>
            </a:r>
            <a:r>
              <a:rPr lang="ja-JP" altLang="en-US" dirty="0"/>
              <a:t>方向の速度成分</a:t>
            </a:r>
          </a:p>
          <a:p>
            <a:r>
              <a:rPr lang="en-US" altLang="ja-JP" dirty="0" err="1"/>
              <a:t>velocity_y</a:t>
            </a:r>
            <a:r>
              <a:rPr lang="ja-JP" altLang="en-US" dirty="0"/>
              <a:t>：</a:t>
            </a:r>
            <a:r>
              <a:rPr lang="en-US" altLang="ja-JP" dirty="0"/>
              <a:t>y</a:t>
            </a:r>
            <a:r>
              <a:rPr lang="ja-JP" altLang="en-US" dirty="0"/>
              <a:t>方向の速度成分</a:t>
            </a:r>
          </a:p>
          <a:p>
            <a:r>
              <a:rPr lang="en-US" altLang="ja-JP" dirty="0" err="1"/>
              <a:t>velocity_z</a:t>
            </a:r>
            <a:r>
              <a:rPr lang="ja-JP" altLang="en-US" dirty="0"/>
              <a:t>：</a:t>
            </a:r>
            <a:r>
              <a:rPr lang="en-US" altLang="ja-JP" dirty="0"/>
              <a:t>z</a:t>
            </a:r>
            <a:r>
              <a:rPr lang="ja-JP" altLang="en-US" dirty="0"/>
              <a:t>方向の速度成分</a:t>
            </a:r>
          </a:p>
          <a:p>
            <a:pPr marL="0" indent="0">
              <a:buNone/>
            </a:pPr>
            <a:r>
              <a:rPr lang="ja-JP" altLang="en-US" b="1" u="sng" dirty="0"/>
              <a:t>シミュレーションパラメータ</a:t>
            </a:r>
          </a:p>
          <a:p>
            <a:r>
              <a:rPr lang="ja-JP" altLang="en-US" b="1" dirty="0"/>
              <a:t>拡散係数</a:t>
            </a:r>
            <a:r>
              <a:rPr lang="ja-JP" altLang="en-US" dirty="0"/>
              <a:t>：密度や速度の広がりやすさを制御</a:t>
            </a:r>
          </a:p>
          <a:p>
            <a:r>
              <a:rPr lang="ja-JP" altLang="en-US" b="1" dirty="0"/>
              <a:t>粘性係数</a:t>
            </a:r>
            <a:r>
              <a:rPr lang="ja-JP" altLang="en-US" dirty="0"/>
              <a:t>：速度場の拡散の度合いを制御</a:t>
            </a:r>
          </a:p>
          <a:p>
            <a:r>
              <a:rPr lang="ja-JP" altLang="en-US" b="1" dirty="0"/>
              <a:t>浮力係数</a:t>
            </a:r>
            <a:r>
              <a:rPr lang="ja-JP" altLang="en-US" dirty="0"/>
              <a:t>：上向きの力の大きさを制御</a:t>
            </a:r>
          </a:p>
          <a:p>
            <a:r>
              <a:rPr lang="ja-JP" altLang="en-US" b="1" dirty="0"/>
              <a:t>減衰係数</a:t>
            </a:r>
            <a:r>
              <a:rPr lang="ja-JP" altLang="en-US" dirty="0"/>
              <a:t>：密度の減少率を制御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EA72AD-6519-67A3-BE21-73F05F90D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525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531D9C-BAAB-69AA-9ACD-79A625293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計算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E076D5-6BD1-202D-FE60-0B4DC9215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ja-JP" altLang="en-US" b="1" u="sng" dirty="0"/>
              <a:t>ステップ</a:t>
            </a:r>
            <a:r>
              <a:rPr lang="en-US" altLang="ja-JP" b="1" u="sng" dirty="0"/>
              <a:t>1</a:t>
            </a:r>
            <a:r>
              <a:rPr lang="ja-JP" altLang="en-US" b="1" u="sng" dirty="0"/>
              <a:t>：浮力を加える</a:t>
            </a:r>
          </a:p>
          <a:p>
            <a:r>
              <a:rPr lang="ja-JP" altLang="en-US" b="1" dirty="0"/>
              <a:t>密度が高い格子点</a:t>
            </a:r>
            <a:r>
              <a:rPr lang="ja-JP" altLang="en-US" dirty="0"/>
              <a:t>ほど</a:t>
            </a:r>
            <a:r>
              <a:rPr lang="ja-JP" altLang="en-US" b="1" dirty="0"/>
              <a:t>強い上向きの力</a:t>
            </a:r>
            <a:r>
              <a:rPr lang="ja-JP" altLang="en-US" dirty="0"/>
              <a:t>を受ける</a:t>
            </a:r>
          </a:p>
          <a:p>
            <a:pPr marL="0" indent="0">
              <a:buNone/>
            </a:pPr>
            <a:r>
              <a:rPr lang="ja-JP" altLang="en-US" b="1" dirty="0"/>
              <a:t>ステップ</a:t>
            </a:r>
            <a:r>
              <a:rPr lang="en-US" altLang="ja-JP" b="1" dirty="0"/>
              <a:t>2</a:t>
            </a:r>
            <a:r>
              <a:rPr lang="ja-JP" altLang="en-US" b="1" dirty="0"/>
              <a:t>：速度場の拡散</a:t>
            </a:r>
          </a:p>
          <a:p>
            <a:r>
              <a:rPr lang="ja-JP" altLang="en-US" dirty="0"/>
              <a:t>各格子点の</a:t>
            </a:r>
            <a:r>
              <a:rPr lang="ja-JP" altLang="en-US" b="1" dirty="0"/>
              <a:t>速度</a:t>
            </a:r>
            <a:r>
              <a:rPr lang="ja-JP" altLang="en-US" dirty="0"/>
              <a:t>を</a:t>
            </a:r>
            <a:r>
              <a:rPr lang="ja-JP" altLang="en-US" b="1" dirty="0"/>
              <a:t>周囲の格子点の速度に近づける</a:t>
            </a:r>
          </a:p>
          <a:p>
            <a:pPr marL="0" indent="0">
              <a:buNone/>
            </a:pPr>
            <a:r>
              <a:rPr lang="ja-JP" altLang="en-US" b="1" dirty="0"/>
              <a:t>ステップ</a:t>
            </a:r>
            <a:r>
              <a:rPr lang="en-US" altLang="ja-JP" b="1" dirty="0"/>
              <a:t>3</a:t>
            </a:r>
            <a:r>
              <a:rPr lang="ja-JP" altLang="en-US" b="1" dirty="0"/>
              <a:t>：速度場の移流</a:t>
            </a:r>
          </a:p>
          <a:p>
            <a:r>
              <a:rPr lang="ja-JP" altLang="en-US" dirty="0"/>
              <a:t>各格子点について速度の逆方向に遡った位置の速度を求め、その値を新しい速度とする</a:t>
            </a:r>
          </a:p>
          <a:p>
            <a:pPr marL="0" indent="0">
              <a:buNone/>
            </a:pPr>
            <a:r>
              <a:rPr lang="ja-JP" altLang="en-US" b="1" dirty="0"/>
              <a:t>ステップ</a:t>
            </a:r>
            <a:r>
              <a:rPr lang="en-US" altLang="ja-JP" b="1" dirty="0"/>
              <a:t>4</a:t>
            </a:r>
            <a:r>
              <a:rPr lang="ja-JP" altLang="en-US" b="1" dirty="0"/>
              <a:t>：密度場の拡散</a:t>
            </a:r>
          </a:p>
          <a:p>
            <a:r>
              <a:rPr lang="ja-JP" altLang="en-US" dirty="0"/>
              <a:t>各格子点の</a:t>
            </a:r>
            <a:r>
              <a:rPr lang="ja-JP" altLang="en-US" b="1" dirty="0"/>
              <a:t>密度</a:t>
            </a:r>
            <a:r>
              <a:rPr lang="ja-JP" altLang="en-US" dirty="0"/>
              <a:t>を</a:t>
            </a:r>
            <a:r>
              <a:rPr lang="ja-JP" altLang="en-US" b="1" dirty="0"/>
              <a:t>周囲の格子点の密度に近づける</a:t>
            </a:r>
          </a:p>
          <a:p>
            <a:pPr marL="0" indent="0">
              <a:buNone/>
            </a:pPr>
            <a:r>
              <a:rPr lang="ja-JP" altLang="en-US" b="1" dirty="0"/>
              <a:t>ステップ</a:t>
            </a:r>
            <a:r>
              <a:rPr lang="en-US" altLang="ja-JP" b="1" dirty="0"/>
              <a:t>5</a:t>
            </a:r>
            <a:r>
              <a:rPr lang="ja-JP" altLang="en-US" b="1" dirty="0"/>
              <a:t>：密度場の移流</a:t>
            </a:r>
          </a:p>
          <a:p>
            <a:r>
              <a:rPr lang="ja-JP" altLang="en-US" dirty="0"/>
              <a:t>速度場と同様の方法で移流を計算</a:t>
            </a:r>
          </a:p>
          <a:p>
            <a:pPr marL="0" indent="0">
              <a:buNone/>
            </a:pPr>
            <a:r>
              <a:rPr lang="ja-JP" altLang="en-US" b="1" dirty="0"/>
              <a:t>ステップ</a:t>
            </a:r>
            <a:r>
              <a:rPr lang="en-US" altLang="ja-JP" b="1" dirty="0"/>
              <a:t>6</a:t>
            </a:r>
            <a:r>
              <a:rPr lang="ja-JP" altLang="en-US" b="1" dirty="0"/>
              <a:t>：減衰と煙源の追加</a:t>
            </a:r>
          </a:p>
          <a:p>
            <a:r>
              <a:rPr lang="ja-JP" altLang="en-US" dirty="0"/>
              <a:t>全格子点の密度を減少させる</a:t>
            </a:r>
          </a:p>
          <a:p>
            <a:r>
              <a:rPr lang="ja-JP" altLang="en-US" dirty="0"/>
              <a:t>底面中央の格子点</a:t>
            </a:r>
            <a:r>
              <a:rPr lang="ja-JP" altLang="en-US"/>
              <a:t>に新しい点を</a:t>
            </a:r>
            <a:r>
              <a:rPr lang="ja-JP" altLang="en-US" dirty="0"/>
              <a:t>追加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EB49E7-06EA-8AF3-3C92-CC43D4263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111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EA2E-BAD4-BB47-0C72-ADD842379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シミュレーションの基本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CDC092-0B7C-0D18-C75A-B64B56FDD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/>
              <a:t>シミュレーションは、系の時間変化を計算する技術</a:t>
            </a:r>
            <a:endParaRPr lang="en-US" altLang="ja-JP" dirty="0"/>
          </a:p>
          <a:p>
            <a:r>
              <a:rPr lang="ja-JP" altLang="en-US" b="1" dirty="0"/>
              <a:t>状態</a:t>
            </a:r>
            <a:r>
              <a:rPr lang="ja-JP" altLang="en-US" dirty="0"/>
              <a:t>：</a:t>
            </a:r>
            <a:r>
              <a:rPr lang="ja-JP" altLang="en-US" b="1" dirty="0"/>
              <a:t>位置や速度など</a:t>
            </a:r>
            <a:r>
              <a:rPr lang="ja-JP" altLang="en-US" dirty="0"/>
              <a:t>、系を記述する変数</a:t>
            </a:r>
          </a:p>
          <a:p>
            <a:r>
              <a:rPr lang="ja-JP" altLang="en-US" b="1" dirty="0"/>
              <a:t>状態の更新</a:t>
            </a:r>
            <a:r>
              <a:rPr lang="ja-JP" altLang="en-US" dirty="0"/>
              <a:t>：</a:t>
            </a:r>
            <a:r>
              <a:rPr lang="ja-JP" altLang="en-US" b="1" dirty="0"/>
              <a:t>現在の状態</a:t>
            </a:r>
            <a:r>
              <a:rPr lang="ja-JP" altLang="en-US" dirty="0"/>
              <a:t>から</a:t>
            </a:r>
            <a:r>
              <a:rPr lang="ja-JP" altLang="en-US" b="1" dirty="0"/>
              <a:t>次の状態を計算</a:t>
            </a:r>
            <a:r>
              <a:rPr lang="ja-JP" altLang="en-US" dirty="0"/>
              <a:t>する方法</a:t>
            </a:r>
          </a:p>
          <a:p>
            <a:r>
              <a:rPr lang="ja-JP" altLang="en-US" b="1" dirty="0"/>
              <a:t>時間ループ</a:t>
            </a:r>
            <a:r>
              <a:rPr lang="ja-JP" altLang="en-US" dirty="0"/>
              <a:t>：</a:t>
            </a:r>
            <a:r>
              <a:rPr lang="ja-JP" altLang="en-US" b="1" dirty="0"/>
              <a:t>微小な時間刻み幅</a:t>
            </a:r>
            <a:r>
              <a:rPr lang="en-US" altLang="ja-JP" b="1" dirty="0"/>
              <a:t>dt</a:t>
            </a:r>
            <a:r>
              <a:rPr lang="ja-JP" altLang="en-US" b="1" dirty="0"/>
              <a:t>ごと</a:t>
            </a:r>
            <a:r>
              <a:rPr lang="ja-JP" altLang="en-US" dirty="0"/>
              <a:t>に</a:t>
            </a:r>
            <a:r>
              <a:rPr lang="ja-JP" altLang="en-US" b="1" dirty="0"/>
              <a:t>状態を更新</a:t>
            </a:r>
            <a:r>
              <a:rPr lang="ja-JP" altLang="en-US" dirty="0"/>
              <a:t>する処理</a:t>
            </a:r>
          </a:p>
          <a:p>
            <a:pPr marL="0" indent="0">
              <a:buNone/>
            </a:pPr>
            <a:r>
              <a:rPr lang="ja-JP" altLang="en-US" b="1" u="sng" dirty="0"/>
              <a:t>計算の流れ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b="1" dirty="0"/>
              <a:t>初期状態</a:t>
            </a:r>
            <a:r>
              <a:rPr lang="ja-JP" altLang="en-US" dirty="0"/>
              <a:t>を設定する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状態を更新する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時間を進める</a:t>
            </a:r>
          </a:p>
          <a:p>
            <a:r>
              <a:rPr lang="en-US" altLang="ja-JP" dirty="0"/>
              <a:t>2</a:t>
            </a:r>
            <a:r>
              <a:rPr lang="ja-JP" altLang="en-US" dirty="0"/>
              <a:t>と</a:t>
            </a:r>
            <a:r>
              <a:rPr lang="en-US" altLang="ja-JP" dirty="0"/>
              <a:t>3</a:t>
            </a:r>
            <a:r>
              <a:rPr lang="ja-JP" altLang="en-US" dirty="0"/>
              <a:t>を繰り返す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E256D5-01CE-165B-DB3D-0B8B11F7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87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4364A0-B343-D082-C6BD-7A23A6D23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計算結果を</a:t>
            </a:r>
            <a:r>
              <a:rPr lang="en-US" altLang="ja-JP" b="1" dirty="0"/>
              <a:t>3</a:t>
            </a:r>
            <a:r>
              <a:rPr lang="ja-JP" altLang="en-US" b="1" dirty="0"/>
              <a:t>次元空間で視覚的に表現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CE027D-84EC-A31E-8F0B-D1E9AFB5C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b="1" u="sng" dirty="0"/>
              <a:t>形状による表現</a:t>
            </a:r>
          </a:p>
          <a:p>
            <a:r>
              <a:rPr lang="ja-JP" altLang="en-US" dirty="0"/>
              <a:t>点：場所を表現</a:t>
            </a:r>
          </a:p>
          <a:p>
            <a:r>
              <a:rPr lang="ja-JP" altLang="en-US" dirty="0"/>
              <a:t>線：軌跡を表現</a:t>
            </a:r>
          </a:p>
          <a:p>
            <a:r>
              <a:rPr lang="ja-JP" altLang="en-US" dirty="0"/>
              <a:t>面：メッシュ（三角形の集合）で立体を表現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b="1" u="sng" dirty="0"/>
              <a:t>属性による表現</a:t>
            </a:r>
          </a:p>
          <a:p>
            <a:r>
              <a:rPr lang="ja-JP" altLang="en-US" dirty="0"/>
              <a:t>位置：</a:t>
            </a:r>
            <a:r>
              <a:rPr lang="en-US" altLang="ja-JP" dirty="0"/>
              <a:t>3</a:t>
            </a:r>
            <a:r>
              <a:rPr lang="ja-JP" altLang="en-US" dirty="0"/>
              <a:t>次元座標</a:t>
            </a:r>
            <a:r>
              <a:rPr lang="en-US" altLang="ja-JP" dirty="0"/>
              <a:t>(x, y, z)</a:t>
            </a:r>
          </a:p>
          <a:p>
            <a:r>
              <a:rPr lang="ja-JP" altLang="en-US" dirty="0"/>
              <a:t>色：</a:t>
            </a:r>
            <a:r>
              <a:rPr lang="en-US" altLang="ja-JP" dirty="0"/>
              <a:t>RGB</a:t>
            </a:r>
            <a:r>
              <a:rPr lang="ja-JP" altLang="en-US" dirty="0"/>
              <a:t>値と不透明度</a:t>
            </a:r>
          </a:p>
          <a:p>
            <a:r>
              <a:rPr lang="ja-JP" altLang="en-US" dirty="0"/>
              <a:t>向き：速度ベクトルから計算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1A6A79-5EB0-DAB9-7468-303B749D6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758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BB98DC-2F46-1A5F-7A34-2107BDFB0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4" y="175028"/>
            <a:ext cx="8904705" cy="469865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重力</a:t>
            </a:r>
            <a:r>
              <a:rPr lang="en-US" altLang="ja-JP" dirty="0"/>
              <a:t>N</a:t>
            </a:r>
            <a:r>
              <a:rPr lang="ja-JP" altLang="en-US" dirty="0"/>
              <a:t>体シミュレーション：</a:t>
            </a:r>
            <a:r>
              <a:rPr lang="en-US" altLang="ja-JP" dirty="0"/>
              <a:t>50</a:t>
            </a:r>
            <a:r>
              <a:rPr lang="ja-JP" altLang="en-US" dirty="0"/>
              <a:t>個の天体の相互作用</a:t>
            </a:r>
            <a:endParaRPr kumimoji="1" lang="ja-JP" altLang="en-US" dirty="0"/>
          </a:p>
        </p:txBody>
      </p:sp>
      <p:pic>
        <p:nvPicPr>
          <p:cNvPr id="6" name="コンテンツ プレースホルダー 5" descr="グラフィカル ユーザー インターフェイス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A9328623-ACEC-0956-1F47-D6F5442B31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861" y="813448"/>
            <a:ext cx="7032689" cy="6044552"/>
          </a:xfrm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8A7E8E-D1AA-A074-3299-42DF208F1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784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F1465-6749-9C07-D8F1-355148C7C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FC2244-6EA6-16B3-4FEE-E25AD3A7C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4" y="175028"/>
            <a:ext cx="8904705" cy="469865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重力</a:t>
            </a:r>
            <a:r>
              <a:rPr lang="en-US" altLang="ja-JP" dirty="0"/>
              <a:t>N</a:t>
            </a:r>
            <a:r>
              <a:rPr lang="ja-JP" altLang="en-US" dirty="0"/>
              <a:t>体シミュレーション：</a:t>
            </a:r>
            <a:r>
              <a:rPr lang="en-US" altLang="ja-JP" dirty="0"/>
              <a:t>50</a:t>
            </a:r>
            <a:r>
              <a:rPr lang="ja-JP" altLang="en-US" dirty="0"/>
              <a:t>個の天体の相互作用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9AC407-41FA-12C6-344D-7044F0D3B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9228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dirty="0"/>
              <a:t>銀河</a:t>
            </a:r>
            <a:r>
              <a:rPr lang="en-US" altLang="ja-JP" b="1" dirty="0"/>
              <a:t>1</a:t>
            </a:r>
            <a:r>
              <a:rPr lang="ja-JP" altLang="en-US" b="1" dirty="0"/>
              <a:t>（青、</a:t>
            </a:r>
            <a:r>
              <a:rPr lang="en-US" altLang="ja-JP" b="1" dirty="0"/>
              <a:t>25</a:t>
            </a:r>
            <a:r>
              <a:rPr lang="ja-JP" altLang="en-US" b="1" dirty="0"/>
              <a:t>個）と銀河</a:t>
            </a:r>
            <a:r>
              <a:rPr lang="en-US" altLang="ja-JP" b="1" dirty="0"/>
              <a:t>2</a:t>
            </a:r>
            <a:r>
              <a:rPr lang="ja-JP" altLang="en-US" b="1" dirty="0"/>
              <a:t>（赤、</a:t>
            </a:r>
            <a:r>
              <a:rPr lang="en-US" altLang="ja-JP" b="1" dirty="0"/>
              <a:t>25</a:t>
            </a:r>
            <a:r>
              <a:rPr lang="ja-JP" altLang="en-US" b="1" dirty="0"/>
              <a:t>個）、合計</a:t>
            </a:r>
            <a:r>
              <a:rPr lang="en-US" altLang="ja-JP" b="1" dirty="0"/>
              <a:t>50</a:t>
            </a:r>
            <a:r>
              <a:rPr lang="ja-JP" altLang="en-US" b="1" dirty="0"/>
              <a:t>個の天体</a:t>
            </a:r>
          </a:p>
          <a:p>
            <a:r>
              <a:rPr lang="ja-JP" altLang="en-US" dirty="0"/>
              <a:t>各天体の状態変数</a:t>
            </a:r>
          </a:p>
          <a:p>
            <a:r>
              <a:rPr lang="ja-JP" altLang="en-US" dirty="0"/>
              <a:t>位置：</a:t>
            </a:r>
            <a:r>
              <a:rPr lang="en-US" altLang="ja-JP" dirty="0"/>
              <a:t>(x, y, z)</a:t>
            </a:r>
          </a:p>
          <a:p>
            <a:r>
              <a:rPr lang="ja-JP" altLang="en-US" dirty="0"/>
              <a:t>速度：</a:t>
            </a:r>
            <a:r>
              <a:rPr lang="en-US" altLang="ja-JP" dirty="0"/>
              <a:t>(</a:t>
            </a:r>
            <a:r>
              <a:rPr lang="en-US" altLang="ja-JP" dirty="0" err="1"/>
              <a:t>vx</a:t>
            </a:r>
            <a:r>
              <a:rPr lang="en-US" altLang="ja-JP" dirty="0"/>
              <a:t>, </a:t>
            </a:r>
            <a:r>
              <a:rPr lang="en-US" altLang="ja-JP" dirty="0" err="1"/>
              <a:t>vy</a:t>
            </a:r>
            <a:r>
              <a:rPr lang="en-US" altLang="ja-JP" dirty="0"/>
              <a:t>, </a:t>
            </a:r>
            <a:r>
              <a:rPr lang="en-US" altLang="ja-JP" dirty="0" err="1"/>
              <a:t>vz</a:t>
            </a:r>
            <a:r>
              <a:rPr lang="en-US" altLang="ja-JP" dirty="0"/>
              <a:t>)</a:t>
            </a:r>
          </a:p>
          <a:p>
            <a:r>
              <a:rPr lang="ja-JP" altLang="en-US" dirty="0"/>
              <a:t>質量：</a:t>
            </a:r>
            <a:r>
              <a:rPr lang="en-US" altLang="ja-JP" dirty="0"/>
              <a:t>m</a:t>
            </a:r>
          </a:p>
          <a:p>
            <a:r>
              <a:rPr lang="ja-JP" altLang="en-US" dirty="0"/>
              <a:t>色：</a:t>
            </a:r>
            <a:r>
              <a:rPr lang="en-US" altLang="ja-JP" dirty="0"/>
              <a:t>(r, g, b, a)</a:t>
            </a:r>
          </a:p>
          <a:p>
            <a:pPr marL="0" indent="0">
              <a:buNone/>
            </a:pPr>
            <a:r>
              <a:rPr lang="ja-JP" altLang="en-US" b="1" u="sng" dirty="0"/>
              <a:t>銀河</a:t>
            </a:r>
          </a:p>
          <a:p>
            <a:r>
              <a:rPr lang="ja-JP" altLang="en-US" dirty="0"/>
              <a:t>円盤状に配置：中心から一定範囲にランダムに配置</a:t>
            </a:r>
          </a:p>
          <a:p>
            <a:r>
              <a:rPr lang="ja-JP" altLang="en-US" dirty="0"/>
              <a:t>回転運動：銀河中心周りの円軌道速度を与える</a:t>
            </a:r>
          </a:p>
          <a:p>
            <a:pPr marL="0" indent="0">
              <a:buNone/>
            </a:pP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83C7B3-60FD-4D95-AE40-3701351C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649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F8CACC-F6B3-0116-565D-23960EE71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計算手順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EDAE14-B8E2-FE08-644B-CBBB24981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9609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b="1" dirty="0"/>
              <a:t>ステップ</a:t>
            </a:r>
            <a:r>
              <a:rPr lang="en-US" altLang="ja-JP" b="1" dirty="0"/>
              <a:t>1</a:t>
            </a:r>
            <a:r>
              <a:rPr lang="ja-JP" altLang="en-US" b="1" dirty="0"/>
              <a:t>：全天体ペア間の重力を計算</a:t>
            </a:r>
          </a:p>
          <a:p>
            <a:r>
              <a:rPr lang="en-US" altLang="ja-JP" dirty="0"/>
              <a:t>50</a:t>
            </a:r>
            <a:r>
              <a:rPr lang="ja-JP" altLang="en-US" dirty="0"/>
              <a:t>個から</a:t>
            </a:r>
            <a:r>
              <a:rPr lang="en-US" altLang="ja-JP" dirty="0"/>
              <a:t>2</a:t>
            </a:r>
            <a:r>
              <a:rPr lang="ja-JP" altLang="en-US" dirty="0"/>
              <a:t>個を選ぶ組み合わせ：</a:t>
            </a:r>
            <a:r>
              <a:rPr lang="en-US" altLang="ja-JP" dirty="0"/>
              <a:t>1225</a:t>
            </a:r>
            <a:r>
              <a:rPr lang="ja-JP" altLang="en-US" dirty="0"/>
              <a:t>通り</a:t>
            </a:r>
          </a:p>
          <a:p>
            <a:r>
              <a:rPr lang="ja-JP" altLang="en-US" dirty="0"/>
              <a:t>各ペアについて相対位置と距離を求める</a:t>
            </a:r>
          </a:p>
          <a:p>
            <a:r>
              <a:rPr lang="ja-JP" altLang="en-US" dirty="0"/>
              <a:t>万有引力の大きさを計算：</a:t>
            </a:r>
            <a:r>
              <a:rPr lang="en-US" altLang="ja-JP" dirty="0"/>
              <a:t>F = G × m₁ × m₂ / r²</a:t>
            </a:r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lang="ja-JP" altLang="en-US" b="1" dirty="0"/>
              <a:t>ステップ</a:t>
            </a:r>
            <a:r>
              <a:rPr lang="en-US" altLang="ja-JP" b="1" dirty="0"/>
              <a:t>2</a:t>
            </a:r>
            <a:r>
              <a:rPr lang="ja-JP" altLang="en-US" b="1" dirty="0"/>
              <a:t>：各天体の加速度を計算</a:t>
            </a:r>
          </a:p>
          <a:p>
            <a:r>
              <a:rPr lang="ja-JP" altLang="en-US" dirty="0"/>
              <a:t>加速度 </a:t>
            </a:r>
            <a:r>
              <a:rPr lang="en-US" altLang="ja-JP" dirty="0"/>
              <a:t>= </a:t>
            </a:r>
            <a:r>
              <a:rPr lang="ja-JP" altLang="en-US" dirty="0"/>
              <a:t>受けた力の合計 </a:t>
            </a:r>
            <a:r>
              <a:rPr lang="en-US" altLang="ja-JP" dirty="0"/>
              <a:t>/ </a:t>
            </a:r>
            <a:r>
              <a:rPr lang="ja-JP" altLang="en-US" dirty="0"/>
              <a:t>質量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b="1" dirty="0"/>
              <a:t>ステップ</a:t>
            </a:r>
            <a:r>
              <a:rPr lang="en-US" altLang="ja-JP" b="1" dirty="0"/>
              <a:t>3</a:t>
            </a:r>
            <a:r>
              <a:rPr lang="ja-JP" altLang="en-US" b="1" dirty="0"/>
              <a:t>：速度と位置を更新（オイラー法）</a:t>
            </a:r>
          </a:p>
          <a:p>
            <a:r>
              <a:rPr lang="ja-JP" altLang="en-US" dirty="0"/>
              <a:t>速度 </a:t>
            </a:r>
            <a:r>
              <a:rPr lang="en-US" altLang="ja-JP" dirty="0"/>
              <a:t>= </a:t>
            </a:r>
            <a:r>
              <a:rPr lang="ja-JP" altLang="en-US" dirty="0"/>
              <a:t>速度 </a:t>
            </a:r>
            <a:r>
              <a:rPr lang="en-US" altLang="ja-JP" dirty="0"/>
              <a:t>+ </a:t>
            </a:r>
            <a:r>
              <a:rPr lang="ja-JP" altLang="en-US" dirty="0"/>
              <a:t>加速度 </a:t>
            </a:r>
            <a:r>
              <a:rPr lang="en-US" altLang="ja-JP" dirty="0"/>
              <a:t>× dt</a:t>
            </a:r>
          </a:p>
          <a:p>
            <a:r>
              <a:rPr lang="ja-JP" altLang="en-US" dirty="0"/>
              <a:t>位置 </a:t>
            </a:r>
            <a:r>
              <a:rPr lang="en-US" altLang="ja-JP" dirty="0"/>
              <a:t>= </a:t>
            </a:r>
            <a:r>
              <a:rPr lang="ja-JP" altLang="en-US" dirty="0"/>
              <a:t>位置 </a:t>
            </a:r>
            <a:r>
              <a:rPr lang="en-US" altLang="ja-JP" dirty="0"/>
              <a:t>+ </a:t>
            </a:r>
            <a:r>
              <a:rPr lang="ja-JP" altLang="en-US" dirty="0"/>
              <a:t>速度 </a:t>
            </a:r>
            <a:r>
              <a:rPr lang="en-US" altLang="ja-JP" dirty="0"/>
              <a:t>× dt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1C3E2C-E8AB-BBC2-EE81-A65EE6C9E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752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DD42D-A06A-C9A0-144A-DBF116D45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F46FDE-EBF0-B10C-EE96-69B7A00E4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671225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群れ行動シミュレーション：</a:t>
            </a:r>
            <a:r>
              <a:rPr lang="en-US" altLang="ja-JP" dirty="0"/>
              <a:t>50</a:t>
            </a:r>
            <a:r>
              <a:rPr lang="ja-JP" altLang="en-US" dirty="0"/>
              <a:t>個体の局所的相互作用</a:t>
            </a:r>
            <a:endParaRPr kumimoji="1" lang="ja-JP" altLang="en-US" dirty="0"/>
          </a:p>
        </p:txBody>
      </p:sp>
      <p:pic>
        <p:nvPicPr>
          <p:cNvPr id="6" name="コンテンツ プレースホルダー 5" descr="ダイアグラム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152D2734-EE2F-525B-0F53-3087BDEAA6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173" y="1044520"/>
            <a:ext cx="6913627" cy="5875286"/>
          </a:xfrm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A3ACD1-D3ED-CCB2-C76D-94E594408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7149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42F87-2209-E24C-0237-3168763B3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EA6D3F-7C89-FF2F-CC3E-21FA69CE8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671225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群れ行動シミュレーション：</a:t>
            </a:r>
            <a:r>
              <a:rPr lang="en-US" altLang="ja-JP" dirty="0"/>
              <a:t>50</a:t>
            </a:r>
            <a:r>
              <a:rPr lang="ja-JP" altLang="en-US" dirty="0"/>
              <a:t>個体の局所的相互作用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68583A-9807-8E9A-9073-58E6AA39E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 b="1" u="sng" dirty="0"/>
              <a:t>各個体の状態変数</a:t>
            </a:r>
            <a:endParaRPr lang="ja-JP" altLang="en-US" u="sng" dirty="0"/>
          </a:p>
          <a:p>
            <a:r>
              <a:rPr lang="ja-JP" altLang="en-US" dirty="0"/>
              <a:t>位置：</a:t>
            </a:r>
            <a:r>
              <a:rPr lang="en-US" altLang="ja-JP" dirty="0"/>
              <a:t>(x, y, z)</a:t>
            </a:r>
          </a:p>
          <a:p>
            <a:r>
              <a:rPr lang="ja-JP" altLang="en-US" dirty="0"/>
              <a:t>速度：</a:t>
            </a:r>
            <a:r>
              <a:rPr lang="en-US" altLang="ja-JP" dirty="0"/>
              <a:t>(</a:t>
            </a:r>
            <a:r>
              <a:rPr lang="en-US" altLang="ja-JP" dirty="0" err="1"/>
              <a:t>vx</a:t>
            </a:r>
            <a:r>
              <a:rPr lang="en-US" altLang="ja-JP" dirty="0"/>
              <a:t>, </a:t>
            </a:r>
            <a:r>
              <a:rPr lang="en-US" altLang="ja-JP" dirty="0" err="1"/>
              <a:t>vy</a:t>
            </a:r>
            <a:r>
              <a:rPr lang="en-US" altLang="ja-JP" dirty="0"/>
              <a:t>, </a:t>
            </a:r>
            <a:r>
              <a:rPr lang="en-US" altLang="ja-JP" dirty="0" err="1"/>
              <a:t>vz</a:t>
            </a:r>
            <a:r>
              <a:rPr lang="en-US" altLang="ja-JP" dirty="0"/>
              <a:t>)</a:t>
            </a:r>
          </a:p>
          <a:p>
            <a:r>
              <a:rPr lang="ja-JP" altLang="en-US" dirty="0"/>
              <a:t>加速度：</a:t>
            </a:r>
            <a:r>
              <a:rPr lang="en-US" altLang="ja-JP" dirty="0"/>
              <a:t>(ax, ay, </a:t>
            </a:r>
            <a:r>
              <a:rPr lang="en-US" altLang="ja-JP" dirty="0" err="1"/>
              <a:t>az</a:t>
            </a:r>
            <a:r>
              <a:rPr lang="en-US" altLang="ja-JP" dirty="0"/>
              <a:t>)</a:t>
            </a:r>
          </a:p>
          <a:p>
            <a:endParaRPr lang="en-US" altLang="ja-JP" dirty="0"/>
          </a:p>
          <a:p>
            <a:pPr marL="0" indent="0">
              <a:buNone/>
            </a:pPr>
            <a:r>
              <a:rPr lang="en-US" altLang="ja-JP" b="1" u="sng" dirty="0"/>
              <a:t>1</a:t>
            </a:r>
            <a:r>
              <a:rPr lang="ja-JP" altLang="en-US" b="1" u="sng" dirty="0"/>
              <a:t>フレームの計算手順</a:t>
            </a:r>
            <a:endParaRPr lang="ja-JP" altLang="en-US" u="sng" dirty="0"/>
          </a:p>
          <a:p>
            <a:r>
              <a:rPr lang="ja-JP" altLang="en-US" b="1" dirty="0"/>
              <a:t>周囲の仲間</a:t>
            </a:r>
            <a:r>
              <a:rPr lang="ja-JP" altLang="en-US" dirty="0"/>
              <a:t>を認識</a:t>
            </a:r>
          </a:p>
          <a:p>
            <a:r>
              <a:rPr lang="ja-JP" altLang="en-US" b="1" dirty="0"/>
              <a:t>自分から一定距離以内の他個体のみを認識対象</a:t>
            </a:r>
            <a:r>
              <a:rPr lang="ja-JP" altLang="en-US" dirty="0"/>
              <a:t>とする</a:t>
            </a:r>
          </a:p>
          <a:p>
            <a:pPr marL="0" indent="0">
              <a:buNone/>
            </a:pPr>
            <a:endParaRPr lang="en-US" altLang="ja-JP" b="1" u="sng" dirty="0"/>
          </a:p>
          <a:p>
            <a:pPr marL="0" indent="0">
              <a:buNone/>
            </a:pPr>
            <a:r>
              <a:rPr lang="en-US" altLang="ja-JP" b="1" u="sng" dirty="0"/>
              <a:t>3</a:t>
            </a:r>
            <a:r>
              <a:rPr lang="ja-JP" altLang="en-US" b="1" u="sng" dirty="0"/>
              <a:t>つの力を計算</a:t>
            </a:r>
          </a:p>
          <a:p>
            <a:r>
              <a:rPr lang="ja-JP" altLang="en-US" b="1" dirty="0"/>
              <a:t>分離</a:t>
            </a:r>
            <a:r>
              <a:rPr lang="ja-JP" altLang="en-US" dirty="0"/>
              <a:t>：近くの個体から離れる方向の力</a:t>
            </a:r>
          </a:p>
          <a:p>
            <a:r>
              <a:rPr lang="ja-JP" altLang="en-US" b="1" dirty="0"/>
              <a:t>整列</a:t>
            </a:r>
            <a:r>
              <a:rPr lang="ja-JP" altLang="en-US" dirty="0"/>
              <a:t>：周囲の個体の平均速度に合わせる力</a:t>
            </a:r>
          </a:p>
          <a:p>
            <a:r>
              <a:rPr lang="ja-JP" altLang="en-US" b="1" dirty="0"/>
              <a:t>結合</a:t>
            </a:r>
            <a:r>
              <a:rPr lang="ja-JP" altLang="en-US" dirty="0"/>
              <a:t>：周囲の個体の重心に向かう力</a:t>
            </a:r>
          </a:p>
          <a:p>
            <a:pPr marL="0" indent="0">
              <a:buNone/>
            </a:pPr>
            <a:r>
              <a:rPr lang="en-US" altLang="ja-JP" dirty="0"/>
              <a:t>3</a:t>
            </a:r>
            <a:r>
              <a:rPr lang="ja-JP" altLang="en-US" dirty="0"/>
              <a:t>つの力に重みを掛けて合成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F303E2-5C7F-DD4E-AB56-3B727FA8A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976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75A4DB-7FAA-3F73-9453-EB9B9AFA7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表示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C25D18-8015-EABE-CC00-AC3E3163C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u="sng" dirty="0"/>
              <a:t>三角錐メッシュによる個体の</a:t>
            </a:r>
            <a:r>
              <a:rPr lang="ja-JP" altLang="en-US" b="1" dirty="0"/>
              <a:t>表現</a:t>
            </a:r>
            <a:endParaRPr lang="ja-JP" altLang="en-US" dirty="0"/>
          </a:p>
          <a:p>
            <a:r>
              <a:rPr lang="en-US" altLang="ja-JP" dirty="0"/>
              <a:t>4</a:t>
            </a:r>
            <a:r>
              <a:rPr lang="ja-JP" altLang="en-US" dirty="0"/>
              <a:t>つの頂点で三角錐を構成</a:t>
            </a:r>
          </a:p>
          <a:p>
            <a:r>
              <a:rPr lang="ja-JP" altLang="en-US" dirty="0"/>
              <a:t>先端</a:t>
            </a:r>
            <a:r>
              <a:rPr lang="en-US" altLang="ja-JP" dirty="0"/>
              <a:t>1</a:t>
            </a:r>
            <a:r>
              <a:rPr lang="ja-JP" altLang="en-US" dirty="0"/>
              <a:t>点と底面</a:t>
            </a:r>
            <a:r>
              <a:rPr lang="en-US" altLang="ja-JP" dirty="0"/>
              <a:t>3</a:t>
            </a:r>
            <a:r>
              <a:rPr lang="ja-JP" altLang="en-US" dirty="0"/>
              <a:t>点</a:t>
            </a:r>
          </a:p>
          <a:p>
            <a:r>
              <a:rPr lang="ja-JP" altLang="en-US" dirty="0"/>
              <a:t>速度の方向に三角錐の先端を向ける</a:t>
            </a:r>
          </a:p>
          <a:p>
            <a:endParaRPr lang="en-US" altLang="ja-JP" b="1" dirty="0"/>
          </a:p>
          <a:p>
            <a:pPr marL="0" indent="0">
              <a:buNone/>
            </a:pPr>
            <a:r>
              <a:rPr lang="ja-JP" altLang="en-US" b="1" u="sng" dirty="0"/>
              <a:t>画面表示される指標</a:t>
            </a:r>
            <a:endParaRPr lang="ja-JP" altLang="en-US" u="sng" dirty="0"/>
          </a:p>
          <a:p>
            <a:r>
              <a:rPr lang="ja-JP" altLang="en-US" dirty="0"/>
              <a:t>平均速度、速度分散、平均近傍個体数</a:t>
            </a:r>
          </a:p>
          <a:p>
            <a:r>
              <a:rPr lang="ja-JP" altLang="en-US" dirty="0"/>
              <a:t>空間分布、整列スコア</a:t>
            </a:r>
          </a:p>
          <a:p>
            <a:r>
              <a:rPr lang="ja-JP" altLang="en-US" dirty="0"/>
              <a:t>各指標が正常範囲内かの判定結果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43BFA6-9421-74EF-53B2-4C03FE5B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095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802</Words>
  <Application>Microsoft Office PowerPoint</Application>
  <PresentationFormat>画面に合わせる (4:3)</PresentationFormat>
  <Paragraphs>113</Paragraphs>
  <Slides>12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6" baseType="lpstr">
      <vt:lpstr>游ゴシック</vt:lpstr>
      <vt:lpstr>Arial</vt:lpstr>
      <vt:lpstr>Calibri</vt:lpstr>
      <vt:lpstr>Office テーマ</vt:lpstr>
      <vt:lpstr>シミュレーションと３次元コンピュータグラフィックス </vt:lpstr>
      <vt:lpstr>シミュレーションの基本</vt:lpstr>
      <vt:lpstr>計算結果を3次元空間で視覚的に表現</vt:lpstr>
      <vt:lpstr>重力N体シミュレーション：50個の天体の相互作用</vt:lpstr>
      <vt:lpstr>重力N体シミュレーション：50個の天体の相互作用</vt:lpstr>
      <vt:lpstr>計算手順</vt:lpstr>
      <vt:lpstr>群れ行動シミュレーション：50個体の局所的相互作用</vt:lpstr>
      <vt:lpstr>群れ行動シミュレーション：50個体の局所的相互作用</vt:lpstr>
      <vt:lpstr>表示</vt:lpstr>
      <vt:lpstr>流体シミュレーション：64000格子点での密度と速度の時間変化</vt:lpstr>
      <vt:lpstr>流体シミュレーション：64000格子点での密度と速度の時間変化</vt:lpstr>
      <vt:lpstr>計算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ポアソン分布，指数分布，アーラン分布</dc:title>
  <dc:creator>kaneko kunihiko</dc:creator>
  <cp:lastModifiedBy>金子　邦彦</cp:lastModifiedBy>
  <cp:revision>35</cp:revision>
  <dcterms:created xsi:type="dcterms:W3CDTF">2019-11-02T00:06:04Z</dcterms:created>
  <dcterms:modified xsi:type="dcterms:W3CDTF">2025-12-15T01:14:38Z</dcterms:modified>
</cp:coreProperties>
</file>