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54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6" r:id="rId14"/>
    <p:sldId id="548" r:id="rId15"/>
    <p:sldId id="549" r:id="rId16"/>
    <p:sldId id="550" r:id="rId17"/>
    <p:sldId id="551" r:id="rId18"/>
    <p:sldId id="552" r:id="rId19"/>
    <p:sldId id="553" r:id="rId20"/>
    <p:sldId id="554" r:id="rId21"/>
    <p:sldId id="555" r:id="rId22"/>
    <p:sldId id="556" r:id="rId23"/>
    <p:sldId id="557" r:id="rId24"/>
    <p:sldId id="558" r:id="rId2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7601" autoAdjust="0"/>
    <p:restoredTop sz="94660"/>
  </p:normalViewPr>
  <p:slideViewPr>
    <p:cSldViewPr snapToGrid="0">
      <p:cViewPr varScale="1">
        <p:scale>
          <a:sx n="59" d="100"/>
          <a:sy n="59" d="100"/>
        </p:scale>
        <p:origin x="146" y="2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-1747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64EF8-74FE-40A1-902E-125A64E3EB0E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223C1-63D0-4CA4-8D67-2118CF2CB8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231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1FBDB-3FE1-4E23-8A3E-D23037547262}" type="datetime1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79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38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76" y="2614172"/>
            <a:ext cx="3086100" cy="1397000"/>
          </a:xfrm>
        </p:spPr>
        <p:txBody>
          <a:bodyPr/>
          <a:lstStyle>
            <a:lvl1pPr algn="r">
              <a:lnSpc>
                <a:spcPct val="100000"/>
              </a:lnSpc>
              <a:defRPr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2284" y="946596"/>
            <a:ext cx="5311720" cy="5267459"/>
          </a:xfrm>
        </p:spPr>
        <p:txBody>
          <a:bodyPr anchor="ctr"/>
          <a:lstStyle>
            <a:lvl1pPr>
              <a:spcBef>
                <a:spcPts val="0"/>
              </a:spcBef>
              <a:defRPr sz="2600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A3E3D-4D1D-4163-AD90-B772FBC95A7D}" type="datetime1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FEE24C5F-FDEB-41AC-8EE7-D7A90FDF0D4E}"/>
              </a:ext>
            </a:extLst>
          </p:cNvPr>
          <p:cNvCxnSpPr/>
          <p:nvPr userDrawn="1"/>
        </p:nvCxnSpPr>
        <p:spPr>
          <a:xfrm>
            <a:off x="3408372" y="1771739"/>
            <a:ext cx="0" cy="308186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8172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17190-F4F2-435C-9433-79F7AB9E97BF}" type="datetime1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16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1845" y="175028"/>
            <a:ext cx="8461208" cy="469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1845" y="846253"/>
            <a:ext cx="8461208" cy="53331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BE731-6ED8-4A42-8A57-3C41D7584935}" type="datetime1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5071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メイリオ" panose="020B0604030504040204" pitchFamily="50" charset="-128"/>
              </a:defRPr>
            </a:lvl1pPr>
          </a:lstStyle>
          <a:p>
            <a:fld id="{E205D82C-95A1-431E-8E38-AA614A14CD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9445425-3AD1-45CB-BDD6-281EC62A9D6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8622" y="90311"/>
            <a:ext cx="746942" cy="701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42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7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kern="1200">
          <a:solidFill>
            <a:srgbClr val="FF0000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Arial" panose="020B0604020202020204" pitchFamily="34" charset="0"/>
          <a:ea typeface="メイリオ" panose="020B0604030504040204" pitchFamily="50" charset="-128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43EED3-D556-CBDF-7F3A-AA869289D8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Panda3D </a:t>
            </a:r>
            <a:r>
              <a:rPr lang="ja-JP" altLang="en-US" dirty="0"/>
              <a:t>基礎技術 </a:t>
            </a:r>
            <a:br>
              <a:rPr lang="en-US" altLang="ja-JP" dirty="0"/>
            </a:br>
            <a:br>
              <a:rPr lang="en-US" altLang="ja-JP" dirty="0"/>
            </a:br>
            <a:r>
              <a:rPr lang="en-US" altLang="ja-JP" sz="4400" dirty="0"/>
              <a:t>3D</a:t>
            </a:r>
            <a:r>
              <a:rPr lang="ja-JP" altLang="en-US" sz="4400" dirty="0"/>
              <a:t>ゲームエンジンの基本概念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5C779BC-755F-223C-AB87-885DFB1D61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2655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6C0D32-D5A8-ABCA-5520-315C8EBC9C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C2C246-90E9-6E97-A8DB-4FFFC8F31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カメラと視点制御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05E3A0A-65D4-8E0D-8085-D90FC99B9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b="1" dirty="0"/>
              <a:t>視点（</a:t>
            </a:r>
            <a:r>
              <a:rPr lang="en-US" altLang="ja-JP" b="1" dirty="0"/>
              <a:t>Camera Position</a:t>
            </a:r>
            <a:r>
              <a:rPr lang="ja-JP" altLang="en-US" b="1" dirty="0"/>
              <a:t>）</a:t>
            </a:r>
            <a:endParaRPr lang="en-US" altLang="ja-JP" b="1" dirty="0"/>
          </a:p>
          <a:p>
            <a:pPr lvl="1"/>
            <a:r>
              <a:rPr lang="ja-JP" altLang="en-US" dirty="0"/>
              <a:t>観察者の位置</a:t>
            </a:r>
            <a:endParaRPr lang="en-US" altLang="ja-JP" dirty="0"/>
          </a:p>
          <a:p>
            <a:pPr lvl="1"/>
            <a:r>
              <a:rPr lang="en-US" altLang="ja-JP" dirty="0" err="1"/>
              <a:t>camera.setPos</a:t>
            </a:r>
            <a:r>
              <a:rPr lang="en-US" altLang="ja-JP" dirty="0"/>
              <a:t>(x, y, z) </a:t>
            </a:r>
            <a:r>
              <a:rPr lang="ja-JP" altLang="en-US" dirty="0"/>
              <a:t>で設定 </a:t>
            </a:r>
            <a:endParaRPr lang="en-US" altLang="ja-JP" dirty="0"/>
          </a:p>
          <a:p>
            <a:r>
              <a:rPr lang="ja-JP" altLang="en-US" b="1" dirty="0"/>
              <a:t>注視点（</a:t>
            </a:r>
            <a:r>
              <a:rPr lang="en-US" altLang="ja-JP" b="1" dirty="0"/>
              <a:t>Look-at Point</a:t>
            </a:r>
            <a:r>
              <a:rPr lang="ja-JP" altLang="en-US" b="1" dirty="0"/>
              <a:t>）</a:t>
            </a:r>
            <a:endParaRPr lang="en-US" altLang="ja-JP" b="1" dirty="0"/>
          </a:p>
          <a:p>
            <a:pPr lvl="1"/>
            <a:r>
              <a:rPr lang="ja-JP" altLang="en-US" dirty="0"/>
              <a:t>カメラが向いている目標点</a:t>
            </a:r>
            <a:endParaRPr lang="en-US" altLang="ja-JP" dirty="0"/>
          </a:p>
          <a:p>
            <a:pPr lvl="1"/>
            <a:r>
              <a:rPr lang="en-US" altLang="ja-JP" dirty="0" err="1"/>
              <a:t>camera.lookAt</a:t>
            </a:r>
            <a:r>
              <a:rPr lang="en-US" altLang="ja-JP" dirty="0"/>
              <a:t>(object) </a:t>
            </a:r>
            <a:r>
              <a:rPr lang="ja-JP" altLang="en-US" dirty="0"/>
              <a:t>で設定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カメラ位置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●　　</a:t>
            </a:r>
            <a:r>
              <a:rPr lang="en-US" altLang="ja-JP" dirty="0"/>
              <a:t>--------  </a:t>
            </a:r>
            <a:r>
              <a:rPr lang="ja-JP" altLang="en-US" dirty="0"/>
              <a:t>視線方向      〇 </a:t>
            </a:r>
            <a:r>
              <a:rPr lang="en-US" altLang="ja-JP" dirty="0"/>
              <a:t> </a:t>
            </a:r>
            <a:r>
              <a:rPr lang="ja-JP" altLang="en-US" dirty="0"/>
              <a:t>注視点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22084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7D1C3E-225D-76D5-8852-0877A45E7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CDF337-BB10-5A25-7CB8-6EBBF4DCD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メッシュ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3366E4D-B128-5E1C-7D95-5FA6AB272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メッシュ（</a:t>
            </a:r>
            <a:r>
              <a:rPr kumimoji="1" lang="en-US" altLang="ja-JP" b="1" dirty="0"/>
              <a:t>Mesh</a:t>
            </a:r>
            <a:r>
              <a:rPr kumimoji="1" lang="ja-JP" altLang="en-US" b="1" dirty="0"/>
              <a:t>）</a:t>
            </a:r>
            <a:endParaRPr kumimoji="1" lang="en-US" altLang="ja-JP" b="1" dirty="0"/>
          </a:p>
          <a:p>
            <a:pPr lvl="1"/>
            <a:r>
              <a:rPr kumimoji="1" lang="en-US" altLang="ja-JP" dirty="0"/>
              <a:t>3D</a:t>
            </a:r>
            <a:r>
              <a:rPr kumimoji="1" lang="ja-JP" altLang="en-US" dirty="0"/>
              <a:t>オブジェクトの形状を定義する頂点と面の集合</a:t>
            </a:r>
            <a:endParaRPr kumimoji="1" lang="en-US" altLang="ja-JP" dirty="0"/>
          </a:p>
          <a:p>
            <a:pPr lvl="1"/>
            <a:r>
              <a:rPr kumimoji="1" lang="en-US" altLang="ja-JP" dirty="0" err="1"/>
              <a:t>loader.loadModel</a:t>
            </a:r>
            <a:r>
              <a:rPr kumimoji="1" lang="en-US" altLang="ja-JP" dirty="0"/>
              <a:t>() </a:t>
            </a:r>
            <a:r>
              <a:rPr kumimoji="1" lang="ja-JP" altLang="en-US" dirty="0"/>
              <a:t>で読み込み</a:t>
            </a:r>
            <a:endParaRPr kumimoji="1" lang="en-US" altLang="ja-JP" dirty="0"/>
          </a:p>
          <a:p>
            <a:r>
              <a:rPr kumimoji="1" lang="en-US" altLang="ja-JP" b="1" dirty="0"/>
              <a:t>Panda3D</a:t>
            </a:r>
            <a:r>
              <a:rPr kumimoji="1" lang="ja-JP" altLang="en-US" b="1" dirty="0"/>
              <a:t>の基本図形</a:t>
            </a:r>
            <a:endParaRPr kumimoji="1" lang="en-US" altLang="ja-JP" b="1" dirty="0"/>
          </a:p>
          <a:p>
            <a:pPr lvl="1"/>
            <a:r>
              <a:rPr kumimoji="1" lang="en-US" altLang="ja-JP" dirty="0"/>
              <a:t>models/box</a:t>
            </a:r>
            <a:r>
              <a:rPr kumimoji="1" lang="ja-JP" altLang="en-US" dirty="0"/>
              <a:t>：立方体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models/plane</a:t>
            </a:r>
            <a:r>
              <a:rPr kumimoji="1" lang="ja-JP" altLang="en-US" dirty="0"/>
              <a:t>：平面</a:t>
            </a:r>
          </a:p>
        </p:txBody>
      </p:sp>
    </p:spTree>
    <p:extLst>
      <p:ext uri="{BB962C8B-B14F-4D97-AF65-F5344CB8AC3E}">
        <p14:creationId xmlns:p14="http://schemas.microsoft.com/office/powerpoint/2010/main" val="2875494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4AFF19-46DA-25E5-914E-C01EB86EF2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C69A8A-1C8A-E396-BD46-B9FEC77EA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色の表現 </a:t>
            </a:r>
            <a:r>
              <a:rPr lang="en-US" altLang="ja-JP" dirty="0"/>
              <a:t>(RGB)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C47BBB3-57AB-8262-8E2F-43316E417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Red</a:t>
            </a:r>
            <a:r>
              <a:rPr kumimoji="1" lang="ja-JP" altLang="en-US" dirty="0"/>
              <a:t>、</a:t>
            </a:r>
            <a:r>
              <a:rPr kumimoji="1" lang="en-US" altLang="ja-JP" dirty="0"/>
              <a:t>Green</a:t>
            </a:r>
            <a:r>
              <a:rPr kumimoji="1" lang="ja-JP" altLang="en-US" dirty="0"/>
              <a:t>、</a:t>
            </a:r>
            <a:r>
              <a:rPr kumimoji="1" lang="en-US" altLang="ja-JP" dirty="0"/>
              <a:t>Blue</a:t>
            </a:r>
            <a:r>
              <a:rPr kumimoji="1" lang="ja-JP" altLang="en-US" dirty="0"/>
              <a:t>の</a:t>
            </a:r>
            <a:r>
              <a:rPr kumimoji="1" lang="en-US" altLang="ja-JP" dirty="0"/>
              <a:t>3</a:t>
            </a:r>
            <a:r>
              <a:rPr kumimoji="1" lang="ja-JP" altLang="en-US" dirty="0"/>
              <a:t>成分</a:t>
            </a:r>
            <a:endParaRPr kumimoji="1" lang="en-US" altLang="ja-JP" dirty="0"/>
          </a:p>
          <a:p>
            <a:r>
              <a:rPr kumimoji="1" lang="ja-JP" altLang="en-US" dirty="0"/>
              <a:t>各成分は</a:t>
            </a:r>
            <a:r>
              <a:rPr kumimoji="1" lang="en-US" altLang="ja-JP" dirty="0"/>
              <a:t>0.0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1.0</a:t>
            </a:r>
            <a:r>
              <a:rPr kumimoji="1" lang="ja-JP" altLang="en-US" dirty="0"/>
              <a:t>の範囲</a:t>
            </a:r>
            <a:endParaRPr kumimoji="1" lang="en-US" altLang="ja-JP" dirty="0"/>
          </a:p>
          <a:p>
            <a:r>
              <a:rPr kumimoji="1" lang="en-US" altLang="ja-JP" dirty="0" err="1"/>
              <a:t>setColor</a:t>
            </a:r>
            <a:r>
              <a:rPr kumimoji="1" lang="en-US" altLang="ja-JP" dirty="0"/>
              <a:t>(R, G, B, A) </a:t>
            </a:r>
            <a:r>
              <a:rPr kumimoji="1" lang="ja-JP" altLang="en-US" dirty="0"/>
              <a:t>で設定</a:t>
            </a:r>
            <a:endParaRPr kumimoji="1" lang="en-US" altLang="ja-JP" dirty="0"/>
          </a:p>
          <a:p>
            <a:r>
              <a:rPr kumimoji="1" lang="ja-JP" altLang="en-US" dirty="0"/>
              <a:t>例：</a:t>
            </a:r>
            <a:r>
              <a:rPr kumimoji="1" lang="en-US" altLang="ja-JP" dirty="0"/>
              <a:t>(1, 0, 0)</a:t>
            </a:r>
            <a:r>
              <a:rPr kumimoji="1" lang="ja-JP" altLang="en-US" dirty="0"/>
              <a:t>は赤、</a:t>
            </a:r>
            <a:r>
              <a:rPr kumimoji="1" lang="en-US" altLang="ja-JP" dirty="0"/>
              <a:t>(0, 1, 0)</a:t>
            </a:r>
            <a:r>
              <a:rPr kumimoji="1" lang="ja-JP" altLang="en-US" dirty="0"/>
              <a:t>は緑、</a:t>
            </a:r>
            <a:r>
              <a:rPr kumimoji="1" lang="en-US" altLang="ja-JP" dirty="0"/>
              <a:t>(1, 1, 1)</a:t>
            </a:r>
            <a:r>
              <a:rPr kumimoji="1" lang="ja-JP" altLang="en-US" dirty="0"/>
              <a:t>は白色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</a:t>
            </a:r>
            <a:r>
              <a:rPr kumimoji="1" lang="en-US" altLang="ja-JP" dirty="0" err="1"/>
              <a:t>cube.setColor</a:t>
            </a:r>
            <a:r>
              <a:rPr kumimoji="1" lang="en-US" altLang="ja-JP" dirty="0"/>
              <a:t>(1, 0.5, 0, 1)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73485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66F7D1-3913-0271-8BD5-B3803927B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ここまでのまとめ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51DC63-4C3D-E6BC-C4E6-DA4BBF18E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ゲームループ</a:t>
            </a:r>
            <a:endParaRPr kumimoji="1" lang="en-US" altLang="ja-JP" dirty="0"/>
          </a:p>
          <a:p>
            <a:r>
              <a:rPr kumimoji="1" lang="ja-JP" altLang="en-US" dirty="0"/>
              <a:t>デルタ時間によるフレームレート非依存</a:t>
            </a:r>
            <a:endParaRPr kumimoji="1" lang="en-US" altLang="ja-JP" dirty="0"/>
          </a:p>
          <a:p>
            <a:r>
              <a:rPr kumimoji="1" lang="en-US" altLang="ja-JP" dirty="0"/>
              <a:t>3D</a:t>
            </a:r>
            <a:r>
              <a:rPr kumimoji="1" lang="ja-JP" altLang="en-US" dirty="0"/>
              <a:t>空間の表現</a:t>
            </a:r>
            <a:r>
              <a:rPr kumimoji="1" lang="en-US" altLang="ja-JP" dirty="0"/>
              <a:t>: </a:t>
            </a:r>
            <a:r>
              <a:rPr kumimoji="1" lang="ja-JP" altLang="en-US" dirty="0"/>
              <a:t>３次元直交座標系</a:t>
            </a:r>
            <a:endParaRPr kumimoji="1" lang="en-US" altLang="ja-JP" dirty="0"/>
          </a:p>
          <a:p>
            <a:r>
              <a:rPr kumimoji="1" lang="ja-JP" altLang="en-US" dirty="0"/>
              <a:t>シーングラフ：オブジェクトの階層管理</a:t>
            </a:r>
            <a:endParaRPr kumimoji="1" lang="en-US" altLang="ja-JP" dirty="0"/>
          </a:p>
          <a:p>
            <a:r>
              <a:rPr kumimoji="1" lang="ja-JP" altLang="en-US" dirty="0"/>
              <a:t>オブジェクトの制御：移動、回転、スケール</a:t>
            </a:r>
            <a:endParaRPr kumimoji="1" lang="en-US" altLang="ja-JP" dirty="0"/>
          </a:p>
          <a:p>
            <a:r>
              <a:rPr kumimoji="1" lang="ja-JP" altLang="en-US" dirty="0"/>
              <a:t>メッシュ</a:t>
            </a:r>
            <a:endParaRPr lang="en-US" altLang="ja-JP" dirty="0"/>
          </a:p>
          <a:p>
            <a:r>
              <a:rPr kumimoji="1" lang="ja-JP" altLang="en-US" dirty="0"/>
              <a:t>色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/>
              <a:t>ゲームエンジンの利用により３次元アプリの開発が容易になる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02561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818F60-8348-37ED-3D67-8C6DF9D6C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ライティングとシェーディング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9437BE3-5FEC-B0EF-8CFD-F4AE874C9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60117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b="1" u="sng" dirty="0"/>
              <a:t>環境光（</a:t>
            </a:r>
            <a:r>
              <a:rPr lang="en-US" altLang="ja-JP" b="1" u="sng" dirty="0" err="1"/>
              <a:t>AmbientLight</a:t>
            </a:r>
            <a:r>
              <a:rPr lang="ja-JP" altLang="en-US" b="1" u="sng" dirty="0"/>
              <a:t>）</a:t>
            </a:r>
            <a:endParaRPr lang="en-US" altLang="ja-JP" b="1" u="sng" dirty="0"/>
          </a:p>
          <a:p>
            <a:r>
              <a:rPr lang="ja-JP" altLang="en-US" dirty="0"/>
              <a:t>全方向から均一に照らす光</a:t>
            </a:r>
            <a:endParaRPr lang="en-US" altLang="ja-JP" dirty="0"/>
          </a:p>
          <a:p>
            <a:r>
              <a:rPr lang="ja-JP" altLang="en-US" dirty="0"/>
              <a:t>影を作らず、シーン全体を明るく照らす</a:t>
            </a:r>
            <a:endParaRPr lang="en-US" altLang="ja-JP" dirty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200" dirty="0"/>
              <a:t>ambient = </a:t>
            </a:r>
            <a:r>
              <a:rPr lang="en-US" altLang="ja-JP" sz="2200" dirty="0" err="1"/>
              <a:t>AmbientLight</a:t>
            </a:r>
            <a:r>
              <a:rPr lang="en-US" altLang="ja-JP" sz="2200" dirty="0"/>
              <a:t>('ambient’)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200" dirty="0" err="1"/>
              <a:t>ambient.setColor</a:t>
            </a:r>
            <a:r>
              <a:rPr lang="en-US" altLang="ja-JP" sz="2200" dirty="0"/>
              <a:t>((0.4, 0.4, 0.4, 1))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200" dirty="0" err="1"/>
              <a:t>ambient_np</a:t>
            </a:r>
            <a:r>
              <a:rPr lang="en-US" altLang="ja-JP" sz="2200" dirty="0"/>
              <a:t> = </a:t>
            </a:r>
            <a:r>
              <a:rPr lang="en-US" altLang="ja-JP" sz="2200" dirty="0" err="1"/>
              <a:t>self.render.attachNewNode</a:t>
            </a:r>
            <a:r>
              <a:rPr lang="en-US" altLang="ja-JP" sz="2200" dirty="0"/>
              <a:t>(ambient)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200" dirty="0" err="1"/>
              <a:t>self.render.setLight</a:t>
            </a:r>
            <a:r>
              <a:rPr lang="en-US" altLang="ja-JP" sz="2200" dirty="0"/>
              <a:t>(</a:t>
            </a:r>
            <a:r>
              <a:rPr lang="en-US" altLang="ja-JP" sz="2200" dirty="0" err="1"/>
              <a:t>ambient_np</a:t>
            </a:r>
            <a:r>
              <a:rPr lang="en-US" altLang="ja-JP" sz="2200" dirty="0"/>
              <a:t>)</a:t>
            </a:r>
            <a:endParaRPr lang="en-US" altLang="ja-JP" sz="2200" b="1" dirty="0"/>
          </a:p>
          <a:p>
            <a:pPr marL="0" indent="0">
              <a:buNone/>
            </a:pPr>
            <a:r>
              <a:rPr lang="ja-JP" altLang="en-US" b="1" u="sng" dirty="0"/>
              <a:t>指向性光源（</a:t>
            </a:r>
            <a:r>
              <a:rPr lang="en-US" altLang="ja-JP" b="1" u="sng" dirty="0" err="1"/>
              <a:t>DirectionalLight</a:t>
            </a:r>
            <a:r>
              <a:rPr lang="ja-JP" altLang="en-US" b="1" u="sng" dirty="0"/>
              <a:t>）</a:t>
            </a:r>
            <a:endParaRPr lang="en-US" altLang="ja-JP" b="1" u="sng" dirty="0"/>
          </a:p>
          <a:p>
            <a:r>
              <a:rPr lang="ja-JP" altLang="en-US" dirty="0"/>
              <a:t>太陽光のように特定の方向から平行に照らす光</a:t>
            </a:r>
            <a:endParaRPr lang="en-US" altLang="ja-JP" dirty="0"/>
          </a:p>
          <a:p>
            <a:r>
              <a:rPr lang="ja-JP" altLang="en-US" dirty="0"/>
              <a:t>明確な影を作り、立体感を表現</a:t>
            </a:r>
            <a:endParaRPr lang="en-US" altLang="ja-JP" dirty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/>
              <a:t>sun = </a:t>
            </a:r>
            <a:r>
              <a:rPr lang="en-US" altLang="ja-JP" sz="2000" dirty="0" err="1"/>
              <a:t>DirectionalLight</a:t>
            </a:r>
            <a:r>
              <a:rPr lang="en-US" altLang="ja-JP" sz="2000" dirty="0"/>
              <a:t>('sun’)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 err="1"/>
              <a:t>sun.setColor</a:t>
            </a:r>
            <a:r>
              <a:rPr lang="en-US" altLang="ja-JP" sz="2000" dirty="0"/>
              <a:t>((0.8, 0.8, 0.8, 1))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 err="1"/>
              <a:t>sun_np</a:t>
            </a:r>
            <a:r>
              <a:rPr lang="en-US" altLang="ja-JP" sz="2000" dirty="0"/>
              <a:t> = </a:t>
            </a:r>
            <a:r>
              <a:rPr lang="en-US" altLang="ja-JP" sz="2000" dirty="0" err="1"/>
              <a:t>self.render.attachNewNode</a:t>
            </a:r>
            <a:r>
              <a:rPr lang="en-US" altLang="ja-JP" sz="2000" dirty="0"/>
              <a:t>(sun)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 err="1"/>
              <a:t>sun_np.setHpr</a:t>
            </a:r>
            <a:r>
              <a:rPr lang="en-US" altLang="ja-JP" sz="2000" dirty="0"/>
              <a:t>(45, -60, 0)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 err="1"/>
              <a:t>self.render.setLight</a:t>
            </a:r>
            <a:r>
              <a:rPr lang="en-US" altLang="ja-JP" sz="2000" dirty="0"/>
              <a:t>(</a:t>
            </a:r>
            <a:r>
              <a:rPr lang="en-US" altLang="ja-JP" sz="2000" dirty="0" err="1"/>
              <a:t>sun_np</a:t>
            </a:r>
            <a:r>
              <a:rPr lang="en-US" altLang="ja-JP" sz="2000" dirty="0"/>
              <a:t>)</a:t>
            </a:r>
            <a:endParaRPr kumimoji="1" lang="ja-JP" altLang="en-US" sz="20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6595F52-0F5C-C29A-C222-5E636CCC3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71399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2003F-A939-BCD6-84A1-412768D6F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64D9C6-C2FF-8FCB-99FD-221CAFA91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エンティティの生成と制御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047956-D0CC-E741-F65C-D2C4A4125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601174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dirty="0"/>
              <a:t>3D</a:t>
            </a:r>
            <a:r>
              <a:rPr lang="ja-JP" altLang="en-US" dirty="0"/>
              <a:t>空間内のオブジェクトをツリー構造で管理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例）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vehicle (</a:t>
            </a:r>
            <a:r>
              <a:rPr lang="ja-JP" altLang="en-US" dirty="0"/>
              <a:t>親ノード</a:t>
            </a:r>
            <a:r>
              <a:rPr lang="en-US" altLang="ja-JP" dirty="0"/>
              <a:t>) </a:t>
            </a:r>
          </a:p>
          <a:p>
            <a:pPr marL="0" indent="0">
              <a:buNone/>
            </a:pPr>
            <a:r>
              <a:rPr lang="en-US" altLang="ja-JP" dirty="0"/>
              <a:t>├─ body (</a:t>
            </a:r>
            <a:r>
              <a:rPr lang="ja-JP" altLang="en-US" dirty="0"/>
              <a:t>車体</a:t>
            </a:r>
            <a:r>
              <a:rPr lang="en-US" altLang="ja-JP" dirty="0"/>
              <a:t>) </a:t>
            </a:r>
          </a:p>
          <a:p>
            <a:pPr marL="0" indent="0">
              <a:buNone/>
            </a:pPr>
            <a:r>
              <a:rPr lang="en-US" altLang="ja-JP" dirty="0"/>
              <a:t>├─ </a:t>
            </a:r>
            <a:r>
              <a:rPr lang="en-US" altLang="ja-JP" dirty="0" err="1"/>
              <a:t>wheel_fl</a:t>
            </a:r>
            <a:r>
              <a:rPr lang="en-US" altLang="ja-JP" dirty="0"/>
              <a:t> (</a:t>
            </a:r>
            <a:r>
              <a:rPr lang="ja-JP" altLang="en-US" dirty="0"/>
              <a:t>前左車輪</a:t>
            </a:r>
            <a:r>
              <a:rPr lang="en-US" altLang="ja-JP" dirty="0"/>
              <a:t>) </a:t>
            </a:r>
          </a:p>
          <a:p>
            <a:pPr marL="0" indent="0">
              <a:buNone/>
            </a:pPr>
            <a:r>
              <a:rPr lang="en-US" altLang="ja-JP" dirty="0"/>
              <a:t>├─ </a:t>
            </a:r>
            <a:r>
              <a:rPr lang="en-US" altLang="ja-JP" dirty="0" err="1"/>
              <a:t>wheel_fr</a:t>
            </a:r>
            <a:r>
              <a:rPr lang="en-US" altLang="ja-JP" dirty="0"/>
              <a:t> (</a:t>
            </a:r>
            <a:r>
              <a:rPr lang="ja-JP" altLang="en-US" dirty="0"/>
              <a:t>前右車輪</a:t>
            </a:r>
            <a:r>
              <a:rPr lang="en-US" altLang="ja-JP" dirty="0"/>
              <a:t>) </a:t>
            </a:r>
          </a:p>
          <a:p>
            <a:pPr marL="0" indent="0">
              <a:buNone/>
            </a:pPr>
            <a:r>
              <a:rPr lang="en-US" altLang="ja-JP" dirty="0"/>
              <a:t>├─ </a:t>
            </a:r>
            <a:r>
              <a:rPr lang="en-US" altLang="ja-JP" dirty="0" err="1"/>
              <a:t>wheel_rl</a:t>
            </a:r>
            <a:r>
              <a:rPr lang="en-US" altLang="ja-JP" dirty="0"/>
              <a:t> (</a:t>
            </a:r>
            <a:r>
              <a:rPr lang="ja-JP" altLang="en-US" dirty="0"/>
              <a:t>後左車輪</a:t>
            </a:r>
            <a:r>
              <a:rPr lang="en-US" altLang="ja-JP" dirty="0"/>
              <a:t>) </a:t>
            </a:r>
          </a:p>
          <a:p>
            <a:pPr marL="0" indent="0">
              <a:buNone/>
            </a:pPr>
            <a:r>
              <a:rPr lang="en-US" altLang="ja-JP" dirty="0"/>
              <a:t>└─ </a:t>
            </a:r>
            <a:r>
              <a:rPr lang="en-US" altLang="ja-JP" dirty="0" err="1"/>
              <a:t>wheel_rr</a:t>
            </a:r>
            <a:r>
              <a:rPr lang="en-US" altLang="ja-JP" dirty="0"/>
              <a:t> (</a:t>
            </a:r>
            <a:r>
              <a:rPr lang="ja-JP" altLang="en-US" dirty="0"/>
              <a:t>後右車輪</a:t>
            </a:r>
            <a:r>
              <a:rPr lang="en-US" altLang="ja-JP" dirty="0"/>
              <a:t>)</a:t>
            </a:r>
          </a:p>
          <a:p>
            <a:pPr marL="0" indent="0">
              <a:buNone/>
            </a:pPr>
            <a:r>
              <a:rPr lang="ja-JP" altLang="en-US" u="sng" dirty="0"/>
              <a:t>変換の伝播</a:t>
            </a:r>
            <a:endParaRPr lang="en-US" altLang="ja-JP" u="sng" dirty="0"/>
          </a:p>
          <a:p>
            <a:r>
              <a:rPr lang="ja-JP" altLang="en-US" dirty="0"/>
              <a:t>親ノードの移動 → 全ての子ノードも移動</a:t>
            </a:r>
            <a:endParaRPr lang="en-US" altLang="ja-JP" dirty="0"/>
          </a:p>
          <a:p>
            <a:r>
              <a:rPr lang="ja-JP" altLang="en-US" dirty="0"/>
              <a:t>子ノードの移動 → 親ノードは影響を受けない 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C3DFD0E-09D0-C54D-9F16-4919A94DC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2612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B27BA-99D8-322D-847F-686D46450A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D7845A-7558-202F-D531-8E6A7A972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入力処理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080B6F6-BD24-BE2A-0C8C-AFC96DBE1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686" y="846252"/>
            <a:ext cx="8955313" cy="60117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/>
              <a:t>2</a:t>
            </a:r>
            <a:r>
              <a:rPr lang="ja-JP" altLang="en-US" dirty="0"/>
              <a:t>つの入力方式</a:t>
            </a:r>
            <a:endParaRPr lang="en-US" altLang="ja-JP" dirty="0"/>
          </a:p>
          <a:p>
            <a:r>
              <a:rPr lang="ja-JP" altLang="en-US" b="1" dirty="0"/>
              <a:t>イベント駆動</a:t>
            </a:r>
            <a:r>
              <a:rPr lang="ja-JP" altLang="en-US" dirty="0"/>
              <a:t>：単発の入力、ジャンプ、攻撃など</a:t>
            </a:r>
            <a:endParaRPr lang="en-US" altLang="ja-JP" dirty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/>
              <a:t>def jump(self):</a:t>
            </a:r>
          </a:p>
          <a:p>
            <a:pPr marL="0" indent="0">
              <a:spcBef>
                <a:spcPts val="0"/>
              </a:spcBef>
              <a:buNone/>
            </a:pPr>
            <a:r>
              <a:rPr lang="ja-JP" altLang="en-US" sz="2000" dirty="0"/>
              <a:t>    </a:t>
            </a:r>
            <a:r>
              <a:rPr lang="en-US" altLang="ja-JP" sz="2000" dirty="0"/>
              <a:t>if not </a:t>
            </a:r>
            <a:r>
              <a:rPr lang="en-US" altLang="ja-JP" sz="2000" dirty="0" err="1"/>
              <a:t>self.is_jumping</a:t>
            </a:r>
            <a:r>
              <a:rPr lang="en-US" altLang="ja-JP" sz="2000" dirty="0"/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/>
              <a:t>    </a:t>
            </a:r>
            <a:r>
              <a:rPr lang="en-US" altLang="ja-JP" sz="2000" dirty="0" err="1"/>
              <a:t>self.jump_force</a:t>
            </a:r>
            <a:r>
              <a:rPr lang="en-US" altLang="ja-JP" sz="2000" dirty="0"/>
              <a:t> = 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/>
              <a:t>    </a:t>
            </a:r>
            <a:r>
              <a:rPr lang="en-US" altLang="ja-JP" sz="2000" dirty="0" err="1"/>
              <a:t>self.is_jumping</a:t>
            </a:r>
            <a:r>
              <a:rPr lang="en-US" altLang="ja-JP" sz="2000" dirty="0"/>
              <a:t> = True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 err="1"/>
              <a:t>self.accept</a:t>
            </a:r>
            <a:r>
              <a:rPr lang="en-US" altLang="ja-JP" sz="2000" dirty="0"/>
              <a:t>('space', </a:t>
            </a:r>
            <a:r>
              <a:rPr lang="en-US" altLang="ja-JP" sz="2000" dirty="0" err="1"/>
              <a:t>self.jump</a:t>
            </a:r>
            <a:r>
              <a:rPr lang="en-US" altLang="ja-JP" sz="2000" dirty="0"/>
              <a:t>)</a:t>
            </a:r>
          </a:p>
          <a:p>
            <a:r>
              <a:rPr lang="ja-JP" altLang="en-US" b="1" dirty="0"/>
              <a:t>キー状態管理</a:t>
            </a:r>
            <a:r>
              <a:rPr lang="ja-JP" altLang="en-US" dirty="0"/>
              <a:t>：継続的な入力、移動、回転など</a:t>
            </a:r>
            <a:endParaRPr lang="en-US" altLang="ja-JP" dirty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 err="1"/>
              <a:t>self.keys</a:t>
            </a:r>
            <a:r>
              <a:rPr lang="en-US" altLang="ja-JP" sz="2000" dirty="0"/>
              <a:t> = {'w': False, 'a': False, 's': False, 'd': False}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/>
              <a:t>def </a:t>
            </a:r>
            <a:r>
              <a:rPr lang="en-US" altLang="ja-JP" sz="2000" dirty="0" err="1"/>
              <a:t>setKey</a:t>
            </a:r>
            <a:r>
              <a:rPr lang="en-US" altLang="ja-JP" sz="2000" dirty="0"/>
              <a:t>(self, key, value):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/>
              <a:t>    </a:t>
            </a:r>
            <a:r>
              <a:rPr lang="en-US" altLang="ja-JP" sz="2000" dirty="0" err="1"/>
              <a:t>self.keys</a:t>
            </a:r>
            <a:r>
              <a:rPr lang="en-US" altLang="ja-JP" sz="2000" dirty="0"/>
              <a:t>[key] = value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 err="1"/>
              <a:t>self.accept</a:t>
            </a:r>
            <a:r>
              <a:rPr lang="en-US" altLang="ja-JP" sz="2000" dirty="0"/>
              <a:t>('w', </a:t>
            </a:r>
            <a:r>
              <a:rPr lang="en-US" altLang="ja-JP" sz="2000" dirty="0" err="1"/>
              <a:t>self.setKey</a:t>
            </a:r>
            <a:r>
              <a:rPr lang="en-US" altLang="ja-JP" sz="2000" dirty="0"/>
              <a:t>, ['w', True])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 err="1"/>
              <a:t>self.accept</a:t>
            </a:r>
            <a:r>
              <a:rPr lang="en-US" altLang="ja-JP" sz="2000" dirty="0"/>
              <a:t>('w-up', </a:t>
            </a:r>
            <a:r>
              <a:rPr lang="en-US" altLang="ja-JP" sz="2000" dirty="0" err="1"/>
              <a:t>self.setKey</a:t>
            </a:r>
            <a:r>
              <a:rPr lang="en-US" altLang="ja-JP" sz="2000" dirty="0"/>
              <a:t>, ['w', False])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i="1" dirty="0"/>
              <a:t># </a:t>
            </a:r>
            <a:r>
              <a:rPr lang="ja-JP" altLang="en-US" sz="2000" i="1" dirty="0"/>
              <a:t>状態チェック</a:t>
            </a:r>
            <a:r>
              <a:rPr lang="ja-JP" altLang="en-US" sz="2000" dirty="0"/>
              <a:t> </a:t>
            </a:r>
            <a:endParaRPr lang="en-US" altLang="ja-JP" sz="2000" dirty="0"/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/>
              <a:t>If </a:t>
            </a:r>
            <a:r>
              <a:rPr lang="en-US" altLang="ja-JP" sz="2000" dirty="0" err="1"/>
              <a:t>self.keys</a:t>
            </a:r>
            <a:r>
              <a:rPr lang="en-US" altLang="ja-JP" sz="2000" dirty="0"/>
              <a:t>[‘w’]: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ja-JP" sz="2000" dirty="0"/>
              <a:t>    </a:t>
            </a:r>
            <a:r>
              <a:rPr lang="en-US" altLang="ja-JP" sz="2000" dirty="0" err="1"/>
              <a:t>self.player.setY</a:t>
            </a:r>
            <a:r>
              <a:rPr lang="en-US" altLang="ja-JP" sz="2000" dirty="0"/>
              <a:t>(</a:t>
            </a:r>
            <a:r>
              <a:rPr lang="en-US" altLang="ja-JP" sz="2000" dirty="0" err="1"/>
              <a:t>self.player.getY</a:t>
            </a:r>
            <a:r>
              <a:rPr lang="en-US" altLang="ja-JP" sz="2000" dirty="0"/>
              <a:t>() + </a:t>
            </a:r>
            <a:r>
              <a:rPr lang="en-US" altLang="ja-JP" sz="2000" dirty="0" err="1"/>
              <a:t>self.speed</a:t>
            </a:r>
            <a:r>
              <a:rPr lang="en-US" altLang="ja-JP" sz="2000" dirty="0"/>
              <a:t> * dt)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08FAE9A-17EC-6C86-8B6B-48DE682E8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575269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13ABE-9015-70AA-F7EC-3FC4A4A363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5F510D-A6BC-E402-595C-E0E71B610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物理演算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BEABBF1-9A58-720D-1234-CA2726FB4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ja-JP" altLang="en-US" dirty="0"/>
              <a:t>ベクトル：位置、速度、加速度を表現</a:t>
            </a:r>
            <a:endParaRPr lang="en-US" altLang="ja-JP" dirty="0"/>
          </a:p>
          <a:p>
            <a:r>
              <a:rPr lang="ja-JP" altLang="en-US" dirty="0"/>
              <a:t>重力加速度：地表では約</a:t>
            </a:r>
            <a:r>
              <a:rPr lang="en-US" altLang="ja-JP" dirty="0"/>
              <a:t>-9.8 m/s²</a:t>
            </a:r>
            <a:r>
              <a:rPr lang="ja-JP" altLang="en-US" dirty="0"/>
              <a:t>（下向き）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物理シミュレーションの</a:t>
            </a:r>
            <a:r>
              <a:rPr lang="en-US" altLang="ja-JP" dirty="0"/>
              <a:t>2</a:t>
            </a:r>
            <a:r>
              <a:rPr lang="ja-JP" altLang="en-US" dirty="0"/>
              <a:t>段階計算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err="1"/>
              <a:t>self.gravity</a:t>
            </a:r>
            <a:r>
              <a:rPr lang="en-US" altLang="ja-JP" dirty="0"/>
              <a:t> = -9.8</a:t>
            </a:r>
          </a:p>
          <a:p>
            <a:pPr marL="0" indent="0">
              <a:buNone/>
            </a:pPr>
            <a:r>
              <a:rPr lang="en-US" altLang="ja-JP" i="1" dirty="0"/>
              <a:t># </a:t>
            </a:r>
            <a:r>
              <a:rPr lang="ja-JP" altLang="en-US" i="1" dirty="0"/>
              <a:t>ステップ</a:t>
            </a:r>
            <a:r>
              <a:rPr lang="en-US" altLang="ja-JP" i="1" dirty="0"/>
              <a:t>1</a:t>
            </a:r>
            <a:r>
              <a:rPr lang="ja-JP" altLang="en-US" i="1" dirty="0"/>
              <a:t>：加速度を速度に加算</a:t>
            </a:r>
            <a:r>
              <a:rPr lang="ja-JP" altLang="en-US" dirty="0"/>
              <a:t> 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err="1"/>
              <a:t>velocity.z</a:t>
            </a:r>
            <a:r>
              <a:rPr lang="en-US" altLang="ja-JP" dirty="0"/>
              <a:t> += </a:t>
            </a:r>
            <a:r>
              <a:rPr lang="en-US" altLang="ja-JP" dirty="0" err="1"/>
              <a:t>self.gravity</a:t>
            </a:r>
            <a:r>
              <a:rPr lang="en-US" altLang="ja-JP" dirty="0"/>
              <a:t> * dt </a:t>
            </a:r>
          </a:p>
          <a:p>
            <a:pPr marL="0" indent="0">
              <a:buNone/>
            </a:pPr>
            <a:r>
              <a:rPr lang="en-US" altLang="ja-JP" i="1" dirty="0"/>
              <a:t># </a:t>
            </a:r>
            <a:r>
              <a:rPr lang="ja-JP" altLang="en-US" i="1" dirty="0"/>
              <a:t>ステップ</a:t>
            </a:r>
            <a:r>
              <a:rPr lang="en-US" altLang="ja-JP" i="1" dirty="0"/>
              <a:t>2</a:t>
            </a:r>
            <a:r>
              <a:rPr lang="ja-JP" altLang="en-US" i="1" dirty="0"/>
              <a:t>：速度を位置に加算</a:t>
            </a:r>
            <a:r>
              <a:rPr lang="ja-JP" altLang="en-US" dirty="0"/>
              <a:t> 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err="1"/>
              <a:t>new_pos</a:t>
            </a:r>
            <a:r>
              <a:rPr lang="en-US" altLang="ja-JP" dirty="0"/>
              <a:t> = </a:t>
            </a:r>
            <a:r>
              <a:rPr lang="en-US" altLang="ja-JP" dirty="0" err="1"/>
              <a:t>box.getPos</a:t>
            </a:r>
            <a:r>
              <a:rPr lang="en-US" altLang="ja-JP" dirty="0"/>
              <a:t>() + velocity * dt</a:t>
            </a:r>
          </a:p>
          <a:p>
            <a:pPr marL="0" indent="0">
              <a:buNone/>
            </a:pPr>
            <a:r>
              <a:rPr lang="en-US" altLang="ja-JP" dirty="0" err="1"/>
              <a:t>box.setPos</a:t>
            </a:r>
            <a:r>
              <a:rPr lang="en-US" altLang="ja-JP" dirty="0"/>
              <a:t>(</a:t>
            </a:r>
            <a:r>
              <a:rPr lang="en-US" altLang="ja-JP" dirty="0" err="1"/>
              <a:t>new_pos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8012065-44D6-C302-5942-4BD77A5FF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6348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E362C3-02FE-6AE8-E1CB-B5DC0DDDB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EAEC8D-038C-6083-3571-CBA3B529F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衝突判定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E3645D0-5D06-1804-A543-72D43A461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/>
              <a:t>オブジェクトが接触しているかを座標で判定。 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 err="1"/>
              <a:t>collision_z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4078F2"/>
                </a:solidFill>
                <a:effectLst/>
              </a:rPr>
              <a:t>=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B76B01"/>
                </a:solidFill>
                <a:effectLst/>
              </a:rPr>
              <a:t>0</a:t>
            </a:r>
            <a:r>
              <a:rPr lang="en-US" altLang="ja-JP" dirty="0"/>
              <a:t> </a:t>
            </a:r>
            <a:r>
              <a:rPr lang="en-US" altLang="ja-JP" i="1" dirty="0">
                <a:solidFill>
                  <a:srgbClr val="A0A1A7"/>
                </a:solidFill>
                <a:effectLst/>
              </a:rPr>
              <a:t># </a:t>
            </a:r>
            <a:r>
              <a:rPr lang="ja-JP" altLang="en-US" i="1" dirty="0">
                <a:solidFill>
                  <a:srgbClr val="A0A1A7"/>
                </a:solidFill>
                <a:effectLst/>
              </a:rPr>
              <a:t>地面の高さ</a:t>
            </a:r>
            <a:r>
              <a:rPr lang="ja-JP" altLang="en-US" dirty="0"/>
              <a:t> 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>
                <a:solidFill>
                  <a:srgbClr val="A626A4"/>
                </a:solidFill>
                <a:effectLst/>
              </a:rPr>
              <a:t>if</a:t>
            </a:r>
            <a:r>
              <a:rPr lang="en-US" altLang="ja-JP" dirty="0"/>
              <a:t> </a:t>
            </a:r>
            <a:r>
              <a:rPr lang="en-US" altLang="ja-JP" dirty="0" err="1"/>
              <a:t>box</a:t>
            </a:r>
            <a:r>
              <a:rPr lang="en-US" altLang="ja-JP" dirty="0" err="1">
                <a:solidFill>
                  <a:srgbClr val="383A42"/>
                </a:solidFill>
                <a:effectLst/>
              </a:rPr>
              <a:t>.</a:t>
            </a:r>
            <a:r>
              <a:rPr lang="en-US" altLang="ja-JP" dirty="0" err="1"/>
              <a:t>getZ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()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4078F2"/>
                </a:solidFill>
                <a:effectLst/>
              </a:rPr>
              <a:t>&lt;=</a:t>
            </a:r>
            <a:r>
              <a:rPr lang="en-US" altLang="ja-JP" dirty="0"/>
              <a:t> </a:t>
            </a:r>
            <a:r>
              <a:rPr lang="en-US" altLang="ja-JP" dirty="0" err="1"/>
              <a:t>collision_z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:</a:t>
            </a:r>
          </a:p>
          <a:p>
            <a:pPr marL="0" indent="0">
              <a:buNone/>
            </a:pPr>
            <a:r>
              <a:rPr lang="en-US" altLang="ja-JP" dirty="0">
                <a:solidFill>
                  <a:srgbClr val="383A42"/>
                </a:solidFill>
              </a:rPr>
              <a:t>    </a:t>
            </a:r>
            <a:r>
              <a:rPr lang="en-US" altLang="ja-JP" dirty="0" err="1"/>
              <a:t>box</a:t>
            </a:r>
            <a:r>
              <a:rPr lang="en-US" altLang="ja-JP" dirty="0" err="1">
                <a:solidFill>
                  <a:srgbClr val="383A42"/>
                </a:solidFill>
                <a:effectLst/>
              </a:rPr>
              <a:t>.</a:t>
            </a:r>
            <a:r>
              <a:rPr lang="en-US" altLang="ja-JP" dirty="0" err="1"/>
              <a:t>setZ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(</a:t>
            </a:r>
            <a:r>
              <a:rPr lang="en-US" altLang="ja-JP" dirty="0" err="1"/>
              <a:t>collision_z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)</a:t>
            </a:r>
            <a:r>
              <a:rPr lang="en-US" altLang="ja-JP" dirty="0"/>
              <a:t> </a:t>
            </a:r>
            <a:r>
              <a:rPr lang="en-US" altLang="ja-JP" i="1" dirty="0">
                <a:solidFill>
                  <a:srgbClr val="A0A1A7"/>
                </a:solidFill>
                <a:effectLst/>
              </a:rPr>
              <a:t># </a:t>
            </a:r>
            <a:r>
              <a:rPr lang="ja-JP" altLang="en-US" i="1" dirty="0">
                <a:solidFill>
                  <a:srgbClr val="A0A1A7"/>
                </a:solidFill>
                <a:effectLst/>
              </a:rPr>
              <a:t>位置を補正</a:t>
            </a:r>
            <a:endParaRPr lang="en-US" altLang="ja-JP" i="1" dirty="0">
              <a:solidFill>
                <a:srgbClr val="A0A1A7"/>
              </a:solidFill>
              <a:effectLst/>
            </a:endParaRPr>
          </a:p>
          <a:p>
            <a:pPr marL="0" indent="0">
              <a:buNone/>
            </a:pPr>
            <a:r>
              <a:rPr lang="en-US" altLang="ja-JP" i="1" dirty="0">
                <a:solidFill>
                  <a:srgbClr val="A0A1A7"/>
                </a:solidFill>
              </a:rPr>
              <a:t>    </a:t>
            </a:r>
            <a:r>
              <a:rPr lang="en-US" altLang="ja-JP" dirty="0" err="1"/>
              <a:t>velocity</a:t>
            </a:r>
            <a:r>
              <a:rPr lang="en-US" altLang="ja-JP" dirty="0" err="1">
                <a:solidFill>
                  <a:srgbClr val="383A42"/>
                </a:solidFill>
                <a:effectLst/>
              </a:rPr>
              <a:t>.</a:t>
            </a:r>
            <a:r>
              <a:rPr lang="en-US" altLang="ja-JP" dirty="0" err="1"/>
              <a:t>z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4078F2"/>
                </a:solidFill>
                <a:effectLst/>
              </a:rPr>
              <a:t>=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4078F2"/>
                </a:solidFill>
                <a:effectLst/>
              </a:rPr>
              <a:t>-</a:t>
            </a:r>
            <a:r>
              <a:rPr lang="en-US" altLang="ja-JP" dirty="0" err="1"/>
              <a:t>velocity</a:t>
            </a:r>
            <a:r>
              <a:rPr lang="en-US" altLang="ja-JP" dirty="0" err="1">
                <a:solidFill>
                  <a:srgbClr val="383A42"/>
                </a:solidFill>
                <a:effectLst/>
              </a:rPr>
              <a:t>.</a:t>
            </a:r>
            <a:r>
              <a:rPr lang="en-US" altLang="ja-JP" dirty="0" err="1"/>
              <a:t>z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4078F2"/>
                </a:solidFill>
                <a:effectLst/>
              </a:rPr>
              <a:t>*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B76B01"/>
                </a:solidFill>
                <a:effectLst/>
              </a:rPr>
              <a:t>0.5</a:t>
            </a:r>
            <a:r>
              <a:rPr lang="en-US" altLang="ja-JP" dirty="0"/>
              <a:t> </a:t>
            </a:r>
            <a:r>
              <a:rPr lang="en-US" altLang="ja-JP" i="1" dirty="0">
                <a:solidFill>
                  <a:srgbClr val="A0A1A7"/>
                </a:solidFill>
                <a:effectLst/>
              </a:rPr>
              <a:t># </a:t>
            </a:r>
            <a:r>
              <a:rPr lang="ja-JP" altLang="en-US" i="1" dirty="0">
                <a:solidFill>
                  <a:srgbClr val="A0A1A7"/>
                </a:solidFill>
                <a:effectLst/>
              </a:rPr>
              <a:t>速度を反転（反発）</a:t>
            </a:r>
            <a:endParaRPr lang="en-US" altLang="ja-JP" i="1" dirty="0">
              <a:solidFill>
                <a:srgbClr val="A0A1A7"/>
              </a:solidFill>
              <a:effectLst/>
            </a:endParaRPr>
          </a:p>
          <a:p>
            <a:pPr marL="0" indent="0">
              <a:buNone/>
            </a:pPr>
            <a:r>
              <a:rPr lang="en-US" altLang="ja-JP" i="1" dirty="0">
                <a:solidFill>
                  <a:srgbClr val="A0A1A7"/>
                </a:solidFill>
              </a:rPr>
              <a:t>    </a:t>
            </a:r>
            <a:r>
              <a:rPr lang="en-US" altLang="ja-JP" i="1" dirty="0">
                <a:solidFill>
                  <a:srgbClr val="A0A1A7"/>
                </a:solidFill>
                <a:effectLst/>
              </a:rPr>
              <a:t># </a:t>
            </a:r>
            <a:r>
              <a:rPr lang="ja-JP" altLang="en-US" i="1" dirty="0">
                <a:solidFill>
                  <a:srgbClr val="A0A1A7"/>
                </a:solidFill>
                <a:effectLst/>
              </a:rPr>
              <a:t>停止判定</a:t>
            </a:r>
            <a:r>
              <a:rPr lang="ja-JP" altLang="en-US" dirty="0"/>
              <a:t> 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>
                <a:solidFill>
                  <a:srgbClr val="A626A4"/>
                </a:solidFill>
                <a:effectLst/>
              </a:rPr>
              <a:t>    if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50A14F"/>
                </a:solidFill>
                <a:effectLst/>
              </a:rPr>
              <a:t>abs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(</a:t>
            </a:r>
            <a:r>
              <a:rPr lang="en-US" altLang="ja-JP" dirty="0" err="1"/>
              <a:t>velocity</a:t>
            </a:r>
            <a:r>
              <a:rPr lang="en-US" altLang="ja-JP" dirty="0" err="1">
                <a:solidFill>
                  <a:srgbClr val="383A42"/>
                </a:solidFill>
                <a:effectLst/>
              </a:rPr>
              <a:t>.</a:t>
            </a:r>
            <a:r>
              <a:rPr lang="en-US" altLang="ja-JP" dirty="0" err="1"/>
              <a:t>z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)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4078F2"/>
                </a:solidFill>
                <a:effectLst/>
              </a:rPr>
              <a:t>&lt;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B76B01"/>
                </a:solidFill>
                <a:effectLst/>
              </a:rPr>
              <a:t>0.1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:</a:t>
            </a:r>
          </a:p>
          <a:p>
            <a:pPr marL="0" indent="0">
              <a:buNone/>
            </a:pPr>
            <a:r>
              <a:rPr lang="en-US" altLang="ja-JP" dirty="0">
                <a:solidFill>
                  <a:srgbClr val="383A42"/>
                </a:solidFill>
              </a:rPr>
              <a:t>        </a:t>
            </a:r>
            <a:r>
              <a:rPr lang="en-US" altLang="ja-JP" dirty="0" err="1"/>
              <a:t>velocity</a:t>
            </a:r>
            <a:r>
              <a:rPr lang="en-US" altLang="ja-JP" dirty="0" err="1">
                <a:solidFill>
                  <a:srgbClr val="383A42"/>
                </a:solidFill>
                <a:effectLst/>
              </a:rPr>
              <a:t>.</a:t>
            </a:r>
            <a:r>
              <a:rPr lang="en-US" altLang="ja-JP" dirty="0" err="1"/>
              <a:t>z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4078F2"/>
                </a:solidFill>
                <a:effectLst/>
              </a:rPr>
              <a:t>=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B76B01"/>
                </a:solidFill>
                <a:effectLst/>
              </a:rPr>
              <a:t>0</a:t>
            </a:r>
            <a:endParaRPr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9AD934B-EF28-CA88-FE98-49191022F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4683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B5890B-1E40-8B16-B93C-CC7484F38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ADB372-DCAB-9025-1878-394301C13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ここまでのまとめ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C2F14C-4578-CCF8-D316-7A6EBD483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kumimoji="1" lang="ja-JP" altLang="en-US" b="1" u="sng" dirty="0"/>
              <a:t>ライティングとシェーディング</a:t>
            </a:r>
            <a:endParaRPr kumimoji="1" lang="en-US" altLang="ja-JP" b="1" u="sng" dirty="0"/>
          </a:p>
          <a:p>
            <a:r>
              <a:rPr kumimoji="1" lang="ja-JP" altLang="en-US" dirty="0"/>
              <a:t>環境光と指向性光源で立体感を演出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b="1" u="sng" dirty="0"/>
              <a:t>エンティティの生成と制御</a:t>
            </a:r>
            <a:endParaRPr kumimoji="1" lang="en-US" altLang="ja-JP" b="1" u="sng" dirty="0"/>
          </a:p>
          <a:p>
            <a:r>
              <a:rPr kumimoji="1" lang="ja-JP" altLang="en-US" dirty="0"/>
              <a:t>シーングラフの階層構造</a:t>
            </a:r>
            <a:endParaRPr lang="en-US" altLang="ja-JP" dirty="0"/>
          </a:p>
          <a:p>
            <a:r>
              <a:rPr kumimoji="1" lang="ja-JP" altLang="en-US" dirty="0"/>
              <a:t>親子関係による変換の伝播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b="1" u="sng" dirty="0"/>
              <a:t>入力処理</a:t>
            </a:r>
            <a:endParaRPr kumimoji="1" lang="en-US" altLang="ja-JP" b="1" u="sng" dirty="0"/>
          </a:p>
          <a:p>
            <a:r>
              <a:rPr kumimoji="1" lang="ja-JP" altLang="en-US" dirty="0"/>
              <a:t>イベント駆動とキー状態管理の使い分け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b="1" u="sng" dirty="0"/>
              <a:t>物理演算</a:t>
            </a:r>
            <a:endParaRPr kumimoji="1" lang="en-US" altLang="ja-JP" b="1" u="sng" dirty="0"/>
          </a:p>
          <a:p>
            <a:r>
              <a:rPr kumimoji="1" lang="ja-JP" altLang="en-US" dirty="0"/>
              <a:t>ベクトル、速度、加速度</a:t>
            </a:r>
            <a:r>
              <a:rPr kumimoji="1" lang="en-US" altLang="ja-JP" dirty="0"/>
              <a:t>- </a:t>
            </a:r>
            <a:r>
              <a:rPr kumimoji="1" lang="ja-JP" altLang="en-US" dirty="0"/>
              <a:t>運動方程式による位置更新</a:t>
            </a:r>
            <a:endParaRPr lang="en-US" altLang="ja-JP" dirty="0"/>
          </a:p>
          <a:p>
            <a:r>
              <a:rPr kumimoji="1" lang="ja-JP" altLang="en-US" dirty="0"/>
              <a:t>衝突判定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053A0B7-48DE-6C33-D7DF-7579AABCA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2570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32A2A0-40AF-8945-17EA-73D034DB8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Panda3D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963947-0620-92DD-DA69-258BCA0E3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オープンソースの</a:t>
            </a:r>
            <a:r>
              <a:rPr kumimoji="1" lang="en-US" altLang="ja-JP" dirty="0"/>
              <a:t>3D</a:t>
            </a:r>
            <a:r>
              <a:rPr kumimoji="1" lang="ja-JP" altLang="en-US" dirty="0"/>
              <a:t>ゲームエンジン</a:t>
            </a:r>
            <a:endParaRPr kumimoji="1" lang="en-US" altLang="ja-JP" dirty="0"/>
          </a:p>
          <a:p>
            <a:r>
              <a:rPr kumimoji="1" lang="en-US" altLang="ja-JP" dirty="0"/>
              <a:t>C++</a:t>
            </a:r>
            <a:r>
              <a:rPr kumimoji="1" lang="ja-JP" altLang="en-US" dirty="0"/>
              <a:t>で実装され、</a:t>
            </a:r>
            <a:r>
              <a:rPr kumimoji="1" lang="en-US" altLang="ja-JP" dirty="0"/>
              <a:t>Python</a:t>
            </a:r>
            <a:r>
              <a:rPr kumimoji="1" lang="ja-JP" altLang="en-US" dirty="0"/>
              <a:t>バインディングを提供</a:t>
            </a:r>
            <a:endParaRPr kumimoji="1" lang="en-US" altLang="ja-JP" dirty="0"/>
          </a:p>
          <a:p>
            <a:r>
              <a:rPr kumimoji="1" lang="en-US" altLang="ja-JP" dirty="0"/>
              <a:t>Disney</a:t>
            </a:r>
            <a:r>
              <a:rPr kumimoji="1" lang="ja-JP" altLang="en-US" dirty="0"/>
              <a:t>が開発し、</a:t>
            </a:r>
            <a:r>
              <a:rPr kumimoji="1" lang="en-US" altLang="ja-JP" dirty="0"/>
              <a:t>2002</a:t>
            </a:r>
            <a:r>
              <a:rPr kumimoji="1" lang="ja-JP" altLang="en-US" dirty="0"/>
              <a:t>年にオープンソース化</a:t>
            </a:r>
            <a:endParaRPr kumimoji="1" lang="en-US" altLang="ja-JP" dirty="0"/>
          </a:p>
          <a:p>
            <a:r>
              <a:rPr kumimoji="1" lang="en-US" altLang="ja-JP" dirty="0"/>
              <a:t>Carnegie Mellon</a:t>
            </a:r>
            <a:r>
              <a:rPr kumimoji="1" lang="ja-JP" altLang="en-US" dirty="0"/>
              <a:t>大学が共同で開発</a:t>
            </a:r>
            <a:endParaRPr kumimoji="1" lang="en-US" altLang="ja-JP" dirty="0"/>
          </a:p>
          <a:p>
            <a:r>
              <a:rPr kumimoji="1" lang="ja-JP" altLang="en-US" dirty="0"/>
              <a:t>クロスプラットフォーム対応（</a:t>
            </a:r>
            <a:r>
              <a:rPr kumimoji="1" lang="en-US" altLang="ja-JP" dirty="0"/>
              <a:t>Windows</a:t>
            </a:r>
            <a:r>
              <a:rPr kumimoji="1" lang="ja-JP" altLang="en-US" dirty="0"/>
              <a:t>、</a:t>
            </a:r>
            <a:r>
              <a:rPr kumimoji="1" lang="en-US" altLang="ja-JP" dirty="0"/>
              <a:t>Linux</a:t>
            </a:r>
            <a:r>
              <a:rPr kumimoji="1" lang="ja-JP" altLang="en-US" dirty="0"/>
              <a:t>、</a:t>
            </a:r>
            <a:r>
              <a:rPr kumimoji="1" lang="en-US" altLang="ja-JP" dirty="0"/>
              <a:t>macOS</a:t>
            </a:r>
            <a:r>
              <a:rPr kumimoji="1" lang="ja-JP" altLang="en-US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516401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D25C0-BECF-3CC0-0922-BEBF94615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9410FD-4326-6291-0A1E-AEFFD1A21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ゲームエンジン応用の</a:t>
            </a:r>
            <a:r>
              <a:rPr lang="en-US" altLang="ja-JP" b="1" dirty="0"/>
              <a:t>4</a:t>
            </a:r>
            <a:r>
              <a:rPr lang="ja-JP" altLang="en-US" b="1" dirty="0"/>
              <a:t>つの重要ポイント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3B73E78-0C8F-2E86-BA48-9859E1903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9711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b="1" dirty="0"/>
              <a:t>フレームレート非依存設計</a:t>
            </a:r>
          </a:p>
          <a:p>
            <a:pPr marL="0" indent="0">
              <a:buNone/>
            </a:pPr>
            <a:r>
              <a:rPr kumimoji="1" lang="ja-JP" altLang="en-US" dirty="0"/>
              <a:t>    ↓ </a:t>
            </a:r>
            <a:r>
              <a:rPr kumimoji="1" lang="en-US" altLang="ja-JP" dirty="0"/>
              <a:t>dt</a:t>
            </a:r>
            <a:r>
              <a:rPr kumimoji="1" lang="ja-JP" altLang="en-US" dirty="0"/>
              <a:t>（経過時間）を提供</a:t>
            </a:r>
          </a:p>
          <a:p>
            <a:pPr marL="0" indent="0">
              <a:buNone/>
            </a:pPr>
            <a:r>
              <a:rPr kumimoji="1" lang="ja-JP" altLang="en-US" b="1" dirty="0"/>
              <a:t>数値計算の離散化</a:t>
            </a:r>
          </a:p>
          <a:p>
            <a:pPr marL="0" indent="0">
              <a:buNone/>
            </a:pPr>
            <a:r>
              <a:rPr kumimoji="1" lang="ja-JP" altLang="en-US" dirty="0"/>
              <a:t>    ↓ 計算結果を生成</a:t>
            </a:r>
          </a:p>
          <a:p>
            <a:pPr marL="0" indent="0">
              <a:buNone/>
            </a:pPr>
            <a:r>
              <a:rPr kumimoji="1" lang="ja-JP" altLang="en-US" b="1" dirty="0"/>
              <a:t>動的データ構造の管理</a:t>
            </a:r>
          </a:p>
          <a:p>
            <a:pPr marL="0" indent="0">
              <a:buNone/>
            </a:pPr>
            <a:r>
              <a:rPr kumimoji="1" lang="ja-JP" altLang="en-US" dirty="0"/>
              <a:t>    ↓ オブジェクトの追加・削除</a:t>
            </a:r>
          </a:p>
          <a:p>
            <a:pPr marL="0" indent="0">
              <a:buNone/>
            </a:pPr>
            <a:r>
              <a:rPr kumimoji="1" lang="ja-JP" altLang="en-US" b="1" dirty="0"/>
              <a:t>動的ジオメトリの更新</a:t>
            </a:r>
          </a:p>
          <a:p>
            <a:pPr marL="0" indent="0">
              <a:buNone/>
            </a:pPr>
            <a:r>
              <a:rPr kumimoji="1" lang="ja-JP" altLang="en-US" dirty="0"/>
              <a:t>    ↓ 視覚的表現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インタラクティブで物理的に正確なリアルタイムアプリケーションを構築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3B97404-387F-312C-A566-F9D26D79F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4721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B8B3FB-A069-B6E1-1B71-AB94CE06D1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F46BD3-3943-B8BB-EC24-B667E6156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フレームレート非依存の設計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546460A-F1D0-FDD1-B2F5-A7AC69079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ゲームやシミュレーションは様々な環境で実行される。</a:t>
            </a:r>
            <a:r>
              <a:rPr lang="ja-JP" altLang="en-US" b="1" dirty="0"/>
              <a:t>フレームレートが変動</a:t>
            </a:r>
            <a:r>
              <a:rPr lang="ja-JP" altLang="en-US" dirty="0"/>
              <a:t>しても、動作が正しく時間に沿ったものである必要がある。</a:t>
            </a:r>
            <a:endParaRPr lang="en-US" altLang="ja-JP" dirty="0"/>
          </a:p>
          <a:p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sz="2200" dirty="0"/>
              <a:t>def update(self, task):</a:t>
            </a:r>
          </a:p>
          <a:p>
            <a:pPr marL="0" indent="0">
              <a:buNone/>
            </a:pPr>
            <a:r>
              <a:rPr kumimoji="1" lang="en-US" altLang="ja-JP" sz="2200" dirty="0"/>
              <a:t>    </a:t>
            </a:r>
            <a:r>
              <a:rPr kumimoji="1" lang="en-US" altLang="ja-JP" sz="2200" dirty="0" err="1"/>
              <a:t>current_time</a:t>
            </a:r>
            <a:r>
              <a:rPr kumimoji="1" lang="en-US" altLang="ja-JP" sz="2200" dirty="0"/>
              <a:t> = </a:t>
            </a:r>
            <a:r>
              <a:rPr kumimoji="1" lang="en-US" altLang="ja-JP" sz="2200" dirty="0" err="1"/>
              <a:t>globalClock.getFrameTime</a:t>
            </a:r>
            <a:r>
              <a:rPr kumimoji="1" lang="en-US" altLang="ja-JP" sz="2200" dirty="0"/>
              <a:t>()</a:t>
            </a:r>
          </a:p>
          <a:p>
            <a:pPr marL="0" indent="0">
              <a:buNone/>
            </a:pPr>
            <a:r>
              <a:rPr kumimoji="1" lang="en-US" altLang="ja-JP" sz="2200" dirty="0"/>
              <a:t>    dt = </a:t>
            </a:r>
            <a:r>
              <a:rPr kumimoji="1" lang="en-US" altLang="ja-JP" sz="2200" dirty="0" err="1"/>
              <a:t>current_time</a:t>
            </a:r>
            <a:r>
              <a:rPr kumimoji="1" lang="en-US" altLang="ja-JP" sz="2200" dirty="0"/>
              <a:t> - </a:t>
            </a:r>
            <a:r>
              <a:rPr kumimoji="1" lang="en-US" altLang="ja-JP" sz="2200" dirty="0" err="1"/>
              <a:t>self.prev_time</a:t>
            </a:r>
            <a:r>
              <a:rPr kumimoji="1" lang="en-US" altLang="ja-JP" sz="2200" dirty="0"/>
              <a:t>  # </a:t>
            </a:r>
            <a:r>
              <a:rPr kumimoji="1" lang="ja-JP" altLang="en-US" sz="2200" dirty="0"/>
              <a:t>前フレームからの経過時間</a:t>
            </a:r>
          </a:p>
          <a:p>
            <a:pPr marL="0" indent="0">
              <a:buNone/>
            </a:pPr>
            <a:r>
              <a:rPr kumimoji="1" lang="ja-JP" altLang="en-US" sz="2200" dirty="0"/>
              <a:t>    </a:t>
            </a:r>
            <a:r>
              <a:rPr kumimoji="1" lang="en-US" altLang="ja-JP" sz="2200" dirty="0" err="1"/>
              <a:t>self.prev_time</a:t>
            </a:r>
            <a:r>
              <a:rPr kumimoji="1" lang="en-US" altLang="ja-JP" sz="2200" dirty="0"/>
              <a:t> = </a:t>
            </a:r>
            <a:r>
              <a:rPr kumimoji="1" lang="en-US" altLang="ja-JP" sz="2200" dirty="0" err="1"/>
              <a:t>current_time</a:t>
            </a:r>
            <a:endParaRPr kumimoji="1" lang="en-US" altLang="ja-JP" sz="2200" dirty="0"/>
          </a:p>
          <a:p>
            <a:pPr marL="0" indent="0">
              <a:buNone/>
            </a:pPr>
            <a:r>
              <a:rPr kumimoji="1" lang="en-US" altLang="ja-JP" sz="2200" dirty="0"/>
              <a:t>    </a:t>
            </a:r>
          </a:p>
          <a:p>
            <a:pPr marL="0" indent="0">
              <a:buNone/>
            </a:pPr>
            <a:r>
              <a:rPr kumimoji="1" lang="en-US" altLang="ja-JP" sz="2200" dirty="0"/>
              <a:t>    # </a:t>
            </a:r>
            <a:r>
              <a:rPr kumimoji="1" lang="ja-JP" altLang="en-US" sz="2200" dirty="0"/>
              <a:t>移動量 </a:t>
            </a:r>
            <a:r>
              <a:rPr kumimoji="1" lang="en-US" altLang="ja-JP" sz="2200" dirty="0"/>
              <a:t>= </a:t>
            </a:r>
            <a:r>
              <a:rPr kumimoji="1" lang="ja-JP" altLang="en-US" sz="2200" dirty="0"/>
              <a:t>速度 </a:t>
            </a:r>
            <a:r>
              <a:rPr kumimoji="1" lang="en-US" altLang="ja-JP" sz="2200" dirty="0"/>
              <a:t>× </a:t>
            </a:r>
            <a:r>
              <a:rPr kumimoji="1" lang="ja-JP" altLang="en-US" sz="2200" dirty="0"/>
              <a:t>時間</a:t>
            </a:r>
          </a:p>
          <a:p>
            <a:pPr marL="0" indent="0">
              <a:buNone/>
            </a:pPr>
            <a:r>
              <a:rPr kumimoji="1" lang="ja-JP" altLang="en-US" sz="2200" dirty="0"/>
              <a:t>    </a:t>
            </a:r>
            <a:r>
              <a:rPr kumimoji="1" lang="en-US" altLang="ja-JP" sz="2200" dirty="0" err="1"/>
              <a:t>self.player.setY</a:t>
            </a:r>
            <a:r>
              <a:rPr kumimoji="1" lang="en-US" altLang="ja-JP" sz="2200" dirty="0"/>
              <a:t>(</a:t>
            </a:r>
            <a:r>
              <a:rPr kumimoji="1" lang="en-US" altLang="ja-JP" sz="2200" dirty="0" err="1"/>
              <a:t>self.player.getY</a:t>
            </a:r>
            <a:r>
              <a:rPr kumimoji="1" lang="en-US" altLang="ja-JP" sz="2200" dirty="0"/>
              <a:t>() + </a:t>
            </a:r>
            <a:r>
              <a:rPr kumimoji="1" lang="en-US" altLang="ja-JP" sz="2200" dirty="0" err="1"/>
              <a:t>self.speed</a:t>
            </a:r>
            <a:r>
              <a:rPr kumimoji="1" lang="en-US" altLang="ja-JP" sz="2200" dirty="0"/>
              <a:t> * dt)</a:t>
            </a:r>
            <a:endParaRPr kumimoji="1" lang="ja-JP" altLang="en-US" sz="220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BE9D1E-2C3A-C294-6A0D-79A99CD12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45009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2FC400-9202-AF6D-2D02-7C1993311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6D730E-31D7-D1BE-2C7D-C63F1DB9E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動的データ構造の管理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14B52E-8A42-0038-EEC7-5A7F8E027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36719"/>
          </a:xfrm>
        </p:spPr>
        <p:txBody>
          <a:bodyPr>
            <a:normAutofit fontScale="77500" lnSpcReduction="20000"/>
          </a:bodyPr>
          <a:lstStyle/>
          <a:p>
            <a:r>
              <a:rPr lang="ja-JP" altLang="en-US" dirty="0"/>
              <a:t>ゲームやシミュレーションでは、オブジェクトの追加・削除が発生する。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# </a:t>
            </a:r>
            <a:r>
              <a:rPr lang="ja-JP" altLang="en-US" dirty="0"/>
              <a:t>誤り：イテレーション中の元リスト変更</a:t>
            </a:r>
          </a:p>
          <a:p>
            <a:pPr marL="0" indent="0">
              <a:buNone/>
            </a:pPr>
            <a:r>
              <a:rPr lang="en-US" altLang="ja-JP" dirty="0"/>
              <a:t>for item in </a:t>
            </a:r>
            <a:r>
              <a:rPr lang="en-US" altLang="ja-JP" dirty="0" err="1"/>
              <a:t>self.collectibles</a:t>
            </a:r>
            <a:r>
              <a:rPr lang="en-US" altLang="ja-JP" dirty="0"/>
              <a:t>:</a:t>
            </a:r>
          </a:p>
          <a:p>
            <a:pPr marL="0" indent="0">
              <a:buNone/>
            </a:pPr>
            <a:r>
              <a:rPr lang="en-US" altLang="ja-JP" dirty="0"/>
              <a:t>    if condition:</a:t>
            </a:r>
          </a:p>
          <a:p>
            <a:pPr marL="0" indent="0">
              <a:buNone/>
            </a:pPr>
            <a:r>
              <a:rPr lang="en-US" altLang="ja-JP" dirty="0"/>
              <a:t>        </a:t>
            </a:r>
            <a:r>
              <a:rPr lang="en-US" altLang="ja-JP" dirty="0" err="1"/>
              <a:t>self.collectibles.remove</a:t>
            </a:r>
            <a:r>
              <a:rPr lang="en-US" altLang="ja-JP" dirty="0"/>
              <a:t>(item)  # </a:t>
            </a:r>
            <a:r>
              <a:rPr lang="ja-JP" altLang="en-US" dirty="0"/>
              <a:t>危険</a:t>
            </a:r>
          </a:p>
          <a:p>
            <a:pPr marL="0" indent="0">
              <a:buNone/>
            </a:pPr>
            <a:r>
              <a:rPr lang="en-US" altLang="ja-JP" dirty="0"/>
              <a:t># </a:t>
            </a:r>
            <a:r>
              <a:rPr lang="ja-JP" altLang="en-US" dirty="0"/>
              <a:t>正解：リストのコピーをイテレート</a:t>
            </a:r>
          </a:p>
          <a:p>
            <a:pPr marL="0" indent="0">
              <a:buNone/>
            </a:pPr>
            <a:r>
              <a:rPr lang="en-US" altLang="ja-JP" dirty="0"/>
              <a:t>for item in </a:t>
            </a:r>
            <a:r>
              <a:rPr lang="en-US" altLang="ja-JP" dirty="0" err="1"/>
              <a:t>self.collectibles</a:t>
            </a:r>
            <a:r>
              <a:rPr lang="en-US" altLang="ja-JP" dirty="0"/>
              <a:t>[:]:  # [:] </a:t>
            </a:r>
            <a:r>
              <a:rPr lang="ja-JP" altLang="en-US" dirty="0"/>
              <a:t>でコピー作成</a:t>
            </a:r>
          </a:p>
          <a:p>
            <a:pPr marL="0" indent="0">
              <a:buNone/>
            </a:pPr>
            <a:r>
              <a:rPr lang="ja-JP" altLang="en-US" dirty="0"/>
              <a:t>    </a:t>
            </a:r>
            <a:r>
              <a:rPr lang="en-US" altLang="ja-JP" dirty="0"/>
              <a:t>if condition:</a:t>
            </a:r>
          </a:p>
          <a:p>
            <a:pPr marL="0" indent="0">
              <a:buNone/>
            </a:pPr>
            <a:r>
              <a:rPr lang="en-US" altLang="ja-JP" dirty="0"/>
              <a:t>        </a:t>
            </a:r>
            <a:r>
              <a:rPr lang="en-US" altLang="ja-JP" dirty="0" err="1"/>
              <a:t>item.removeNode</a:t>
            </a:r>
            <a:r>
              <a:rPr lang="en-US" altLang="ja-JP" dirty="0"/>
              <a:t>()  # </a:t>
            </a:r>
            <a:r>
              <a:rPr lang="ja-JP" altLang="en-US" dirty="0"/>
              <a:t>シーングラフから削除</a:t>
            </a:r>
          </a:p>
          <a:p>
            <a:pPr marL="0" indent="0">
              <a:buNone/>
            </a:pPr>
            <a:r>
              <a:rPr lang="ja-JP" altLang="en-US" dirty="0"/>
              <a:t>        </a:t>
            </a:r>
            <a:r>
              <a:rPr lang="en-US" altLang="ja-JP" dirty="0" err="1"/>
              <a:t>self.collectibles.remove</a:t>
            </a:r>
            <a:r>
              <a:rPr lang="en-US" altLang="ja-JP" dirty="0"/>
              <a:t>(item)  # </a:t>
            </a:r>
            <a:r>
              <a:rPr lang="ja-JP" altLang="en-US" dirty="0"/>
              <a:t>リストから削除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</a:rPr>
              <a:t>シーングラフ（描画対象）とデータ構造（管理リスト）の両方を同期して更新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770B789-A4BC-4CC2-6B6E-DF6227049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42596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6C5F3-4352-1ABA-C020-C08E0A5ED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FB9E7D-B2F2-E439-340D-07C1F3679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数値計算の離散化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57626A3-1F42-0BBD-298C-2D92E290A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ja-JP" altLang="en-US" dirty="0"/>
              <a:t>連続的な物理現象をコンピュータで扱うには、時間と空間を離散的な点で近似する必要がある。</a:t>
            </a:r>
            <a:endParaRPr lang="en-US" altLang="ja-JP" dirty="0"/>
          </a:p>
          <a:p>
            <a:r>
              <a:rPr lang="ja-JP" altLang="en-US" dirty="0"/>
              <a:t>連続的な微分方程式を差分方程式に変換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# </a:t>
            </a:r>
            <a:r>
              <a:rPr kumimoji="1" lang="ja-JP" altLang="en-US" dirty="0"/>
              <a:t>連続：速度 </a:t>
            </a:r>
            <a:r>
              <a:rPr kumimoji="1" lang="en-US" altLang="ja-JP" dirty="0"/>
              <a:t>= d(</a:t>
            </a:r>
            <a:r>
              <a:rPr kumimoji="1" lang="ja-JP" altLang="en-US" dirty="0"/>
              <a:t>位置</a:t>
            </a:r>
            <a:r>
              <a:rPr kumimoji="1" lang="en-US" altLang="ja-JP" dirty="0"/>
              <a:t>)/dt</a:t>
            </a:r>
          </a:p>
          <a:p>
            <a:pPr marL="0" indent="0">
              <a:buNone/>
            </a:pPr>
            <a:r>
              <a:rPr kumimoji="1" lang="en-US" altLang="ja-JP" dirty="0"/>
              <a:t># </a:t>
            </a:r>
            <a:r>
              <a:rPr kumimoji="1" lang="ja-JP" altLang="en-US" dirty="0"/>
              <a:t>離散：速度 ≈ </a:t>
            </a:r>
            <a:r>
              <a:rPr kumimoji="1" lang="en-US" altLang="ja-JP" dirty="0"/>
              <a:t>(</a:t>
            </a:r>
            <a:r>
              <a:rPr kumimoji="1" lang="ja-JP" altLang="en-US" dirty="0"/>
              <a:t>現在位置 </a:t>
            </a:r>
            <a:r>
              <a:rPr kumimoji="1" lang="en-US" altLang="ja-JP" dirty="0"/>
              <a:t>- </a:t>
            </a:r>
            <a:r>
              <a:rPr kumimoji="1" lang="ja-JP" altLang="en-US" dirty="0"/>
              <a:t>前回位置</a:t>
            </a:r>
            <a:r>
              <a:rPr kumimoji="1" lang="en-US" altLang="ja-JP" dirty="0"/>
              <a:t>) / dt</a:t>
            </a:r>
          </a:p>
          <a:p>
            <a:pPr marL="0" indent="0">
              <a:buNone/>
            </a:pPr>
            <a:r>
              <a:rPr kumimoji="1" lang="en-US" altLang="ja-JP" dirty="0"/>
              <a:t>velocity = (</a:t>
            </a:r>
            <a:r>
              <a:rPr kumimoji="1" lang="en-US" altLang="ja-JP" dirty="0" err="1"/>
              <a:t>self.current</a:t>
            </a:r>
            <a:r>
              <a:rPr kumimoji="1" lang="en-US" altLang="ja-JP" dirty="0"/>
              <a:t>[</a:t>
            </a:r>
            <a:r>
              <a:rPr kumimoji="1" lang="en-US" altLang="ja-JP" dirty="0" err="1"/>
              <a:t>i</a:t>
            </a:r>
            <a:r>
              <a:rPr kumimoji="1" lang="en-US" altLang="ja-JP" dirty="0"/>
              <a:t>][j] - </a:t>
            </a:r>
            <a:r>
              <a:rPr kumimoji="1" lang="en-US" altLang="ja-JP" dirty="0" err="1"/>
              <a:t>self.previous</a:t>
            </a:r>
            <a:r>
              <a:rPr kumimoji="1" lang="en-US" altLang="ja-JP" dirty="0"/>
              <a:t>[</a:t>
            </a:r>
            <a:r>
              <a:rPr kumimoji="1" lang="en-US" altLang="ja-JP" dirty="0" err="1"/>
              <a:t>i</a:t>
            </a:r>
            <a:r>
              <a:rPr kumimoji="1" lang="en-US" altLang="ja-JP" dirty="0"/>
              <a:t>][j]) / dt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# </a:t>
            </a:r>
            <a:r>
              <a:rPr kumimoji="1" lang="ja-JP" altLang="en-US" dirty="0"/>
              <a:t>連続：ラプラシアン </a:t>
            </a:r>
            <a:r>
              <a:rPr kumimoji="1" lang="en-US" altLang="ja-JP" dirty="0"/>
              <a:t>= ∂²u/∂x² + ∂²u/∂y²</a:t>
            </a:r>
          </a:p>
          <a:p>
            <a:pPr marL="0" indent="0">
              <a:buNone/>
            </a:pPr>
            <a:r>
              <a:rPr kumimoji="1" lang="en-US" altLang="ja-JP" dirty="0"/>
              <a:t># </a:t>
            </a:r>
            <a:r>
              <a:rPr kumimoji="1" lang="ja-JP" altLang="en-US" dirty="0"/>
              <a:t>離散：上下左右</a:t>
            </a:r>
            <a:r>
              <a:rPr kumimoji="1" lang="en-US" altLang="ja-JP" dirty="0"/>
              <a:t>4</a:t>
            </a:r>
            <a:r>
              <a:rPr kumimoji="1" lang="ja-JP" altLang="en-US" dirty="0"/>
              <a:t>点の加重平均</a:t>
            </a:r>
          </a:p>
          <a:p>
            <a:pPr marL="0" indent="0">
              <a:buNone/>
            </a:pPr>
            <a:r>
              <a:rPr kumimoji="1" lang="en-US" altLang="ja-JP" dirty="0" err="1"/>
              <a:t>laplacian</a:t>
            </a:r>
            <a:r>
              <a:rPr kumimoji="1" lang="en-US" altLang="ja-JP" dirty="0"/>
              <a:t> = (u[i+1][j] + u[i-1][j] + u[</a:t>
            </a:r>
            <a:r>
              <a:rPr kumimoji="1" lang="en-US" altLang="ja-JP" dirty="0" err="1"/>
              <a:t>i</a:t>
            </a:r>
            <a:r>
              <a:rPr kumimoji="1" lang="en-US" altLang="ja-JP" dirty="0"/>
              <a:t>][j+1] + u[</a:t>
            </a:r>
            <a:r>
              <a:rPr kumimoji="1" lang="en-US" altLang="ja-JP" dirty="0" err="1"/>
              <a:t>i</a:t>
            </a:r>
            <a:r>
              <a:rPr kumimoji="1" lang="en-US" altLang="ja-JP" dirty="0"/>
              <a:t>][j-1] - 4*u[</a:t>
            </a:r>
            <a:r>
              <a:rPr kumimoji="1" lang="en-US" altLang="ja-JP" dirty="0" err="1"/>
              <a:t>i</a:t>
            </a:r>
            <a:r>
              <a:rPr kumimoji="1" lang="en-US" altLang="ja-JP" dirty="0"/>
              <a:t>][j]) / (spacing²)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24C44A2-DFED-D8C2-18B5-5F7F43DB0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63970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6A7338-6C41-BCCD-2793-27A2BF797D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50E666-059B-5B80-5BD1-ACD2B406D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b="1" dirty="0"/>
              <a:t>動的ジオメトリの更新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250D1BB-DC52-2DD9-DBF0-40A6259899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6011747"/>
          </a:xfrm>
        </p:spPr>
        <p:txBody>
          <a:bodyPr>
            <a:normAutofit fontScale="62500" lnSpcReduction="20000"/>
          </a:bodyPr>
          <a:lstStyle/>
          <a:p>
            <a:r>
              <a:rPr lang="ja-JP" altLang="en-US" dirty="0"/>
              <a:t>静的なモデル読み込みだけでは表現できない動的な形状変化（波、変形、破壊など）を実現。そのために、頂点データを直接操作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# 1. </a:t>
            </a:r>
            <a:r>
              <a:rPr kumimoji="1" lang="ja-JP" altLang="en-US" dirty="0"/>
              <a:t>動的更新可能なメッシュ作成（初期化時）</a:t>
            </a:r>
          </a:p>
          <a:p>
            <a:pPr marL="0" indent="0">
              <a:buNone/>
            </a:pPr>
            <a:r>
              <a:rPr kumimoji="1" lang="en-US" altLang="ja-JP" dirty="0"/>
              <a:t>format = GeomVertexFormat.getV3n3c4()</a:t>
            </a:r>
          </a:p>
          <a:p>
            <a:pPr marL="0" indent="0">
              <a:buNone/>
            </a:pPr>
            <a:r>
              <a:rPr kumimoji="1" lang="en-US" altLang="ja-JP" dirty="0" err="1"/>
              <a:t>vdata</a:t>
            </a:r>
            <a:r>
              <a:rPr kumimoji="1" lang="en-US" altLang="ja-JP" dirty="0"/>
              <a:t> = </a:t>
            </a:r>
            <a:r>
              <a:rPr kumimoji="1" lang="en-US" altLang="ja-JP" dirty="0" err="1"/>
              <a:t>GeomVertexData</a:t>
            </a:r>
            <a:r>
              <a:rPr kumimoji="1" lang="en-US" altLang="ja-JP" dirty="0"/>
              <a:t>('mesh', format, </a:t>
            </a:r>
            <a:r>
              <a:rPr kumimoji="1" lang="en-US" altLang="ja-JP" dirty="0" err="1"/>
              <a:t>Geom.UHDynamic</a:t>
            </a:r>
            <a:r>
              <a:rPr kumimoji="1" lang="en-US" altLang="ja-JP" dirty="0"/>
              <a:t>)  # </a:t>
            </a:r>
            <a:r>
              <a:rPr kumimoji="1" lang="en-US" altLang="ja-JP" dirty="0" err="1"/>
              <a:t>UHDynamic</a:t>
            </a:r>
            <a:r>
              <a:rPr kumimoji="1" lang="ja-JP" altLang="en-US" dirty="0"/>
              <a:t>指定</a:t>
            </a:r>
          </a:p>
          <a:p>
            <a:pPr marL="0" indent="0">
              <a:buNone/>
            </a:pPr>
            <a:endParaRPr kumimoji="1" lang="ja-JP" altLang="en-US" dirty="0"/>
          </a:p>
          <a:p>
            <a:pPr marL="0" indent="0">
              <a:buNone/>
            </a:pPr>
            <a:r>
              <a:rPr kumimoji="1" lang="en-US" altLang="ja-JP" dirty="0"/>
              <a:t># 2. </a:t>
            </a:r>
            <a:r>
              <a:rPr kumimoji="1" lang="ja-JP" altLang="en-US" dirty="0"/>
              <a:t>頂点データの取得（更新時）</a:t>
            </a:r>
          </a:p>
          <a:p>
            <a:pPr marL="0" indent="0">
              <a:buNone/>
            </a:pPr>
            <a:r>
              <a:rPr kumimoji="1" lang="en-US" altLang="ja-JP" dirty="0" err="1"/>
              <a:t>geom</a:t>
            </a:r>
            <a:r>
              <a:rPr kumimoji="1" lang="en-US" altLang="ja-JP" dirty="0"/>
              <a:t> = </a:t>
            </a:r>
            <a:r>
              <a:rPr kumimoji="1" lang="en-US" altLang="ja-JP" dirty="0" err="1"/>
              <a:t>self.mesh_node.modifyGeom</a:t>
            </a:r>
            <a:r>
              <a:rPr kumimoji="1" lang="en-US" altLang="ja-JP" dirty="0"/>
              <a:t>(0)</a:t>
            </a:r>
          </a:p>
          <a:p>
            <a:pPr marL="0" indent="0">
              <a:buNone/>
            </a:pPr>
            <a:r>
              <a:rPr kumimoji="1" lang="en-US" altLang="ja-JP" dirty="0" err="1"/>
              <a:t>vdata</a:t>
            </a:r>
            <a:r>
              <a:rPr kumimoji="1" lang="en-US" altLang="ja-JP" dirty="0"/>
              <a:t> = </a:t>
            </a:r>
            <a:r>
              <a:rPr kumimoji="1" lang="en-US" altLang="ja-JP" dirty="0" err="1"/>
              <a:t>geom.modifyVertexData</a:t>
            </a:r>
            <a:r>
              <a:rPr kumimoji="1" lang="en-US" altLang="ja-JP" dirty="0"/>
              <a:t>()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# 3. </a:t>
            </a:r>
            <a:r>
              <a:rPr kumimoji="1" lang="ja-JP" altLang="en-US" dirty="0"/>
              <a:t>頂点位置の書き換え</a:t>
            </a:r>
          </a:p>
          <a:p>
            <a:pPr marL="0" indent="0">
              <a:buNone/>
            </a:pPr>
            <a:r>
              <a:rPr kumimoji="1" lang="en-US" altLang="ja-JP" dirty="0"/>
              <a:t>vertex = </a:t>
            </a:r>
            <a:r>
              <a:rPr kumimoji="1" lang="en-US" altLang="ja-JP" dirty="0" err="1"/>
              <a:t>GeomVertexWriter</a:t>
            </a:r>
            <a:r>
              <a:rPr kumimoji="1" lang="en-US" altLang="ja-JP" dirty="0"/>
              <a:t>(</a:t>
            </a:r>
            <a:r>
              <a:rPr kumimoji="1" lang="en-US" altLang="ja-JP" dirty="0" err="1"/>
              <a:t>vdata</a:t>
            </a:r>
            <a:r>
              <a:rPr kumimoji="1" lang="en-US" altLang="ja-JP" dirty="0"/>
              <a:t>, 'vertex')</a:t>
            </a:r>
          </a:p>
          <a:p>
            <a:pPr marL="0" indent="0">
              <a:buNone/>
            </a:pPr>
            <a:r>
              <a:rPr kumimoji="1" lang="en-US" altLang="ja-JP" dirty="0"/>
              <a:t>for </a:t>
            </a:r>
            <a:r>
              <a:rPr kumimoji="1" lang="en-US" altLang="ja-JP" dirty="0" err="1"/>
              <a:t>i</a:t>
            </a:r>
            <a:r>
              <a:rPr kumimoji="1" lang="en-US" altLang="ja-JP" dirty="0"/>
              <a:t> in range(</a:t>
            </a:r>
            <a:r>
              <a:rPr kumimoji="1" lang="en-US" altLang="ja-JP" dirty="0" err="1"/>
              <a:t>grid_size</a:t>
            </a:r>
            <a:r>
              <a:rPr kumimoji="1" lang="en-US" altLang="ja-JP" dirty="0"/>
              <a:t>):</a:t>
            </a:r>
          </a:p>
          <a:p>
            <a:pPr marL="0" indent="0">
              <a:buNone/>
            </a:pPr>
            <a:r>
              <a:rPr kumimoji="1" lang="en-US" altLang="ja-JP" dirty="0"/>
              <a:t>    for j in range(</a:t>
            </a:r>
            <a:r>
              <a:rPr kumimoji="1" lang="en-US" altLang="ja-JP" dirty="0" err="1"/>
              <a:t>grid_size</a:t>
            </a:r>
            <a:r>
              <a:rPr kumimoji="1" lang="en-US" altLang="ja-JP" dirty="0"/>
              <a:t>):</a:t>
            </a:r>
          </a:p>
          <a:p>
            <a:pPr marL="0" indent="0">
              <a:buNone/>
            </a:pPr>
            <a:r>
              <a:rPr kumimoji="1" lang="en-US" altLang="ja-JP" b="1" dirty="0"/>
              <a:t>        z = </a:t>
            </a:r>
            <a:r>
              <a:rPr kumimoji="1" lang="en-US" altLang="ja-JP" b="1" dirty="0" err="1"/>
              <a:t>self.current</a:t>
            </a:r>
            <a:r>
              <a:rPr kumimoji="1" lang="en-US" altLang="ja-JP" b="1" dirty="0"/>
              <a:t>[</a:t>
            </a:r>
            <a:r>
              <a:rPr kumimoji="1" lang="en-US" altLang="ja-JP" b="1" dirty="0" err="1"/>
              <a:t>i</a:t>
            </a:r>
            <a:r>
              <a:rPr kumimoji="1" lang="en-US" altLang="ja-JP" b="1" dirty="0"/>
              <a:t>][j]  # </a:t>
            </a:r>
            <a:r>
              <a:rPr kumimoji="1" lang="ja-JP" altLang="en-US" b="1" dirty="0"/>
              <a:t>計算結果</a:t>
            </a:r>
          </a:p>
          <a:p>
            <a:pPr marL="0" indent="0">
              <a:buNone/>
            </a:pPr>
            <a:r>
              <a:rPr kumimoji="1" lang="ja-JP" altLang="en-US" b="1" dirty="0"/>
              <a:t>        </a:t>
            </a:r>
            <a:r>
              <a:rPr kumimoji="1" lang="en-US" altLang="ja-JP" b="1" dirty="0"/>
              <a:t>vertex.setData3(x, y, z)  # </a:t>
            </a:r>
            <a:r>
              <a:rPr kumimoji="1" lang="ja-JP" altLang="en-US" b="1" dirty="0"/>
              <a:t>頂点位置を更新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C9E98E6-7D7A-B3DD-4EB0-C6C9397B7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12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/>
              <a:t>Panda3D </a:t>
            </a:r>
            <a:r>
              <a:rPr kumimoji="1" lang="ja-JP" altLang="en-US" dirty="0"/>
              <a:t>の主要な機能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845" y="846252"/>
            <a:ext cx="8461208" cy="5820995"/>
          </a:xfrm>
        </p:spPr>
        <p:txBody>
          <a:bodyPr>
            <a:normAutofit/>
          </a:bodyPr>
          <a:lstStyle/>
          <a:p>
            <a:r>
              <a:rPr lang="ja-JP" altLang="en-US" sz="2600" b="1" dirty="0">
                <a:solidFill>
                  <a:srgbClr val="C00000"/>
                </a:solidFill>
                <a:latin typeface="メイリオ" panose="020B0604030504040204" pitchFamily="50" charset="-128"/>
              </a:rPr>
              <a:t>既定のマウス操作</a:t>
            </a:r>
            <a:r>
              <a:rPr lang="en-US" altLang="ja-JP" sz="2600" dirty="0">
                <a:latin typeface="メイリオ" panose="020B0604030504040204" pitchFamily="50" charset="-128"/>
              </a:rPr>
              <a:t>	</a:t>
            </a:r>
            <a:r>
              <a:rPr lang="ja-JP" altLang="en-US" sz="2600" dirty="0">
                <a:latin typeface="メイリオ" panose="020B0604030504040204" pitchFamily="50" charset="-128"/>
              </a:rPr>
              <a:t>右ボタン，左ボタンを押しながらマウスを動かすと，シーン全体が動く</a:t>
            </a:r>
            <a:endParaRPr lang="en-US" altLang="ja-JP" sz="2600" dirty="0">
              <a:latin typeface="メイリオ" panose="020B0604030504040204" pitchFamily="50" charset="-128"/>
            </a:endParaRPr>
          </a:p>
          <a:p>
            <a:r>
              <a:rPr lang="en-US" altLang="ja-JP" sz="2600" b="1" dirty="0">
                <a:solidFill>
                  <a:srgbClr val="C00000"/>
                </a:solidFill>
                <a:latin typeface="メイリオ" panose="020B0604030504040204" pitchFamily="50" charset="-128"/>
              </a:rPr>
              <a:t>3</a:t>
            </a:r>
            <a:r>
              <a:rPr lang="ja-JP" altLang="en-US" sz="2600" b="1" dirty="0">
                <a:solidFill>
                  <a:srgbClr val="C00000"/>
                </a:solidFill>
                <a:latin typeface="メイリオ" panose="020B0604030504040204" pitchFamily="50" charset="-128"/>
              </a:rPr>
              <a:t>次元モデルファイルの読み込み</a:t>
            </a:r>
            <a:r>
              <a:rPr lang="en-US" altLang="ja-JP" sz="2600" dirty="0">
                <a:latin typeface="メイリオ" panose="020B0604030504040204" pitchFamily="50" charset="-128"/>
              </a:rPr>
              <a:t>	</a:t>
            </a:r>
            <a:r>
              <a:rPr lang="en-US" altLang="ja-JP" sz="2600" b="1" dirty="0" err="1">
                <a:latin typeface="メイリオ" panose="020B0604030504040204" pitchFamily="50" charset="-128"/>
              </a:rPr>
              <a:t>loadModel</a:t>
            </a:r>
            <a:endParaRPr lang="en-US" altLang="ja-JP" sz="2600" b="1" dirty="0">
              <a:latin typeface="メイリオ" panose="020B0604030504040204" pitchFamily="50" charset="-128"/>
            </a:endParaRPr>
          </a:p>
          <a:p>
            <a:r>
              <a:rPr lang="en-US" altLang="ja-JP" sz="2600" b="1" dirty="0">
                <a:solidFill>
                  <a:srgbClr val="C00000"/>
                </a:solidFill>
                <a:latin typeface="メイリオ" panose="020B0604030504040204" pitchFamily="50" charset="-128"/>
              </a:rPr>
              <a:t>3</a:t>
            </a:r>
            <a:r>
              <a:rPr lang="ja-JP" altLang="en-US" sz="2600" b="1" dirty="0">
                <a:solidFill>
                  <a:srgbClr val="C00000"/>
                </a:solidFill>
                <a:latin typeface="メイリオ" panose="020B0604030504040204" pitchFamily="50" charset="-128"/>
              </a:rPr>
              <a:t>次元モデルの配置</a:t>
            </a:r>
            <a:endParaRPr lang="en-US" altLang="ja-JP" sz="2600" b="1" dirty="0">
              <a:solidFill>
                <a:srgbClr val="C00000"/>
              </a:solidFill>
              <a:latin typeface="メイリオ" panose="020B0604030504040204" pitchFamily="50" charset="-128"/>
            </a:endParaRPr>
          </a:p>
          <a:p>
            <a:pPr lvl="1"/>
            <a:r>
              <a:rPr lang="ja-JP" altLang="en-US" sz="2600" dirty="0">
                <a:latin typeface="メイリオ" panose="020B0604030504040204" pitchFamily="50" charset="-128"/>
              </a:rPr>
              <a:t>位置</a:t>
            </a:r>
            <a:r>
              <a:rPr lang="en-US" altLang="ja-JP" sz="2600" dirty="0">
                <a:latin typeface="メイリオ" panose="020B0604030504040204" pitchFamily="50" charset="-128"/>
              </a:rPr>
              <a:t>		</a:t>
            </a:r>
            <a:r>
              <a:rPr lang="en-US" altLang="ja-JP" sz="2600" b="1" dirty="0" err="1">
                <a:latin typeface="メイリオ" panose="020B0604030504040204" pitchFamily="50" charset="-128"/>
              </a:rPr>
              <a:t>setPos</a:t>
            </a:r>
            <a:endParaRPr lang="en-US" altLang="ja-JP" sz="2600" b="1" dirty="0">
              <a:latin typeface="メイリオ" panose="020B0604030504040204" pitchFamily="50" charset="-128"/>
            </a:endParaRPr>
          </a:p>
          <a:p>
            <a:pPr lvl="1"/>
            <a:r>
              <a:rPr lang="ja-JP" altLang="en-US" sz="2600" dirty="0">
                <a:latin typeface="メイリオ" panose="020B0604030504040204" pitchFamily="50" charset="-128"/>
              </a:rPr>
              <a:t>拡大縮小</a:t>
            </a:r>
            <a:r>
              <a:rPr lang="en-US" altLang="ja-JP" sz="2600" dirty="0">
                <a:latin typeface="メイリオ" panose="020B0604030504040204" pitchFamily="50" charset="-128"/>
              </a:rPr>
              <a:t>	</a:t>
            </a:r>
            <a:r>
              <a:rPr lang="en-US" altLang="ja-JP" sz="2600" b="1" dirty="0" err="1">
                <a:latin typeface="メイリオ" panose="020B0604030504040204" pitchFamily="50" charset="-128"/>
              </a:rPr>
              <a:t>setScale</a:t>
            </a:r>
            <a:endParaRPr lang="en-US" altLang="ja-JP" sz="2600" b="1" dirty="0">
              <a:latin typeface="メイリオ" panose="020B0604030504040204" pitchFamily="50" charset="-128"/>
            </a:endParaRPr>
          </a:p>
          <a:p>
            <a:pPr lvl="1"/>
            <a:r>
              <a:rPr lang="ja-JP" altLang="en-US" sz="2600" dirty="0">
                <a:latin typeface="メイリオ" panose="020B0604030504040204" pitchFamily="50" charset="-128"/>
              </a:rPr>
              <a:t>回転</a:t>
            </a:r>
            <a:r>
              <a:rPr lang="en-US" altLang="ja-JP" sz="2600" dirty="0">
                <a:latin typeface="メイリオ" panose="020B0604030504040204" pitchFamily="50" charset="-128"/>
              </a:rPr>
              <a:t>		</a:t>
            </a:r>
            <a:r>
              <a:rPr lang="en-US" altLang="ja-JP" sz="2600" b="1" dirty="0" err="1">
                <a:latin typeface="メイリオ" panose="020B0604030504040204" pitchFamily="50" charset="-128"/>
              </a:rPr>
              <a:t>setQuat</a:t>
            </a:r>
            <a:endParaRPr lang="en-US" altLang="ja-JP" sz="2600" b="1" dirty="0">
              <a:latin typeface="メイリオ" panose="020B0604030504040204" pitchFamily="50" charset="-128"/>
            </a:endParaRPr>
          </a:p>
          <a:p>
            <a:r>
              <a:rPr lang="ja-JP" altLang="en-US" sz="2600" b="1" dirty="0">
                <a:solidFill>
                  <a:srgbClr val="C00000"/>
                </a:solidFill>
                <a:latin typeface="メイリオ" panose="020B0604030504040204" pitchFamily="50" charset="-128"/>
              </a:rPr>
              <a:t>イベントハンドラの登録</a:t>
            </a:r>
            <a:r>
              <a:rPr lang="en-US" altLang="ja-JP" sz="2600" dirty="0">
                <a:latin typeface="メイリオ" panose="020B0604030504040204" pitchFamily="50" charset="-128"/>
              </a:rPr>
              <a:t>		</a:t>
            </a:r>
            <a:r>
              <a:rPr lang="en-US" altLang="ja-JP" sz="2600" b="1" dirty="0">
                <a:latin typeface="メイリオ" panose="020B0604030504040204" pitchFamily="50" charset="-128"/>
              </a:rPr>
              <a:t>accept</a:t>
            </a:r>
          </a:p>
          <a:p>
            <a:r>
              <a:rPr lang="ja-JP" altLang="en-US" sz="2600" b="1" dirty="0">
                <a:solidFill>
                  <a:srgbClr val="C00000"/>
                </a:solidFill>
                <a:latin typeface="メイリオ" panose="020B0604030504040204" pitchFamily="50" charset="-128"/>
              </a:rPr>
              <a:t>キーコード</a:t>
            </a:r>
            <a:r>
              <a:rPr lang="ja-JP" altLang="en-US" sz="2600" dirty="0">
                <a:latin typeface="メイリオ" panose="020B0604030504040204" pitchFamily="50" charset="-128"/>
              </a:rPr>
              <a:t>の例</a:t>
            </a:r>
            <a:r>
              <a:rPr lang="en-US" altLang="ja-JP" sz="2600" dirty="0">
                <a:latin typeface="メイリオ" panose="020B0604030504040204" pitchFamily="50" charset="-128"/>
              </a:rPr>
              <a:t>	</a:t>
            </a:r>
            <a:r>
              <a:rPr lang="en-US" altLang="ja-JP" sz="2600" dirty="0"/>
              <a:t>“A”, “space”, “enter”, “</a:t>
            </a:r>
            <a:r>
              <a:rPr lang="en-US" altLang="ja-JP" sz="2600" dirty="0" err="1"/>
              <a:t>arrow_left</a:t>
            </a:r>
            <a:r>
              <a:rPr lang="en-US" altLang="ja-JP" sz="2600" dirty="0"/>
              <a:t>”, “</a:t>
            </a:r>
            <a:r>
              <a:rPr lang="en-US" altLang="ja-JP" sz="2600" dirty="0" err="1"/>
              <a:t>arrow_up</a:t>
            </a:r>
            <a:r>
              <a:rPr lang="en-US" altLang="ja-JP" sz="2600" dirty="0"/>
              <a:t>”, “</a:t>
            </a:r>
            <a:r>
              <a:rPr lang="en-US" altLang="ja-JP" sz="2600" dirty="0" err="1"/>
              <a:t>arrow_down</a:t>
            </a:r>
            <a:r>
              <a:rPr lang="en-US" altLang="ja-JP" sz="2600" dirty="0"/>
              <a:t>”, “</a:t>
            </a:r>
            <a:r>
              <a:rPr lang="en-US" altLang="ja-JP" sz="2600" dirty="0" err="1"/>
              <a:t>arrow_right</a:t>
            </a:r>
            <a:r>
              <a:rPr lang="en-US" altLang="ja-JP" sz="2600" dirty="0"/>
              <a:t>”</a:t>
            </a:r>
            <a:r>
              <a:rPr lang="ja-JP" altLang="en-US" sz="2600" dirty="0"/>
              <a:t>　など</a:t>
            </a:r>
            <a:endParaRPr lang="en-US" altLang="ja-JP" sz="2600" dirty="0"/>
          </a:p>
          <a:p>
            <a:r>
              <a:rPr lang="ja-JP" altLang="en-US" sz="2600" b="1" dirty="0">
                <a:solidFill>
                  <a:srgbClr val="C00000"/>
                </a:solidFill>
                <a:latin typeface="メイリオ" panose="020B0604030504040204" pitchFamily="50" charset="-128"/>
              </a:rPr>
              <a:t>オブジェクトの位置取得と操作</a:t>
            </a:r>
            <a:r>
              <a:rPr lang="en-US" altLang="ja-JP" sz="2600" dirty="0">
                <a:latin typeface="メイリオ" panose="020B0604030504040204" pitchFamily="50" charset="-128"/>
              </a:rPr>
              <a:t>	</a:t>
            </a:r>
            <a:r>
              <a:rPr lang="en-US" altLang="ja-JP" sz="2600" b="1" dirty="0">
                <a:latin typeface="メイリオ" panose="020B0604030504040204" pitchFamily="50" charset="-128"/>
              </a:rPr>
              <a:t>set, get</a:t>
            </a:r>
          </a:p>
          <a:p>
            <a:r>
              <a:rPr lang="ja-JP" altLang="en-US" sz="2600" dirty="0">
                <a:latin typeface="メイリオ" panose="020B0604030504040204" pitchFamily="50" charset="-128"/>
              </a:rPr>
              <a:t>自動で動かす</a:t>
            </a:r>
            <a:r>
              <a:rPr lang="en-US" altLang="ja-JP" sz="2600" dirty="0">
                <a:latin typeface="メイリオ" panose="020B0604030504040204" pitchFamily="50" charset="-128"/>
              </a:rPr>
              <a:t>				</a:t>
            </a:r>
            <a:r>
              <a:rPr lang="en-US" altLang="ja-JP" sz="2600" b="1" dirty="0" err="1">
                <a:latin typeface="メイリオ" panose="020B0604030504040204" pitchFamily="50" charset="-128"/>
              </a:rPr>
              <a:t>taskMgr.add</a:t>
            </a:r>
            <a:endParaRPr lang="ja-JP" altLang="en-US" sz="2600" b="1" dirty="0">
              <a:latin typeface="メイリオ" panose="020B0604030504040204" pitchFamily="50" charset="-128"/>
            </a:endParaRP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5D82C-95A1-431E-8E38-AA614A14CDC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3301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52282-4661-4567-2662-D4672DDCA4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37C0D3-53D2-669D-C22A-005ACEF2F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ゲームループとフレーム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A32D5D7-A049-6FC2-72FD-CA087FB45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439" y="751723"/>
            <a:ext cx="7886700" cy="49481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2400" b="1" u="sng" dirty="0"/>
              <a:t>ゲームループの概念</a:t>
            </a:r>
            <a:endParaRPr kumimoji="1" lang="en-US" altLang="ja-JP" sz="2400" b="1" u="sng" dirty="0"/>
          </a:p>
          <a:p>
            <a:r>
              <a:rPr kumimoji="1" lang="en-US" altLang="ja-JP" sz="2400" dirty="0"/>
              <a:t>3D</a:t>
            </a:r>
            <a:r>
              <a:rPr kumimoji="1" lang="ja-JP" altLang="en-US" sz="2400" dirty="0"/>
              <a:t>ゲームエンジンの繰り返し処理</a:t>
            </a:r>
            <a:endParaRPr kumimoji="1" lang="en-US" altLang="ja-JP" sz="2400" dirty="0"/>
          </a:p>
          <a:p>
            <a:r>
              <a:rPr kumimoji="1" lang="ja-JP" altLang="en-US" sz="2400" dirty="0"/>
              <a:t>ゲーム実行中、毎秒数十～数百回実行</a:t>
            </a:r>
            <a:endParaRPr kumimoji="1" lang="en-US" altLang="ja-JP" sz="2400" dirty="0"/>
          </a:p>
          <a:p>
            <a:r>
              <a:rPr kumimoji="1" lang="en-US" altLang="ja-JP" sz="2400" dirty="0"/>
              <a:t>1</a:t>
            </a:r>
            <a:r>
              <a:rPr kumimoji="1" lang="ja-JP" altLang="en-US" sz="2400" dirty="0"/>
              <a:t>回の繰り返し </a:t>
            </a:r>
            <a:r>
              <a:rPr kumimoji="1" lang="en-US" altLang="ja-JP" sz="2400" dirty="0"/>
              <a:t>= 1</a:t>
            </a:r>
            <a:r>
              <a:rPr kumimoji="1" lang="ja-JP" altLang="en-US" sz="2400" dirty="0"/>
              <a:t>フレーム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en-US" altLang="ja-JP" sz="2400" b="1" u="sng" dirty="0"/>
              <a:t>FPS</a:t>
            </a:r>
            <a:r>
              <a:rPr kumimoji="1" lang="ja-JP" altLang="en-US" sz="2400" b="1" u="sng" dirty="0"/>
              <a:t>（</a:t>
            </a:r>
            <a:r>
              <a:rPr kumimoji="1" lang="en-US" altLang="ja-JP" sz="2400" b="1" u="sng" dirty="0"/>
              <a:t>Frames Per Second</a:t>
            </a:r>
            <a:r>
              <a:rPr kumimoji="1" lang="ja-JP" altLang="en-US" sz="2400" b="1" u="sng" dirty="0"/>
              <a:t>）</a:t>
            </a:r>
            <a:endParaRPr kumimoji="1" lang="en-US" altLang="ja-JP" sz="2400" b="1" u="sng" dirty="0"/>
          </a:p>
          <a:p>
            <a:r>
              <a:rPr kumimoji="1" lang="ja-JP" altLang="en-US" sz="2400" dirty="0"/>
              <a:t>フレームレートの指標</a:t>
            </a:r>
            <a:endParaRPr kumimoji="1" lang="en-US" altLang="ja-JP" sz="2400" dirty="0"/>
          </a:p>
          <a:p>
            <a:r>
              <a:rPr kumimoji="1" lang="ja-JP" altLang="en-US" sz="2400" dirty="0"/>
              <a:t>一般的なゲーム</a:t>
            </a:r>
            <a:r>
              <a:rPr lang="ja-JP" altLang="en-US" sz="2400" dirty="0"/>
              <a:t>では </a:t>
            </a:r>
            <a:r>
              <a:rPr kumimoji="1" lang="en-US" altLang="ja-JP" sz="2400" dirty="0"/>
              <a:t>60fps</a:t>
            </a:r>
            <a:r>
              <a:rPr lang="ja-JP" altLang="en-US" sz="2400" dirty="0"/>
              <a:t> が目安</a:t>
            </a:r>
            <a:endParaRPr lang="en-US" altLang="ja-JP" sz="2400" dirty="0"/>
          </a:p>
          <a:p>
            <a:pPr marL="0" indent="0">
              <a:buNone/>
            </a:pPr>
            <a:r>
              <a:rPr kumimoji="1" lang="ja-JP" altLang="en-US" sz="2400" b="1" u="sng" dirty="0"/>
              <a:t>デルタ時間（</a:t>
            </a:r>
            <a:r>
              <a:rPr kumimoji="1" lang="en-US" altLang="ja-JP" sz="2400" b="1" u="sng" dirty="0"/>
              <a:t>Delta Time</a:t>
            </a:r>
            <a:r>
              <a:rPr kumimoji="1" lang="ja-JP" altLang="en-US" sz="2400" b="1" u="sng" dirty="0"/>
              <a:t>）</a:t>
            </a:r>
            <a:endParaRPr kumimoji="1" lang="en-US" altLang="ja-JP" sz="2400" b="1" u="sng" dirty="0"/>
          </a:p>
          <a:p>
            <a:r>
              <a:rPr kumimoji="1" lang="ja-JP" altLang="en-US" sz="2400" dirty="0"/>
              <a:t>前フレームから現在フレームまでの経過時間（秒単位）</a:t>
            </a:r>
            <a:endParaRPr kumimoji="1" lang="en-US" altLang="ja-JP" sz="2400" dirty="0"/>
          </a:p>
          <a:p>
            <a:r>
              <a:rPr kumimoji="1" lang="ja-JP" altLang="en-US" sz="2400" dirty="0"/>
              <a:t>フレームレート非依存の動作を実現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ja-JP" altLang="en-US" sz="2400" dirty="0"/>
              <a:t>例：</a:t>
            </a:r>
            <a:r>
              <a:rPr kumimoji="1" lang="en-US" altLang="ja-JP" sz="2400" dirty="0"/>
              <a:t>1</a:t>
            </a:r>
            <a:r>
              <a:rPr kumimoji="1" lang="ja-JP" altLang="en-US" sz="2400" dirty="0"/>
              <a:t>秒間に</a:t>
            </a:r>
            <a:r>
              <a:rPr kumimoji="1" lang="en-US" altLang="ja-JP" sz="2400" dirty="0"/>
              <a:t>10</a:t>
            </a:r>
            <a:r>
              <a:rPr kumimoji="1" lang="ja-JP" altLang="en-US" sz="2400" dirty="0"/>
              <a:t>度回転させる場合 → 毎フレーム「</a:t>
            </a:r>
            <a:r>
              <a:rPr kumimoji="1" lang="en-US" altLang="ja-JP" sz="2400" dirty="0"/>
              <a:t>10 × dt</a:t>
            </a:r>
            <a:r>
              <a:rPr kumimoji="1" lang="ja-JP" altLang="en-US" sz="2400" dirty="0"/>
              <a:t>」度ずつ回転</a:t>
            </a:r>
          </a:p>
        </p:txBody>
      </p:sp>
    </p:spTree>
    <p:extLst>
      <p:ext uri="{BB962C8B-B14F-4D97-AF65-F5344CB8AC3E}">
        <p14:creationId xmlns:p14="http://schemas.microsoft.com/office/powerpoint/2010/main" val="1515859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EDA7DE-7DBC-1F4B-78DF-67174762A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6E3964-7BF8-C9FC-06F6-3C9F074D1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Panda3D</a:t>
            </a:r>
            <a:r>
              <a:rPr lang="ja-JP" altLang="en-US" dirty="0"/>
              <a:t>プログラムの基本構造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7130309-BDC5-B128-341C-77C5B99B4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99" y="721727"/>
            <a:ext cx="7886700" cy="5161547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ja-JP" altLang="en-US" sz="2400" dirty="0"/>
              <a:t>モジュールのインポート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 ↓</a:t>
            </a:r>
            <a:endParaRPr lang="en-US" altLang="ja-JP" sz="2400" dirty="0"/>
          </a:p>
          <a:p>
            <a:pPr marL="0" indent="0">
              <a:buNone/>
            </a:pPr>
            <a:r>
              <a:rPr lang="en-US" altLang="ja-JP" sz="2400" dirty="0"/>
              <a:t>2. </a:t>
            </a:r>
            <a:r>
              <a:rPr lang="en-US" altLang="ja-JP" sz="2400" dirty="0" err="1"/>
              <a:t>ShowBase</a:t>
            </a:r>
            <a:r>
              <a:rPr lang="ja-JP" altLang="en-US" sz="2400" dirty="0"/>
              <a:t>クラスを継承したアプリケーションクラスの定義 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↓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 </a:t>
            </a:r>
            <a:r>
              <a:rPr lang="en-US" altLang="ja-JP" sz="2400" dirty="0"/>
              <a:t>3. </a:t>
            </a:r>
            <a:r>
              <a:rPr lang="ja-JP" altLang="en-US" sz="2400" dirty="0"/>
              <a:t>オブジェクトの作成と設定 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↓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 </a:t>
            </a:r>
            <a:r>
              <a:rPr lang="en-US" altLang="ja-JP" sz="2400" dirty="0"/>
              <a:t>4. </a:t>
            </a:r>
            <a:r>
              <a:rPr lang="en-US" altLang="ja-JP" sz="2400" dirty="0" err="1"/>
              <a:t>app.run</a:t>
            </a:r>
            <a:r>
              <a:rPr lang="en-US" altLang="ja-JP" sz="2400" dirty="0"/>
              <a:t>()</a:t>
            </a:r>
            <a:r>
              <a:rPr lang="ja-JP" altLang="en-US" sz="2400" dirty="0"/>
              <a:t>でゲームループ実行</a:t>
            </a:r>
            <a:endParaRPr lang="en-US" altLang="ja-JP" sz="2400" dirty="0"/>
          </a:p>
          <a:p>
            <a:pPr marL="0" indent="0">
              <a:buNone/>
            </a:pPr>
            <a:r>
              <a:rPr kumimoji="1" lang="ja-JP" altLang="en-US" sz="2400" b="1" u="sng" dirty="0"/>
              <a:t>継承とは</a:t>
            </a:r>
            <a:endParaRPr kumimoji="1" lang="en-US" altLang="ja-JP" sz="2400" b="1" u="sng" dirty="0"/>
          </a:p>
          <a:p>
            <a:r>
              <a:rPr kumimoji="1" lang="ja-JP" altLang="en-US" sz="2400" dirty="0"/>
              <a:t>既存のクラス（</a:t>
            </a:r>
            <a:r>
              <a:rPr kumimoji="1" lang="en-US" altLang="ja-JP" sz="2400" dirty="0" err="1"/>
              <a:t>ShowBase</a:t>
            </a:r>
            <a:r>
              <a:rPr kumimoji="1" lang="ja-JP" altLang="en-US" sz="2400" dirty="0"/>
              <a:t>）の機能を引き継いで新しいクラスを作成する仕組み</a:t>
            </a:r>
            <a:endParaRPr kumimoji="1" lang="en-US" altLang="ja-JP" sz="2400" dirty="0"/>
          </a:p>
          <a:p>
            <a:r>
              <a:rPr kumimoji="1" lang="en-US" altLang="ja-JP" sz="2400" b="1" dirty="0"/>
              <a:t>class </a:t>
            </a:r>
            <a:r>
              <a:rPr kumimoji="1" lang="en-US" altLang="ja-JP" sz="2400" b="1" dirty="0" err="1"/>
              <a:t>MyApp</a:t>
            </a:r>
            <a:r>
              <a:rPr kumimoji="1" lang="en-US" altLang="ja-JP" sz="2400" b="1" dirty="0"/>
              <a:t>(</a:t>
            </a:r>
            <a:r>
              <a:rPr kumimoji="1" lang="en-US" altLang="ja-JP" sz="2400" b="1" dirty="0" err="1"/>
              <a:t>ShowBase</a:t>
            </a:r>
            <a:r>
              <a:rPr kumimoji="1" lang="en-US" altLang="ja-JP" sz="2400" b="1" dirty="0"/>
              <a:t>): </a:t>
            </a:r>
            <a:r>
              <a:rPr kumimoji="1" lang="ja-JP" altLang="en-US" sz="2400" dirty="0"/>
              <a:t>と記述することで、</a:t>
            </a:r>
            <a:r>
              <a:rPr kumimoji="1" lang="en-US" altLang="ja-JP" sz="2400" dirty="0" err="1"/>
              <a:t>ShowBase</a:t>
            </a:r>
            <a:r>
              <a:rPr kumimoji="1" lang="ja-JP" altLang="en-US" sz="2400" dirty="0"/>
              <a:t>の機能を持つ</a:t>
            </a:r>
            <a:r>
              <a:rPr kumimoji="1" lang="en-US" altLang="ja-JP" sz="2400" dirty="0" err="1"/>
              <a:t>MyApp</a:t>
            </a:r>
            <a:r>
              <a:rPr kumimoji="1" lang="ja-JP" altLang="en-US" sz="2400" dirty="0"/>
              <a:t>クラスを定義</a:t>
            </a:r>
          </a:p>
        </p:txBody>
      </p:sp>
    </p:spTree>
    <p:extLst>
      <p:ext uri="{BB962C8B-B14F-4D97-AF65-F5344CB8AC3E}">
        <p14:creationId xmlns:p14="http://schemas.microsoft.com/office/powerpoint/2010/main" val="2071464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2889B-27F3-3BBC-2620-B1A2C429C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5C75082-489D-7B5D-DCB2-6417FEDC5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4616"/>
            <a:ext cx="7886700" cy="645494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ja-JP" b="1" dirty="0" err="1"/>
              <a:t>ShowBase</a:t>
            </a:r>
            <a:r>
              <a:rPr lang="ja-JP" altLang="en-US" b="1" dirty="0"/>
              <a:t>クラスの継承</a:t>
            </a:r>
            <a:endParaRPr lang="ja-JP" altLang="en-US" dirty="0"/>
          </a:p>
          <a:p>
            <a:r>
              <a:rPr lang="en-US" altLang="ja-JP" dirty="0"/>
              <a:t>Panda3D</a:t>
            </a:r>
            <a:r>
              <a:rPr lang="ja-JP" altLang="en-US" dirty="0"/>
              <a:t>アプリケーションの基盤</a:t>
            </a:r>
          </a:p>
          <a:p>
            <a:r>
              <a:rPr lang="ja-JP" altLang="en-US" dirty="0"/>
              <a:t>レンダリング、入力管理、タスク管理を担当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b="1" u="sng" dirty="0"/>
              <a:t>コード例</a:t>
            </a:r>
          </a:p>
          <a:p>
            <a:pPr marL="0" indent="0">
              <a:buNone/>
            </a:pPr>
            <a:r>
              <a:rPr lang="en-US" altLang="ja-JP" dirty="0">
                <a:solidFill>
                  <a:srgbClr val="A626A4"/>
                </a:solidFill>
                <a:effectLst/>
              </a:rPr>
              <a:t>from</a:t>
            </a:r>
            <a:r>
              <a:rPr lang="en-US" altLang="ja-JP" dirty="0"/>
              <a:t> </a:t>
            </a:r>
            <a:r>
              <a:rPr lang="en-US" altLang="ja-JP" dirty="0" err="1"/>
              <a:t>direct</a:t>
            </a:r>
            <a:r>
              <a:rPr lang="en-US" altLang="ja-JP" dirty="0" err="1">
                <a:solidFill>
                  <a:srgbClr val="383A42"/>
                </a:solidFill>
                <a:effectLst/>
              </a:rPr>
              <a:t>.</a:t>
            </a:r>
            <a:r>
              <a:rPr lang="en-US" altLang="ja-JP" dirty="0" err="1"/>
              <a:t>showbase</a:t>
            </a:r>
            <a:r>
              <a:rPr lang="en-US" altLang="ja-JP" dirty="0" err="1">
                <a:solidFill>
                  <a:srgbClr val="383A42"/>
                </a:solidFill>
                <a:effectLst/>
              </a:rPr>
              <a:t>.</a:t>
            </a:r>
            <a:r>
              <a:rPr lang="en-US" altLang="ja-JP" dirty="0" err="1"/>
              <a:t>ShowBase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A626A4"/>
                </a:solidFill>
                <a:effectLst/>
              </a:rPr>
              <a:t>import</a:t>
            </a:r>
            <a:r>
              <a:rPr lang="en-US" altLang="ja-JP" dirty="0"/>
              <a:t> </a:t>
            </a:r>
            <a:r>
              <a:rPr lang="en-US" altLang="ja-JP" dirty="0" err="1"/>
              <a:t>ShowBase</a:t>
            </a:r>
            <a:r>
              <a:rPr lang="en-US" altLang="ja-JP" dirty="0"/>
              <a:t> </a:t>
            </a:r>
          </a:p>
          <a:p>
            <a:pPr marL="0" indent="0">
              <a:buNone/>
            </a:pPr>
            <a:r>
              <a:rPr lang="en-US" altLang="ja-JP" dirty="0">
                <a:solidFill>
                  <a:srgbClr val="A626A4"/>
                </a:solidFill>
                <a:effectLst/>
              </a:rPr>
              <a:t>class</a:t>
            </a:r>
            <a:r>
              <a:rPr lang="en-US" altLang="ja-JP" dirty="0"/>
              <a:t> </a:t>
            </a:r>
            <a:r>
              <a:rPr lang="en-US" altLang="ja-JP" dirty="0" err="1">
                <a:solidFill>
                  <a:srgbClr val="B76B01"/>
                </a:solidFill>
                <a:effectLst/>
              </a:rPr>
              <a:t>MyApp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(</a:t>
            </a:r>
            <a:r>
              <a:rPr lang="en-US" altLang="ja-JP" dirty="0" err="1"/>
              <a:t>ShowBase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):</a:t>
            </a:r>
            <a:r>
              <a:rPr lang="en-US" altLang="ja-JP" dirty="0"/>
              <a:t> </a:t>
            </a:r>
          </a:p>
          <a:p>
            <a:pPr marL="0" indent="0">
              <a:buNone/>
            </a:pPr>
            <a:r>
              <a:rPr lang="ja-JP" altLang="en-US" dirty="0">
                <a:solidFill>
                  <a:srgbClr val="A626A4"/>
                </a:solidFill>
              </a:rPr>
              <a:t>     </a:t>
            </a:r>
            <a:r>
              <a:rPr lang="en-US" altLang="ja-JP" dirty="0">
                <a:solidFill>
                  <a:srgbClr val="A626A4"/>
                </a:solidFill>
                <a:effectLst/>
              </a:rPr>
              <a:t>def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4078F2"/>
                </a:solidFill>
                <a:effectLst/>
              </a:rPr>
              <a:t>__</a:t>
            </a:r>
            <a:r>
              <a:rPr lang="en-US" altLang="ja-JP" dirty="0" err="1">
                <a:solidFill>
                  <a:srgbClr val="4078F2"/>
                </a:solidFill>
                <a:effectLst/>
              </a:rPr>
              <a:t>init</a:t>
            </a:r>
            <a:r>
              <a:rPr lang="en-US" altLang="ja-JP" dirty="0">
                <a:solidFill>
                  <a:srgbClr val="4078F2"/>
                </a:solidFill>
                <a:effectLst/>
              </a:rPr>
              <a:t>__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(</a:t>
            </a:r>
            <a:r>
              <a:rPr lang="en-US" altLang="ja-JP" dirty="0"/>
              <a:t>self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):</a:t>
            </a:r>
          </a:p>
          <a:p>
            <a:pPr marL="0" indent="0">
              <a:buNone/>
            </a:pPr>
            <a:r>
              <a:rPr lang="en-US" altLang="ja-JP" dirty="0">
                <a:solidFill>
                  <a:srgbClr val="383A42"/>
                </a:solidFill>
              </a:rPr>
              <a:t>        </a:t>
            </a:r>
            <a:r>
              <a:rPr lang="en-US" altLang="ja-JP" dirty="0" err="1"/>
              <a:t>ShowBase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.</a:t>
            </a:r>
            <a:r>
              <a:rPr lang="en-US" altLang="ja-JP" dirty="0"/>
              <a:t>__</a:t>
            </a:r>
            <a:r>
              <a:rPr lang="en-US" altLang="ja-JP" dirty="0" err="1"/>
              <a:t>init</a:t>
            </a:r>
            <a:r>
              <a:rPr lang="en-US" altLang="ja-JP" dirty="0"/>
              <a:t>__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(</a:t>
            </a:r>
            <a:r>
              <a:rPr lang="en-US" altLang="ja-JP" dirty="0"/>
              <a:t>self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)</a:t>
            </a:r>
            <a:r>
              <a:rPr lang="en-US" altLang="ja-JP" dirty="0"/>
              <a:t> </a:t>
            </a:r>
          </a:p>
          <a:p>
            <a:pPr marL="0" indent="0">
              <a:buNone/>
            </a:pPr>
            <a:r>
              <a:rPr lang="en-US" altLang="ja-JP" i="1" dirty="0">
                <a:solidFill>
                  <a:srgbClr val="A0A1A7"/>
                </a:solidFill>
                <a:effectLst/>
              </a:rPr>
              <a:t>        # </a:t>
            </a:r>
            <a:r>
              <a:rPr lang="ja-JP" altLang="en-US" i="1" dirty="0">
                <a:solidFill>
                  <a:srgbClr val="A0A1A7"/>
                </a:solidFill>
                <a:effectLst/>
              </a:rPr>
              <a:t>ここにオブジェクトの作成・設定を記述</a:t>
            </a:r>
            <a:r>
              <a:rPr lang="ja-JP" altLang="en-US" dirty="0"/>
              <a:t> 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app </a:t>
            </a:r>
            <a:r>
              <a:rPr lang="en-US" altLang="ja-JP" dirty="0">
                <a:solidFill>
                  <a:srgbClr val="4078F2"/>
                </a:solidFill>
                <a:effectLst/>
              </a:rPr>
              <a:t>=</a:t>
            </a:r>
            <a:r>
              <a:rPr lang="en-US" altLang="ja-JP" dirty="0"/>
              <a:t> </a:t>
            </a:r>
            <a:r>
              <a:rPr lang="en-US" altLang="ja-JP" dirty="0" err="1"/>
              <a:t>MyApp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()</a:t>
            </a:r>
            <a:r>
              <a:rPr lang="en-US" altLang="ja-JP" dirty="0"/>
              <a:t> </a:t>
            </a:r>
          </a:p>
          <a:p>
            <a:pPr marL="0" indent="0">
              <a:buNone/>
            </a:pPr>
            <a:r>
              <a:rPr lang="en-US" altLang="ja-JP" dirty="0" err="1"/>
              <a:t>app</a:t>
            </a:r>
            <a:r>
              <a:rPr lang="en-US" altLang="ja-JP" dirty="0" err="1">
                <a:solidFill>
                  <a:srgbClr val="383A42"/>
                </a:solidFill>
                <a:effectLst/>
              </a:rPr>
              <a:t>.</a:t>
            </a:r>
            <a:r>
              <a:rPr lang="en-US" altLang="ja-JP" dirty="0" err="1"/>
              <a:t>run</a:t>
            </a:r>
            <a:r>
              <a:rPr lang="en-US" altLang="ja-JP" dirty="0">
                <a:solidFill>
                  <a:srgbClr val="383A42"/>
                </a:solidFill>
                <a:effectLst/>
              </a:rPr>
              <a:t>()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27070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8944EB-2D32-C4F5-2BAF-6BB74A101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79A60D-4544-7094-6798-DB94FAF8E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3D</a:t>
            </a:r>
            <a:r>
              <a:rPr lang="ja-JP" altLang="en-US" dirty="0"/>
              <a:t>直交座標系の基礎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CB28E5-2A84-06F7-B1EF-098962534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b="1" u="sng" dirty="0"/>
              <a:t>3</a:t>
            </a:r>
            <a:r>
              <a:rPr lang="ja-JP" altLang="en-US" b="1" u="sng" dirty="0"/>
              <a:t>次元直交座標系</a:t>
            </a:r>
            <a:endParaRPr lang="en-US" altLang="ja-JP" b="1" u="sng" dirty="0"/>
          </a:p>
          <a:p>
            <a:r>
              <a:rPr lang="en-US" altLang="ja-JP" dirty="0"/>
              <a:t>XYZ</a:t>
            </a:r>
            <a:r>
              <a:rPr lang="ja-JP" altLang="en-US" dirty="0"/>
              <a:t>軸による位置表現</a:t>
            </a:r>
            <a:endParaRPr lang="en-US" altLang="ja-JP" dirty="0"/>
          </a:p>
          <a:p>
            <a:r>
              <a:rPr lang="en-US" altLang="ja-JP" dirty="0"/>
              <a:t>3</a:t>
            </a:r>
            <a:r>
              <a:rPr lang="ja-JP" altLang="en-US" dirty="0"/>
              <a:t>つの数値</a:t>
            </a:r>
            <a:r>
              <a:rPr lang="en-US" altLang="ja-JP" dirty="0"/>
              <a:t>(x,</a:t>
            </a:r>
            <a:r>
              <a:rPr lang="ja-JP" altLang="en-US" dirty="0"/>
              <a:t> </a:t>
            </a:r>
            <a:r>
              <a:rPr lang="en-US" altLang="ja-JP" dirty="0"/>
              <a:t>y,</a:t>
            </a:r>
            <a:r>
              <a:rPr lang="ja-JP" altLang="en-US" dirty="0"/>
              <a:t> </a:t>
            </a:r>
            <a:r>
              <a:rPr lang="en-US" altLang="ja-JP" dirty="0"/>
              <a:t>z)</a:t>
            </a:r>
            <a:r>
              <a:rPr lang="ja-JP" altLang="en-US" dirty="0"/>
              <a:t>で空間内の点を特定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b="1" u="sng" dirty="0"/>
              <a:t>Panda3D</a:t>
            </a:r>
            <a:r>
              <a:rPr lang="ja-JP" altLang="en-US" b="1" u="sng" dirty="0"/>
              <a:t>の座標系（</a:t>
            </a:r>
            <a:r>
              <a:rPr lang="en-US" altLang="ja-JP" b="1" u="sng" dirty="0"/>
              <a:t>Z-up</a:t>
            </a:r>
            <a:r>
              <a:rPr lang="ja-JP" altLang="en-US" b="1" u="sng" dirty="0"/>
              <a:t>右手座標系）</a:t>
            </a:r>
            <a:endParaRPr kumimoji="1" lang="ja-JP" altLang="en-US" b="1" u="sng" dirty="0"/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8FD2A2B0-72D3-B45E-5AE5-165D2FE53883}"/>
              </a:ext>
            </a:extLst>
          </p:cNvPr>
          <p:cNvCxnSpPr>
            <a:cxnSpLocks/>
          </p:cNvCxnSpPr>
          <p:nvPr/>
        </p:nvCxnSpPr>
        <p:spPr>
          <a:xfrm>
            <a:off x="2689058" y="5775158"/>
            <a:ext cx="1696453" cy="0"/>
          </a:xfrm>
          <a:prstGeom prst="straightConnector1">
            <a:avLst/>
          </a:prstGeom>
          <a:ln>
            <a:headEnd type="none" w="lg" len="lg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E95EFBE0-18C6-6349-AA50-1FEEF50F6381}"/>
              </a:ext>
            </a:extLst>
          </p:cNvPr>
          <p:cNvCxnSpPr>
            <a:cxnSpLocks/>
          </p:cNvCxnSpPr>
          <p:nvPr/>
        </p:nvCxnSpPr>
        <p:spPr>
          <a:xfrm flipV="1">
            <a:off x="2841458" y="4584032"/>
            <a:ext cx="0" cy="1343526"/>
          </a:xfrm>
          <a:prstGeom prst="straightConnector1">
            <a:avLst/>
          </a:prstGeom>
          <a:ln>
            <a:headEnd type="none" w="lg" len="lg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32EE46FD-E9AC-0FED-041F-B97237F1E984}"/>
              </a:ext>
            </a:extLst>
          </p:cNvPr>
          <p:cNvCxnSpPr>
            <a:cxnSpLocks/>
          </p:cNvCxnSpPr>
          <p:nvPr/>
        </p:nvCxnSpPr>
        <p:spPr>
          <a:xfrm flipH="1">
            <a:off x="2047254" y="5659488"/>
            <a:ext cx="906380" cy="846429"/>
          </a:xfrm>
          <a:prstGeom prst="straightConnector1">
            <a:avLst/>
          </a:prstGeom>
          <a:ln>
            <a:headEnd type="none" w="lg" len="lg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E1563EC-0FC3-CB36-F162-365803A5E4E5}"/>
              </a:ext>
            </a:extLst>
          </p:cNvPr>
          <p:cNvSpPr txBox="1"/>
          <p:nvPr/>
        </p:nvSpPr>
        <p:spPr>
          <a:xfrm>
            <a:off x="4441244" y="5713371"/>
            <a:ext cx="675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Y(</a:t>
            </a:r>
            <a:r>
              <a:rPr kumimoji="1" lang="ja-JP" altLang="en-US" dirty="0"/>
              <a:t>前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688C76D-B589-7439-9173-5A2352D2083E}"/>
              </a:ext>
            </a:extLst>
          </p:cNvPr>
          <p:cNvSpPr txBox="1"/>
          <p:nvPr/>
        </p:nvSpPr>
        <p:spPr>
          <a:xfrm>
            <a:off x="2871123" y="4494171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Z(</a:t>
            </a:r>
            <a:r>
              <a:rPr kumimoji="1" lang="ja-JP" altLang="en-US" dirty="0"/>
              <a:t>上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97D5BB3-E81A-57D5-C2F1-394A488C56C1}"/>
              </a:ext>
            </a:extLst>
          </p:cNvPr>
          <p:cNvSpPr txBox="1"/>
          <p:nvPr/>
        </p:nvSpPr>
        <p:spPr>
          <a:xfrm>
            <a:off x="2187538" y="642268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X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50219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488D1-37C5-0F00-34DC-1D45C0953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79480C-7FA7-6CA0-1FF2-1A4504BD3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/>
              <a:t>ベクトルと座標系の種類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92DD16B-E09E-C938-DF0F-48F286585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866274"/>
            <a:ext cx="8154403" cy="5125452"/>
          </a:xfrm>
        </p:spPr>
        <p:txBody>
          <a:bodyPr>
            <a:noAutofit/>
          </a:bodyPr>
          <a:lstStyle/>
          <a:p>
            <a:r>
              <a:rPr lang="ja-JP" altLang="en-US" sz="2400" b="1" dirty="0"/>
              <a:t>ベクトル</a:t>
            </a:r>
            <a:endParaRPr lang="ja-JP" altLang="en-US" sz="2400" dirty="0"/>
          </a:p>
          <a:p>
            <a:pPr lvl="1"/>
            <a:r>
              <a:rPr lang="ja-JP" altLang="en-US" sz="2000" dirty="0"/>
              <a:t>大きさと方向を持つ量</a:t>
            </a:r>
          </a:p>
          <a:p>
            <a:pPr lvl="1"/>
            <a:r>
              <a:rPr lang="en-US" altLang="ja-JP" sz="2000" dirty="0"/>
              <a:t>(x, y, z)</a:t>
            </a:r>
            <a:r>
              <a:rPr lang="ja-JP" altLang="en-US" sz="2000" dirty="0"/>
              <a:t>の</a:t>
            </a:r>
            <a:r>
              <a:rPr lang="en-US" altLang="ja-JP" sz="2000" dirty="0"/>
              <a:t>3</a:t>
            </a:r>
            <a:r>
              <a:rPr lang="ja-JP" altLang="en-US" sz="2000" dirty="0"/>
              <a:t>成分で表現</a:t>
            </a:r>
          </a:p>
          <a:p>
            <a:pPr lvl="1"/>
            <a:r>
              <a:rPr lang="ja-JP" altLang="en-US" sz="2000" dirty="0"/>
              <a:t>位置、速度、加速度などを表現</a:t>
            </a:r>
          </a:p>
          <a:p>
            <a:r>
              <a:rPr lang="ja-JP" altLang="en-US" sz="2400" b="1" dirty="0"/>
              <a:t>座標系の種類</a:t>
            </a:r>
            <a:endParaRPr lang="ja-JP" altLang="en-US" sz="2400" dirty="0"/>
          </a:p>
          <a:p>
            <a:pPr marL="514350" indent="-514350">
              <a:buFont typeface="+mj-lt"/>
              <a:buAutoNum type="arabicPeriod"/>
            </a:pPr>
            <a:r>
              <a:rPr lang="ja-JP" altLang="en-US" sz="2400" b="1" dirty="0"/>
              <a:t>絶対座標（ワールド座標）</a:t>
            </a:r>
            <a:r>
              <a:rPr lang="ja-JP" altLang="en-US" sz="2400" dirty="0"/>
              <a:t> </a:t>
            </a:r>
          </a:p>
          <a:p>
            <a:pPr lvl="1"/>
            <a:r>
              <a:rPr lang="ja-JP" altLang="en-US" sz="2000" dirty="0"/>
              <a:t>原点</a:t>
            </a:r>
            <a:r>
              <a:rPr lang="en-US" altLang="ja-JP" sz="2000" dirty="0"/>
              <a:t>(0, 0, 0)</a:t>
            </a:r>
            <a:r>
              <a:rPr lang="ja-JP" altLang="en-US" sz="2000" dirty="0"/>
              <a:t>を基準とした座標</a:t>
            </a:r>
          </a:p>
          <a:p>
            <a:pPr marL="514350" indent="-514350">
              <a:buFont typeface="+mj-lt"/>
              <a:buAutoNum type="arabicPeriod"/>
            </a:pPr>
            <a:r>
              <a:rPr lang="ja-JP" altLang="en-US" sz="2400" b="1" dirty="0"/>
              <a:t>相対座標（ローカル座標）</a:t>
            </a:r>
            <a:r>
              <a:rPr lang="ja-JP" altLang="en-US" sz="2400" dirty="0"/>
              <a:t> </a:t>
            </a:r>
          </a:p>
          <a:p>
            <a:pPr lvl="1"/>
            <a:r>
              <a:rPr lang="ja-JP" altLang="en-US" sz="2000" dirty="0"/>
              <a:t>親オブジェクトを基準とした座標</a:t>
            </a:r>
          </a:p>
          <a:p>
            <a:pPr lvl="1"/>
            <a:r>
              <a:rPr lang="ja-JP" altLang="en-US" sz="2000" dirty="0"/>
              <a:t>親が移動すると子も一緒に移動</a:t>
            </a:r>
          </a:p>
          <a:p>
            <a:r>
              <a:rPr lang="ja-JP" altLang="en-US" sz="2400" b="1" dirty="0"/>
              <a:t>シーングラフ</a:t>
            </a:r>
            <a:r>
              <a:rPr lang="ja-JP" altLang="en-US" sz="2400" dirty="0"/>
              <a:t> </a:t>
            </a:r>
          </a:p>
          <a:p>
            <a:pPr lvl="1"/>
            <a:r>
              <a:rPr lang="ja-JP" altLang="en-US" sz="2000" dirty="0"/>
              <a:t>オブジェクトを階層構造（木構造）で管理</a:t>
            </a:r>
          </a:p>
          <a:p>
            <a:pPr lvl="1"/>
            <a:r>
              <a:rPr lang="en-US" altLang="ja-JP" sz="2000" dirty="0" err="1"/>
              <a:t>self.render</a:t>
            </a:r>
            <a:r>
              <a:rPr lang="ja-JP" altLang="en-US" sz="2000" dirty="0"/>
              <a:t>がルートノード</a:t>
            </a:r>
          </a:p>
          <a:p>
            <a:pPr lvl="1"/>
            <a:r>
              <a:rPr lang="en-US" altLang="ja-JP" sz="2000" dirty="0" err="1"/>
              <a:t>reparentTo</a:t>
            </a:r>
            <a:r>
              <a:rPr lang="en-US" altLang="ja-JP" sz="2000" dirty="0"/>
              <a:t>()</a:t>
            </a:r>
            <a:r>
              <a:rPr lang="ja-JP" altLang="en-US" sz="2000" dirty="0"/>
              <a:t>で親子関係を設定</a:t>
            </a:r>
          </a:p>
          <a:p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519395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40AA2-8580-DA32-2E4A-DEC8BF0999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0E983B-76BD-2028-D95E-6F868BA84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/>
              <a:t>3</a:t>
            </a:r>
            <a:r>
              <a:rPr lang="ja-JP" altLang="en-US" dirty="0"/>
              <a:t>つの基本変換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73A0D83-6D9C-8FEC-EFD7-4DFCBB440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99" y="776037"/>
            <a:ext cx="7886700" cy="5305926"/>
          </a:xfrm>
        </p:spPr>
        <p:txBody>
          <a:bodyPr>
            <a:normAutofit fontScale="92500" lnSpcReduction="10000"/>
          </a:bodyPr>
          <a:lstStyle/>
          <a:p>
            <a:r>
              <a:rPr kumimoji="1" lang="ja-JP" altLang="en-US" b="1" dirty="0"/>
              <a:t>移動（</a:t>
            </a:r>
            <a:r>
              <a:rPr kumimoji="1" lang="en-US" altLang="ja-JP" b="1" dirty="0"/>
              <a:t>Translation</a:t>
            </a:r>
            <a:r>
              <a:rPr kumimoji="1" lang="ja-JP" altLang="en-US" b="1" dirty="0"/>
              <a:t>）</a:t>
            </a:r>
            <a:endParaRPr kumimoji="1" lang="en-US" altLang="ja-JP" b="1" dirty="0"/>
          </a:p>
          <a:p>
            <a:pPr marL="0" indent="0">
              <a:buNone/>
            </a:pPr>
            <a:r>
              <a:rPr kumimoji="1" lang="en-US" altLang="ja-JP" b="1" dirty="0"/>
              <a:t>  </a:t>
            </a:r>
            <a:r>
              <a:rPr kumimoji="1" lang="en-US" altLang="ja-JP" b="1" dirty="0" err="1"/>
              <a:t>cube.setPos</a:t>
            </a:r>
            <a:r>
              <a:rPr kumimoji="1" lang="en-US" altLang="ja-JP" b="1" dirty="0"/>
              <a:t>(0, 5, 1</a:t>
            </a:r>
            <a:r>
              <a:rPr kumimoji="1" lang="en-US" altLang="ja-JP" dirty="0"/>
              <a:t>)  # X=0, Y=5, Z=1</a:t>
            </a:r>
            <a:r>
              <a:rPr kumimoji="1" lang="ja-JP" altLang="en-US" dirty="0"/>
              <a:t>に</a:t>
            </a:r>
            <a:endParaRPr kumimoji="1" lang="en-US" altLang="ja-JP" dirty="0"/>
          </a:p>
          <a:p>
            <a:r>
              <a:rPr kumimoji="1" lang="ja-JP" altLang="en-US" b="1" dirty="0"/>
              <a:t>回転（</a:t>
            </a:r>
            <a:r>
              <a:rPr kumimoji="1" lang="en-US" altLang="ja-JP" b="1" dirty="0"/>
              <a:t>Rotation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Heading</a:t>
            </a:r>
            <a:r>
              <a:rPr kumimoji="1" lang="ja-JP" altLang="en-US" dirty="0"/>
              <a:t>（</a:t>
            </a:r>
            <a:r>
              <a:rPr kumimoji="1" lang="en-US" altLang="ja-JP" dirty="0"/>
              <a:t>H</a:t>
            </a:r>
            <a:r>
              <a:rPr kumimoji="1" lang="ja-JP" altLang="en-US" dirty="0"/>
              <a:t>）：</a:t>
            </a:r>
            <a:r>
              <a:rPr kumimoji="1" lang="en-US" altLang="ja-JP" dirty="0"/>
              <a:t>Y</a:t>
            </a:r>
            <a:r>
              <a:rPr kumimoji="1" lang="ja-JP" altLang="en-US" dirty="0"/>
              <a:t>軸周りの回転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Pitch</a:t>
            </a:r>
            <a:r>
              <a:rPr kumimoji="1" lang="ja-JP" altLang="en-US" dirty="0"/>
              <a:t>（</a:t>
            </a:r>
            <a:r>
              <a:rPr kumimoji="1" lang="en-US" altLang="ja-JP" dirty="0"/>
              <a:t>P</a:t>
            </a:r>
            <a:r>
              <a:rPr kumimoji="1" lang="ja-JP" altLang="en-US" dirty="0"/>
              <a:t>）：</a:t>
            </a:r>
            <a:r>
              <a:rPr kumimoji="1" lang="en-US" altLang="ja-JP" dirty="0"/>
              <a:t>X</a:t>
            </a:r>
            <a:r>
              <a:rPr kumimoji="1" lang="ja-JP" altLang="en-US" dirty="0"/>
              <a:t>軸周りの回転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Roll</a:t>
            </a:r>
            <a:r>
              <a:rPr kumimoji="1" lang="ja-JP" altLang="en-US" dirty="0"/>
              <a:t>（</a:t>
            </a:r>
            <a:r>
              <a:rPr kumimoji="1" lang="en-US" altLang="ja-JP" dirty="0"/>
              <a:t>R</a:t>
            </a:r>
            <a:r>
              <a:rPr kumimoji="1" lang="ja-JP" altLang="en-US" dirty="0"/>
              <a:t>）：</a:t>
            </a:r>
            <a:r>
              <a:rPr kumimoji="1" lang="en-US" altLang="ja-JP" dirty="0"/>
              <a:t>Z</a:t>
            </a:r>
            <a:r>
              <a:rPr kumimoji="1" lang="ja-JP" altLang="en-US" dirty="0"/>
              <a:t>軸周りの回転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角度は </a:t>
            </a:r>
            <a:r>
              <a:rPr kumimoji="1" lang="en-US" altLang="ja-JP" dirty="0"/>
              <a:t>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360</a:t>
            </a:r>
            <a:r>
              <a:rPr kumimoji="1" lang="ja-JP" altLang="en-US" dirty="0"/>
              <a:t>度で指定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b="1" dirty="0"/>
              <a:t>  </a:t>
            </a:r>
            <a:r>
              <a:rPr kumimoji="1" lang="en-US" altLang="ja-JP" b="1" dirty="0" err="1"/>
              <a:t>cube.setH</a:t>
            </a:r>
            <a:r>
              <a:rPr kumimoji="1" lang="en-US" altLang="ja-JP" b="1" dirty="0"/>
              <a:t>(45)  </a:t>
            </a:r>
            <a:r>
              <a:rPr kumimoji="1" lang="en-US" altLang="ja-JP" dirty="0"/>
              <a:t># Y</a:t>
            </a:r>
            <a:r>
              <a:rPr kumimoji="1" lang="ja-JP" altLang="en-US" dirty="0"/>
              <a:t>軸周りに</a:t>
            </a:r>
            <a:r>
              <a:rPr kumimoji="1" lang="en-US" altLang="ja-JP" dirty="0"/>
              <a:t>45</a:t>
            </a:r>
            <a:r>
              <a:rPr kumimoji="1" lang="ja-JP" altLang="en-US" dirty="0"/>
              <a:t>度回転</a:t>
            </a:r>
            <a:endParaRPr kumimoji="1" lang="en-US" altLang="ja-JP" dirty="0"/>
          </a:p>
          <a:p>
            <a:r>
              <a:rPr kumimoji="1" lang="ja-JP" altLang="en-US" b="1" dirty="0"/>
              <a:t>スケール（</a:t>
            </a:r>
            <a:r>
              <a:rPr kumimoji="1" lang="en-US" altLang="ja-JP" b="1" dirty="0"/>
              <a:t>Scale</a:t>
            </a:r>
            <a:r>
              <a:rPr kumimoji="1" lang="ja-JP" altLang="en-US" b="1" dirty="0"/>
              <a:t>）</a:t>
            </a:r>
            <a:endParaRPr kumimoji="1" lang="en-US" altLang="ja-JP" b="1" dirty="0"/>
          </a:p>
          <a:p>
            <a:pPr lvl="1"/>
            <a:r>
              <a:rPr kumimoji="1" lang="ja-JP" altLang="en-US" dirty="0"/>
              <a:t>オブジェクトの大きさを変更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1.0</a:t>
            </a:r>
            <a:r>
              <a:rPr kumimoji="1" lang="ja-JP" altLang="en-US" dirty="0"/>
              <a:t>で元のサイズ、</a:t>
            </a:r>
            <a:r>
              <a:rPr kumimoji="1" lang="en-US" altLang="ja-JP" dirty="0"/>
              <a:t>2.0</a:t>
            </a:r>
            <a:r>
              <a:rPr kumimoji="1" lang="ja-JP" altLang="en-US" dirty="0"/>
              <a:t>で</a:t>
            </a:r>
            <a:r>
              <a:rPr kumimoji="1" lang="en-US" altLang="ja-JP" dirty="0"/>
              <a:t>2</a:t>
            </a:r>
            <a:r>
              <a:rPr kumimoji="1" lang="ja-JP" altLang="en-US" dirty="0"/>
              <a:t>倍、</a:t>
            </a:r>
            <a:r>
              <a:rPr kumimoji="1" lang="en-US" altLang="ja-JP" dirty="0"/>
              <a:t>0.5</a:t>
            </a:r>
            <a:r>
              <a:rPr kumimoji="1" lang="ja-JP" altLang="en-US" dirty="0"/>
              <a:t>で半分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b="1" dirty="0"/>
              <a:t>  </a:t>
            </a:r>
            <a:r>
              <a:rPr kumimoji="1" lang="en-US" altLang="ja-JP" b="1" dirty="0" err="1"/>
              <a:t>cube.setScale</a:t>
            </a:r>
            <a:r>
              <a:rPr kumimoji="1" lang="en-US" altLang="ja-JP" dirty="0"/>
              <a:t>(2, 1, 1)  # X</a:t>
            </a:r>
            <a:r>
              <a:rPr kumimoji="1" lang="ja-JP" altLang="en-US" dirty="0"/>
              <a:t>方向に</a:t>
            </a:r>
            <a:r>
              <a:rPr kumimoji="1" lang="en-US" altLang="ja-JP" dirty="0"/>
              <a:t>2</a:t>
            </a:r>
            <a:r>
              <a:rPr kumimoji="1" lang="ja-JP" altLang="en-US" dirty="0"/>
              <a:t>倍</a:t>
            </a:r>
            <a:r>
              <a:rPr kumimoji="1" lang="en-US" altLang="ja-JP" dirty="0"/>
              <a:t>```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67793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2123</Words>
  <Application>Microsoft Office PowerPoint</Application>
  <PresentationFormat>画面に合わせる (4:3)</PresentationFormat>
  <Paragraphs>273</Paragraphs>
  <Slides>24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9" baseType="lpstr">
      <vt:lpstr>メイリオ</vt:lpstr>
      <vt:lpstr>游ゴシック</vt:lpstr>
      <vt:lpstr>Arial</vt:lpstr>
      <vt:lpstr>Calibri</vt:lpstr>
      <vt:lpstr>Office テーマ</vt:lpstr>
      <vt:lpstr>Panda3D 基礎技術   3Dゲームエンジンの基本概念</vt:lpstr>
      <vt:lpstr>Panda3D</vt:lpstr>
      <vt:lpstr>Panda3D の主要な機能</vt:lpstr>
      <vt:lpstr>ゲームループとフレーム</vt:lpstr>
      <vt:lpstr>Panda3Dプログラムの基本構造</vt:lpstr>
      <vt:lpstr>PowerPoint プレゼンテーション</vt:lpstr>
      <vt:lpstr>3D直交座標系の基礎</vt:lpstr>
      <vt:lpstr>ベクトルと座標系の種類</vt:lpstr>
      <vt:lpstr>3つの基本変換</vt:lpstr>
      <vt:lpstr>カメラと視点制御</vt:lpstr>
      <vt:lpstr>メッシュ</vt:lpstr>
      <vt:lpstr>色の表現 (RGB)</vt:lpstr>
      <vt:lpstr>ここまでのまとめ</vt:lpstr>
      <vt:lpstr>ライティングとシェーディング</vt:lpstr>
      <vt:lpstr>エンティティの生成と制御</vt:lpstr>
      <vt:lpstr>入力処理</vt:lpstr>
      <vt:lpstr>物理演算</vt:lpstr>
      <vt:lpstr>衝突判定</vt:lpstr>
      <vt:lpstr>ここまでのまとめ</vt:lpstr>
      <vt:lpstr>ゲームエンジン応用の4つの重要ポイント</vt:lpstr>
      <vt:lpstr>フレームレート非依存の設計</vt:lpstr>
      <vt:lpstr>動的データ構造の管理</vt:lpstr>
      <vt:lpstr>数値計算の離散化</vt:lpstr>
      <vt:lpstr>動的ジオメトリの更新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Panda3D の機能</dc:title>
  <dc:creator>kaneko kunihiko</dc:creator>
  <cp:lastModifiedBy>金子　邦彦</cp:lastModifiedBy>
  <cp:revision>36</cp:revision>
  <dcterms:created xsi:type="dcterms:W3CDTF">2019-11-02T00:06:04Z</dcterms:created>
  <dcterms:modified xsi:type="dcterms:W3CDTF">2025-12-08T01:13:29Z</dcterms:modified>
</cp:coreProperties>
</file>