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947" r:id="rId2"/>
    <p:sldId id="948" r:id="rId3"/>
    <p:sldId id="544" r:id="rId4"/>
    <p:sldId id="584" r:id="rId5"/>
    <p:sldId id="615" r:id="rId6"/>
    <p:sldId id="648" r:id="rId7"/>
    <p:sldId id="649" r:id="rId8"/>
    <p:sldId id="1008" r:id="rId9"/>
    <p:sldId id="1016" r:id="rId10"/>
    <p:sldId id="1015" r:id="rId11"/>
    <p:sldId id="1017" r:id="rId12"/>
    <p:sldId id="805" r:id="rId13"/>
    <p:sldId id="1018" r:id="rId14"/>
    <p:sldId id="1019" r:id="rId15"/>
    <p:sldId id="1020" r:id="rId16"/>
    <p:sldId id="1027" r:id="rId17"/>
    <p:sldId id="1022" r:id="rId18"/>
    <p:sldId id="1023" r:id="rId19"/>
    <p:sldId id="1024" r:id="rId20"/>
    <p:sldId id="1026" r:id="rId21"/>
    <p:sldId id="1028" r:id="rId22"/>
    <p:sldId id="1029" r:id="rId23"/>
    <p:sldId id="1025" r:id="rId24"/>
    <p:sldId id="1030" r:id="rId25"/>
    <p:sldId id="1031" r:id="rId26"/>
    <p:sldId id="1032" r:id="rId27"/>
    <p:sldId id="1034" r:id="rId28"/>
    <p:sldId id="1037" r:id="rId29"/>
    <p:sldId id="1038" r:id="rId30"/>
    <p:sldId id="1039" r:id="rId31"/>
    <p:sldId id="1040" r:id="rId3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9" d="100"/>
          <a:sy n="59" d="100"/>
        </p:scale>
        <p:origin x="522" y="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ue-8. Unreal Engine 4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中間まとめ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4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</a:t>
            </a:r>
            <a:r>
              <a:rPr lang="en-US" altLang="ja-JP">
                <a:hlinkClick r:id="rId3"/>
              </a:rPr>
              <a:t>jp/db/</a:t>
            </a:r>
            <a:r>
              <a:rPr lang="en-US" altLang="ja-JP" dirty="0">
                <a:hlinkClick r:id="rId3"/>
              </a:rPr>
              <a:t>ue/index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② </a:t>
            </a:r>
            <a:r>
              <a:rPr lang="en-US" altLang="ja-JP" sz="2800" dirty="0">
                <a:solidFill>
                  <a:schemeClr val="bg1"/>
                </a:solidFill>
              </a:rPr>
              <a:t>Unreal</a:t>
            </a:r>
            <a:r>
              <a:rPr lang="ja-JP" altLang="en-US" sz="2800" dirty="0">
                <a:solidFill>
                  <a:schemeClr val="bg1"/>
                </a:solidFill>
              </a:rPr>
              <a:t> </a:t>
            </a:r>
            <a:r>
              <a:rPr lang="en-US" altLang="ja-JP" sz="2800" dirty="0">
                <a:solidFill>
                  <a:schemeClr val="bg1"/>
                </a:solidFill>
              </a:rPr>
              <a:t>Engine</a:t>
            </a:r>
            <a:r>
              <a:rPr lang="ja-JP" altLang="en-US" sz="2800" dirty="0">
                <a:solidFill>
                  <a:schemeClr val="bg1"/>
                </a:solidFill>
              </a:rPr>
              <a:t> の起動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38F0652-7116-4C8A-9215-83D053904BFC}"/>
              </a:ext>
            </a:extLst>
          </p:cNvPr>
          <p:cNvSpPr/>
          <p:nvPr/>
        </p:nvSpPr>
        <p:spPr>
          <a:xfrm>
            <a:off x="468489" y="1474743"/>
            <a:ext cx="8408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ライブラリタブで，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インストール済みのバージョンを確認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ののち，「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起動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」をクリックして，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Unreal Engine </a:t>
            </a: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を起動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AC7B44-C9A6-47E4-A329-1E4B8A96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99" y="2281035"/>
            <a:ext cx="8203651" cy="407531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7E42398-A7A8-413C-9174-D2DE9C45C76C}"/>
              </a:ext>
            </a:extLst>
          </p:cNvPr>
          <p:cNvSpPr/>
          <p:nvPr/>
        </p:nvSpPr>
        <p:spPr>
          <a:xfrm>
            <a:off x="2299179" y="3622587"/>
            <a:ext cx="2048977" cy="12103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5453F2-763E-4CE5-8BAD-96B990509A3F}"/>
              </a:ext>
            </a:extLst>
          </p:cNvPr>
          <p:cNvSpPr/>
          <p:nvPr/>
        </p:nvSpPr>
        <p:spPr>
          <a:xfrm>
            <a:off x="5726020" y="2460651"/>
            <a:ext cx="1064203" cy="5467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4D300C6-4099-40EC-BAC6-FC95409D6F78}"/>
              </a:ext>
            </a:extLst>
          </p:cNvPr>
          <p:cNvSpPr/>
          <p:nvPr/>
        </p:nvSpPr>
        <p:spPr>
          <a:xfrm>
            <a:off x="6790223" y="2460651"/>
            <a:ext cx="1521954" cy="5467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55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③ 新規プロジェクトのカテゴリ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48994AD-1849-42B9-83FC-82B7F67BD5EF}"/>
              </a:ext>
            </a:extLst>
          </p:cNvPr>
          <p:cNvSpPr/>
          <p:nvPr/>
        </p:nvSpPr>
        <p:spPr>
          <a:xfrm>
            <a:off x="1213434" y="1474743"/>
            <a:ext cx="7154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新規プロジェクトのカテゴリ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ゲーム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」を選ぶ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75A19EC-7360-487B-AD4F-2412B63A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262" y="1936408"/>
            <a:ext cx="6670627" cy="4661181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A98A7C1-4B72-4F5C-BCD7-3E9C933B4012}"/>
              </a:ext>
            </a:extLst>
          </p:cNvPr>
          <p:cNvSpPr/>
          <p:nvPr/>
        </p:nvSpPr>
        <p:spPr>
          <a:xfrm>
            <a:off x="1533413" y="3093635"/>
            <a:ext cx="6143031" cy="5696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D4D1758-E1AA-4FA7-A154-8E6ED19303E2}"/>
              </a:ext>
            </a:extLst>
          </p:cNvPr>
          <p:cNvSpPr/>
          <p:nvPr/>
        </p:nvSpPr>
        <p:spPr>
          <a:xfrm>
            <a:off x="4885972" y="6270747"/>
            <a:ext cx="1141053" cy="365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5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④ テンプレート 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48994AD-1849-42B9-83FC-82B7F67BD5EF}"/>
              </a:ext>
            </a:extLst>
          </p:cNvPr>
          <p:cNvSpPr/>
          <p:nvPr/>
        </p:nvSpPr>
        <p:spPr>
          <a:xfrm>
            <a:off x="1213434" y="1474743"/>
            <a:ext cx="7154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テンプレート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Blank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」を選ぶ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BDF4DDB-8B9B-4FC1-9FB7-634C4536B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30" y="1936408"/>
            <a:ext cx="6727238" cy="4678881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86338A1-4634-4936-B874-EDAAA6405877}"/>
              </a:ext>
            </a:extLst>
          </p:cNvPr>
          <p:cNvSpPr/>
          <p:nvPr/>
        </p:nvSpPr>
        <p:spPr>
          <a:xfrm>
            <a:off x="1095630" y="2444826"/>
            <a:ext cx="654148" cy="766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9E21278-F8B8-4194-9139-2CC5E1637D8F}"/>
              </a:ext>
            </a:extLst>
          </p:cNvPr>
          <p:cNvSpPr/>
          <p:nvPr/>
        </p:nvSpPr>
        <p:spPr>
          <a:xfrm>
            <a:off x="4924795" y="6320827"/>
            <a:ext cx="1036497" cy="3475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189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⑤ プロジェクト設定 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48994AD-1849-42B9-83FC-82B7F67BD5EF}"/>
              </a:ext>
            </a:extLst>
          </p:cNvPr>
          <p:cNvSpPr/>
          <p:nvPr/>
        </p:nvSpPr>
        <p:spPr>
          <a:xfrm>
            <a:off x="417399" y="1474743"/>
            <a:ext cx="7950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プロジェクト設定は「</a:t>
            </a:r>
            <a:r>
              <a:rPr lang="ja-JP" altLang="en-US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ブループリント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スターターコンテンツ有り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」を選ぶ．プロジェクトの名前を確認．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DB3C29-8CF1-44E5-BEF5-2B4F9650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434" y="2201913"/>
            <a:ext cx="6579693" cy="456715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473513-C75B-4BC4-954E-2F3855BC6A73}"/>
              </a:ext>
            </a:extLst>
          </p:cNvPr>
          <p:cNvSpPr/>
          <p:nvPr/>
        </p:nvSpPr>
        <p:spPr>
          <a:xfrm>
            <a:off x="1350873" y="2828120"/>
            <a:ext cx="2752408" cy="6453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C3577FE-4F4A-421C-A566-A44C47AA5028}"/>
              </a:ext>
            </a:extLst>
          </p:cNvPr>
          <p:cNvSpPr/>
          <p:nvPr/>
        </p:nvSpPr>
        <p:spPr>
          <a:xfrm>
            <a:off x="4390406" y="3549630"/>
            <a:ext cx="1163727" cy="6667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05CFFA0-981C-495F-B448-1F7A99965A3A}"/>
              </a:ext>
            </a:extLst>
          </p:cNvPr>
          <p:cNvSpPr/>
          <p:nvPr/>
        </p:nvSpPr>
        <p:spPr>
          <a:xfrm>
            <a:off x="4799182" y="6094941"/>
            <a:ext cx="1085152" cy="365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3B2891E-862F-4F7E-BBF1-0566A8B871BE}"/>
              </a:ext>
            </a:extLst>
          </p:cNvPr>
          <p:cNvSpPr/>
          <p:nvPr/>
        </p:nvSpPr>
        <p:spPr>
          <a:xfrm>
            <a:off x="5799919" y="6424013"/>
            <a:ext cx="1085152" cy="365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42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⑥ 画面が開くので確認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48994AD-1849-42B9-83FC-82B7F67BD5EF}"/>
              </a:ext>
            </a:extLst>
          </p:cNvPr>
          <p:cNvSpPr/>
          <p:nvPr/>
        </p:nvSpPr>
        <p:spPr>
          <a:xfrm>
            <a:off x="417399" y="1474743"/>
            <a:ext cx="7950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プロジェクトの名前は，右上に表示される．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9B4BF11-82E0-40E2-BD87-6FDC193C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59" y="1936408"/>
            <a:ext cx="7950597" cy="448225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62F942-E096-4144-AF73-47906B13B613}"/>
              </a:ext>
            </a:extLst>
          </p:cNvPr>
          <p:cNvSpPr/>
          <p:nvPr/>
        </p:nvSpPr>
        <p:spPr>
          <a:xfrm>
            <a:off x="7069421" y="1833874"/>
            <a:ext cx="988923" cy="4215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660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２</a:t>
            </a:r>
            <a:r>
              <a:rPr kumimoji="1" lang="en-US" altLang="ja-JP" dirty="0"/>
              <a:t>. </a:t>
            </a:r>
            <a:r>
              <a:rPr lang="ja-JP" altLang="en-US" dirty="0"/>
              <a:t>レベルからアクタを参照する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17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今から行うこと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Floor </a:t>
            </a:r>
            <a:r>
              <a:rPr kumimoji="1" lang="ja-JP" altLang="en-US" dirty="0"/>
              <a:t>をキーボードを使って動かす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Floor </a:t>
            </a:r>
            <a:r>
              <a:rPr kumimoji="1" lang="ja-JP" altLang="en-US" dirty="0"/>
              <a:t>はアクタ</a:t>
            </a:r>
            <a:endParaRPr kumimoji="1" lang="en-US" altLang="ja-JP" dirty="0"/>
          </a:p>
          <a:p>
            <a:r>
              <a:rPr lang="en-US" altLang="ja-JP" dirty="0"/>
              <a:t>Floor </a:t>
            </a:r>
            <a:r>
              <a:rPr lang="ja-JP" altLang="en-US" dirty="0"/>
              <a:t>の「可動性」を「ムーバブル」に設定</a:t>
            </a:r>
            <a:endParaRPr lang="en-US" altLang="ja-JP" dirty="0"/>
          </a:p>
          <a:p>
            <a:r>
              <a:rPr kumimoji="1" lang="ja-JP" altLang="en-US" dirty="0"/>
              <a:t>キーボード</a:t>
            </a:r>
            <a:r>
              <a:rPr lang="ja-JP" altLang="en-US" dirty="0"/>
              <a:t>イベントにより回転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12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08" y="1684617"/>
            <a:ext cx="7584784" cy="46717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① レベルブループリントを開く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62F942-E096-4144-AF73-47906B13B613}"/>
              </a:ext>
            </a:extLst>
          </p:cNvPr>
          <p:cNvSpPr/>
          <p:nvPr/>
        </p:nvSpPr>
        <p:spPr>
          <a:xfrm>
            <a:off x="5896148" y="2087873"/>
            <a:ext cx="1041681" cy="5319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62F942-E096-4144-AF73-47906B13B613}"/>
              </a:ext>
            </a:extLst>
          </p:cNvPr>
          <p:cNvSpPr/>
          <p:nvPr/>
        </p:nvSpPr>
        <p:spPr>
          <a:xfrm>
            <a:off x="5896148" y="3415930"/>
            <a:ext cx="2543909" cy="3360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63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062" y="5784847"/>
            <a:ext cx="2079235" cy="10731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②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U</a:t>
            </a:r>
            <a:r>
              <a:rPr lang="ja-JP" altLang="en-US" sz="2800" dirty="0">
                <a:solidFill>
                  <a:schemeClr val="bg1"/>
                </a:solidFill>
              </a:rPr>
              <a:t>」キー（キーボードイベント）に関するノードの追加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右クリックしたのち，「</a:t>
            </a:r>
            <a:r>
              <a:rPr lang="ja-JP" altLang="en-US" b="1" dirty="0"/>
              <a:t>インプット</a:t>
            </a:r>
            <a:r>
              <a:rPr lang="ja-JP" altLang="en-US" dirty="0"/>
              <a:t>」を展開，「</a:t>
            </a:r>
            <a:r>
              <a:rPr lang="ja-JP" altLang="en-US" b="1" dirty="0"/>
              <a:t>キーボードイベント</a:t>
            </a:r>
            <a:r>
              <a:rPr lang="ja-JP" altLang="en-US" dirty="0"/>
              <a:t>」を展開し，</a:t>
            </a:r>
            <a:r>
              <a:rPr lang="ja-JP" altLang="en-US" b="1" dirty="0"/>
              <a:t>キーの種類</a:t>
            </a:r>
            <a:r>
              <a:rPr lang="ja-JP" altLang="en-US" dirty="0"/>
              <a:t>を選ぶ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45" y="2324705"/>
            <a:ext cx="3369685" cy="209948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32298" y="450052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レベルブループリントで，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079" y="2285064"/>
            <a:ext cx="3881466" cy="3486175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4174874" y="3163877"/>
            <a:ext cx="946897" cy="3122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195664" y="4354985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71297" y="610274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キーの種類を選ぶ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250079" y="6170140"/>
            <a:ext cx="1369860" cy="1733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964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③ </a:t>
            </a:r>
            <a:r>
              <a:rPr lang="en-US" altLang="ja-JP" sz="2800" dirty="0">
                <a:solidFill>
                  <a:schemeClr val="bg1"/>
                </a:solidFill>
              </a:rPr>
              <a:t>Floor </a:t>
            </a:r>
            <a:r>
              <a:rPr lang="ja-JP" altLang="en-US" sz="2800" dirty="0">
                <a:solidFill>
                  <a:schemeClr val="bg1"/>
                </a:solidFill>
              </a:rPr>
              <a:t>アクタをムーバブルに設定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286" y="2338244"/>
            <a:ext cx="6793172" cy="4173305"/>
          </a:xfrm>
          <a:prstGeom prst="rect">
            <a:avLst/>
          </a:prstGeom>
        </p:spPr>
      </p:pic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椅子の下の </a:t>
            </a:r>
            <a:r>
              <a:rPr lang="en-US" altLang="ja-JP" b="1" dirty="0"/>
              <a:t>Floor</a:t>
            </a:r>
            <a:r>
              <a:rPr lang="ja-JP" altLang="en-US" b="1" dirty="0"/>
              <a:t> </a:t>
            </a:r>
            <a:r>
              <a:rPr lang="ja-JP" altLang="en-US" dirty="0"/>
              <a:t>を選び，「</a:t>
            </a:r>
            <a:r>
              <a:rPr lang="ja-JP" altLang="en-US" b="1" dirty="0"/>
              <a:t>可動性</a:t>
            </a:r>
            <a:r>
              <a:rPr lang="ja-JP" altLang="en-US" dirty="0"/>
              <a:t>」の「</a:t>
            </a:r>
            <a:r>
              <a:rPr lang="ja-JP" altLang="en-US" b="1" dirty="0"/>
              <a:t>ムーバブル</a:t>
            </a:r>
            <a:r>
              <a:rPr lang="ja-JP" altLang="en-US" dirty="0"/>
              <a:t>」をチェック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386289" y="3810000"/>
            <a:ext cx="1369860" cy="2000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328763" y="4010026"/>
            <a:ext cx="3148111" cy="9416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323438" y="5769919"/>
            <a:ext cx="714876" cy="2601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85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A5DE441-2837-4AD8-AB77-7A5C4083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" y="1235231"/>
            <a:ext cx="9144000" cy="489839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モードタブ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さまざまなモードの切り替え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35582" y="1259915"/>
            <a:ext cx="1732595" cy="50783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839527" y="9188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345240" y="1517218"/>
            <a:ext cx="1798759" cy="116481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85122" y="2682031"/>
            <a:ext cx="1840007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1407695" y="1911143"/>
            <a:ext cx="5931569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2782169" y="2682031"/>
            <a:ext cx="3485249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ゲームプレイ中は，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W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S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」などで操作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849ACF-58A0-487D-8FF6-2A32C400135C}"/>
              </a:ext>
            </a:extLst>
          </p:cNvPr>
          <p:cNvSpPr/>
          <p:nvPr/>
        </p:nvSpPr>
        <p:spPr bwMode="auto">
          <a:xfrm>
            <a:off x="25130" y="4575768"/>
            <a:ext cx="7259992" cy="148213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117655" y="4331918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BFC8-CB67-497F-9013-F13227A7B44F}"/>
              </a:ext>
            </a:extLst>
          </p:cNvPr>
          <p:cNvSpPr txBox="1"/>
          <p:nvPr/>
        </p:nvSpPr>
        <p:spPr>
          <a:xfrm>
            <a:off x="2800637" y="4750559"/>
            <a:ext cx="243528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コンテンツブラウザ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コンテンツアセットの編集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④ </a:t>
            </a:r>
            <a:r>
              <a:rPr lang="en-US" altLang="ja-JP" sz="2800" dirty="0">
                <a:solidFill>
                  <a:schemeClr val="bg1"/>
                </a:solidFill>
              </a:rPr>
              <a:t>Floor </a:t>
            </a:r>
            <a:r>
              <a:rPr lang="ja-JP" altLang="en-US" sz="2800" dirty="0" err="1">
                <a:solidFill>
                  <a:schemeClr val="bg1"/>
                </a:solidFill>
              </a:rPr>
              <a:t>への</a:t>
            </a:r>
            <a:r>
              <a:rPr lang="ja-JP" altLang="en-US" sz="2800" dirty="0">
                <a:solidFill>
                  <a:schemeClr val="bg1"/>
                </a:solidFill>
              </a:rPr>
              <a:t>リファレンスを作成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89" y="3277009"/>
            <a:ext cx="4586321" cy="15716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63363" y="4959243"/>
            <a:ext cx="4209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レベルブループリントで，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右クリック．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en-US" altLang="ja-JP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Floor</a:t>
            </a:r>
            <a:r>
              <a:rPr kumimoji="1" lang="ja-JP" altLang="en-US" sz="2000" b="1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</a:t>
            </a:r>
            <a:r>
              <a:rPr kumimoji="1" lang="ja-JP" altLang="en-US" sz="20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リファレンスを作成</a:t>
            </a: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椅子の下の </a:t>
            </a:r>
            <a:r>
              <a:rPr lang="en-US" altLang="ja-JP" b="1" dirty="0"/>
              <a:t>Floor</a:t>
            </a:r>
            <a:r>
              <a:rPr lang="ja-JP" altLang="en-US" b="1" dirty="0"/>
              <a:t> </a:t>
            </a:r>
            <a:r>
              <a:rPr lang="ja-JP" altLang="en-US" dirty="0"/>
              <a:t>を選択した状態で，レベルブループリントで右クリック．「</a:t>
            </a:r>
            <a:r>
              <a:rPr lang="en-US" altLang="ja-JP" b="1" dirty="0"/>
              <a:t>Floor </a:t>
            </a:r>
            <a:r>
              <a:rPr lang="ja-JP" altLang="en-US" b="1" dirty="0" err="1"/>
              <a:t>への</a:t>
            </a:r>
            <a:r>
              <a:rPr lang="ja-JP" altLang="en-US" b="1" dirty="0"/>
              <a:t>リファレンスを作成</a:t>
            </a:r>
            <a:r>
              <a:rPr lang="ja-JP" altLang="en-US" dirty="0"/>
              <a:t>」を選ぶ</a:t>
            </a:r>
          </a:p>
        </p:txBody>
      </p:sp>
    </p:spTree>
    <p:extLst>
      <p:ext uri="{BB962C8B-B14F-4D97-AF65-F5344CB8AC3E}">
        <p14:creationId xmlns:p14="http://schemas.microsoft.com/office/powerpoint/2010/main" val="3011890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079" y="2412753"/>
            <a:ext cx="2909746" cy="235053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25" y="5370339"/>
            <a:ext cx="2600344" cy="13049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④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lang="ja-JP" altLang="en-US" sz="2800" dirty="0">
                <a:solidFill>
                  <a:schemeClr val="bg1"/>
                </a:solidFill>
              </a:rPr>
              <a:t>」キー（キーボードイベント）に関するノードの追加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41396" y="1396588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lang="en-US" altLang="ja-JP" b="1" dirty="0">
                <a:solidFill>
                  <a:prstClr val="black"/>
                </a:solidFill>
                <a:latin typeface="メイリオ" panose="020B0604030504040204" pitchFamily="50" charset="-128"/>
              </a:rPr>
              <a:t>Floor</a:t>
            </a:r>
            <a:r>
              <a:rPr lang="ja-JP" altLang="en-US" b="1" dirty="0">
                <a:solidFill>
                  <a:prstClr val="black"/>
                </a:solidFill>
                <a:latin typeface="メイリオ" panose="020B0604030504040204" pitchFamily="50" charset="-128"/>
              </a:rPr>
              <a:t> から線を伸ばした状態</a:t>
            </a:r>
            <a:r>
              <a:rPr lang="ja-JP" altLang="en-US" dirty="0">
                <a:solidFill>
                  <a:prstClr val="black"/>
                </a:solidFill>
                <a:latin typeface="メイリオ" panose="020B0604030504040204" pitchFamily="50" charset="-128"/>
              </a:rPr>
              <a:t>で右クリック</a:t>
            </a:r>
            <a:r>
              <a:rPr kumimoji="1" lang="ja-JP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，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lang="ja-JP" altLang="en-US" b="1" dirty="0">
                <a:solidFill>
                  <a:prstClr val="black"/>
                </a:solidFill>
              </a:rPr>
              <a:t>ユーティリティ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」を展開，「</a:t>
            </a:r>
            <a:r>
              <a:rPr lang="ja-JP" altLang="en-US" dirty="0">
                <a:solidFill>
                  <a:prstClr val="black"/>
                </a:solidFill>
              </a:rPr>
              <a:t>ト</a:t>
            </a:r>
            <a:r>
              <a:rPr lang="ja-JP" altLang="en-US" b="1" dirty="0">
                <a:solidFill>
                  <a:prstClr val="black"/>
                </a:solidFill>
              </a:rPr>
              <a:t>ランスフォーメーション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」を展開し，</a:t>
            </a:r>
            <a:r>
              <a:rPr lang="ja-JP" altLang="en-US" b="1" dirty="0">
                <a:solidFill>
                  <a:prstClr val="black"/>
                </a:solidFill>
              </a:rPr>
              <a:t>「</a:t>
            </a:r>
            <a:r>
              <a:rPr lang="en-US" altLang="ja-JP" b="1" dirty="0" err="1">
                <a:solidFill>
                  <a:prstClr val="black"/>
                </a:solidFill>
              </a:rPr>
              <a:t>AddActorWorldRotation</a:t>
            </a:r>
            <a:r>
              <a:rPr lang="ja-JP" altLang="en-US" b="1" dirty="0">
                <a:solidFill>
                  <a:prstClr val="black"/>
                </a:solidFill>
              </a:rPr>
              <a:t>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を選ぶ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6616" y="4782032"/>
            <a:ext cx="2945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Floor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から線を伸ばした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状態で右クリック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2806914" y="6235713"/>
            <a:ext cx="1768331" cy="2672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145951" y="4273928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84177" y="47728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ユーティティ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546536" y="5290030"/>
            <a:ext cx="1625237" cy="2697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03946" y="5443919"/>
            <a:ext cx="3518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トランスフォーメーションの</a:t>
            </a:r>
            <a:endParaRPr kumimoji="1"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AddActorWorldRotation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を選ぶ</a:t>
            </a:r>
            <a:endParaRPr kumimoji="1" lang="en-US" altLang="ja-JP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" y="2421038"/>
            <a:ext cx="3190940" cy="22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43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7" y="1454933"/>
            <a:ext cx="8831856" cy="36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56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⑤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lang="ja-JP" altLang="en-US" sz="2800" dirty="0">
                <a:solidFill>
                  <a:schemeClr val="bg1"/>
                </a:solidFill>
              </a:rPr>
              <a:t>」キーで，</a:t>
            </a:r>
            <a:r>
              <a:rPr lang="en-US" altLang="ja-JP" sz="2800" dirty="0">
                <a:solidFill>
                  <a:schemeClr val="bg1"/>
                </a:solidFill>
              </a:rPr>
              <a:t>X</a:t>
            </a:r>
            <a:r>
              <a:rPr lang="ja-JP" altLang="en-US" sz="2800" dirty="0">
                <a:solidFill>
                  <a:schemeClr val="bg1"/>
                </a:solidFill>
              </a:rPr>
              <a:t>軸周りに「</a:t>
            </a:r>
            <a:r>
              <a:rPr lang="en-US" altLang="ja-JP" sz="2800" dirty="0">
                <a:solidFill>
                  <a:schemeClr val="bg1"/>
                </a:solidFill>
              </a:rPr>
              <a:t>5.0</a:t>
            </a:r>
            <a:r>
              <a:rPr lang="ja-JP" altLang="en-US" sz="2800" dirty="0">
                <a:solidFill>
                  <a:schemeClr val="bg1"/>
                </a:solidFill>
              </a:rPr>
              <a:t>」傾くように設定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99" y="2616982"/>
            <a:ext cx="8243840" cy="3593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フリーフォーム 7"/>
          <p:cNvSpPr/>
          <p:nvPr/>
        </p:nvSpPr>
        <p:spPr>
          <a:xfrm>
            <a:off x="1257300" y="3476625"/>
            <a:ext cx="4838700" cy="1400175"/>
          </a:xfrm>
          <a:custGeom>
            <a:avLst/>
            <a:gdLst>
              <a:gd name="connsiteX0" fmla="*/ 0 w 4838700"/>
              <a:gd name="connsiteY0" fmla="*/ 0 h 1400175"/>
              <a:gd name="connsiteX1" fmla="*/ 85725 w 4838700"/>
              <a:gd name="connsiteY1" fmla="*/ 9525 h 1400175"/>
              <a:gd name="connsiteX2" fmla="*/ 114300 w 4838700"/>
              <a:gd name="connsiteY2" fmla="*/ 19050 h 1400175"/>
              <a:gd name="connsiteX3" fmla="*/ 200025 w 4838700"/>
              <a:gd name="connsiteY3" fmla="*/ 28575 h 1400175"/>
              <a:gd name="connsiteX4" fmla="*/ 228600 w 4838700"/>
              <a:gd name="connsiteY4" fmla="*/ 47625 h 1400175"/>
              <a:gd name="connsiteX5" fmla="*/ 295275 w 4838700"/>
              <a:gd name="connsiteY5" fmla="*/ 66675 h 1400175"/>
              <a:gd name="connsiteX6" fmla="*/ 381000 w 4838700"/>
              <a:gd name="connsiteY6" fmla="*/ 85725 h 1400175"/>
              <a:gd name="connsiteX7" fmla="*/ 409575 w 4838700"/>
              <a:gd name="connsiteY7" fmla="*/ 95250 h 1400175"/>
              <a:gd name="connsiteX8" fmla="*/ 685800 w 4838700"/>
              <a:gd name="connsiteY8" fmla="*/ 123825 h 1400175"/>
              <a:gd name="connsiteX9" fmla="*/ 752475 w 4838700"/>
              <a:gd name="connsiteY9" fmla="*/ 142875 h 1400175"/>
              <a:gd name="connsiteX10" fmla="*/ 847725 w 4838700"/>
              <a:gd name="connsiteY10" fmla="*/ 161925 h 1400175"/>
              <a:gd name="connsiteX11" fmla="*/ 904875 w 4838700"/>
              <a:gd name="connsiteY11" fmla="*/ 180975 h 1400175"/>
              <a:gd name="connsiteX12" fmla="*/ 933450 w 4838700"/>
              <a:gd name="connsiteY12" fmla="*/ 190500 h 1400175"/>
              <a:gd name="connsiteX13" fmla="*/ 962025 w 4838700"/>
              <a:gd name="connsiteY13" fmla="*/ 209550 h 1400175"/>
              <a:gd name="connsiteX14" fmla="*/ 1047750 w 4838700"/>
              <a:gd name="connsiteY14" fmla="*/ 228600 h 1400175"/>
              <a:gd name="connsiteX15" fmla="*/ 1133475 w 4838700"/>
              <a:gd name="connsiteY15" fmla="*/ 285750 h 1400175"/>
              <a:gd name="connsiteX16" fmla="*/ 1257300 w 4838700"/>
              <a:gd name="connsiteY16" fmla="*/ 323850 h 1400175"/>
              <a:gd name="connsiteX17" fmla="*/ 1295400 w 4838700"/>
              <a:gd name="connsiteY17" fmla="*/ 361950 h 1400175"/>
              <a:gd name="connsiteX18" fmla="*/ 1371600 w 4838700"/>
              <a:gd name="connsiteY18" fmla="*/ 390525 h 1400175"/>
              <a:gd name="connsiteX19" fmla="*/ 1400175 w 4838700"/>
              <a:gd name="connsiteY19" fmla="*/ 400050 h 1400175"/>
              <a:gd name="connsiteX20" fmla="*/ 1485900 w 4838700"/>
              <a:gd name="connsiteY20" fmla="*/ 419100 h 1400175"/>
              <a:gd name="connsiteX21" fmla="*/ 1581150 w 4838700"/>
              <a:gd name="connsiteY21" fmla="*/ 466725 h 1400175"/>
              <a:gd name="connsiteX22" fmla="*/ 1676400 w 4838700"/>
              <a:gd name="connsiteY22" fmla="*/ 523875 h 1400175"/>
              <a:gd name="connsiteX23" fmla="*/ 1771650 w 4838700"/>
              <a:gd name="connsiteY23" fmla="*/ 561975 h 1400175"/>
              <a:gd name="connsiteX24" fmla="*/ 1828800 w 4838700"/>
              <a:gd name="connsiteY24" fmla="*/ 581025 h 1400175"/>
              <a:gd name="connsiteX25" fmla="*/ 1866900 w 4838700"/>
              <a:gd name="connsiteY25" fmla="*/ 609600 h 1400175"/>
              <a:gd name="connsiteX26" fmla="*/ 1943100 w 4838700"/>
              <a:gd name="connsiteY26" fmla="*/ 638175 h 1400175"/>
              <a:gd name="connsiteX27" fmla="*/ 1971675 w 4838700"/>
              <a:gd name="connsiteY27" fmla="*/ 647700 h 1400175"/>
              <a:gd name="connsiteX28" fmla="*/ 2066925 w 4838700"/>
              <a:gd name="connsiteY28" fmla="*/ 695325 h 1400175"/>
              <a:gd name="connsiteX29" fmla="*/ 2162175 w 4838700"/>
              <a:gd name="connsiteY29" fmla="*/ 723900 h 1400175"/>
              <a:gd name="connsiteX30" fmla="*/ 2190750 w 4838700"/>
              <a:gd name="connsiteY30" fmla="*/ 733425 h 1400175"/>
              <a:gd name="connsiteX31" fmla="*/ 2219325 w 4838700"/>
              <a:gd name="connsiteY31" fmla="*/ 752475 h 1400175"/>
              <a:gd name="connsiteX32" fmla="*/ 2266950 w 4838700"/>
              <a:gd name="connsiteY32" fmla="*/ 762000 h 1400175"/>
              <a:gd name="connsiteX33" fmla="*/ 2314575 w 4838700"/>
              <a:gd name="connsiteY33" fmla="*/ 781050 h 1400175"/>
              <a:gd name="connsiteX34" fmla="*/ 2371725 w 4838700"/>
              <a:gd name="connsiteY34" fmla="*/ 800100 h 1400175"/>
              <a:gd name="connsiteX35" fmla="*/ 2438400 w 4838700"/>
              <a:gd name="connsiteY35" fmla="*/ 819150 h 1400175"/>
              <a:gd name="connsiteX36" fmla="*/ 2514600 w 4838700"/>
              <a:gd name="connsiteY36" fmla="*/ 857250 h 1400175"/>
              <a:gd name="connsiteX37" fmla="*/ 2562225 w 4838700"/>
              <a:gd name="connsiteY37" fmla="*/ 876300 h 1400175"/>
              <a:gd name="connsiteX38" fmla="*/ 2705100 w 4838700"/>
              <a:gd name="connsiteY38" fmla="*/ 942975 h 1400175"/>
              <a:gd name="connsiteX39" fmla="*/ 2762250 w 4838700"/>
              <a:gd name="connsiteY39" fmla="*/ 952500 h 1400175"/>
              <a:gd name="connsiteX40" fmla="*/ 2819400 w 4838700"/>
              <a:gd name="connsiteY40" fmla="*/ 990600 h 1400175"/>
              <a:gd name="connsiteX41" fmla="*/ 2895600 w 4838700"/>
              <a:gd name="connsiteY41" fmla="*/ 1009650 h 1400175"/>
              <a:gd name="connsiteX42" fmla="*/ 2971800 w 4838700"/>
              <a:gd name="connsiteY42" fmla="*/ 1047750 h 1400175"/>
              <a:gd name="connsiteX43" fmla="*/ 3057525 w 4838700"/>
              <a:gd name="connsiteY43" fmla="*/ 1085850 h 1400175"/>
              <a:gd name="connsiteX44" fmla="*/ 3124200 w 4838700"/>
              <a:gd name="connsiteY44" fmla="*/ 1104900 h 1400175"/>
              <a:gd name="connsiteX45" fmla="*/ 3181350 w 4838700"/>
              <a:gd name="connsiteY45" fmla="*/ 1123950 h 1400175"/>
              <a:gd name="connsiteX46" fmla="*/ 3209925 w 4838700"/>
              <a:gd name="connsiteY46" fmla="*/ 1133475 h 1400175"/>
              <a:gd name="connsiteX47" fmla="*/ 3238500 w 4838700"/>
              <a:gd name="connsiteY47" fmla="*/ 1152525 h 1400175"/>
              <a:gd name="connsiteX48" fmla="*/ 3286125 w 4838700"/>
              <a:gd name="connsiteY48" fmla="*/ 1162050 h 1400175"/>
              <a:gd name="connsiteX49" fmla="*/ 3314700 w 4838700"/>
              <a:gd name="connsiteY49" fmla="*/ 1171575 h 1400175"/>
              <a:gd name="connsiteX50" fmla="*/ 3419475 w 4838700"/>
              <a:gd name="connsiteY50" fmla="*/ 1181100 h 1400175"/>
              <a:gd name="connsiteX51" fmla="*/ 3486150 w 4838700"/>
              <a:gd name="connsiteY51" fmla="*/ 1190625 h 1400175"/>
              <a:gd name="connsiteX52" fmla="*/ 3600450 w 4838700"/>
              <a:gd name="connsiteY52" fmla="*/ 1200150 h 1400175"/>
              <a:gd name="connsiteX53" fmla="*/ 3648075 w 4838700"/>
              <a:gd name="connsiteY53" fmla="*/ 1209675 h 1400175"/>
              <a:gd name="connsiteX54" fmla="*/ 3886200 w 4838700"/>
              <a:gd name="connsiteY54" fmla="*/ 1238250 h 1400175"/>
              <a:gd name="connsiteX55" fmla="*/ 4029075 w 4838700"/>
              <a:gd name="connsiteY55" fmla="*/ 1247775 h 1400175"/>
              <a:gd name="connsiteX56" fmla="*/ 4152900 w 4838700"/>
              <a:gd name="connsiteY56" fmla="*/ 1276350 h 1400175"/>
              <a:gd name="connsiteX57" fmla="*/ 4181475 w 4838700"/>
              <a:gd name="connsiteY57" fmla="*/ 1285875 h 1400175"/>
              <a:gd name="connsiteX58" fmla="*/ 4210050 w 4838700"/>
              <a:gd name="connsiteY58" fmla="*/ 1304925 h 1400175"/>
              <a:gd name="connsiteX59" fmla="*/ 4238625 w 4838700"/>
              <a:gd name="connsiteY59" fmla="*/ 1314450 h 1400175"/>
              <a:gd name="connsiteX60" fmla="*/ 4333875 w 4838700"/>
              <a:gd name="connsiteY60" fmla="*/ 1333500 h 1400175"/>
              <a:gd name="connsiteX61" fmla="*/ 4438650 w 4838700"/>
              <a:gd name="connsiteY61" fmla="*/ 1362075 h 1400175"/>
              <a:gd name="connsiteX62" fmla="*/ 4572000 w 4838700"/>
              <a:gd name="connsiteY62" fmla="*/ 1390650 h 1400175"/>
              <a:gd name="connsiteX63" fmla="*/ 4648200 w 4838700"/>
              <a:gd name="connsiteY63" fmla="*/ 1400175 h 1400175"/>
              <a:gd name="connsiteX64" fmla="*/ 4791075 w 4838700"/>
              <a:gd name="connsiteY64" fmla="*/ 1390650 h 1400175"/>
              <a:gd name="connsiteX65" fmla="*/ 4819650 w 4838700"/>
              <a:gd name="connsiteY65" fmla="*/ 1371600 h 1400175"/>
              <a:gd name="connsiteX66" fmla="*/ 4838700 w 4838700"/>
              <a:gd name="connsiteY66" fmla="*/ 1343025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38700" h="1400175">
                <a:moveTo>
                  <a:pt x="0" y="0"/>
                </a:moveTo>
                <a:cubicBezTo>
                  <a:pt x="28575" y="3175"/>
                  <a:pt x="57365" y="4798"/>
                  <a:pt x="85725" y="9525"/>
                </a:cubicBezTo>
                <a:cubicBezTo>
                  <a:pt x="95629" y="11176"/>
                  <a:pt x="104396" y="17399"/>
                  <a:pt x="114300" y="19050"/>
                </a:cubicBezTo>
                <a:cubicBezTo>
                  <a:pt x="142660" y="23777"/>
                  <a:pt x="171450" y="25400"/>
                  <a:pt x="200025" y="28575"/>
                </a:cubicBezTo>
                <a:cubicBezTo>
                  <a:pt x="209550" y="34925"/>
                  <a:pt x="218361" y="42505"/>
                  <a:pt x="228600" y="47625"/>
                </a:cubicBezTo>
                <a:cubicBezTo>
                  <a:pt x="243825" y="55238"/>
                  <a:pt x="281033" y="62606"/>
                  <a:pt x="295275" y="66675"/>
                </a:cubicBezTo>
                <a:cubicBezTo>
                  <a:pt x="407846" y="98838"/>
                  <a:pt x="187619" y="42751"/>
                  <a:pt x="381000" y="85725"/>
                </a:cubicBezTo>
                <a:cubicBezTo>
                  <a:pt x="390801" y="87903"/>
                  <a:pt x="399730" y="93281"/>
                  <a:pt x="409575" y="95250"/>
                </a:cubicBezTo>
                <a:cubicBezTo>
                  <a:pt x="474388" y="108213"/>
                  <a:pt x="676623" y="122991"/>
                  <a:pt x="685800" y="123825"/>
                </a:cubicBezTo>
                <a:cubicBezTo>
                  <a:pt x="715786" y="133820"/>
                  <a:pt x="718987" y="135699"/>
                  <a:pt x="752475" y="142875"/>
                </a:cubicBezTo>
                <a:cubicBezTo>
                  <a:pt x="784135" y="149659"/>
                  <a:pt x="817008" y="151686"/>
                  <a:pt x="847725" y="161925"/>
                </a:cubicBezTo>
                <a:lnTo>
                  <a:pt x="904875" y="180975"/>
                </a:lnTo>
                <a:cubicBezTo>
                  <a:pt x="914400" y="184150"/>
                  <a:pt x="925096" y="184931"/>
                  <a:pt x="933450" y="190500"/>
                </a:cubicBezTo>
                <a:cubicBezTo>
                  <a:pt x="942975" y="196850"/>
                  <a:pt x="951503" y="205041"/>
                  <a:pt x="962025" y="209550"/>
                </a:cubicBezTo>
                <a:cubicBezTo>
                  <a:pt x="973795" y="214594"/>
                  <a:pt x="1039274" y="226905"/>
                  <a:pt x="1047750" y="228600"/>
                </a:cubicBezTo>
                <a:cubicBezTo>
                  <a:pt x="1076325" y="247650"/>
                  <a:pt x="1103172" y="269589"/>
                  <a:pt x="1133475" y="285750"/>
                </a:cubicBezTo>
                <a:cubicBezTo>
                  <a:pt x="1148682" y="293861"/>
                  <a:pt x="1244838" y="320289"/>
                  <a:pt x="1257300" y="323850"/>
                </a:cubicBezTo>
                <a:cubicBezTo>
                  <a:pt x="1270000" y="336550"/>
                  <a:pt x="1279886" y="352900"/>
                  <a:pt x="1295400" y="361950"/>
                </a:cubicBezTo>
                <a:cubicBezTo>
                  <a:pt x="1318832" y="375619"/>
                  <a:pt x="1346106" y="381254"/>
                  <a:pt x="1371600" y="390525"/>
                </a:cubicBezTo>
                <a:cubicBezTo>
                  <a:pt x="1381036" y="393956"/>
                  <a:pt x="1390374" y="397872"/>
                  <a:pt x="1400175" y="400050"/>
                </a:cubicBezTo>
                <a:cubicBezTo>
                  <a:pt x="1500755" y="422401"/>
                  <a:pt x="1421574" y="397658"/>
                  <a:pt x="1485900" y="419100"/>
                </a:cubicBezTo>
                <a:cubicBezTo>
                  <a:pt x="1547024" y="480224"/>
                  <a:pt x="1473717" y="416168"/>
                  <a:pt x="1581150" y="466725"/>
                </a:cubicBezTo>
                <a:cubicBezTo>
                  <a:pt x="1614652" y="482491"/>
                  <a:pt x="1642022" y="510124"/>
                  <a:pt x="1676400" y="523875"/>
                </a:cubicBezTo>
                <a:cubicBezTo>
                  <a:pt x="1708150" y="536575"/>
                  <a:pt x="1739209" y="551161"/>
                  <a:pt x="1771650" y="561975"/>
                </a:cubicBezTo>
                <a:lnTo>
                  <a:pt x="1828800" y="581025"/>
                </a:lnTo>
                <a:cubicBezTo>
                  <a:pt x="1841500" y="590550"/>
                  <a:pt x="1852701" y="602500"/>
                  <a:pt x="1866900" y="609600"/>
                </a:cubicBezTo>
                <a:cubicBezTo>
                  <a:pt x="1891163" y="621732"/>
                  <a:pt x="1917606" y="628904"/>
                  <a:pt x="1943100" y="638175"/>
                </a:cubicBezTo>
                <a:cubicBezTo>
                  <a:pt x="1952536" y="641606"/>
                  <a:pt x="1962559" y="643493"/>
                  <a:pt x="1971675" y="647700"/>
                </a:cubicBezTo>
                <a:cubicBezTo>
                  <a:pt x="2003905" y="662576"/>
                  <a:pt x="2032117" y="688363"/>
                  <a:pt x="2066925" y="695325"/>
                </a:cubicBezTo>
                <a:cubicBezTo>
                  <a:pt x="2139791" y="709898"/>
                  <a:pt x="2090568" y="697047"/>
                  <a:pt x="2162175" y="723900"/>
                </a:cubicBezTo>
                <a:cubicBezTo>
                  <a:pt x="2171576" y="727425"/>
                  <a:pt x="2181770" y="728935"/>
                  <a:pt x="2190750" y="733425"/>
                </a:cubicBezTo>
                <a:cubicBezTo>
                  <a:pt x="2200989" y="738545"/>
                  <a:pt x="2208606" y="748455"/>
                  <a:pt x="2219325" y="752475"/>
                </a:cubicBezTo>
                <a:cubicBezTo>
                  <a:pt x="2234484" y="758159"/>
                  <a:pt x="2251443" y="757348"/>
                  <a:pt x="2266950" y="762000"/>
                </a:cubicBezTo>
                <a:cubicBezTo>
                  <a:pt x="2283327" y="766913"/>
                  <a:pt x="2298507" y="775207"/>
                  <a:pt x="2314575" y="781050"/>
                </a:cubicBezTo>
                <a:cubicBezTo>
                  <a:pt x="2333446" y="787912"/>
                  <a:pt x="2352533" y="794195"/>
                  <a:pt x="2371725" y="800100"/>
                </a:cubicBezTo>
                <a:cubicBezTo>
                  <a:pt x="2393817" y="806898"/>
                  <a:pt x="2416939" y="810566"/>
                  <a:pt x="2438400" y="819150"/>
                </a:cubicBezTo>
                <a:cubicBezTo>
                  <a:pt x="2464767" y="829697"/>
                  <a:pt x="2488233" y="846703"/>
                  <a:pt x="2514600" y="857250"/>
                </a:cubicBezTo>
                <a:cubicBezTo>
                  <a:pt x="2530475" y="863600"/>
                  <a:pt x="2546731" y="869070"/>
                  <a:pt x="2562225" y="876300"/>
                </a:cubicBezTo>
                <a:cubicBezTo>
                  <a:pt x="2581975" y="885517"/>
                  <a:pt x="2668248" y="932924"/>
                  <a:pt x="2705100" y="942975"/>
                </a:cubicBezTo>
                <a:cubicBezTo>
                  <a:pt x="2723732" y="948057"/>
                  <a:pt x="2743200" y="949325"/>
                  <a:pt x="2762250" y="952500"/>
                </a:cubicBezTo>
                <a:cubicBezTo>
                  <a:pt x="2781300" y="965200"/>
                  <a:pt x="2799386" y="979481"/>
                  <a:pt x="2819400" y="990600"/>
                </a:cubicBezTo>
                <a:cubicBezTo>
                  <a:pt x="2835875" y="999753"/>
                  <a:pt x="2882405" y="1007011"/>
                  <a:pt x="2895600" y="1009650"/>
                </a:cubicBezTo>
                <a:cubicBezTo>
                  <a:pt x="2999098" y="1071749"/>
                  <a:pt x="2900029" y="1016991"/>
                  <a:pt x="2971800" y="1047750"/>
                </a:cubicBezTo>
                <a:cubicBezTo>
                  <a:pt x="3072817" y="1091043"/>
                  <a:pt x="2939369" y="1041542"/>
                  <a:pt x="3057525" y="1085850"/>
                </a:cubicBezTo>
                <a:cubicBezTo>
                  <a:pt x="3100206" y="1101855"/>
                  <a:pt x="3074160" y="1089888"/>
                  <a:pt x="3124200" y="1104900"/>
                </a:cubicBezTo>
                <a:cubicBezTo>
                  <a:pt x="3143434" y="1110670"/>
                  <a:pt x="3162300" y="1117600"/>
                  <a:pt x="3181350" y="1123950"/>
                </a:cubicBezTo>
                <a:cubicBezTo>
                  <a:pt x="3190875" y="1127125"/>
                  <a:pt x="3201571" y="1127906"/>
                  <a:pt x="3209925" y="1133475"/>
                </a:cubicBezTo>
                <a:cubicBezTo>
                  <a:pt x="3219450" y="1139825"/>
                  <a:pt x="3227781" y="1148505"/>
                  <a:pt x="3238500" y="1152525"/>
                </a:cubicBezTo>
                <a:cubicBezTo>
                  <a:pt x="3253659" y="1158209"/>
                  <a:pt x="3270419" y="1158123"/>
                  <a:pt x="3286125" y="1162050"/>
                </a:cubicBezTo>
                <a:cubicBezTo>
                  <a:pt x="3295865" y="1164485"/>
                  <a:pt x="3304761" y="1170155"/>
                  <a:pt x="3314700" y="1171575"/>
                </a:cubicBezTo>
                <a:cubicBezTo>
                  <a:pt x="3349417" y="1176535"/>
                  <a:pt x="3384620" y="1177227"/>
                  <a:pt x="3419475" y="1181100"/>
                </a:cubicBezTo>
                <a:cubicBezTo>
                  <a:pt x="3441788" y="1183579"/>
                  <a:pt x="3463823" y="1188275"/>
                  <a:pt x="3486150" y="1190625"/>
                </a:cubicBezTo>
                <a:cubicBezTo>
                  <a:pt x="3524172" y="1194627"/>
                  <a:pt x="3562350" y="1196975"/>
                  <a:pt x="3600450" y="1200150"/>
                </a:cubicBezTo>
                <a:cubicBezTo>
                  <a:pt x="3616325" y="1203325"/>
                  <a:pt x="3632065" y="1207273"/>
                  <a:pt x="3648075" y="1209675"/>
                </a:cubicBezTo>
                <a:cubicBezTo>
                  <a:pt x="3719484" y="1220386"/>
                  <a:pt x="3811609" y="1232283"/>
                  <a:pt x="3886200" y="1238250"/>
                </a:cubicBezTo>
                <a:cubicBezTo>
                  <a:pt x="3933779" y="1242056"/>
                  <a:pt x="3981450" y="1244600"/>
                  <a:pt x="4029075" y="1247775"/>
                </a:cubicBezTo>
                <a:cubicBezTo>
                  <a:pt x="4115629" y="1260140"/>
                  <a:pt x="4074451" y="1250200"/>
                  <a:pt x="4152900" y="1276350"/>
                </a:cubicBezTo>
                <a:cubicBezTo>
                  <a:pt x="4162425" y="1279525"/>
                  <a:pt x="4173121" y="1280306"/>
                  <a:pt x="4181475" y="1285875"/>
                </a:cubicBezTo>
                <a:cubicBezTo>
                  <a:pt x="4191000" y="1292225"/>
                  <a:pt x="4199811" y="1299805"/>
                  <a:pt x="4210050" y="1304925"/>
                </a:cubicBezTo>
                <a:cubicBezTo>
                  <a:pt x="4219030" y="1309415"/>
                  <a:pt x="4228842" y="1312192"/>
                  <a:pt x="4238625" y="1314450"/>
                </a:cubicBezTo>
                <a:cubicBezTo>
                  <a:pt x="4270175" y="1321731"/>
                  <a:pt x="4303158" y="1323261"/>
                  <a:pt x="4333875" y="1333500"/>
                </a:cubicBezTo>
                <a:cubicBezTo>
                  <a:pt x="4406384" y="1357670"/>
                  <a:pt x="4371334" y="1348612"/>
                  <a:pt x="4438650" y="1362075"/>
                </a:cubicBezTo>
                <a:cubicBezTo>
                  <a:pt x="4497374" y="1401224"/>
                  <a:pt x="4452854" y="1378108"/>
                  <a:pt x="4572000" y="1390650"/>
                </a:cubicBezTo>
                <a:cubicBezTo>
                  <a:pt x="4597457" y="1393330"/>
                  <a:pt x="4622800" y="1397000"/>
                  <a:pt x="4648200" y="1400175"/>
                </a:cubicBezTo>
                <a:cubicBezTo>
                  <a:pt x="4695825" y="1397000"/>
                  <a:pt x="4743994" y="1398497"/>
                  <a:pt x="4791075" y="1390650"/>
                </a:cubicBezTo>
                <a:cubicBezTo>
                  <a:pt x="4802367" y="1388768"/>
                  <a:pt x="4812499" y="1380539"/>
                  <a:pt x="4819650" y="1371600"/>
                </a:cubicBezTo>
                <a:cubicBezTo>
                  <a:pt x="4844920" y="1340013"/>
                  <a:pt x="4814473" y="1343025"/>
                  <a:pt x="4838700" y="134302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096000" y="5450728"/>
            <a:ext cx="687859" cy="2857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spcBef>
                <a:spcPts val="0"/>
              </a:spcBef>
              <a:buNone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下の図のようにつなぐ．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X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5.0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」に設定．</a:t>
            </a:r>
          </a:p>
        </p:txBody>
      </p:sp>
    </p:spTree>
    <p:extLst>
      <p:ext uri="{BB962C8B-B14F-4D97-AF65-F5344CB8AC3E}">
        <p14:creationId xmlns:p14="http://schemas.microsoft.com/office/powerpoint/2010/main" val="3799623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⑥ 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1257300" y="3476625"/>
            <a:ext cx="4838700" cy="1400175"/>
          </a:xfrm>
          <a:custGeom>
            <a:avLst/>
            <a:gdLst>
              <a:gd name="connsiteX0" fmla="*/ 0 w 4838700"/>
              <a:gd name="connsiteY0" fmla="*/ 0 h 1400175"/>
              <a:gd name="connsiteX1" fmla="*/ 85725 w 4838700"/>
              <a:gd name="connsiteY1" fmla="*/ 9525 h 1400175"/>
              <a:gd name="connsiteX2" fmla="*/ 114300 w 4838700"/>
              <a:gd name="connsiteY2" fmla="*/ 19050 h 1400175"/>
              <a:gd name="connsiteX3" fmla="*/ 200025 w 4838700"/>
              <a:gd name="connsiteY3" fmla="*/ 28575 h 1400175"/>
              <a:gd name="connsiteX4" fmla="*/ 228600 w 4838700"/>
              <a:gd name="connsiteY4" fmla="*/ 47625 h 1400175"/>
              <a:gd name="connsiteX5" fmla="*/ 295275 w 4838700"/>
              <a:gd name="connsiteY5" fmla="*/ 66675 h 1400175"/>
              <a:gd name="connsiteX6" fmla="*/ 381000 w 4838700"/>
              <a:gd name="connsiteY6" fmla="*/ 85725 h 1400175"/>
              <a:gd name="connsiteX7" fmla="*/ 409575 w 4838700"/>
              <a:gd name="connsiteY7" fmla="*/ 95250 h 1400175"/>
              <a:gd name="connsiteX8" fmla="*/ 685800 w 4838700"/>
              <a:gd name="connsiteY8" fmla="*/ 123825 h 1400175"/>
              <a:gd name="connsiteX9" fmla="*/ 752475 w 4838700"/>
              <a:gd name="connsiteY9" fmla="*/ 142875 h 1400175"/>
              <a:gd name="connsiteX10" fmla="*/ 847725 w 4838700"/>
              <a:gd name="connsiteY10" fmla="*/ 161925 h 1400175"/>
              <a:gd name="connsiteX11" fmla="*/ 904875 w 4838700"/>
              <a:gd name="connsiteY11" fmla="*/ 180975 h 1400175"/>
              <a:gd name="connsiteX12" fmla="*/ 933450 w 4838700"/>
              <a:gd name="connsiteY12" fmla="*/ 190500 h 1400175"/>
              <a:gd name="connsiteX13" fmla="*/ 962025 w 4838700"/>
              <a:gd name="connsiteY13" fmla="*/ 209550 h 1400175"/>
              <a:gd name="connsiteX14" fmla="*/ 1047750 w 4838700"/>
              <a:gd name="connsiteY14" fmla="*/ 228600 h 1400175"/>
              <a:gd name="connsiteX15" fmla="*/ 1133475 w 4838700"/>
              <a:gd name="connsiteY15" fmla="*/ 285750 h 1400175"/>
              <a:gd name="connsiteX16" fmla="*/ 1257300 w 4838700"/>
              <a:gd name="connsiteY16" fmla="*/ 323850 h 1400175"/>
              <a:gd name="connsiteX17" fmla="*/ 1295400 w 4838700"/>
              <a:gd name="connsiteY17" fmla="*/ 361950 h 1400175"/>
              <a:gd name="connsiteX18" fmla="*/ 1371600 w 4838700"/>
              <a:gd name="connsiteY18" fmla="*/ 390525 h 1400175"/>
              <a:gd name="connsiteX19" fmla="*/ 1400175 w 4838700"/>
              <a:gd name="connsiteY19" fmla="*/ 400050 h 1400175"/>
              <a:gd name="connsiteX20" fmla="*/ 1485900 w 4838700"/>
              <a:gd name="connsiteY20" fmla="*/ 419100 h 1400175"/>
              <a:gd name="connsiteX21" fmla="*/ 1581150 w 4838700"/>
              <a:gd name="connsiteY21" fmla="*/ 466725 h 1400175"/>
              <a:gd name="connsiteX22" fmla="*/ 1676400 w 4838700"/>
              <a:gd name="connsiteY22" fmla="*/ 523875 h 1400175"/>
              <a:gd name="connsiteX23" fmla="*/ 1771650 w 4838700"/>
              <a:gd name="connsiteY23" fmla="*/ 561975 h 1400175"/>
              <a:gd name="connsiteX24" fmla="*/ 1828800 w 4838700"/>
              <a:gd name="connsiteY24" fmla="*/ 581025 h 1400175"/>
              <a:gd name="connsiteX25" fmla="*/ 1866900 w 4838700"/>
              <a:gd name="connsiteY25" fmla="*/ 609600 h 1400175"/>
              <a:gd name="connsiteX26" fmla="*/ 1943100 w 4838700"/>
              <a:gd name="connsiteY26" fmla="*/ 638175 h 1400175"/>
              <a:gd name="connsiteX27" fmla="*/ 1971675 w 4838700"/>
              <a:gd name="connsiteY27" fmla="*/ 647700 h 1400175"/>
              <a:gd name="connsiteX28" fmla="*/ 2066925 w 4838700"/>
              <a:gd name="connsiteY28" fmla="*/ 695325 h 1400175"/>
              <a:gd name="connsiteX29" fmla="*/ 2162175 w 4838700"/>
              <a:gd name="connsiteY29" fmla="*/ 723900 h 1400175"/>
              <a:gd name="connsiteX30" fmla="*/ 2190750 w 4838700"/>
              <a:gd name="connsiteY30" fmla="*/ 733425 h 1400175"/>
              <a:gd name="connsiteX31" fmla="*/ 2219325 w 4838700"/>
              <a:gd name="connsiteY31" fmla="*/ 752475 h 1400175"/>
              <a:gd name="connsiteX32" fmla="*/ 2266950 w 4838700"/>
              <a:gd name="connsiteY32" fmla="*/ 762000 h 1400175"/>
              <a:gd name="connsiteX33" fmla="*/ 2314575 w 4838700"/>
              <a:gd name="connsiteY33" fmla="*/ 781050 h 1400175"/>
              <a:gd name="connsiteX34" fmla="*/ 2371725 w 4838700"/>
              <a:gd name="connsiteY34" fmla="*/ 800100 h 1400175"/>
              <a:gd name="connsiteX35" fmla="*/ 2438400 w 4838700"/>
              <a:gd name="connsiteY35" fmla="*/ 819150 h 1400175"/>
              <a:gd name="connsiteX36" fmla="*/ 2514600 w 4838700"/>
              <a:gd name="connsiteY36" fmla="*/ 857250 h 1400175"/>
              <a:gd name="connsiteX37" fmla="*/ 2562225 w 4838700"/>
              <a:gd name="connsiteY37" fmla="*/ 876300 h 1400175"/>
              <a:gd name="connsiteX38" fmla="*/ 2705100 w 4838700"/>
              <a:gd name="connsiteY38" fmla="*/ 942975 h 1400175"/>
              <a:gd name="connsiteX39" fmla="*/ 2762250 w 4838700"/>
              <a:gd name="connsiteY39" fmla="*/ 952500 h 1400175"/>
              <a:gd name="connsiteX40" fmla="*/ 2819400 w 4838700"/>
              <a:gd name="connsiteY40" fmla="*/ 990600 h 1400175"/>
              <a:gd name="connsiteX41" fmla="*/ 2895600 w 4838700"/>
              <a:gd name="connsiteY41" fmla="*/ 1009650 h 1400175"/>
              <a:gd name="connsiteX42" fmla="*/ 2971800 w 4838700"/>
              <a:gd name="connsiteY42" fmla="*/ 1047750 h 1400175"/>
              <a:gd name="connsiteX43" fmla="*/ 3057525 w 4838700"/>
              <a:gd name="connsiteY43" fmla="*/ 1085850 h 1400175"/>
              <a:gd name="connsiteX44" fmla="*/ 3124200 w 4838700"/>
              <a:gd name="connsiteY44" fmla="*/ 1104900 h 1400175"/>
              <a:gd name="connsiteX45" fmla="*/ 3181350 w 4838700"/>
              <a:gd name="connsiteY45" fmla="*/ 1123950 h 1400175"/>
              <a:gd name="connsiteX46" fmla="*/ 3209925 w 4838700"/>
              <a:gd name="connsiteY46" fmla="*/ 1133475 h 1400175"/>
              <a:gd name="connsiteX47" fmla="*/ 3238500 w 4838700"/>
              <a:gd name="connsiteY47" fmla="*/ 1152525 h 1400175"/>
              <a:gd name="connsiteX48" fmla="*/ 3286125 w 4838700"/>
              <a:gd name="connsiteY48" fmla="*/ 1162050 h 1400175"/>
              <a:gd name="connsiteX49" fmla="*/ 3314700 w 4838700"/>
              <a:gd name="connsiteY49" fmla="*/ 1171575 h 1400175"/>
              <a:gd name="connsiteX50" fmla="*/ 3419475 w 4838700"/>
              <a:gd name="connsiteY50" fmla="*/ 1181100 h 1400175"/>
              <a:gd name="connsiteX51" fmla="*/ 3486150 w 4838700"/>
              <a:gd name="connsiteY51" fmla="*/ 1190625 h 1400175"/>
              <a:gd name="connsiteX52" fmla="*/ 3600450 w 4838700"/>
              <a:gd name="connsiteY52" fmla="*/ 1200150 h 1400175"/>
              <a:gd name="connsiteX53" fmla="*/ 3648075 w 4838700"/>
              <a:gd name="connsiteY53" fmla="*/ 1209675 h 1400175"/>
              <a:gd name="connsiteX54" fmla="*/ 3886200 w 4838700"/>
              <a:gd name="connsiteY54" fmla="*/ 1238250 h 1400175"/>
              <a:gd name="connsiteX55" fmla="*/ 4029075 w 4838700"/>
              <a:gd name="connsiteY55" fmla="*/ 1247775 h 1400175"/>
              <a:gd name="connsiteX56" fmla="*/ 4152900 w 4838700"/>
              <a:gd name="connsiteY56" fmla="*/ 1276350 h 1400175"/>
              <a:gd name="connsiteX57" fmla="*/ 4181475 w 4838700"/>
              <a:gd name="connsiteY57" fmla="*/ 1285875 h 1400175"/>
              <a:gd name="connsiteX58" fmla="*/ 4210050 w 4838700"/>
              <a:gd name="connsiteY58" fmla="*/ 1304925 h 1400175"/>
              <a:gd name="connsiteX59" fmla="*/ 4238625 w 4838700"/>
              <a:gd name="connsiteY59" fmla="*/ 1314450 h 1400175"/>
              <a:gd name="connsiteX60" fmla="*/ 4333875 w 4838700"/>
              <a:gd name="connsiteY60" fmla="*/ 1333500 h 1400175"/>
              <a:gd name="connsiteX61" fmla="*/ 4438650 w 4838700"/>
              <a:gd name="connsiteY61" fmla="*/ 1362075 h 1400175"/>
              <a:gd name="connsiteX62" fmla="*/ 4572000 w 4838700"/>
              <a:gd name="connsiteY62" fmla="*/ 1390650 h 1400175"/>
              <a:gd name="connsiteX63" fmla="*/ 4648200 w 4838700"/>
              <a:gd name="connsiteY63" fmla="*/ 1400175 h 1400175"/>
              <a:gd name="connsiteX64" fmla="*/ 4791075 w 4838700"/>
              <a:gd name="connsiteY64" fmla="*/ 1390650 h 1400175"/>
              <a:gd name="connsiteX65" fmla="*/ 4819650 w 4838700"/>
              <a:gd name="connsiteY65" fmla="*/ 1371600 h 1400175"/>
              <a:gd name="connsiteX66" fmla="*/ 4838700 w 4838700"/>
              <a:gd name="connsiteY66" fmla="*/ 1343025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838700" h="1400175">
                <a:moveTo>
                  <a:pt x="0" y="0"/>
                </a:moveTo>
                <a:cubicBezTo>
                  <a:pt x="28575" y="3175"/>
                  <a:pt x="57365" y="4798"/>
                  <a:pt x="85725" y="9525"/>
                </a:cubicBezTo>
                <a:cubicBezTo>
                  <a:pt x="95629" y="11176"/>
                  <a:pt x="104396" y="17399"/>
                  <a:pt x="114300" y="19050"/>
                </a:cubicBezTo>
                <a:cubicBezTo>
                  <a:pt x="142660" y="23777"/>
                  <a:pt x="171450" y="25400"/>
                  <a:pt x="200025" y="28575"/>
                </a:cubicBezTo>
                <a:cubicBezTo>
                  <a:pt x="209550" y="34925"/>
                  <a:pt x="218361" y="42505"/>
                  <a:pt x="228600" y="47625"/>
                </a:cubicBezTo>
                <a:cubicBezTo>
                  <a:pt x="243825" y="55238"/>
                  <a:pt x="281033" y="62606"/>
                  <a:pt x="295275" y="66675"/>
                </a:cubicBezTo>
                <a:cubicBezTo>
                  <a:pt x="407846" y="98838"/>
                  <a:pt x="187619" y="42751"/>
                  <a:pt x="381000" y="85725"/>
                </a:cubicBezTo>
                <a:cubicBezTo>
                  <a:pt x="390801" y="87903"/>
                  <a:pt x="399730" y="93281"/>
                  <a:pt x="409575" y="95250"/>
                </a:cubicBezTo>
                <a:cubicBezTo>
                  <a:pt x="474388" y="108213"/>
                  <a:pt x="676623" y="122991"/>
                  <a:pt x="685800" y="123825"/>
                </a:cubicBezTo>
                <a:cubicBezTo>
                  <a:pt x="715786" y="133820"/>
                  <a:pt x="718987" y="135699"/>
                  <a:pt x="752475" y="142875"/>
                </a:cubicBezTo>
                <a:cubicBezTo>
                  <a:pt x="784135" y="149659"/>
                  <a:pt x="817008" y="151686"/>
                  <a:pt x="847725" y="161925"/>
                </a:cubicBezTo>
                <a:lnTo>
                  <a:pt x="904875" y="180975"/>
                </a:lnTo>
                <a:cubicBezTo>
                  <a:pt x="914400" y="184150"/>
                  <a:pt x="925096" y="184931"/>
                  <a:pt x="933450" y="190500"/>
                </a:cubicBezTo>
                <a:cubicBezTo>
                  <a:pt x="942975" y="196850"/>
                  <a:pt x="951503" y="205041"/>
                  <a:pt x="962025" y="209550"/>
                </a:cubicBezTo>
                <a:cubicBezTo>
                  <a:pt x="973795" y="214594"/>
                  <a:pt x="1039274" y="226905"/>
                  <a:pt x="1047750" y="228600"/>
                </a:cubicBezTo>
                <a:cubicBezTo>
                  <a:pt x="1076325" y="247650"/>
                  <a:pt x="1103172" y="269589"/>
                  <a:pt x="1133475" y="285750"/>
                </a:cubicBezTo>
                <a:cubicBezTo>
                  <a:pt x="1148682" y="293861"/>
                  <a:pt x="1244838" y="320289"/>
                  <a:pt x="1257300" y="323850"/>
                </a:cubicBezTo>
                <a:cubicBezTo>
                  <a:pt x="1270000" y="336550"/>
                  <a:pt x="1279886" y="352900"/>
                  <a:pt x="1295400" y="361950"/>
                </a:cubicBezTo>
                <a:cubicBezTo>
                  <a:pt x="1318832" y="375619"/>
                  <a:pt x="1346106" y="381254"/>
                  <a:pt x="1371600" y="390525"/>
                </a:cubicBezTo>
                <a:cubicBezTo>
                  <a:pt x="1381036" y="393956"/>
                  <a:pt x="1390374" y="397872"/>
                  <a:pt x="1400175" y="400050"/>
                </a:cubicBezTo>
                <a:cubicBezTo>
                  <a:pt x="1500755" y="422401"/>
                  <a:pt x="1421574" y="397658"/>
                  <a:pt x="1485900" y="419100"/>
                </a:cubicBezTo>
                <a:cubicBezTo>
                  <a:pt x="1547024" y="480224"/>
                  <a:pt x="1473717" y="416168"/>
                  <a:pt x="1581150" y="466725"/>
                </a:cubicBezTo>
                <a:cubicBezTo>
                  <a:pt x="1614652" y="482491"/>
                  <a:pt x="1642022" y="510124"/>
                  <a:pt x="1676400" y="523875"/>
                </a:cubicBezTo>
                <a:cubicBezTo>
                  <a:pt x="1708150" y="536575"/>
                  <a:pt x="1739209" y="551161"/>
                  <a:pt x="1771650" y="561975"/>
                </a:cubicBezTo>
                <a:lnTo>
                  <a:pt x="1828800" y="581025"/>
                </a:lnTo>
                <a:cubicBezTo>
                  <a:pt x="1841500" y="590550"/>
                  <a:pt x="1852701" y="602500"/>
                  <a:pt x="1866900" y="609600"/>
                </a:cubicBezTo>
                <a:cubicBezTo>
                  <a:pt x="1891163" y="621732"/>
                  <a:pt x="1917606" y="628904"/>
                  <a:pt x="1943100" y="638175"/>
                </a:cubicBezTo>
                <a:cubicBezTo>
                  <a:pt x="1952536" y="641606"/>
                  <a:pt x="1962559" y="643493"/>
                  <a:pt x="1971675" y="647700"/>
                </a:cubicBezTo>
                <a:cubicBezTo>
                  <a:pt x="2003905" y="662576"/>
                  <a:pt x="2032117" y="688363"/>
                  <a:pt x="2066925" y="695325"/>
                </a:cubicBezTo>
                <a:cubicBezTo>
                  <a:pt x="2139791" y="709898"/>
                  <a:pt x="2090568" y="697047"/>
                  <a:pt x="2162175" y="723900"/>
                </a:cubicBezTo>
                <a:cubicBezTo>
                  <a:pt x="2171576" y="727425"/>
                  <a:pt x="2181770" y="728935"/>
                  <a:pt x="2190750" y="733425"/>
                </a:cubicBezTo>
                <a:cubicBezTo>
                  <a:pt x="2200989" y="738545"/>
                  <a:pt x="2208606" y="748455"/>
                  <a:pt x="2219325" y="752475"/>
                </a:cubicBezTo>
                <a:cubicBezTo>
                  <a:pt x="2234484" y="758159"/>
                  <a:pt x="2251443" y="757348"/>
                  <a:pt x="2266950" y="762000"/>
                </a:cubicBezTo>
                <a:cubicBezTo>
                  <a:pt x="2283327" y="766913"/>
                  <a:pt x="2298507" y="775207"/>
                  <a:pt x="2314575" y="781050"/>
                </a:cubicBezTo>
                <a:cubicBezTo>
                  <a:pt x="2333446" y="787912"/>
                  <a:pt x="2352533" y="794195"/>
                  <a:pt x="2371725" y="800100"/>
                </a:cubicBezTo>
                <a:cubicBezTo>
                  <a:pt x="2393817" y="806898"/>
                  <a:pt x="2416939" y="810566"/>
                  <a:pt x="2438400" y="819150"/>
                </a:cubicBezTo>
                <a:cubicBezTo>
                  <a:pt x="2464767" y="829697"/>
                  <a:pt x="2488233" y="846703"/>
                  <a:pt x="2514600" y="857250"/>
                </a:cubicBezTo>
                <a:cubicBezTo>
                  <a:pt x="2530475" y="863600"/>
                  <a:pt x="2546731" y="869070"/>
                  <a:pt x="2562225" y="876300"/>
                </a:cubicBezTo>
                <a:cubicBezTo>
                  <a:pt x="2581975" y="885517"/>
                  <a:pt x="2668248" y="932924"/>
                  <a:pt x="2705100" y="942975"/>
                </a:cubicBezTo>
                <a:cubicBezTo>
                  <a:pt x="2723732" y="948057"/>
                  <a:pt x="2743200" y="949325"/>
                  <a:pt x="2762250" y="952500"/>
                </a:cubicBezTo>
                <a:cubicBezTo>
                  <a:pt x="2781300" y="965200"/>
                  <a:pt x="2799386" y="979481"/>
                  <a:pt x="2819400" y="990600"/>
                </a:cubicBezTo>
                <a:cubicBezTo>
                  <a:pt x="2835875" y="999753"/>
                  <a:pt x="2882405" y="1007011"/>
                  <a:pt x="2895600" y="1009650"/>
                </a:cubicBezTo>
                <a:cubicBezTo>
                  <a:pt x="2999098" y="1071749"/>
                  <a:pt x="2900029" y="1016991"/>
                  <a:pt x="2971800" y="1047750"/>
                </a:cubicBezTo>
                <a:cubicBezTo>
                  <a:pt x="3072817" y="1091043"/>
                  <a:pt x="2939369" y="1041542"/>
                  <a:pt x="3057525" y="1085850"/>
                </a:cubicBezTo>
                <a:cubicBezTo>
                  <a:pt x="3100206" y="1101855"/>
                  <a:pt x="3074160" y="1089888"/>
                  <a:pt x="3124200" y="1104900"/>
                </a:cubicBezTo>
                <a:cubicBezTo>
                  <a:pt x="3143434" y="1110670"/>
                  <a:pt x="3162300" y="1117600"/>
                  <a:pt x="3181350" y="1123950"/>
                </a:cubicBezTo>
                <a:cubicBezTo>
                  <a:pt x="3190875" y="1127125"/>
                  <a:pt x="3201571" y="1127906"/>
                  <a:pt x="3209925" y="1133475"/>
                </a:cubicBezTo>
                <a:cubicBezTo>
                  <a:pt x="3219450" y="1139825"/>
                  <a:pt x="3227781" y="1148505"/>
                  <a:pt x="3238500" y="1152525"/>
                </a:cubicBezTo>
                <a:cubicBezTo>
                  <a:pt x="3253659" y="1158209"/>
                  <a:pt x="3270419" y="1158123"/>
                  <a:pt x="3286125" y="1162050"/>
                </a:cubicBezTo>
                <a:cubicBezTo>
                  <a:pt x="3295865" y="1164485"/>
                  <a:pt x="3304761" y="1170155"/>
                  <a:pt x="3314700" y="1171575"/>
                </a:cubicBezTo>
                <a:cubicBezTo>
                  <a:pt x="3349417" y="1176535"/>
                  <a:pt x="3384620" y="1177227"/>
                  <a:pt x="3419475" y="1181100"/>
                </a:cubicBezTo>
                <a:cubicBezTo>
                  <a:pt x="3441788" y="1183579"/>
                  <a:pt x="3463823" y="1188275"/>
                  <a:pt x="3486150" y="1190625"/>
                </a:cubicBezTo>
                <a:cubicBezTo>
                  <a:pt x="3524172" y="1194627"/>
                  <a:pt x="3562350" y="1196975"/>
                  <a:pt x="3600450" y="1200150"/>
                </a:cubicBezTo>
                <a:cubicBezTo>
                  <a:pt x="3616325" y="1203325"/>
                  <a:pt x="3632065" y="1207273"/>
                  <a:pt x="3648075" y="1209675"/>
                </a:cubicBezTo>
                <a:cubicBezTo>
                  <a:pt x="3719484" y="1220386"/>
                  <a:pt x="3811609" y="1232283"/>
                  <a:pt x="3886200" y="1238250"/>
                </a:cubicBezTo>
                <a:cubicBezTo>
                  <a:pt x="3933779" y="1242056"/>
                  <a:pt x="3981450" y="1244600"/>
                  <a:pt x="4029075" y="1247775"/>
                </a:cubicBezTo>
                <a:cubicBezTo>
                  <a:pt x="4115629" y="1260140"/>
                  <a:pt x="4074451" y="1250200"/>
                  <a:pt x="4152900" y="1276350"/>
                </a:cubicBezTo>
                <a:cubicBezTo>
                  <a:pt x="4162425" y="1279525"/>
                  <a:pt x="4173121" y="1280306"/>
                  <a:pt x="4181475" y="1285875"/>
                </a:cubicBezTo>
                <a:cubicBezTo>
                  <a:pt x="4191000" y="1292225"/>
                  <a:pt x="4199811" y="1299805"/>
                  <a:pt x="4210050" y="1304925"/>
                </a:cubicBezTo>
                <a:cubicBezTo>
                  <a:pt x="4219030" y="1309415"/>
                  <a:pt x="4228842" y="1312192"/>
                  <a:pt x="4238625" y="1314450"/>
                </a:cubicBezTo>
                <a:cubicBezTo>
                  <a:pt x="4270175" y="1321731"/>
                  <a:pt x="4303158" y="1323261"/>
                  <a:pt x="4333875" y="1333500"/>
                </a:cubicBezTo>
                <a:cubicBezTo>
                  <a:pt x="4406384" y="1357670"/>
                  <a:pt x="4371334" y="1348612"/>
                  <a:pt x="4438650" y="1362075"/>
                </a:cubicBezTo>
                <a:cubicBezTo>
                  <a:pt x="4497374" y="1401224"/>
                  <a:pt x="4452854" y="1378108"/>
                  <a:pt x="4572000" y="1390650"/>
                </a:cubicBezTo>
                <a:cubicBezTo>
                  <a:pt x="4597457" y="1393330"/>
                  <a:pt x="4622800" y="1397000"/>
                  <a:pt x="4648200" y="1400175"/>
                </a:cubicBezTo>
                <a:cubicBezTo>
                  <a:pt x="4695825" y="1397000"/>
                  <a:pt x="4743994" y="1398497"/>
                  <a:pt x="4791075" y="1390650"/>
                </a:cubicBezTo>
                <a:cubicBezTo>
                  <a:pt x="4802367" y="1388768"/>
                  <a:pt x="4812499" y="1380539"/>
                  <a:pt x="4819650" y="1371600"/>
                </a:cubicBezTo>
                <a:cubicBezTo>
                  <a:pt x="4844920" y="1340013"/>
                  <a:pt x="4814473" y="1343025"/>
                  <a:pt x="4838700" y="134302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キーで床が傾くことを確認．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49" y="2264200"/>
            <a:ext cx="7177140" cy="41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3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95" y="2212258"/>
            <a:ext cx="6327711" cy="45638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⑥ キーボードの「</a:t>
            </a:r>
            <a:r>
              <a:rPr lang="en-US" altLang="ja-JP" sz="2800" dirty="0">
                <a:solidFill>
                  <a:schemeClr val="bg1"/>
                </a:solidFill>
              </a:rPr>
              <a:t>I</a:t>
            </a:r>
            <a:r>
              <a:rPr lang="ja-JP" altLang="en-US" sz="2800" dirty="0">
                <a:solidFill>
                  <a:schemeClr val="bg1"/>
                </a:solidFill>
              </a:rPr>
              <a:t>」キーで，</a:t>
            </a:r>
            <a:r>
              <a:rPr lang="en-US" altLang="ja-JP" sz="2800" dirty="0">
                <a:solidFill>
                  <a:schemeClr val="bg1"/>
                </a:solidFill>
              </a:rPr>
              <a:t>X</a:t>
            </a:r>
            <a:r>
              <a:rPr lang="ja-JP" altLang="en-US" sz="2800" dirty="0">
                <a:solidFill>
                  <a:schemeClr val="bg1"/>
                </a:solidFill>
              </a:rPr>
              <a:t>軸周りに「</a:t>
            </a:r>
            <a:r>
              <a:rPr lang="en-US" altLang="ja-JP" sz="2800" dirty="0">
                <a:solidFill>
                  <a:schemeClr val="bg1"/>
                </a:solidFill>
              </a:rPr>
              <a:t>-5.0</a:t>
            </a:r>
            <a:r>
              <a:rPr lang="ja-JP" altLang="en-US" sz="2800" dirty="0">
                <a:solidFill>
                  <a:schemeClr val="bg1"/>
                </a:solidFill>
              </a:rPr>
              <a:t>」傾くように設定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157095" y="4794425"/>
            <a:ext cx="990600" cy="11491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下の図のようにつなぐ．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X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-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5.0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」に設定．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375787" y="6220030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55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⑧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I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キーで床が傾くことを確認．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95" y="2294127"/>
            <a:ext cx="6981876" cy="40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01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⑨ すべての 「</a:t>
            </a:r>
            <a:r>
              <a:rPr lang="en-US" altLang="ja-JP" sz="2800" dirty="0" err="1">
                <a:solidFill>
                  <a:schemeClr val="bg1"/>
                </a:solidFill>
              </a:rPr>
              <a:t>StaticMeshes</a:t>
            </a:r>
            <a:r>
              <a:rPr lang="en-US" altLang="ja-JP" sz="2800" dirty="0">
                <a:solidFill>
                  <a:schemeClr val="bg1"/>
                </a:solidFill>
              </a:rPr>
              <a:t> </a:t>
            </a:r>
            <a:r>
              <a:rPr lang="ja-JP" altLang="en-US" sz="2800" dirty="0">
                <a:solidFill>
                  <a:schemeClr val="bg1"/>
                </a:solidFill>
              </a:rPr>
              <a:t>アクター」について，物理シミュレーションを行う設定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02" y="1495822"/>
            <a:ext cx="6718512" cy="512620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013154" y="1766017"/>
            <a:ext cx="5560143" cy="1132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020145" y="6220030"/>
            <a:ext cx="796413" cy="2726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25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⑩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79218" y="1576050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</a:rPr>
              <a:t>物理シミュレーションを確認．アクタが飛んでいくのは正常動作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44" y="2441602"/>
            <a:ext cx="8834502" cy="41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6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⑪ テレポートを行う設定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63" y="1574508"/>
            <a:ext cx="7583601" cy="51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5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 err="1"/>
              <a:t>ue</a:t>
            </a:r>
            <a:r>
              <a:rPr lang="en-US" altLang="ja-JP" dirty="0"/>
              <a:t>-12. </a:t>
            </a:r>
            <a:r>
              <a:rPr lang="ja-JP" altLang="en-US" dirty="0"/>
              <a:t>実習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D912D63C-F622-4A2C-940C-6E054A712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368" y="3372103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</a:t>
            </a:r>
            <a:r>
              <a:rPr lang="ja-JP" altLang="en-US" dirty="0"/>
              <a:t>シリーズ）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60" y="4363597"/>
            <a:ext cx="1473994" cy="1473994"/>
          </a:xfrm>
          <a:prstGeom prst="rect">
            <a:avLst/>
          </a:prstGeom>
        </p:spPr>
      </p:pic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899731" y="3718076"/>
            <a:ext cx="5459893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https://</a:t>
            </a:r>
            <a:r>
              <a:rPr lang="en-US" altLang="ja-JP" sz="2400" dirty="0" err="1">
                <a:latin typeface="Arial" panose="020B0604020202020204" pitchFamily="34" charset="0"/>
                <a:ea typeface="メイリオ" panose="020B0604030504040204" pitchFamily="50" charset="-128"/>
              </a:rPr>
              <a:t>www.kkaneko.jp</a:t>
            </a: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/cc/</a:t>
            </a:r>
            <a:r>
              <a:rPr lang="en-US" altLang="ja-JP" sz="2400" dirty="0" err="1">
                <a:latin typeface="Arial" panose="020B0604020202020204" pitchFamily="34" charset="0"/>
                <a:ea typeface="メイリオ" panose="020B0604030504040204" pitchFamily="50" charset="-128"/>
              </a:rPr>
              <a:t>ue</a:t>
            </a: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/</a:t>
            </a:r>
            <a:r>
              <a:rPr lang="en-US" altLang="ja-JP" sz="2400" dirty="0" err="1">
                <a:latin typeface="Arial" panose="020B0604020202020204" pitchFamily="34" charset="0"/>
                <a:ea typeface="メイリオ" panose="020B0604030504040204" pitchFamily="50" charset="-128"/>
              </a:rPr>
              <a:t>index.html</a:t>
            </a:r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⑫ 再びプレイして確認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308715" y="163504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テレポートが無い場合との違いを確認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343" y="2414957"/>
            <a:ext cx="5524540" cy="40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2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実習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285" y="2947242"/>
            <a:ext cx="4074876" cy="298895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1590" y="721411"/>
            <a:ext cx="88024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床の上でボールなどを転がすゲームを作成してみなさい．</a:t>
            </a:r>
            <a:endParaRPr kumimoji="1" lang="en-US" altLang="ja-JP" sz="2400" dirty="0"/>
          </a:p>
          <a:p>
            <a:r>
              <a:rPr kumimoji="1" lang="ja-JP" altLang="en-US" sz="2400" dirty="0"/>
              <a:t>さらに，</a:t>
            </a:r>
            <a:endParaRPr kumimoji="1" lang="en-US" altLang="ja-JP" sz="2400" dirty="0"/>
          </a:p>
          <a:p>
            <a:r>
              <a:rPr kumimoji="1" lang="ja-JP" altLang="en-US" sz="2400" dirty="0"/>
              <a:t>・障害物を置いてみなさい．</a:t>
            </a:r>
            <a:endParaRPr kumimoji="1" lang="en-US" altLang="ja-JP" sz="2400" dirty="0"/>
          </a:p>
          <a:p>
            <a:r>
              <a:rPr kumimoji="1" lang="ja-JP" altLang="en-US" sz="2400" dirty="0"/>
              <a:t>・床がいろんな方向（</a:t>
            </a:r>
            <a:r>
              <a:rPr kumimoji="1" lang="en-US" altLang="ja-JP" sz="2400" dirty="0"/>
              <a:t>X,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Y, Z</a:t>
            </a:r>
            <a:r>
              <a:rPr kumimoji="1" lang="ja-JP" altLang="en-US" sz="2400" dirty="0"/>
              <a:t>）に動くようにしなさい</a:t>
            </a:r>
            <a:endParaRPr kumimoji="1" lang="en-US" altLang="ja-JP" sz="2400" dirty="0"/>
          </a:p>
          <a:p>
            <a:r>
              <a:rPr kumimoji="1" lang="ja-JP" altLang="en-US" sz="2400" dirty="0"/>
              <a:t>・キーボード操作で動かせるオブジェクトを増やしてみなさい</a:t>
            </a:r>
            <a:endParaRPr kumimoji="1" lang="en-US" altLang="ja-JP" sz="2400" dirty="0"/>
          </a:p>
          <a:p>
            <a:r>
              <a:rPr kumimoji="1" lang="ja-JP" altLang="en-US" sz="2400" dirty="0"/>
              <a:t>・サードパーソンのゲームでもためしてみなさい</a:t>
            </a:r>
            <a:endParaRPr kumimoji="1" lang="en-US" altLang="ja-JP" sz="2400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998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2" y="304800"/>
            <a:ext cx="8731850" cy="645752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424864" y="87886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モード</a:t>
            </a:r>
            <a:endParaRPr kumimoji="1"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さまざまなモードの切り替え</a:t>
            </a:r>
            <a:endParaRPr kumimoji="1" lang="ja-JP" altLang="en-US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167182" y="708398"/>
            <a:ext cx="1490167" cy="66140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987814" y="42410"/>
            <a:ext cx="2954655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アウトライナ</a:t>
            </a:r>
            <a:endParaRPr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すべてのアクタを階層構造で表示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154130" y="743130"/>
            <a:ext cx="1766622" cy="171654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154130" y="2534128"/>
            <a:ext cx="1766622" cy="382222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1479551" y="1545552"/>
            <a:ext cx="5626100" cy="305702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2782169" y="2682031"/>
            <a:ext cx="2262158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ビューポート</a:t>
            </a:r>
            <a:endParaRPr kumimoji="1"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編集やゲームプレイの画面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849ACF-58A0-487D-8FF6-2A32C400135C}"/>
              </a:ext>
            </a:extLst>
          </p:cNvPr>
          <p:cNvSpPr/>
          <p:nvPr/>
        </p:nvSpPr>
        <p:spPr bwMode="auto">
          <a:xfrm>
            <a:off x="188902" y="4643430"/>
            <a:ext cx="6965228" cy="184627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269968" y="3429000"/>
            <a:ext cx="278153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</a:t>
            </a:r>
            <a:endParaRPr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アクタの詳細情報の編集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アクタの移動・回転・スケール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編集可能なプロパティの編集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BFC8-CB67-497F-9013-F13227A7B44F}"/>
              </a:ext>
            </a:extLst>
          </p:cNvPr>
          <p:cNvSpPr txBox="1"/>
          <p:nvPr/>
        </p:nvSpPr>
        <p:spPr>
          <a:xfrm>
            <a:off x="2947753" y="5376624"/>
            <a:ext cx="243528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コンテンツブラウザ</a:t>
            </a:r>
            <a:endParaRPr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コンテンツアセットの編集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400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1</a:t>
            </a:r>
            <a:r>
              <a:rPr kumimoji="1" lang="en-US" altLang="ja-JP" dirty="0"/>
              <a:t>. Unreal Engine </a:t>
            </a:r>
            <a:r>
              <a:rPr kumimoji="1" lang="ja-JP" altLang="en-US" dirty="0"/>
              <a:t>の起動とブループリント</a:t>
            </a:r>
            <a:r>
              <a:rPr lang="ja-JP" altLang="en-US" dirty="0"/>
              <a:t>プロジェクトの作成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397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ブループリント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970100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ブループリント（</a:t>
            </a:r>
            <a:r>
              <a:rPr lang="en-US" altLang="ja-JP" b="1" dirty="0">
                <a:solidFill>
                  <a:srgbClr val="C00000"/>
                </a:solidFill>
              </a:rPr>
              <a:t>Blueprint</a:t>
            </a:r>
            <a:r>
              <a:rPr lang="ja-JP" altLang="en-US" b="1" dirty="0">
                <a:solidFill>
                  <a:srgbClr val="C00000"/>
                </a:solidFill>
              </a:rPr>
              <a:t>）</a:t>
            </a:r>
            <a:r>
              <a:rPr lang="en-US" altLang="ja-JP" dirty="0"/>
              <a:t> </a:t>
            </a:r>
            <a:r>
              <a:rPr lang="ja-JP" altLang="en-US" dirty="0"/>
              <a:t>とは，</a:t>
            </a:r>
            <a:r>
              <a:rPr lang="ja-JP" altLang="en-US" b="1" dirty="0"/>
              <a:t>ビジュアル</a:t>
            </a:r>
            <a:r>
              <a:rPr lang="ja-JP" altLang="en-US" dirty="0"/>
              <a:t>に</a:t>
            </a:r>
            <a:r>
              <a:rPr lang="ja-JP" altLang="en-US" b="1" dirty="0">
                <a:solidFill>
                  <a:srgbClr val="C00000"/>
                </a:solidFill>
              </a:rPr>
              <a:t>スクリプト</a:t>
            </a:r>
            <a:r>
              <a:rPr lang="ja-JP" altLang="en-US" dirty="0"/>
              <a:t>を作成できるシステム</a:t>
            </a:r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スクリプト</a:t>
            </a:r>
            <a:r>
              <a:rPr kumimoji="1" lang="ja-JP" altLang="en-US" dirty="0"/>
              <a:t>は，「書かれたもの」，「台本」のような意味．</a:t>
            </a:r>
            <a:r>
              <a:rPr kumimoji="1" lang="en-US" altLang="ja-JP" dirty="0"/>
              <a:t>Unreal Engine </a:t>
            </a:r>
            <a:r>
              <a:rPr kumimoji="1" lang="ja-JP" altLang="en-US" dirty="0"/>
              <a:t>では，ゲームでの</a:t>
            </a:r>
            <a:r>
              <a:rPr kumimoji="1" lang="ja-JP" altLang="en-US" b="1" dirty="0">
                <a:solidFill>
                  <a:srgbClr val="C00000"/>
                </a:solidFill>
              </a:rPr>
              <a:t>イベント</a:t>
            </a:r>
            <a:r>
              <a:rPr kumimoji="1" lang="ja-JP" altLang="en-US" dirty="0"/>
              <a:t>や</a:t>
            </a:r>
            <a:r>
              <a:rPr kumimoji="1" lang="ja-JP" altLang="en-US" b="1" dirty="0">
                <a:solidFill>
                  <a:srgbClr val="C00000"/>
                </a:solidFill>
              </a:rPr>
              <a:t>アクション</a:t>
            </a:r>
            <a:r>
              <a:rPr kumimoji="1" lang="ja-JP" altLang="en-US" dirty="0"/>
              <a:t>についての記述である．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96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プロジェクトの新規作成での設定項目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新規プロジェクトのカテゴリ</a:t>
            </a:r>
            <a:r>
              <a:rPr lang="ja-JP" altLang="en-US" dirty="0"/>
              <a:t>： </a:t>
            </a:r>
            <a:r>
              <a:rPr lang="ja-JP" altLang="en-US" b="1" dirty="0"/>
              <a:t>ゲーム</a:t>
            </a:r>
            <a:r>
              <a:rPr lang="ja-JP" altLang="en-US" dirty="0"/>
              <a:t>など</a:t>
            </a:r>
            <a:endParaRPr kumimoji="1" lang="en-US" altLang="ja-JP" dirty="0"/>
          </a:p>
          <a:p>
            <a:r>
              <a:rPr lang="ja-JP" altLang="en-US" dirty="0"/>
              <a:t>テンプレート： </a:t>
            </a:r>
            <a:r>
              <a:rPr lang="en-US" altLang="ja-JP" b="1" dirty="0"/>
              <a:t>Blank</a:t>
            </a:r>
            <a:r>
              <a:rPr lang="en-US" altLang="ja-JP" dirty="0"/>
              <a:t> </a:t>
            </a:r>
            <a:r>
              <a:rPr lang="ja-JP" altLang="en-US" dirty="0"/>
              <a:t>など</a:t>
            </a:r>
            <a:endParaRPr lang="en-US" altLang="ja-JP" dirty="0"/>
          </a:p>
          <a:p>
            <a:r>
              <a:rPr kumimoji="1" lang="ja-JP" altLang="en-US" dirty="0"/>
              <a:t>種類： </a:t>
            </a:r>
            <a:r>
              <a:rPr kumimoji="1" lang="ja-JP" altLang="en-US" b="1" dirty="0"/>
              <a:t>ブループリント</a:t>
            </a:r>
            <a:r>
              <a:rPr kumimoji="1" lang="ja-JP" altLang="en-US" dirty="0"/>
              <a:t>あるいは </a:t>
            </a:r>
            <a:r>
              <a:rPr kumimoji="1" lang="en-US" altLang="ja-JP" b="1" dirty="0"/>
              <a:t>C++</a:t>
            </a:r>
          </a:p>
          <a:p>
            <a:r>
              <a:rPr lang="ja-JP" altLang="en-US" dirty="0"/>
              <a:t>スターターコンテンツ： </a:t>
            </a:r>
            <a:r>
              <a:rPr lang="ja-JP" altLang="en-US" b="1" dirty="0"/>
              <a:t>有り</a:t>
            </a:r>
            <a:r>
              <a:rPr lang="ja-JP" altLang="en-US" dirty="0"/>
              <a:t>あるいは</a:t>
            </a:r>
            <a:r>
              <a:rPr lang="ja-JP" altLang="en-US" b="1" dirty="0" err="1"/>
              <a:t>無し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22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ja-JP" altLang="en-US" dirty="0"/>
              <a:t>実習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ja-JP" altLang="en-US" sz="2400" dirty="0"/>
              <a:t>資料：</a:t>
            </a:r>
            <a:r>
              <a:rPr lang="ja-JP" altLang="en-US" sz="2400" b="1" dirty="0"/>
              <a:t>７～１２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r>
              <a:rPr lang="en-US" altLang="ja-JP" b="1" dirty="0"/>
              <a:t>Unreal Engine</a:t>
            </a:r>
            <a:r>
              <a:rPr lang="en-US" altLang="ja-JP" dirty="0"/>
              <a:t> </a:t>
            </a:r>
            <a:r>
              <a:rPr lang="ja-JP" altLang="en-US" dirty="0"/>
              <a:t>を</a:t>
            </a:r>
            <a:r>
              <a:rPr lang="ja-JP" altLang="en-US" b="1" dirty="0"/>
              <a:t>起動</a:t>
            </a:r>
            <a:r>
              <a:rPr lang="ja-JP" altLang="en-US" dirty="0"/>
              <a:t>し，次の設定で，</a:t>
            </a:r>
            <a:r>
              <a:rPr lang="ja-JP" altLang="en-US" b="1" dirty="0"/>
              <a:t>プロジェクトを新規作成</a:t>
            </a:r>
            <a:endParaRPr lang="en-US" altLang="ja-JP" dirty="0"/>
          </a:p>
          <a:p>
            <a:pPr lvl="1"/>
            <a:r>
              <a:rPr lang="ja-JP" altLang="en-US" dirty="0"/>
              <a:t>ゲーム</a:t>
            </a:r>
            <a:endParaRPr lang="en-US" altLang="ja-JP" dirty="0"/>
          </a:p>
          <a:p>
            <a:pPr lvl="1"/>
            <a:r>
              <a:rPr lang="en-US" altLang="ja-JP" dirty="0"/>
              <a:t>Blank</a:t>
            </a:r>
          </a:p>
          <a:p>
            <a:pPr lvl="1"/>
            <a:r>
              <a:rPr lang="ja-JP" altLang="en-US" dirty="0"/>
              <a:t>ブループリント</a:t>
            </a:r>
            <a:endParaRPr lang="en-US" altLang="ja-JP" dirty="0"/>
          </a:p>
          <a:p>
            <a:pPr lvl="1"/>
            <a:r>
              <a:rPr lang="ja-JP" altLang="en-US" dirty="0"/>
              <a:t>スターターコンテンツ有り</a:t>
            </a:r>
          </a:p>
          <a:p>
            <a:pPr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3" r="29155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2AA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625281" y="6356350"/>
            <a:ext cx="1227100" cy="3651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6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8626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① </a:t>
            </a:r>
            <a:r>
              <a:rPr lang="en-US" altLang="ja-JP" sz="2800" dirty="0">
                <a:solidFill>
                  <a:schemeClr val="bg1"/>
                </a:solidFill>
              </a:rPr>
              <a:t>Unreal Engine </a:t>
            </a:r>
            <a:r>
              <a:rPr lang="ja-JP" altLang="en-US" sz="2800" dirty="0">
                <a:solidFill>
                  <a:schemeClr val="bg1"/>
                </a:solidFill>
              </a:rPr>
              <a:t>の起動画面を出す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5CC75-6FB3-4C84-86C0-1B580410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FE704EC-2168-4627-9E15-48CC18FB2C59}"/>
              </a:ext>
            </a:extLst>
          </p:cNvPr>
          <p:cNvSpPr/>
          <p:nvPr/>
        </p:nvSpPr>
        <p:spPr>
          <a:xfrm>
            <a:off x="1213434" y="1474743"/>
            <a:ext cx="7154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Epic Games Launcher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で「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Unreal Engine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ライブラリ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」と操作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4E688F-83E6-4933-84A8-0E58B96D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99" y="2266107"/>
            <a:ext cx="8192323" cy="430576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6616746-71D3-4017-B24F-D9B774CD6D58}"/>
              </a:ext>
            </a:extLst>
          </p:cNvPr>
          <p:cNvSpPr/>
          <p:nvPr/>
        </p:nvSpPr>
        <p:spPr>
          <a:xfrm>
            <a:off x="621058" y="5107694"/>
            <a:ext cx="1357405" cy="4157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1CEF586-D663-4FF1-ABD0-F25939F7A40D}"/>
              </a:ext>
            </a:extLst>
          </p:cNvPr>
          <p:cNvSpPr/>
          <p:nvPr/>
        </p:nvSpPr>
        <p:spPr>
          <a:xfrm>
            <a:off x="5807245" y="2420082"/>
            <a:ext cx="1077826" cy="5290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6238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864</Words>
  <Application>Microsoft Office PowerPoint</Application>
  <PresentationFormat>画面に合わせる (4:3)</PresentationFormat>
  <Paragraphs>145</Paragraphs>
  <Slides>31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7" baseType="lpstr">
      <vt:lpstr>メイリオ</vt:lpstr>
      <vt:lpstr>游ゴシック</vt:lpstr>
      <vt:lpstr>Arial</vt:lpstr>
      <vt:lpstr>Calibri</vt:lpstr>
      <vt:lpstr>Lucida Console</vt:lpstr>
      <vt:lpstr>Office テーマ</vt:lpstr>
      <vt:lpstr>ue-8. Unreal Engine 4 の 中間まとめ</vt:lpstr>
      <vt:lpstr>PowerPoint プレゼンテーション</vt:lpstr>
      <vt:lpstr>ue-12. 実習</vt:lpstr>
      <vt:lpstr>PowerPoint プレゼンテーション</vt:lpstr>
      <vt:lpstr>1. Unreal Engine の起動とブループリントプロジェクトの作成</vt:lpstr>
      <vt:lpstr>ブループリント</vt:lpstr>
      <vt:lpstr>プロジェクトの新規作成での設定項目</vt:lpstr>
      <vt:lpstr>実習</vt:lpstr>
      <vt:lpstr>① Unreal Engine の起動画面を出す</vt:lpstr>
      <vt:lpstr>② Unreal Engine の起動</vt:lpstr>
      <vt:lpstr>③ 新規プロジェクトのカテゴリ</vt:lpstr>
      <vt:lpstr>④ テンプレート </vt:lpstr>
      <vt:lpstr>⑤ プロジェクト設定 </vt:lpstr>
      <vt:lpstr>⑥ 画面が開くので確認</vt:lpstr>
      <vt:lpstr>２. レベルからアクタを参照する</vt:lpstr>
      <vt:lpstr>今から行うこと</vt:lpstr>
      <vt:lpstr>① レベルブループリントを開く</vt:lpstr>
      <vt:lpstr>② キーボードの「U」キー（キーボードイベント）に関するノードの追加</vt:lpstr>
      <vt:lpstr>③ Floor アクタをムーバブルに設定</vt:lpstr>
      <vt:lpstr>④ Floor へのリファレンスを作成</vt:lpstr>
      <vt:lpstr>④ キーボードの「E」キー（キーボードイベント）に関するノードの追加</vt:lpstr>
      <vt:lpstr>PowerPoint プレゼンテーション</vt:lpstr>
      <vt:lpstr>⑤ キーボードの「E」キーで，X軸周りに「5.0」傾くように設定</vt:lpstr>
      <vt:lpstr>⑥ プレイして確認</vt:lpstr>
      <vt:lpstr>⑥ キーボードの「I」キーで，X軸周りに「-5.0」傾くように設定</vt:lpstr>
      <vt:lpstr>⑧ 再びプレイして確認</vt:lpstr>
      <vt:lpstr>⑨ すべての 「StaticMeshes アクター」について，物理シミュレーションを行う設定</vt:lpstr>
      <vt:lpstr>⑩ 再びプレイして確認</vt:lpstr>
      <vt:lpstr>⑪ テレポートを行う設定</vt:lpstr>
      <vt:lpstr>⑫ 再びプレイして確認</vt:lpstr>
      <vt:lpstr>実習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ue-8. 中間まとめ</dc:title>
  <dc:creator>kaneko kunihiko</dc:creator>
  <cp:lastModifiedBy>金子　邦彦</cp:lastModifiedBy>
  <cp:revision>20</cp:revision>
  <dcterms:created xsi:type="dcterms:W3CDTF">2020-01-10T17:29:52Z</dcterms:created>
  <dcterms:modified xsi:type="dcterms:W3CDTF">2024-09-02T01:03:33Z</dcterms:modified>
</cp:coreProperties>
</file>