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1037" r:id="rId2"/>
    <p:sldId id="1038" r:id="rId3"/>
    <p:sldId id="1039" r:id="rId4"/>
    <p:sldId id="1040" r:id="rId5"/>
    <p:sldId id="1041" r:id="rId6"/>
    <p:sldId id="1043" r:id="rId7"/>
    <p:sldId id="264" r:id="rId8"/>
    <p:sldId id="265" r:id="rId9"/>
    <p:sldId id="266" r:id="rId10"/>
    <p:sldId id="267" r:id="rId11"/>
    <p:sldId id="268" r:id="rId12"/>
    <p:sldId id="1047" r:id="rId1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55" d="100"/>
          <a:sy n="55" d="100"/>
        </p:scale>
        <p:origin x="438" y="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3927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sldNum" idx="15"/>
          </p:nvPr>
        </p:nvSpPr>
        <p:spPr>
          <a:xfrm>
            <a:off x="4282200" y="10155960"/>
            <a:ext cx="3273480" cy="5338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>
            <a:lvl1pPr indent="0" algn="r" defTabSz="44928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defRPr>
            </a:lvl1pPr>
          </a:lstStyle>
          <a:p>
            <a:pPr indent="0" algn="r" defTabSz="44928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5845374-8C70-4BAC-BD14-E098F762B4C5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游明朝"/>
            </a:endParaRPr>
          </a:p>
        </p:txBody>
      </p:sp>
      <p:sp>
        <p:nvSpPr>
          <p:cNvPr id="133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3188" y="1336675"/>
            <a:ext cx="4811712" cy="3608388"/>
          </a:xfrm>
          <a:prstGeom prst="rect">
            <a:avLst/>
          </a:prstGeom>
          <a:ln w="0">
            <a:noFill/>
          </a:ln>
        </p:spPr>
      </p:sp>
      <p:sp>
        <p:nvSpPr>
          <p:cNvPr id="134" name="Text Box 38"/>
          <p:cNvSpPr/>
          <p:nvPr/>
        </p:nvSpPr>
        <p:spPr>
          <a:xfrm>
            <a:off x="756360" y="5145120"/>
            <a:ext cx="6046560" cy="420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endParaRPr lang="en-US" sz="2400" b="0" u="none" strike="noStrike">
              <a:solidFill>
                <a:schemeClr val="lt1"/>
              </a:solidFill>
              <a:effectLst/>
              <a:uFillTx/>
              <a:latin typeface="Times New Roman"/>
              <a:ea typeface="ＭＳ Ｐゴシック"/>
            </a:endParaRPr>
          </a:p>
        </p:txBody>
      </p:sp>
      <p:sp>
        <p:nvSpPr>
          <p:cNvPr id="135" name="Text Box 41"/>
          <p:cNvSpPr/>
          <p:nvPr/>
        </p:nvSpPr>
        <p:spPr>
          <a:xfrm>
            <a:off x="4282200" y="10155960"/>
            <a:ext cx="3275280" cy="536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 defTabSz="4492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372289D-F372-48B2-92C8-E8CF86AF8BD8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ldNum" idx="16"/>
          </p:nvPr>
        </p:nvSpPr>
        <p:spPr>
          <a:xfrm>
            <a:off x="4282200" y="10155960"/>
            <a:ext cx="3273480" cy="5338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>
            <a:lvl1pPr indent="0" algn="r" defTabSz="44928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defRPr>
            </a:lvl1pPr>
          </a:lstStyle>
          <a:p>
            <a:pPr indent="0" algn="r" defTabSz="44928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73ADC2C-AA12-4187-9596-59601B7572E1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游明朝"/>
            </a:endParaRPr>
          </a:p>
        </p:txBody>
      </p:sp>
      <p:sp>
        <p:nvSpPr>
          <p:cNvPr id="137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3188" y="1336675"/>
            <a:ext cx="4811712" cy="3608388"/>
          </a:xfrm>
          <a:prstGeom prst="rect">
            <a:avLst/>
          </a:prstGeom>
          <a:ln w="0">
            <a:noFill/>
          </a:ln>
        </p:spPr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756360" y="5145120"/>
            <a:ext cx="6046560" cy="42091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sldNum" idx="17"/>
          </p:nvPr>
        </p:nvSpPr>
        <p:spPr>
          <a:xfrm>
            <a:off x="4282200" y="10155960"/>
            <a:ext cx="3273480" cy="5338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>
            <a:lvl1pPr indent="0" algn="r" defTabSz="44928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defRPr>
            </a:lvl1pPr>
          </a:lstStyle>
          <a:p>
            <a:pPr indent="0" algn="r" defTabSz="44928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B4B0A8B-E60B-4A46-8EDF-EAB3F23C43C6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9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游明朝"/>
            </a:endParaRPr>
          </a:p>
        </p:txBody>
      </p:sp>
      <p:sp>
        <p:nvSpPr>
          <p:cNvPr id="14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3188" y="1336675"/>
            <a:ext cx="4811712" cy="3608388"/>
          </a:xfrm>
          <a:prstGeom prst="rect">
            <a:avLst/>
          </a:prstGeom>
          <a:ln w="0">
            <a:noFill/>
          </a:ln>
        </p:spPr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756360" y="5145120"/>
            <a:ext cx="6046560" cy="42091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sldNum" idx="18"/>
          </p:nvPr>
        </p:nvSpPr>
        <p:spPr>
          <a:xfrm>
            <a:off x="4282200" y="10155960"/>
            <a:ext cx="3273480" cy="5338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>
            <a:lvl1pPr indent="0" algn="r" defTabSz="44928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defRPr>
            </a:lvl1pPr>
          </a:lstStyle>
          <a:p>
            <a:pPr indent="0" algn="r" defTabSz="44928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C706524-14B5-4725-B47B-A5B2CC50E3B7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10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游明朝"/>
            </a:endParaRPr>
          </a:p>
        </p:txBody>
      </p:sp>
      <p:sp>
        <p:nvSpPr>
          <p:cNvPr id="143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3188" y="1336675"/>
            <a:ext cx="4811712" cy="3608388"/>
          </a:xfrm>
          <a:prstGeom prst="rect">
            <a:avLst/>
          </a:prstGeom>
          <a:ln w="0">
            <a:noFill/>
          </a:ln>
        </p:spPr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756360" y="5145120"/>
            <a:ext cx="6046560" cy="42091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sldNum" idx="19"/>
          </p:nvPr>
        </p:nvSpPr>
        <p:spPr>
          <a:xfrm>
            <a:off x="4282200" y="10155960"/>
            <a:ext cx="3273480" cy="5338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>
            <a:lvl1pPr indent="0" algn="r" defTabSz="44928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defRPr>
            </a:lvl1pPr>
          </a:lstStyle>
          <a:p>
            <a:pPr indent="0" algn="r" defTabSz="449280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0B5035A-E554-45AC-A458-806EE103F2C2}" type="slidenum"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ＭＳ Ｐゴシック"/>
              </a:rPr>
              <a:t>11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游明朝"/>
            </a:endParaRPr>
          </a:p>
        </p:txBody>
      </p:sp>
      <p:sp>
        <p:nvSpPr>
          <p:cNvPr id="146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373188" y="1336675"/>
            <a:ext cx="4811712" cy="3608388"/>
          </a:xfrm>
          <a:prstGeom prst="rect">
            <a:avLst/>
          </a:prstGeom>
          <a:ln w="0">
            <a:noFill/>
          </a:ln>
        </p:spPr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756360" y="5145120"/>
            <a:ext cx="6046560" cy="42091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157" y="1122363"/>
            <a:ext cx="8243685" cy="2387600"/>
          </a:xfrm>
        </p:spPr>
        <p:txBody>
          <a:bodyPr>
            <a:noAutofit/>
          </a:bodyPr>
          <a:lstStyle/>
          <a:p>
            <a:r>
              <a:rPr lang="ja-JP" altLang="en-US" dirty="0"/>
              <a:t>リレーショナルデータベースの基本概念と応用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9281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8" name="字幕 7">
            <a:extLst>
              <a:ext uri="{FF2B5EF4-FFF2-40B4-BE49-F238E27FC236}">
                <a16:creationId xmlns:a16="http://schemas.microsoft.com/office/drawing/2014/main" id="{E246CD48-9EDC-44F7-8CDD-2B1DAA1CE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57" y="3301658"/>
            <a:ext cx="8266421" cy="1506085"/>
          </a:xfrm>
        </p:spPr>
        <p:txBody>
          <a:bodyPr>
            <a:normAutofit/>
          </a:bodyPr>
          <a:lstStyle/>
          <a:p>
            <a:endParaRPr lang="ja-JP" altLang="en-US" dirty="0"/>
          </a:p>
          <a:p>
            <a:r>
              <a:rPr lang="en-US" altLang="ja-JP" dirty="0"/>
              <a:t>URL: https://www.kkaneko.jp/de/db/index.html</a:t>
            </a:r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70952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 Box 46"/>
          <p:cNvSpPr/>
          <p:nvPr/>
        </p:nvSpPr>
        <p:spPr>
          <a:xfrm>
            <a:off x="1819510" y="5892026"/>
            <a:ext cx="5291274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データによる将来予測の例（</a:t>
            </a:r>
            <a:r>
              <a:rPr lang="en-US" altLang="ja-JP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ARIMA</a:t>
            </a: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を使用）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6" name="Picture 19"/>
          <p:cNvPicPr/>
          <p:nvPr/>
        </p:nvPicPr>
        <p:blipFill>
          <a:blip r:embed="rId3"/>
          <a:stretch/>
        </p:blipFill>
        <p:spPr>
          <a:xfrm>
            <a:off x="530239" y="367584"/>
            <a:ext cx="7832469" cy="5396608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 Box 48"/>
          <p:cNvSpPr/>
          <p:nvPr/>
        </p:nvSpPr>
        <p:spPr>
          <a:xfrm>
            <a:off x="1894745" y="6070260"/>
            <a:ext cx="4274970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トレンドの検出，異常値の発見の例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8" name="Picture 22"/>
          <p:cNvPicPr/>
          <p:nvPr/>
        </p:nvPicPr>
        <p:blipFill>
          <a:blip r:embed="rId3"/>
          <a:stretch/>
        </p:blipFill>
        <p:spPr>
          <a:xfrm>
            <a:off x="1105717" y="577359"/>
            <a:ext cx="6209483" cy="5100023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53CC8-26FC-1D53-2EA2-7FF8A4BD3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A55A80-2CAA-1C05-4B1D-FA4472F72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8F3BD0-74A1-41AB-DB66-61DFE5A90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リレーショナル・データベースは簡単</a:t>
            </a:r>
          </a:p>
          <a:p>
            <a:r>
              <a:rPr kumimoji="1" lang="ja-JP" altLang="en-US" dirty="0"/>
              <a:t>データ形式と制約を簡単に記述できる</a:t>
            </a:r>
          </a:p>
          <a:p>
            <a:r>
              <a:rPr kumimoji="1" lang="ja-JP" altLang="en-US" dirty="0"/>
              <a:t>リレーショナル・データベースは様々な種類のデータを扱うことができる</a:t>
            </a:r>
          </a:p>
          <a:p>
            <a:pPr lvl="1"/>
            <a:r>
              <a:rPr kumimoji="1" lang="ja-JP" altLang="en-US" dirty="0"/>
              <a:t>空間的</a:t>
            </a:r>
          </a:p>
          <a:p>
            <a:pPr lvl="1"/>
            <a:r>
              <a:rPr kumimoji="1" lang="ja-JP" altLang="en-US" dirty="0"/>
              <a:t>時間的</a:t>
            </a:r>
          </a:p>
          <a:p>
            <a:r>
              <a:rPr kumimoji="1" lang="ja-JP" altLang="en-US" dirty="0"/>
              <a:t>データ分析手法にはすでに多くの種類がある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6367939-D8E6-F856-1217-321079B4D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763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310A69-4E9B-5D3B-62FB-9F98D1160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リレーショナルデータベース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0DC1B4-8481-A03E-9B31-AA33A10FA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9575" indent="-309575" defTabSz="407542">
              <a:spcBef>
                <a:spcPts val="725"/>
              </a:spcBef>
              <a:buClr>
                <a:srgbClr val="000000"/>
              </a:buClr>
              <a:buFont typeface="Times New Roman"/>
              <a:buChar char="•"/>
              <a:tabLst>
                <a:tab pos="826513" algn="l"/>
                <a:tab pos="1655965" algn="l"/>
                <a:tab pos="2485418" algn="l"/>
                <a:tab pos="3314870" algn="l"/>
                <a:tab pos="4144322" algn="l"/>
                <a:tab pos="4973774" algn="l"/>
                <a:tab pos="5803227" algn="l"/>
                <a:tab pos="6632679" algn="l"/>
                <a:tab pos="7462131" algn="l"/>
                <a:tab pos="8291583" algn="l"/>
                <a:tab pos="9121036" algn="l"/>
              </a:tabLst>
            </a:pPr>
            <a:r>
              <a:rPr lang="ja-JP" altLang="en-US" sz="2903" b="1" dirty="0">
                <a:solidFill>
                  <a:srgbClr val="000000"/>
                </a:solidFill>
                <a:latin typeface="Times New Roman"/>
                <a:ea typeface="ＭＳ Ｐゴシック"/>
              </a:rPr>
              <a:t>データ共有の問題点</a:t>
            </a:r>
            <a:endParaRPr lang="en-US" altLang="ja-JP" sz="2903" dirty="0">
              <a:solidFill>
                <a:srgbClr val="000000"/>
              </a:solidFill>
              <a:latin typeface="Arial"/>
            </a:endParaRPr>
          </a:p>
          <a:p>
            <a:pPr marL="672379" lvl="1" indent="-257653" defTabSz="407542">
              <a:spcBef>
                <a:spcPts val="635"/>
              </a:spcBef>
              <a:buClr>
                <a:srgbClr val="000000"/>
              </a:buClr>
              <a:buFont typeface="Times New Roman"/>
              <a:buChar char="–"/>
              <a:tabLst>
                <a:tab pos="826513" algn="l"/>
                <a:tab pos="1655965" algn="l"/>
                <a:tab pos="2485418" algn="l"/>
                <a:tab pos="3314870" algn="l"/>
                <a:tab pos="4144322" algn="l"/>
                <a:tab pos="4973774" algn="l"/>
                <a:tab pos="5803227" algn="l"/>
                <a:tab pos="6632679" algn="l"/>
                <a:tab pos="7462131" algn="l"/>
                <a:tab pos="8291583" algn="l"/>
                <a:tab pos="9121036" algn="l"/>
              </a:tabLst>
            </a:pPr>
            <a:r>
              <a:rPr lang="ja-JP" altLang="en-US" sz="2540" dirty="0">
                <a:solidFill>
                  <a:srgbClr val="000000"/>
                </a:solidFill>
                <a:latin typeface="Times New Roman"/>
                <a:ea typeface="ＭＳ Ｐゴシック"/>
              </a:rPr>
              <a:t>データはデータファイルに</a:t>
            </a:r>
            <a:r>
              <a:rPr lang="ja-JP" altLang="en-US" sz="2540" u="sng" dirty="0">
                <a:solidFill>
                  <a:srgbClr val="CC0000"/>
                </a:solidFill>
                <a:latin typeface="Times New Roman"/>
                <a:ea typeface="ＭＳ Ｐゴシック"/>
              </a:rPr>
              <a:t>エンコードされる</a:t>
            </a:r>
            <a:endParaRPr lang="en-US" altLang="ja-JP" sz="2540" dirty="0">
              <a:solidFill>
                <a:srgbClr val="000000"/>
              </a:solidFill>
              <a:latin typeface="Arial"/>
            </a:endParaRPr>
          </a:p>
          <a:p>
            <a:pPr marL="672379" lvl="1" indent="-257653" defTabSz="407542">
              <a:spcBef>
                <a:spcPts val="635"/>
              </a:spcBef>
              <a:buClr>
                <a:srgbClr val="000000"/>
              </a:buClr>
              <a:buFont typeface="Times New Roman"/>
              <a:buChar char="–"/>
              <a:tabLst>
                <a:tab pos="826513" algn="l"/>
                <a:tab pos="1655965" algn="l"/>
                <a:tab pos="2485418" algn="l"/>
                <a:tab pos="3314870" algn="l"/>
                <a:tab pos="4144322" algn="l"/>
                <a:tab pos="4973774" algn="l"/>
                <a:tab pos="5803227" algn="l"/>
                <a:tab pos="6632679" algn="l"/>
                <a:tab pos="7462131" algn="l"/>
                <a:tab pos="8291583" algn="l"/>
                <a:tab pos="9121036" algn="l"/>
              </a:tabLst>
            </a:pPr>
            <a:r>
              <a:rPr lang="ja-JP" altLang="en-US" sz="2540" dirty="0">
                <a:solidFill>
                  <a:srgbClr val="000000"/>
                </a:solidFill>
                <a:latin typeface="Times New Roman"/>
                <a:ea typeface="ＭＳ Ｐゴシック"/>
              </a:rPr>
              <a:t>他のユーザーはデータファイルを</a:t>
            </a:r>
            <a:r>
              <a:rPr lang="ja-JP" altLang="en-US" sz="2540" u="sng" dirty="0">
                <a:solidFill>
                  <a:srgbClr val="CC0000"/>
                </a:solidFill>
                <a:latin typeface="Times New Roman"/>
                <a:ea typeface="ＭＳ Ｐゴシック"/>
              </a:rPr>
              <a:t>理解</a:t>
            </a:r>
            <a:r>
              <a:rPr lang="ja-JP" altLang="en-US" sz="2540" dirty="0">
                <a:solidFill>
                  <a:srgbClr val="000000"/>
                </a:solidFill>
                <a:latin typeface="Times New Roman"/>
                <a:ea typeface="ＭＳ Ｐゴシック"/>
              </a:rPr>
              <a:t>できますか？ </a:t>
            </a:r>
            <a:endParaRPr lang="en-US" altLang="ja-JP" sz="2540" dirty="0">
              <a:solidFill>
                <a:srgbClr val="000000"/>
              </a:solidFill>
              <a:latin typeface="Arial"/>
            </a:endParaRPr>
          </a:p>
          <a:p>
            <a:pPr marL="309575" indent="-309575" defTabSz="407542">
              <a:spcBef>
                <a:spcPts val="725"/>
              </a:spcBef>
              <a:buClr>
                <a:srgbClr val="000000"/>
              </a:buClr>
              <a:buFont typeface="Times New Roman"/>
              <a:buChar char="•"/>
              <a:tabLst>
                <a:tab pos="826513" algn="l"/>
                <a:tab pos="1655965" algn="l"/>
                <a:tab pos="2485418" algn="l"/>
                <a:tab pos="3314870" algn="l"/>
                <a:tab pos="4144322" algn="l"/>
                <a:tab pos="4973774" algn="l"/>
                <a:tab pos="5803227" algn="l"/>
                <a:tab pos="6632679" algn="l"/>
                <a:tab pos="7462131" algn="l"/>
                <a:tab pos="8291583" algn="l"/>
                <a:tab pos="9121036" algn="l"/>
              </a:tabLst>
            </a:pPr>
            <a:r>
              <a:rPr lang="ja-JP" altLang="en-US" sz="2903" b="1" dirty="0">
                <a:solidFill>
                  <a:srgbClr val="000000"/>
                </a:solidFill>
                <a:latin typeface="Times New Roman"/>
                <a:ea typeface="ＭＳ Ｐゴシック"/>
              </a:rPr>
              <a:t>リレーショナル・データベース</a:t>
            </a:r>
            <a:endParaRPr lang="en-US" altLang="ja-JP" sz="2903" dirty="0">
              <a:solidFill>
                <a:srgbClr val="000000"/>
              </a:solidFill>
              <a:latin typeface="Arial"/>
            </a:endParaRPr>
          </a:p>
          <a:p>
            <a:pPr marL="672379" indent="-256346" defTabSz="407542">
              <a:spcBef>
                <a:spcPts val="635"/>
              </a:spcBef>
              <a:tabLst>
                <a:tab pos="0" algn="l"/>
              </a:tabLst>
            </a:pPr>
            <a:r>
              <a:rPr lang="ja-JP" altLang="en-US" sz="2540" dirty="0">
                <a:solidFill>
                  <a:srgbClr val="000000"/>
                </a:solidFill>
                <a:latin typeface="Times New Roman"/>
                <a:ea typeface="ＭＳ Ｐゴシック"/>
              </a:rPr>
              <a:t>リレーショナル・データベースは、以下の標準規格である。</a:t>
            </a:r>
            <a:endParaRPr lang="en-US" altLang="ja-JP" sz="2540" dirty="0">
              <a:solidFill>
                <a:srgbClr val="000000"/>
              </a:solidFill>
              <a:latin typeface="Arial"/>
            </a:endParaRPr>
          </a:p>
          <a:p>
            <a:pPr marL="672379" lvl="1" indent="-257653" defTabSz="407542">
              <a:spcBef>
                <a:spcPts val="635"/>
              </a:spcBef>
              <a:buClr>
                <a:srgbClr val="CC0000"/>
              </a:buClr>
              <a:buFont typeface="Times New Roman"/>
              <a:buChar char="–"/>
              <a:tabLst>
                <a:tab pos="826513" algn="l"/>
                <a:tab pos="1655965" algn="l"/>
                <a:tab pos="2485418" algn="l"/>
                <a:tab pos="3314870" algn="l"/>
                <a:tab pos="4144322" algn="l"/>
                <a:tab pos="4973774" algn="l"/>
                <a:tab pos="5803227" algn="l"/>
                <a:tab pos="6632679" algn="l"/>
                <a:tab pos="7462131" algn="l"/>
                <a:tab pos="8291583" algn="l"/>
                <a:tab pos="9121036" algn="l"/>
              </a:tabLst>
            </a:pPr>
            <a:r>
              <a:rPr lang="ja-JP" altLang="en-US" sz="2540" u="sng" dirty="0">
                <a:solidFill>
                  <a:srgbClr val="CC0000"/>
                </a:solidFill>
                <a:latin typeface="Times New Roman"/>
                <a:ea typeface="ＭＳ Ｐゴシック"/>
              </a:rPr>
              <a:t>データ形式</a:t>
            </a:r>
            <a:endParaRPr lang="en-US" altLang="ja-JP" sz="2540" dirty="0">
              <a:solidFill>
                <a:srgbClr val="000000"/>
              </a:solidFill>
              <a:latin typeface="Arial"/>
            </a:endParaRPr>
          </a:p>
          <a:p>
            <a:pPr marL="672379" lvl="1" indent="-257653" defTabSz="407542">
              <a:spcBef>
                <a:spcPts val="635"/>
              </a:spcBef>
              <a:buClr>
                <a:srgbClr val="CC0000"/>
              </a:buClr>
              <a:buFont typeface="Times New Roman"/>
              <a:buChar char="–"/>
              <a:tabLst>
                <a:tab pos="826513" algn="l"/>
                <a:tab pos="1655965" algn="l"/>
                <a:tab pos="2485418" algn="l"/>
                <a:tab pos="3314870" algn="l"/>
                <a:tab pos="4144322" algn="l"/>
                <a:tab pos="4973774" algn="l"/>
                <a:tab pos="5803227" algn="l"/>
                <a:tab pos="6632679" algn="l"/>
                <a:tab pos="7462131" algn="l"/>
                <a:tab pos="8291583" algn="l"/>
                <a:tab pos="9121036" algn="l"/>
              </a:tabLst>
            </a:pPr>
            <a:r>
              <a:rPr lang="ja-JP" altLang="en-US" sz="2540" u="sng" dirty="0">
                <a:solidFill>
                  <a:srgbClr val="CC0000"/>
                </a:solidFill>
                <a:latin typeface="Times New Roman"/>
                <a:ea typeface="ＭＳ Ｐゴシック"/>
              </a:rPr>
              <a:t>データ操作</a:t>
            </a:r>
            <a:r>
              <a:rPr lang="ja-JP" altLang="en-US" sz="2540" dirty="0">
                <a:solidFill>
                  <a:srgbClr val="000000"/>
                </a:solidFill>
                <a:latin typeface="Times New Roman"/>
                <a:ea typeface="ＭＳ Ｐゴシック"/>
              </a:rPr>
              <a:t>（問い合わせと更新）</a:t>
            </a:r>
            <a:endParaRPr lang="en-US" altLang="ja-JP" sz="2540" dirty="0">
              <a:solidFill>
                <a:srgbClr val="000000"/>
              </a:solidFill>
              <a:latin typeface="Arial"/>
            </a:endParaRPr>
          </a:p>
          <a:p>
            <a:pPr marL="672379" lvl="1" indent="-257653" defTabSz="407542">
              <a:spcBef>
                <a:spcPts val="635"/>
              </a:spcBef>
              <a:buClr>
                <a:srgbClr val="000000"/>
              </a:buClr>
              <a:buFont typeface="Times New Roman"/>
              <a:buChar char="–"/>
              <a:tabLst>
                <a:tab pos="826513" algn="l"/>
                <a:tab pos="1655965" algn="l"/>
                <a:tab pos="2485418" algn="l"/>
                <a:tab pos="3314870" algn="l"/>
                <a:tab pos="4144322" algn="l"/>
                <a:tab pos="4973774" algn="l"/>
                <a:tab pos="5803227" algn="l"/>
                <a:tab pos="6632679" algn="l"/>
                <a:tab pos="7462131" algn="l"/>
                <a:tab pos="8291583" algn="l"/>
                <a:tab pos="9121036" algn="l"/>
              </a:tabLst>
            </a:pPr>
            <a:r>
              <a:rPr lang="ja-JP" altLang="en-US" sz="2540" u="sng" dirty="0">
                <a:solidFill>
                  <a:srgbClr val="CC0000"/>
                </a:solidFill>
                <a:latin typeface="Times New Roman"/>
                <a:ea typeface="ＭＳ Ｐゴシック"/>
              </a:rPr>
              <a:t>データ形式の記述</a:t>
            </a:r>
            <a:r>
              <a:rPr lang="ja-JP" altLang="en-US" sz="2540" dirty="0">
                <a:solidFill>
                  <a:srgbClr val="000000"/>
                </a:solidFill>
                <a:latin typeface="Times New Roman"/>
                <a:ea typeface="ＭＳ Ｐゴシック"/>
              </a:rPr>
              <a:t>方法</a:t>
            </a:r>
            <a:endParaRPr lang="en-US" altLang="ja-JP" sz="2540" dirty="0">
              <a:solidFill>
                <a:srgbClr val="000000"/>
              </a:solidFill>
              <a:latin typeface="Arial"/>
            </a:endParaRPr>
          </a:p>
          <a:p>
            <a:pPr marL="672379" lvl="1" indent="-257653" defTabSz="407542">
              <a:spcBef>
                <a:spcPts val="635"/>
              </a:spcBef>
              <a:buClr>
                <a:srgbClr val="000000"/>
              </a:buClr>
              <a:buFont typeface="Times New Roman"/>
              <a:buChar char="–"/>
              <a:tabLst>
                <a:tab pos="826513" algn="l"/>
                <a:tab pos="1655965" algn="l"/>
                <a:tab pos="2485418" algn="l"/>
                <a:tab pos="3314870" algn="l"/>
                <a:tab pos="4144322" algn="l"/>
                <a:tab pos="4973774" algn="l"/>
                <a:tab pos="5803227" algn="l"/>
                <a:tab pos="6632679" algn="l"/>
                <a:tab pos="7462131" algn="l"/>
                <a:tab pos="8291583" algn="l"/>
                <a:tab pos="9121036" algn="l"/>
              </a:tabLst>
            </a:pPr>
            <a:r>
              <a:rPr lang="ja-JP" altLang="en-US" sz="2540" u="sng" dirty="0">
                <a:solidFill>
                  <a:srgbClr val="CC0000"/>
                </a:solidFill>
                <a:latin typeface="Times New Roman"/>
                <a:ea typeface="ＭＳ Ｐゴシック"/>
              </a:rPr>
              <a:t>制約の記述</a:t>
            </a:r>
            <a:r>
              <a:rPr lang="ja-JP" altLang="en-US" sz="2540" dirty="0">
                <a:solidFill>
                  <a:srgbClr val="000000"/>
                </a:solidFill>
                <a:latin typeface="Times New Roman"/>
                <a:ea typeface="ＭＳ Ｐゴシック"/>
              </a:rPr>
              <a:t>方法</a:t>
            </a:r>
            <a:endParaRPr lang="en-US" altLang="ja-JP" sz="2540" dirty="0">
              <a:solidFill>
                <a:srgbClr val="000000"/>
              </a:solidFill>
              <a:latin typeface="Arial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BFD23A6-C313-8927-0CA5-CFCD23C63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47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AC54B-7760-AD8B-DBC7-9F2A68F2A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8725EB-64C4-1B4D-90E1-C877877D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データ形式を記述する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8DC852-5456-515E-2CDB-6C6FEA10F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26" name="Text Box 9"/>
          <p:cNvSpPr/>
          <p:nvPr/>
        </p:nvSpPr>
        <p:spPr>
          <a:xfrm>
            <a:off x="3003473" y="1093441"/>
            <a:ext cx="3499117" cy="3935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リレーショナルデータベース</a:t>
            </a:r>
            <a:endParaRPr lang="en-US" sz="2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AutoShape 4"/>
          <p:cNvSpPr/>
          <p:nvPr/>
        </p:nvSpPr>
        <p:spPr>
          <a:xfrm rot="16200000" flipV="1">
            <a:off x="4189136" y="-1465268"/>
            <a:ext cx="744071" cy="7902346"/>
          </a:xfrm>
          <a:prstGeom prst="rightBrace">
            <a:avLst>
              <a:gd name="adj1" fmla="val 173333"/>
              <a:gd name="adj2" fmla="val 50531"/>
            </a:avLst>
          </a:prstGeom>
          <a:noFill/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0819" rIns="81638" bIns="40819" anchor="ctr">
            <a:noAutofit/>
          </a:bodyPr>
          <a:lstStyle/>
          <a:p>
            <a:endParaRPr lang="en-US" sz="200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Text Box 11"/>
          <p:cNvSpPr/>
          <p:nvPr/>
        </p:nvSpPr>
        <p:spPr>
          <a:xfrm>
            <a:off x="5654364" y="1665358"/>
            <a:ext cx="3499117" cy="70128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リレーショナルデータベース</a:t>
            </a:r>
            <a:endParaRPr lang="en-US" sz="2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2000" b="1" u="sng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テーブルの</a:t>
            </a:r>
            <a:r>
              <a:rPr lang="ja-JP" alt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集合</a:t>
            </a:r>
            <a:endParaRPr lang="en-US" sz="2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9" name="Picture 3"/>
          <p:cNvPicPr/>
          <p:nvPr/>
        </p:nvPicPr>
        <p:blipFill>
          <a:blip r:embed="rId2"/>
          <a:stretch/>
        </p:blipFill>
        <p:spPr>
          <a:xfrm>
            <a:off x="1" y="3028399"/>
            <a:ext cx="4419217" cy="671063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Picture 4"/>
          <p:cNvPicPr/>
          <p:nvPr/>
        </p:nvPicPr>
        <p:blipFill>
          <a:blip r:embed="rId3"/>
          <a:stretch/>
        </p:blipFill>
        <p:spPr>
          <a:xfrm>
            <a:off x="4598494" y="2971579"/>
            <a:ext cx="4544286" cy="758252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AutoShape 5"/>
          <p:cNvSpPr/>
          <p:nvPr/>
        </p:nvSpPr>
        <p:spPr>
          <a:xfrm>
            <a:off x="1980860" y="3771629"/>
            <a:ext cx="532932" cy="28507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0819" rIns="81638" bIns="40819" anchor="ctr">
            <a:noAutofit/>
          </a:bodyPr>
          <a:lstStyle/>
          <a:p>
            <a:endParaRPr lang="en-US" sz="200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Text Box 12"/>
          <p:cNvSpPr/>
          <p:nvPr/>
        </p:nvSpPr>
        <p:spPr>
          <a:xfrm>
            <a:off x="1614213" y="4425058"/>
            <a:ext cx="1190792" cy="3935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000" u="sng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スキーマ</a:t>
            </a:r>
            <a:endParaRPr lang="en-US" sz="2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AutoShape 6"/>
          <p:cNvSpPr/>
          <p:nvPr/>
        </p:nvSpPr>
        <p:spPr>
          <a:xfrm>
            <a:off x="6126262" y="4573144"/>
            <a:ext cx="532932" cy="28540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CC99"/>
          </a:solidFill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0819" rIns="81638" bIns="40819" anchor="ctr">
            <a:noAutofit/>
          </a:bodyPr>
          <a:lstStyle/>
          <a:p>
            <a:endParaRPr lang="en-US" sz="2000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Text Box 13"/>
          <p:cNvSpPr/>
          <p:nvPr/>
        </p:nvSpPr>
        <p:spPr>
          <a:xfrm>
            <a:off x="5797332" y="5474438"/>
            <a:ext cx="1190792" cy="3935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スキーマ</a:t>
            </a:r>
            <a:endParaRPr lang="en-US" sz="2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Text Box 14"/>
          <p:cNvSpPr/>
          <p:nvPr/>
        </p:nvSpPr>
        <p:spPr>
          <a:xfrm>
            <a:off x="-52574" y="4067812"/>
            <a:ext cx="7341066" cy="3935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product(id</a:t>
            </a:r>
            <a:r>
              <a:rPr lang="ja-JP" alt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sz="2000" b="1" dirty="0" err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product_name</a:t>
            </a:r>
            <a:r>
              <a:rPr lang="ja-JP" alt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type</a:t>
            </a:r>
            <a:r>
              <a:rPr lang="ja-JP" alt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cost</a:t>
            </a:r>
            <a:r>
              <a:rPr lang="ja-JP" alt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sz="2000" b="1" dirty="0" err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created_at</a:t>
            </a:r>
            <a:r>
              <a:rPr 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en-US" sz="2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Text Box 18"/>
          <p:cNvSpPr/>
          <p:nvPr/>
        </p:nvSpPr>
        <p:spPr>
          <a:xfrm>
            <a:off x="967764" y="5044692"/>
            <a:ext cx="8318898" cy="3935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score(name, score, </a:t>
            </a:r>
            <a:r>
              <a:rPr lang="en-US" sz="2000" b="1" dirty="0" err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student_name</a:t>
            </a:r>
            <a:r>
              <a:rPr 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created_at</a:t>
            </a:r>
            <a:r>
              <a:rPr 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updated_at</a:t>
            </a:r>
            <a:r>
              <a:rPr lang="en-US" sz="2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en-US" sz="2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Text Box 19"/>
          <p:cNvSpPr/>
          <p:nvPr/>
        </p:nvSpPr>
        <p:spPr>
          <a:xfrm>
            <a:off x="862262" y="6145403"/>
            <a:ext cx="6189533" cy="39351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スキーマの形式：テーブル名</a:t>
            </a:r>
            <a:r>
              <a:rPr 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属性名</a:t>
            </a:r>
            <a:r>
              <a:rPr 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1, </a:t>
            </a:r>
            <a:r>
              <a:rPr lang="ja-JP" alt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属性名</a:t>
            </a:r>
            <a:r>
              <a:rPr lang="en-US" sz="20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2, ...)</a:t>
            </a:r>
          </a:p>
        </p:txBody>
      </p:sp>
    </p:spTree>
    <p:extLst>
      <p:ext uri="{BB962C8B-B14F-4D97-AF65-F5344CB8AC3E}">
        <p14:creationId xmlns:p14="http://schemas.microsoft.com/office/powerpoint/2010/main" val="29219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47DDC-BF83-DC9B-3FF6-A600B1A79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F0D218-B6A8-AB88-162E-AB6A171D3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SQL </a:t>
            </a:r>
            <a:r>
              <a:rPr lang="ja-JP" altLang="en-US" dirty="0"/>
              <a:t>によるテーブル定義</a:t>
            </a:r>
            <a:r>
              <a:rPr kumimoji="1" lang="ja-JP" altLang="en-US" dirty="0"/>
              <a:t>述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77BF23-ABE4-8942-95FF-3EF20F4C1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</a:t>
            </a:fld>
            <a:endParaRPr kumimoji="1" lang="ja-JP" altLang="en-US"/>
          </a:p>
        </p:txBody>
      </p:sp>
      <p:pic>
        <p:nvPicPr>
          <p:cNvPr id="39" name="Picture 1"/>
          <p:cNvPicPr/>
          <p:nvPr/>
        </p:nvPicPr>
        <p:blipFill>
          <a:blip r:embed="rId2"/>
          <a:stretch/>
        </p:blipFill>
        <p:spPr>
          <a:xfrm>
            <a:off x="380759" y="2456934"/>
            <a:ext cx="8533435" cy="1354534"/>
          </a:xfrm>
          <a:prstGeom prst="rect">
            <a:avLst/>
          </a:prstGeom>
          <a:noFill/>
          <a:ln w="9360" cap="sq">
            <a:solidFill>
              <a:srgbClr val="000000"/>
            </a:solidFill>
            <a:miter/>
          </a:ln>
        </p:spPr>
      </p:pic>
      <p:sp>
        <p:nvSpPr>
          <p:cNvPr id="41" name="Text Box 8"/>
          <p:cNvSpPr/>
          <p:nvPr/>
        </p:nvSpPr>
        <p:spPr>
          <a:xfrm>
            <a:off x="321845" y="1610387"/>
            <a:ext cx="6488718" cy="3649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1814" b="1" dirty="0">
                <a:solidFill>
                  <a:srgbClr val="000000"/>
                </a:solidFill>
                <a:latin typeface="Arial Narrow"/>
                <a:ea typeface="ＭＳ Ｐゴシック"/>
              </a:rPr>
              <a:t>スキーマ：</a:t>
            </a:r>
            <a:r>
              <a:rPr lang="en-US" sz="1814" b="1" dirty="0">
                <a:solidFill>
                  <a:srgbClr val="000000"/>
                </a:solidFill>
                <a:latin typeface="Arial Narrow"/>
                <a:ea typeface="ＭＳ Ｐゴシック"/>
              </a:rPr>
              <a:t>score(name, score, </a:t>
            </a:r>
            <a:r>
              <a:rPr lang="en-US" sz="1814" b="1" dirty="0" err="1">
                <a:solidFill>
                  <a:srgbClr val="000000"/>
                </a:solidFill>
                <a:latin typeface="Arial Narrow"/>
                <a:ea typeface="ＭＳ Ｐゴシック"/>
              </a:rPr>
              <a:t>student_name</a:t>
            </a:r>
            <a:r>
              <a:rPr lang="en-US" sz="1814" b="1" dirty="0">
                <a:solidFill>
                  <a:srgbClr val="000000"/>
                </a:solidFill>
                <a:latin typeface="Arial Narrow"/>
                <a:ea typeface="ＭＳ Ｐゴシック"/>
              </a:rPr>
              <a:t>, </a:t>
            </a:r>
            <a:r>
              <a:rPr lang="en-US" sz="1814" b="1" dirty="0" err="1">
                <a:solidFill>
                  <a:srgbClr val="000000"/>
                </a:solidFill>
                <a:latin typeface="Arial Narrow"/>
                <a:ea typeface="ＭＳ Ｐゴシック"/>
              </a:rPr>
              <a:t>created_at</a:t>
            </a:r>
            <a:r>
              <a:rPr lang="en-US" sz="1814" b="1" dirty="0">
                <a:solidFill>
                  <a:srgbClr val="000000"/>
                </a:solidFill>
                <a:latin typeface="Arial Narrow"/>
                <a:ea typeface="ＭＳ Ｐゴシック"/>
              </a:rPr>
              <a:t>, </a:t>
            </a:r>
            <a:r>
              <a:rPr lang="en-US" sz="1814" b="1" dirty="0" err="1">
                <a:solidFill>
                  <a:srgbClr val="000000"/>
                </a:solidFill>
                <a:latin typeface="Arial Narrow"/>
                <a:ea typeface="ＭＳ Ｐゴシック"/>
              </a:rPr>
              <a:t>updated_at</a:t>
            </a:r>
            <a:r>
              <a:rPr lang="en-US" sz="1814" b="1" dirty="0">
                <a:solidFill>
                  <a:srgbClr val="000000"/>
                </a:solidFill>
                <a:latin typeface="Arial Narrow"/>
                <a:ea typeface="ＭＳ Ｐゴシック"/>
              </a:rPr>
              <a:t>)</a:t>
            </a:r>
            <a:endParaRPr lang="en-US" sz="1814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Text Box 10"/>
          <p:cNvSpPr/>
          <p:nvPr/>
        </p:nvSpPr>
        <p:spPr>
          <a:xfrm>
            <a:off x="2771032" y="3882203"/>
            <a:ext cx="3235455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altLang="ja-JP" sz="2177" u="sng" dirty="0">
                <a:solidFill>
                  <a:srgbClr val="000000"/>
                </a:solidFill>
                <a:latin typeface="Times New Roman"/>
                <a:ea typeface="ＭＳ Ｐゴシック"/>
              </a:rPr>
              <a:t>SQL n</a:t>
            </a:r>
            <a:r>
              <a:rPr lang="ja-JP" altLang="en-US" sz="2177" u="sng" dirty="0">
                <a:solidFill>
                  <a:srgbClr val="000000"/>
                </a:solidFill>
                <a:latin typeface="Times New Roman"/>
                <a:ea typeface="ＭＳ Ｐゴシック"/>
              </a:rPr>
              <a:t>いよるテーブル定義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Text Box 15"/>
          <p:cNvSpPr/>
          <p:nvPr/>
        </p:nvSpPr>
        <p:spPr>
          <a:xfrm>
            <a:off x="533259" y="4399914"/>
            <a:ext cx="5098914" cy="109081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テーブル定義で使用される主なキーワード</a:t>
            </a:r>
            <a:endParaRPr lang="en-US" altLang="ja-JP" sz="2177" dirty="0">
              <a:solidFill>
                <a:srgbClr val="000000"/>
              </a:solidFill>
              <a:latin typeface="Times New Roman"/>
              <a:ea typeface="ＭＳ Ｐゴシック"/>
            </a:endParaRP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    INTEGER, REAL, TEXT, DATETIME, </a:t>
            </a: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    NOT NULL, UNIQUE, PRIMARY KEY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4518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8C5E1-0586-2E89-AFB4-3B36421B5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FD3FF5-C2A7-0938-EB1C-BD8A1DE8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テーブルと属性と行（レコード）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CFAAE1-2C1B-B8C1-B4E9-C05A8330B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50" name="Picture 2"/>
          <p:cNvPicPr/>
          <p:nvPr/>
        </p:nvPicPr>
        <p:blipFill>
          <a:blip r:embed="rId2"/>
          <a:stretch/>
        </p:blipFill>
        <p:spPr>
          <a:xfrm>
            <a:off x="1296365" y="1782502"/>
            <a:ext cx="7361498" cy="1708616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Text Box 23"/>
          <p:cNvSpPr/>
          <p:nvPr/>
        </p:nvSpPr>
        <p:spPr>
          <a:xfrm>
            <a:off x="3082531" y="3754267"/>
            <a:ext cx="4169008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テーブルの本体は</a:t>
            </a:r>
            <a:r>
              <a:rPr lang="ja-JP" altLang="en-US" sz="2177" b="1" u="sng" dirty="0">
                <a:solidFill>
                  <a:srgbClr val="000000"/>
                </a:solidFill>
                <a:latin typeface="Times New Roman"/>
                <a:ea typeface="ＭＳ Ｐゴシック"/>
              </a:rPr>
              <a:t>行の</a:t>
            </a: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集合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109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EF39F-4FA0-39AD-DDBD-969D9BD3F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47D502-7F15-4B57-3312-B093B2BF4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CA5D3C-12DE-07EE-BB55-D8E2A3AD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61" name="Rectangle 22"/>
          <p:cNvSpPr/>
          <p:nvPr/>
        </p:nvSpPr>
        <p:spPr>
          <a:xfrm>
            <a:off x="304673" y="1257185"/>
            <a:ext cx="1904773" cy="1028310"/>
          </a:xfrm>
          <a:prstGeom prst="rect">
            <a:avLst/>
          </a:prstGeom>
          <a:noFill/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0819" rIns="81638" bIns="40819" anchor="ctr">
            <a:noAutofit/>
          </a:bodyPr>
          <a:lstStyle/>
          <a:p>
            <a:endParaRPr lang="en-US" sz="2177">
              <a:solidFill>
                <a:schemeClr val="lt1"/>
              </a:solidFill>
              <a:latin typeface="Times New Roman"/>
              <a:ea typeface="ＭＳ Ｐゴシック"/>
            </a:endParaRPr>
          </a:p>
        </p:txBody>
      </p:sp>
      <p:sp>
        <p:nvSpPr>
          <p:cNvPr id="62" name="Text Box 24"/>
          <p:cNvSpPr/>
          <p:nvPr/>
        </p:nvSpPr>
        <p:spPr>
          <a:xfrm>
            <a:off x="718522" y="1428625"/>
            <a:ext cx="913473" cy="755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algn="ctr"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>
                <a:solidFill>
                  <a:srgbClr val="000000"/>
                </a:solidFill>
                <a:latin typeface="Times New Roman"/>
                <a:ea typeface="ＭＳ Ｐゴシック"/>
              </a:rPr>
              <a:t>データ</a:t>
            </a:r>
            <a:endParaRPr lang="en-US" sz="2177">
              <a:solidFill>
                <a:srgbClr val="000000"/>
              </a:solidFill>
              <a:latin typeface="Arial"/>
            </a:endParaRPr>
          </a:p>
          <a:p>
            <a:pPr algn="ctr"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>
                <a:solidFill>
                  <a:srgbClr val="000000"/>
                </a:solidFill>
                <a:latin typeface="Times New Roman"/>
                <a:ea typeface="ＭＳ Ｐゴシック"/>
              </a:rPr>
              <a:t>ソース</a:t>
            </a:r>
            <a:endParaRPr lang="en-US" sz="2177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Text Box 25"/>
          <p:cNvSpPr/>
          <p:nvPr/>
        </p:nvSpPr>
        <p:spPr>
          <a:xfrm>
            <a:off x="4813109" y="2493344"/>
            <a:ext cx="1280561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algn="ctr"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Arial"/>
              </a:rPr>
              <a:t>スキーマ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Text Box 33"/>
          <p:cNvSpPr/>
          <p:nvPr/>
        </p:nvSpPr>
        <p:spPr>
          <a:xfrm>
            <a:off x="441172" y="2373664"/>
            <a:ext cx="2029163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>
                <a:solidFill>
                  <a:srgbClr val="000000"/>
                </a:solidFill>
                <a:latin typeface="Times New Roman"/>
                <a:ea typeface="ＭＳ Ｐゴシック"/>
              </a:rPr>
              <a:t>各種データ形式</a:t>
            </a:r>
            <a:endParaRPr lang="en-US" sz="2177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AutoShape 2"/>
          <p:cNvSpPr/>
          <p:nvPr/>
        </p:nvSpPr>
        <p:spPr>
          <a:xfrm>
            <a:off x="3123463" y="2857286"/>
            <a:ext cx="1599774" cy="1142276"/>
          </a:xfrm>
          <a:prstGeom prst="can">
            <a:avLst>
              <a:gd name="adj" fmla="val 25000"/>
            </a:avLst>
          </a:prstGeom>
          <a:noFill/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0819" rIns="81638" bIns="40819" anchor="ctr">
            <a:noAutofit/>
          </a:bodyPr>
          <a:lstStyle/>
          <a:p>
            <a:endParaRPr lang="en-US" sz="2177">
              <a:solidFill>
                <a:schemeClr val="lt1"/>
              </a:solidFill>
              <a:latin typeface="Times New Roman"/>
              <a:ea typeface="ＭＳ Ｐゴシック"/>
            </a:endParaRPr>
          </a:p>
        </p:txBody>
      </p:sp>
      <p:sp>
        <p:nvSpPr>
          <p:cNvPr id="67" name="Freeform 2"/>
          <p:cNvSpPr/>
          <p:nvPr/>
        </p:nvSpPr>
        <p:spPr>
          <a:xfrm rot="5400000">
            <a:off x="3173098" y="1761707"/>
            <a:ext cx="742577" cy="990430"/>
          </a:xfrm>
          <a:custGeom>
            <a:avLst/>
            <a:gdLst>
              <a:gd name="textAreaLeft" fmla="*/ 470880 w 818640"/>
              <a:gd name="textAreaRight" fmla="*/ 690840 w 818640"/>
              <a:gd name="textAreaTop" fmla="*/ 147240 h 1091880"/>
              <a:gd name="textAreaBottom" fmla="*/ 467280 h 1091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00CC99"/>
          </a:solidFill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0819" rIns="81638" bIns="40819" anchor="ctr">
            <a:noAutofit/>
          </a:bodyPr>
          <a:lstStyle/>
          <a:p>
            <a:endParaRPr lang="en-US" sz="2177">
              <a:solidFill>
                <a:schemeClr val="lt1"/>
              </a:solidFill>
              <a:latin typeface="Times New Roman"/>
              <a:ea typeface="ＭＳ Ｐゴシック"/>
            </a:endParaRPr>
          </a:p>
        </p:txBody>
      </p:sp>
      <p:sp>
        <p:nvSpPr>
          <p:cNvPr id="68" name="Text Box 34"/>
          <p:cNvSpPr/>
          <p:nvPr/>
        </p:nvSpPr>
        <p:spPr>
          <a:xfrm>
            <a:off x="4813109" y="3196981"/>
            <a:ext cx="3378892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FF0000"/>
                </a:solidFill>
                <a:latin typeface="Times New Roman"/>
                <a:ea typeface="ＭＳ Ｐゴシック"/>
              </a:rPr>
              <a:t>リレーショナルデータベース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Line 1"/>
          <p:cNvSpPr/>
          <p:nvPr/>
        </p:nvSpPr>
        <p:spPr>
          <a:xfrm flipH="1">
            <a:off x="2512485" y="4228801"/>
            <a:ext cx="536850" cy="285406"/>
          </a:xfrm>
          <a:prstGeom prst="line">
            <a:avLst/>
          </a:prstGeom>
          <a:ln w="9360" cap="sq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0819" rIns="81638" bIns="40819" anchor="t">
            <a:noAutofit/>
          </a:bodyPr>
          <a:lstStyle/>
          <a:p>
            <a:endParaRPr lang="en-US" sz="2177">
              <a:solidFill>
                <a:schemeClr val="lt1"/>
              </a:solidFill>
              <a:latin typeface="Times New Roman"/>
              <a:ea typeface="ＭＳ Ｐゴシック"/>
            </a:endParaRPr>
          </a:p>
        </p:txBody>
      </p:sp>
      <p:sp>
        <p:nvSpPr>
          <p:cNvPr id="70" name="Text Box 35"/>
          <p:cNvSpPr/>
          <p:nvPr/>
        </p:nvSpPr>
        <p:spPr>
          <a:xfrm>
            <a:off x="152174" y="4685973"/>
            <a:ext cx="2378618" cy="755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コマンドによる操作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(SQL</a:t>
            </a: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言語）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Line 4"/>
          <p:cNvSpPr/>
          <p:nvPr/>
        </p:nvSpPr>
        <p:spPr>
          <a:xfrm>
            <a:off x="4900389" y="4171328"/>
            <a:ext cx="457172" cy="342879"/>
          </a:xfrm>
          <a:prstGeom prst="line">
            <a:avLst/>
          </a:prstGeom>
          <a:ln w="9360" cap="sq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0819" rIns="81638" bIns="40819" anchor="t">
            <a:noAutofit/>
          </a:bodyPr>
          <a:lstStyle/>
          <a:p>
            <a:endParaRPr lang="en-US" sz="2177">
              <a:solidFill>
                <a:schemeClr val="lt1"/>
              </a:solidFill>
              <a:latin typeface="Times New Roman"/>
              <a:ea typeface="ＭＳ Ｐゴシック"/>
            </a:endParaRPr>
          </a:p>
        </p:txBody>
      </p:sp>
      <p:sp>
        <p:nvSpPr>
          <p:cNvPr id="72" name="Text Box 36"/>
          <p:cNvSpPr/>
          <p:nvPr/>
        </p:nvSpPr>
        <p:spPr>
          <a:xfrm>
            <a:off x="4445153" y="4685973"/>
            <a:ext cx="4481758" cy="7557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さまざまなプログラム言語による操作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(</a:t>
            </a: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埋め込み</a:t>
            </a:r>
            <a:r>
              <a:rPr 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SQL</a:t>
            </a: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文）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Text Box 25">
            <a:extLst>
              <a:ext uri="{FF2B5EF4-FFF2-40B4-BE49-F238E27FC236}">
                <a16:creationId xmlns:a16="http://schemas.microsoft.com/office/drawing/2014/main" id="{F3695A45-2ABA-73B3-8612-C36C875CF16B}"/>
              </a:ext>
            </a:extLst>
          </p:cNvPr>
          <p:cNvSpPr/>
          <p:nvPr/>
        </p:nvSpPr>
        <p:spPr>
          <a:xfrm>
            <a:off x="2271572" y="1264591"/>
            <a:ext cx="2675173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algn="ctr"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Arial"/>
              </a:rPr>
              <a:t>データのインポート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5795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7"/>
          <p:cNvPicPr/>
          <p:nvPr/>
        </p:nvPicPr>
        <p:blipFill>
          <a:blip r:embed="rId3"/>
          <a:stretch/>
        </p:blipFill>
        <p:spPr>
          <a:xfrm>
            <a:off x="108089" y="1501202"/>
            <a:ext cx="4190631" cy="540116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Text Box 28"/>
          <p:cNvSpPr/>
          <p:nvPr/>
        </p:nvSpPr>
        <p:spPr>
          <a:xfrm>
            <a:off x="1533811" y="2541184"/>
            <a:ext cx="1838406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データソース</a:t>
            </a:r>
            <a:endParaRPr lang="en-US" sz="217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6" name="Text Box 29"/>
          <p:cNvSpPr/>
          <p:nvPr/>
        </p:nvSpPr>
        <p:spPr>
          <a:xfrm>
            <a:off x="812786" y="2055929"/>
            <a:ext cx="1559483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為替データ</a:t>
            </a:r>
            <a:endParaRPr lang="en-US" sz="2177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7" name="Picture 9"/>
          <p:cNvPicPr/>
          <p:nvPr/>
        </p:nvPicPr>
        <p:blipFill>
          <a:blip r:embed="rId4"/>
          <a:stretch/>
        </p:blipFill>
        <p:spPr>
          <a:xfrm>
            <a:off x="108089" y="1484138"/>
            <a:ext cx="575710" cy="571465"/>
          </a:xfrm>
          <a:prstGeom prst="rect">
            <a:avLst/>
          </a:prstGeom>
          <a:noFill/>
          <a:ln w="9360" cap="sq">
            <a:solidFill>
              <a:srgbClr val="00CC99"/>
            </a:solidFill>
            <a:miter/>
          </a:ln>
        </p:spPr>
      </p:pic>
      <p:sp>
        <p:nvSpPr>
          <p:cNvPr id="78" name="Text Box 30"/>
          <p:cNvSpPr/>
          <p:nvPr/>
        </p:nvSpPr>
        <p:spPr>
          <a:xfrm>
            <a:off x="-25936" y="1054845"/>
            <a:ext cx="722716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664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日付</a:t>
            </a:r>
            <a:endParaRPr lang="en-US" sz="217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9" name="Freeform 1"/>
          <p:cNvSpPr/>
          <p:nvPr/>
        </p:nvSpPr>
        <p:spPr>
          <a:xfrm rot="5400000">
            <a:off x="3931023" y="2573186"/>
            <a:ext cx="1325798" cy="491786"/>
          </a:xfrm>
          <a:custGeom>
            <a:avLst/>
            <a:gdLst>
              <a:gd name="textAreaLeft" fmla="*/ 840960 w 1461600"/>
              <a:gd name="textAreaRight" fmla="*/ 1233360 w 1461600"/>
              <a:gd name="textAreaTop" fmla="*/ 73080 h 542160"/>
              <a:gd name="textAreaBottom" fmla="*/ 232200 h 542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00CC99"/>
          </a:solidFill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0819" rIns="81638" bIns="40819" anchor="ctr">
            <a:noAutofit/>
          </a:bodyPr>
          <a:lstStyle/>
          <a:p>
            <a:endParaRPr lang="en-US" sz="2177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0" name="Rectangle 27"/>
          <p:cNvSpPr/>
          <p:nvPr/>
        </p:nvSpPr>
        <p:spPr>
          <a:xfrm>
            <a:off x="5080339" y="86874"/>
            <a:ext cx="1926652" cy="3556876"/>
          </a:xfrm>
          <a:prstGeom prst="rect">
            <a:avLst/>
          </a:prstGeom>
          <a:noFill/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2452" rIns="81638" bIns="42452" anchor="t">
            <a:spAutoFit/>
          </a:bodyPr>
          <a:lstStyle/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cat &gt;/tmp/a.$$.sql &lt;&lt;-SQL</a:t>
            </a: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create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テーブル引用 </a:t>
            </a: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seq INTEGER PRIMARY KEY NOT NULL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 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datetime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に追加した、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USD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GBP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は本物だ、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EUR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CAD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は本物だ、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CHF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SEK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DKK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NOK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豪ドルは本物だ、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NZD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レアル、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ZAR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BHD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IDR100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CNY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HKD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INR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MYR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PHP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は本物だ、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SGD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KRW100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THB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KWD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SAR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は本物だ、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AED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MXN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PGK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は本物だ、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HUF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CZK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PLN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RUB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本物を試す、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a01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本物、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IDR100b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CNYb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は本物だ、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MYRb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本物、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KRW100b</a:t>
            </a: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TWD</a:t>
            </a:r>
            <a:r>
              <a:rPr lang="ja-JP" alt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リアル</a:t>
            </a:r>
            <a:endParaRPr lang="en-US" sz="726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);  </a:t>
            </a: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SQL</a:t>
            </a:r>
          </a:p>
          <a:p>
            <a:pPr defTabSz="407542">
              <a:lnSpc>
                <a:spcPts val="635"/>
              </a:lnSpc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72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cat /tmp/a.$$.sql | sqlite3 /tmp/quotedb</a:t>
            </a:r>
          </a:p>
        </p:txBody>
      </p:sp>
      <p:sp>
        <p:nvSpPr>
          <p:cNvPr id="81" name="Text Box 31"/>
          <p:cNvSpPr/>
          <p:nvPr/>
        </p:nvSpPr>
        <p:spPr>
          <a:xfrm>
            <a:off x="7148357" y="2893671"/>
            <a:ext cx="1214837" cy="58830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algn="ctr"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1633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スキーマの</a:t>
            </a:r>
            <a:endParaRPr lang="en-US" altLang="ja-JP" sz="1633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1633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プログラム</a:t>
            </a:r>
            <a:endParaRPr lang="en-US" sz="1633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2" name="Picture 13"/>
          <p:cNvPicPr/>
          <p:nvPr/>
        </p:nvPicPr>
        <p:blipFill>
          <a:blip r:embed="rId5"/>
          <a:stretch/>
        </p:blipFill>
        <p:spPr>
          <a:xfrm>
            <a:off x="4012988" y="3798733"/>
            <a:ext cx="1015574" cy="726903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" name="AutoShape 3"/>
          <p:cNvSpPr/>
          <p:nvPr/>
        </p:nvSpPr>
        <p:spPr>
          <a:xfrm>
            <a:off x="3541448" y="3343847"/>
            <a:ext cx="355288" cy="1354534"/>
          </a:xfrm>
          <a:prstGeom prst="rightBrace">
            <a:avLst>
              <a:gd name="adj1" fmla="val 8326"/>
              <a:gd name="adj2" fmla="val 50000"/>
            </a:avLst>
          </a:prstGeom>
          <a:noFill/>
          <a:ln w="648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0819" rIns="81638" bIns="40819" anchor="ctr">
            <a:noAutofit/>
          </a:bodyPr>
          <a:lstStyle/>
          <a:p>
            <a:endParaRPr lang="en-US" sz="2177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4" name="Rectangle 28"/>
          <p:cNvSpPr/>
          <p:nvPr/>
        </p:nvSpPr>
        <p:spPr>
          <a:xfrm>
            <a:off x="7082098" y="180594"/>
            <a:ext cx="1871138" cy="1215658"/>
          </a:xfrm>
          <a:prstGeom prst="rect">
            <a:avLst/>
          </a:prstGeom>
          <a:noFill/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81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cat &gt;/tmp/a.$$.sql &lt;&lt;-SQL</a:t>
            </a: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81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モード </a:t>
            </a:r>
            <a:r>
              <a:rPr lang="en-US" sz="81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csv</a:t>
            </a: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81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.import /tmp/a.$$.csv quote</a:t>
            </a: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81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SQL</a:t>
            </a: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81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#</a:t>
            </a: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81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tail -n +2 /tmp/Book1.csv &gt; /tmp/a.$$.csv</a:t>
            </a: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816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cat /tmp/a.$$.sql | sqlite3 /tmp/quotedb</a:t>
            </a:r>
          </a:p>
        </p:txBody>
      </p:sp>
      <p:sp>
        <p:nvSpPr>
          <p:cNvPr id="85" name="Text Box 32"/>
          <p:cNvSpPr/>
          <p:nvPr/>
        </p:nvSpPr>
        <p:spPr>
          <a:xfrm>
            <a:off x="7163188" y="1408588"/>
            <a:ext cx="2054811" cy="58830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algn="ctr"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1633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データインポートの</a:t>
            </a:r>
            <a:endParaRPr lang="en-US" altLang="ja-JP" sz="1633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1633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プログラム</a:t>
            </a:r>
            <a:endParaRPr lang="en-US" sz="1633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6" name="Picture 14"/>
          <p:cNvPicPr/>
          <p:nvPr/>
        </p:nvPicPr>
        <p:blipFill>
          <a:blip r:embed="rId6"/>
          <a:stretch/>
        </p:blipFill>
        <p:spPr>
          <a:xfrm>
            <a:off x="1534791" y="3239351"/>
            <a:ext cx="1944286" cy="1563854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" name="Picture 17"/>
          <p:cNvPicPr/>
          <p:nvPr/>
        </p:nvPicPr>
        <p:blipFill>
          <a:blip r:embed="rId7"/>
          <a:stretch/>
        </p:blipFill>
        <p:spPr>
          <a:xfrm>
            <a:off x="6377874" y="4737344"/>
            <a:ext cx="2165034" cy="1702311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Freeform 4"/>
          <p:cNvSpPr/>
          <p:nvPr/>
        </p:nvSpPr>
        <p:spPr>
          <a:xfrm flipV="1">
            <a:off x="4836550" y="4703606"/>
            <a:ext cx="678900" cy="470887"/>
          </a:xfrm>
          <a:custGeom>
            <a:avLst/>
            <a:gdLst>
              <a:gd name="textAreaLeft" fmla="*/ 430560 w 748440"/>
              <a:gd name="textAreaRight" fmla="*/ 631800 w 748440"/>
              <a:gd name="textAreaTop" fmla="*/ 70200 h 519120"/>
              <a:gd name="textAreaBottom" fmla="*/ 222480 h 5191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00CC99"/>
          </a:solidFill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0819" rIns="81638" bIns="40819" anchor="ctr">
            <a:noAutofit/>
          </a:bodyPr>
          <a:lstStyle/>
          <a:p>
            <a:endParaRPr lang="en-US" sz="2177">
              <a:solidFill>
                <a:schemeClr val="lt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0" name="Rectangle 32"/>
          <p:cNvSpPr/>
          <p:nvPr/>
        </p:nvSpPr>
        <p:spPr>
          <a:xfrm>
            <a:off x="2519669" y="5669882"/>
            <a:ext cx="3633535" cy="644091"/>
          </a:xfrm>
          <a:prstGeom prst="rect">
            <a:avLst/>
          </a:prstGeom>
          <a:noFill/>
          <a:ln w="93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907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 &lt;- table_to_melt(T, T$at, "%Y/%m/%d")</a:t>
            </a: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907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#</a:t>
            </a:r>
          </a:p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907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ggplot(M, aes(x=Date, y=Value, color=factor(AttrNum)))+ geom_point(size=1)</a:t>
            </a:r>
            <a:r>
              <a:rPr lang="ja-JP" altLang="en-US" sz="907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；</a:t>
            </a:r>
            <a:endParaRPr lang="en-US" sz="907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1" name="Text Box 39"/>
          <p:cNvSpPr/>
          <p:nvPr/>
        </p:nvSpPr>
        <p:spPr>
          <a:xfrm>
            <a:off x="395944" y="5832728"/>
            <a:ext cx="2054811" cy="3370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algn="ctr"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1633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プロットプログラム</a:t>
            </a:r>
            <a:endParaRPr lang="en-US" sz="1633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Text Box 39">
            <a:extLst>
              <a:ext uri="{FF2B5EF4-FFF2-40B4-BE49-F238E27FC236}">
                <a16:creationId xmlns:a16="http://schemas.microsoft.com/office/drawing/2014/main" id="{A818214E-A555-5D2B-B738-AF9A4AE1A267}"/>
              </a:ext>
            </a:extLst>
          </p:cNvPr>
          <p:cNvSpPr/>
          <p:nvPr/>
        </p:nvSpPr>
        <p:spPr>
          <a:xfrm>
            <a:off x="6794536" y="6520980"/>
            <a:ext cx="1634824" cy="3370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algn="ctr"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1633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プロットの結果</a:t>
            </a:r>
            <a:endParaRPr lang="en-US" sz="1633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Text Box 34">
            <a:extLst>
              <a:ext uri="{FF2B5EF4-FFF2-40B4-BE49-F238E27FC236}">
                <a16:creationId xmlns:a16="http://schemas.microsoft.com/office/drawing/2014/main" id="{1E306BA9-8624-B6D6-EB8C-D0353C1581D8}"/>
              </a:ext>
            </a:extLst>
          </p:cNvPr>
          <p:cNvSpPr/>
          <p:nvPr/>
        </p:nvSpPr>
        <p:spPr>
          <a:xfrm>
            <a:off x="5144814" y="3949447"/>
            <a:ext cx="3378892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FF0000"/>
                </a:solidFill>
                <a:latin typeface="Times New Roman"/>
                <a:ea typeface="ＭＳ Ｐゴシック"/>
              </a:rPr>
              <a:t>リレーショナルデータベース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8"/>
          <p:cNvPicPr/>
          <p:nvPr/>
        </p:nvPicPr>
        <p:blipFill>
          <a:blip r:embed="rId3"/>
          <a:stretch/>
        </p:blipFill>
        <p:spPr>
          <a:xfrm>
            <a:off x="321980" y="1538019"/>
            <a:ext cx="3415725" cy="2699925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" name="Text Box 40"/>
          <p:cNvSpPr/>
          <p:nvPr/>
        </p:nvSpPr>
        <p:spPr>
          <a:xfrm>
            <a:off x="2196710" y="5481125"/>
            <a:ext cx="5938887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リレーショナルデータベースを使用したプロット例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Text Box 44"/>
          <p:cNvSpPr/>
          <p:nvPr/>
        </p:nvSpPr>
        <p:spPr>
          <a:xfrm>
            <a:off x="487215" y="4448896"/>
            <a:ext cx="2308086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>
                <a:solidFill>
                  <a:srgbClr val="C00000"/>
                </a:solidFill>
                <a:latin typeface="Times New Roman"/>
                <a:ea typeface="ＭＳ Ｐゴシック"/>
              </a:rPr>
              <a:t>福岡市地図データ</a:t>
            </a:r>
            <a:endParaRPr lang="en-US" sz="2177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5" name="Picture 10"/>
          <p:cNvPicPr/>
          <p:nvPr/>
        </p:nvPicPr>
        <p:blipFill>
          <a:blip r:embed="rId4"/>
          <a:stretch/>
        </p:blipFill>
        <p:spPr>
          <a:xfrm>
            <a:off x="4066869" y="944023"/>
            <a:ext cx="2161769" cy="1702311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" name="Picture 11"/>
          <p:cNvPicPr/>
          <p:nvPr/>
        </p:nvPicPr>
        <p:blipFill>
          <a:blip r:embed="rId5"/>
          <a:stretch/>
        </p:blipFill>
        <p:spPr>
          <a:xfrm>
            <a:off x="6370034" y="944023"/>
            <a:ext cx="2161769" cy="1702311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7" name="Picture 12"/>
          <p:cNvPicPr/>
          <p:nvPr/>
        </p:nvPicPr>
        <p:blipFill>
          <a:blip r:embed="rId6"/>
          <a:stretch/>
        </p:blipFill>
        <p:spPr>
          <a:xfrm>
            <a:off x="4066869" y="2667886"/>
            <a:ext cx="2269531" cy="1786888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" name="Picture 16"/>
          <p:cNvPicPr/>
          <p:nvPr/>
        </p:nvPicPr>
        <p:blipFill>
          <a:blip r:embed="rId7"/>
          <a:stretch/>
        </p:blipFill>
        <p:spPr>
          <a:xfrm>
            <a:off x="6342931" y="2659396"/>
            <a:ext cx="2280960" cy="1795052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9" name="Text Box 45"/>
          <p:cNvSpPr/>
          <p:nvPr/>
        </p:nvSpPr>
        <p:spPr>
          <a:xfrm>
            <a:off x="4686010" y="4607274"/>
            <a:ext cx="3296177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en-US" sz="2177">
                <a:solidFill>
                  <a:srgbClr val="C00000"/>
                </a:solidFill>
                <a:latin typeface="Times New Roman"/>
                <a:ea typeface="ＭＳ Ｐゴシック"/>
              </a:rPr>
              <a:t>A </a:t>
            </a:r>
            <a:r>
              <a:rPr lang="ja-JP" altLang="en-US" sz="2177">
                <a:solidFill>
                  <a:srgbClr val="C00000"/>
                </a:solidFill>
                <a:latin typeface="Times New Roman"/>
                <a:ea typeface="ＭＳ Ｐゴシック"/>
              </a:rPr>
              <a:t>デジタル標高地図データ</a:t>
            </a:r>
            <a:endParaRPr lang="en-US" sz="2177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18"/>
          <p:cNvPicPr/>
          <p:nvPr/>
        </p:nvPicPr>
        <p:blipFill>
          <a:blip r:embed="rId3"/>
          <a:stretch/>
        </p:blipFill>
        <p:spPr>
          <a:xfrm>
            <a:off x="4787568" y="1538019"/>
            <a:ext cx="3904572" cy="2771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Text Box 42"/>
          <p:cNvSpPr/>
          <p:nvPr/>
        </p:nvSpPr>
        <p:spPr>
          <a:xfrm>
            <a:off x="684126" y="5372710"/>
            <a:ext cx="6786876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 dirty="0">
                <a:solidFill>
                  <a:srgbClr val="000000"/>
                </a:solidFill>
                <a:latin typeface="Times New Roman"/>
                <a:ea typeface="ＭＳ Ｐゴシック"/>
              </a:rPr>
              <a:t>リレーショナルデータベースを使った三次元プロットの例</a:t>
            </a:r>
            <a:endParaRPr lang="en-US" sz="2177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Text Box 43"/>
          <p:cNvSpPr/>
          <p:nvPr/>
        </p:nvSpPr>
        <p:spPr>
          <a:xfrm>
            <a:off x="5698646" y="4494287"/>
            <a:ext cx="1876878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>
                <a:solidFill>
                  <a:srgbClr val="C00000"/>
                </a:solidFill>
                <a:latin typeface="Times New Roman"/>
                <a:ea typeface="ＭＳ Ｐゴシック"/>
              </a:rPr>
              <a:t>ポリゴンデータ</a:t>
            </a:r>
            <a:endParaRPr lang="en-US" sz="2177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Text Box 47"/>
          <p:cNvSpPr/>
          <p:nvPr/>
        </p:nvSpPr>
        <p:spPr>
          <a:xfrm>
            <a:off x="1115826" y="4494287"/>
            <a:ext cx="1471318" cy="4207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81638" tIns="42452" rIns="81638" bIns="42452" anchor="t">
            <a:spAutoFit/>
          </a:bodyPr>
          <a:lstStyle/>
          <a:p>
            <a:pPr defTabSz="407542">
              <a:tabLst>
                <a:tab pos="0" algn="l"/>
                <a:tab pos="829452" algn="l"/>
                <a:tab pos="1658904" algn="l"/>
                <a:tab pos="2488357" algn="l"/>
                <a:tab pos="3317809" algn="l"/>
                <a:tab pos="4147261" algn="l"/>
                <a:tab pos="4976713" algn="l"/>
                <a:tab pos="5806166" algn="l"/>
                <a:tab pos="6635618" algn="l"/>
                <a:tab pos="7465070" algn="l"/>
                <a:tab pos="8294522" algn="l"/>
                <a:tab pos="9123975" algn="l"/>
              </a:tabLst>
            </a:pPr>
            <a:r>
              <a:rPr lang="ja-JP" altLang="en-US" sz="2177">
                <a:solidFill>
                  <a:srgbClr val="C00000"/>
                </a:solidFill>
                <a:latin typeface="Times New Roman"/>
                <a:ea typeface="ＭＳ Ｐゴシック"/>
              </a:rPr>
              <a:t>点群データ</a:t>
            </a:r>
            <a:endParaRPr lang="en-US" sz="2177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4" name="Picture 20"/>
          <p:cNvPicPr/>
          <p:nvPr/>
        </p:nvPicPr>
        <p:blipFill>
          <a:blip r:embed="rId4"/>
          <a:stretch/>
        </p:blipFill>
        <p:spPr>
          <a:xfrm>
            <a:off x="178951" y="1646434"/>
            <a:ext cx="4352274" cy="2531751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627</Words>
  <Application>Microsoft Office PowerPoint</Application>
  <PresentationFormat>画面に合わせる (4:3)</PresentationFormat>
  <Paragraphs>134</Paragraphs>
  <Slides>12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メイリオ</vt:lpstr>
      <vt:lpstr>游ゴシック</vt:lpstr>
      <vt:lpstr>游明朝</vt:lpstr>
      <vt:lpstr>Arial</vt:lpstr>
      <vt:lpstr>Arial Narrow</vt:lpstr>
      <vt:lpstr>Calibri</vt:lpstr>
      <vt:lpstr>Times New Roman</vt:lpstr>
      <vt:lpstr>Office テーマ</vt:lpstr>
      <vt:lpstr>リレーショナルデータベースの基本概念と応用 </vt:lpstr>
      <vt:lpstr>リレーショナルデータベース</vt:lpstr>
      <vt:lpstr>データ形式を記述する</vt:lpstr>
      <vt:lpstr>SQL によるテーブル定義述</vt:lpstr>
      <vt:lpstr>テーブルと属性と行（レコード）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ポアソン分布，指数分布，アーラン分布</dc:title>
  <dc:creator>kaneko kunihiko</dc:creator>
  <cp:lastModifiedBy>金子　邦彦</cp:lastModifiedBy>
  <cp:revision>35</cp:revision>
  <dcterms:created xsi:type="dcterms:W3CDTF">2019-11-02T00:06:04Z</dcterms:created>
  <dcterms:modified xsi:type="dcterms:W3CDTF">2025-03-08T13:28:01Z</dcterms:modified>
</cp:coreProperties>
</file>