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78" r:id="rId3"/>
  </p:sldMasterIdLst>
  <p:notesMasterIdLst>
    <p:notesMasterId r:id="rId37"/>
  </p:notesMasterIdLst>
  <p:sldIdLst>
    <p:sldId id="1233" r:id="rId4"/>
    <p:sldId id="1127" r:id="rId5"/>
    <p:sldId id="1234" r:id="rId6"/>
    <p:sldId id="1068" r:id="rId7"/>
    <p:sldId id="1371" r:id="rId8"/>
    <p:sldId id="1419" r:id="rId9"/>
    <p:sldId id="1436" r:id="rId10"/>
    <p:sldId id="1446" r:id="rId11"/>
    <p:sldId id="1235" r:id="rId12"/>
    <p:sldId id="1338" r:id="rId13"/>
    <p:sldId id="1339" r:id="rId14"/>
    <p:sldId id="1340" r:id="rId15"/>
    <p:sldId id="1341" r:id="rId16"/>
    <p:sldId id="1447" r:id="rId17"/>
    <p:sldId id="1088" r:id="rId18"/>
    <p:sldId id="1450" r:id="rId19"/>
    <p:sldId id="1209" r:id="rId20"/>
    <p:sldId id="1107" r:id="rId21"/>
    <p:sldId id="1108" r:id="rId22"/>
    <p:sldId id="1110" r:id="rId23"/>
    <p:sldId id="1230" r:id="rId24"/>
    <p:sldId id="1451" r:id="rId25"/>
    <p:sldId id="1452" r:id="rId26"/>
    <p:sldId id="1453" r:id="rId27"/>
    <p:sldId id="1454" r:id="rId28"/>
    <p:sldId id="1455" r:id="rId29"/>
    <p:sldId id="1456" r:id="rId30"/>
    <p:sldId id="1457" r:id="rId31"/>
    <p:sldId id="1458" r:id="rId32"/>
    <p:sldId id="1459" r:id="rId33"/>
    <p:sldId id="1460" r:id="rId34"/>
    <p:sldId id="1461" r:id="rId35"/>
    <p:sldId id="1462" r:id="rId3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76" autoAdjust="0"/>
    <p:restoredTop sz="94660"/>
  </p:normalViewPr>
  <p:slideViewPr>
    <p:cSldViewPr snapToGrid="0">
      <p:cViewPr varScale="1">
        <p:scale>
          <a:sx n="57" d="100"/>
          <a:sy n="57" d="100"/>
        </p:scale>
        <p:origin x="1196" y="-22"/>
      </p:cViewPr>
      <p:guideLst/>
    </p:cSldViewPr>
  </p:slideViewPr>
  <p:notesTextViewPr>
    <p:cViewPr>
      <p:scale>
        <a:sx n="3" d="2"/>
        <a:sy n="3" d="2"/>
      </p:scale>
      <p:origin x="0" y="0"/>
    </p:cViewPr>
  </p:notesTextViewPr>
  <p:sorterViewPr>
    <p:cViewPr varScale="1">
      <p:scale>
        <a:sx n="1" d="1"/>
        <a:sy n="1" d="1"/>
      </p:scale>
      <p:origin x="0" y="-129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D864EF8-74FE-40A1-902E-125A64E3EB0E}" type="datetimeFigureOut">
              <a:rPr kumimoji="1" lang="ja-JP" altLang="en-US" smtClean="0"/>
              <a:t>2023/12/8</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33223C1-63D0-4CA4-8D67-2118CF2CB847}" type="slidenum">
              <a:rPr kumimoji="1" lang="ja-JP" altLang="en-US" smtClean="0"/>
              <a:t>‹#›</a:t>
            </a:fld>
            <a:endParaRPr kumimoji="1" lang="ja-JP" altLang="en-US"/>
          </a:p>
        </p:txBody>
      </p:sp>
    </p:spTree>
    <p:extLst>
      <p:ext uri="{BB962C8B-B14F-4D97-AF65-F5344CB8AC3E}">
        <p14:creationId xmlns:p14="http://schemas.microsoft.com/office/powerpoint/2010/main" val="33723115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23927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66622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69878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22868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EBF8F6E-A61D-4F4B-A02A-32A375CBD654}" type="datetime1">
              <a:rPr kumimoji="1" lang="ja-JP" altLang="en-US" smtClean="0"/>
              <a:t>2023/12/8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4090792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2023/12/8</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270131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2023/12/8</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929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417190-F4F2-435C-9433-79F7AB9E97BF}"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2023/12/8</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663501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E9FC89E5-970E-4E43-B109-FA73DDD3F5FC}" type="datetime1">
              <a:rPr kumimoji="1" lang="ja-JP" altLang="en-US" smtClean="0"/>
              <a:t>2023/12/8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975038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464105C0-43AD-4913-9290-D69A215DC36E}" type="datetime1">
              <a:rPr kumimoji="1" lang="ja-JP" altLang="en-US" smtClean="0"/>
              <a:t>2023/12/8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172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3E3386-A21B-4F0F-B11C-3FC9324127B8}" type="datetime1">
              <a:rPr kumimoji="1" lang="ja-JP" altLang="en-US" smtClean="0"/>
              <a:t>2023/12/8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00816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2023/12/8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823804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2023/12/8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2219888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2023/12/8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728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2023/12/8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92543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81FBDB-3FE1-4E23-8A3E-D23037547262}"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2023/12/8</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5202726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5E6DA0-13F0-4131-A74D-D600C97A2AE8}" type="datetime1">
              <a:rPr kumimoji="1" lang="ja-JP" altLang="en-US" smtClean="0"/>
              <a:t>2023/12/8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endParaRPr kumimoji="1" lang="ja-JP" altLang="en-US"/>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a:p>
        </p:txBody>
      </p:sp>
    </p:spTree>
    <p:extLst>
      <p:ext uri="{BB962C8B-B14F-4D97-AF65-F5344CB8AC3E}">
        <p14:creationId xmlns:p14="http://schemas.microsoft.com/office/powerpoint/2010/main" val="149842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2023/12/8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202020204" pitchFamily="34" charset="0"/>
                <a:ea typeface="メイリオ" panose="020B0604030504040204" pitchFamily="50" charset="-128"/>
              </a:defRPr>
            </a:lvl1pPr>
          </a:lstStyle>
          <a:p>
            <a:endParaRPr kumimoji="1" lang="ja-JP" altLang="en-US" dirty="0"/>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badi"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spTree>
    <p:extLst>
      <p:ext uri="{BB962C8B-B14F-4D97-AF65-F5344CB8AC3E}">
        <p14:creationId xmlns:p14="http://schemas.microsoft.com/office/powerpoint/2010/main" val="82869968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badi"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BFBE731-6ED8-4A42-8A57-3C41D7584935}"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2023/12/8</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62650868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hyperlink" Target="https://www.kkaneko.jp/de/de/index.html"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22954" y="970762"/>
            <a:ext cx="8543371" cy="2196114"/>
          </a:xfrm>
        </p:spPr>
        <p:txBody>
          <a:bodyPr>
            <a:noAutofit/>
          </a:bodyPr>
          <a:lstStyle/>
          <a:p>
            <a:r>
              <a:rPr lang="en-US" altLang="ja-JP" sz="4000" dirty="0">
                <a:latin typeface="メイリオ" panose="020B0604030504040204" pitchFamily="50" charset="-128"/>
              </a:rPr>
              <a:t>11. </a:t>
            </a:r>
            <a:r>
              <a:rPr lang="ja-JP" altLang="en-US" sz="4000" dirty="0">
                <a:latin typeface="メイリオ" panose="020B0604030504040204" pitchFamily="50" charset="-128"/>
              </a:rPr>
              <a:t>データベース操作</a:t>
            </a:r>
            <a:br>
              <a:rPr lang="en-US" altLang="ja-JP" sz="4400" dirty="0">
                <a:latin typeface="メイリオ" panose="020B0604030504040204" pitchFamily="50" charset="-128"/>
              </a:rPr>
            </a:br>
            <a:br>
              <a:rPr lang="en-US" altLang="ja-JP" sz="4400" dirty="0">
                <a:latin typeface="メイリオ" panose="020B0604030504040204" pitchFamily="50" charset="-128"/>
              </a:rPr>
            </a:br>
            <a:r>
              <a:rPr lang="en-US" altLang="ja-JP" sz="2400" dirty="0">
                <a:solidFill>
                  <a:schemeClr val="tx1"/>
                </a:solidFill>
              </a:rPr>
              <a:t>INSERT</a:t>
            </a:r>
            <a:r>
              <a:rPr lang="ja-JP" altLang="en-US" sz="2400" dirty="0">
                <a:solidFill>
                  <a:schemeClr val="tx1"/>
                </a:solidFill>
              </a:rPr>
              <a:t>、</a:t>
            </a:r>
            <a:r>
              <a:rPr lang="en-US" altLang="ja-JP" sz="2400" dirty="0">
                <a:solidFill>
                  <a:schemeClr val="tx1"/>
                </a:solidFill>
              </a:rPr>
              <a:t>UPDATE</a:t>
            </a:r>
            <a:r>
              <a:rPr lang="ja-JP" altLang="en-US" sz="2400" dirty="0">
                <a:solidFill>
                  <a:schemeClr val="tx1"/>
                </a:solidFill>
              </a:rPr>
              <a:t>、</a:t>
            </a:r>
            <a:r>
              <a:rPr lang="en-US" altLang="ja-JP" sz="2400" dirty="0">
                <a:solidFill>
                  <a:schemeClr val="tx1"/>
                </a:solidFill>
              </a:rPr>
              <a:t>DELETE</a:t>
            </a:r>
            <a:endParaRPr lang="ja-JP" altLang="en-US" dirty="0">
              <a:solidFill>
                <a:schemeClr val="tx1"/>
              </a:solidFill>
            </a:endParaRPr>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9" name="正方形/長方形 8"/>
          <p:cNvSpPr/>
          <p:nvPr/>
        </p:nvSpPr>
        <p:spPr>
          <a:xfrm>
            <a:off x="3875482" y="4869762"/>
            <a:ext cx="1415772" cy="461665"/>
          </a:xfrm>
          <a:prstGeom prst="rect">
            <a:avLst/>
          </a:prstGeom>
        </p:spPr>
        <p:txBody>
          <a:bodyPr wrap="none">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金子邦彦</a:t>
            </a:r>
          </a:p>
        </p:txBody>
      </p:sp>
      <p:pic>
        <p:nvPicPr>
          <p:cNvPr id="7" name="Picture 2" descr="https://mirrors.creativecommons.org/presskit/buttons/88x31/png/by-nc-sa.e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5105" y="5928126"/>
            <a:ext cx="1433790" cy="501649"/>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descr="メガネをかけた男性&#10;&#10;自動的に生成された説明">
            <a:extLst>
              <a:ext uri="{FF2B5EF4-FFF2-40B4-BE49-F238E27FC236}">
                <a16:creationId xmlns:a16="http://schemas.microsoft.com/office/drawing/2014/main" id="{1C3B59FE-4A47-434A-A600-E43D38ADCC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9428" y="4610382"/>
            <a:ext cx="710957" cy="937036"/>
          </a:xfrm>
          <a:prstGeom prst="rect">
            <a:avLst/>
          </a:prstGeom>
        </p:spPr>
      </p:pic>
      <p:sp>
        <p:nvSpPr>
          <p:cNvPr id="8" name="字幕 7">
            <a:extLst>
              <a:ext uri="{FF2B5EF4-FFF2-40B4-BE49-F238E27FC236}">
                <a16:creationId xmlns:a16="http://schemas.microsoft.com/office/drawing/2014/main" id="{E246CD48-9EDC-44F7-8CDD-2B1DAA1CE26F}"/>
              </a:ext>
            </a:extLst>
          </p:cNvPr>
          <p:cNvSpPr>
            <a:spLocks noGrp="1"/>
          </p:cNvSpPr>
          <p:nvPr>
            <p:ph type="subTitle" idx="1"/>
          </p:nvPr>
        </p:nvSpPr>
        <p:spPr>
          <a:xfrm>
            <a:off x="450157" y="3301658"/>
            <a:ext cx="8266421" cy="1506085"/>
          </a:xfrm>
        </p:spPr>
        <p:txBody>
          <a:bodyPr>
            <a:normAutofit/>
          </a:bodyPr>
          <a:lstStyle/>
          <a:p>
            <a:r>
              <a:rPr lang="ja-JP" altLang="en-US" dirty="0"/>
              <a:t>（データベース演習）</a:t>
            </a:r>
          </a:p>
          <a:p>
            <a:r>
              <a:rPr lang="en-US" altLang="ja-JP" dirty="0"/>
              <a:t>URL: </a:t>
            </a:r>
            <a:r>
              <a:rPr lang="en-US" altLang="ja-JP" dirty="0">
                <a:hlinkClick r:id="rId5"/>
              </a:rPr>
              <a:t>https://www.kkaneko.jp/de/de/index.html</a:t>
            </a:r>
            <a:endParaRPr lang="en-US" altLang="ja-JP" dirty="0"/>
          </a:p>
          <a:p>
            <a:endParaRPr lang="en-US" altLang="ja-JP" dirty="0"/>
          </a:p>
          <a:p>
            <a:endParaRPr lang="en-US" altLang="ja-JP" dirty="0"/>
          </a:p>
          <a:p>
            <a:endParaRPr lang="en-US" altLang="ja-JP" dirty="0"/>
          </a:p>
        </p:txBody>
      </p:sp>
    </p:spTree>
    <p:extLst>
      <p:ext uri="{BB962C8B-B14F-4D97-AF65-F5344CB8AC3E}">
        <p14:creationId xmlns:p14="http://schemas.microsoft.com/office/powerpoint/2010/main" val="576700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5311440" cy="1286160"/>
          </a:xfrm>
        </p:spPr>
        <p:txBody>
          <a:bodyPr anchor="b">
            <a:normAutofit fontScale="90000"/>
          </a:bodyPr>
          <a:lstStyle/>
          <a:p>
            <a:pPr algn="l"/>
            <a:r>
              <a:rPr lang="ja-JP" altLang="en-US" dirty="0"/>
              <a:t>演習１．</a:t>
            </a:r>
            <a:r>
              <a:rPr lang="en-US" altLang="ja-JP" dirty="0"/>
              <a:t>Access </a:t>
            </a:r>
            <a:r>
              <a:rPr lang="ja-JP" altLang="en-US" dirty="0"/>
              <a:t>の </a:t>
            </a:r>
            <a:r>
              <a:rPr lang="en-US" altLang="ja-JP" dirty="0"/>
              <a:t>SQL </a:t>
            </a:r>
            <a:r>
              <a:rPr lang="ja-JP" altLang="en-US" dirty="0"/>
              <a:t>ビューを用いたテーブル定義</a:t>
            </a:r>
            <a:br>
              <a:rPr lang="en-US" altLang="ja-JP" dirty="0"/>
            </a:br>
            <a:r>
              <a:rPr lang="ja-JP" altLang="en-US" dirty="0"/>
              <a:t>とデータの追加</a:t>
            </a:r>
            <a:endParaRPr lang="ja-JP" altLang="en-US" b="1" dirty="0"/>
          </a:p>
        </p:txBody>
      </p:sp>
      <p:sp>
        <p:nvSpPr>
          <p:cNvPr id="3" name="コンテンツ プレースホルダー 2"/>
          <p:cNvSpPr>
            <a:spLocks noGrp="1"/>
          </p:cNvSpPr>
          <p:nvPr>
            <p:ph idx="1"/>
          </p:nvPr>
        </p:nvSpPr>
        <p:spPr>
          <a:xfrm>
            <a:off x="3724073" y="2559093"/>
            <a:ext cx="5177644" cy="4094369"/>
          </a:xfrm>
        </p:spPr>
        <p:txBody>
          <a:bodyPr>
            <a:normAutofit/>
          </a:bodyPr>
          <a:lstStyle/>
          <a:p>
            <a:pPr marL="0" indent="0">
              <a:spcAft>
                <a:spcPts val="600"/>
              </a:spcAft>
              <a:buNone/>
            </a:pPr>
            <a:r>
              <a:rPr lang="en-US" altLang="ja-JP" sz="2400" b="1" dirty="0"/>
              <a:t>【</a:t>
            </a:r>
            <a:r>
              <a:rPr lang="ja-JP" altLang="en-US" sz="2400" b="1" dirty="0"/>
              <a:t>トピックス</a:t>
            </a:r>
            <a:r>
              <a:rPr lang="en-US" altLang="ja-JP" sz="2400" b="1" dirty="0"/>
              <a:t>】</a:t>
            </a:r>
          </a:p>
          <a:p>
            <a:pPr lvl="1">
              <a:spcAft>
                <a:spcPts val="600"/>
              </a:spcAft>
            </a:pPr>
            <a:r>
              <a:rPr lang="en-US" altLang="ja-JP" b="1" dirty="0"/>
              <a:t>SQL</a:t>
            </a:r>
            <a:r>
              <a:rPr lang="ja-JP" altLang="en-US" b="1" dirty="0"/>
              <a:t>ビューを開く</a:t>
            </a:r>
            <a:endParaRPr lang="en-US" altLang="ja-JP" b="1" dirty="0"/>
          </a:p>
          <a:p>
            <a:pPr lvl="1">
              <a:spcAft>
                <a:spcPts val="600"/>
              </a:spcAft>
            </a:pPr>
            <a:r>
              <a:rPr lang="en-US" altLang="ja-JP" b="1" dirty="0"/>
              <a:t>SQL</a:t>
            </a:r>
            <a:r>
              <a:rPr lang="ja-JP" altLang="en-US" b="1" dirty="0"/>
              <a:t>文の編集</a:t>
            </a:r>
            <a:endParaRPr lang="en-US" altLang="ja-JP" b="1" dirty="0"/>
          </a:p>
          <a:p>
            <a:pPr lvl="1">
              <a:spcAft>
                <a:spcPts val="600"/>
              </a:spcAft>
            </a:pPr>
            <a:r>
              <a:rPr lang="en-US" altLang="ja-JP" b="1" dirty="0"/>
              <a:t>create table</a:t>
            </a:r>
          </a:p>
          <a:p>
            <a:pPr lvl="1">
              <a:spcAft>
                <a:spcPts val="600"/>
              </a:spcAft>
            </a:pPr>
            <a:r>
              <a:rPr lang="en-US" altLang="ja-JP" b="1" dirty="0"/>
              <a:t>insert into</a:t>
            </a:r>
          </a:p>
          <a:p>
            <a:pPr lvl="1">
              <a:spcAft>
                <a:spcPts val="600"/>
              </a:spcAft>
            </a:pPr>
            <a:r>
              <a:rPr lang="en-US" altLang="ja-JP" b="1" dirty="0"/>
              <a:t>SQL</a:t>
            </a:r>
            <a:r>
              <a:rPr lang="ja-JP" altLang="en-US" b="1" dirty="0"/>
              <a:t>文の実行</a:t>
            </a:r>
            <a:endParaRPr lang="en-US" altLang="ja-JP" b="1"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10</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894666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9550" y="231905"/>
            <a:ext cx="8753475" cy="507206"/>
          </a:xfrm>
        </p:spPr>
        <p:txBody>
          <a:bodyPr>
            <a:normAutofit fontScale="90000"/>
          </a:bodyPr>
          <a:lstStyle/>
          <a:p>
            <a:r>
              <a:rPr kumimoji="1" lang="ja-JP" altLang="en-US" dirty="0">
                <a:latin typeface="メイリオ" panose="020B0604030504040204" pitchFamily="50" charset="-128"/>
                <a:ea typeface="メイリオ" panose="020B0604030504040204" pitchFamily="50" charset="-128"/>
              </a:rPr>
              <a:t>演習　</a:t>
            </a:r>
          </a:p>
        </p:txBody>
      </p:sp>
      <p:sp>
        <p:nvSpPr>
          <p:cNvPr id="3" name="コンテンツ プレースホルダー 2"/>
          <p:cNvSpPr>
            <a:spLocks noGrp="1"/>
          </p:cNvSpPr>
          <p:nvPr>
            <p:ph idx="1"/>
          </p:nvPr>
        </p:nvSpPr>
        <p:spPr>
          <a:xfrm>
            <a:off x="348096" y="946168"/>
            <a:ext cx="8332334" cy="3649133"/>
          </a:xfrm>
        </p:spPr>
        <p:txBody>
          <a:bodyPr>
            <a:normAutofit/>
          </a:bodyPr>
          <a:lstStyle/>
          <a:p>
            <a:pPr marL="385763" indent="-385763">
              <a:lnSpc>
                <a:spcPct val="120000"/>
              </a:lnSpc>
              <a:buFont typeface="+mj-lt"/>
              <a:buAutoNum type="arabicPeriod"/>
            </a:pPr>
            <a:r>
              <a:rPr lang="ja-JP" altLang="en-US" sz="2400" dirty="0">
                <a:latin typeface="メイリオ" panose="020B0604030504040204" pitchFamily="50" charset="-128"/>
              </a:rPr>
              <a:t>パソコンを使用する</a:t>
            </a:r>
            <a:br>
              <a:rPr lang="en-US" altLang="ja-JP" sz="2400" dirty="0">
                <a:latin typeface="メイリオ" panose="020B0604030504040204" pitchFamily="50" charset="-128"/>
              </a:rPr>
            </a:br>
            <a:r>
              <a:rPr lang="ja-JP" altLang="en-US" sz="2400" dirty="0">
                <a:latin typeface="メイリオ" panose="020B0604030504040204" pitchFamily="50" charset="-128"/>
              </a:rPr>
              <a:t>　</a:t>
            </a:r>
            <a:r>
              <a:rPr lang="ja-JP" altLang="en-US" sz="2400" b="1" dirty="0">
                <a:latin typeface="メイリオ" panose="020B0604030504040204" pitchFamily="50" charset="-128"/>
              </a:rPr>
              <a:t>前もって </a:t>
            </a:r>
            <a:r>
              <a:rPr lang="en-US" altLang="ja-JP" sz="2400" b="1" dirty="0">
                <a:latin typeface="メイリオ" panose="020B0604030504040204" pitchFamily="50" charset="-128"/>
              </a:rPr>
              <a:t>Access </a:t>
            </a:r>
            <a:r>
              <a:rPr lang="ja-JP" altLang="en-US" sz="2400" b="1" dirty="0">
                <a:latin typeface="メイリオ" panose="020B0604030504040204" pitchFamily="50" charset="-128"/>
              </a:rPr>
              <a:t>をインストールしておくこと</a:t>
            </a:r>
            <a:endParaRPr lang="en-US" altLang="ja-JP" sz="2400" b="1" dirty="0">
              <a:latin typeface="メイリオ" panose="020B0604030504040204" pitchFamily="50" charset="-128"/>
            </a:endParaRPr>
          </a:p>
          <a:p>
            <a:pPr marL="385763" indent="-385763">
              <a:lnSpc>
                <a:spcPct val="120000"/>
              </a:lnSpc>
              <a:buFont typeface="+mj-lt"/>
              <a:buAutoNum type="arabicPeriod"/>
            </a:pPr>
            <a:endParaRPr lang="en-US" altLang="ja-JP" sz="2400" b="1" dirty="0">
              <a:latin typeface="メイリオ" panose="020B0604030504040204" pitchFamily="50" charset="-128"/>
            </a:endParaRPr>
          </a:p>
          <a:p>
            <a:pPr marL="385763" indent="-385763">
              <a:lnSpc>
                <a:spcPct val="120000"/>
              </a:lnSpc>
              <a:buFont typeface="+mj-lt"/>
              <a:buAutoNum type="arabicPeriod"/>
            </a:pPr>
            <a:r>
              <a:rPr lang="en-US" altLang="ja-JP" sz="2400" dirty="0">
                <a:latin typeface="メイリオ" panose="020B0604030504040204" pitchFamily="50" charset="-128"/>
              </a:rPr>
              <a:t>Access </a:t>
            </a:r>
            <a:r>
              <a:rPr lang="ja-JP" altLang="ja-JP" sz="2400" dirty="0">
                <a:latin typeface="メイリオ" panose="020B0604030504040204" pitchFamily="50" charset="-128"/>
              </a:rPr>
              <a:t>を</a:t>
            </a:r>
            <a:r>
              <a:rPr lang="ja-JP" altLang="ja-JP" sz="2400" dirty="0">
                <a:solidFill>
                  <a:srgbClr val="FF0000"/>
                </a:solidFill>
                <a:latin typeface="メイリオ" panose="020B0604030504040204" pitchFamily="50" charset="-128"/>
              </a:rPr>
              <a:t>起動</a:t>
            </a:r>
            <a:r>
              <a:rPr lang="ja-JP" altLang="en-US" sz="2400" dirty="0">
                <a:latin typeface="メイリオ" panose="020B0604030504040204" pitchFamily="50" charset="-128"/>
              </a:rPr>
              <a:t>する</a:t>
            </a:r>
            <a:br>
              <a:rPr lang="en-US" altLang="ja-JP" sz="2100" dirty="0">
                <a:latin typeface="メイリオ" panose="020B0604030504040204" pitchFamily="50" charset="-128"/>
              </a:rPr>
            </a:br>
            <a:endParaRPr lang="ja-JP" altLang="ja-JP" dirty="0">
              <a:effectLst/>
              <a:latin typeface="メイリオ" panose="020B0604030504040204" pitchFamily="50" charset="-128"/>
            </a:endParaRPr>
          </a:p>
          <a:p>
            <a:pPr marL="385763" indent="-385763">
              <a:lnSpc>
                <a:spcPct val="120000"/>
              </a:lnSpc>
              <a:buFont typeface="+mj-lt"/>
              <a:buAutoNum type="arabicPeriod"/>
            </a:pPr>
            <a:r>
              <a:rPr lang="en-US" altLang="ja-JP" sz="2400" dirty="0">
                <a:latin typeface="メイリオ" panose="020B0604030504040204" pitchFamily="50" charset="-128"/>
              </a:rPr>
              <a:t>Access </a:t>
            </a:r>
            <a:r>
              <a:rPr lang="ja-JP" altLang="ja-JP" sz="2400" dirty="0">
                <a:latin typeface="メイリオ" panose="020B0604030504040204" pitchFamily="50" charset="-128"/>
              </a:rPr>
              <a:t>で、</a:t>
            </a:r>
            <a:r>
              <a:rPr lang="ja-JP" altLang="en-US" sz="2400" dirty="0">
                <a:latin typeface="メイリオ" panose="020B0604030504040204" pitchFamily="50" charset="-128"/>
              </a:rPr>
              <a:t>「</a:t>
            </a:r>
            <a:r>
              <a:rPr lang="ja-JP" altLang="en-US" sz="2400" b="1" dirty="0">
                <a:solidFill>
                  <a:srgbClr val="FF0000"/>
                </a:solidFill>
                <a:latin typeface="メイリオ" panose="020B0604030504040204" pitchFamily="50" charset="-128"/>
              </a:rPr>
              <a:t>空のデータベース</a:t>
            </a:r>
            <a:r>
              <a:rPr lang="ja-JP" altLang="en-US" sz="2400" dirty="0">
                <a:latin typeface="メイリオ" panose="020B0604030504040204" pitchFamily="50" charset="-128"/>
              </a:rPr>
              <a:t>」を選び、「</a:t>
            </a:r>
            <a:r>
              <a:rPr lang="ja-JP" altLang="en-US" sz="2400" b="1" dirty="0">
                <a:solidFill>
                  <a:srgbClr val="FF0000"/>
                </a:solidFill>
                <a:latin typeface="メイリオ" panose="020B0604030504040204" pitchFamily="50" charset="-128"/>
              </a:rPr>
              <a:t>作成</a:t>
            </a:r>
            <a:r>
              <a:rPr lang="ja-JP" altLang="en-US" sz="2400" dirty="0">
                <a:latin typeface="メイリオ" panose="020B0604030504040204" pitchFamily="50" charset="-128"/>
              </a:rPr>
              <a:t>」をクリック．</a:t>
            </a:r>
            <a:endParaRPr lang="en-US" altLang="ja-JP" sz="2400" dirty="0">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pic>
        <p:nvPicPr>
          <p:cNvPr id="6" name="図 5">
            <a:extLst>
              <a:ext uri="{FF2B5EF4-FFF2-40B4-BE49-F238E27FC236}">
                <a16:creationId xmlns:a16="http://schemas.microsoft.com/office/drawing/2014/main" id="{1468FF45-76CA-48C1-83A3-D4BDCC1EFBCA}"/>
              </a:ext>
            </a:extLst>
          </p:cNvPr>
          <p:cNvPicPr>
            <a:picLocks noChangeAspect="1"/>
          </p:cNvPicPr>
          <p:nvPr/>
        </p:nvPicPr>
        <p:blipFill>
          <a:blip r:embed="rId2"/>
          <a:stretch>
            <a:fillRect/>
          </a:stretch>
        </p:blipFill>
        <p:spPr>
          <a:xfrm>
            <a:off x="1712996" y="4556922"/>
            <a:ext cx="4446799" cy="2164554"/>
          </a:xfrm>
          <a:prstGeom prst="rect">
            <a:avLst/>
          </a:prstGeom>
        </p:spPr>
      </p:pic>
      <p:sp>
        <p:nvSpPr>
          <p:cNvPr id="8" name="正方形/長方形 7">
            <a:extLst>
              <a:ext uri="{FF2B5EF4-FFF2-40B4-BE49-F238E27FC236}">
                <a16:creationId xmlns:a16="http://schemas.microsoft.com/office/drawing/2014/main" id="{8DD456EC-0EEC-43E5-89EC-257EF0A8C39E}"/>
              </a:ext>
            </a:extLst>
          </p:cNvPr>
          <p:cNvSpPr/>
          <p:nvPr/>
        </p:nvSpPr>
        <p:spPr>
          <a:xfrm>
            <a:off x="2417094" y="5101243"/>
            <a:ext cx="1025761" cy="89777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16633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76695" y="939422"/>
            <a:ext cx="7185710" cy="3649133"/>
          </a:xfrm>
        </p:spPr>
        <p:txBody>
          <a:bodyPr>
            <a:normAutofit/>
          </a:bodyPr>
          <a:lstStyle/>
          <a:p>
            <a:pPr marL="0" indent="0">
              <a:lnSpc>
                <a:spcPct val="120000"/>
              </a:lnSpc>
              <a:buNone/>
            </a:pPr>
            <a:r>
              <a:rPr lang="en-US" altLang="ja-JP" sz="2400" dirty="0">
                <a:latin typeface="メイリオ" panose="020B0604030504040204" pitchFamily="50" charset="-128"/>
              </a:rPr>
              <a:t>4. </a:t>
            </a:r>
            <a:r>
              <a:rPr lang="ja-JP" altLang="en-US" sz="2400" b="1" dirty="0">
                <a:solidFill>
                  <a:srgbClr val="C00000"/>
                </a:solidFill>
                <a:latin typeface="メイリオ" panose="020B0604030504040204" pitchFamily="50" charset="-128"/>
              </a:rPr>
              <a:t>テーブルツール画面</a:t>
            </a:r>
            <a:r>
              <a:rPr lang="ja-JP" altLang="en-US" sz="2400" dirty="0">
                <a:latin typeface="メイリオ" panose="020B0604030504040204" pitchFamily="50" charset="-128"/>
              </a:rPr>
              <a:t>が表示されることを確認</a:t>
            </a:r>
            <a:endParaRPr lang="en-US" altLang="ja-JP" sz="2400" dirty="0">
              <a:latin typeface="メイリオ" panose="020B0604030504040204" pitchFamily="50" charset="-128"/>
            </a:endParaRPr>
          </a:p>
          <a:p>
            <a:pPr marL="0" indent="0">
              <a:lnSpc>
                <a:spcPct val="120000"/>
              </a:lnSpc>
              <a:buNone/>
            </a:pPr>
            <a:endParaRPr lang="en-US" altLang="ja-JP" sz="2400" dirty="0">
              <a:solidFill>
                <a:srgbClr val="000066"/>
              </a:solidFill>
              <a:latin typeface="メイリオ" panose="020B0604030504040204" pitchFamily="50" charset="-128"/>
            </a:endParaRPr>
          </a:p>
          <a:p>
            <a:pPr marL="0" indent="0">
              <a:lnSpc>
                <a:spcPct val="120000"/>
              </a:lnSpc>
              <a:buNone/>
            </a:pPr>
            <a:endParaRPr lang="en-US" altLang="ja-JP" sz="2400" dirty="0">
              <a:solidFill>
                <a:srgbClr val="000066"/>
              </a:solidFill>
              <a:latin typeface="メイリオ" panose="020B0604030504040204" pitchFamily="50" charset="-128"/>
            </a:endParaRPr>
          </a:p>
          <a:p>
            <a:pPr marL="0" indent="0">
              <a:lnSpc>
                <a:spcPct val="120000"/>
              </a:lnSpc>
              <a:buNone/>
            </a:pPr>
            <a:endParaRPr lang="en-US" altLang="ja-JP" sz="2400" dirty="0">
              <a:solidFill>
                <a:srgbClr val="000066"/>
              </a:solidFill>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pic>
        <p:nvPicPr>
          <p:cNvPr id="8" name="図 7">
            <a:extLst>
              <a:ext uri="{FF2B5EF4-FFF2-40B4-BE49-F238E27FC236}">
                <a16:creationId xmlns:a16="http://schemas.microsoft.com/office/drawing/2014/main" id="{E4A0E256-381D-48E9-B446-DE2EEE7C76A8}"/>
              </a:ext>
            </a:extLst>
          </p:cNvPr>
          <p:cNvPicPr>
            <a:picLocks noChangeAspect="1"/>
          </p:cNvPicPr>
          <p:nvPr/>
        </p:nvPicPr>
        <p:blipFill>
          <a:blip r:embed="rId2"/>
          <a:stretch>
            <a:fillRect/>
          </a:stretch>
        </p:blipFill>
        <p:spPr>
          <a:xfrm>
            <a:off x="393246" y="1708220"/>
            <a:ext cx="8357507" cy="4081709"/>
          </a:xfrm>
          <a:prstGeom prst="rect">
            <a:avLst/>
          </a:prstGeom>
        </p:spPr>
      </p:pic>
    </p:spTree>
    <p:extLst>
      <p:ext uri="{BB962C8B-B14F-4D97-AF65-F5344CB8AC3E}">
        <p14:creationId xmlns:p14="http://schemas.microsoft.com/office/powerpoint/2010/main" val="75739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6785FB4D-1515-4076-BE88-DD8C27F6B7DA}"/>
              </a:ext>
            </a:extLst>
          </p:cNvPr>
          <p:cNvPicPr>
            <a:picLocks noChangeAspect="1"/>
          </p:cNvPicPr>
          <p:nvPr/>
        </p:nvPicPr>
        <p:blipFill>
          <a:blip r:embed="rId2"/>
          <a:stretch>
            <a:fillRect/>
          </a:stretch>
        </p:blipFill>
        <p:spPr>
          <a:xfrm>
            <a:off x="292528" y="4054934"/>
            <a:ext cx="4873875" cy="2308344"/>
          </a:xfrm>
          <a:prstGeom prst="rect">
            <a:avLst/>
          </a:prstGeom>
        </p:spPr>
      </p:pic>
      <p:pic>
        <p:nvPicPr>
          <p:cNvPr id="11" name="図 10">
            <a:extLst>
              <a:ext uri="{FF2B5EF4-FFF2-40B4-BE49-F238E27FC236}">
                <a16:creationId xmlns:a16="http://schemas.microsoft.com/office/drawing/2014/main" id="{E90DEADB-C80A-4AC7-9AE0-E90DF53F9DFE}"/>
              </a:ext>
            </a:extLst>
          </p:cNvPr>
          <p:cNvPicPr>
            <a:picLocks noChangeAspect="1"/>
          </p:cNvPicPr>
          <p:nvPr/>
        </p:nvPicPr>
        <p:blipFill>
          <a:blip r:embed="rId3"/>
          <a:stretch>
            <a:fillRect/>
          </a:stretch>
        </p:blipFill>
        <p:spPr>
          <a:xfrm>
            <a:off x="292528" y="884099"/>
            <a:ext cx="5829600" cy="2000353"/>
          </a:xfrm>
          <a:prstGeom prst="rect">
            <a:avLst/>
          </a:prstGeom>
        </p:spPr>
      </p:pic>
      <p:pic>
        <p:nvPicPr>
          <p:cNvPr id="8" name="図 7"/>
          <p:cNvPicPr>
            <a:picLocks noChangeAspect="1"/>
          </p:cNvPicPr>
          <p:nvPr/>
        </p:nvPicPr>
        <p:blipFill>
          <a:blip r:embed="rId4"/>
          <a:stretch>
            <a:fillRect/>
          </a:stretch>
        </p:blipFill>
        <p:spPr>
          <a:xfrm>
            <a:off x="6122128" y="2791436"/>
            <a:ext cx="1220995" cy="1245354"/>
          </a:xfrm>
          <a:prstGeom prst="rect">
            <a:avLst/>
          </a:prstGeom>
        </p:spPr>
      </p:pic>
      <p:sp>
        <p:nvSpPr>
          <p:cNvPr id="3" name="コンテンツ プレースホルダー 2"/>
          <p:cNvSpPr>
            <a:spLocks noGrp="1"/>
          </p:cNvSpPr>
          <p:nvPr>
            <p:ph idx="1"/>
          </p:nvPr>
        </p:nvSpPr>
        <p:spPr>
          <a:xfrm>
            <a:off x="180181" y="389477"/>
            <a:ext cx="8211296" cy="1785585"/>
          </a:xfrm>
        </p:spPr>
        <p:txBody>
          <a:bodyPr>
            <a:normAutofit/>
          </a:bodyPr>
          <a:lstStyle/>
          <a:p>
            <a:pPr marL="0" indent="0">
              <a:lnSpc>
                <a:spcPct val="120000"/>
              </a:lnSpc>
              <a:buNone/>
            </a:pPr>
            <a:r>
              <a:rPr lang="en-US" altLang="ja-JP" sz="2400" dirty="0">
                <a:latin typeface="メイリオ" panose="020B0604030504040204" pitchFamily="50" charset="-128"/>
              </a:rPr>
              <a:t>5. </a:t>
            </a:r>
            <a:r>
              <a:rPr lang="ja-JP" altLang="en-US" sz="2400" dirty="0">
                <a:latin typeface="メイリオ" panose="020B0604030504040204" pitchFamily="50" charset="-128"/>
              </a:rPr>
              <a:t>次の手順で、</a:t>
            </a:r>
            <a:r>
              <a:rPr lang="en-US" altLang="ja-JP" sz="2400" b="1" dirty="0">
                <a:solidFill>
                  <a:srgbClr val="C00000"/>
                </a:solidFill>
                <a:latin typeface="メイリオ" panose="020B0604030504040204" pitchFamily="50" charset="-128"/>
              </a:rPr>
              <a:t>SQL</a:t>
            </a:r>
            <a:r>
              <a:rPr lang="ja-JP" altLang="en-US" sz="2400" b="1" dirty="0">
                <a:solidFill>
                  <a:srgbClr val="C00000"/>
                </a:solidFill>
                <a:latin typeface="メイリオ" panose="020B0604030504040204" pitchFamily="50" charset="-128"/>
              </a:rPr>
              <a:t>ビュー</a:t>
            </a:r>
            <a:r>
              <a:rPr lang="ja-JP" altLang="en-US" sz="2400" dirty="0">
                <a:latin typeface="メイリオ" panose="020B0604030504040204" pitchFamily="50" charset="-128"/>
              </a:rPr>
              <a:t>を開く．</a:t>
            </a:r>
            <a:endParaRPr lang="en-US" altLang="ja-JP" sz="2400" dirty="0">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
        <p:nvSpPr>
          <p:cNvPr id="15" name="正方形/長方形 14"/>
          <p:cNvSpPr/>
          <p:nvPr/>
        </p:nvSpPr>
        <p:spPr>
          <a:xfrm>
            <a:off x="1435778" y="1246909"/>
            <a:ext cx="607767" cy="286039"/>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正方形/長方形 16"/>
          <p:cNvSpPr/>
          <p:nvPr/>
        </p:nvSpPr>
        <p:spPr>
          <a:xfrm>
            <a:off x="3186795" y="1532948"/>
            <a:ext cx="519296" cy="744277"/>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下矢印 17"/>
          <p:cNvSpPr/>
          <p:nvPr/>
        </p:nvSpPr>
        <p:spPr>
          <a:xfrm>
            <a:off x="2807754" y="3076852"/>
            <a:ext cx="557711" cy="2915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6" name="正方形/長方形 25"/>
          <p:cNvSpPr/>
          <p:nvPr/>
        </p:nvSpPr>
        <p:spPr>
          <a:xfrm>
            <a:off x="6939748" y="3894367"/>
            <a:ext cx="453923" cy="230446"/>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9" name="正方形/長方形 28"/>
          <p:cNvSpPr/>
          <p:nvPr/>
        </p:nvSpPr>
        <p:spPr>
          <a:xfrm>
            <a:off x="4608948" y="4403182"/>
            <a:ext cx="676561" cy="301322"/>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0" name="正方形/長方形 29"/>
          <p:cNvSpPr/>
          <p:nvPr/>
        </p:nvSpPr>
        <p:spPr>
          <a:xfrm>
            <a:off x="361129" y="4638039"/>
            <a:ext cx="477071" cy="702887"/>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1" name="正方形/長方形 30"/>
          <p:cNvSpPr/>
          <p:nvPr/>
        </p:nvSpPr>
        <p:spPr>
          <a:xfrm>
            <a:off x="423263" y="5480574"/>
            <a:ext cx="1488664" cy="421461"/>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 name="角丸四角形 31"/>
          <p:cNvSpPr/>
          <p:nvPr/>
        </p:nvSpPr>
        <p:spPr>
          <a:xfrm>
            <a:off x="5505588" y="4934950"/>
            <a:ext cx="3215149" cy="911461"/>
          </a:xfrm>
          <a:prstGeom prst="roundRect">
            <a:avLst/>
          </a:prstGeom>
          <a:noFill/>
          <a:ln w="57150">
            <a:solidFill>
              <a:srgbClr val="000066">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②「</a:t>
            </a:r>
            <a:r>
              <a:rPr kumimoji="0" lang="ja-JP" altLang="en-US" sz="1800" b="1"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デザイン</a:t>
            </a:r>
            <a:r>
              <a:rPr kumimoji="0" lang="ja-JP" altLang="en-US" sz="18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」タブで、「</a:t>
            </a:r>
            <a:r>
              <a:rPr kumimoji="0" lang="ja-JP" altLang="en-US" sz="1800" b="1"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表示</a:t>
            </a:r>
            <a:r>
              <a:rPr kumimoji="0" lang="ja-JP" altLang="en-US" sz="18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」を展開し「</a:t>
            </a:r>
            <a:r>
              <a:rPr kumimoji="0" lang="en-US" altLang="ja-JP" sz="1800" b="1"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SQL</a:t>
            </a:r>
            <a:r>
              <a:rPr kumimoji="0" lang="ja-JP" altLang="en-US" sz="1800" b="1"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ビュー</a:t>
            </a:r>
            <a:r>
              <a:rPr kumimoji="0" lang="ja-JP" altLang="en-US" sz="18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」を選ぶ</a:t>
            </a:r>
            <a:endParaRPr kumimoji="0" lang="en-US" altLang="ja-JP" sz="18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endParaRPr>
          </a:p>
        </p:txBody>
      </p:sp>
      <p:sp>
        <p:nvSpPr>
          <p:cNvPr id="33" name="角丸四角形 32"/>
          <p:cNvSpPr/>
          <p:nvPr/>
        </p:nvSpPr>
        <p:spPr>
          <a:xfrm>
            <a:off x="6234475" y="1125071"/>
            <a:ext cx="2879042" cy="1101331"/>
          </a:xfrm>
          <a:prstGeom prst="roundRect">
            <a:avLst/>
          </a:prstGeom>
          <a:noFill/>
          <a:ln w="57150">
            <a:solidFill>
              <a:srgbClr val="000066">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1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①「</a:t>
            </a:r>
            <a:r>
              <a:rPr kumimoji="0" lang="ja-JP" altLang="en-US" sz="2100" b="1"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作成</a:t>
            </a:r>
            <a:r>
              <a:rPr kumimoji="0" lang="ja-JP" altLang="en-US" sz="21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」タブで、「</a:t>
            </a:r>
            <a:r>
              <a:rPr kumimoji="0" lang="ja-JP" altLang="en-US" sz="2100" b="1"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クエリデザイン</a:t>
            </a:r>
            <a:r>
              <a:rPr kumimoji="0" lang="ja-JP" altLang="en-US" sz="21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」をクリック</a:t>
            </a:r>
            <a:endParaRPr kumimoji="0" lang="en-US" altLang="ja-JP" sz="21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endParaRPr>
          </a:p>
        </p:txBody>
      </p:sp>
      <p:sp>
        <p:nvSpPr>
          <p:cNvPr id="19" name="テキスト ボックス 18">
            <a:extLst>
              <a:ext uri="{FF2B5EF4-FFF2-40B4-BE49-F238E27FC236}">
                <a16:creationId xmlns:a16="http://schemas.microsoft.com/office/drawing/2014/main" id="{E60A9BCD-A84D-42D1-8807-5DC880EC377E}"/>
              </a:ext>
            </a:extLst>
          </p:cNvPr>
          <p:cNvSpPr txBox="1"/>
          <p:nvPr/>
        </p:nvSpPr>
        <p:spPr>
          <a:xfrm>
            <a:off x="7435650" y="2647485"/>
            <a:ext cx="1569660" cy="147732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このような</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表示が出た</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ときは</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閉じる</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クリック</a:t>
            </a:r>
          </a:p>
        </p:txBody>
      </p:sp>
    </p:spTree>
    <p:extLst>
      <p:ext uri="{BB962C8B-B14F-4D97-AF65-F5344CB8AC3E}">
        <p14:creationId xmlns:p14="http://schemas.microsoft.com/office/powerpoint/2010/main" val="2812323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
        <p:nvSpPr>
          <p:cNvPr id="6" name="コンテンツ プレースホルダー 5">
            <a:extLst>
              <a:ext uri="{FF2B5EF4-FFF2-40B4-BE49-F238E27FC236}">
                <a16:creationId xmlns:a16="http://schemas.microsoft.com/office/drawing/2014/main" id="{2FCDA0A4-A1E1-4BFB-9904-866F27DD31EA}"/>
              </a:ext>
            </a:extLst>
          </p:cNvPr>
          <p:cNvSpPr>
            <a:spLocks noGrp="1"/>
          </p:cNvSpPr>
          <p:nvPr>
            <p:ph idx="1"/>
          </p:nvPr>
        </p:nvSpPr>
        <p:spPr>
          <a:xfrm>
            <a:off x="341396" y="13107"/>
            <a:ext cx="8461208" cy="1039461"/>
          </a:xfrm>
        </p:spPr>
        <p:txBody>
          <a:bodyPr>
            <a:normAutofit/>
          </a:bodyPr>
          <a:lstStyle/>
          <a:p>
            <a:pPr marL="0" indent="0">
              <a:buNone/>
            </a:pPr>
            <a:r>
              <a:rPr lang="en-US" altLang="ja-JP" sz="2400" dirty="0"/>
              <a:t>6. </a:t>
            </a:r>
            <a:r>
              <a:rPr lang="en-US" altLang="ja-JP" sz="2400" b="1" dirty="0">
                <a:latin typeface="メイリオ" panose="020B0604030504040204" pitchFamily="50" charset="-128"/>
              </a:rPr>
              <a:t>SQL </a:t>
            </a:r>
            <a:r>
              <a:rPr lang="ja-JP" altLang="en-US" sz="2400" b="1" dirty="0">
                <a:latin typeface="メイリオ" panose="020B0604030504040204" pitchFamily="50" charset="-128"/>
              </a:rPr>
              <a:t>ビュー</a:t>
            </a:r>
            <a:r>
              <a:rPr lang="ja-JP" altLang="en-US" sz="2400" dirty="0">
                <a:latin typeface="メイリオ" panose="020B0604030504040204" pitchFamily="50" charset="-128"/>
              </a:rPr>
              <a:t>に、次の </a:t>
            </a:r>
            <a:r>
              <a:rPr lang="en-US" altLang="ja-JP" sz="2400" dirty="0">
                <a:latin typeface="メイリオ" panose="020B0604030504040204" pitchFamily="50" charset="-128"/>
              </a:rPr>
              <a:t>SQL </a:t>
            </a:r>
            <a:r>
              <a:rPr lang="ja-JP" altLang="en-US" sz="2400" dirty="0">
                <a:latin typeface="メイリオ" panose="020B0604030504040204" pitchFamily="50" charset="-128"/>
              </a:rPr>
              <a:t>を１つずつ入れ、「</a:t>
            </a:r>
            <a:r>
              <a:rPr lang="ja-JP" altLang="en-US" sz="2400" b="1" dirty="0">
                <a:latin typeface="メイリオ" panose="020B0604030504040204" pitchFamily="50" charset="-128"/>
              </a:rPr>
              <a:t>実行</a:t>
            </a:r>
            <a:r>
              <a:rPr lang="ja-JP" altLang="en-US" sz="2400" dirty="0">
                <a:latin typeface="メイリオ" panose="020B0604030504040204" pitchFamily="50" charset="-128"/>
              </a:rPr>
              <a:t>」ボタンで、</a:t>
            </a:r>
            <a:r>
              <a:rPr lang="en-US" altLang="ja-JP" sz="2400" b="1" dirty="0">
                <a:latin typeface="メイリオ" panose="020B0604030504040204" pitchFamily="50" charset="-128"/>
              </a:rPr>
              <a:t>SQL</a:t>
            </a:r>
            <a:r>
              <a:rPr lang="ja-JP" altLang="en-US" sz="2400" b="1" dirty="0">
                <a:latin typeface="メイリオ" panose="020B0604030504040204" pitchFamily="50" charset="-128"/>
              </a:rPr>
              <a:t>文</a:t>
            </a:r>
            <a:r>
              <a:rPr lang="ja-JP" altLang="en-US" sz="2400" dirty="0">
                <a:latin typeface="メイリオ" panose="020B0604030504040204" pitchFamily="50" charset="-128"/>
              </a:rPr>
              <a:t>を実行．結果を確認</a:t>
            </a:r>
            <a:r>
              <a:rPr lang="en-US" altLang="ja-JP" sz="2400" dirty="0">
                <a:latin typeface="メイリオ" panose="020B0604030504040204" pitchFamily="50" charset="-128"/>
              </a:rPr>
              <a:t> </a:t>
            </a:r>
            <a:endParaRPr lang="en-US" altLang="ja-JP" sz="2400" b="1" u="sng" dirty="0">
              <a:solidFill>
                <a:srgbClr val="FF0000"/>
              </a:solidFill>
              <a:latin typeface="メイリオ" panose="020B0604030504040204" pitchFamily="50" charset="-128"/>
            </a:endParaRPr>
          </a:p>
          <a:p>
            <a:pPr marL="0" indent="0">
              <a:buNone/>
            </a:pPr>
            <a:endParaRPr lang="en-US" altLang="ja-JP" dirty="0">
              <a:latin typeface="メイリオ" panose="020B0604030504040204" pitchFamily="50" charset="-128"/>
            </a:endParaRPr>
          </a:p>
          <a:p>
            <a:pPr marL="0" indent="0">
              <a:buNone/>
            </a:pPr>
            <a:endParaRPr lang="en-US" altLang="ja-JP" dirty="0"/>
          </a:p>
        </p:txBody>
      </p:sp>
      <p:sp>
        <p:nvSpPr>
          <p:cNvPr id="7" name="コンテンツ プレースホルダー 2">
            <a:extLst>
              <a:ext uri="{FF2B5EF4-FFF2-40B4-BE49-F238E27FC236}">
                <a16:creationId xmlns:a16="http://schemas.microsoft.com/office/drawing/2014/main" id="{2C698A59-D381-4578-B7B2-723D4296F322}"/>
              </a:ext>
            </a:extLst>
          </p:cNvPr>
          <p:cNvSpPr txBox="1">
            <a:spLocks/>
          </p:cNvSpPr>
          <p:nvPr/>
        </p:nvSpPr>
        <p:spPr>
          <a:xfrm>
            <a:off x="555585" y="3845946"/>
            <a:ext cx="8068870" cy="280361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1" lang="en-US" altLang="ja-JP" sz="24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Segoe UI" panose="020B0502040204020203" pitchFamily="34" charset="0"/>
            </a:endParaRPr>
          </a:p>
        </p:txBody>
      </p:sp>
      <p:sp>
        <p:nvSpPr>
          <p:cNvPr id="3" name="Rectangle 1">
            <a:extLst>
              <a:ext uri="{FF2B5EF4-FFF2-40B4-BE49-F238E27FC236}">
                <a16:creationId xmlns:a16="http://schemas.microsoft.com/office/drawing/2014/main" id="{ADCE3CA2-3420-209E-4E4E-10FB84EB0E02}"/>
              </a:ext>
            </a:extLst>
          </p:cNvPr>
          <p:cNvSpPr>
            <a:spLocks noChangeArrowheads="1"/>
          </p:cNvSpPr>
          <p:nvPr/>
        </p:nvSpPr>
        <p:spPr bwMode="auto">
          <a:xfrm>
            <a:off x="972753" y="3857178"/>
            <a:ext cx="79697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ja-JP" sz="14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id="{D4FEF96A-80DF-AB6A-7A9D-30644E9BA0A3}"/>
              </a:ext>
            </a:extLst>
          </p:cNvPr>
          <p:cNvSpPr/>
          <p:nvPr/>
        </p:nvSpPr>
        <p:spPr>
          <a:xfrm>
            <a:off x="293270" y="776321"/>
            <a:ext cx="8509334" cy="4524315"/>
          </a:xfrm>
          <a:prstGeom prst="rect">
            <a:avLst/>
          </a:prstGeom>
          <a:ln>
            <a:no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CREATE TABLE </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名前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TEXT</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昼食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TEXT</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料金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INTEGER</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T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 '</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そば</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250);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T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('B', '</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カレーライス</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400);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T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('C', '</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カレーライス</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400);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T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('D', '</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うどん</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250);</a:t>
            </a:r>
          </a:p>
        </p:txBody>
      </p:sp>
      <p:pic>
        <p:nvPicPr>
          <p:cNvPr id="5" name="図 4">
            <a:extLst>
              <a:ext uri="{FF2B5EF4-FFF2-40B4-BE49-F238E27FC236}">
                <a16:creationId xmlns:a16="http://schemas.microsoft.com/office/drawing/2014/main" id="{2A5AD411-0D7D-F265-5105-C173EB249791}"/>
              </a:ext>
            </a:extLst>
          </p:cNvPr>
          <p:cNvPicPr>
            <a:picLocks noChangeAspect="1"/>
          </p:cNvPicPr>
          <p:nvPr/>
        </p:nvPicPr>
        <p:blipFill>
          <a:blip r:embed="rId2"/>
          <a:stretch>
            <a:fillRect/>
          </a:stretch>
        </p:blipFill>
        <p:spPr>
          <a:xfrm>
            <a:off x="355683" y="5391306"/>
            <a:ext cx="3765744" cy="1393897"/>
          </a:xfrm>
          <a:prstGeom prst="rect">
            <a:avLst/>
          </a:prstGeom>
        </p:spPr>
      </p:pic>
      <p:sp>
        <p:nvSpPr>
          <p:cNvPr id="9" name="テキスト ボックス 8">
            <a:extLst>
              <a:ext uri="{FF2B5EF4-FFF2-40B4-BE49-F238E27FC236}">
                <a16:creationId xmlns:a16="http://schemas.microsoft.com/office/drawing/2014/main" id="{A53161E6-9B5A-968F-A3C6-CCC6B19E276F}"/>
              </a:ext>
            </a:extLst>
          </p:cNvPr>
          <p:cNvSpPr txBox="1"/>
          <p:nvPr/>
        </p:nvSpPr>
        <p:spPr>
          <a:xfrm>
            <a:off x="4248765" y="5657671"/>
            <a:ext cx="4339650"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INSERT INTO</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では、「実行」の後、</a:t>
            </a: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確認</a:t>
            </a:r>
            <a:endPar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表示が出る。その後、</a:t>
            </a: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画面が変化しない</a:t>
            </a:r>
            <a:endPar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が実行できている</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87237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5262" y="371818"/>
            <a:ext cx="8753475" cy="507206"/>
          </a:xfrm>
        </p:spPr>
        <p:txBody>
          <a:bodyPr>
            <a:normAutofit fontScale="90000"/>
          </a:bodyPr>
          <a:lstStyle/>
          <a:p>
            <a:r>
              <a:rPr kumimoji="1" lang="ja-JP" altLang="en-US" dirty="0"/>
              <a:t>間違ってしまったときは、テーブル</a:t>
            </a:r>
            <a:r>
              <a:rPr lang="ja-JP" altLang="en-US" dirty="0"/>
              <a:t>の</a:t>
            </a:r>
            <a:r>
              <a:rPr kumimoji="1" lang="ja-JP" altLang="en-US" dirty="0"/>
              <a:t>削除</a:t>
            </a:r>
            <a:br>
              <a:rPr kumimoji="1" lang="en-US" altLang="ja-JP" dirty="0"/>
            </a:br>
            <a:r>
              <a:rPr kumimoji="1" lang="ja-JP" altLang="en-US" dirty="0"/>
              <a:t>を行ってからやり直した方が早い場合がある</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コンテンツ プレースホルダー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9225" y="1901335"/>
            <a:ext cx="3065096" cy="3500926"/>
          </a:xfrm>
        </p:spPr>
      </p:pic>
      <p:sp>
        <p:nvSpPr>
          <p:cNvPr id="12" name="正方形/長方形 11"/>
          <p:cNvSpPr/>
          <p:nvPr/>
        </p:nvSpPr>
        <p:spPr>
          <a:xfrm>
            <a:off x="923583" y="3580839"/>
            <a:ext cx="674408" cy="279491"/>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正方形/長方形 12"/>
          <p:cNvSpPr/>
          <p:nvPr/>
        </p:nvSpPr>
        <p:spPr>
          <a:xfrm>
            <a:off x="1674193" y="4762725"/>
            <a:ext cx="674408" cy="279491"/>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角丸四角形 13"/>
          <p:cNvSpPr/>
          <p:nvPr/>
        </p:nvSpPr>
        <p:spPr>
          <a:xfrm>
            <a:off x="4486701" y="2563322"/>
            <a:ext cx="3879850" cy="1079550"/>
          </a:xfrm>
          <a:prstGeom prst="roundRect">
            <a:avLst/>
          </a:prstGeom>
          <a:noFill/>
          <a:ln w="57150">
            <a:solidFill>
              <a:srgbClr val="000066">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1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テーブルビュー</a:t>
            </a:r>
            <a:r>
              <a:rPr kumimoji="0" lang="ja-JP" altLang="en-US" sz="21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で、削除したいテーブルを</a:t>
            </a:r>
            <a:r>
              <a:rPr kumimoji="0"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右クリック</a:t>
            </a:r>
            <a:r>
              <a:rPr kumimoji="0" lang="ja-JP" altLang="en-US" sz="21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して、「</a:t>
            </a:r>
            <a:r>
              <a:rPr kumimoji="0"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削除</a:t>
            </a:r>
            <a:r>
              <a:rPr kumimoji="0" lang="ja-JP" altLang="en-US" sz="2100" b="0" i="0" u="none" strike="noStrike" kern="1200" cap="none" spc="0" normalizeH="0" baseline="0" noProof="0" dirty="0">
                <a:ln>
                  <a:noFill/>
                </a:ln>
                <a:solidFill>
                  <a:srgbClr val="003366"/>
                </a:solidFill>
                <a:effectLst/>
                <a:uLnTx/>
                <a:uFillTx/>
                <a:latin typeface="メイリオ" panose="020B0604030504040204" pitchFamily="50" charset="-128"/>
                <a:ea typeface="メイリオ" panose="020B0604030504040204" pitchFamily="50" charset="-128"/>
                <a:cs typeface="+mn-cs"/>
              </a:rPr>
              <a:t>」</a:t>
            </a:r>
            <a:endParaRPr kumimoji="0" lang="en-US" altLang="ja-JP" sz="2100" b="0" i="0" u="none" strike="noStrike" kern="1200" cap="none" spc="0" normalizeH="0" baseline="0" noProof="0" dirty="0">
              <a:ln>
                <a:noFill/>
              </a:ln>
              <a:solidFill>
                <a:srgbClr val="003366"/>
              </a:solidFill>
              <a:effectLst/>
              <a:uLnTx/>
              <a:uFillTx/>
              <a:latin typeface="メイリオ" panose="020B0604030504040204" pitchFamily="50" charset="-128"/>
              <a:ea typeface="メイリオ" panose="020B0604030504040204" pitchFamily="50" charset="-128"/>
              <a:cs typeface="+mn-cs"/>
            </a:endParaRPr>
          </a:p>
        </p:txBody>
      </p:sp>
      <p:sp>
        <p:nvSpPr>
          <p:cNvPr id="15" name="テキスト ボックス 14"/>
          <p:cNvSpPr txBox="1"/>
          <p:nvPr/>
        </p:nvSpPr>
        <p:spPr>
          <a:xfrm>
            <a:off x="4486701" y="4135288"/>
            <a:ext cx="4108817"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テーブル</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を削除するときは、</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間違って必要な</a:t>
            </a:r>
            <a:r>
              <a:rPr kumimoji="0" lang="ja-JP" altLang="en-US" sz="18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テーブル</a:t>
            </a: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を削除しない</a:t>
            </a:r>
            <a:endPar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ように、十分に注意する！</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（元に戻せない）</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4317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137A74-C21C-02B9-1600-29E7E3B2F82D}"/>
              </a:ext>
            </a:extLst>
          </p:cNvPr>
          <p:cNvSpPr>
            <a:spLocks noGrp="1"/>
          </p:cNvSpPr>
          <p:nvPr>
            <p:ph type="title"/>
          </p:nvPr>
        </p:nvSpPr>
        <p:spPr/>
        <p:txBody>
          <a:bodyPr>
            <a:normAutofit fontScale="90000"/>
          </a:bodyPr>
          <a:lstStyle/>
          <a:p>
            <a:r>
              <a:rPr kumimoji="1" lang="en-US" altLang="ja-JP" dirty="0"/>
              <a:t>Access </a:t>
            </a:r>
            <a:r>
              <a:rPr kumimoji="1" lang="ja-JP" altLang="en-US" dirty="0"/>
              <a:t>でのテーブルデータの確認</a:t>
            </a:r>
          </a:p>
        </p:txBody>
      </p:sp>
      <p:sp>
        <p:nvSpPr>
          <p:cNvPr id="3" name="コンテンツ プレースホルダー 2">
            <a:extLst>
              <a:ext uri="{FF2B5EF4-FFF2-40B4-BE49-F238E27FC236}">
                <a16:creationId xmlns:a16="http://schemas.microsoft.com/office/drawing/2014/main" id="{0235EF0C-02A6-D832-4453-BB8BDB5CD32E}"/>
              </a:ext>
            </a:extLst>
          </p:cNvPr>
          <p:cNvSpPr>
            <a:spLocks noGrp="1"/>
          </p:cNvSpPr>
          <p:nvPr>
            <p:ph idx="1"/>
          </p:nvPr>
        </p:nvSpPr>
        <p:spPr/>
        <p:txBody>
          <a:bodyPr>
            <a:normAutofit/>
          </a:bodyPr>
          <a:lstStyle/>
          <a:p>
            <a:r>
              <a:rPr kumimoji="1" lang="en-US" altLang="ja-JP" sz="2400" dirty="0"/>
              <a:t>SQL </a:t>
            </a:r>
            <a:r>
              <a:rPr kumimoji="1" lang="ja-JP" altLang="en-US" sz="2400" dirty="0"/>
              <a:t>で確認</a:t>
            </a:r>
            <a:endParaRPr kumimoji="1" lang="en-US" altLang="ja-JP" sz="2400" dirty="0"/>
          </a:p>
          <a:p>
            <a:pPr marL="0" indent="0">
              <a:buNone/>
            </a:pPr>
            <a:r>
              <a:rPr lang="en-US" altLang="ja-JP" sz="2400" dirty="0"/>
              <a:t>SELECT * FROM T;</a:t>
            </a:r>
          </a:p>
          <a:p>
            <a:pPr marL="0" indent="0">
              <a:buNone/>
            </a:pPr>
            <a:endParaRPr kumimoji="1" lang="en-US" altLang="ja-JP" sz="2400" dirty="0"/>
          </a:p>
          <a:p>
            <a:pPr marL="0" indent="0">
              <a:buNone/>
            </a:pPr>
            <a:endParaRPr lang="en-US" altLang="ja-JP" sz="2400" dirty="0"/>
          </a:p>
          <a:p>
            <a:pPr marL="0" indent="0">
              <a:buNone/>
            </a:pPr>
            <a:endParaRPr kumimoji="1" lang="en-US" altLang="ja-JP" sz="2400" dirty="0"/>
          </a:p>
          <a:p>
            <a:pPr marL="0" indent="0">
              <a:buNone/>
            </a:pPr>
            <a:endParaRPr lang="en-US" altLang="ja-JP" sz="2400" dirty="0"/>
          </a:p>
          <a:p>
            <a:r>
              <a:rPr lang="ja-JP" altLang="en-US" sz="2400" b="1" dirty="0"/>
              <a:t>テーブルビューで、「テーブル名」をダブルクリック</a:t>
            </a:r>
            <a:endParaRPr lang="en-US" altLang="ja-JP" sz="2400" b="1" dirty="0"/>
          </a:p>
        </p:txBody>
      </p:sp>
      <p:sp>
        <p:nvSpPr>
          <p:cNvPr id="4" name="スライド番号プレースホルダー 3">
            <a:extLst>
              <a:ext uri="{FF2B5EF4-FFF2-40B4-BE49-F238E27FC236}">
                <a16:creationId xmlns:a16="http://schemas.microsoft.com/office/drawing/2014/main" id="{0FF3F3FD-C12A-BB56-D366-3B9F93DC823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a:extLst>
              <a:ext uri="{FF2B5EF4-FFF2-40B4-BE49-F238E27FC236}">
                <a16:creationId xmlns:a16="http://schemas.microsoft.com/office/drawing/2014/main" id="{9FF5AFFE-4C93-DAC1-C268-92215D1C1C99}"/>
              </a:ext>
            </a:extLst>
          </p:cNvPr>
          <p:cNvPicPr>
            <a:picLocks noChangeAspect="1"/>
          </p:cNvPicPr>
          <p:nvPr/>
        </p:nvPicPr>
        <p:blipFill>
          <a:blip r:embed="rId2"/>
          <a:stretch>
            <a:fillRect/>
          </a:stretch>
        </p:blipFill>
        <p:spPr>
          <a:xfrm>
            <a:off x="1304913" y="2118178"/>
            <a:ext cx="4958390" cy="1555573"/>
          </a:xfrm>
          <a:prstGeom prst="rect">
            <a:avLst/>
          </a:prstGeom>
        </p:spPr>
      </p:pic>
      <p:pic>
        <p:nvPicPr>
          <p:cNvPr id="7" name="図 6">
            <a:extLst>
              <a:ext uri="{FF2B5EF4-FFF2-40B4-BE49-F238E27FC236}">
                <a16:creationId xmlns:a16="http://schemas.microsoft.com/office/drawing/2014/main" id="{C0BA278B-F64E-20E2-6F83-31B31F1D8048}"/>
              </a:ext>
            </a:extLst>
          </p:cNvPr>
          <p:cNvPicPr>
            <a:picLocks noChangeAspect="1"/>
          </p:cNvPicPr>
          <p:nvPr/>
        </p:nvPicPr>
        <p:blipFill>
          <a:blip r:embed="rId3"/>
          <a:stretch>
            <a:fillRect/>
          </a:stretch>
        </p:blipFill>
        <p:spPr>
          <a:xfrm>
            <a:off x="1304913" y="4311519"/>
            <a:ext cx="4521432" cy="2546481"/>
          </a:xfrm>
          <a:prstGeom prst="rect">
            <a:avLst/>
          </a:prstGeom>
        </p:spPr>
      </p:pic>
    </p:spTree>
    <p:extLst>
      <p:ext uri="{BB962C8B-B14F-4D97-AF65-F5344CB8AC3E}">
        <p14:creationId xmlns:p14="http://schemas.microsoft.com/office/powerpoint/2010/main" val="940906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5311440" cy="1286160"/>
          </a:xfrm>
        </p:spPr>
        <p:txBody>
          <a:bodyPr anchor="b">
            <a:normAutofit fontScale="90000"/>
          </a:bodyPr>
          <a:lstStyle/>
          <a:p>
            <a:r>
              <a:rPr lang="ja-JP" altLang="en-US" dirty="0"/>
              <a:t>演習２．種々の</a:t>
            </a:r>
            <a:r>
              <a:rPr lang="en-US" altLang="ja-JP" dirty="0"/>
              <a:t>SQL</a:t>
            </a:r>
            <a:r>
              <a:rPr lang="ja-JP" altLang="en-US" dirty="0"/>
              <a:t>問い合わせ．</a:t>
            </a:r>
            <a:r>
              <a:rPr lang="en-US" altLang="ja-JP" dirty="0"/>
              <a:t> Access </a:t>
            </a:r>
            <a:r>
              <a:rPr lang="ja-JP" altLang="en-US" dirty="0"/>
              <a:t>の </a:t>
            </a:r>
            <a:r>
              <a:rPr lang="en-US" altLang="ja-JP" dirty="0"/>
              <a:t>SQL </a:t>
            </a:r>
            <a:r>
              <a:rPr lang="ja-JP" altLang="en-US" dirty="0"/>
              <a:t>ビューを使用．</a:t>
            </a:r>
            <a:br>
              <a:rPr lang="en-US" altLang="ja-JP" dirty="0"/>
            </a:br>
            <a:endParaRPr lang="ja-JP" altLang="en-US" b="1" dirty="0"/>
          </a:p>
        </p:txBody>
      </p:sp>
      <p:sp>
        <p:nvSpPr>
          <p:cNvPr id="3" name="コンテンツ プレースホルダー 2"/>
          <p:cNvSpPr>
            <a:spLocks noGrp="1"/>
          </p:cNvSpPr>
          <p:nvPr>
            <p:ph idx="1"/>
          </p:nvPr>
        </p:nvSpPr>
        <p:spPr>
          <a:xfrm>
            <a:off x="3724073" y="2027321"/>
            <a:ext cx="5177644" cy="4626141"/>
          </a:xfrm>
        </p:spPr>
        <p:txBody>
          <a:bodyPr>
            <a:normAutofit/>
          </a:bodyPr>
          <a:lstStyle/>
          <a:p>
            <a:pPr marL="0" indent="0">
              <a:spcAft>
                <a:spcPts val="600"/>
              </a:spcAft>
              <a:buNone/>
            </a:pPr>
            <a:r>
              <a:rPr lang="en-US" altLang="ja-JP" sz="2400" b="1" dirty="0"/>
              <a:t>【</a:t>
            </a:r>
            <a:r>
              <a:rPr lang="ja-JP" altLang="en-US" sz="2400" b="1" dirty="0"/>
              <a:t>トピックス</a:t>
            </a:r>
            <a:r>
              <a:rPr lang="en-US" altLang="ja-JP" sz="2400" b="1" dirty="0"/>
              <a:t>】</a:t>
            </a:r>
          </a:p>
          <a:p>
            <a:pPr marL="914400" lvl="1" indent="-457200">
              <a:spcAft>
                <a:spcPts val="600"/>
              </a:spcAft>
              <a:buFont typeface="+mj-lt"/>
              <a:buAutoNum type="arabicPeriod"/>
            </a:pPr>
            <a:r>
              <a:rPr lang="ja-JP" altLang="en-US" b="1" dirty="0"/>
              <a:t>単純な表示</a:t>
            </a:r>
            <a:endParaRPr lang="en-US" altLang="ja-JP" b="1" dirty="0"/>
          </a:p>
          <a:p>
            <a:pPr marL="914400" lvl="1" indent="-457200">
              <a:spcAft>
                <a:spcPts val="600"/>
              </a:spcAft>
              <a:buFont typeface="+mj-lt"/>
              <a:buAutoNum type="arabicPeriod"/>
            </a:pPr>
            <a:r>
              <a:rPr lang="en-US" altLang="ja-JP" b="1" dirty="0"/>
              <a:t>SELECT</a:t>
            </a:r>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17</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489789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1845" y="175028"/>
            <a:ext cx="8461208" cy="1083838"/>
          </a:xfrm>
        </p:spPr>
        <p:txBody>
          <a:bodyPr>
            <a:normAutofit/>
          </a:bodyPr>
          <a:lstStyle/>
          <a:p>
            <a:r>
              <a:rPr kumimoji="1" lang="en-US" altLang="ja-JP" dirty="0"/>
              <a:t>Access </a:t>
            </a:r>
            <a:r>
              <a:rPr kumimoji="1" lang="ja-JP" altLang="en-US" dirty="0"/>
              <a:t>の </a:t>
            </a:r>
            <a:r>
              <a:rPr kumimoji="1" lang="en-US" altLang="ja-JP" dirty="0"/>
              <a:t>SQL </a:t>
            </a:r>
            <a:r>
              <a:rPr kumimoji="1" lang="ja-JP" altLang="en-US" dirty="0"/>
              <a:t>ビューを用いた</a:t>
            </a:r>
            <a:r>
              <a:rPr lang="ja-JP" altLang="en-US" dirty="0"/>
              <a:t>問い合わせ</a:t>
            </a:r>
            <a:endParaRPr kumimoji="1" lang="ja-JP" altLang="en-US" dirty="0"/>
          </a:p>
        </p:txBody>
      </p:sp>
      <p:sp>
        <p:nvSpPr>
          <p:cNvPr id="3" name="コンテンツ プレースホルダー 2"/>
          <p:cNvSpPr>
            <a:spLocks noGrp="1"/>
          </p:cNvSpPr>
          <p:nvPr>
            <p:ph idx="1"/>
          </p:nvPr>
        </p:nvSpPr>
        <p:spPr>
          <a:xfrm>
            <a:off x="321845" y="1496859"/>
            <a:ext cx="8728210" cy="4682559"/>
          </a:xfrm>
        </p:spPr>
        <p:txBody>
          <a:bodyPr>
            <a:normAutofit/>
          </a:bodyPr>
          <a:lstStyle/>
          <a:p>
            <a:pPr marL="0" indent="0">
              <a:buNone/>
            </a:pPr>
            <a:r>
              <a:rPr kumimoji="1" lang="ja-JP" altLang="en-US" sz="2400" dirty="0"/>
              <a:t>① </a:t>
            </a:r>
            <a:r>
              <a:rPr kumimoji="1" lang="en-US" altLang="ja-JP" sz="2400" dirty="0"/>
              <a:t>Access </a:t>
            </a:r>
            <a:r>
              <a:rPr kumimoji="1" lang="ja-JP" altLang="en-US" sz="2400" dirty="0"/>
              <a:t>の </a:t>
            </a:r>
            <a:r>
              <a:rPr lang="en-US" altLang="ja-JP" sz="2400" b="1" dirty="0">
                <a:solidFill>
                  <a:srgbClr val="C00000"/>
                </a:solidFill>
              </a:rPr>
              <a:t>SQL</a:t>
            </a:r>
            <a:r>
              <a:rPr kumimoji="1" lang="ja-JP" altLang="en-US" sz="2400" b="1" dirty="0">
                <a:solidFill>
                  <a:srgbClr val="C00000"/>
                </a:solidFill>
              </a:rPr>
              <a:t>ビュー</a:t>
            </a:r>
            <a:r>
              <a:rPr kumimoji="1" lang="ja-JP" altLang="en-US" sz="2400" dirty="0"/>
              <a:t>開く</a:t>
            </a:r>
            <a:endParaRPr kumimoji="1" lang="en-US" altLang="ja-JP" sz="2400" dirty="0"/>
          </a:p>
          <a:p>
            <a:pPr marL="0" indent="0">
              <a:buNone/>
            </a:pPr>
            <a:r>
              <a:rPr lang="ja-JP" altLang="en-US" sz="2400" dirty="0"/>
              <a:t>② </a:t>
            </a:r>
            <a:r>
              <a:rPr lang="en-US" altLang="ja-JP" sz="2400" b="1" dirty="0">
                <a:solidFill>
                  <a:srgbClr val="C00000"/>
                </a:solidFill>
              </a:rPr>
              <a:t>SQL </a:t>
            </a:r>
            <a:r>
              <a:rPr lang="ja-JP" altLang="en-US" sz="2400" b="1" dirty="0">
                <a:solidFill>
                  <a:srgbClr val="C00000"/>
                </a:solidFill>
              </a:rPr>
              <a:t>文</a:t>
            </a:r>
            <a:r>
              <a:rPr lang="ja-JP" altLang="en-US" sz="2400" dirty="0"/>
              <a:t>の</a:t>
            </a:r>
            <a:r>
              <a:rPr lang="ja-JP" altLang="en-US" sz="2400" b="1" dirty="0"/>
              <a:t>編集</a:t>
            </a:r>
            <a:r>
              <a:rPr lang="ja-JP" altLang="en-US" sz="2400" dirty="0"/>
              <a:t>。</a:t>
            </a:r>
            <a:r>
              <a:rPr lang="en-US" altLang="ja-JP" sz="2400" b="1" dirty="0"/>
              <a:t>select, from, where </a:t>
            </a:r>
            <a:r>
              <a:rPr lang="ja-JP" altLang="en-US" sz="2400" dirty="0"/>
              <a:t>を使用</a:t>
            </a:r>
            <a:endParaRPr lang="en-US" altLang="ja-JP" sz="2400" dirty="0"/>
          </a:p>
          <a:p>
            <a:pPr marL="0" indent="0">
              <a:buNone/>
            </a:pPr>
            <a:r>
              <a:rPr lang="ja-JP" altLang="en-US" sz="2400" dirty="0"/>
              <a:t>　例</a:t>
            </a:r>
            <a:r>
              <a:rPr lang="en-US" altLang="ja-JP" sz="2400" dirty="0"/>
              <a:t>: select * from </a:t>
            </a:r>
            <a:r>
              <a:rPr lang="ja-JP" altLang="en-US" sz="2400" dirty="0"/>
              <a:t>テーブル名 </a:t>
            </a:r>
            <a:r>
              <a:rPr lang="en-US" altLang="ja-JP" sz="2400" dirty="0"/>
              <a:t>where </a:t>
            </a:r>
            <a:r>
              <a:rPr lang="ja-JP" altLang="en-US" sz="2400" dirty="0"/>
              <a:t>列</a:t>
            </a:r>
            <a:r>
              <a:rPr lang="en-US" altLang="ja-JP" sz="2400" dirty="0"/>
              <a:t>1 = </a:t>
            </a:r>
            <a:r>
              <a:rPr lang="ja-JP" altLang="en-US" sz="2400" dirty="0"/>
              <a:t>値</a:t>
            </a:r>
            <a:r>
              <a:rPr lang="en-US" altLang="ja-JP" sz="2400" dirty="0"/>
              <a:t>1;</a:t>
            </a:r>
          </a:p>
          <a:p>
            <a:pPr marL="0" indent="0">
              <a:buNone/>
            </a:pPr>
            <a:r>
              <a:rPr lang="ja-JP" altLang="en-US" sz="2400" dirty="0"/>
              <a:t>③ </a:t>
            </a:r>
            <a:r>
              <a:rPr lang="en-US" altLang="ja-JP" sz="2400" b="1" dirty="0">
                <a:solidFill>
                  <a:srgbClr val="C00000"/>
                </a:solidFill>
              </a:rPr>
              <a:t>SQL </a:t>
            </a:r>
            <a:r>
              <a:rPr lang="ja-JP" altLang="en-US" sz="2400" b="1" dirty="0">
                <a:solidFill>
                  <a:srgbClr val="C00000"/>
                </a:solidFill>
              </a:rPr>
              <a:t>文</a:t>
            </a:r>
            <a:r>
              <a:rPr lang="ja-JP" altLang="en-US" sz="2400" dirty="0"/>
              <a:t>の</a:t>
            </a:r>
            <a:r>
              <a:rPr lang="ja-JP" altLang="en-US" sz="2400" b="1" dirty="0"/>
              <a:t>実行</a:t>
            </a:r>
            <a:endParaRPr lang="en-US" altLang="ja-JP" sz="2400" b="1" dirty="0"/>
          </a:p>
          <a:p>
            <a:pPr marL="0" indent="0">
              <a:buNone/>
            </a:pPr>
            <a:r>
              <a:rPr lang="ja-JP" altLang="en-US" sz="2400" dirty="0"/>
              <a:t>　実行の結果、</a:t>
            </a:r>
            <a:r>
              <a:rPr lang="ja-JP" altLang="en-US" sz="2400" b="1" dirty="0">
                <a:solidFill>
                  <a:srgbClr val="C00000"/>
                </a:solidFill>
              </a:rPr>
              <a:t>データシートビュー</a:t>
            </a:r>
            <a:r>
              <a:rPr lang="ja-JP" altLang="en-US" sz="2400" dirty="0"/>
              <a:t>に画面が変わり、そこに</a:t>
            </a:r>
            <a:r>
              <a:rPr lang="ja-JP" altLang="en-US" sz="2400" b="1" dirty="0"/>
              <a:t>問い合わせの結果</a:t>
            </a:r>
            <a:r>
              <a:rPr lang="ja-JP" altLang="en-US" sz="2400" dirty="0"/>
              <a:t>が表示される</a:t>
            </a:r>
            <a:endParaRPr lang="en-US" altLang="ja-JP" sz="2400" dirty="0"/>
          </a:p>
          <a:p>
            <a:pPr marL="0" indent="0">
              <a:buNone/>
            </a:pPr>
            <a:r>
              <a:rPr lang="ja-JP" altLang="en-US" sz="2400" dirty="0"/>
              <a:t>④ さらに</a:t>
            </a:r>
            <a:r>
              <a:rPr lang="en-US" altLang="ja-JP" sz="2400" dirty="0"/>
              <a:t>SQL </a:t>
            </a:r>
            <a:r>
              <a:rPr lang="ja-JP" altLang="en-US" sz="2400" dirty="0"/>
              <a:t>文の編集、実行を続ける場合には、</a:t>
            </a:r>
            <a:r>
              <a:rPr lang="ja-JP" altLang="en-US" sz="2400" b="1" u="sng" dirty="0"/>
              <a:t>画面を </a:t>
            </a:r>
            <a:r>
              <a:rPr lang="en-US" altLang="ja-JP" sz="2400" b="1" u="sng" dirty="0"/>
              <a:t>SQL </a:t>
            </a:r>
            <a:r>
              <a:rPr lang="ja-JP" altLang="en-US" sz="2400" b="1" u="sng" dirty="0"/>
              <a:t>ビューに切り替える</a:t>
            </a:r>
            <a:endParaRPr lang="en-US" altLang="ja-JP" sz="2400" b="1" u="sng" dirty="0"/>
          </a:p>
          <a:p>
            <a:pPr marL="0" indent="0">
              <a:buNone/>
            </a:pPr>
            <a:endParaRPr kumimoji="1" lang="en-US" altLang="ja-JP"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211602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スライド番号プレースホルダー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1pPr>
            <a:lvl2pPr marL="557213" indent="-214313">
              <a:lnSpc>
                <a:spcPct val="90000"/>
              </a:lnSpc>
              <a:spcBef>
                <a:spcPts val="375"/>
              </a:spcBef>
              <a:buFont typeface="Arial" panose="020B0604020202020204" pitchFamily="34" charset="0"/>
              <a:buChar char="•"/>
              <a:defRPr kumimoji="1" sz="2100">
                <a:solidFill>
                  <a:srgbClr val="003300"/>
                </a:solidFill>
                <a:latin typeface="メイリオ" panose="020B0604030504040204" pitchFamily="50" charset="-128"/>
                <a:ea typeface="メイリオ" panose="020B0604030504040204" pitchFamily="50" charset="-128"/>
              </a:defRPr>
            </a:lvl2pPr>
            <a:lvl3pPr marL="857250" indent="-171450">
              <a:lnSpc>
                <a:spcPct val="90000"/>
              </a:lnSpc>
              <a:spcBef>
                <a:spcPts val="375"/>
              </a:spcBef>
              <a:buFont typeface="Arial" panose="020B0604020202020204" pitchFamily="34" charset="0"/>
              <a:buChar char="•"/>
              <a:defRPr kumimoji="1" sz="1800">
                <a:solidFill>
                  <a:srgbClr val="003300"/>
                </a:solidFill>
                <a:latin typeface="メイリオ" panose="020B0604030504040204" pitchFamily="50" charset="-128"/>
                <a:ea typeface="メイリオ" panose="020B0604030504040204" pitchFamily="50" charset="-128"/>
              </a:defRPr>
            </a:lvl3pPr>
            <a:lvl4pPr marL="12001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4pPr>
            <a:lvl5pPr marL="15430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5pPr>
            <a:lvl6pPr marL="18859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6pPr>
            <a:lvl7pPr marL="22288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7pPr>
            <a:lvl8pPr marL="25717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8pPr>
            <a:lvl9pPr marL="29146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58E85D0C-2A18-4259-B8B7-078272595A85}" type="slidenum">
              <a:rPr kumimoji="1" lang="ja-JP" altLang="en-US" sz="2100" b="0" i="0" u="none" strike="noStrike" kern="1200" cap="none" spc="0" normalizeH="0" baseline="0" noProof="0">
                <a:ln>
                  <a:noFill/>
                </a:ln>
                <a:solidFill>
                  <a:srgbClr val="003300"/>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ct val="0"/>
                </a:spcBef>
                <a:spcAft>
                  <a:spcPts val="0"/>
                </a:spcAft>
                <a:buClrTx/>
                <a:buSzTx/>
                <a:buFontTx/>
                <a:buNone/>
                <a:tabLst/>
                <a:defRPr/>
              </a:pPr>
              <a:t>19</a:t>
            </a:fld>
            <a:endParaRPr kumimoji="1" lang="ja-JP" altLang="en-US" sz="1350" b="0" i="0" u="none" strike="noStrike" kern="1200" cap="none" spc="0" normalizeH="0" baseline="0" noProof="0" dirty="0">
              <a:ln>
                <a:noFill/>
              </a:ln>
              <a:solidFill>
                <a:srgbClr val="003300"/>
              </a:solidFill>
              <a:effectLst/>
              <a:uLnTx/>
              <a:uFillTx/>
              <a:latin typeface="メイリオ" panose="020B0604030504040204" pitchFamily="50" charset="-128"/>
              <a:ea typeface="メイリオ" panose="020B0604030504040204" pitchFamily="50" charset="-128"/>
              <a:cs typeface="+mn-cs"/>
            </a:endParaRPr>
          </a:p>
        </p:txBody>
      </p:sp>
      <p:sp>
        <p:nvSpPr>
          <p:cNvPr id="19460" name="Rectangle 2"/>
          <p:cNvSpPr>
            <a:spLocks noGrp="1"/>
          </p:cNvSpPr>
          <p:nvPr>
            <p:ph type="title" idx="4294967295"/>
          </p:nvPr>
        </p:nvSpPr>
        <p:spPr>
          <a:xfrm>
            <a:off x="190501" y="361036"/>
            <a:ext cx="8839200" cy="753666"/>
          </a:xfrm>
        </p:spPr>
        <p:txBody>
          <a:bodyPr>
            <a:noAutofit/>
          </a:bodyPr>
          <a:lstStyle/>
          <a:p>
            <a:pPr>
              <a:lnSpc>
                <a:spcPct val="100000"/>
              </a:lnSpc>
              <a:spcBef>
                <a:spcPct val="20000"/>
              </a:spcBef>
            </a:pPr>
            <a:r>
              <a:rPr lang="en-US" altLang="ja-JP" sz="2900" dirty="0"/>
              <a:t>SQL </a:t>
            </a:r>
            <a:r>
              <a:rPr lang="ja-JP" altLang="en-US" sz="2900" dirty="0"/>
              <a:t>問い合わせ（クエリ）で使用する２つのビュー</a:t>
            </a:r>
          </a:p>
        </p:txBody>
      </p:sp>
      <p:sp>
        <p:nvSpPr>
          <p:cNvPr id="3" name="テキスト ボックス 2"/>
          <p:cNvSpPr txBox="1"/>
          <p:nvPr/>
        </p:nvSpPr>
        <p:spPr>
          <a:xfrm>
            <a:off x="409057" y="3904246"/>
            <a:ext cx="2549096" cy="73866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100" b="1" i="0" u="sng"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SQL </a:t>
            </a:r>
            <a:r>
              <a:rPr kumimoji="1" lang="ja-JP" altLang="en-US" sz="2100" b="1" i="0" u="sng"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ビュー</a:t>
            </a:r>
            <a:endParaRPr kumimoji="1" lang="en-US" altLang="ja-JP" sz="2100" b="1" i="0" u="sng"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SQL </a:t>
            </a: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文の</a:t>
            </a:r>
            <a:r>
              <a:rPr kumimoji="0" lang="ja-JP" altLang="en-US"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作成</a:t>
            </a:r>
            <a:r>
              <a:rPr kumimoji="0"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編集</a:t>
            </a:r>
            <a:endParaRPr kumimoji="1" lang="ja-JP" altLang="en-US"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10" name="テキスト ボックス 9"/>
          <p:cNvSpPr txBox="1"/>
          <p:nvPr/>
        </p:nvSpPr>
        <p:spPr>
          <a:xfrm>
            <a:off x="5927649" y="4005532"/>
            <a:ext cx="3147015" cy="10618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100" b="1" i="0" u="sng"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データシートビュー</a:t>
            </a:r>
            <a:endParaRPr kumimoji="1" lang="en-US" altLang="ja-JP" sz="2100" b="1" i="0" u="sng"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問い合わせ（クエリ）</a:t>
            </a: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a:t>
            </a:r>
            <a:endParaRPr kumimoji="1" lang="en-US" altLang="ja-JP"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結果</a:t>
            </a:r>
            <a:endParaRPr kumimoji="1" lang="en-US" altLang="ja-JP"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 name="右矢印 4"/>
          <p:cNvSpPr/>
          <p:nvPr/>
        </p:nvSpPr>
        <p:spPr>
          <a:xfrm>
            <a:off x="3889482" y="3041700"/>
            <a:ext cx="1225250" cy="3243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右矢印 12"/>
          <p:cNvSpPr/>
          <p:nvPr/>
        </p:nvSpPr>
        <p:spPr>
          <a:xfrm flipH="1">
            <a:off x="3980875" y="5044278"/>
            <a:ext cx="1225250" cy="3243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3227" y="1759197"/>
            <a:ext cx="1800476" cy="1057423"/>
          </a:xfrm>
          <a:prstGeom prst="rect">
            <a:avLst/>
          </a:prstGeom>
        </p:spPr>
      </p:pic>
      <p:sp>
        <p:nvSpPr>
          <p:cNvPr id="15" name="テキスト ボックス 14"/>
          <p:cNvSpPr txBox="1"/>
          <p:nvPr/>
        </p:nvSpPr>
        <p:spPr>
          <a:xfrm>
            <a:off x="4118182" y="2810157"/>
            <a:ext cx="723275" cy="41549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実行</a:t>
            </a:r>
          </a:p>
        </p:txBody>
      </p:sp>
      <p:sp>
        <p:nvSpPr>
          <p:cNvPr id="16" name="正方形/長方形 15"/>
          <p:cNvSpPr/>
          <p:nvPr/>
        </p:nvSpPr>
        <p:spPr>
          <a:xfrm>
            <a:off x="3927240" y="2111799"/>
            <a:ext cx="437784" cy="53486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8285" y="3627488"/>
            <a:ext cx="1350357" cy="993120"/>
          </a:xfrm>
          <a:prstGeom prst="rect">
            <a:avLst/>
          </a:prstGeom>
        </p:spPr>
      </p:pic>
      <p:sp>
        <p:nvSpPr>
          <p:cNvPr id="18" name="正方形/長方形 17"/>
          <p:cNvSpPr/>
          <p:nvPr/>
        </p:nvSpPr>
        <p:spPr>
          <a:xfrm>
            <a:off x="3878285" y="3922841"/>
            <a:ext cx="437784" cy="53486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テキスト ボックス 18"/>
          <p:cNvSpPr txBox="1"/>
          <p:nvPr/>
        </p:nvSpPr>
        <p:spPr>
          <a:xfrm>
            <a:off x="3397138" y="4695214"/>
            <a:ext cx="2273379" cy="41549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表示</a:t>
            </a:r>
            <a:r>
              <a:rPr kumimoji="0" lang="ja-JP" altLang="en-US" sz="2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2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SQL </a:t>
            </a:r>
            <a:r>
              <a:rPr kumimoji="0" lang="ja-JP" altLang="en-US" sz="2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ビュー</a:t>
            </a:r>
            <a:endParaRPr kumimoji="1" lang="ja-JP" altLang="en-US" sz="2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2" name="図 1"/>
          <p:cNvPicPr>
            <a:picLocks noChangeAspect="1"/>
          </p:cNvPicPr>
          <p:nvPr/>
        </p:nvPicPr>
        <p:blipFill>
          <a:blip r:embed="rId4"/>
          <a:stretch>
            <a:fillRect/>
          </a:stretch>
        </p:blipFill>
        <p:spPr>
          <a:xfrm>
            <a:off x="50857" y="2657528"/>
            <a:ext cx="3259760" cy="926270"/>
          </a:xfrm>
          <a:prstGeom prst="rect">
            <a:avLst/>
          </a:prstGeom>
        </p:spPr>
      </p:pic>
      <p:pic>
        <p:nvPicPr>
          <p:cNvPr id="8" name="図 7"/>
          <p:cNvPicPr>
            <a:picLocks noChangeAspect="1"/>
          </p:cNvPicPr>
          <p:nvPr/>
        </p:nvPicPr>
        <p:blipFill>
          <a:blip r:embed="rId5"/>
          <a:stretch>
            <a:fillRect/>
          </a:stretch>
        </p:blipFill>
        <p:spPr>
          <a:xfrm>
            <a:off x="5544322" y="2875741"/>
            <a:ext cx="3427506" cy="867326"/>
          </a:xfrm>
          <a:prstGeom prst="rect">
            <a:avLst/>
          </a:prstGeom>
        </p:spPr>
      </p:pic>
      <p:sp>
        <p:nvSpPr>
          <p:cNvPr id="4" name="テキスト ボックス 3">
            <a:extLst>
              <a:ext uri="{FF2B5EF4-FFF2-40B4-BE49-F238E27FC236}">
                <a16:creationId xmlns:a16="http://schemas.microsoft.com/office/drawing/2014/main" id="{C5B53376-2AB2-442E-8C83-26EF1A6892F3}"/>
              </a:ext>
            </a:extLst>
          </p:cNvPr>
          <p:cNvSpPr txBox="1"/>
          <p:nvPr/>
        </p:nvSpPr>
        <p:spPr>
          <a:xfrm>
            <a:off x="1680737" y="5962677"/>
            <a:ext cx="5929828"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マウス操作でビューを切り替え</a:t>
            </a:r>
          </a:p>
        </p:txBody>
      </p:sp>
    </p:spTree>
    <p:extLst>
      <p:ext uri="{BB962C8B-B14F-4D97-AF65-F5344CB8AC3E}">
        <p14:creationId xmlns:p14="http://schemas.microsoft.com/office/powerpoint/2010/main" val="1118707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33021" r="33021"/>
          <a:stretch/>
        </p:blipFill>
        <p:spPr>
          <a:xfrm>
            <a:off x="0" y="0"/>
            <a:ext cx="2373066" cy="5042289"/>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2238269" y="2152650"/>
            <a:ext cx="6355868" cy="3930650"/>
          </a:xfrm>
        </p:spPr>
        <p:txBody>
          <a:bodyPr>
            <a:noAutofit/>
          </a:bodyPr>
          <a:lstStyle/>
          <a:p>
            <a:pPr marL="0" indent="0">
              <a:buNone/>
            </a:pPr>
            <a:r>
              <a:rPr lang="ja-JP" altLang="en-US" sz="2400" b="1" dirty="0">
                <a:solidFill>
                  <a:srgbClr val="374151"/>
                </a:solidFill>
                <a:latin typeface="Söhne"/>
              </a:rPr>
              <a:t>① </a:t>
            </a:r>
            <a:r>
              <a:rPr lang="en-US" altLang="ja-JP" sz="2400" b="1" dirty="0">
                <a:solidFill>
                  <a:srgbClr val="374151"/>
                </a:solidFill>
                <a:latin typeface="Söhne"/>
              </a:rPr>
              <a:t>SQL</a:t>
            </a:r>
            <a:r>
              <a:rPr lang="ja-JP" altLang="en-US" sz="2400" b="1" dirty="0">
                <a:solidFill>
                  <a:srgbClr val="374151"/>
                </a:solidFill>
                <a:latin typeface="Söhne"/>
              </a:rPr>
              <a:t>スキルの向上</a:t>
            </a:r>
            <a:endParaRPr lang="en-US" altLang="ja-JP" sz="2400" b="1" dirty="0">
              <a:solidFill>
                <a:srgbClr val="374151"/>
              </a:solidFill>
              <a:latin typeface="Söhne"/>
            </a:endParaRPr>
          </a:p>
          <a:p>
            <a:pPr marL="0" indent="0">
              <a:buNone/>
            </a:pPr>
            <a:r>
              <a:rPr lang="ja-JP" altLang="en-US" sz="2400" b="1" dirty="0">
                <a:solidFill>
                  <a:srgbClr val="374151"/>
                </a:solidFill>
                <a:latin typeface="Söhne"/>
              </a:rPr>
              <a:t>② データベース運用スキル</a:t>
            </a:r>
            <a:endParaRPr lang="en-US" altLang="ja-JP" sz="2400" b="1" dirty="0">
              <a:solidFill>
                <a:srgbClr val="374151"/>
              </a:solidFill>
              <a:latin typeface="Söhne"/>
            </a:endParaRPr>
          </a:p>
          <a:p>
            <a:pPr marL="0" indent="0">
              <a:buNone/>
            </a:pPr>
            <a:r>
              <a:rPr lang="ja-JP" altLang="en-US" sz="2400" b="1" dirty="0">
                <a:solidFill>
                  <a:srgbClr val="374151"/>
                </a:solidFill>
                <a:latin typeface="Söhne"/>
              </a:rPr>
              <a:t>③ 問題解決能力と論理的思考力</a:t>
            </a:r>
            <a:endParaRPr lang="en-US" altLang="ja-JP" sz="2400" b="1" dirty="0">
              <a:solidFill>
                <a:srgbClr val="374151"/>
              </a:solidFill>
              <a:latin typeface="Söhne"/>
            </a:endParaRP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D4950-D159-4EF1-90C3-DB06CAAE7C11}"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409516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6785FB4D-1515-4076-BE88-DD8C27F6B7DA}"/>
              </a:ext>
            </a:extLst>
          </p:cNvPr>
          <p:cNvPicPr>
            <a:picLocks noChangeAspect="1"/>
          </p:cNvPicPr>
          <p:nvPr/>
        </p:nvPicPr>
        <p:blipFill>
          <a:blip r:embed="rId2"/>
          <a:stretch>
            <a:fillRect/>
          </a:stretch>
        </p:blipFill>
        <p:spPr>
          <a:xfrm>
            <a:off x="292528" y="4054934"/>
            <a:ext cx="4873875" cy="2308344"/>
          </a:xfrm>
          <a:prstGeom prst="rect">
            <a:avLst/>
          </a:prstGeom>
        </p:spPr>
      </p:pic>
      <p:pic>
        <p:nvPicPr>
          <p:cNvPr id="11" name="図 10">
            <a:extLst>
              <a:ext uri="{FF2B5EF4-FFF2-40B4-BE49-F238E27FC236}">
                <a16:creationId xmlns:a16="http://schemas.microsoft.com/office/drawing/2014/main" id="{E90DEADB-C80A-4AC7-9AE0-E90DF53F9DFE}"/>
              </a:ext>
            </a:extLst>
          </p:cNvPr>
          <p:cNvPicPr>
            <a:picLocks noChangeAspect="1"/>
          </p:cNvPicPr>
          <p:nvPr/>
        </p:nvPicPr>
        <p:blipFill>
          <a:blip r:embed="rId3"/>
          <a:stretch>
            <a:fillRect/>
          </a:stretch>
        </p:blipFill>
        <p:spPr>
          <a:xfrm>
            <a:off x="292528" y="884099"/>
            <a:ext cx="5829600" cy="2000353"/>
          </a:xfrm>
          <a:prstGeom prst="rect">
            <a:avLst/>
          </a:prstGeom>
        </p:spPr>
      </p:pic>
      <p:pic>
        <p:nvPicPr>
          <p:cNvPr id="8" name="図 7"/>
          <p:cNvPicPr>
            <a:picLocks noChangeAspect="1"/>
          </p:cNvPicPr>
          <p:nvPr/>
        </p:nvPicPr>
        <p:blipFill>
          <a:blip r:embed="rId4"/>
          <a:stretch>
            <a:fillRect/>
          </a:stretch>
        </p:blipFill>
        <p:spPr>
          <a:xfrm>
            <a:off x="6122128" y="2791436"/>
            <a:ext cx="1220995" cy="1245354"/>
          </a:xfrm>
          <a:prstGeom prst="rect">
            <a:avLst/>
          </a:prstGeom>
        </p:spPr>
      </p:pic>
      <p:sp>
        <p:nvSpPr>
          <p:cNvPr id="3" name="コンテンツ プレースホルダー 2"/>
          <p:cNvSpPr>
            <a:spLocks noGrp="1"/>
          </p:cNvSpPr>
          <p:nvPr>
            <p:ph idx="1"/>
          </p:nvPr>
        </p:nvSpPr>
        <p:spPr>
          <a:xfrm>
            <a:off x="180181" y="389477"/>
            <a:ext cx="8211296" cy="1785585"/>
          </a:xfrm>
        </p:spPr>
        <p:txBody>
          <a:bodyPr>
            <a:normAutofit/>
          </a:bodyPr>
          <a:lstStyle/>
          <a:p>
            <a:pPr marL="0" indent="0">
              <a:lnSpc>
                <a:spcPct val="120000"/>
              </a:lnSpc>
              <a:buNone/>
            </a:pPr>
            <a:r>
              <a:rPr lang="en-US" altLang="ja-JP" sz="2400" dirty="0">
                <a:latin typeface="メイリオ" panose="020B0604030504040204" pitchFamily="50" charset="-128"/>
              </a:rPr>
              <a:t>1. </a:t>
            </a:r>
            <a:r>
              <a:rPr lang="ja-JP" altLang="en-US" sz="2400" dirty="0">
                <a:latin typeface="メイリオ" panose="020B0604030504040204" pitchFamily="50" charset="-128"/>
              </a:rPr>
              <a:t>次の手順で、</a:t>
            </a:r>
            <a:r>
              <a:rPr lang="en-US" altLang="ja-JP" sz="2400" b="1" dirty="0">
                <a:solidFill>
                  <a:srgbClr val="C00000"/>
                </a:solidFill>
                <a:latin typeface="メイリオ" panose="020B0604030504040204" pitchFamily="50" charset="-128"/>
              </a:rPr>
              <a:t>SQL</a:t>
            </a:r>
            <a:r>
              <a:rPr lang="ja-JP" altLang="en-US" sz="2400" b="1" dirty="0">
                <a:solidFill>
                  <a:srgbClr val="C00000"/>
                </a:solidFill>
                <a:latin typeface="メイリオ" panose="020B0604030504040204" pitchFamily="50" charset="-128"/>
              </a:rPr>
              <a:t>ビュー</a:t>
            </a:r>
            <a:r>
              <a:rPr lang="ja-JP" altLang="en-US" sz="2400" dirty="0">
                <a:latin typeface="メイリオ" panose="020B0604030504040204" pitchFamily="50" charset="-128"/>
              </a:rPr>
              <a:t>を開く．</a:t>
            </a:r>
            <a:endParaRPr lang="en-US" altLang="ja-JP" sz="2400" dirty="0">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
        <p:nvSpPr>
          <p:cNvPr id="15" name="正方形/長方形 14"/>
          <p:cNvSpPr/>
          <p:nvPr/>
        </p:nvSpPr>
        <p:spPr>
          <a:xfrm>
            <a:off x="1435778" y="1246909"/>
            <a:ext cx="607767" cy="286039"/>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正方形/長方形 16"/>
          <p:cNvSpPr/>
          <p:nvPr/>
        </p:nvSpPr>
        <p:spPr>
          <a:xfrm>
            <a:off x="3186795" y="1532948"/>
            <a:ext cx="519296" cy="744277"/>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下矢印 17"/>
          <p:cNvSpPr/>
          <p:nvPr/>
        </p:nvSpPr>
        <p:spPr>
          <a:xfrm>
            <a:off x="2807754" y="3076852"/>
            <a:ext cx="557711" cy="2915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6" name="正方形/長方形 25"/>
          <p:cNvSpPr/>
          <p:nvPr/>
        </p:nvSpPr>
        <p:spPr>
          <a:xfrm>
            <a:off x="6939748" y="3894367"/>
            <a:ext cx="453923" cy="230446"/>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9" name="正方形/長方形 28"/>
          <p:cNvSpPr/>
          <p:nvPr/>
        </p:nvSpPr>
        <p:spPr>
          <a:xfrm>
            <a:off x="4608948" y="4403182"/>
            <a:ext cx="676561" cy="301322"/>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0" name="正方形/長方形 29"/>
          <p:cNvSpPr/>
          <p:nvPr/>
        </p:nvSpPr>
        <p:spPr>
          <a:xfrm>
            <a:off x="361129" y="4638039"/>
            <a:ext cx="477071" cy="702887"/>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1" name="正方形/長方形 30"/>
          <p:cNvSpPr/>
          <p:nvPr/>
        </p:nvSpPr>
        <p:spPr>
          <a:xfrm>
            <a:off x="423263" y="5480574"/>
            <a:ext cx="1488664" cy="421461"/>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 name="角丸四角形 31"/>
          <p:cNvSpPr/>
          <p:nvPr/>
        </p:nvSpPr>
        <p:spPr>
          <a:xfrm>
            <a:off x="5505588" y="4934950"/>
            <a:ext cx="3215149" cy="911461"/>
          </a:xfrm>
          <a:prstGeom prst="roundRect">
            <a:avLst/>
          </a:prstGeom>
          <a:noFill/>
          <a:ln w="57150">
            <a:solidFill>
              <a:srgbClr val="000066">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②「</a:t>
            </a:r>
            <a:r>
              <a:rPr kumimoji="0" lang="ja-JP" altLang="en-US" sz="1800" b="1"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デザイン</a:t>
            </a:r>
            <a:r>
              <a:rPr kumimoji="0" lang="ja-JP" altLang="en-US" sz="18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」タブで、「</a:t>
            </a:r>
            <a:r>
              <a:rPr kumimoji="0" lang="ja-JP" altLang="en-US" sz="1800" b="1"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表示</a:t>
            </a:r>
            <a:r>
              <a:rPr kumimoji="0" lang="ja-JP" altLang="en-US" sz="18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」を展開し「</a:t>
            </a:r>
            <a:r>
              <a:rPr kumimoji="0" lang="en-US" altLang="ja-JP" sz="1800" b="1"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SQL</a:t>
            </a:r>
            <a:r>
              <a:rPr kumimoji="0" lang="ja-JP" altLang="en-US" sz="1800" b="1"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ビュー</a:t>
            </a:r>
            <a:r>
              <a:rPr kumimoji="0" lang="ja-JP" altLang="en-US" sz="18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」を選ぶ</a:t>
            </a:r>
            <a:endParaRPr kumimoji="0" lang="en-US" altLang="ja-JP" sz="18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endParaRPr>
          </a:p>
        </p:txBody>
      </p:sp>
      <p:sp>
        <p:nvSpPr>
          <p:cNvPr id="33" name="角丸四角形 32"/>
          <p:cNvSpPr/>
          <p:nvPr/>
        </p:nvSpPr>
        <p:spPr>
          <a:xfrm>
            <a:off x="6234475" y="1125071"/>
            <a:ext cx="2879042" cy="1101331"/>
          </a:xfrm>
          <a:prstGeom prst="roundRect">
            <a:avLst/>
          </a:prstGeom>
          <a:noFill/>
          <a:ln w="57150">
            <a:solidFill>
              <a:srgbClr val="000066">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1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①「</a:t>
            </a:r>
            <a:r>
              <a:rPr kumimoji="0" lang="ja-JP" altLang="en-US" sz="2100" b="1"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作成</a:t>
            </a:r>
            <a:r>
              <a:rPr kumimoji="0" lang="ja-JP" altLang="en-US" sz="21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」タブで、「</a:t>
            </a:r>
            <a:r>
              <a:rPr kumimoji="0" lang="ja-JP" altLang="en-US" sz="2100" b="1"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クエリデザイン</a:t>
            </a:r>
            <a:r>
              <a:rPr kumimoji="0" lang="ja-JP" altLang="en-US" sz="21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」をクリック</a:t>
            </a:r>
            <a:endParaRPr kumimoji="0" lang="en-US" altLang="ja-JP" sz="21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endParaRPr>
          </a:p>
        </p:txBody>
      </p:sp>
      <p:sp>
        <p:nvSpPr>
          <p:cNvPr id="19" name="テキスト ボックス 18">
            <a:extLst>
              <a:ext uri="{FF2B5EF4-FFF2-40B4-BE49-F238E27FC236}">
                <a16:creationId xmlns:a16="http://schemas.microsoft.com/office/drawing/2014/main" id="{E60A9BCD-A84D-42D1-8807-5DC880EC377E}"/>
              </a:ext>
            </a:extLst>
          </p:cNvPr>
          <p:cNvSpPr txBox="1"/>
          <p:nvPr/>
        </p:nvSpPr>
        <p:spPr>
          <a:xfrm>
            <a:off x="7435650" y="2647485"/>
            <a:ext cx="1569660" cy="147732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このような</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表示が出た</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ときは</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閉じる</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クリック</a:t>
            </a:r>
          </a:p>
        </p:txBody>
      </p:sp>
    </p:spTree>
    <p:extLst>
      <p:ext uri="{BB962C8B-B14F-4D97-AF65-F5344CB8AC3E}">
        <p14:creationId xmlns:p14="http://schemas.microsoft.com/office/powerpoint/2010/main" val="2912545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
        <p:nvSpPr>
          <p:cNvPr id="6" name="コンテンツ プレースホルダー 5">
            <a:extLst>
              <a:ext uri="{FF2B5EF4-FFF2-40B4-BE49-F238E27FC236}">
                <a16:creationId xmlns:a16="http://schemas.microsoft.com/office/drawing/2014/main" id="{2FCDA0A4-A1E1-4BFB-9904-866F27DD31EA}"/>
              </a:ext>
            </a:extLst>
          </p:cNvPr>
          <p:cNvSpPr>
            <a:spLocks noGrp="1"/>
          </p:cNvSpPr>
          <p:nvPr>
            <p:ph idx="1"/>
          </p:nvPr>
        </p:nvSpPr>
        <p:spPr>
          <a:xfrm>
            <a:off x="355683" y="270024"/>
            <a:ext cx="8461208" cy="1039461"/>
          </a:xfrm>
        </p:spPr>
        <p:txBody>
          <a:bodyPr>
            <a:normAutofit/>
          </a:bodyPr>
          <a:lstStyle/>
          <a:p>
            <a:pPr marL="0" indent="0">
              <a:buNone/>
            </a:pPr>
            <a:r>
              <a:rPr lang="en-US" altLang="ja-JP" dirty="0"/>
              <a:t>2. </a:t>
            </a:r>
            <a:r>
              <a:rPr lang="en-US" altLang="ja-JP" b="1" dirty="0">
                <a:latin typeface="メイリオ" panose="020B0604030504040204" pitchFamily="50" charset="-128"/>
              </a:rPr>
              <a:t>SQL </a:t>
            </a:r>
            <a:r>
              <a:rPr lang="ja-JP" altLang="en-US" b="1" dirty="0">
                <a:latin typeface="メイリオ" panose="020B0604030504040204" pitchFamily="50" charset="-128"/>
              </a:rPr>
              <a:t>ビュー</a:t>
            </a:r>
            <a:r>
              <a:rPr lang="ja-JP" altLang="en-US" dirty="0">
                <a:latin typeface="メイリオ" panose="020B0604030504040204" pitchFamily="50" charset="-128"/>
              </a:rPr>
              <a:t>に、次の </a:t>
            </a:r>
            <a:r>
              <a:rPr lang="en-US" altLang="ja-JP" dirty="0">
                <a:latin typeface="メイリオ" panose="020B0604030504040204" pitchFamily="50" charset="-128"/>
              </a:rPr>
              <a:t>SQL </a:t>
            </a:r>
            <a:r>
              <a:rPr lang="ja-JP" altLang="en-US" dirty="0">
                <a:latin typeface="メイリオ" panose="020B0604030504040204" pitchFamily="50" charset="-128"/>
              </a:rPr>
              <a:t>を１つずつ入れ、</a:t>
            </a:r>
            <a:r>
              <a:rPr lang="ja-JP" altLang="en-US" sz="2800" dirty="0">
                <a:latin typeface="メイリオ" panose="020B0604030504040204" pitchFamily="50" charset="-128"/>
              </a:rPr>
              <a:t>「</a:t>
            </a:r>
            <a:r>
              <a:rPr lang="ja-JP" altLang="en-US" sz="2800" b="1" dirty="0">
                <a:latin typeface="メイリオ" panose="020B0604030504040204" pitchFamily="50" charset="-128"/>
              </a:rPr>
              <a:t>実行</a:t>
            </a:r>
            <a:r>
              <a:rPr lang="ja-JP" altLang="en-US" sz="2800" dirty="0">
                <a:latin typeface="メイリオ" panose="020B0604030504040204" pitchFamily="50" charset="-128"/>
              </a:rPr>
              <a:t>」ボタンで、</a:t>
            </a:r>
            <a:r>
              <a:rPr lang="en-US" altLang="ja-JP" sz="2800" b="1" dirty="0">
                <a:latin typeface="メイリオ" panose="020B0604030504040204" pitchFamily="50" charset="-128"/>
              </a:rPr>
              <a:t>SQL</a:t>
            </a:r>
            <a:r>
              <a:rPr lang="ja-JP" altLang="en-US" sz="2800" b="1" dirty="0">
                <a:latin typeface="メイリオ" panose="020B0604030504040204" pitchFamily="50" charset="-128"/>
              </a:rPr>
              <a:t>文</a:t>
            </a:r>
            <a:r>
              <a:rPr lang="ja-JP" altLang="en-US" sz="2800" dirty="0">
                <a:latin typeface="メイリオ" panose="020B0604030504040204" pitchFamily="50" charset="-128"/>
              </a:rPr>
              <a:t>を実行．結果を確認</a:t>
            </a:r>
            <a:r>
              <a:rPr lang="en-US" altLang="ja-JP" sz="2800" dirty="0">
                <a:latin typeface="メイリオ" panose="020B0604030504040204" pitchFamily="50" charset="-128"/>
              </a:rPr>
              <a:t> </a:t>
            </a:r>
            <a:endParaRPr lang="en-US" altLang="ja-JP" sz="2800" b="1" u="sng" dirty="0">
              <a:solidFill>
                <a:srgbClr val="FF0000"/>
              </a:solidFill>
              <a:latin typeface="メイリオ" panose="020B0604030504040204" pitchFamily="50" charset="-128"/>
            </a:endParaRPr>
          </a:p>
          <a:p>
            <a:pPr marL="0" indent="0">
              <a:buNone/>
            </a:pPr>
            <a:endParaRPr lang="en-US" altLang="ja-JP" dirty="0">
              <a:latin typeface="メイリオ" panose="020B0604030504040204" pitchFamily="50" charset="-128"/>
            </a:endParaRPr>
          </a:p>
          <a:p>
            <a:pPr marL="0" indent="0">
              <a:buNone/>
            </a:pPr>
            <a:endParaRPr lang="en-US" altLang="ja-JP" dirty="0"/>
          </a:p>
        </p:txBody>
      </p:sp>
      <p:sp>
        <p:nvSpPr>
          <p:cNvPr id="7" name="コンテンツ プレースホルダー 2">
            <a:extLst>
              <a:ext uri="{FF2B5EF4-FFF2-40B4-BE49-F238E27FC236}">
                <a16:creationId xmlns:a16="http://schemas.microsoft.com/office/drawing/2014/main" id="{2C698A59-D381-4578-B7B2-723D4296F322}"/>
              </a:ext>
            </a:extLst>
          </p:cNvPr>
          <p:cNvSpPr txBox="1">
            <a:spLocks/>
          </p:cNvSpPr>
          <p:nvPr/>
        </p:nvSpPr>
        <p:spPr>
          <a:xfrm>
            <a:off x="555585" y="3845946"/>
            <a:ext cx="8068870" cy="280361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1" lang="en-US" altLang="ja-JP" sz="24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Segoe UI" panose="020B0502040204020203" pitchFamily="34" charset="0"/>
            </a:endParaRPr>
          </a:p>
        </p:txBody>
      </p:sp>
      <p:sp>
        <p:nvSpPr>
          <p:cNvPr id="3" name="Rectangle 1">
            <a:extLst>
              <a:ext uri="{FF2B5EF4-FFF2-40B4-BE49-F238E27FC236}">
                <a16:creationId xmlns:a16="http://schemas.microsoft.com/office/drawing/2014/main" id="{ADCE3CA2-3420-209E-4E4E-10FB84EB0E02}"/>
              </a:ext>
            </a:extLst>
          </p:cNvPr>
          <p:cNvSpPr>
            <a:spLocks noChangeArrowheads="1"/>
          </p:cNvSpPr>
          <p:nvPr/>
        </p:nvSpPr>
        <p:spPr bwMode="auto">
          <a:xfrm>
            <a:off x="712403" y="1931050"/>
            <a:ext cx="7969718"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単純な表示</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SELECT * FROM 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pic>
        <p:nvPicPr>
          <p:cNvPr id="9" name="図 8">
            <a:extLst>
              <a:ext uri="{FF2B5EF4-FFF2-40B4-BE49-F238E27FC236}">
                <a16:creationId xmlns:a16="http://schemas.microsoft.com/office/drawing/2014/main" id="{858F3FAA-99B1-4A5C-C8E6-3480A29B990D}"/>
              </a:ext>
            </a:extLst>
          </p:cNvPr>
          <p:cNvPicPr>
            <a:picLocks noChangeAspect="1"/>
          </p:cNvPicPr>
          <p:nvPr/>
        </p:nvPicPr>
        <p:blipFill>
          <a:blip r:embed="rId2"/>
          <a:stretch>
            <a:fillRect/>
          </a:stretch>
        </p:blipFill>
        <p:spPr>
          <a:xfrm>
            <a:off x="1215703" y="2770525"/>
            <a:ext cx="4958390" cy="1555573"/>
          </a:xfrm>
          <a:prstGeom prst="rect">
            <a:avLst/>
          </a:prstGeom>
        </p:spPr>
      </p:pic>
    </p:spTree>
    <p:extLst>
      <p:ext uri="{BB962C8B-B14F-4D97-AF65-F5344CB8AC3E}">
        <p14:creationId xmlns:p14="http://schemas.microsoft.com/office/powerpoint/2010/main" val="2211840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5311440" cy="1286160"/>
          </a:xfrm>
        </p:spPr>
        <p:txBody>
          <a:bodyPr anchor="b">
            <a:normAutofit fontScale="90000"/>
          </a:bodyPr>
          <a:lstStyle/>
          <a:p>
            <a:r>
              <a:rPr lang="ja-JP" altLang="en-US" dirty="0"/>
              <a:t>演習３．</a:t>
            </a:r>
            <a:r>
              <a:rPr lang="en-US" altLang="ja-JP" dirty="0"/>
              <a:t>INSERT, DELETE, UPDATE</a:t>
            </a:r>
            <a:br>
              <a:rPr lang="en-US" altLang="ja-JP" dirty="0"/>
            </a:br>
            <a:endParaRPr lang="ja-JP" altLang="en-US" b="1" dirty="0"/>
          </a:p>
        </p:txBody>
      </p:sp>
      <p:sp>
        <p:nvSpPr>
          <p:cNvPr id="3" name="コンテンツ プレースホルダー 2"/>
          <p:cNvSpPr>
            <a:spLocks noGrp="1"/>
          </p:cNvSpPr>
          <p:nvPr>
            <p:ph idx="1"/>
          </p:nvPr>
        </p:nvSpPr>
        <p:spPr>
          <a:xfrm>
            <a:off x="3724073" y="2027321"/>
            <a:ext cx="5177644" cy="4626141"/>
          </a:xfrm>
        </p:spPr>
        <p:txBody>
          <a:bodyPr>
            <a:normAutofit/>
          </a:bodyPr>
          <a:lstStyle/>
          <a:p>
            <a:pPr marL="0" indent="0">
              <a:spcAft>
                <a:spcPts val="600"/>
              </a:spcAft>
              <a:buNone/>
            </a:pPr>
            <a:r>
              <a:rPr lang="en-US" altLang="ja-JP" sz="2400" b="1" dirty="0"/>
              <a:t>【</a:t>
            </a:r>
            <a:r>
              <a:rPr lang="ja-JP" altLang="en-US" sz="2400" b="1" dirty="0"/>
              <a:t>トピックス</a:t>
            </a:r>
            <a:r>
              <a:rPr lang="en-US" altLang="ja-JP" sz="2400" b="1" dirty="0"/>
              <a:t>】</a:t>
            </a:r>
          </a:p>
          <a:p>
            <a:pPr marL="914400" lvl="1" indent="-457200">
              <a:spcAft>
                <a:spcPts val="600"/>
              </a:spcAft>
              <a:buFont typeface="+mj-lt"/>
              <a:buAutoNum type="arabicPeriod"/>
            </a:pPr>
            <a:r>
              <a:rPr lang="ja-JP" altLang="en-US" b="1" dirty="0"/>
              <a:t>追加</a:t>
            </a:r>
            <a:r>
              <a:rPr lang="en-US" altLang="ja-JP" b="1" dirty="0"/>
              <a:t>: INSERT</a:t>
            </a:r>
          </a:p>
          <a:p>
            <a:pPr marL="914400" lvl="1" indent="-457200">
              <a:spcAft>
                <a:spcPts val="600"/>
              </a:spcAft>
              <a:buFont typeface="+mj-lt"/>
              <a:buAutoNum type="arabicPeriod"/>
            </a:pPr>
            <a:r>
              <a:rPr lang="ja-JP" altLang="en-US" b="1" dirty="0"/>
              <a:t>削除</a:t>
            </a:r>
            <a:r>
              <a:rPr lang="en-US" altLang="ja-JP" b="1" dirty="0"/>
              <a:t>: DELETE</a:t>
            </a:r>
          </a:p>
          <a:p>
            <a:pPr marL="914400" lvl="1" indent="-457200">
              <a:spcAft>
                <a:spcPts val="600"/>
              </a:spcAft>
              <a:buFont typeface="+mj-lt"/>
              <a:buAutoNum type="arabicPeriod"/>
            </a:pPr>
            <a:r>
              <a:rPr lang="ja-JP" altLang="en-US" b="1" dirty="0"/>
              <a:t>更新</a:t>
            </a:r>
            <a:r>
              <a:rPr lang="en-US" altLang="ja-JP" b="1" dirty="0"/>
              <a:t>: UPDATE</a:t>
            </a:r>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22</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866155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
        <p:nvSpPr>
          <p:cNvPr id="6" name="コンテンツ プレースホルダー 5">
            <a:extLst>
              <a:ext uri="{FF2B5EF4-FFF2-40B4-BE49-F238E27FC236}">
                <a16:creationId xmlns:a16="http://schemas.microsoft.com/office/drawing/2014/main" id="{2FCDA0A4-A1E1-4BFB-9904-866F27DD31EA}"/>
              </a:ext>
            </a:extLst>
          </p:cNvPr>
          <p:cNvSpPr>
            <a:spLocks noGrp="1"/>
          </p:cNvSpPr>
          <p:nvPr>
            <p:ph idx="1"/>
          </p:nvPr>
        </p:nvSpPr>
        <p:spPr>
          <a:xfrm>
            <a:off x="355683" y="270024"/>
            <a:ext cx="8461208" cy="6451452"/>
          </a:xfrm>
        </p:spPr>
        <p:txBody>
          <a:bodyPr>
            <a:normAutofit/>
          </a:bodyPr>
          <a:lstStyle/>
          <a:p>
            <a:pPr marL="0" indent="0">
              <a:buNone/>
            </a:pPr>
            <a:r>
              <a:rPr lang="en-US" altLang="ja-JP" sz="2400" dirty="0"/>
              <a:t>2. </a:t>
            </a:r>
            <a:r>
              <a:rPr lang="en-US" altLang="ja-JP" sz="2400" b="1" dirty="0">
                <a:latin typeface="メイリオ" panose="020B0604030504040204" pitchFamily="50" charset="-128"/>
              </a:rPr>
              <a:t>SQL </a:t>
            </a:r>
            <a:r>
              <a:rPr lang="ja-JP" altLang="en-US" sz="2400" b="1" dirty="0">
                <a:latin typeface="メイリオ" panose="020B0604030504040204" pitchFamily="50" charset="-128"/>
              </a:rPr>
              <a:t>ビュー</a:t>
            </a:r>
            <a:r>
              <a:rPr lang="ja-JP" altLang="en-US" sz="2400" dirty="0">
                <a:latin typeface="メイリオ" panose="020B0604030504040204" pitchFamily="50" charset="-128"/>
              </a:rPr>
              <a:t>に、次の </a:t>
            </a:r>
            <a:r>
              <a:rPr lang="en-US" altLang="ja-JP" sz="2400" dirty="0">
                <a:latin typeface="メイリオ" panose="020B0604030504040204" pitchFamily="50" charset="-128"/>
              </a:rPr>
              <a:t>SQL </a:t>
            </a:r>
            <a:r>
              <a:rPr lang="ja-JP" altLang="en-US" sz="2400" dirty="0">
                <a:latin typeface="メイリオ" panose="020B0604030504040204" pitchFamily="50" charset="-128"/>
              </a:rPr>
              <a:t>を入れ、「</a:t>
            </a:r>
            <a:r>
              <a:rPr lang="ja-JP" altLang="en-US" sz="2400" b="1" dirty="0">
                <a:latin typeface="メイリオ" panose="020B0604030504040204" pitchFamily="50" charset="-128"/>
              </a:rPr>
              <a:t>実行</a:t>
            </a:r>
            <a:r>
              <a:rPr lang="ja-JP" altLang="en-US" sz="2400" dirty="0">
                <a:latin typeface="メイリオ" panose="020B0604030504040204" pitchFamily="50" charset="-128"/>
              </a:rPr>
              <a:t>」ボタンで、</a:t>
            </a:r>
            <a:r>
              <a:rPr lang="en-US" altLang="ja-JP" sz="2400" b="1" dirty="0">
                <a:latin typeface="メイリオ" panose="020B0604030504040204" pitchFamily="50" charset="-128"/>
              </a:rPr>
              <a:t>SQL</a:t>
            </a:r>
            <a:r>
              <a:rPr lang="ja-JP" altLang="en-US" sz="2400" b="1" dirty="0">
                <a:latin typeface="メイリオ" panose="020B0604030504040204" pitchFamily="50" charset="-128"/>
              </a:rPr>
              <a:t>文</a:t>
            </a:r>
            <a:r>
              <a:rPr lang="ja-JP" altLang="en-US" sz="2400" dirty="0">
                <a:latin typeface="メイリオ" panose="020B0604030504040204" pitchFamily="50" charset="-128"/>
              </a:rPr>
              <a:t>を実行．</a:t>
            </a:r>
            <a:endParaRPr lang="en-US" altLang="ja-JP" sz="2400" dirty="0">
              <a:latin typeface="メイリオ" panose="020B0604030504040204" pitchFamily="50" charset="-128"/>
            </a:endParaRPr>
          </a:p>
          <a:p>
            <a:pPr marL="0" indent="0">
              <a:buNone/>
            </a:pPr>
            <a:endParaRPr lang="en-US" altLang="ja-JP" sz="2400" dirty="0">
              <a:latin typeface="メイリオ" panose="020B0604030504040204" pitchFamily="50" charset="-128"/>
            </a:endParaRPr>
          </a:p>
          <a:p>
            <a:pPr marL="0" indent="0">
              <a:buNone/>
            </a:pPr>
            <a:r>
              <a:rPr lang="ja-JP" altLang="en-US" sz="2400" dirty="0">
                <a:latin typeface="メイリオ" panose="020B0604030504040204" pitchFamily="50" charset="-128"/>
              </a:rPr>
              <a:t>新しい行を</a:t>
            </a:r>
            <a:r>
              <a:rPr lang="en-US" altLang="ja-JP" sz="2400" dirty="0">
                <a:latin typeface="メイリオ" panose="020B0604030504040204" pitchFamily="50" charset="-128"/>
              </a:rPr>
              <a:t>T</a:t>
            </a:r>
            <a:r>
              <a:rPr lang="ja-JP" altLang="en-US" sz="2400" dirty="0">
                <a:latin typeface="メイリオ" panose="020B0604030504040204" pitchFamily="50" charset="-128"/>
              </a:rPr>
              <a:t>テーブルに追加し、名前は「</a:t>
            </a:r>
            <a:r>
              <a:rPr lang="en-US" altLang="ja-JP" sz="2400" dirty="0">
                <a:latin typeface="メイリオ" panose="020B0604030504040204" pitchFamily="50" charset="-128"/>
              </a:rPr>
              <a:t>E</a:t>
            </a:r>
            <a:r>
              <a:rPr lang="ja-JP" altLang="en-US" sz="2400" dirty="0">
                <a:latin typeface="メイリオ" panose="020B0604030504040204" pitchFamily="50" charset="-128"/>
              </a:rPr>
              <a:t>」、昼食は「天ぷら」、料金は</a:t>
            </a:r>
            <a:r>
              <a:rPr lang="en-US" altLang="ja-JP" sz="2400" dirty="0">
                <a:latin typeface="メイリオ" panose="020B0604030504040204" pitchFamily="50" charset="-128"/>
              </a:rPr>
              <a:t>500</a:t>
            </a:r>
            <a:r>
              <a:rPr lang="ja-JP" altLang="en-US" sz="2400" dirty="0">
                <a:latin typeface="メイリオ" panose="020B0604030504040204" pitchFamily="50" charset="-128"/>
              </a:rPr>
              <a:t>円</a:t>
            </a:r>
            <a:endParaRPr lang="en-US" altLang="ja-JP" sz="2400" dirty="0">
              <a:latin typeface="メイリオ" panose="020B0604030504040204" pitchFamily="50" charset="-128"/>
            </a:endParaRPr>
          </a:p>
          <a:p>
            <a:pPr marL="0" indent="0">
              <a:buNone/>
            </a:pPr>
            <a:r>
              <a:rPr lang="en-US" altLang="ja-JP" sz="2400" b="1" dirty="0">
                <a:solidFill>
                  <a:srgbClr val="C00000"/>
                </a:solidFill>
                <a:latin typeface="メイリオ" panose="020B0604030504040204" pitchFamily="50" charset="-128"/>
              </a:rPr>
              <a:t>INSERT INTO </a:t>
            </a:r>
            <a:r>
              <a:rPr lang="en-US" altLang="ja-JP" sz="2400" b="1" dirty="0">
                <a:latin typeface="メイリオ" panose="020B0604030504040204" pitchFamily="50" charset="-128"/>
              </a:rPr>
              <a:t>T </a:t>
            </a:r>
            <a:r>
              <a:rPr lang="en-US" altLang="ja-JP" sz="2400" b="1" dirty="0">
                <a:solidFill>
                  <a:srgbClr val="C00000"/>
                </a:solidFill>
                <a:latin typeface="メイリオ" panose="020B0604030504040204" pitchFamily="50" charset="-128"/>
              </a:rPr>
              <a:t>VALUES</a:t>
            </a:r>
            <a:r>
              <a:rPr lang="en-US" altLang="ja-JP" sz="2400" b="1" dirty="0">
                <a:latin typeface="メイリオ" panose="020B0604030504040204" pitchFamily="50" charset="-128"/>
              </a:rPr>
              <a:t> ('E', '</a:t>
            </a:r>
            <a:r>
              <a:rPr lang="ja-JP" altLang="en-US" sz="2400" b="1" dirty="0">
                <a:latin typeface="メイリオ" panose="020B0604030504040204" pitchFamily="50" charset="-128"/>
              </a:rPr>
              <a:t>そば</a:t>
            </a:r>
            <a:r>
              <a:rPr lang="en-US" altLang="ja-JP" sz="2400" b="1" dirty="0">
                <a:latin typeface="メイリオ" panose="020B0604030504040204" pitchFamily="50" charset="-128"/>
              </a:rPr>
              <a:t>', 500);</a:t>
            </a:r>
          </a:p>
          <a:p>
            <a:pPr marL="0" indent="0">
              <a:buNone/>
            </a:pPr>
            <a:endParaRPr lang="en-US" altLang="ja-JP" sz="2400" dirty="0">
              <a:latin typeface="メイリオ" panose="020B0604030504040204" pitchFamily="50" charset="-128"/>
            </a:endParaRPr>
          </a:p>
          <a:p>
            <a:pPr marL="0" indent="0">
              <a:buNone/>
            </a:pPr>
            <a:r>
              <a:rPr lang="ja-JP" altLang="en-US" sz="2400" dirty="0">
                <a:latin typeface="メイリオ" panose="020B0604030504040204" pitchFamily="50" charset="-128"/>
              </a:rPr>
              <a:t>そして、テーブル </a:t>
            </a:r>
            <a:r>
              <a:rPr lang="en-US" altLang="ja-JP" sz="2400" b="1" dirty="0">
                <a:latin typeface="メイリオ" panose="020B0604030504040204" pitchFamily="50" charset="-128"/>
              </a:rPr>
              <a:t>T</a:t>
            </a:r>
            <a:r>
              <a:rPr lang="en-US" altLang="ja-JP" sz="2400" dirty="0">
                <a:latin typeface="メイリオ" panose="020B0604030504040204" pitchFamily="50" charset="-128"/>
              </a:rPr>
              <a:t> </a:t>
            </a:r>
            <a:r>
              <a:rPr lang="ja-JP" altLang="en-US" sz="2400" dirty="0">
                <a:latin typeface="メイリオ" panose="020B0604030504040204" pitchFamily="50" charset="-128"/>
              </a:rPr>
              <a:t>をダブルクリックして、結果を確認</a:t>
            </a:r>
            <a:endParaRPr lang="en-US" altLang="ja-JP" sz="2400" dirty="0">
              <a:latin typeface="メイリオ" panose="020B0604030504040204" pitchFamily="50" charset="-128"/>
            </a:endParaRPr>
          </a:p>
          <a:p>
            <a:pPr marL="0" indent="0">
              <a:buNone/>
            </a:pPr>
            <a:endParaRPr lang="en-US" altLang="ja-JP" sz="2400" dirty="0">
              <a:latin typeface="メイリオ" panose="020B0604030504040204" pitchFamily="50" charset="-128"/>
            </a:endParaRPr>
          </a:p>
          <a:p>
            <a:pPr marL="0" indent="0">
              <a:buNone/>
            </a:pPr>
            <a:endParaRPr lang="en-US" altLang="ja-JP" sz="2400" b="1" u="sng" dirty="0">
              <a:solidFill>
                <a:srgbClr val="FF0000"/>
              </a:solidFill>
              <a:latin typeface="メイリオ" panose="020B0604030504040204" pitchFamily="50" charset="-128"/>
            </a:endParaRPr>
          </a:p>
          <a:p>
            <a:pPr marL="0" indent="0">
              <a:buNone/>
            </a:pPr>
            <a:endParaRPr lang="en-US" altLang="ja-JP" sz="2400" b="1" u="sng" dirty="0">
              <a:solidFill>
                <a:srgbClr val="FF0000"/>
              </a:solidFill>
              <a:latin typeface="メイリオ" panose="020B0604030504040204" pitchFamily="50" charset="-128"/>
            </a:endParaRPr>
          </a:p>
          <a:p>
            <a:pPr marL="0" indent="0">
              <a:buNone/>
            </a:pPr>
            <a:endParaRPr lang="en-US" altLang="ja-JP" sz="2400" dirty="0">
              <a:latin typeface="メイリオ" panose="020B0604030504040204" pitchFamily="50" charset="-128"/>
            </a:endParaRPr>
          </a:p>
          <a:p>
            <a:pPr marL="0" indent="0">
              <a:buNone/>
            </a:pPr>
            <a:endParaRPr lang="en-US" altLang="ja-JP" sz="2400" dirty="0"/>
          </a:p>
        </p:txBody>
      </p:sp>
      <p:sp>
        <p:nvSpPr>
          <p:cNvPr id="7" name="コンテンツ プレースホルダー 2">
            <a:extLst>
              <a:ext uri="{FF2B5EF4-FFF2-40B4-BE49-F238E27FC236}">
                <a16:creationId xmlns:a16="http://schemas.microsoft.com/office/drawing/2014/main" id="{2C698A59-D381-4578-B7B2-723D4296F322}"/>
              </a:ext>
            </a:extLst>
          </p:cNvPr>
          <p:cNvSpPr txBox="1">
            <a:spLocks/>
          </p:cNvSpPr>
          <p:nvPr/>
        </p:nvSpPr>
        <p:spPr>
          <a:xfrm>
            <a:off x="555585" y="3845946"/>
            <a:ext cx="8068870" cy="280361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1" lang="en-US" altLang="ja-JP" sz="24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Segoe UI" panose="020B0502040204020203" pitchFamily="34" charset="0"/>
            </a:endParaRPr>
          </a:p>
        </p:txBody>
      </p:sp>
      <p:pic>
        <p:nvPicPr>
          <p:cNvPr id="5" name="図 4">
            <a:extLst>
              <a:ext uri="{FF2B5EF4-FFF2-40B4-BE49-F238E27FC236}">
                <a16:creationId xmlns:a16="http://schemas.microsoft.com/office/drawing/2014/main" id="{8A3BF98C-B8D7-01C8-589B-4DDE8A000317}"/>
              </a:ext>
            </a:extLst>
          </p:cNvPr>
          <p:cNvPicPr>
            <a:picLocks noChangeAspect="1"/>
          </p:cNvPicPr>
          <p:nvPr/>
        </p:nvPicPr>
        <p:blipFill>
          <a:blip r:embed="rId2"/>
          <a:stretch>
            <a:fillRect/>
          </a:stretch>
        </p:blipFill>
        <p:spPr>
          <a:xfrm>
            <a:off x="327109" y="4017278"/>
            <a:ext cx="8098543" cy="2668238"/>
          </a:xfrm>
          <a:prstGeom prst="rect">
            <a:avLst/>
          </a:prstGeom>
        </p:spPr>
      </p:pic>
      <p:sp>
        <p:nvSpPr>
          <p:cNvPr id="8" name="正方形/長方形 7">
            <a:extLst>
              <a:ext uri="{FF2B5EF4-FFF2-40B4-BE49-F238E27FC236}">
                <a16:creationId xmlns:a16="http://schemas.microsoft.com/office/drawing/2014/main" id="{BD4C6110-A6C8-4418-5700-901DD59DE576}"/>
              </a:ext>
            </a:extLst>
          </p:cNvPr>
          <p:cNvSpPr/>
          <p:nvPr/>
        </p:nvSpPr>
        <p:spPr>
          <a:xfrm>
            <a:off x="111579" y="5631725"/>
            <a:ext cx="2859605" cy="613317"/>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51985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212F56E-6BBB-4EDB-A2DC-FDB1B30D1360}"/>
              </a:ext>
            </a:extLst>
          </p:cNvPr>
          <p:cNvPicPr>
            <a:picLocks noChangeAspect="1"/>
          </p:cNvPicPr>
          <p:nvPr/>
        </p:nvPicPr>
        <p:blipFill>
          <a:blip r:embed="rId2"/>
          <a:stretch>
            <a:fillRect/>
          </a:stretch>
        </p:blipFill>
        <p:spPr>
          <a:xfrm>
            <a:off x="265065" y="3723606"/>
            <a:ext cx="8448930" cy="2755085"/>
          </a:xfrm>
          <a:prstGeom prst="rect">
            <a:avLst/>
          </a:prstGeom>
        </p:spPr>
      </p:pic>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
        <p:nvSpPr>
          <p:cNvPr id="6" name="コンテンツ プレースホルダー 5">
            <a:extLst>
              <a:ext uri="{FF2B5EF4-FFF2-40B4-BE49-F238E27FC236}">
                <a16:creationId xmlns:a16="http://schemas.microsoft.com/office/drawing/2014/main" id="{2FCDA0A4-A1E1-4BFB-9904-866F27DD31EA}"/>
              </a:ext>
            </a:extLst>
          </p:cNvPr>
          <p:cNvSpPr>
            <a:spLocks noGrp="1"/>
          </p:cNvSpPr>
          <p:nvPr>
            <p:ph idx="1"/>
          </p:nvPr>
        </p:nvSpPr>
        <p:spPr>
          <a:xfrm>
            <a:off x="355683" y="270024"/>
            <a:ext cx="8461208" cy="6451452"/>
          </a:xfrm>
        </p:spPr>
        <p:txBody>
          <a:bodyPr>
            <a:normAutofit/>
          </a:bodyPr>
          <a:lstStyle/>
          <a:p>
            <a:pPr marL="0" indent="0">
              <a:buNone/>
            </a:pPr>
            <a:r>
              <a:rPr lang="en-US" altLang="ja-JP" sz="2400" dirty="0"/>
              <a:t>3. </a:t>
            </a:r>
            <a:r>
              <a:rPr lang="en-US" altLang="ja-JP" sz="2400" b="1" dirty="0">
                <a:latin typeface="メイリオ" panose="020B0604030504040204" pitchFamily="50" charset="-128"/>
              </a:rPr>
              <a:t>SQL </a:t>
            </a:r>
            <a:r>
              <a:rPr lang="ja-JP" altLang="en-US" sz="2400" b="1" dirty="0">
                <a:latin typeface="メイリオ" panose="020B0604030504040204" pitchFamily="50" charset="-128"/>
              </a:rPr>
              <a:t>ビュー</a:t>
            </a:r>
            <a:r>
              <a:rPr lang="ja-JP" altLang="en-US" sz="2400" dirty="0">
                <a:latin typeface="メイリオ" panose="020B0604030504040204" pitchFamily="50" charset="-128"/>
              </a:rPr>
              <a:t>に、次の </a:t>
            </a:r>
            <a:r>
              <a:rPr lang="en-US" altLang="ja-JP" sz="2400" dirty="0">
                <a:latin typeface="メイリオ" panose="020B0604030504040204" pitchFamily="50" charset="-128"/>
              </a:rPr>
              <a:t>SQL </a:t>
            </a:r>
            <a:r>
              <a:rPr lang="ja-JP" altLang="en-US" sz="2400" dirty="0">
                <a:latin typeface="メイリオ" panose="020B0604030504040204" pitchFamily="50" charset="-128"/>
              </a:rPr>
              <a:t>を入れ、「</a:t>
            </a:r>
            <a:r>
              <a:rPr lang="ja-JP" altLang="en-US" sz="2400" b="1" dirty="0">
                <a:latin typeface="メイリオ" panose="020B0604030504040204" pitchFamily="50" charset="-128"/>
              </a:rPr>
              <a:t>実行</a:t>
            </a:r>
            <a:r>
              <a:rPr lang="ja-JP" altLang="en-US" sz="2400" dirty="0">
                <a:latin typeface="メイリオ" panose="020B0604030504040204" pitchFamily="50" charset="-128"/>
              </a:rPr>
              <a:t>」ボタンで、</a:t>
            </a:r>
            <a:r>
              <a:rPr lang="en-US" altLang="ja-JP" sz="2400" b="1" dirty="0">
                <a:latin typeface="メイリオ" panose="020B0604030504040204" pitchFamily="50" charset="-128"/>
              </a:rPr>
              <a:t>SQL</a:t>
            </a:r>
            <a:r>
              <a:rPr lang="ja-JP" altLang="en-US" sz="2400" b="1" dirty="0">
                <a:latin typeface="メイリオ" panose="020B0604030504040204" pitchFamily="50" charset="-128"/>
              </a:rPr>
              <a:t>文</a:t>
            </a:r>
            <a:r>
              <a:rPr lang="ja-JP" altLang="en-US" sz="2400" dirty="0">
                <a:latin typeface="メイリオ" panose="020B0604030504040204" pitchFamily="50" charset="-128"/>
              </a:rPr>
              <a:t>を実行．</a:t>
            </a:r>
            <a:endParaRPr lang="en-US" altLang="ja-JP" sz="2400" dirty="0">
              <a:latin typeface="メイリオ" panose="020B0604030504040204" pitchFamily="50" charset="-128"/>
            </a:endParaRPr>
          </a:p>
          <a:p>
            <a:pPr marL="0" indent="0">
              <a:buNone/>
            </a:pPr>
            <a:endParaRPr lang="en-US" altLang="ja-JP" sz="2400" dirty="0">
              <a:latin typeface="メイリオ" panose="020B0604030504040204" pitchFamily="50" charset="-128"/>
            </a:endParaRPr>
          </a:p>
          <a:p>
            <a:pPr marL="0" indent="0">
              <a:buNone/>
            </a:pPr>
            <a:r>
              <a:rPr lang="ja-JP" altLang="en-US" sz="2400" dirty="0">
                <a:latin typeface="メイリオ" panose="020B0604030504040204" pitchFamily="50" charset="-128"/>
              </a:rPr>
              <a:t>名前が</a:t>
            </a:r>
            <a:r>
              <a:rPr lang="en-US" altLang="ja-JP" sz="2400" dirty="0">
                <a:latin typeface="メイリオ" panose="020B0604030504040204" pitchFamily="50" charset="-128"/>
              </a:rPr>
              <a:t>'B'</a:t>
            </a:r>
            <a:r>
              <a:rPr lang="ja-JP" altLang="en-US" sz="2400" dirty="0">
                <a:latin typeface="メイリオ" panose="020B0604030504040204" pitchFamily="50" charset="-128"/>
              </a:rPr>
              <a:t>の行を削除</a:t>
            </a:r>
            <a:endParaRPr lang="en-US" altLang="ja-JP" sz="2400" dirty="0">
              <a:latin typeface="メイリオ" panose="020B0604030504040204" pitchFamily="50" charset="-128"/>
            </a:endParaRPr>
          </a:p>
          <a:p>
            <a:pPr marL="0" indent="0">
              <a:buNone/>
            </a:pPr>
            <a:r>
              <a:rPr lang="en-US" altLang="ja-JP" sz="2400" b="1" dirty="0">
                <a:solidFill>
                  <a:srgbClr val="C00000"/>
                </a:solidFill>
                <a:latin typeface="メイリオ" panose="020B0604030504040204" pitchFamily="50" charset="-128"/>
              </a:rPr>
              <a:t>DELETE FROM </a:t>
            </a:r>
            <a:r>
              <a:rPr lang="en-US" altLang="ja-JP" sz="2400" b="1" dirty="0">
                <a:latin typeface="メイリオ" panose="020B0604030504040204" pitchFamily="50" charset="-128"/>
              </a:rPr>
              <a:t>T </a:t>
            </a:r>
            <a:r>
              <a:rPr lang="en-US" altLang="ja-JP" sz="2400" b="1" dirty="0">
                <a:solidFill>
                  <a:srgbClr val="C00000"/>
                </a:solidFill>
                <a:latin typeface="メイリオ" panose="020B0604030504040204" pitchFamily="50" charset="-128"/>
              </a:rPr>
              <a:t>WHERE</a:t>
            </a:r>
            <a:r>
              <a:rPr lang="ja-JP" altLang="en-US" sz="2400" b="1" dirty="0">
                <a:solidFill>
                  <a:srgbClr val="C00000"/>
                </a:solidFill>
                <a:latin typeface="メイリオ" panose="020B0604030504040204" pitchFamily="50" charset="-128"/>
              </a:rPr>
              <a:t> </a:t>
            </a:r>
            <a:r>
              <a:rPr lang="ja-JP" altLang="en-US" sz="2400" b="1" dirty="0">
                <a:latin typeface="メイリオ" panose="020B0604030504040204" pitchFamily="50" charset="-128"/>
              </a:rPr>
              <a:t>名前 </a:t>
            </a:r>
            <a:r>
              <a:rPr lang="en-US" altLang="ja-JP" sz="2400" b="1" dirty="0">
                <a:latin typeface="メイリオ" panose="020B0604030504040204" pitchFamily="50" charset="-128"/>
              </a:rPr>
              <a:t>= 'B';</a:t>
            </a:r>
          </a:p>
          <a:p>
            <a:pPr marL="0" indent="0">
              <a:buNone/>
            </a:pPr>
            <a:endParaRPr lang="en-US" altLang="ja-JP" sz="2400" dirty="0">
              <a:latin typeface="メイリオ" panose="020B0604030504040204" pitchFamily="50" charset="-128"/>
            </a:endParaRPr>
          </a:p>
          <a:p>
            <a:pPr marL="0" indent="0">
              <a:buNone/>
            </a:pPr>
            <a:r>
              <a:rPr lang="ja-JP" altLang="en-US" sz="2400" dirty="0">
                <a:latin typeface="メイリオ" panose="020B0604030504040204" pitchFamily="50" charset="-128"/>
              </a:rPr>
              <a:t>そして、テーブル </a:t>
            </a:r>
            <a:r>
              <a:rPr lang="en-US" altLang="ja-JP" sz="2400" b="1" dirty="0">
                <a:latin typeface="メイリオ" panose="020B0604030504040204" pitchFamily="50" charset="-128"/>
              </a:rPr>
              <a:t>T</a:t>
            </a:r>
            <a:r>
              <a:rPr lang="en-US" altLang="ja-JP" sz="2400" dirty="0">
                <a:latin typeface="メイリオ" panose="020B0604030504040204" pitchFamily="50" charset="-128"/>
              </a:rPr>
              <a:t> </a:t>
            </a:r>
            <a:r>
              <a:rPr lang="ja-JP" altLang="en-US" sz="2400" dirty="0">
                <a:latin typeface="メイリオ" panose="020B0604030504040204" pitchFamily="50" charset="-128"/>
              </a:rPr>
              <a:t>をダブルクリックして、結果を確認</a:t>
            </a:r>
            <a:endParaRPr lang="en-US" altLang="ja-JP" sz="2400" dirty="0">
              <a:latin typeface="メイリオ" panose="020B0604030504040204" pitchFamily="50" charset="-128"/>
            </a:endParaRPr>
          </a:p>
          <a:p>
            <a:pPr marL="0" indent="0">
              <a:buNone/>
            </a:pPr>
            <a:endParaRPr lang="en-US" altLang="ja-JP" sz="2400" dirty="0">
              <a:latin typeface="メイリオ" panose="020B0604030504040204" pitchFamily="50" charset="-128"/>
            </a:endParaRPr>
          </a:p>
          <a:p>
            <a:pPr marL="0" indent="0">
              <a:buNone/>
            </a:pPr>
            <a:endParaRPr lang="en-US" altLang="ja-JP" sz="2400" b="1" u="sng" dirty="0">
              <a:solidFill>
                <a:srgbClr val="FF0000"/>
              </a:solidFill>
              <a:latin typeface="メイリオ" panose="020B0604030504040204" pitchFamily="50" charset="-128"/>
            </a:endParaRPr>
          </a:p>
          <a:p>
            <a:pPr marL="0" indent="0">
              <a:buNone/>
            </a:pPr>
            <a:endParaRPr lang="en-US" altLang="ja-JP" sz="2400" b="1" u="sng" dirty="0">
              <a:solidFill>
                <a:srgbClr val="FF0000"/>
              </a:solidFill>
              <a:latin typeface="メイリオ" panose="020B0604030504040204" pitchFamily="50" charset="-128"/>
            </a:endParaRPr>
          </a:p>
          <a:p>
            <a:pPr marL="0" indent="0">
              <a:buNone/>
            </a:pPr>
            <a:endParaRPr lang="en-US" altLang="ja-JP" sz="2400" dirty="0">
              <a:latin typeface="メイリオ" panose="020B0604030504040204" pitchFamily="50" charset="-128"/>
            </a:endParaRPr>
          </a:p>
          <a:p>
            <a:pPr marL="0" indent="0">
              <a:buNone/>
            </a:pPr>
            <a:endParaRPr lang="en-US" altLang="ja-JP" sz="2400" dirty="0"/>
          </a:p>
        </p:txBody>
      </p:sp>
      <p:sp>
        <p:nvSpPr>
          <p:cNvPr id="7" name="コンテンツ プレースホルダー 2">
            <a:extLst>
              <a:ext uri="{FF2B5EF4-FFF2-40B4-BE49-F238E27FC236}">
                <a16:creationId xmlns:a16="http://schemas.microsoft.com/office/drawing/2014/main" id="{2C698A59-D381-4578-B7B2-723D4296F322}"/>
              </a:ext>
            </a:extLst>
          </p:cNvPr>
          <p:cNvSpPr txBox="1">
            <a:spLocks/>
          </p:cNvSpPr>
          <p:nvPr/>
        </p:nvSpPr>
        <p:spPr>
          <a:xfrm>
            <a:off x="555585" y="3845946"/>
            <a:ext cx="8068870" cy="280361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1" lang="en-US" altLang="ja-JP" sz="24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Segoe UI" panose="020B0502040204020203" pitchFamily="34" charset="0"/>
            </a:endParaRPr>
          </a:p>
        </p:txBody>
      </p:sp>
      <p:sp>
        <p:nvSpPr>
          <p:cNvPr id="8" name="正方形/長方形 7">
            <a:extLst>
              <a:ext uri="{FF2B5EF4-FFF2-40B4-BE49-F238E27FC236}">
                <a16:creationId xmlns:a16="http://schemas.microsoft.com/office/drawing/2014/main" id="{BD4C6110-A6C8-4418-5700-901DD59DE576}"/>
              </a:ext>
            </a:extLst>
          </p:cNvPr>
          <p:cNvSpPr/>
          <p:nvPr/>
        </p:nvSpPr>
        <p:spPr>
          <a:xfrm>
            <a:off x="230103" y="5347009"/>
            <a:ext cx="2859605" cy="613317"/>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15857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E1763D4-917B-4540-2746-5AC56C6EE70E}"/>
              </a:ext>
            </a:extLst>
          </p:cNvPr>
          <p:cNvPicPr>
            <a:picLocks noChangeAspect="1"/>
          </p:cNvPicPr>
          <p:nvPr/>
        </p:nvPicPr>
        <p:blipFill>
          <a:blip r:embed="rId2"/>
          <a:stretch>
            <a:fillRect/>
          </a:stretch>
        </p:blipFill>
        <p:spPr>
          <a:xfrm>
            <a:off x="344337" y="3682611"/>
            <a:ext cx="8535881" cy="2673740"/>
          </a:xfrm>
          <a:prstGeom prst="rect">
            <a:avLst/>
          </a:prstGeom>
        </p:spPr>
      </p:pic>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
        <p:nvSpPr>
          <p:cNvPr id="6" name="コンテンツ プレースホルダー 5">
            <a:extLst>
              <a:ext uri="{FF2B5EF4-FFF2-40B4-BE49-F238E27FC236}">
                <a16:creationId xmlns:a16="http://schemas.microsoft.com/office/drawing/2014/main" id="{2FCDA0A4-A1E1-4BFB-9904-866F27DD31EA}"/>
              </a:ext>
            </a:extLst>
          </p:cNvPr>
          <p:cNvSpPr>
            <a:spLocks noGrp="1"/>
          </p:cNvSpPr>
          <p:nvPr>
            <p:ph idx="1"/>
          </p:nvPr>
        </p:nvSpPr>
        <p:spPr>
          <a:xfrm>
            <a:off x="105937" y="270024"/>
            <a:ext cx="8909824" cy="6451452"/>
          </a:xfrm>
        </p:spPr>
        <p:txBody>
          <a:bodyPr>
            <a:normAutofit/>
          </a:bodyPr>
          <a:lstStyle/>
          <a:p>
            <a:pPr marL="0" indent="0">
              <a:buNone/>
            </a:pPr>
            <a:r>
              <a:rPr lang="en-US" altLang="ja-JP" sz="2400" dirty="0"/>
              <a:t>4. </a:t>
            </a:r>
            <a:r>
              <a:rPr lang="en-US" altLang="ja-JP" sz="2400" b="1" dirty="0">
                <a:latin typeface="メイリオ" panose="020B0604030504040204" pitchFamily="50" charset="-128"/>
              </a:rPr>
              <a:t>SQL </a:t>
            </a:r>
            <a:r>
              <a:rPr lang="ja-JP" altLang="en-US" sz="2400" b="1" dirty="0">
                <a:latin typeface="メイリオ" panose="020B0604030504040204" pitchFamily="50" charset="-128"/>
              </a:rPr>
              <a:t>ビュー</a:t>
            </a:r>
            <a:r>
              <a:rPr lang="ja-JP" altLang="en-US" sz="2400" dirty="0">
                <a:latin typeface="メイリオ" panose="020B0604030504040204" pitchFamily="50" charset="-128"/>
              </a:rPr>
              <a:t>に、次の </a:t>
            </a:r>
            <a:r>
              <a:rPr lang="en-US" altLang="ja-JP" sz="2400" dirty="0">
                <a:latin typeface="メイリオ" panose="020B0604030504040204" pitchFamily="50" charset="-128"/>
              </a:rPr>
              <a:t>SQL </a:t>
            </a:r>
            <a:r>
              <a:rPr lang="ja-JP" altLang="en-US" sz="2400" dirty="0">
                <a:latin typeface="メイリオ" panose="020B0604030504040204" pitchFamily="50" charset="-128"/>
              </a:rPr>
              <a:t>を入れ、「</a:t>
            </a:r>
            <a:r>
              <a:rPr lang="ja-JP" altLang="en-US" sz="2400" b="1" dirty="0">
                <a:latin typeface="メイリオ" panose="020B0604030504040204" pitchFamily="50" charset="-128"/>
              </a:rPr>
              <a:t>実行</a:t>
            </a:r>
            <a:r>
              <a:rPr lang="ja-JP" altLang="en-US" sz="2400" dirty="0">
                <a:latin typeface="メイリオ" panose="020B0604030504040204" pitchFamily="50" charset="-128"/>
              </a:rPr>
              <a:t>」ボタンで、</a:t>
            </a:r>
            <a:r>
              <a:rPr lang="en-US" altLang="ja-JP" sz="2400" b="1" dirty="0">
                <a:latin typeface="メイリオ" panose="020B0604030504040204" pitchFamily="50" charset="-128"/>
              </a:rPr>
              <a:t>SQL</a:t>
            </a:r>
            <a:r>
              <a:rPr lang="ja-JP" altLang="en-US" sz="2400" b="1" dirty="0">
                <a:latin typeface="メイリオ" panose="020B0604030504040204" pitchFamily="50" charset="-128"/>
              </a:rPr>
              <a:t>文</a:t>
            </a:r>
            <a:r>
              <a:rPr lang="ja-JP" altLang="en-US" sz="2400" dirty="0">
                <a:latin typeface="メイリオ" panose="020B0604030504040204" pitchFamily="50" charset="-128"/>
              </a:rPr>
              <a:t>を実行．</a:t>
            </a:r>
            <a:endParaRPr lang="en-US" altLang="ja-JP" sz="2400" dirty="0">
              <a:latin typeface="メイリオ" panose="020B0604030504040204" pitchFamily="50" charset="-128"/>
            </a:endParaRPr>
          </a:p>
          <a:p>
            <a:pPr marL="0" indent="0">
              <a:buNone/>
            </a:pPr>
            <a:endParaRPr lang="en-US" altLang="ja-JP" sz="2400" dirty="0">
              <a:latin typeface="メイリオ" panose="020B0604030504040204" pitchFamily="50" charset="-128"/>
            </a:endParaRPr>
          </a:p>
          <a:p>
            <a:pPr marL="0" indent="0">
              <a:buNone/>
            </a:pPr>
            <a:r>
              <a:rPr lang="ja-JP" altLang="en-US" sz="2400" dirty="0">
                <a:latin typeface="メイリオ" panose="020B0604030504040204" pitchFamily="50" charset="-128"/>
              </a:rPr>
              <a:t>「カレーライス」の料金を</a:t>
            </a:r>
            <a:r>
              <a:rPr lang="en-US" altLang="ja-JP" sz="2400" dirty="0">
                <a:latin typeface="メイリオ" panose="020B0604030504040204" pitchFamily="50" charset="-128"/>
              </a:rPr>
              <a:t>450</a:t>
            </a:r>
            <a:r>
              <a:rPr lang="ja-JP" altLang="en-US" sz="2400" dirty="0">
                <a:latin typeface="メイリオ" panose="020B0604030504040204" pitchFamily="50" charset="-128"/>
              </a:rPr>
              <a:t>円に変更</a:t>
            </a:r>
            <a:endParaRPr lang="en-US" altLang="ja-JP" sz="2400" dirty="0">
              <a:latin typeface="メイリオ" panose="020B0604030504040204" pitchFamily="50" charset="-128"/>
            </a:endParaRPr>
          </a:p>
          <a:p>
            <a:pPr marL="0" indent="0">
              <a:buNone/>
            </a:pPr>
            <a:r>
              <a:rPr lang="en-US" altLang="ja-JP" sz="2400" b="1" dirty="0">
                <a:solidFill>
                  <a:srgbClr val="C00000"/>
                </a:solidFill>
                <a:latin typeface="メイリオ" panose="020B0604030504040204" pitchFamily="50" charset="-128"/>
              </a:rPr>
              <a:t>UPDATE</a:t>
            </a:r>
            <a:r>
              <a:rPr lang="en-US" altLang="ja-JP" sz="2400" b="1" dirty="0">
                <a:latin typeface="メイリオ" panose="020B0604030504040204" pitchFamily="50" charset="-128"/>
              </a:rPr>
              <a:t> T </a:t>
            </a:r>
            <a:r>
              <a:rPr lang="en-US" altLang="ja-JP" sz="2400" b="1" dirty="0">
                <a:solidFill>
                  <a:srgbClr val="C00000"/>
                </a:solidFill>
                <a:latin typeface="メイリオ" panose="020B0604030504040204" pitchFamily="50" charset="-128"/>
              </a:rPr>
              <a:t>SET</a:t>
            </a:r>
            <a:r>
              <a:rPr lang="en-US" altLang="ja-JP" sz="2400" b="1" dirty="0">
                <a:latin typeface="メイリオ" panose="020B0604030504040204" pitchFamily="50" charset="-128"/>
              </a:rPr>
              <a:t> </a:t>
            </a:r>
            <a:r>
              <a:rPr lang="ja-JP" altLang="en-US" sz="2400" b="1" dirty="0">
                <a:latin typeface="メイリオ" panose="020B0604030504040204" pitchFamily="50" charset="-128"/>
              </a:rPr>
              <a:t>料金 </a:t>
            </a:r>
            <a:r>
              <a:rPr lang="en-US" altLang="ja-JP" sz="2400" b="1" dirty="0">
                <a:latin typeface="メイリオ" panose="020B0604030504040204" pitchFamily="50" charset="-128"/>
              </a:rPr>
              <a:t>= 450 </a:t>
            </a:r>
            <a:r>
              <a:rPr lang="en-US" altLang="ja-JP" sz="2400" b="1" dirty="0">
                <a:solidFill>
                  <a:srgbClr val="C00000"/>
                </a:solidFill>
                <a:latin typeface="メイリオ" panose="020B0604030504040204" pitchFamily="50" charset="-128"/>
              </a:rPr>
              <a:t>WHERE</a:t>
            </a:r>
            <a:r>
              <a:rPr lang="en-US" altLang="ja-JP" sz="2400" b="1" dirty="0">
                <a:latin typeface="メイリオ" panose="020B0604030504040204" pitchFamily="50" charset="-128"/>
              </a:rPr>
              <a:t> </a:t>
            </a:r>
            <a:r>
              <a:rPr lang="ja-JP" altLang="en-US" sz="2400" b="1" dirty="0">
                <a:latin typeface="メイリオ" panose="020B0604030504040204" pitchFamily="50" charset="-128"/>
              </a:rPr>
              <a:t>昼食 </a:t>
            </a:r>
            <a:r>
              <a:rPr lang="en-US" altLang="ja-JP" sz="2400" b="1" dirty="0">
                <a:latin typeface="メイリオ" panose="020B0604030504040204" pitchFamily="50" charset="-128"/>
              </a:rPr>
              <a:t>= '</a:t>
            </a:r>
            <a:r>
              <a:rPr lang="ja-JP" altLang="en-US" sz="2400" b="1" dirty="0">
                <a:latin typeface="メイリオ" panose="020B0604030504040204" pitchFamily="50" charset="-128"/>
              </a:rPr>
              <a:t>カレーライス</a:t>
            </a:r>
            <a:r>
              <a:rPr lang="en-US" altLang="ja-JP" sz="2400" b="1" dirty="0">
                <a:latin typeface="メイリオ" panose="020B0604030504040204" pitchFamily="50" charset="-128"/>
              </a:rPr>
              <a:t>';</a:t>
            </a:r>
          </a:p>
          <a:p>
            <a:pPr marL="0" indent="0">
              <a:buNone/>
            </a:pPr>
            <a:endParaRPr lang="en-US" altLang="ja-JP" sz="2400" dirty="0">
              <a:latin typeface="メイリオ" panose="020B0604030504040204" pitchFamily="50" charset="-128"/>
            </a:endParaRPr>
          </a:p>
          <a:p>
            <a:pPr marL="0" indent="0">
              <a:buNone/>
            </a:pPr>
            <a:r>
              <a:rPr lang="ja-JP" altLang="en-US" sz="2400" dirty="0">
                <a:latin typeface="メイリオ" panose="020B0604030504040204" pitchFamily="50" charset="-128"/>
              </a:rPr>
              <a:t>そして、テーブル </a:t>
            </a:r>
            <a:r>
              <a:rPr lang="en-US" altLang="ja-JP" sz="2400" b="1" dirty="0">
                <a:latin typeface="メイリオ" panose="020B0604030504040204" pitchFamily="50" charset="-128"/>
              </a:rPr>
              <a:t>T</a:t>
            </a:r>
            <a:r>
              <a:rPr lang="en-US" altLang="ja-JP" sz="2400" dirty="0">
                <a:latin typeface="メイリオ" panose="020B0604030504040204" pitchFamily="50" charset="-128"/>
              </a:rPr>
              <a:t> </a:t>
            </a:r>
            <a:r>
              <a:rPr lang="ja-JP" altLang="en-US" sz="2400" dirty="0">
                <a:latin typeface="メイリオ" panose="020B0604030504040204" pitchFamily="50" charset="-128"/>
              </a:rPr>
              <a:t>をダブルクリックして、結果を確認</a:t>
            </a:r>
            <a:endParaRPr lang="en-US" altLang="ja-JP" sz="2400" dirty="0">
              <a:latin typeface="メイリオ" panose="020B0604030504040204" pitchFamily="50" charset="-128"/>
            </a:endParaRPr>
          </a:p>
          <a:p>
            <a:pPr marL="0" indent="0">
              <a:buNone/>
            </a:pPr>
            <a:endParaRPr lang="en-US" altLang="ja-JP" sz="2400" dirty="0">
              <a:latin typeface="メイリオ" panose="020B0604030504040204" pitchFamily="50" charset="-128"/>
            </a:endParaRPr>
          </a:p>
          <a:p>
            <a:pPr marL="0" indent="0">
              <a:buNone/>
            </a:pPr>
            <a:endParaRPr lang="en-US" altLang="ja-JP" sz="2400" b="1" u="sng" dirty="0">
              <a:solidFill>
                <a:srgbClr val="FF0000"/>
              </a:solidFill>
              <a:latin typeface="メイリオ" panose="020B0604030504040204" pitchFamily="50" charset="-128"/>
            </a:endParaRPr>
          </a:p>
          <a:p>
            <a:pPr marL="0" indent="0">
              <a:buNone/>
            </a:pPr>
            <a:endParaRPr lang="en-US" altLang="ja-JP" sz="2400" b="1" u="sng" dirty="0">
              <a:solidFill>
                <a:srgbClr val="FF0000"/>
              </a:solidFill>
              <a:latin typeface="メイリオ" panose="020B0604030504040204" pitchFamily="50" charset="-128"/>
            </a:endParaRPr>
          </a:p>
          <a:p>
            <a:pPr marL="0" indent="0">
              <a:buNone/>
            </a:pPr>
            <a:endParaRPr lang="en-US" altLang="ja-JP" sz="2400" dirty="0">
              <a:latin typeface="メイリオ" panose="020B0604030504040204" pitchFamily="50" charset="-128"/>
            </a:endParaRPr>
          </a:p>
          <a:p>
            <a:pPr marL="0" indent="0">
              <a:buNone/>
            </a:pPr>
            <a:endParaRPr lang="en-US" altLang="ja-JP" sz="2400" dirty="0"/>
          </a:p>
        </p:txBody>
      </p:sp>
      <p:sp>
        <p:nvSpPr>
          <p:cNvPr id="7" name="コンテンツ プレースホルダー 2">
            <a:extLst>
              <a:ext uri="{FF2B5EF4-FFF2-40B4-BE49-F238E27FC236}">
                <a16:creationId xmlns:a16="http://schemas.microsoft.com/office/drawing/2014/main" id="{2C698A59-D381-4578-B7B2-723D4296F322}"/>
              </a:ext>
            </a:extLst>
          </p:cNvPr>
          <p:cNvSpPr txBox="1">
            <a:spLocks/>
          </p:cNvSpPr>
          <p:nvPr/>
        </p:nvSpPr>
        <p:spPr>
          <a:xfrm>
            <a:off x="555585" y="3845946"/>
            <a:ext cx="8068870" cy="280361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1" lang="en-US" altLang="ja-JP" sz="24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Segoe UI" panose="020B0502040204020203" pitchFamily="34" charset="0"/>
            </a:endParaRPr>
          </a:p>
        </p:txBody>
      </p:sp>
      <p:sp>
        <p:nvSpPr>
          <p:cNvPr id="8" name="正方形/長方形 7">
            <a:extLst>
              <a:ext uri="{FF2B5EF4-FFF2-40B4-BE49-F238E27FC236}">
                <a16:creationId xmlns:a16="http://schemas.microsoft.com/office/drawing/2014/main" id="{BD4C6110-A6C8-4418-5700-901DD59DE576}"/>
              </a:ext>
            </a:extLst>
          </p:cNvPr>
          <p:cNvSpPr/>
          <p:nvPr/>
        </p:nvSpPr>
        <p:spPr>
          <a:xfrm>
            <a:off x="208794" y="5302404"/>
            <a:ext cx="2859605" cy="613317"/>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21808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09CC840-9159-5210-0ECD-5A37B320CC4D}"/>
              </a:ext>
            </a:extLst>
          </p:cNvPr>
          <p:cNvPicPr>
            <a:picLocks noChangeAspect="1"/>
          </p:cNvPicPr>
          <p:nvPr/>
        </p:nvPicPr>
        <p:blipFill>
          <a:blip r:embed="rId2"/>
          <a:stretch>
            <a:fillRect/>
          </a:stretch>
        </p:blipFill>
        <p:spPr>
          <a:xfrm>
            <a:off x="519545" y="3719594"/>
            <a:ext cx="8068870" cy="2445471"/>
          </a:xfrm>
          <a:prstGeom prst="rect">
            <a:avLst/>
          </a:prstGeom>
        </p:spPr>
      </p:pic>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
        <p:nvSpPr>
          <p:cNvPr id="6" name="コンテンツ プレースホルダー 5">
            <a:extLst>
              <a:ext uri="{FF2B5EF4-FFF2-40B4-BE49-F238E27FC236}">
                <a16:creationId xmlns:a16="http://schemas.microsoft.com/office/drawing/2014/main" id="{2FCDA0A4-A1E1-4BFB-9904-866F27DD31EA}"/>
              </a:ext>
            </a:extLst>
          </p:cNvPr>
          <p:cNvSpPr>
            <a:spLocks noGrp="1"/>
          </p:cNvSpPr>
          <p:nvPr>
            <p:ph idx="1"/>
          </p:nvPr>
        </p:nvSpPr>
        <p:spPr>
          <a:xfrm>
            <a:off x="355683" y="270024"/>
            <a:ext cx="8461208" cy="6451452"/>
          </a:xfrm>
        </p:spPr>
        <p:txBody>
          <a:bodyPr>
            <a:normAutofit/>
          </a:bodyPr>
          <a:lstStyle/>
          <a:p>
            <a:pPr marL="0" indent="0">
              <a:buNone/>
            </a:pPr>
            <a:r>
              <a:rPr lang="en-US" altLang="ja-JP" sz="2400" dirty="0"/>
              <a:t>5. </a:t>
            </a:r>
            <a:r>
              <a:rPr lang="en-US" altLang="ja-JP" sz="2400" b="1" dirty="0">
                <a:latin typeface="メイリオ" panose="020B0604030504040204" pitchFamily="50" charset="-128"/>
              </a:rPr>
              <a:t>SQL </a:t>
            </a:r>
            <a:r>
              <a:rPr lang="ja-JP" altLang="en-US" sz="2400" b="1" dirty="0">
                <a:latin typeface="メイリオ" panose="020B0604030504040204" pitchFamily="50" charset="-128"/>
              </a:rPr>
              <a:t>ビュー</a:t>
            </a:r>
            <a:r>
              <a:rPr lang="ja-JP" altLang="en-US" sz="2400" dirty="0">
                <a:latin typeface="メイリオ" panose="020B0604030504040204" pitchFamily="50" charset="-128"/>
              </a:rPr>
              <a:t>に、次の </a:t>
            </a:r>
            <a:r>
              <a:rPr lang="en-US" altLang="ja-JP" sz="2400" dirty="0">
                <a:latin typeface="メイリオ" panose="020B0604030504040204" pitchFamily="50" charset="-128"/>
              </a:rPr>
              <a:t>SQL </a:t>
            </a:r>
            <a:r>
              <a:rPr lang="ja-JP" altLang="en-US" sz="2400" dirty="0">
                <a:latin typeface="メイリオ" panose="020B0604030504040204" pitchFamily="50" charset="-128"/>
              </a:rPr>
              <a:t>を入れ、「</a:t>
            </a:r>
            <a:r>
              <a:rPr lang="ja-JP" altLang="en-US" sz="2400" b="1" dirty="0">
                <a:latin typeface="メイリオ" panose="020B0604030504040204" pitchFamily="50" charset="-128"/>
              </a:rPr>
              <a:t>実行</a:t>
            </a:r>
            <a:r>
              <a:rPr lang="ja-JP" altLang="en-US" sz="2400" dirty="0">
                <a:latin typeface="メイリオ" panose="020B0604030504040204" pitchFamily="50" charset="-128"/>
              </a:rPr>
              <a:t>」ボタンで、</a:t>
            </a:r>
            <a:r>
              <a:rPr lang="en-US" altLang="ja-JP" sz="2400" b="1" dirty="0">
                <a:latin typeface="メイリオ" panose="020B0604030504040204" pitchFamily="50" charset="-128"/>
              </a:rPr>
              <a:t>SQL</a:t>
            </a:r>
            <a:r>
              <a:rPr lang="ja-JP" altLang="en-US" sz="2400" b="1" dirty="0">
                <a:latin typeface="メイリオ" panose="020B0604030504040204" pitchFamily="50" charset="-128"/>
              </a:rPr>
              <a:t>文</a:t>
            </a:r>
            <a:r>
              <a:rPr lang="ja-JP" altLang="en-US" sz="2400" dirty="0">
                <a:latin typeface="メイリオ" panose="020B0604030504040204" pitchFamily="50" charset="-128"/>
              </a:rPr>
              <a:t>を実行．</a:t>
            </a:r>
            <a:endParaRPr lang="en-US" altLang="ja-JP" sz="2400" dirty="0">
              <a:latin typeface="メイリオ" panose="020B0604030504040204" pitchFamily="50" charset="-128"/>
            </a:endParaRPr>
          </a:p>
          <a:p>
            <a:pPr marL="0" indent="0">
              <a:buNone/>
            </a:pPr>
            <a:endParaRPr lang="en-US" altLang="ja-JP" sz="2400" dirty="0">
              <a:latin typeface="メイリオ" panose="020B0604030504040204" pitchFamily="50" charset="-128"/>
            </a:endParaRPr>
          </a:p>
          <a:p>
            <a:pPr marL="0" indent="0">
              <a:buNone/>
            </a:pPr>
            <a:r>
              <a:rPr lang="ja-JP" altLang="en-US" sz="2400" dirty="0">
                <a:latin typeface="メイリオ" panose="020B0604030504040204" pitchFamily="50" charset="-128"/>
              </a:rPr>
              <a:t>名前が</a:t>
            </a:r>
            <a:r>
              <a:rPr lang="en-US" altLang="ja-JP" sz="2400" dirty="0">
                <a:latin typeface="メイリオ" panose="020B0604030504040204" pitchFamily="50" charset="-128"/>
              </a:rPr>
              <a:t>'C'</a:t>
            </a:r>
            <a:r>
              <a:rPr lang="ja-JP" altLang="en-US" sz="2400" dirty="0">
                <a:latin typeface="メイリオ" panose="020B0604030504040204" pitchFamily="50" charset="-128"/>
              </a:rPr>
              <a:t>の人の昼食を「ラーメン」に変更</a:t>
            </a:r>
            <a:endParaRPr lang="en-US" altLang="ja-JP" sz="2400" dirty="0">
              <a:latin typeface="メイリオ" panose="020B0604030504040204" pitchFamily="50" charset="-128"/>
            </a:endParaRPr>
          </a:p>
          <a:p>
            <a:pPr marL="0" indent="0">
              <a:buNone/>
            </a:pPr>
            <a:r>
              <a:rPr lang="en-US" altLang="ja-JP" sz="2400" b="1" dirty="0">
                <a:solidFill>
                  <a:srgbClr val="C00000"/>
                </a:solidFill>
                <a:latin typeface="メイリオ" panose="020B0604030504040204" pitchFamily="50" charset="-128"/>
              </a:rPr>
              <a:t>UPDATE</a:t>
            </a:r>
            <a:r>
              <a:rPr lang="en-US" altLang="ja-JP" sz="2400" b="1" dirty="0">
                <a:latin typeface="メイリオ" panose="020B0604030504040204" pitchFamily="50" charset="-128"/>
              </a:rPr>
              <a:t> T </a:t>
            </a:r>
            <a:r>
              <a:rPr lang="en-US" altLang="ja-JP" sz="2400" b="1" dirty="0">
                <a:solidFill>
                  <a:srgbClr val="C00000"/>
                </a:solidFill>
                <a:latin typeface="メイリオ" panose="020B0604030504040204" pitchFamily="50" charset="-128"/>
              </a:rPr>
              <a:t>SET</a:t>
            </a:r>
            <a:r>
              <a:rPr lang="en-US" altLang="ja-JP" sz="2400" b="1" dirty="0">
                <a:latin typeface="メイリオ" panose="020B0604030504040204" pitchFamily="50" charset="-128"/>
              </a:rPr>
              <a:t> </a:t>
            </a:r>
            <a:r>
              <a:rPr lang="ja-JP" altLang="en-US" sz="2400" b="1" dirty="0">
                <a:latin typeface="メイリオ" panose="020B0604030504040204" pitchFamily="50" charset="-128"/>
              </a:rPr>
              <a:t>昼食 </a:t>
            </a:r>
            <a:r>
              <a:rPr lang="en-US" altLang="ja-JP" sz="2400" b="1" dirty="0">
                <a:latin typeface="メイリオ" panose="020B0604030504040204" pitchFamily="50" charset="-128"/>
              </a:rPr>
              <a:t>= '</a:t>
            </a:r>
            <a:r>
              <a:rPr lang="ja-JP" altLang="en-US" sz="2400" b="1" dirty="0">
                <a:latin typeface="メイリオ" panose="020B0604030504040204" pitchFamily="50" charset="-128"/>
              </a:rPr>
              <a:t>ラーメン</a:t>
            </a:r>
            <a:r>
              <a:rPr lang="en-US" altLang="ja-JP" sz="2400" b="1" dirty="0">
                <a:latin typeface="メイリオ" panose="020B0604030504040204" pitchFamily="50" charset="-128"/>
              </a:rPr>
              <a:t>' </a:t>
            </a:r>
            <a:r>
              <a:rPr lang="en-US" altLang="ja-JP" sz="2400" b="1" dirty="0">
                <a:solidFill>
                  <a:srgbClr val="C00000"/>
                </a:solidFill>
                <a:latin typeface="メイリオ" panose="020B0604030504040204" pitchFamily="50" charset="-128"/>
              </a:rPr>
              <a:t>WHERE</a:t>
            </a:r>
            <a:r>
              <a:rPr lang="en-US" altLang="ja-JP" sz="2400" b="1" dirty="0">
                <a:latin typeface="メイリオ" panose="020B0604030504040204" pitchFamily="50" charset="-128"/>
              </a:rPr>
              <a:t> </a:t>
            </a:r>
            <a:r>
              <a:rPr lang="ja-JP" altLang="en-US" sz="2400" b="1" dirty="0">
                <a:latin typeface="メイリオ" panose="020B0604030504040204" pitchFamily="50" charset="-128"/>
              </a:rPr>
              <a:t>名前 </a:t>
            </a:r>
            <a:r>
              <a:rPr lang="en-US" altLang="ja-JP" sz="2400" b="1" dirty="0">
                <a:latin typeface="メイリオ" panose="020B0604030504040204" pitchFamily="50" charset="-128"/>
              </a:rPr>
              <a:t>= 'C';</a:t>
            </a:r>
          </a:p>
          <a:p>
            <a:pPr marL="0" indent="0">
              <a:buNone/>
            </a:pPr>
            <a:endParaRPr lang="en-US" altLang="ja-JP" sz="2400" dirty="0">
              <a:latin typeface="メイリオ" panose="020B0604030504040204" pitchFamily="50" charset="-128"/>
            </a:endParaRPr>
          </a:p>
          <a:p>
            <a:pPr marL="0" indent="0">
              <a:buNone/>
            </a:pPr>
            <a:r>
              <a:rPr lang="ja-JP" altLang="en-US" sz="2400" dirty="0">
                <a:latin typeface="メイリオ" panose="020B0604030504040204" pitchFamily="50" charset="-128"/>
              </a:rPr>
              <a:t>そして、テーブル </a:t>
            </a:r>
            <a:r>
              <a:rPr lang="en-US" altLang="ja-JP" sz="2400" b="1" dirty="0">
                <a:latin typeface="メイリオ" panose="020B0604030504040204" pitchFamily="50" charset="-128"/>
              </a:rPr>
              <a:t>T</a:t>
            </a:r>
            <a:r>
              <a:rPr lang="en-US" altLang="ja-JP" sz="2400" dirty="0">
                <a:latin typeface="メイリオ" panose="020B0604030504040204" pitchFamily="50" charset="-128"/>
              </a:rPr>
              <a:t> </a:t>
            </a:r>
            <a:r>
              <a:rPr lang="ja-JP" altLang="en-US" sz="2400" dirty="0">
                <a:latin typeface="メイリオ" panose="020B0604030504040204" pitchFamily="50" charset="-128"/>
              </a:rPr>
              <a:t>をダブルクリックして、結果を確認</a:t>
            </a:r>
            <a:endParaRPr lang="en-US" altLang="ja-JP" sz="2400" dirty="0">
              <a:latin typeface="メイリオ" panose="020B0604030504040204" pitchFamily="50" charset="-128"/>
            </a:endParaRPr>
          </a:p>
          <a:p>
            <a:pPr marL="0" indent="0">
              <a:buNone/>
            </a:pPr>
            <a:endParaRPr lang="en-US" altLang="ja-JP" sz="2400" dirty="0">
              <a:latin typeface="メイリオ" panose="020B0604030504040204" pitchFamily="50" charset="-128"/>
            </a:endParaRPr>
          </a:p>
          <a:p>
            <a:pPr marL="0" indent="0">
              <a:buNone/>
            </a:pPr>
            <a:endParaRPr lang="en-US" altLang="ja-JP" sz="2400" b="1" u="sng" dirty="0">
              <a:solidFill>
                <a:srgbClr val="FF0000"/>
              </a:solidFill>
              <a:latin typeface="メイリオ" panose="020B0604030504040204" pitchFamily="50" charset="-128"/>
            </a:endParaRPr>
          </a:p>
          <a:p>
            <a:pPr marL="0" indent="0">
              <a:buNone/>
            </a:pPr>
            <a:endParaRPr lang="en-US" altLang="ja-JP" sz="2400" b="1" u="sng" dirty="0">
              <a:solidFill>
                <a:srgbClr val="FF0000"/>
              </a:solidFill>
              <a:latin typeface="メイリオ" panose="020B0604030504040204" pitchFamily="50" charset="-128"/>
            </a:endParaRPr>
          </a:p>
          <a:p>
            <a:pPr marL="0" indent="0">
              <a:buNone/>
            </a:pPr>
            <a:endParaRPr lang="en-US" altLang="ja-JP" sz="2400" dirty="0">
              <a:latin typeface="メイリオ" panose="020B0604030504040204" pitchFamily="50" charset="-128"/>
            </a:endParaRPr>
          </a:p>
          <a:p>
            <a:pPr marL="0" indent="0">
              <a:buNone/>
            </a:pPr>
            <a:endParaRPr lang="en-US" altLang="ja-JP" sz="2400" dirty="0"/>
          </a:p>
        </p:txBody>
      </p:sp>
      <p:sp>
        <p:nvSpPr>
          <p:cNvPr id="7" name="コンテンツ プレースホルダー 2">
            <a:extLst>
              <a:ext uri="{FF2B5EF4-FFF2-40B4-BE49-F238E27FC236}">
                <a16:creationId xmlns:a16="http://schemas.microsoft.com/office/drawing/2014/main" id="{2C698A59-D381-4578-B7B2-723D4296F322}"/>
              </a:ext>
            </a:extLst>
          </p:cNvPr>
          <p:cNvSpPr txBox="1">
            <a:spLocks/>
          </p:cNvSpPr>
          <p:nvPr/>
        </p:nvSpPr>
        <p:spPr>
          <a:xfrm>
            <a:off x="555585" y="3845946"/>
            <a:ext cx="8068870" cy="280361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1" lang="en-US" altLang="ja-JP" sz="24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Segoe UI" panose="020B0502040204020203" pitchFamily="34" charset="0"/>
            </a:endParaRPr>
          </a:p>
        </p:txBody>
      </p:sp>
      <p:sp>
        <p:nvSpPr>
          <p:cNvPr id="8" name="正方形/長方形 7">
            <a:extLst>
              <a:ext uri="{FF2B5EF4-FFF2-40B4-BE49-F238E27FC236}">
                <a16:creationId xmlns:a16="http://schemas.microsoft.com/office/drawing/2014/main" id="{BD4C6110-A6C8-4418-5700-901DD59DE576}"/>
              </a:ext>
            </a:extLst>
          </p:cNvPr>
          <p:cNvSpPr/>
          <p:nvPr/>
        </p:nvSpPr>
        <p:spPr>
          <a:xfrm>
            <a:off x="363149" y="5352585"/>
            <a:ext cx="2859605" cy="613317"/>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88864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565443" y="1321056"/>
            <a:ext cx="8013114" cy="1991979"/>
          </a:xfrm>
        </p:spPr>
        <p:txBody>
          <a:bodyPr anchor="b">
            <a:normAutofit/>
          </a:bodyPr>
          <a:lstStyle/>
          <a:p>
            <a:r>
              <a:rPr lang="en-US" altLang="ja-JP" sz="4500" dirty="0">
                <a:solidFill>
                  <a:schemeClr val="tx2"/>
                </a:solidFill>
                <a:latin typeface="メイリオ" panose="020B0604030504040204" pitchFamily="50" charset="-128"/>
              </a:rPr>
              <a:t>11-2. </a:t>
            </a:r>
            <a:r>
              <a:rPr lang="ja-JP" altLang="en-US" sz="4500" dirty="0">
                <a:solidFill>
                  <a:schemeClr val="tx2"/>
                </a:solidFill>
                <a:latin typeface="メイリオ" panose="020B0604030504040204" pitchFamily="50" charset="-128"/>
              </a:rPr>
              <a:t>自習</a:t>
            </a: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27</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90656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3FC24FF-AC1E-07BD-272F-C39590570638}"/>
              </a:ext>
            </a:extLst>
          </p:cNvPr>
          <p:cNvSpPr>
            <a:spLocks noGrp="1"/>
          </p:cNvSpPr>
          <p:nvPr>
            <p:ph idx="1"/>
          </p:nvPr>
        </p:nvSpPr>
        <p:spPr>
          <a:xfrm>
            <a:off x="321845" y="0"/>
            <a:ext cx="8461208" cy="6179419"/>
          </a:xfrm>
        </p:spPr>
        <p:txBody>
          <a:bodyPr>
            <a:normAutofit/>
          </a:bodyPr>
          <a:lstStyle/>
          <a:p>
            <a:pPr marL="0" indent="0">
              <a:spcBef>
                <a:spcPts val="600"/>
              </a:spcBef>
              <a:buNone/>
            </a:pPr>
            <a:r>
              <a:rPr kumimoji="1" lang="ja-JP" altLang="en-US" sz="2000" dirty="0"/>
              <a:t>自習１．</a:t>
            </a:r>
            <a:r>
              <a:rPr kumimoji="1" lang="ja-JP" altLang="en-US" sz="2000" b="1" dirty="0"/>
              <a:t>基本的なデータベース操作の練習</a:t>
            </a:r>
          </a:p>
          <a:p>
            <a:pPr>
              <a:spcBef>
                <a:spcPts val="600"/>
              </a:spcBef>
            </a:pPr>
            <a:r>
              <a:rPr kumimoji="1" lang="ja-JP" altLang="en-US" sz="2000" dirty="0"/>
              <a:t>目的：</a:t>
            </a:r>
            <a:r>
              <a:rPr kumimoji="1" lang="en-US" altLang="ja-JP" sz="2000" dirty="0"/>
              <a:t>SQL</a:t>
            </a:r>
            <a:r>
              <a:rPr kumimoji="1" lang="ja-JP" altLang="en-US" sz="2000" dirty="0"/>
              <a:t>を使用してテーブル定義、追加を行い、データベース操作を反復練習する</a:t>
            </a:r>
            <a:endParaRPr lang="en-US" altLang="ja-JP" sz="2000" dirty="0"/>
          </a:p>
          <a:p>
            <a:pPr marL="0" indent="0">
              <a:spcBef>
                <a:spcPts val="600"/>
              </a:spcBef>
              <a:buNone/>
            </a:pPr>
            <a:r>
              <a:rPr lang="en-US" altLang="ja-JP" sz="2000" dirty="0"/>
              <a:t>CREATE TABLE products (</a:t>
            </a:r>
          </a:p>
          <a:p>
            <a:pPr marL="0" indent="0">
              <a:spcBef>
                <a:spcPts val="600"/>
              </a:spcBef>
              <a:buNone/>
            </a:pPr>
            <a:r>
              <a:rPr lang="en-US" altLang="ja-JP" sz="2000" dirty="0"/>
              <a:t>    ID INTEGER PRIMARY KEY,</a:t>
            </a:r>
          </a:p>
          <a:p>
            <a:pPr marL="0" indent="0">
              <a:spcBef>
                <a:spcPts val="600"/>
              </a:spcBef>
              <a:buNone/>
            </a:pPr>
            <a:r>
              <a:rPr lang="en-US" altLang="ja-JP" sz="2000" dirty="0"/>
              <a:t>    name TEXT,</a:t>
            </a:r>
          </a:p>
          <a:p>
            <a:pPr marL="0" indent="0">
              <a:spcBef>
                <a:spcPts val="600"/>
              </a:spcBef>
              <a:buNone/>
            </a:pPr>
            <a:r>
              <a:rPr lang="en-US" altLang="ja-JP" sz="2000" dirty="0"/>
              <a:t>    color TEXT,</a:t>
            </a:r>
          </a:p>
          <a:p>
            <a:pPr marL="0" indent="0">
              <a:spcBef>
                <a:spcPts val="600"/>
              </a:spcBef>
              <a:buNone/>
            </a:pPr>
            <a:r>
              <a:rPr lang="en-US" altLang="ja-JP" sz="2000" dirty="0"/>
              <a:t>    price INTEGER</a:t>
            </a:r>
          </a:p>
          <a:p>
            <a:pPr marL="0" indent="0">
              <a:spcBef>
                <a:spcPts val="600"/>
              </a:spcBef>
              <a:buNone/>
            </a:pPr>
            <a:r>
              <a:rPr lang="en-US" altLang="ja-JP" sz="2000" dirty="0"/>
              <a:t>);</a:t>
            </a:r>
          </a:p>
          <a:p>
            <a:pPr marL="0" indent="0">
              <a:spcBef>
                <a:spcPts val="600"/>
              </a:spcBef>
              <a:buNone/>
            </a:pPr>
            <a:r>
              <a:rPr lang="en-US" altLang="ja-JP" sz="2000" dirty="0"/>
              <a:t>insert into products values(1, 'apple', 'red', 100);</a:t>
            </a:r>
          </a:p>
          <a:p>
            <a:pPr marL="0" indent="0">
              <a:spcBef>
                <a:spcPts val="600"/>
              </a:spcBef>
              <a:buNone/>
            </a:pPr>
            <a:r>
              <a:rPr lang="en-US" altLang="ja-JP" sz="2000" dirty="0"/>
              <a:t>insert into products values(2, 'apple', 'yellow', 200); </a:t>
            </a:r>
          </a:p>
          <a:p>
            <a:pPr marL="0" indent="0">
              <a:spcBef>
                <a:spcPts val="600"/>
              </a:spcBef>
              <a:buNone/>
            </a:pPr>
            <a:r>
              <a:rPr lang="en-US" altLang="ja-JP" sz="2000" dirty="0"/>
              <a:t>insert into products values(3, 'orange', 'orange', 300); </a:t>
            </a:r>
          </a:p>
          <a:p>
            <a:pPr marL="0" indent="0">
              <a:spcBef>
                <a:spcPts val="600"/>
              </a:spcBef>
              <a:buNone/>
            </a:pPr>
            <a:r>
              <a:rPr lang="en-US" altLang="ja-JP" sz="2000" dirty="0"/>
              <a:t>select * from products;</a:t>
            </a:r>
          </a:p>
          <a:p>
            <a:pPr marL="0" indent="0">
              <a:spcBef>
                <a:spcPts val="600"/>
              </a:spcBef>
              <a:buNone/>
            </a:pPr>
            <a:endParaRPr kumimoji="1" lang="ja-JP" altLang="en-US" sz="2000" dirty="0"/>
          </a:p>
        </p:txBody>
      </p:sp>
      <p:sp>
        <p:nvSpPr>
          <p:cNvPr id="4" name="スライド番号プレースホルダー 3">
            <a:extLst>
              <a:ext uri="{FF2B5EF4-FFF2-40B4-BE49-F238E27FC236}">
                <a16:creationId xmlns:a16="http://schemas.microsoft.com/office/drawing/2014/main" id="{DAD355B9-55DC-6F04-E08E-C308DF3A23A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6" name="図 5">
            <a:extLst>
              <a:ext uri="{FF2B5EF4-FFF2-40B4-BE49-F238E27FC236}">
                <a16:creationId xmlns:a16="http://schemas.microsoft.com/office/drawing/2014/main" id="{7097B692-A918-9B6D-FF28-2A0CDE733EC3}"/>
              </a:ext>
            </a:extLst>
          </p:cNvPr>
          <p:cNvPicPr>
            <a:picLocks noChangeAspect="1"/>
          </p:cNvPicPr>
          <p:nvPr/>
        </p:nvPicPr>
        <p:blipFill>
          <a:blip r:embed="rId2"/>
          <a:stretch>
            <a:fillRect/>
          </a:stretch>
        </p:blipFill>
        <p:spPr>
          <a:xfrm>
            <a:off x="623000" y="5109778"/>
            <a:ext cx="7584297" cy="1388674"/>
          </a:xfrm>
          <a:prstGeom prst="rect">
            <a:avLst/>
          </a:prstGeom>
        </p:spPr>
      </p:pic>
    </p:spTree>
    <p:extLst>
      <p:ext uri="{BB962C8B-B14F-4D97-AF65-F5344CB8AC3E}">
        <p14:creationId xmlns:p14="http://schemas.microsoft.com/office/powerpoint/2010/main" val="555262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ACEBE50-95EB-3B8D-47CB-6A64BD456D95}"/>
              </a:ext>
            </a:extLst>
          </p:cNvPr>
          <p:cNvSpPr>
            <a:spLocks noGrp="1"/>
          </p:cNvSpPr>
          <p:nvPr>
            <p:ph idx="1"/>
          </p:nvPr>
        </p:nvSpPr>
        <p:spPr>
          <a:xfrm>
            <a:off x="321845" y="94785"/>
            <a:ext cx="8461208" cy="6084634"/>
          </a:xfrm>
        </p:spPr>
        <p:txBody>
          <a:bodyPr>
            <a:normAutofit/>
          </a:bodyPr>
          <a:lstStyle/>
          <a:p>
            <a:pPr marL="0" indent="0">
              <a:buNone/>
            </a:pPr>
            <a:r>
              <a:rPr kumimoji="1" lang="ja-JP" altLang="en-US" sz="2400"/>
              <a:t>自習２．</a:t>
            </a:r>
            <a:r>
              <a:rPr kumimoji="1" lang="ja-JP" altLang="en-US" sz="2400" b="1" dirty="0"/>
              <a:t>データの更新</a:t>
            </a:r>
          </a:p>
          <a:p>
            <a:r>
              <a:rPr kumimoji="1" lang="ja-JP" altLang="en-US" sz="2400" dirty="0"/>
              <a:t>目的</a:t>
            </a:r>
            <a:r>
              <a:rPr kumimoji="1" lang="en-US" altLang="ja-JP" sz="2400" dirty="0"/>
              <a:t>: </a:t>
            </a:r>
            <a:r>
              <a:rPr kumimoji="1" lang="ja-JP" altLang="en-US" sz="2400" dirty="0"/>
              <a:t>データを更新を反復練習する</a:t>
            </a:r>
          </a:p>
          <a:p>
            <a:endParaRPr kumimoji="1" lang="ja-JP" altLang="en-US" sz="2400" dirty="0"/>
          </a:p>
          <a:p>
            <a:pPr marL="0" indent="0">
              <a:buNone/>
            </a:pPr>
            <a:r>
              <a:rPr kumimoji="1" lang="en-US" altLang="ja-JP" sz="2400" b="1" dirty="0"/>
              <a:t>SQL </a:t>
            </a:r>
            <a:r>
              <a:rPr kumimoji="1" lang="ja-JP" altLang="en-US" sz="2400" b="1" dirty="0"/>
              <a:t>を用いて </a:t>
            </a:r>
            <a:r>
              <a:rPr kumimoji="1" lang="en-US" altLang="ja-JP" sz="2400" b="1" dirty="0"/>
              <a:t>products </a:t>
            </a:r>
            <a:r>
              <a:rPr kumimoji="1" lang="ja-JP" altLang="en-US" sz="2400" b="1" dirty="0"/>
              <a:t>テーブル内の赤いリンゴの価格を </a:t>
            </a:r>
            <a:r>
              <a:rPr kumimoji="1" lang="en-US" altLang="ja-JP" sz="2400" b="1" dirty="0"/>
              <a:t>150 </a:t>
            </a:r>
            <a:r>
              <a:rPr kumimoji="1" lang="ja-JP" altLang="en-US" sz="2400" b="1" dirty="0"/>
              <a:t>に更新してください。</a:t>
            </a:r>
          </a:p>
          <a:p>
            <a:endParaRPr kumimoji="1" lang="ja-JP" altLang="en-US" sz="2400" dirty="0"/>
          </a:p>
          <a:p>
            <a:r>
              <a:rPr kumimoji="1" lang="ja-JP" altLang="en-US" sz="2400" dirty="0"/>
              <a:t>ヒント</a:t>
            </a:r>
            <a:r>
              <a:rPr kumimoji="1" lang="en-US" altLang="ja-JP" sz="2400" dirty="0"/>
              <a:t>: UPDATE </a:t>
            </a:r>
            <a:r>
              <a:rPr kumimoji="1" lang="ja-JP" altLang="en-US" sz="2400" dirty="0"/>
              <a:t>を使用し、</a:t>
            </a:r>
            <a:r>
              <a:rPr kumimoji="1" lang="en-US" altLang="ja-JP" sz="2400" dirty="0"/>
              <a:t>name </a:t>
            </a:r>
            <a:r>
              <a:rPr kumimoji="1" lang="ja-JP" altLang="en-US" sz="2400" dirty="0"/>
              <a:t>が </a:t>
            </a:r>
            <a:r>
              <a:rPr kumimoji="1" lang="en-US" altLang="ja-JP" sz="2400" dirty="0"/>
              <a:t>'apple' </a:t>
            </a:r>
            <a:r>
              <a:rPr kumimoji="1" lang="ja-JP" altLang="en-US" sz="2400" dirty="0"/>
              <a:t>と </a:t>
            </a:r>
            <a:r>
              <a:rPr kumimoji="1" lang="en-US" altLang="ja-JP" sz="2400" dirty="0"/>
              <a:t>color </a:t>
            </a:r>
            <a:r>
              <a:rPr kumimoji="1" lang="ja-JP" altLang="en-US" sz="2400" dirty="0"/>
              <a:t>が </a:t>
            </a:r>
            <a:r>
              <a:rPr kumimoji="1" lang="en-US" altLang="ja-JP" sz="2400" dirty="0"/>
              <a:t>'red' </a:t>
            </a:r>
            <a:r>
              <a:rPr kumimoji="1" lang="ja-JP" altLang="en-US" sz="2400" dirty="0"/>
              <a:t>の行を対象にする</a:t>
            </a:r>
          </a:p>
        </p:txBody>
      </p:sp>
      <p:sp>
        <p:nvSpPr>
          <p:cNvPr id="4" name="スライド番号プレースホルダー 3">
            <a:extLst>
              <a:ext uri="{FF2B5EF4-FFF2-40B4-BE49-F238E27FC236}">
                <a16:creationId xmlns:a16="http://schemas.microsoft.com/office/drawing/2014/main" id="{00355800-09BF-195C-1C39-F4145A1080C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6" name="図 5">
            <a:extLst>
              <a:ext uri="{FF2B5EF4-FFF2-40B4-BE49-F238E27FC236}">
                <a16:creationId xmlns:a16="http://schemas.microsoft.com/office/drawing/2014/main" id="{DF2F9F21-F1FE-782D-A01D-F01580E842FB}"/>
              </a:ext>
            </a:extLst>
          </p:cNvPr>
          <p:cNvPicPr>
            <a:picLocks noChangeAspect="1"/>
          </p:cNvPicPr>
          <p:nvPr/>
        </p:nvPicPr>
        <p:blipFill>
          <a:blip r:embed="rId2"/>
          <a:stretch>
            <a:fillRect/>
          </a:stretch>
        </p:blipFill>
        <p:spPr>
          <a:xfrm>
            <a:off x="321845" y="4557253"/>
            <a:ext cx="7981625" cy="1079689"/>
          </a:xfrm>
          <a:prstGeom prst="rect">
            <a:avLst/>
          </a:prstGeom>
        </p:spPr>
      </p:pic>
    </p:spTree>
    <p:extLst>
      <p:ext uri="{BB962C8B-B14F-4D97-AF65-F5344CB8AC3E}">
        <p14:creationId xmlns:p14="http://schemas.microsoft.com/office/powerpoint/2010/main" val="2159164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565443" y="1321056"/>
            <a:ext cx="8013114" cy="1991979"/>
          </a:xfrm>
        </p:spPr>
        <p:txBody>
          <a:bodyPr anchor="b">
            <a:normAutofit/>
          </a:bodyPr>
          <a:lstStyle/>
          <a:p>
            <a:r>
              <a:rPr lang="en-US" altLang="ja-JP" sz="4500" dirty="0">
                <a:solidFill>
                  <a:schemeClr val="tx2"/>
                </a:solidFill>
                <a:latin typeface="メイリオ" panose="020B0604030504040204" pitchFamily="50" charset="-128"/>
              </a:rPr>
              <a:t>11-1. </a:t>
            </a:r>
            <a:r>
              <a:rPr lang="ja-JP" altLang="en-US" sz="4500" dirty="0">
                <a:solidFill>
                  <a:schemeClr val="tx2"/>
                </a:solidFill>
                <a:latin typeface="メイリオ" panose="020B0604030504040204" pitchFamily="50" charset="-128"/>
              </a:rPr>
              <a:t>イントロダクション</a:t>
            </a: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3</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838252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ACEBE50-95EB-3B8D-47CB-6A64BD456D95}"/>
              </a:ext>
            </a:extLst>
          </p:cNvPr>
          <p:cNvSpPr>
            <a:spLocks noGrp="1"/>
          </p:cNvSpPr>
          <p:nvPr>
            <p:ph idx="1"/>
          </p:nvPr>
        </p:nvSpPr>
        <p:spPr>
          <a:xfrm>
            <a:off x="321845" y="367990"/>
            <a:ext cx="8461208" cy="5811429"/>
          </a:xfrm>
        </p:spPr>
        <p:txBody>
          <a:bodyPr>
            <a:normAutofit/>
          </a:bodyPr>
          <a:lstStyle/>
          <a:p>
            <a:pPr marL="0" indent="0">
              <a:buNone/>
            </a:pPr>
            <a:r>
              <a:rPr lang="ja-JP" altLang="en-US" sz="2400" dirty="0"/>
              <a:t>自習３．</a:t>
            </a:r>
            <a:r>
              <a:rPr kumimoji="1" lang="ja-JP" altLang="en-US" sz="2400" dirty="0"/>
              <a:t>データの削除</a:t>
            </a:r>
          </a:p>
          <a:p>
            <a:r>
              <a:rPr kumimoji="1" lang="ja-JP" altLang="en-US" sz="2400" dirty="0"/>
              <a:t>目的</a:t>
            </a:r>
            <a:r>
              <a:rPr kumimoji="1" lang="en-US" altLang="ja-JP" sz="2400" dirty="0"/>
              <a:t>: </a:t>
            </a:r>
            <a:r>
              <a:rPr kumimoji="1" lang="ja-JP" altLang="en-US" sz="2400" dirty="0"/>
              <a:t>条件に基づいてテーブルからデータを削除する練習</a:t>
            </a:r>
          </a:p>
          <a:p>
            <a:endParaRPr kumimoji="1" lang="ja-JP" altLang="en-US" sz="2400" dirty="0"/>
          </a:p>
          <a:p>
            <a:pPr marL="0" indent="0">
              <a:buNone/>
            </a:pPr>
            <a:r>
              <a:rPr kumimoji="1" lang="en-US" altLang="ja-JP" sz="2400" b="1" dirty="0"/>
              <a:t>SQL </a:t>
            </a:r>
            <a:r>
              <a:rPr kumimoji="1" lang="ja-JP" altLang="en-US" sz="2400" b="1" dirty="0"/>
              <a:t>を用いて </a:t>
            </a:r>
            <a:r>
              <a:rPr kumimoji="1" lang="en-US" altLang="ja-JP" sz="2400" b="1" dirty="0"/>
              <a:t>products </a:t>
            </a:r>
            <a:r>
              <a:rPr kumimoji="1" lang="ja-JP" altLang="en-US" sz="2400" b="1" dirty="0"/>
              <a:t>テーブルから価格が </a:t>
            </a:r>
            <a:r>
              <a:rPr kumimoji="1" lang="en-US" altLang="ja-JP" sz="2400" b="1" dirty="0"/>
              <a:t>300 </a:t>
            </a:r>
            <a:r>
              <a:rPr kumimoji="1" lang="ja-JP" altLang="en-US" sz="2400" b="1" dirty="0"/>
              <a:t>以上の全てのレコードを削除してください。</a:t>
            </a:r>
          </a:p>
          <a:p>
            <a:endParaRPr kumimoji="1" lang="ja-JP" altLang="en-US" sz="2400" dirty="0"/>
          </a:p>
          <a:p>
            <a:r>
              <a:rPr kumimoji="1" lang="ja-JP" altLang="en-US" sz="2400" dirty="0"/>
              <a:t>ヒント</a:t>
            </a:r>
            <a:r>
              <a:rPr kumimoji="1" lang="en-US" altLang="ja-JP" sz="2400" dirty="0"/>
              <a:t>: DELETE FROM </a:t>
            </a:r>
            <a:r>
              <a:rPr kumimoji="1" lang="ja-JP" altLang="en-US" sz="2400" dirty="0"/>
              <a:t>を使用し、条件で </a:t>
            </a:r>
            <a:r>
              <a:rPr kumimoji="1" lang="en-US" altLang="ja-JP" sz="2400" dirty="0"/>
              <a:t>price &gt;= 300 </a:t>
            </a:r>
            <a:r>
              <a:rPr kumimoji="1" lang="ja-JP" altLang="en-US" sz="2400" dirty="0"/>
              <a:t>を指定</a:t>
            </a:r>
          </a:p>
        </p:txBody>
      </p:sp>
      <p:sp>
        <p:nvSpPr>
          <p:cNvPr id="4" name="スライド番号プレースホルダー 3">
            <a:extLst>
              <a:ext uri="{FF2B5EF4-FFF2-40B4-BE49-F238E27FC236}">
                <a16:creationId xmlns:a16="http://schemas.microsoft.com/office/drawing/2014/main" id="{00355800-09BF-195C-1C39-F4145A1080C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a:extLst>
              <a:ext uri="{FF2B5EF4-FFF2-40B4-BE49-F238E27FC236}">
                <a16:creationId xmlns:a16="http://schemas.microsoft.com/office/drawing/2014/main" id="{AF57F284-6CE8-1D2E-61C2-FDECC9D78F36}"/>
              </a:ext>
            </a:extLst>
          </p:cNvPr>
          <p:cNvPicPr>
            <a:picLocks noChangeAspect="1"/>
          </p:cNvPicPr>
          <p:nvPr/>
        </p:nvPicPr>
        <p:blipFill>
          <a:blip r:embed="rId2"/>
          <a:stretch>
            <a:fillRect/>
          </a:stretch>
        </p:blipFill>
        <p:spPr>
          <a:xfrm>
            <a:off x="790966" y="4595167"/>
            <a:ext cx="7522965" cy="1040307"/>
          </a:xfrm>
          <a:prstGeom prst="rect">
            <a:avLst/>
          </a:prstGeom>
        </p:spPr>
      </p:pic>
    </p:spTree>
    <p:extLst>
      <p:ext uri="{BB962C8B-B14F-4D97-AF65-F5344CB8AC3E}">
        <p14:creationId xmlns:p14="http://schemas.microsoft.com/office/powerpoint/2010/main" val="1742072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0A5D74-2CDE-035C-6E80-84D6801D7E79}"/>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AD5D73D3-A1DC-4249-C5C3-19F205FCFDC4}"/>
              </a:ext>
            </a:extLst>
          </p:cNvPr>
          <p:cNvSpPr>
            <a:spLocks noGrp="1"/>
          </p:cNvSpPr>
          <p:nvPr>
            <p:ph idx="1"/>
          </p:nvPr>
        </p:nvSpPr>
        <p:spPr/>
        <p:txBody>
          <a:bodyPr>
            <a:normAutofit/>
          </a:bodyPr>
          <a:lstStyle/>
          <a:p>
            <a:pPr marL="0" indent="0">
              <a:buNone/>
            </a:pPr>
            <a:r>
              <a:rPr kumimoji="1" lang="ja-JP" altLang="en-US" sz="2400" dirty="0"/>
              <a:t>解答例</a:t>
            </a:r>
            <a:endParaRPr kumimoji="1" lang="en-US" altLang="ja-JP" sz="2400" dirty="0"/>
          </a:p>
          <a:p>
            <a:pPr marL="0" indent="0">
              <a:buNone/>
            </a:pPr>
            <a:endParaRPr lang="en-US" altLang="ja-JP" sz="2400" dirty="0"/>
          </a:p>
          <a:p>
            <a:pPr marL="0" indent="0">
              <a:buNone/>
            </a:pPr>
            <a:r>
              <a:rPr kumimoji="1" lang="ja-JP" altLang="en-US" sz="2400" dirty="0"/>
              <a:t>自習２．</a:t>
            </a:r>
          </a:p>
          <a:p>
            <a:pPr marL="0" indent="0">
              <a:buNone/>
            </a:pPr>
            <a:r>
              <a:rPr kumimoji="1" lang="en-US" altLang="ja-JP" sz="2400" dirty="0"/>
              <a:t>UPDATE products SET price = 150 WHERE name = 'apple' AND color = 'red';</a:t>
            </a:r>
          </a:p>
          <a:p>
            <a:pPr marL="0" indent="0">
              <a:buNone/>
            </a:pPr>
            <a:endParaRPr kumimoji="1" lang="en-US" altLang="ja-JP" sz="2400" dirty="0"/>
          </a:p>
          <a:p>
            <a:pPr marL="0" indent="0">
              <a:buNone/>
            </a:pPr>
            <a:r>
              <a:rPr kumimoji="1" lang="ja-JP" altLang="en-US" sz="2400" dirty="0"/>
              <a:t>自習３．</a:t>
            </a:r>
          </a:p>
          <a:p>
            <a:pPr marL="0" indent="0">
              <a:buNone/>
            </a:pPr>
            <a:r>
              <a:rPr kumimoji="1" lang="en-US" altLang="ja-JP" sz="2400" dirty="0"/>
              <a:t>DELETE FROM products WHERE price &gt;= 300;</a:t>
            </a:r>
          </a:p>
          <a:p>
            <a:pPr marL="0" indent="0">
              <a:buNone/>
            </a:pPr>
            <a:endParaRPr kumimoji="1" lang="ja-JP" altLang="en-US" sz="2400" dirty="0"/>
          </a:p>
        </p:txBody>
      </p:sp>
      <p:sp>
        <p:nvSpPr>
          <p:cNvPr id="4" name="スライド番号プレースホルダー 3">
            <a:extLst>
              <a:ext uri="{FF2B5EF4-FFF2-40B4-BE49-F238E27FC236}">
                <a16:creationId xmlns:a16="http://schemas.microsoft.com/office/drawing/2014/main" id="{78F9E01D-DFF8-9150-910F-2558902B1B4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5943394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3E4B06-B54C-49AE-7D74-F4955BEE7B85}"/>
              </a:ext>
            </a:extLst>
          </p:cNvPr>
          <p:cNvSpPr>
            <a:spLocks noGrp="1"/>
          </p:cNvSpPr>
          <p:nvPr>
            <p:ph type="title"/>
          </p:nvPr>
        </p:nvSpPr>
        <p:spPr/>
        <p:txBody>
          <a:bodyPr>
            <a:normAutofit fontScale="90000"/>
          </a:bodyPr>
          <a:lstStyle/>
          <a:p>
            <a:r>
              <a:rPr kumimoji="1" lang="ja-JP" altLang="en-US" dirty="0"/>
              <a:t>全体まとめ</a:t>
            </a:r>
          </a:p>
        </p:txBody>
      </p:sp>
      <p:sp>
        <p:nvSpPr>
          <p:cNvPr id="3" name="コンテンツ プレースホルダー 2">
            <a:extLst>
              <a:ext uri="{FF2B5EF4-FFF2-40B4-BE49-F238E27FC236}">
                <a16:creationId xmlns:a16="http://schemas.microsoft.com/office/drawing/2014/main" id="{0F91D7DD-E8E0-80C9-566E-873AD5F60D08}"/>
              </a:ext>
            </a:extLst>
          </p:cNvPr>
          <p:cNvSpPr>
            <a:spLocks noGrp="1"/>
          </p:cNvSpPr>
          <p:nvPr>
            <p:ph idx="1"/>
          </p:nvPr>
        </p:nvSpPr>
        <p:spPr>
          <a:xfrm>
            <a:off x="321845" y="846252"/>
            <a:ext cx="8461208" cy="5836719"/>
          </a:xfrm>
        </p:spPr>
        <p:txBody>
          <a:bodyPr>
            <a:normAutofit fontScale="85000" lnSpcReduction="10000"/>
          </a:bodyPr>
          <a:lstStyle/>
          <a:p>
            <a:pPr marL="0" indent="0">
              <a:buNone/>
            </a:pPr>
            <a:r>
              <a:rPr kumimoji="1" lang="ja-JP" altLang="en-US" b="1" u="sng" dirty="0"/>
              <a:t>データ</a:t>
            </a:r>
            <a:r>
              <a:rPr lang="ja-JP" altLang="en-US" b="1" u="sng" dirty="0"/>
              <a:t>ベース</a:t>
            </a:r>
            <a:r>
              <a:rPr kumimoji="1" lang="ja-JP" altLang="en-US" b="1" u="sng" dirty="0"/>
              <a:t>操作</a:t>
            </a:r>
          </a:p>
          <a:p>
            <a:r>
              <a:rPr kumimoji="1" lang="ja-JP" altLang="en-US" dirty="0"/>
              <a:t>追加：</a:t>
            </a:r>
            <a:r>
              <a:rPr kumimoji="1" lang="en-US" altLang="ja-JP" dirty="0"/>
              <a:t>INSERT INTO </a:t>
            </a:r>
            <a:r>
              <a:rPr kumimoji="1" lang="ja-JP" altLang="en-US" dirty="0"/>
              <a:t>テーブル名 </a:t>
            </a:r>
            <a:r>
              <a:rPr kumimoji="1" lang="en-US" altLang="ja-JP" dirty="0"/>
              <a:t>VALUES (</a:t>
            </a:r>
            <a:r>
              <a:rPr kumimoji="1" lang="ja-JP" altLang="en-US" dirty="0"/>
              <a:t>値</a:t>
            </a:r>
            <a:r>
              <a:rPr kumimoji="1" lang="en-US" altLang="ja-JP" dirty="0"/>
              <a:t>1, </a:t>
            </a:r>
            <a:r>
              <a:rPr kumimoji="1" lang="ja-JP" altLang="en-US" dirty="0"/>
              <a:t>値</a:t>
            </a:r>
            <a:r>
              <a:rPr kumimoji="1" lang="en-US" altLang="ja-JP" dirty="0"/>
              <a:t>2, ...);</a:t>
            </a:r>
          </a:p>
          <a:p>
            <a:r>
              <a:rPr kumimoji="1" lang="ja-JP" altLang="en-US" dirty="0"/>
              <a:t>更新</a:t>
            </a:r>
            <a:r>
              <a:rPr lang="ja-JP" altLang="en-US" dirty="0"/>
              <a:t>：</a:t>
            </a:r>
            <a:r>
              <a:rPr kumimoji="1" lang="en-US" altLang="ja-JP" dirty="0"/>
              <a:t>UPDATE </a:t>
            </a:r>
            <a:r>
              <a:rPr kumimoji="1" lang="ja-JP" altLang="en-US" dirty="0"/>
              <a:t>テーブル名 </a:t>
            </a:r>
            <a:r>
              <a:rPr kumimoji="1" lang="en-US" altLang="ja-JP" dirty="0"/>
              <a:t>SET </a:t>
            </a:r>
            <a:r>
              <a:rPr kumimoji="1" lang="ja-JP" altLang="en-US" dirty="0"/>
              <a:t>列名 </a:t>
            </a:r>
            <a:r>
              <a:rPr kumimoji="1" lang="en-US" altLang="ja-JP" dirty="0"/>
              <a:t>= </a:t>
            </a:r>
            <a:r>
              <a:rPr kumimoji="1" lang="ja-JP" altLang="en-US" dirty="0"/>
              <a:t>新しい値 </a:t>
            </a:r>
            <a:r>
              <a:rPr kumimoji="1" lang="en-US" altLang="ja-JP" dirty="0"/>
              <a:t>WHERE </a:t>
            </a:r>
            <a:r>
              <a:rPr kumimoji="1" lang="ja-JP" altLang="en-US" dirty="0"/>
              <a:t>条件</a:t>
            </a:r>
            <a:r>
              <a:rPr kumimoji="1" lang="en-US" altLang="ja-JP" dirty="0"/>
              <a:t>;</a:t>
            </a:r>
          </a:p>
          <a:p>
            <a:r>
              <a:rPr kumimoji="1" lang="ja-JP" altLang="en-US" dirty="0"/>
              <a:t>削除</a:t>
            </a:r>
            <a:r>
              <a:rPr lang="ja-JP" altLang="en-US" dirty="0"/>
              <a:t>：</a:t>
            </a:r>
            <a:r>
              <a:rPr kumimoji="1" lang="en-US" altLang="ja-JP" dirty="0"/>
              <a:t>DELETE FROM </a:t>
            </a:r>
            <a:r>
              <a:rPr kumimoji="1" lang="ja-JP" altLang="en-US" dirty="0"/>
              <a:t>テーブル名 </a:t>
            </a:r>
            <a:r>
              <a:rPr kumimoji="1" lang="en-US" altLang="ja-JP" dirty="0"/>
              <a:t>WHERE </a:t>
            </a:r>
            <a:r>
              <a:rPr kumimoji="1" lang="ja-JP" altLang="en-US" dirty="0"/>
              <a:t>条件</a:t>
            </a:r>
            <a:r>
              <a:rPr kumimoji="1" lang="en-US" altLang="ja-JP" dirty="0"/>
              <a:t>;</a:t>
            </a:r>
          </a:p>
          <a:p>
            <a:pPr marL="0" indent="0">
              <a:buNone/>
            </a:pPr>
            <a:endParaRPr kumimoji="1" lang="ja-JP" altLang="en-US" dirty="0"/>
          </a:p>
          <a:p>
            <a:pPr marL="0" indent="0">
              <a:buNone/>
            </a:pPr>
            <a:r>
              <a:rPr kumimoji="1" lang="ja-JP" altLang="en-US" b="1" u="sng" dirty="0"/>
              <a:t>実践的な操作例</a:t>
            </a:r>
          </a:p>
          <a:p>
            <a:r>
              <a:rPr kumimoji="1" lang="ja-JP" altLang="en-US" dirty="0"/>
              <a:t>新しいデータを挿入</a:t>
            </a:r>
            <a:endParaRPr lang="en-US" altLang="ja-JP" dirty="0"/>
          </a:p>
          <a:p>
            <a:pPr marL="0" indent="0">
              <a:buNone/>
            </a:pPr>
            <a:r>
              <a:rPr kumimoji="1" lang="en-US" altLang="ja-JP" dirty="0"/>
              <a:t>INSERT INTO products VALUES(1, 'apple', 'red', 100);</a:t>
            </a:r>
          </a:p>
          <a:p>
            <a:r>
              <a:rPr kumimoji="1" lang="ja-JP" altLang="en-US" dirty="0"/>
              <a:t>特定データの更新</a:t>
            </a:r>
            <a:endParaRPr lang="en-US" altLang="ja-JP" dirty="0"/>
          </a:p>
          <a:p>
            <a:pPr marL="0" indent="0">
              <a:buNone/>
            </a:pPr>
            <a:r>
              <a:rPr kumimoji="1" lang="en-US" altLang="ja-JP" dirty="0"/>
              <a:t>UPDATE T SET </a:t>
            </a:r>
            <a:r>
              <a:rPr kumimoji="1" lang="ja-JP" altLang="en-US" dirty="0"/>
              <a:t>昼食 </a:t>
            </a:r>
            <a:r>
              <a:rPr kumimoji="1" lang="en-US" altLang="ja-JP" dirty="0"/>
              <a:t>= '</a:t>
            </a:r>
            <a:r>
              <a:rPr kumimoji="1" lang="ja-JP" altLang="en-US" dirty="0"/>
              <a:t>ラーメン</a:t>
            </a:r>
            <a:r>
              <a:rPr kumimoji="1" lang="en-US" altLang="ja-JP" dirty="0"/>
              <a:t>' WHERE </a:t>
            </a:r>
            <a:r>
              <a:rPr kumimoji="1" lang="ja-JP" altLang="en-US" dirty="0"/>
              <a:t>名前 </a:t>
            </a:r>
            <a:r>
              <a:rPr kumimoji="1" lang="en-US" altLang="ja-JP" dirty="0"/>
              <a:t>= 'C';</a:t>
            </a:r>
          </a:p>
          <a:p>
            <a:r>
              <a:rPr kumimoji="1" lang="ja-JP" altLang="en-US" dirty="0"/>
              <a:t>条件に基づくデータの削除</a:t>
            </a:r>
            <a:endParaRPr lang="en-US" altLang="ja-JP" dirty="0"/>
          </a:p>
          <a:p>
            <a:pPr marL="0" indent="0">
              <a:buNone/>
            </a:pPr>
            <a:r>
              <a:rPr kumimoji="1" lang="en-US" altLang="ja-JP" dirty="0"/>
              <a:t>DELETE FROM products WHERE price &gt;= 300;</a:t>
            </a:r>
            <a:endParaRPr kumimoji="1" lang="ja-JP" altLang="en-US" dirty="0"/>
          </a:p>
        </p:txBody>
      </p:sp>
      <p:sp>
        <p:nvSpPr>
          <p:cNvPr id="4" name="スライド番号プレースホルダー 3">
            <a:extLst>
              <a:ext uri="{FF2B5EF4-FFF2-40B4-BE49-F238E27FC236}">
                <a16:creationId xmlns:a16="http://schemas.microsoft.com/office/drawing/2014/main" id="{250A8327-6A84-70BF-AAE9-9AFB4A642CD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909559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33021" r="33021"/>
          <a:stretch/>
        </p:blipFill>
        <p:spPr>
          <a:xfrm>
            <a:off x="0" y="0"/>
            <a:ext cx="2373066" cy="5042289"/>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2238269" y="1041011"/>
            <a:ext cx="6355868" cy="5042289"/>
          </a:xfrm>
        </p:spPr>
        <p:txBody>
          <a:bodyPr>
            <a:noAutofit/>
          </a:bodyPr>
          <a:lstStyle/>
          <a:p>
            <a:pPr marL="0" indent="0">
              <a:buNone/>
            </a:pPr>
            <a:r>
              <a:rPr lang="ja-JP" altLang="en-US" sz="2400" b="1" dirty="0">
                <a:solidFill>
                  <a:srgbClr val="374151"/>
                </a:solidFill>
                <a:latin typeface="Söhne"/>
              </a:rPr>
              <a:t>① </a:t>
            </a:r>
            <a:r>
              <a:rPr lang="en-US" altLang="ja-JP" sz="2400" b="1" dirty="0">
                <a:solidFill>
                  <a:srgbClr val="374151"/>
                </a:solidFill>
                <a:latin typeface="Söhne"/>
              </a:rPr>
              <a:t>SQL</a:t>
            </a:r>
            <a:r>
              <a:rPr lang="ja-JP" altLang="en-US" sz="2400" b="1" dirty="0">
                <a:solidFill>
                  <a:srgbClr val="374151"/>
                </a:solidFill>
                <a:latin typeface="Söhne"/>
              </a:rPr>
              <a:t>スキルの向上</a:t>
            </a:r>
            <a:endParaRPr lang="en-US" altLang="ja-JP" sz="2400" b="1" dirty="0">
              <a:solidFill>
                <a:srgbClr val="374151"/>
              </a:solidFill>
              <a:latin typeface="Söhne"/>
            </a:endParaRPr>
          </a:p>
          <a:p>
            <a:pPr marL="0" indent="0">
              <a:buNone/>
            </a:pPr>
            <a:r>
              <a:rPr lang="ja-JP" altLang="en-US" sz="1600" dirty="0"/>
              <a:t>実践的な</a:t>
            </a:r>
            <a:r>
              <a:rPr lang="en-US" altLang="ja-JP" sz="1600" dirty="0"/>
              <a:t>SQL</a:t>
            </a:r>
            <a:r>
              <a:rPr lang="ja-JP" altLang="en-US" sz="1600" dirty="0"/>
              <a:t>コマンドの使用を通じて、データベース操作の基本を習得します。データ分析、データベースの管理といった幅広い分野で活用できます。</a:t>
            </a:r>
            <a:endParaRPr lang="en-US" altLang="ja-JP" sz="1600" dirty="0"/>
          </a:p>
          <a:p>
            <a:pPr marL="0" indent="0">
              <a:buNone/>
            </a:pPr>
            <a:r>
              <a:rPr lang="ja-JP" altLang="en-US" sz="2400" b="1" dirty="0">
                <a:solidFill>
                  <a:srgbClr val="374151"/>
                </a:solidFill>
                <a:latin typeface="Söhne"/>
              </a:rPr>
              <a:t>② データベース運用スキル</a:t>
            </a:r>
            <a:endParaRPr lang="en-US" altLang="ja-JP" sz="2400" b="1" dirty="0">
              <a:solidFill>
                <a:srgbClr val="374151"/>
              </a:solidFill>
              <a:latin typeface="Söhne"/>
            </a:endParaRPr>
          </a:p>
          <a:p>
            <a:pPr marL="0" indent="0">
              <a:buNone/>
            </a:pPr>
            <a:r>
              <a:rPr lang="ja-JP" altLang="en-US" sz="1600" dirty="0"/>
              <a:t>データベースの操作方法を学ぶことで、学生は実際の業務シナリオで適用可能な運用スキルを習得します。テーブルの作成からデータの管理までを理解し、その運用を通じてビジネスに貢献する能力が身につきます。これは、将来的にデータベース管理者やシステム開発者としてのキャリアに直接つながる実践的なスキルです。</a:t>
            </a:r>
            <a:endParaRPr lang="en-US" altLang="ja-JP" sz="2400" b="1" dirty="0">
              <a:solidFill>
                <a:srgbClr val="374151"/>
              </a:solidFill>
              <a:latin typeface="Söhne"/>
            </a:endParaRPr>
          </a:p>
          <a:p>
            <a:pPr marL="0" indent="0">
              <a:buNone/>
            </a:pPr>
            <a:r>
              <a:rPr lang="ja-JP" altLang="en-US" sz="2400" b="1" dirty="0">
                <a:solidFill>
                  <a:srgbClr val="374151"/>
                </a:solidFill>
                <a:latin typeface="Söhne"/>
              </a:rPr>
              <a:t>③ 問題解決能力と論理的思考力</a:t>
            </a:r>
            <a:endParaRPr lang="en-US" altLang="ja-JP" sz="2400" b="1" dirty="0">
              <a:solidFill>
                <a:srgbClr val="374151"/>
              </a:solidFill>
              <a:latin typeface="Söhne"/>
            </a:endParaRPr>
          </a:p>
          <a:p>
            <a:pPr marL="0" indent="0">
              <a:buNone/>
            </a:pPr>
            <a:r>
              <a:rPr lang="en-US" altLang="ja-JP" sz="1600" dirty="0"/>
              <a:t>SQL</a:t>
            </a:r>
            <a:r>
              <a:rPr lang="ja-JP" altLang="en-US" sz="1600" dirty="0"/>
              <a:t>コマンド</a:t>
            </a:r>
            <a:r>
              <a:rPr lang="ja-JP" altLang="en-US" sz="1600"/>
              <a:t>の適用を</a:t>
            </a:r>
            <a:r>
              <a:rPr lang="ja-JP" altLang="en-US" sz="1600" dirty="0"/>
              <a:t>学ぶことは、問題解決能力と論理的思考力を同時に養うことに</a:t>
            </a:r>
            <a:r>
              <a:rPr lang="ja-JP" altLang="en-US" sz="1600"/>
              <a:t>つながります。論理的</a:t>
            </a:r>
            <a:r>
              <a:rPr lang="ja-JP" altLang="en-US" sz="1600" dirty="0"/>
              <a:t>な思考を強化し、与えられた問題に対して</a:t>
            </a:r>
            <a:r>
              <a:rPr lang="ja-JP" altLang="en-US" sz="1600"/>
              <a:t>最適な解を導き出す問題解決力を</a:t>
            </a:r>
            <a:r>
              <a:rPr lang="ja-JP" altLang="en-US" sz="1600" dirty="0"/>
              <a:t>鍛え上げます。これ</a:t>
            </a:r>
            <a:r>
              <a:rPr lang="ja-JP" altLang="en-US" sz="1600"/>
              <a:t>は、日常</a:t>
            </a:r>
            <a:r>
              <a:rPr lang="ja-JP" altLang="en-US" sz="1600" dirty="0"/>
              <a:t>生活のあらゆる決定にも役立つ普遍的なスキルです。</a:t>
            </a:r>
            <a:endParaRPr lang="en-US" altLang="ja-JP" sz="2400" b="1" dirty="0">
              <a:solidFill>
                <a:srgbClr val="374151"/>
              </a:solidFill>
              <a:latin typeface="Söhne"/>
            </a:endParaRP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D4950-D159-4EF1-90C3-DB06CAAE7C11}"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1"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52269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630257-0A9A-7B17-3B1A-D49FBDAA4B18}"/>
              </a:ext>
            </a:extLst>
          </p:cNvPr>
          <p:cNvSpPr>
            <a:spLocks noGrp="1"/>
          </p:cNvSpPr>
          <p:nvPr>
            <p:ph type="title"/>
          </p:nvPr>
        </p:nvSpPr>
        <p:spPr/>
        <p:txBody>
          <a:bodyPr>
            <a:normAutofit fontScale="90000"/>
          </a:bodyPr>
          <a:lstStyle/>
          <a:p>
            <a:r>
              <a:rPr kumimoji="1" lang="ja-JP" altLang="en-US" dirty="0"/>
              <a:t>リレーショナルデータベースの仕組み</a:t>
            </a:r>
          </a:p>
        </p:txBody>
      </p:sp>
      <p:sp>
        <p:nvSpPr>
          <p:cNvPr id="3" name="コンテンツ プレースホルダー 2">
            <a:extLst>
              <a:ext uri="{FF2B5EF4-FFF2-40B4-BE49-F238E27FC236}">
                <a16:creationId xmlns:a16="http://schemas.microsoft.com/office/drawing/2014/main" id="{B9E6CEBD-0341-678F-901A-DC7F03FF6B74}"/>
              </a:ext>
            </a:extLst>
          </p:cNvPr>
          <p:cNvSpPr>
            <a:spLocks noGrp="1"/>
          </p:cNvSpPr>
          <p:nvPr>
            <p:ph idx="1"/>
          </p:nvPr>
        </p:nvSpPr>
        <p:spPr/>
        <p:txBody>
          <a:bodyPr>
            <a:normAutofit/>
          </a:bodyPr>
          <a:lstStyle/>
          <a:p>
            <a:r>
              <a:rPr lang="ja-JP" altLang="en-US" sz="2400" b="0" i="0" dirty="0">
                <a:solidFill>
                  <a:srgbClr val="374151"/>
                </a:solidFill>
                <a:effectLst/>
                <a:latin typeface="Söhne"/>
              </a:rPr>
              <a:t>データを</a:t>
            </a:r>
            <a:r>
              <a:rPr lang="ja-JP" altLang="en-US" sz="2400" b="1" i="0" dirty="0">
                <a:solidFill>
                  <a:srgbClr val="C00000"/>
                </a:solidFill>
                <a:effectLst/>
                <a:latin typeface="Söhne"/>
              </a:rPr>
              <a:t>テーブル</a:t>
            </a:r>
            <a:r>
              <a:rPr lang="ja-JP" altLang="en-US" sz="2400" b="0" i="0" dirty="0">
                <a:solidFill>
                  <a:srgbClr val="374151"/>
                </a:solidFill>
                <a:effectLst/>
                <a:latin typeface="Söhne"/>
              </a:rPr>
              <a:t>と呼ばれる</a:t>
            </a:r>
            <a:r>
              <a:rPr lang="ja-JP" altLang="en-US" sz="2400" b="1" i="0" dirty="0">
                <a:solidFill>
                  <a:srgbClr val="374151"/>
                </a:solidFill>
                <a:effectLst/>
                <a:latin typeface="Söhne"/>
              </a:rPr>
              <a:t>表形式で</a:t>
            </a:r>
            <a:r>
              <a:rPr lang="ja-JP" altLang="en-US" sz="2400" b="1" dirty="0">
                <a:solidFill>
                  <a:srgbClr val="374151"/>
                </a:solidFill>
                <a:latin typeface="Söhne"/>
              </a:rPr>
              <a:t>保存</a:t>
            </a:r>
            <a:endParaRPr lang="en-US" altLang="ja-JP" sz="2400" b="1" i="0" dirty="0">
              <a:solidFill>
                <a:srgbClr val="374151"/>
              </a:solidFill>
              <a:effectLst/>
              <a:latin typeface="Söhne"/>
            </a:endParaRPr>
          </a:p>
          <a:p>
            <a:r>
              <a:rPr lang="ja-JP" altLang="en-US" sz="2400" b="1" i="0" dirty="0">
                <a:solidFill>
                  <a:srgbClr val="374151"/>
                </a:solidFill>
                <a:effectLst/>
                <a:latin typeface="Söhne"/>
              </a:rPr>
              <a:t>テーブル間</a:t>
            </a:r>
            <a:r>
              <a:rPr lang="ja-JP" altLang="en-US" sz="2400" b="0" i="0" dirty="0">
                <a:solidFill>
                  <a:srgbClr val="374151"/>
                </a:solidFill>
                <a:effectLst/>
                <a:latin typeface="Söhne"/>
              </a:rPr>
              <a:t>は</a:t>
            </a:r>
            <a:r>
              <a:rPr lang="ja-JP" altLang="en-US" sz="2400" b="1" i="0" dirty="0">
                <a:solidFill>
                  <a:srgbClr val="C00000"/>
                </a:solidFill>
                <a:effectLst/>
                <a:latin typeface="Söhne"/>
              </a:rPr>
              <a:t>関連</a:t>
            </a:r>
            <a:r>
              <a:rPr lang="ja-JP" altLang="en-US" sz="2400" dirty="0">
                <a:solidFill>
                  <a:srgbClr val="374151"/>
                </a:solidFill>
                <a:latin typeface="Söhne"/>
              </a:rPr>
              <a:t>で結ばれる。複雑な構造を持ったデータを効率的に管理</a:t>
            </a:r>
            <a:r>
              <a:rPr lang="ja-JP" altLang="en-US" sz="2400">
                <a:solidFill>
                  <a:srgbClr val="374151"/>
                </a:solidFill>
                <a:latin typeface="Söhne"/>
              </a:rPr>
              <a:t>することを可能</a:t>
            </a:r>
            <a:r>
              <a:rPr lang="ja-JP" altLang="en-US" sz="2400" dirty="0">
                <a:solidFill>
                  <a:srgbClr val="374151"/>
                </a:solidFill>
                <a:latin typeface="Söhne"/>
              </a:rPr>
              <a:t>に。</a:t>
            </a:r>
            <a:endParaRPr kumimoji="1" lang="ja-JP" altLang="en-US" sz="2400" dirty="0"/>
          </a:p>
        </p:txBody>
      </p:sp>
      <p:sp>
        <p:nvSpPr>
          <p:cNvPr id="4" name="スライド番号プレースホルダー 3">
            <a:extLst>
              <a:ext uri="{FF2B5EF4-FFF2-40B4-BE49-F238E27FC236}">
                <a16:creationId xmlns:a16="http://schemas.microsoft.com/office/drawing/2014/main" id="{CFB9CBA9-FAD0-9295-434C-B16AAD96E8E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cxnSp>
        <p:nvCxnSpPr>
          <p:cNvPr id="7" name="直線矢印コネクタ 6">
            <a:extLst>
              <a:ext uri="{FF2B5EF4-FFF2-40B4-BE49-F238E27FC236}">
                <a16:creationId xmlns:a16="http://schemas.microsoft.com/office/drawing/2014/main" id="{91518B82-30BF-4495-4CB6-70BD4643A899}"/>
              </a:ext>
            </a:extLst>
          </p:cNvPr>
          <p:cNvCxnSpPr/>
          <p:nvPr/>
        </p:nvCxnSpPr>
        <p:spPr>
          <a:xfrm>
            <a:off x="3718472" y="3947330"/>
            <a:ext cx="1542838" cy="102639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98BC7277-0A80-7F7D-21D8-7436DBE0FA4B}"/>
              </a:ext>
            </a:extLst>
          </p:cNvPr>
          <p:cNvSpPr txBox="1"/>
          <p:nvPr/>
        </p:nvSpPr>
        <p:spPr>
          <a:xfrm>
            <a:off x="4950619" y="4253989"/>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関連</a:t>
            </a:r>
          </a:p>
        </p:txBody>
      </p:sp>
      <p:sp>
        <p:nvSpPr>
          <p:cNvPr id="11" name="コンテンツ プレースホルダー 2">
            <a:extLst>
              <a:ext uri="{FF2B5EF4-FFF2-40B4-BE49-F238E27FC236}">
                <a16:creationId xmlns:a16="http://schemas.microsoft.com/office/drawing/2014/main" id="{2001DA8E-FE13-5EF9-3545-39CFAFE32C2C}"/>
              </a:ext>
            </a:extLst>
          </p:cNvPr>
          <p:cNvSpPr txBox="1">
            <a:spLocks/>
          </p:cNvSpPr>
          <p:nvPr/>
        </p:nvSpPr>
        <p:spPr>
          <a:xfrm>
            <a:off x="1906649" y="2926578"/>
            <a:ext cx="1414358" cy="73947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商品</a:t>
            </a:r>
          </a:p>
        </p:txBody>
      </p:sp>
      <p:graphicFrame>
        <p:nvGraphicFramePr>
          <p:cNvPr id="12" name="表 11">
            <a:extLst>
              <a:ext uri="{FF2B5EF4-FFF2-40B4-BE49-F238E27FC236}">
                <a16:creationId xmlns:a16="http://schemas.microsoft.com/office/drawing/2014/main" id="{059E9BC7-181F-B6CE-9874-5CA8881CD327}"/>
              </a:ext>
            </a:extLst>
          </p:cNvPr>
          <p:cNvGraphicFramePr>
            <a:graphicFrameLocks noGrp="1"/>
          </p:cNvGraphicFramePr>
          <p:nvPr/>
        </p:nvGraphicFramePr>
        <p:xfrm>
          <a:off x="3100192" y="2209970"/>
          <a:ext cx="2943616" cy="1737360"/>
        </p:xfrm>
        <a:graphic>
          <a:graphicData uri="http://schemas.openxmlformats.org/drawingml/2006/table">
            <a:tbl>
              <a:tblPr firstRow="1" bandRow="1">
                <a:tableStyleId>{5C22544A-7EE6-4342-B048-85BDC9FD1C3A}</a:tableStyleId>
              </a:tblPr>
              <a:tblGrid>
                <a:gridCol w="767378">
                  <a:extLst>
                    <a:ext uri="{9D8B030D-6E8A-4147-A177-3AD203B41FA5}">
                      <a16:colId xmlns:a16="http://schemas.microsoft.com/office/drawing/2014/main" val="20000"/>
                    </a:ext>
                  </a:extLst>
                </a:gridCol>
                <a:gridCol w="1195033">
                  <a:extLst>
                    <a:ext uri="{9D8B030D-6E8A-4147-A177-3AD203B41FA5}">
                      <a16:colId xmlns:a16="http://schemas.microsoft.com/office/drawing/2014/main" val="20001"/>
                    </a:ext>
                  </a:extLst>
                </a:gridCol>
                <a:gridCol w="981205">
                  <a:extLst>
                    <a:ext uri="{9D8B030D-6E8A-4147-A177-3AD203B41FA5}">
                      <a16:colId xmlns:a16="http://schemas.microsoft.com/office/drawing/2014/main" val="20002"/>
                    </a:ext>
                  </a:extLst>
                </a:gridCol>
              </a:tblGrid>
              <a:tr h="388620">
                <a:tc>
                  <a:txBody>
                    <a:bodyPr/>
                    <a:lstStyle/>
                    <a:p>
                      <a:pPr algn="ctr"/>
                      <a:r>
                        <a:rPr kumimoji="1" lang="en-US" altLang="ja-JP" sz="2400" dirty="0"/>
                        <a:t>ID</a:t>
                      </a:r>
                      <a:endParaRPr kumimoji="1" lang="ja-JP" altLang="en-US" sz="2400" dirty="0"/>
                    </a:p>
                  </a:txBody>
                  <a:tcPr marL="68580" marR="68580" marT="34290" marB="34290"/>
                </a:tc>
                <a:tc>
                  <a:txBody>
                    <a:bodyPr/>
                    <a:lstStyle/>
                    <a:p>
                      <a:pPr algn="ctr"/>
                      <a:r>
                        <a:rPr kumimoji="1" lang="ja-JP" altLang="en-US" sz="2400" dirty="0"/>
                        <a:t>商品名</a:t>
                      </a:r>
                    </a:p>
                  </a:txBody>
                  <a:tcPr marL="68580" marR="68580" marT="34290" marB="34290"/>
                </a:tc>
                <a:tc>
                  <a:txBody>
                    <a:bodyPr/>
                    <a:lstStyle/>
                    <a:p>
                      <a:pPr algn="ctr"/>
                      <a:r>
                        <a:rPr kumimoji="1" lang="ja-JP" altLang="en-US" sz="2400" dirty="0"/>
                        <a:t>単価</a:t>
                      </a:r>
                    </a:p>
                  </a:txBody>
                  <a:tcPr marL="68580" marR="68580" marT="34290" marB="34290"/>
                </a:tc>
                <a:extLst>
                  <a:ext uri="{0D108BD9-81ED-4DB2-BD59-A6C34878D82A}">
                    <a16:rowId xmlns:a16="http://schemas.microsoft.com/office/drawing/2014/main" val="10000"/>
                  </a:ext>
                </a:extLst>
              </a:tr>
              <a:tr h="388620">
                <a:tc>
                  <a:txBody>
                    <a:bodyPr/>
                    <a:lstStyle/>
                    <a:p>
                      <a:pPr algn="r"/>
                      <a:r>
                        <a:rPr kumimoji="1" lang="en-US" altLang="ja-JP" sz="2400" dirty="0"/>
                        <a:t>1</a:t>
                      </a:r>
                      <a:endParaRPr kumimoji="1" lang="ja-JP" altLang="en-US" sz="2400" dirty="0"/>
                    </a:p>
                  </a:txBody>
                  <a:tcPr marL="68580" marR="68580" marT="34290" marB="34290">
                    <a:solidFill>
                      <a:srgbClr val="FF0000">
                        <a:alpha val="15000"/>
                      </a:srgbClr>
                    </a:solidFill>
                  </a:tcPr>
                </a:tc>
                <a:tc>
                  <a:txBody>
                    <a:bodyPr/>
                    <a:lstStyle/>
                    <a:p>
                      <a:pPr algn="r"/>
                      <a:r>
                        <a:rPr kumimoji="1" lang="ja-JP" altLang="en-US" sz="2400" dirty="0"/>
                        <a:t>みかん</a:t>
                      </a:r>
                    </a:p>
                  </a:txBody>
                  <a:tcPr marL="68580" marR="68580" marT="34290" marB="34290">
                    <a:solidFill>
                      <a:srgbClr val="FF0000">
                        <a:alpha val="15000"/>
                      </a:srgbClr>
                    </a:solidFill>
                  </a:tcPr>
                </a:tc>
                <a:tc>
                  <a:txBody>
                    <a:bodyPr/>
                    <a:lstStyle/>
                    <a:p>
                      <a:pPr algn="r"/>
                      <a:r>
                        <a:rPr kumimoji="1" lang="en-US" altLang="ja-JP" sz="2400" dirty="0"/>
                        <a:t>50</a:t>
                      </a:r>
                      <a:endParaRPr kumimoji="1" lang="ja-JP" altLang="en-US" sz="2400" dirty="0"/>
                    </a:p>
                  </a:txBody>
                  <a:tcPr marL="68580" marR="68580" marT="34290" marB="34290">
                    <a:solidFill>
                      <a:srgbClr val="FF0000">
                        <a:alpha val="15000"/>
                      </a:srgbClr>
                    </a:solidFill>
                  </a:tcPr>
                </a:tc>
                <a:extLst>
                  <a:ext uri="{0D108BD9-81ED-4DB2-BD59-A6C34878D82A}">
                    <a16:rowId xmlns:a16="http://schemas.microsoft.com/office/drawing/2014/main" val="10001"/>
                  </a:ext>
                </a:extLst>
              </a:tr>
              <a:tr h="388620">
                <a:tc>
                  <a:txBody>
                    <a:bodyPr/>
                    <a:lstStyle/>
                    <a:p>
                      <a:pPr algn="r"/>
                      <a:r>
                        <a:rPr kumimoji="1" lang="en-US" altLang="ja-JP" sz="2400" dirty="0"/>
                        <a:t>2</a:t>
                      </a:r>
                      <a:endParaRPr kumimoji="1" lang="ja-JP" altLang="en-US" sz="2400" dirty="0"/>
                    </a:p>
                  </a:txBody>
                  <a:tcPr marL="68580" marR="68580" marT="34290" marB="34290">
                    <a:solidFill>
                      <a:srgbClr val="FFC000">
                        <a:alpha val="20000"/>
                      </a:srgbClr>
                    </a:solidFill>
                  </a:tcPr>
                </a:tc>
                <a:tc>
                  <a:txBody>
                    <a:bodyPr/>
                    <a:lstStyle/>
                    <a:p>
                      <a:pPr algn="r"/>
                      <a:r>
                        <a:rPr kumimoji="1" lang="ja-JP" altLang="en-US" sz="2400" dirty="0"/>
                        <a:t>りんご</a:t>
                      </a:r>
                    </a:p>
                  </a:txBody>
                  <a:tcPr marL="68580" marR="68580" marT="34290" marB="34290">
                    <a:solidFill>
                      <a:srgbClr val="FFC000">
                        <a:alpha val="20000"/>
                      </a:srgbClr>
                    </a:solidFill>
                  </a:tcPr>
                </a:tc>
                <a:tc>
                  <a:txBody>
                    <a:bodyPr/>
                    <a:lstStyle/>
                    <a:p>
                      <a:pPr algn="r"/>
                      <a:r>
                        <a:rPr kumimoji="1" lang="en-US" altLang="ja-JP" sz="2400" dirty="0"/>
                        <a:t>100</a:t>
                      </a:r>
                      <a:endParaRPr kumimoji="1" lang="ja-JP" altLang="en-US" sz="2400" dirty="0"/>
                    </a:p>
                  </a:txBody>
                  <a:tcPr marL="68580" marR="68580" marT="34290" marB="34290">
                    <a:solidFill>
                      <a:srgbClr val="FFC000">
                        <a:alpha val="20000"/>
                      </a:srgbClr>
                    </a:solidFill>
                  </a:tcPr>
                </a:tc>
                <a:extLst>
                  <a:ext uri="{0D108BD9-81ED-4DB2-BD59-A6C34878D82A}">
                    <a16:rowId xmlns:a16="http://schemas.microsoft.com/office/drawing/2014/main" val="10002"/>
                  </a:ext>
                </a:extLst>
              </a:tr>
              <a:tr h="388620">
                <a:tc>
                  <a:txBody>
                    <a:bodyPr/>
                    <a:lstStyle/>
                    <a:p>
                      <a:pPr algn="r"/>
                      <a:r>
                        <a:rPr kumimoji="1" lang="en-US" altLang="ja-JP" sz="2400" dirty="0"/>
                        <a:t>3</a:t>
                      </a:r>
                      <a:endParaRPr kumimoji="1" lang="ja-JP" altLang="en-US" sz="2400" dirty="0"/>
                    </a:p>
                  </a:txBody>
                  <a:tcPr marL="68580" marR="68580" marT="34290" marB="34290">
                    <a:solidFill>
                      <a:srgbClr val="7030A0">
                        <a:alpha val="20000"/>
                      </a:srgbClr>
                    </a:solidFill>
                  </a:tcPr>
                </a:tc>
                <a:tc>
                  <a:txBody>
                    <a:bodyPr/>
                    <a:lstStyle/>
                    <a:p>
                      <a:pPr algn="r"/>
                      <a:r>
                        <a:rPr kumimoji="1" lang="ja-JP" altLang="en-US" sz="2400" dirty="0"/>
                        <a:t>メロン</a:t>
                      </a:r>
                    </a:p>
                  </a:txBody>
                  <a:tcPr marL="68580" marR="68580" marT="34290" marB="34290">
                    <a:solidFill>
                      <a:srgbClr val="7030A0">
                        <a:alpha val="20000"/>
                      </a:srgbClr>
                    </a:solidFill>
                  </a:tcPr>
                </a:tc>
                <a:tc>
                  <a:txBody>
                    <a:bodyPr/>
                    <a:lstStyle/>
                    <a:p>
                      <a:pPr algn="r"/>
                      <a:r>
                        <a:rPr kumimoji="1" lang="en-US" altLang="ja-JP" sz="2400" dirty="0"/>
                        <a:t>500</a:t>
                      </a:r>
                      <a:endParaRPr kumimoji="1" lang="ja-JP" altLang="en-US" sz="2400" dirty="0"/>
                    </a:p>
                  </a:txBody>
                  <a:tcPr marL="68580" marR="68580" marT="34290" marB="34290">
                    <a:solidFill>
                      <a:srgbClr val="7030A0">
                        <a:alpha val="20000"/>
                      </a:srgbClr>
                    </a:solidFill>
                  </a:tcPr>
                </a:tc>
                <a:extLst>
                  <a:ext uri="{0D108BD9-81ED-4DB2-BD59-A6C34878D82A}">
                    <a16:rowId xmlns:a16="http://schemas.microsoft.com/office/drawing/2014/main" val="10003"/>
                  </a:ext>
                </a:extLst>
              </a:tr>
            </a:tbl>
          </a:graphicData>
        </a:graphic>
      </p:graphicFrame>
      <p:graphicFrame>
        <p:nvGraphicFramePr>
          <p:cNvPr id="13" name="表 12">
            <a:extLst>
              <a:ext uri="{FF2B5EF4-FFF2-40B4-BE49-F238E27FC236}">
                <a16:creationId xmlns:a16="http://schemas.microsoft.com/office/drawing/2014/main" id="{40654876-CA71-4BA8-B7C2-42D03DB303FB}"/>
              </a:ext>
            </a:extLst>
          </p:cNvPr>
          <p:cNvGraphicFramePr>
            <a:graphicFrameLocks noGrp="1"/>
          </p:cNvGraphicFramePr>
          <p:nvPr/>
        </p:nvGraphicFramePr>
        <p:xfrm>
          <a:off x="3266382" y="5043002"/>
          <a:ext cx="2889051" cy="1737360"/>
        </p:xfrm>
        <a:graphic>
          <a:graphicData uri="http://schemas.openxmlformats.org/drawingml/2006/table">
            <a:tbl>
              <a:tblPr firstRow="1" bandRow="1">
                <a:tableStyleId>{5C22544A-7EE6-4342-B048-85BDC9FD1C3A}</a:tableStyleId>
              </a:tblPr>
              <a:tblGrid>
                <a:gridCol w="1413658">
                  <a:extLst>
                    <a:ext uri="{9D8B030D-6E8A-4147-A177-3AD203B41FA5}">
                      <a16:colId xmlns:a16="http://schemas.microsoft.com/office/drawing/2014/main" val="20001"/>
                    </a:ext>
                  </a:extLst>
                </a:gridCol>
                <a:gridCol w="1475393">
                  <a:extLst>
                    <a:ext uri="{9D8B030D-6E8A-4147-A177-3AD203B41FA5}">
                      <a16:colId xmlns:a16="http://schemas.microsoft.com/office/drawing/2014/main" val="20002"/>
                    </a:ext>
                  </a:extLst>
                </a:gridCol>
              </a:tblGrid>
              <a:tr h="155172">
                <a:tc>
                  <a:txBody>
                    <a:bodyPr/>
                    <a:lstStyle/>
                    <a:p>
                      <a:pPr algn="ctr"/>
                      <a:r>
                        <a:rPr kumimoji="1" lang="ja-JP" altLang="en-US" sz="2400" dirty="0"/>
                        <a:t>購入者</a:t>
                      </a:r>
                    </a:p>
                  </a:txBody>
                  <a:tcPr marL="68580" marR="68580" marT="34290" marB="34290"/>
                </a:tc>
                <a:tc>
                  <a:txBody>
                    <a:bodyPr/>
                    <a:lstStyle/>
                    <a:p>
                      <a:pPr algn="ctr"/>
                      <a:r>
                        <a:rPr kumimoji="1" lang="ja-JP" altLang="en-US" sz="2400" dirty="0"/>
                        <a:t>商品番号</a:t>
                      </a:r>
                    </a:p>
                  </a:txBody>
                  <a:tcPr marL="68580" marR="68580" marT="34290" marB="34290"/>
                </a:tc>
                <a:extLst>
                  <a:ext uri="{0D108BD9-81ED-4DB2-BD59-A6C34878D82A}">
                    <a16:rowId xmlns:a16="http://schemas.microsoft.com/office/drawing/2014/main" val="10000"/>
                  </a:ext>
                </a:extLst>
              </a:tr>
              <a:tr h="342900">
                <a:tc>
                  <a:txBody>
                    <a:bodyPr/>
                    <a:lstStyle/>
                    <a:p>
                      <a:pPr algn="r"/>
                      <a:r>
                        <a:rPr kumimoji="1" lang="en-US" altLang="ja-JP" sz="2400" dirty="0"/>
                        <a:t>X</a:t>
                      </a:r>
                      <a:endParaRPr kumimoji="1" lang="ja-JP" altLang="en-US" sz="2400" dirty="0"/>
                    </a:p>
                  </a:txBody>
                  <a:tcPr marL="68580" marR="68580" marT="34290" marB="34290"/>
                </a:tc>
                <a:tc>
                  <a:txBody>
                    <a:bodyPr/>
                    <a:lstStyle/>
                    <a:p>
                      <a:pPr algn="r"/>
                      <a:r>
                        <a:rPr kumimoji="1" lang="en-US" altLang="ja-JP" sz="2400" dirty="0"/>
                        <a:t>1</a:t>
                      </a:r>
                      <a:endParaRPr kumimoji="1" lang="ja-JP" altLang="en-US" sz="2400" dirty="0"/>
                    </a:p>
                  </a:txBody>
                  <a:tcPr marL="68580" marR="68580" marT="34290" marB="34290"/>
                </a:tc>
                <a:extLst>
                  <a:ext uri="{0D108BD9-81ED-4DB2-BD59-A6C34878D82A}">
                    <a16:rowId xmlns:a16="http://schemas.microsoft.com/office/drawing/2014/main" val="10001"/>
                  </a:ext>
                </a:extLst>
              </a:tr>
              <a:tr h="342900">
                <a:tc>
                  <a:txBody>
                    <a:bodyPr/>
                    <a:lstStyle/>
                    <a:p>
                      <a:pPr algn="r"/>
                      <a:r>
                        <a:rPr kumimoji="1" lang="en-US" altLang="ja-JP" sz="2400" dirty="0"/>
                        <a:t>X</a:t>
                      </a:r>
                      <a:endParaRPr kumimoji="1" lang="ja-JP" altLang="en-US" sz="2400" dirty="0"/>
                    </a:p>
                  </a:txBody>
                  <a:tcPr marL="68580" marR="68580" marT="34290" marB="34290"/>
                </a:tc>
                <a:tc>
                  <a:txBody>
                    <a:bodyPr/>
                    <a:lstStyle/>
                    <a:p>
                      <a:pPr algn="r"/>
                      <a:r>
                        <a:rPr kumimoji="1" lang="en-US" altLang="ja-JP" sz="2400" dirty="0"/>
                        <a:t>3</a:t>
                      </a:r>
                      <a:endParaRPr kumimoji="1" lang="ja-JP" altLang="en-US" sz="2400" dirty="0"/>
                    </a:p>
                  </a:txBody>
                  <a:tcPr marL="68580" marR="68580" marT="34290" marB="34290"/>
                </a:tc>
                <a:extLst>
                  <a:ext uri="{0D108BD9-81ED-4DB2-BD59-A6C34878D82A}">
                    <a16:rowId xmlns:a16="http://schemas.microsoft.com/office/drawing/2014/main" val="10002"/>
                  </a:ext>
                </a:extLst>
              </a:tr>
              <a:tr h="342900">
                <a:tc>
                  <a:txBody>
                    <a:bodyPr/>
                    <a:lstStyle/>
                    <a:p>
                      <a:pPr algn="r"/>
                      <a:r>
                        <a:rPr kumimoji="1" lang="en-US" altLang="ja-JP" sz="2400" dirty="0"/>
                        <a:t>Y</a:t>
                      </a:r>
                      <a:endParaRPr kumimoji="1" lang="ja-JP" altLang="en-US" sz="2400" dirty="0"/>
                    </a:p>
                  </a:txBody>
                  <a:tcPr marL="68580" marR="68580" marT="34290" marB="34290"/>
                </a:tc>
                <a:tc>
                  <a:txBody>
                    <a:bodyPr/>
                    <a:lstStyle/>
                    <a:p>
                      <a:pPr algn="r"/>
                      <a:r>
                        <a:rPr kumimoji="1" lang="en-US" altLang="ja-JP" sz="2400" dirty="0"/>
                        <a:t>2</a:t>
                      </a:r>
                      <a:endParaRPr kumimoji="1" lang="ja-JP" altLang="en-US" sz="2400" dirty="0"/>
                    </a:p>
                  </a:txBody>
                  <a:tcPr marL="68580" marR="68580" marT="34290" marB="34290"/>
                </a:tc>
                <a:extLst>
                  <a:ext uri="{0D108BD9-81ED-4DB2-BD59-A6C34878D82A}">
                    <a16:rowId xmlns:a16="http://schemas.microsoft.com/office/drawing/2014/main" val="621319173"/>
                  </a:ext>
                </a:extLst>
              </a:tr>
            </a:tbl>
          </a:graphicData>
        </a:graphic>
      </p:graphicFrame>
      <p:sp>
        <p:nvSpPr>
          <p:cNvPr id="14" name="コンテンツ プレースホルダー 2">
            <a:extLst>
              <a:ext uri="{FF2B5EF4-FFF2-40B4-BE49-F238E27FC236}">
                <a16:creationId xmlns:a16="http://schemas.microsoft.com/office/drawing/2014/main" id="{FF93B904-F2E0-841E-77A8-7D99EED99B63}"/>
              </a:ext>
            </a:extLst>
          </p:cNvPr>
          <p:cNvSpPr txBox="1">
            <a:spLocks/>
          </p:cNvSpPr>
          <p:nvPr/>
        </p:nvSpPr>
        <p:spPr>
          <a:xfrm>
            <a:off x="1900015" y="5580576"/>
            <a:ext cx="2299404" cy="73947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購入</a:t>
            </a:r>
          </a:p>
        </p:txBody>
      </p:sp>
    </p:spTree>
    <p:extLst>
      <p:ext uri="{BB962C8B-B14F-4D97-AF65-F5344CB8AC3E}">
        <p14:creationId xmlns:p14="http://schemas.microsoft.com/office/powerpoint/2010/main" val="1650054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630257-0A9A-7B17-3B1A-D49FBDAA4B18}"/>
              </a:ext>
            </a:extLst>
          </p:cNvPr>
          <p:cNvSpPr>
            <a:spLocks noGrp="1"/>
          </p:cNvSpPr>
          <p:nvPr>
            <p:ph type="title"/>
          </p:nvPr>
        </p:nvSpPr>
        <p:spPr/>
        <p:txBody>
          <a:bodyPr>
            <a:normAutofit fontScale="90000"/>
          </a:bodyPr>
          <a:lstStyle/>
          <a:p>
            <a:r>
              <a:rPr lang="ja-JP" altLang="en-US" dirty="0"/>
              <a:t>商品テーブルと購入テーブル</a:t>
            </a:r>
            <a:endParaRPr kumimoji="1" lang="ja-JP" altLang="en-US" dirty="0"/>
          </a:p>
        </p:txBody>
      </p:sp>
      <p:sp>
        <p:nvSpPr>
          <p:cNvPr id="4" name="スライド番号プレースホルダー 3">
            <a:extLst>
              <a:ext uri="{FF2B5EF4-FFF2-40B4-BE49-F238E27FC236}">
                <a16:creationId xmlns:a16="http://schemas.microsoft.com/office/drawing/2014/main" id="{CFB9CBA9-FAD0-9295-434C-B16AAD96E8E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cxnSp>
        <p:nvCxnSpPr>
          <p:cNvPr id="8" name="直線矢印コネクタ 7">
            <a:extLst>
              <a:ext uri="{FF2B5EF4-FFF2-40B4-BE49-F238E27FC236}">
                <a16:creationId xmlns:a16="http://schemas.microsoft.com/office/drawing/2014/main" id="{4B3B6ABD-9024-9F5D-94DB-F67D58E86087}"/>
              </a:ext>
            </a:extLst>
          </p:cNvPr>
          <p:cNvCxnSpPr/>
          <p:nvPr/>
        </p:nvCxnSpPr>
        <p:spPr>
          <a:xfrm>
            <a:off x="895561" y="3253859"/>
            <a:ext cx="1542838" cy="102639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0C43981D-F0C7-CFBD-DC2C-B663A14CC1D0}"/>
              </a:ext>
            </a:extLst>
          </p:cNvPr>
          <p:cNvSpPr txBox="1"/>
          <p:nvPr/>
        </p:nvSpPr>
        <p:spPr>
          <a:xfrm>
            <a:off x="2127708" y="3560518"/>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関連</a:t>
            </a:r>
          </a:p>
        </p:txBody>
      </p:sp>
      <p:sp>
        <p:nvSpPr>
          <p:cNvPr id="10" name="コンテンツ プレースホルダー 2"/>
          <p:cNvSpPr txBox="1">
            <a:spLocks/>
          </p:cNvSpPr>
          <p:nvPr/>
        </p:nvSpPr>
        <p:spPr>
          <a:xfrm>
            <a:off x="188382" y="979007"/>
            <a:ext cx="1414358" cy="73947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商品</a:t>
            </a:r>
          </a:p>
        </p:txBody>
      </p:sp>
      <p:graphicFrame>
        <p:nvGraphicFramePr>
          <p:cNvPr id="11" name="表 10">
            <a:extLst>
              <a:ext uri="{FF2B5EF4-FFF2-40B4-BE49-F238E27FC236}">
                <a16:creationId xmlns:a16="http://schemas.microsoft.com/office/drawing/2014/main" id="{AB3E76CA-A9B6-4D97-996F-09D649B90FBD}"/>
              </a:ext>
            </a:extLst>
          </p:cNvPr>
          <p:cNvGraphicFramePr>
            <a:graphicFrameLocks noGrp="1"/>
          </p:cNvGraphicFramePr>
          <p:nvPr/>
        </p:nvGraphicFramePr>
        <p:xfrm>
          <a:off x="277281" y="1516499"/>
          <a:ext cx="2943616" cy="1737360"/>
        </p:xfrm>
        <a:graphic>
          <a:graphicData uri="http://schemas.openxmlformats.org/drawingml/2006/table">
            <a:tbl>
              <a:tblPr firstRow="1" bandRow="1">
                <a:tableStyleId>{5C22544A-7EE6-4342-B048-85BDC9FD1C3A}</a:tableStyleId>
              </a:tblPr>
              <a:tblGrid>
                <a:gridCol w="767378">
                  <a:extLst>
                    <a:ext uri="{9D8B030D-6E8A-4147-A177-3AD203B41FA5}">
                      <a16:colId xmlns:a16="http://schemas.microsoft.com/office/drawing/2014/main" val="20000"/>
                    </a:ext>
                  </a:extLst>
                </a:gridCol>
                <a:gridCol w="1195033">
                  <a:extLst>
                    <a:ext uri="{9D8B030D-6E8A-4147-A177-3AD203B41FA5}">
                      <a16:colId xmlns:a16="http://schemas.microsoft.com/office/drawing/2014/main" val="20001"/>
                    </a:ext>
                  </a:extLst>
                </a:gridCol>
                <a:gridCol w="981205">
                  <a:extLst>
                    <a:ext uri="{9D8B030D-6E8A-4147-A177-3AD203B41FA5}">
                      <a16:colId xmlns:a16="http://schemas.microsoft.com/office/drawing/2014/main" val="20002"/>
                    </a:ext>
                  </a:extLst>
                </a:gridCol>
              </a:tblGrid>
              <a:tr h="388620">
                <a:tc>
                  <a:txBody>
                    <a:bodyPr/>
                    <a:lstStyle/>
                    <a:p>
                      <a:pPr algn="ctr"/>
                      <a:r>
                        <a:rPr kumimoji="1" lang="en-US" altLang="ja-JP" sz="2400" dirty="0"/>
                        <a:t>ID</a:t>
                      </a:r>
                      <a:endParaRPr kumimoji="1" lang="ja-JP" altLang="en-US" sz="2400" dirty="0"/>
                    </a:p>
                  </a:txBody>
                  <a:tcPr marL="68580" marR="68580" marT="34290" marB="34290"/>
                </a:tc>
                <a:tc>
                  <a:txBody>
                    <a:bodyPr/>
                    <a:lstStyle/>
                    <a:p>
                      <a:pPr algn="ctr"/>
                      <a:r>
                        <a:rPr kumimoji="1" lang="ja-JP" altLang="en-US" sz="2400" dirty="0"/>
                        <a:t>商品名</a:t>
                      </a:r>
                    </a:p>
                  </a:txBody>
                  <a:tcPr marL="68580" marR="68580" marT="34290" marB="34290"/>
                </a:tc>
                <a:tc>
                  <a:txBody>
                    <a:bodyPr/>
                    <a:lstStyle/>
                    <a:p>
                      <a:pPr algn="ctr"/>
                      <a:r>
                        <a:rPr kumimoji="1" lang="ja-JP" altLang="en-US" sz="2400" dirty="0"/>
                        <a:t>単価</a:t>
                      </a:r>
                    </a:p>
                  </a:txBody>
                  <a:tcPr marL="68580" marR="68580" marT="34290" marB="34290"/>
                </a:tc>
                <a:extLst>
                  <a:ext uri="{0D108BD9-81ED-4DB2-BD59-A6C34878D82A}">
                    <a16:rowId xmlns:a16="http://schemas.microsoft.com/office/drawing/2014/main" val="10000"/>
                  </a:ext>
                </a:extLst>
              </a:tr>
              <a:tr h="388620">
                <a:tc>
                  <a:txBody>
                    <a:bodyPr/>
                    <a:lstStyle/>
                    <a:p>
                      <a:pPr algn="r"/>
                      <a:r>
                        <a:rPr kumimoji="1" lang="en-US" altLang="ja-JP" sz="2400" dirty="0"/>
                        <a:t>1</a:t>
                      </a:r>
                      <a:endParaRPr kumimoji="1" lang="ja-JP" altLang="en-US" sz="2400" dirty="0"/>
                    </a:p>
                  </a:txBody>
                  <a:tcPr marL="68580" marR="68580" marT="34290" marB="34290">
                    <a:solidFill>
                      <a:srgbClr val="FF0000">
                        <a:alpha val="15000"/>
                      </a:srgbClr>
                    </a:solidFill>
                  </a:tcPr>
                </a:tc>
                <a:tc>
                  <a:txBody>
                    <a:bodyPr/>
                    <a:lstStyle/>
                    <a:p>
                      <a:pPr algn="r"/>
                      <a:r>
                        <a:rPr kumimoji="1" lang="ja-JP" altLang="en-US" sz="2400" dirty="0"/>
                        <a:t>みかん</a:t>
                      </a:r>
                    </a:p>
                  </a:txBody>
                  <a:tcPr marL="68580" marR="68580" marT="34290" marB="34290">
                    <a:solidFill>
                      <a:srgbClr val="FF0000">
                        <a:alpha val="15000"/>
                      </a:srgbClr>
                    </a:solidFill>
                  </a:tcPr>
                </a:tc>
                <a:tc>
                  <a:txBody>
                    <a:bodyPr/>
                    <a:lstStyle/>
                    <a:p>
                      <a:pPr algn="r"/>
                      <a:r>
                        <a:rPr kumimoji="1" lang="en-US" altLang="ja-JP" sz="2400" dirty="0"/>
                        <a:t>50</a:t>
                      </a:r>
                      <a:endParaRPr kumimoji="1" lang="ja-JP" altLang="en-US" sz="2400" dirty="0"/>
                    </a:p>
                  </a:txBody>
                  <a:tcPr marL="68580" marR="68580" marT="34290" marB="34290">
                    <a:solidFill>
                      <a:srgbClr val="FF0000">
                        <a:alpha val="15000"/>
                      </a:srgbClr>
                    </a:solidFill>
                  </a:tcPr>
                </a:tc>
                <a:extLst>
                  <a:ext uri="{0D108BD9-81ED-4DB2-BD59-A6C34878D82A}">
                    <a16:rowId xmlns:a16="http://schemas.microsoft.com/office/drawing/2014/main" val="10001"/>
                  </a:ext>
                </a:extLst>
              </a:tr>
              <a:tr h="388620">
                <a:tc>
                  <a:txBody>
                    <a:bodyPr/>
                    <a:lstStyle/>
                    <a:p>
                      <a:pPr algn="r"/>
                      <a:r>
                        <a:rPr kumimoji="1" lang="en-US" altLang="ja-JP" sz="2400" dirty="0"/>
                        <a:t>2</a:t>
                      </a:r>
                      <a:endParaRPr kumimoji="1" lang="ja-JP" altLang="en-US" sz="2400" dirty="0"/>
                    </a:p>
                  </a:txBody>
                  <a:tcPr marL="68580" marR="68580" marT="34290" marB="34290">
                    <a:solidFill>
                      <a:srgbClr val="FFC000">
                        <a:alpha val="20000"/>
                      </a:srgbClr>
                    </a:solidFill>
                  </a:tcPr>
                </a:tc>
                <a:tc>
                  <a:txBody>
                    <a:bodyPr/>
                    <a:lstStyle/>
                    <a:p>
                      <a:pPr algn="r"/>
                      <a:r>
                        <a:rPr kumimoji="1" lang="ja-JP" altLang="en-US" sz="2400" dirty="0"/>
                        <a:t>りんご</a:t>
                      </a:r>
                    </a:p>
                  </a:txBody>
                  <a:tcPr marL="68580" marR="68580" marT="34290" marB="34290">
                    <a:solidFill>
                      <a:srgbClr val="FFC000">
                        <a:alpha val="20000"/>
                      </a:srgbClr>
                    </a:solidFill>
                  </a:tcPr>
                </a:tc>
                <a:tc>
                  <a:txBody>
                    <a:bodyPr/>
                    <a:lstStyle/>
                    <a:p>
                      <a:pPr algn="r"/>
                      <a:r>
                        <a:rPr kumimoji="1" lang="en-US" altLang="ja-JP" sz="2400" dirty="0"/>
                        <a:t>100</a:t>
                      </a:r>
                      <a:endParaRPr kumimoji="1" lang="ja-JP" altLang="en-US" sz="2400" dirty="0"/>
                    </a:p>
                  </a:txBody>
                  <a:tcPr marL="68580" marR="68580" marT="34290" marB="34290">
                    <a:solidFill>
                      <a:srgbClr val="FFC000">
                        <a:alpha val="20000"/>
                      </a:srgbClr>
                    </a:solidFill>
                  </a:tcPr>
                </a:tc>
                <a:extLst>
                  <a:ext uri="{0D108BD9-81ED-4DB2-BD59-A6C34878D82A}">
                    <a16:rowId xmlns:a16="http://schemas.microsoft.com/office/drawing/2014/main" val="10002"/>
                  </a:ext>
                </a:extLst>
              </a:tr>
              <a:tr h="388620">
                <a:tc>
                  <a:txBody>
                    <a:bodyPr/>
                    <a:lstStyle/>
                    <a:p>
                      <a:pPr algn="r"/>
                      <a:r>
                        <a:rPr kumimoji="1" lang="en-US" altLang="ja-JP" sz="2400" dirty="0"/>
                        <a:t>3</a:t>
                      </a:r>
                      <a:endParaRPr kumimoji="1" lang="ja-JP" altLang="en-US" sz="2400" dirty="0"/>
                    </a:p>
                  </a:txBody>
                  <a:tcPr marL="68580" marR="68580" marT="34290" marB="34290">
                    <a:solidFill>
                      <a:srgbClr val="7030A0">
                        <a:alpha val="20000"/>
                      </a:srgbClr>
                    </a:solidFill>
                  </a:tcPr>
                </a:tc>
                <a:tc>
                  <a:txBody>
                    <a:bodyPr/>
                    <a:lstStyle/>
                    <a:p>
                      <a:pPr algn="r"/>
                      <a:r>
                        <a:rPr kumimoji="1" lang="ja-JP" altLang="en-US" sz="2400" dirty="0"/>
                        <a:t>メロン</a:t>
                      </a:r>
                    </a:p>
                  </a:txBody>
                  <a:tcPr marL="68580" marR="68580" marT="34290" marB="34290">
                    <a:solidFill>
                      <a:srgbClr val="7030A0">
                        <a:alpha val="20000"/>
                      </a:srgbClr>
                    </a:solidFill>
                  </a:tcPr>
                </a:tc>
                <a:tc>
                  <a:txBody>
                    <a:bodyPr/>
                    <a:lstStyle/>
                    <a:p>
                      <a:pPr algn="r"/>
                      <a:r>
                        <a:rPr kumimoji="1" lang="en-US" altLang="ja-JP" sz="2400" dirty="0"/>
                        <a:t>500</a:t>
                      </a:r>
                      <a:endParaRPr kumimoji="1" lang="ja-JP" altLang="en-US" sz="2400" dirty="0"/>
                    </a:p>
                  </a:txBody>
                  <a:tcPr marL="68580" marR="68580" marT="34290" marB="34290">
                    <a:solidFill>
                      <a:srgbClr val="7030A0">
                        <a:alpha val="20000"/>
                      </a:srgbClr>
                    </a:solidFill>
                  </a:tcPr>
                </a:tc>
                <a:extLst>
                  <a:ext uri="{0D108BD9-81ED-4DB2-BD59-A6C34878D82A}">
                    <a16:rowId xmlns:a16="http://schemas.microsoft.com/office/drawing/2014/main" val="10003"/>
                  </a:ext>
                </a:extLst>
              </a:tr>
            </a:tbl>
          </a:graphicData>
        </a:graphic>
      </p:graphicFrame>
      <p:graphicFrame>
        <p:nvGraphicFramePr>
          <p:cNvPr id="13" name="表 12">
            <a:extLst>
              <a:ext uri="{FF2B5EF4-FFF2-40B4-BE49-F238E27FC236}">
                <a16:creationId xmlns:a16="http://schemas.microsoft.com/office/drawing/2014/main" id="{296DF858-2D5B-4257-B814-B2B421032B18}"/>
              </a:ext>
            </a:extLst>
          </p:cNvPr>
          <p:cNvGraphicFramePr>
            <a:graphicFrameLocks noGrp="1"/>
          </p:cNvGraphicFramePr>
          <p:nvPr/>
        </p:nvGraphicFramePr>
        <p:xfrm>
          <a:off x="443471" y="4349531"/>
          <a:ext cx="2889051" cy="1737360"/>
        </p:xfrm>
        <a:graphic>
          <a:graphicData uri="http://schemas.openxmlformats.org/drawingml/2006/table">
            <a:tbl>
              <a:tblPr firstRow="1" bandRow="1">
                <a:tableStyleId>{5C22544A-7EE6-4342-B048-85BDC9FD1C3A}</a:tableStyleId>
              </a:tblPr>
              <a:tblGrid>
                <a:gridCol w="1413658">
                  <a:extLst>
                    <a:ext uri="{9D8B030D-6E8A-4147-A177-3AD203B41FA5}">
                      <a16:colId xmlns:a16="http://schemas.microsoft.com/office/drawing/2014/main" val="20001"/>
                    </a:ext>
                  </a:extLst>
                </a:gridCol>
                <a:gridCol w="1475393">
                  <a:extLst>
                    <a:ext uri="{9D8B030D-6E8A-4147-A177-3AD203B41FA5}">
                      <a16:colId xmlns:a16="http://schemas.microsoft.com/office/drawing/2014/main" val="20002"/>
                    </a:ext>
                  </a:extLst>
                </a:gridCol>
              </a:tblGrid>
              <a:tr h="155172">
                <a:tc>
                  <a:txBody>
                    <a:bodyPr/>
                    <a:lstStyle/>
                    <a:p>
                      <a:pPr algn="ctr"/>
                      <a:r>
                        <a:rPr kumimoji="1" lang="ja-JP" altLang="en-US" sz="2400" dirty="0"/>
                        <a:t>購入者</a:t>
                      </a:r>
                    </a:p>
                  </a:txBody>
                  <a:tcPr marL="68580" marR="68580" marT="34290" marB="34290"/>
                </a:tc>
                <a:tc>
                  <a:txBody>
                    <a:bodyPr/>
                    <a:lstStyle/>
                    <a:p>
                      <a:pPr algn="ctr"/>
                      <a:r>
                        <a:rPr kumimoji="1" lang="ja-JP" altLang="en-US" sz="2400" dirty="0"/>
                        <a:t>商品番号</a:t>
                      </a:r>
                    </a:p>
                  </a:txBody>
                  <a:tcPr marL="68580" marR="68580" marT="34290" marB="34290"/>
                </a:tc>
                <a:extLst>
                  <a:ext uri="{0D108BD9-81ED-4DB2-BD59-A6C34878D82A}">
                    <a16:rowId xmlns:a16="http://schemas.microsoft.com/office/drawing/2014/main" val="10000"/>
                  </a:ext>
                </a:extLst>
              </a:tr>
              <a:tr h="342900">
                <a:tc>
                  <a:txBody>
                    <a:bodyPr/>
                    <a:lstStyle/>
                    <a:p>
                      <a:pPr algn="r"/>
                      <a:r>
                        <a:rPr kumimoji="1" lang="en-US" altLang="ja-JP" sz="2400" dirty="0"/>
                        <a:t>X</a:t>
                      </a:r>
                      <a:endParaRPr kumimoji="1" lang="ja-JP" altLang="en-US" sz="2400" dirty="0"/>
                    </a:p>
                  </a:txBody>
                  <a:tcPr marL="68580" marR="68580" marT="34290" marB="34290"/>
                </a:tc>
                <a:tc>
                  <a:txBody>
                    <a:bodyPr/>
                    <a:lstStyle/>
                    <a:p>
                      <a:pPr algn="r"/>
                      <a:r>
                        <a:rPr kumimoji="1" lang="en-US" altLang="ja-JP" sz="2400" dirty="0"/>
                        <a:t>1</a:t>
                      </a:r>
                      <a:endParaRPr kumimoji="1" lang="ja-JP" altLang="en-US" sz="2400" dirty="0"/>
                    </a:p>
                  </a:txBody>
                  <a:tcPr marL="68580" marR="68580" marT="34290" marB="34290"/>
                </a:tc>
                <a:extLst>
                  <a:ext uri="{0D108BD9-81ED-4DB2-BD59-A6C34878D82A}">
                    <a16:rowId xmlns:a16="http://schemas.microsoft.com/office/drawing/2014/main" val="10001"/>
                  </a:ext>
                </a:extLst>
              </a:tr>
              <a:tr h="342900">
                <a:tc>
                  <a:txBody>
                    <a:bodyPr/>
                    <a:lstStyle/>
                    <a:p>
                      <a:pPr algn="r"/>
                      <a:r>
                        <a:rPr kumimoji="1" lang="en-US" altLang="ja-JP" sz="2400" dirty="0"/>
                        <a:t>X</a:t>
                      </a:r>
                      <a:endParaRPr kumimoji="1" lang="ja-JP" altLang="en-US" sz="2400" dirty="0"/>
                    </a:p>
                  </a:txBody>
                  <a:tcPr marL="68580" marR="68580" marT="34290" marB="34290"/>
                </a:tc>
                <a:tc>
                  <a:txBody>
                    <a:bodyPr/>
                    <a:lstStyle/>
                    <a:p>
                      <a:pPr algn="r"/>
                      <a:r>
                        <a:rPr kumimoji="1" lang="en-US" altLang="ja-JP" sz="2400" dirty="0"/>
                        <a:t>3</a:t>
                      </a:r>
                      <a:endParaRPr kumimoji="1" lang="ja-JP" altLang="en-US" sz="2400" dirty="0"/>
                    </a:p>
                  </a:txBody>
                  <a:tcPr marL="68580" marR="68580" marT="34290" marB="34290"/>
                </a:tc>
                <a:extLst>
                  <a:ext uri="{0D108BD9-81ED-4DB2-BD59-A6C34878D82A}">
                    <a16:rowId xmlns:a16="http://schemas.microsoft.com/office/drawing/2014/main" val="10002"/>
                  </a:ext>
                </a:extLst>
              </a:tr>
              <a:tr h="342900">
                <a:tc>
                  <a:txBody>
                    <a:bodyPr/>
                    <a:lstStyle/>
                    <a:p>
                      <a:pPr algn="r"/>
                      <a:r>
                        <a:rPr kumimoji="1" lang="en-US" altLang="ja-JP" sz="2400" dirty="0"/>
                        <a:t>Y</a:t>
                      </a:r>
                      <a:endParaRPr kumimoji="1" lang="ja-JP" altLang="en-US" sz="2400" dirty="0"/>
                    </a:p>
                  </a:txBody>
                  <a:tcPr marL="68580" marR="68580" marT="34290" marB="34290"/>
                </a:tc>
                <a:tc>
                  <a:txBody>
                    <a:bodyPr/>
                    <a:lstStyle/>
                    <a:p>
                      <a:pPr algn="r"/>
                      <a:r>
                        <a:rPr kumimoji="1" lang="en-US" altLang="ja-JP" sz="2400" dirty="0"/>
                        <a:t>2</a:t>
                      </a:r>
                      <a:endParaRPr kumimoji="1" lang="ja-JP" altLang="en-US" sz="2400" dirty="0"/>
                    </a:p>
                  </a:txBody>
                  <a:tcPr marL="68580" marR="68580" marT="34290" marB="34290"/>
                </a:tc>
                <a:extLst>
                  <a:ext uri="{0D108BD9-81ED-4DB2-BD59-A6C34878D82A}">
                    <a16:rowId xmlns:a16="http://schemas.microsoft.com/office/drawing/2014/main" val="621319173"/>
                  </a:ext>
                </a:extLst>
              </a:tr>
            </a:tbl>
          </a:graphicData>
        </a:graphic>
      </p:graphicFrame>
      <p:sp>
        <p:nvSpPr>
          <p:cNvPr id="15" name="コンテンツ プレースホルダー 2"/>
          <p:cNvSpPr txBox="1">
            <a:spLocks/>
          </p:cNvSpPr>
          <p:nvPr/>
        </p:nvSpPr>
        <p:spPr>
          <a:xfrm>
            <a:off x="443471" y="3738851"/>
            <a:ext cx="2299404" cy="73947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購入</a:t>
            </a:r>
          </a:p>
        </p:txBody>
      </p:sp>
      <p:sp>
        <p:nvSpPr>
          <p:cNvPr id="12" name="テキスト ボックス 11"/>
          <p:cNvSpPr txBox="1"/>
          <p:nvPr/>
        </p:nvSpPr>
        <p:spPr>
          <a:xfrm>
            <a:off x="3619582" y="2576015"/>
            <a:ext cx="5174815" cy="133882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en-US" altLang="ja-JP" sz="27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X</a:t>
            </a:r>
            <a:r>
              <a:rPr kumimoji="1" lang="ja-JP" altLang="en-US"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さんは、</a:t>
            </a:r>
            <a:r>
              <a:rPr kumimoji="1" lang="en-US" altLang="ja-JP" sz="27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a:t>
            </a:r>
            <a:r>
              <a:rPr kumimoji="1" lang="en-US" altLang="ja-JP"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a:t>
            </a:r>
            <a:r>
              <a:rPr kumimoji="1" lang="ja-JP" altLang="en-US" sz="27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みかん</a:t>
            </a:r>
            <a:r>
              <a:rPr kumimoji="1" lang="ja-JP" altLang="en-US"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と，</a:t>
            </a:r>
            <a:endParaRPr kumimoji="1" lang="en-US" altLang="ja-JP"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27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en-US" altLang="ja-JP" sz="27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3 </a:t>
            </a:r>
            <a:r>
              <a:rPr kumimoji="1" lang="ja-JP" altLang="en-US"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a:t>
            </a:r>
            <a:r>
              <a:rPr kumimoji="1" lang="ja-JP" altLang="en-US" sz="27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メロン</a:t>
            </a:r>
            <a:r>
              <a:rPr kumimoji="1" lang="ja-JP" altLang="en-US"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を買った</a:t>
            </a:r>
            <a:endParaRPr kumimoji="1" lang="en-US" altLang="ja-JP"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7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Y</a:t>
            </a:r>
            <a:r>
              <a:rPr kumimoji="0" lang="ja-JP" altLang="en-US"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さんは、 </a:t>
            </a:r>
            <a:r>
              <a:rPr kumimoji="0" lang="en-US" altLang="ja-JP" sz="27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 </a:t>
            </a:r>
            <a:r>
              <a:rPr kumimoji="0" lang="ja-JP" altLang="en-US"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a:t>
            </a:r>
            <a:r>
              <a:rPr kumimoji="0" lang="ja-JP" altLang="en-US" sz="27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りんご</a:t>
            </a:r>
            <a:r>
              <a:rPr kumimoji="0" lang="ja-JP" altLang="en-US"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を買った</a:t>
            </a:r>
            <a:endParaRPr kumimoji="1" lang="ja-JP" altLang="en-US"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4" name="右中かっこ 13"/>
          <p:cNvSpPr/>
          <p:nvPr/>
        </p:nvSpPr>
        <p:spPr>
          <a:xfrm rot="5400000">
            <a:off x="4876449" y="3172962"/>
            <a:ext cx="278177" cy="208156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6" name="右中かっこ 15"/>
          <p:cNvSpPr/>
          <p:nvPr/>
        </p:nvSpPr>
        <p:spPr>
          <a:xfrm rot="5400000">
            <a:off x="6364148" y="3519162"/>
            <a:ext cx="415498" cy="208156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7" name="テキスト ボックス 16"/>
          <p:cNvSpPr txBox="1"/>
          <p:nvPr/>
        </p:nvSpPr>
        <p:spPr>
          <a:xfrm>
            <a:off x="6136465" y="4799135"/>
            <a:ext cx="2608406" cy="41549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商品</a:t>
            </a: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テーブルの情報</a:t>
            </a:r>
          </a:p>
        </p:txBody>
      </p:sp>
      <p:sp>
        <p:nvSpPr>
          <p:cNvPr id="18" name="テキスト ボックス 17"/>
          <p:cNvSpPr txBox="1"/>
          <p:nvPr/>
        </p:nvSpPr>
        <p:spPr>
          <a:xfrm>
            <a:off x="3598583" y="4671646"/>
            <a:ext cx="2608406" cy="41549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購入</a:t>
            </a: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テーブルの情報</a:t>
            </a:r>
          </a:p>
        </p:txBody>
      </p:sp>
    </p:spTree>
    <p:extLst>
      <p:ext uri="{BB962C8B-B14F-4D97-AF65-F5344CB8AC3E}">
        <p14:creationId xmlns:p14="http://schemas.microsoft.com/office/powerpoint/2010/main" val="3671429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FF60EE-F0D7-38BA-9AA9-E3E454714044}"/>
              </a:ext>
            </a:extLst>
          </p:cNvPr>
          <p:cNvSpPr>
            <a:spLocks noGrp="1"/>
          </p:cNvSpPr>
          <p:nvPr>
            <p:ph type="title"/>
          </p:nvPr>
        </p:nvSpPr>
        <p:spPr/>
        <p:txBody>
          <a:bodyPr>
            <a:normAutofit fontScale="90000"/>
          </a:bodyPr>
          <a:lstStyle/>
          <a:p>
            <a:r>
              <a:rPr kumimoji="1" lang="ja-JP" altLang="en-US" dirty="0"/>
              <a:t>データベース操作</a:t>
            </a:r>
          </a:p>
        </p:txBody>
      </p:sp>
      <p:sp>
        <p:nvSpPr>
          <p:cNvPr id="3" name="コンテンツ プレースホルダー 2">
            <a:extLst>
              <a:ext uri="{FF2B5EF4-FFF2-40B4-BE49-F238E27FC236}">
                <a16:creationId xmlns:a16="http://schemas.microsoft.com/office/drawing/2014/main" id="{9722569D-A3C5-846E-4E0C-25F4EA2C2252}"/>
              </a:ext>
            </a:extLst>
          </p:cNvPr>
          <p:cNvSpPr>
            <a:spLocks noGrp="1"/>
          </p:cNvSpPr>
          <p:nvPr>
            <p:ph idx="1"/>
          </p:nvPr>
        </p:nvSpPr>
        <p:spPr>
          <a:xfrm>
            <a:off x="94785" y="731520"/>
            <a:ext cx="8954430" cy="6126479"/>
          </a:xfrm>
        </p:spPr>
        <p:txBody>
          <a:bodyPr>
            <a:normAutofit/>
          </a:bodyPr>
          <a:lstStyle/>
          <a:p>
            <a:pPr marL="0" indent="0">
              <a:buNone/>
            </a:pPr>
            <a:r>
              <a:rPr lang="ja-JP" altLang="en-US" sz="2400" b="1" u="sng" dirty="0"/>
              <a:t>追加</a:t>
            </a:r>
            <a:endParaRPr kumimoji="1" lang="en-US" altLang="ja-JP" sz="2400" b="1" u="sng" dirty="0"/>
          </a:p>
          <a:p>
            <a:r>
              <a:rPr kumimoji="1" lang="ja-JP" altLang="en-US" sz="2400" b="1" dirty="0"/>
              <a:t>データベースに新しいデータを追加</a:t>
            </a:r>
            <a:endParaRPr kumimoji="1" lang="en-US" altLang="ja-JP" sz="2400" b="1" dirty="0"/>
          </a:p>
          <a:p>
            <a:r>
              <a:rPr kumimoji="1" lang="en-US" altLang="ja-JP" sz="2400" dirty="0"/>
              <a:t>SQL</a:t>
            </a:r>
            <a:r>
              <a:rPr kumimoji="1" lang="ja-JP" altLang="en-US" sz="2400" dirty="0"/>
              <a:t>では、</a:t>
            </a:r>
            <a:r>
              <a:rPr kumimoji="1" lang="en-US" altLang="ja-JP" sz="2400" b="1" dirty="0"/>
              <a:t>INSERT</a:t>
            </a:r>
            <a:r>
              <a:rPr lang="ja-JP" altLang="en-US" sz="2400" b="1" dirty="0"/>
              <a:t> </a:t>
            </a:r>
            <a:r>
              <a:rPr kumimoji="1" lang="ja-JP" altLang="en-US" sz="2400" dirty="0"/>
              <a:t>を使用</a:t>
            </a:r>
            <a:endParaRPr kumimoji="1" lang="en-US" altLang="ja-JP" sz="2400" dirty="0"/>
          </a:p>
          <a:p>
            <a:pPr marL="0" indent="0">
              <a:buNone/>
            </a:pPr>
            <a:r>
              <a:rPr kumimoji="1" lang="en-US" altLang="ja-JP" sz="2400" dirty="0"/>
              <a:t>INSERT INTO </a:t>
            </a:r>
            <a:r>
              <a:rPr kumimoji="1" lang="ja-JP" altLang="en-US" sz="2400" dirty="0"/>
              <a:t>テーブル名 </a:t>
            </a:r>
            <a:r>
              <a:rPr kumimoji="1" lang="en-US" altLang="ja-JP" sz="2400" dirty="0"/>
              <a:t>VALUES (</a:t>
            </a:r>
            <a:r>
              <a:rPr kumimoji="1" lang="ja-JP" altLang="en-US" sz="2400" dirty="0"/>
              <a:t>値</a:t>
            </a:r>
            <a:r>
              <a:rPr kumimoji="1" lang="en-US" altLang="ja-JP" sz="2400" dirty="0"/>
              <a:t>1, </a:t>
            </a:r>
            <a:r>
              <a:rPr kumimoji="1" lang="ja-JP" altLang="en-US" sz="2400" dirty="0"/>
              <a:t>値</a:t>
            </a:r>
            <a:r>
              <a:rPr kumimoji="1" lang="en-US" altLang="ja-JP" sz="2400" dirty="0"/>
              <a:t>2, ...);</a:t>
            </a:r>
            <a:endParaRPr kumimoji="1" lang="ja-JP" altLang="en-US" sz="2400" dirty="0"/>
          </a:p>
          <a:p>
            <a:pPr marL="0" indent="0">
              <a:buNone/>
            </a:pPr>
            <a:r>
              <a:rPr kumimoji="1" lang="ja-JP" altLang="en-US" sz="2400" b="1" u="sng" dirty="0"/>
              <a:t>更新</a:t>
            </a:r>
            <a:endParaRPr kumimoji="1" lang="en-US" altLang="ja-JP" sz="2400" b="1" u="sng" dirty="0"/>
          </a:p>
          <a:p>
            <a:r>
              <a:rPr kumimoji="1" lang="ja-JP" altLang="en-US" sz="2400" b="1" dirty="0"/>
              <a:t>既存のデータを変更</a:t>
            </a:r>
            <a:endParaRPr kumimoji="1" lang="en-US" altLang="ja-JP" sz="2400" b="1" dirty="0"/>
          </a:p>
          <a:p>
            <a:r>
              <a:rPr kumimoji="1" lang="en-US" altLang="ja-JP" sz="2400" dirty="0"/>
              <a:t>SQL</a:t>
            </a:r>
            <a:r>
              <a:rPr kumimoji="1" lang="ja-JP" altLang="en-US" sz="2400" dirty="0"/>
              <a:t>では、</a:t>
            </a:r>
            <a:r>
              <a:rPr kumimoji="1" lang="en-US" altLang="ja-JP" sz="2400" b="1" dirty="0"/>
              <a:t>UPDATE</a:t>
            </a:r>
            <a:r>
              <a:rPr kumimoji="1" lang="en-US" altLang="ja-JP" sz="2400" dirty="0"/>
              <a:t> </a:t>
            </a:r>
            <a:r>
              <a:rPr kumimoji="1" lang="ja-JP" altLang="en-US" sz="2400" dirty="0"/>
              <a:t>を使用</a:t>
            </a:r>
            <a:endParaRPr kumimoji="1" lang="en-US" altLang="ja-JP" sz="2400" dirty="0"/>
          </a:p>
          <a:p>
            <a:pPr marL="0" indent="0">
              <a:buNone/>
            </a:pPr>
            <a:r>
              <a:rPr kumimoji="1" lang="en-US" altLang="ja-JP" sz="2400" dirty="0"/>
              <a:t>DELETE FROM </a:t>
            </a:r>
            <a:r>
              <a:rPr kumimoji="1" lang="ja-JP" altLang="en-US" sz="2400" dirty="0"/>
              <a:t>テーブル名 </a:t>
            </a:r>
            <a:r>
              <a:rPr kumimoji="1" lang="en-US" altLang="ja-JP" sz="2400" dirty="0"/>
              <a:t>WHERE </a:t>
            </a:r>
            <a:r>
              <a:rPr kumimoji="1" lang="ja-JP" altLang="en-US" sz="2400" dirty="0"/>
              <a:t>条件</a:t>
            </a:r>
            <a:r>
              <a:rPr kumimoji="1" lang="en-US" altLang="ja-JP" sz="2400" dirty="0"/>
              <a:t>;</a:t>
            </a:r>
            <a:endParaRPr kumimoji="1" lang="ja-JP" altLang="en-US" sz="2400" dirty="0"/>
          </a:p>
          <a:p>
            <a:pPr marL="0" indent="0">
              <a:buNone/>
            </a:pPr>
            <a:r>
              <a:rPr kumimoji="1" lang="ja-JP" altLang="en-US" sz="2400" b="1" u="sng" dirty="0"/>
              <a:t>削除</a:t>
            </a:r>
            <a:endParaRPr kumimoji="1" lang="en-US" altLang="ja-JP" sz="2400" b="1" u="sng" dirty="0"/>
          </a:p>
          <a:p>
            <a:r>
              <a:rPr kumimoji="1" lang="ja-JP" altLang="en-US" sz="2400" b="1" dirty="0"/>
              <a:t>データベース内のデータを削除</a:t>
            </a:r>
          </a:p>
          <a:p>
            <a:r>
              <a:rPr kumimoji="1" lang="en-US" altLang="ja-JP" sz="2400" dirty="0"/>
              <a:t>SQL</a:t>
            </a:r>
            <a:r>
              <a:rPr kumimoji="1" lang="ja-JP" altLang="en-US" sz="2400" dirty="0"/>
              <a:t>では、</a:t>
            </a:r>
            <a:r>
              <a:rPr kumimoji="1" lang="en-US" altLang="ja-JP" sz="2400" b="1" dirty="0"/>
              <a:t>DELETE</a:t>
            </a:r>
            <a:r>
              <a:rPr kumimoji="1" lang="en-US" altLang="ja-JP" sz="2400" dirty="0"/>
              <a:t> </a:t>
            </a:r>
            <a:r>
              <a:rPr kumimoji="1" lang="ja-JP" altLang="en-US" sz="2400" dirty="0"/>
              <a:t>を使用</a:t>
            </a:r>
            <a:endParaRPr kumimoji="1" lang="en-US" altLang="ja-JP" sz="2400" dirty="0"/>
          </a:p>
          <a:p>
            <a:pPr marL="0" indent="0">
              <a:buNone/>
            </a:pPr>
            <a:r>
              <a:rPr kumimoji="1" lang="en-US" altLang="ja-JP" sz="2400" dirty="0"/>
              <a:t>UPDATE </a:t>
            </a:r>
            <a:r>
              <a:rPr kumimoji="1" lang="ja-JP" altLang="en-US" sz="2400" dirty="0"/>
              <a:t>テーブル名 </a:t>
            </a:r>
            <a:r>
              <a:rPr kumimoji="1" lang="en-US" altLang="ja-JP" sz="2400" dirty="0"/>
              <a:t>SET </a:t>
            </a:r>
            <a:r>
              <a:rPr kumimoji="1" lang="ja-JP" altLang="en-US" sz="2400" dirty="0"/>
              <a:t>列</a:t>
            </a:r>
            <a:r>
              <a:rPr kumimoji="1" lang="en-US" altLang="ja-JP" sz="2400" dirty="0"/>
              <a:t>1 = </a:t>
            </a:r>
            <a:r>
              <a:rPr kumimoji="1" lang="ja-JP" altLang="en-US" sz="2400" dirty="0"/>
              <a:t>値</a:t>
            </a:r>
            <a:r>
              <a:rPr kumimoji="1" lang="en-US" altLang="ja-JP" sz="2400" dirty="0"/>
              <a:t>1, </a:t>
            </a:r>
            <a:r>
              <a:rPr kumimoji="1" lang="ja-JP" altLang="en-US" sz="2400" dirty="0"/>
              <a:t>列</a:t>
            </a:r>
            <a:r>
              <a:rPr kumimoji="1" lang="en-US" altLang="ja-JP" sz="2400" dirty="0"/>
              <a:t>2 = </a:t>
            </a:r>
            <a:r>
              <a:rPr kumimoji="1" lang="ja-JP" altLang="en-US" sz="2400" dirty="0"/>
              <a:t>値</a:t>
            </a:r>
            <a:r>
              <a:rPr kumimoji="1" lang="en-US" altLang="ja-JP" sz="2400" dirty="0"/>
              <a:t>2, ... WHERE </a:t>
            </a:r>
            <a:r>
              <a:rPr kumimoji="1" lang="ja-JP" altLang="en-US" sz="2400" dirty="0"/>
              <a:t>条件</a:t>
            </a:r>
            <a:r>
              <a:rPr kumimoji="1" lang="en-US" altLang="ja-JP" sz="2400" dirty="0"/>
              <a:t>;</a:t>
            </a:r>
          </a:p>
          <a:p>
            <a:pPr marL="0" indent="0">
              <a:buNone/>
            </a:pPr>
            <a:endParaRPr kumimoji="1" lang="ja-JP" altLang="en-US" sz="2400" dirty="0"/>
          </a:p>
        </p:txBody>
      </p:sp>
      <p:sp>
        <p:nvSpPr>
          <p:cNvPr id="4" name="スライド番号プレースホルダー 3">
            <a:extLst>
              <a:ext uri="{FF2B5EF4-FFF2-40B4-BE49-F238E27FC236}">
                <a16:creationId xmlns:a16="http://schemas.microsoft.com/office/drawing/2014/main" id="{D3463E41-9AEE-3A35-4B8D-8E632ABC078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4285003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4727BC-3CF6-D373-461E-C87E6930C8BF}"/>
              </a:ext>
            </a:extLst>
          </p:cNvPr>
          <p:cNvSpPr>
            <a:spLocks noGrp="1"/>
          </p:cNvSpPr>
          <p:nvPr>
            <p:ph type="title"/>
          </p:nvPr>
        </p:nvSpPr>
        <p:spPr>
          <a:xfrm>
            <a:off x="321845" y="175028"/>
            <a:ext cx="8461208" cy="712319"/>
          </a:xfrm>
        </p:spPr>
        <p:txBody>
          <a:bodyPr>
            <a:normAutofit fontScale="90000"/>
          </a:bodyPr>
          <a:lstStyle/>
          <a:p>
            <a:r>
              <a:rPr kumimoji="1" lang="ja-JP" altLang="en-US" dirty="0"/>
              <a:t>普通のプログラミングでのデータ更新とデータベース操作の違い</a:t>
            </a:r>
          </a:p>
        </p:txBody>
      </p:sp>
      <p:sp>
        <p:nvSpPr>
          <p:cNvPr id="4" name="スライド番号プレースホルダー 3">
            <a:extLst>
              <a:ext uri="{FF2B5EF4-FFF2-40B4-BE49-F238E27FC236}">
                <a16:creationId xmlns:a16="http://schemas.microsoft.com/office/drawing/2014/main" id="{55DB8A66-1540-C777-77CC-B1C831E1F5A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aphicFrame>
        <p:nvGraphicFramePr>
          <p:cNvPr id="5" name="表 4">
            <a:extLst>
              <a:ext uri="{FF2B5EF4-FFF2-40B4-BE49-F238E27FC236}">
                <a16:creationId xmlns:a16="http://schemas.microsoft.com/office/drawing/2014/main" id="{9530D34D-E98A-3153-AD03-4A8942E54D2F}"/>
              </a:ext>
            </a:extLst>
          </p:cNvPr>
          <p:cNvGraphicFramePr>
            <a:graphicFrameLocks noGrp="1"/>
          </p:cNvGraphicFramePr>
          <p:nvPr/>
        </p:nvGraphicFramePr>
        <p:xfrm>
          <a:off x="59662" y="1303737"/>
          <a:ext cx="9024676" cy="4480560"/>
        </p:xfrm>
        <a:graphic>
          <a:graphicData uri="http://schemas.openxmlformats.org/drawingml/2006/table">
            <a:tbl>
              <a:tblPr firstRow="1" bandRow="1">
                <a:tableStyleId>{5C22544A-7EE6-4342-B048-85BDC9FD1C3A}</a:tableStyleId>
              </a:tblPr>
              <a:tblGrid>
                <a:gridCol w="2433629">
                  <a:extLst>
                    <a:ext uri="{9D8B030D-6E8A-4147-A177-3AD203B41FA5}">
                      <a16:colId xmlns:a16="http://schemas.microsoft.com/office/drawing/2014/main" val="3132931035"/>
                    </a:ext>
                  </a:extLst>
                </a:gridCol>
                <a:gridCol w="3068380">
                  <a:extLst>
                    <a:ext uri="{9D8B030D-6E8A-4147-A177-3AD203B41FA5}">
                      <a16:colId xmlns:a16="http://schemas.microsoft.com/office/drawing/2014/main" val="152247787"/>
                    </a:ext>
                  </a:extLst>
                </a:gridCol>
                <a:gridCol w="3522667">
                  <a:extLst>
                    <a:ext uri="{9D8B030D-6E8A-4147-A177-3AD203B41FA5}">
                      <a16:colId xmlns:a16="http://schemas.microsoft.com/office/drawing/2014/main" val="4145103321"/>
                    </a:ext>
                  </a:extLst>
                </a:gridCol>
              </a:tblGrid>
              <a:tr h="370840">
                <a:tc>
                  <a:txBody>
                    <a:bodyPr/>
                    <a:lstStyle/>
                    <a:p>
                      <a:endParaRPr kumimoji="1" lang="ja-JP" altLang="en-US" sz="2400" dirty="0">
                        <a:latin typeface="メイリオ" panose="020B0604030504040204" pitchFamily="50" charset="-128"/>
                        <a:ea typeface="メイリオ" panose="020B0604030504040204" pitchFamily="50" charset="-128"/>
                      </a:endParaRPr>
                    </a:p>
                  </a:txBody>
                  <a:tcPr/>
                </a:tc>
                <a:tc>
                  <a:txBody>
                    <a:bodyPr/>
                    <a:lstStyle/>
                    <a:p>
                      <a:r>
                        <a:rPr kumimoji="1" lang="ja-JP" altLang="en-US" sz="2400" dirty="0">
                          <a:latin typeface="メイリオ" panose="020B0604030504040204" pitchFamily="50" charset="-128"/>
                          <a:ea typeface="メイリオ" panose="020B0604030504040204" pitchFamily="50" charset="-128"/>
                        </a:rPr>
                        <a:t>データベース操作</a:t>
                      </a:r>
                    </a:p>
                  </a:txBody>
                  <a:tcPr/>
                </a:tc>
                <a:tc>
                  <a:txBody>
                    <a:bodyPr/>
                    <a:lstStyle/>
                    <a:p>
                      <a:r>
                        <a:rPr kumimoji="1" lang="ja-JP" altLang="en-US" sz="2400" dirty="0">
                          <a:latin typeface="メイリオ" panose="020B0604030504040204" pitchFamily="50" charset="-128"/>
                          <a:ea typeface="メイリオ" panose="020B0604030504040204" pitchFamily="50" charset="-128"/>
                        </a:rPr>
                        <a:t>普通のプログラミング</a:t>
                      </a:r>
                    </a:p>
                  </a:txBody>
                  <a:tcPr/>
                </a:tc>
                <a:extLst>
                  <a:ext uri="{0D108BD9-81ED-4DB2-BD59-A6C34878D82A}">
                    <a16:rowId xmlns:a16="http://schemas.microsoft.com/office/drawing/2014/main" val="707700163"/>
                  </a:ext>
                </a:extLst>
              </a:tr>
              <a:tr h="370840">
                <a:tc>
                  <a:txBody>
                    <a:bodyPr/>
                    <a:lstStyle/>
                    <a:p>
                      <a:r>
                        <a:rPr kumimoji="1" lang="ja-JP" altLang="en-US" sz="2400" dirty="0">
                          <a:latin typeface="メイリオ" panose="020B0604030504040204" pitchFamily="50" charset="-128"/>
                          <a:ea typeface="メイリオ" panose="020B0604030504040204" pitchFamily="50" charset="-128"/>
                        </a:rPr>
                        <a:t>①トランザクション管理</a:t>
                      </a:r>
                    </a:p>
                  </a:txBody>
                  <a:tcPr/>
                </a:tc>
                <a:tc>
                  <a:txBody>
                    <a:bodyPr/>
                    <a:lstStyle/>
                    <a:p>
                      <a:r>
                        <a:rPr kumimoji="1" lang="ja-JP" altLang="en-US" sz="2400" b="1" dirty="0">
                          <a:latin typeface="メイリオ" panose="020B0604030504040204" pitchFamily="50" charset="-128"/>
                          <a:ea typeface="メイリオ" panose="020B0604030504040204" pitchFamily="50" charset="-128"/>
                        </a:rPr>
                        <a:t>トランザクション管理可能</a:t>
                      </a:r>
                    </a:p>
                  </a:txBody>
                  <a:tcPr/>
                </a:tc>
                <a:tc>
                  <a:txBody>
                    <a:bodyPr/>
                    <a:lstStyle/>
                    <a:p>
                      <a:r>
                        <a:rPr kumimoji="1" lang="ja-JP" altLang="en-US" sz="2400" dirty="0">
                          <a:latin typeface="メイリオ" panose="020B0604030504040204" pitchFamily="50" charset="-128"/>
                          <a:ea typeface="メイリオ" panose="020B0604030504040204" pitchFamily="50" charset="-128"/>
                        </a:rPr>
                        <a:t>トランザクション管理困難</a:t>
                      </a:r>
                    </a:p>
                  </a:txBody>
                  <a:tcPr/>
                </a:tc>
                <a:extLst>
                  <a:ext uri="{0D108BD9-81ED-4DB2-BD59-A6C34878D82A}">
                    <a16:rowId xmlns:a16="http://schemas.microsoft.com/office/drawing/2014/main" val="1541977275"/>
                  </a:ext>
                </a:extLst>
              </a:tr>
              <a:tr h="370840">
                <a:tc>
                  <a:txBody>
                    <a:bodyPr/>
                    <a:lstStyle/>
                    <a:p>
                      <a:r>
                        <a:rPr kumimoji="1" lang="ja-JP" altLang="en-US" sz="2400" dirty="0">
                          <a:latin typeface="メイリオ" panose="020B0604030504040204" pitchFamily="50" charset="-128"/>
                          <a:ea typeface="メイリオ" panose="020B0604030504040204" pitchFamily="50" charset="-128"/>
                        </a:rPr>
                        <a:t>②データベースの整合性を保つ</a:t>
                      </a:r>
                    </a:p>
                  </a:txBody>
                  <a:tcPr/>
                </a:tc>
                <a:tc>
                  <a:txBody>
                    <a:bodyPr/>
                    <a:lstStyle/>
                    <a:p>
                      <a:r>
                        <a:rPr kumimoji="1" lang="ja-JP" altLang="en-US" sz="2400" b="1" dirty="0">
                          <a:latin typeface="メイリオ" panose="020B0604030504040204" pitchFamily="50" charset="-128"/>
                          <a:ea typeface="メイリオ" panose="020B0604030504040204" pitchFamily="50" charset="-128"/>
                        </a:rPr>
                        <a:t>制約の仕組みあり</a:t>
                      </a:r>
                    </a:p>
                  </a:txBody>
                  <a:tcPr/>
                </a:tc>
                <a:tc>
                  <a:txBody>
                    <a:bodyPr/>
                    <a:lstStyle/>
                    <a:p>
                      <a:r>
                        <a:rPr kumimoji="1" lang="ja-JP" altLang="en-US" sz="2400" dirty="0">
                          <a:latin typeface="メイリオ" panose="020B0604030504040204" pitchFamily="50" charset="-128"/>
                          <a:ea typeface="メイリオ" panose="020B0604030504040204" pitchFamily="50" charset="-128"/>
                        </a:rPr>
                        <a:t>整合性は必ずしも考慮されてない</a:t>
                      </a:r>
                    </a:p>
                  </a:txBody>
                  <a:tcPr/>
                </a:tc>
                <a:extLst>
                  <a:ext uri="{0D108BD9-81ED-4DB2-BD59-A6C34878D82A}">
                    <a16:rowId xmlns:a16="http://schemas.microsoft.com/office/drawing/2014/main" val="3060774952"/>
                  </a:ext>
                </a:extLst>
              </a:tr>
              <a:tr h="370840">
                <a:tc>
                  <a:txBody>
                    <a:bodyPr/>
                    <a:lstStyle/>
                    <a:p>
                      <a:r>
                        <a:rPr kumimoji="1" lang="ja-JP" altLang="en-US" sz="2400" dirty="0">
                          <a:latin typeface="メイリオ" panose="020B0604030504040204" pitchFamily="50" charset="-128"/>
                          <a:ea typeface="メイリオ" panose="020B0604030504040204" pitchFamily="50" charset="-128"/>
                        </a:rPr>
                        <a:t>③複数ユーザからの同時アクセス</a:t>
                      </a:r>
                    </a:p>
                  </a:txBody>
                  <a:tcPr/>
                </a:tc>
                <a:tc>
                  <a:txBody>
                    <a:bodyPr/>
                    <a:lstStyle/>
                    <a:p>
                      <a:r>
                        <a:rPr kumimoji="1" lang="ja-JP" altLang="en-US" sz="2400" b="1" dirty="0">
                          <a:latin typeface="メイリオ" panose="020B0604030504040204" pitchFamily="50" charset="-128"/>
                          <a:ea typeface="メイリオ" panose="020B0604030504040204" pitchFamily="50" charset="-128"/>
                        </a:rPr>
                        <a:t>同時アクセスを想定済み</a:t>
                      </a:r>
                    </a:p>
                  </a:txBody>
                  <a:tcPr/>
                </a:tc>
                <a:tc>
                  <a:txBody>
                    <a:bodyPr/>
                    <a:lstStyle/>
                    <a:p>
                      <a:r>
                        <a:rPr kumimoji="1" lang="ja-JP" altLang="en-US" sz="2400" dirty="0">
                          <a:latin typeface="メイリオ" panose="020B0604030504040204" pitchFamily="50" charset="-128"/>
                          <a:ea typeface="メイリオ" panose="020B0604030504040204" pitchFamily="50" charset="-128"/>
                        </a:rPr>
                        <a:t>同時アクセスは必ずしも想定されていない</a:t>
                      </a:r>
                    </a:p>
                  </a:txBody>
                  <a:tcPr/>
                </a:tc>
                <a:extLst>
                  <a:ext uri="{0D108BD9-81ED-4DB2-BD59-A6C34878D82A}">
                    <a16:rowId xmlns:a16="http://schemas.microsoft.com/office/drawing/2014/main" val="3235596711"/>
                  </a:ext>
                </a:extLst>
              </a:tr>
              <a:tr h="370840">
                <a:tc>
                  <a:txBody>
                    <a:bodyPr/>
                    <a:lstStyle/>
                    <a:p>
                      <a:r>
                        <a:rPr kumimoji="1" lang="ja-JP" altLang="en-US" sz="2400" dirty="0">
                          <a:latin typeface="メイリオ" panose="020B0604030504040204" pitchFamily="50" charset="-128"/>
                          <a:ea typeface="メイリオ" panose="020B0604030504040204" pitchFamily="50" charset="-128"/>
                        </a:rPr>
                        <a:t>④データの永続性</a:t>
                      </a:r>
                    </a:p>
                  </a:txBody>
                  <a:tcPr/>
                </a:tc>
                <a:tc>
                  <a:txBody>
                    <a:bodyPr/>
                    <a:lstStyle/>
                    <a:p>
                      <a:r>
                        <a:rPr kumimoji="1" lang="ja-JP" altLang="en-US" sz="2400" b="1" dirty="0">
                          <a:latin typeface="メイリオ" panose="020B0604030504040204" pitchFamily="50" charset="-128"/>
                          <a:ea typeface="メイリオ" panose="020B0604030504040204" pitchFamily="50" charset="-128"/>
                        </a:rPr>
                        <a:t>永続性あり</a:t>
                      </a:r>
                    </a:p>
                  </a:txBody>
                  <a:tcPr/>
                </a:tc>
                <a:tc>
                  <a:txBody>
                    <a:bodyPr/>
                    <a:lstStyle/>
                    <a:p>
                      <a:r>
                        <a:rPr kumimoji="1" lang="ja-JP" altLang="en-US" sz="2400" dirty="0">
                          <a:latin typeface="メイリオ" panose="020B0604030504040204" pitchFamily="50" charset="-128"/>
                          <a:ea typeface="メイリオ" panose="020B0604030504040204" pitchFamily="50" charset="-128"/>
                        </a:rPr>
                        <a:t>永続性なし（データは、プログラムの実行期間にのみ存在）</a:t>
                      </a:r>
                    </a:p>
                  </a:txBody>
                  <a:tcPr/>
                </a:tc>
                <a:extLst>
                  <a:ext uri="{0D108BD9-81ED-4DB2-BD59-A6C34878D82A}">
                    <a16:rowId xmlns:a16="http://schemas.microsoft.com/office/drawing/2014/main" val="3422903451"/>
                  </a:ext>
                </a:extLst>
              </a:tr>
            </a:tbl>
          </a:graphicData>
        </a:graphic>
      </p:graphicFrame>
    </p:spTree>
    <p:extLst>
      <p:ext uri="{BB962C8B-B14F-4D97-AF65-F5344CB8AC3E}">
        <p14:creationId xmlns:p14="http://schemas.microsoft.com/office/powerpoint/2010/main" val="1593092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565443" y="1321056"/>
            <a:ext cx="8013114" cy="1991979"/>
          </a:xfrm>
        </p:spPr>
        <p:txBody>
          <a:bodyPr anchor="b">
            <a:normAutofit/>
          </a:bodyPr>
          <a:lstStyle/>
          <a:p>
            <a:r>
              <a:rPr lang="en-US" altLang="ja-JP" sz="4500" dirty="0">
                <a:solidFill>
                  <a:schemeClr val="tx2"/>
                </a:solidFill>
                <a:latin typeface="メイリオ" panose="020B0604030504040204" pitchFamily="50" charset="-128"/>
              </a:rPr>
              <a:t>11-2. </a:t>
            </a:r>
            <a:r>
              <a:rPr lang="ja-JP" altLang="en-US" sz="4500" dirty="0">
                <a:solidFill>
                  <a:schemeClr val="tx2"/>
                </a:solidFill>
                <a:latin typeface="メイリオ" panose="020B0604030504040204" pitchFamily="50" charset="-128"/>
              </a:rPr>
              <a:t>演習</a:t>
            </a: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8</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369039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710338-32A7-546B-F6DA-FC827C869744}"/>
              </a:ext>
            </a:extLst>
          </p:cNvPr>
          <p:cNvSpPr>
            <a:spLocks noGrp="1"/>
          </p:cNvSpPr>
          <p:nvPr>
            <p:ph type="title"/>
          </p:nvPr>
        </p:nvSpPr>
        <p:spPr/>
        <p:txBody>
          <a:bodyPr>
            <a:normAutofit fontScale="90000"/>
          </a:bodyPr>
          <a:lstStyle/>
          <a:p>
            <a:r>
              <a:rPr lang="ja-JP" altLang="en-US" dirty="0"/>
              <a:t>いまから演習で行うこと、注意点</a:t>
            </a:r>
            <a:endParaRPr kumimoji="1" lang="ja-JP" altLang="en-US" dirty="0"/>
          </a:p>
        </p:txBody>
      </p:sp>
      <p:sp>
        <p:nvSpPr>
          <p:cNvPr id="3" name="コンテンツ プレースホルダー 2">
            <a:extLst>
              <a:ext uri="{FF2B5EF4-FFF2-40B4-BE49-F238E27FC236}">
                <a16:creationId xmlns:a16="http://schemas.microsoft.com/office/drawing/2014/main" id="{73FEE139-38B0-5DE9-8AC1-2182A1BB1766}"/>
              </a:ext>
            </a:extLst>
          </p:cNvPr>
          <p:cNvSpPr>
            <a:spLocks noGrp="1"/>
          </p:cNvSpPr>
          <p:nvPr>
            <p:ph idx="1"/>
          </p:nvPr>
        </p:nvSpPr>
        <p:spPr>
          <a:xfrm>
            <a:off x="321845" y="846252"/>
            <a:ext cx="8461208" cy="5875223"/>
          </a:xfrm>
        </p:spPr>
        <p:txBody>
          <a:bodyPr>
            <a:normAutofit/>
          </a:bodyPr>
          <a:lstStyle/>
          <a:p>
            <a:r>
              <a:rPr kumimoji="1" lang="ja-JP" altLang="en-US" sz="2400" dirty="0"/>
              <a:t>次のテーブルを作成</a:t>
            </a:r>
            <a:endParaRPr kumimoji="1" lang="en-US" altLang="ja-JP" sz="2400" dirty="0"/>
          </a:p>
          <a:p>
            <a:endParaRPr lang="en-US" altLang="ja-JP" sz="2400" dirty="0"/>
          </a:p>
          <a:p>
            <a:endParaRPr kumimoji="1" lang="en-US" altLang="ja-JP" sz="2400" dirty="0"/>
          </a:p>
          <a:p>
            <a:endParaRPr kumimoji="1" lang="en-US" altLang="ja-JP" sz="2400" dirty="0"/>
          </a:p>
          <a:p>
            <a:endParaRPr lang="en-US" altLang="ja-JP" sz="2400" dirty="0"/>
          </a:p>
          <a:p>
            <a:pPr marL="0" indent="0">
              <a:buNone/>
            </a:pPr>
            <a:r>
              <a:rPr kumimoji="1" lang="en-US" altLang="ja-JP" sz="2400" dirty="0"/>
              <a:t>【Access </a:t>
            </a:r>
            <a:r>
              <a:rPr kumimoji="1" lang="ja-JP" altLang="en-US" sz="2400" dirty="0"/>
              <a:t>での注意点</a:t>
            </a:r>
            <a:r>
              <a:rPr kumimoji="1" lang="en-US" altLang="ja-JP" sz="2400" dirty="0"/>
              <a:t>】</a:t>
            </a:r>
          </a:p>
          <a:p>
            <a:r>
              <a:rPr lang="en-US" altLang="ja-JP" sz="2400" b="1" dirty="0"/>
              <a:t>SQL</a:t>
            </a:r>
            <a:r>
              <a:rPr lang="ja-JP" altLang="en-US" sz="2400" b="1" dirty="0"/>
              <a:t>ビューでは、</a:t>
            </a:r>
            <a:r>
              <a:rPr lang="en-US" altLang="ja-JP" sz="2400" b="1" u="sng" dirty="0">
                <a:solidFill>
                  <a:srgbClr val="FF0000"/>
                </a:solidFill>
              </a:rPr>
              <a:t>SQL</a:t>
            </a:r>
            <a:r>
              <a:rPr lang="ja-JP" altLang="en-US" sz="2400" b="1" u="sng" dirty="0">
                <a:solidFill>
                  <a:srgbClr val="FF0000"/>
                </a:solidFill>
              </a:rPr>
              <a:t>文を１つずつ</a:t>
            </a:r>
            <a:r>
              <a:rPr lang="ja-JP" altLang="en-US" sz="2400" b="1" dirty="0"/>
              <a:t>実行</a:t>
            </a:r>
            <a:endParaRPr lang="en-US" altLang="ja-JP" sz="2400" b="1" dirty="0"/>
          </a:p>
          <a:p>
            <a:pPr marL="0" indent="0">
              <a:buNone/>
            </a:pPr>
            <a:r>
              <a:rPr kumimoji="1" lang="ja-JP" altLang="en-US" sz="2400" dirty="0"/>
              <a:t>　（複数まとめての一括実行ができない）</a:t>
            </a:r>
            <a:endParaRPr lang="en-US" altLang="ja-JP" sz="2400" dirty="0"/>
          </a:p>
          <a:p>
            <a:r>
              <a:rPr kumimoji="1" lang="en-US" altLang="ja-JP" sz="2400" b="1" dirty="0">
                <a:solidFill>
                  <a:srgbClr val="FF0000"/>
                </a:solidFill>
              </a:rPr>
              <a:t>CREATE TABLE</a:t>
            </a:r>
            <a:r>
              <a:rPr lang="ja-JP" altLang="en-US" sz="2400" b="1" dirty="0">
                <a:solidFill>
                  <a:srgbClr val="FF0000"/>
                </a:solidFill>
              </a:rPr>
              <a:t> </a:t>
            </a:r>
            <a:r>
              <a:rPr kumimoji="1" lang="ja-JP" altLang="en-US" sz="2400" dirty="0"/>
              <a:t>では、「実行」の後、</a:t>
            </a:r>
            <a:r>
              <a:rPr kumimoji="1" lang="ja-JP" altLang="en-US" sz="2400" b="1" dirty="0">
                <a:solidFill>
                  <a:srgbClr val="FF0000"/>
                </a:solidFill>
              </a:rPr>
              <a:t>画面が変化しない</a:t>
            </a:r>
            <a:r>
              <a:rPr kumimoji="1" lang="ja-JP" altLang="en-US" sz="2400" dirty="0"/>
              <a:t>が実行できている</a:t>
            </a:r>
            <a:endParaRPr kumimoji="1" lang="en-US" altLang="ja-JP" sz="2400" dirty="0"/>
          </a:p>
          <a:p>
            <a:r>
              <a:rPr kumimoji="1" lang="en-US" altLang="ja-JP" sz="2400" b="1" dirty="0">
                <a:solidFill>
                  <a:srgbClr val="FF0000"/>
                </a:solidFill>
              </a:rPr>
              <a:t>INSERT INTO </a:t>
            </a:r>
            <a:r>
              <a:rPr kumimoji="1" lang="ja-JP" altLang="en-US" sz="2400" dirty="0"/>
              <a:t>では、「実行」の後、</a:t>
            </a:r>
            <a:r>
              <a:rPr lang="ja-JP" altLang="en-US" sz="2400" b="1" dirty="0">
                <a:solidFill>
                  <a:srgbClr val="FF0000"/>
                </a:solidFill>
              </a:rPr>
              <a:t>確認表示</a:t>
            </a:r>
            <a:r>
              <a:rPr lang="ja-JP" altLang="en-US" sz="2400" dirty="0"/>
              <a:t>が出る。その後、</a:t>
            </a:r>
            <a:r>
              <a:rPr kumimoji="1" lang="ja-JP" altLang="en-US" sz="2400" b="1" dirty="0">
                <a:solidFill>
                  <a:srgbClr val="FF0000"/>
                </a:solidFill>
              </a:rPr>
              <a:t>画面が変化しない</a:t>
            </a:r>
            <a:r>
              <a:rPr kumimoji="1" lang="ja-JP" altLang="en-US" sz="2400" dirty="0"/>
              <a:t>が実行できている</a:t>
            </a:r>
          </a:p>
          <a:p>
            <a:endParaRPr kumimoji="1" lang="ja-JP" altLang="en-US" sz="2400" dirty="0"/>
          </a:p>
        </p:txBody>
      </p:sp>
      <p:sp>
        <p:nvSpPr>
          <p:cNvPr id="4" name="スライド番号プレースホルダー 3">
            <a:extLst>
              <a:ext uri="{FF2B5EF4-FFF2-40B4-BE49-F238E27FC236}">
                <a16:creationId xmlns:a16="http://schemas.microsoft.com/office/drawing/2014/main" id="{7393D461-C8A7-0BD4-47F9-B72D3D66B02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6" name="図 5">
            <a:extLst>
              <a:ext uri="{FF2B5EF4-FFF2-40B4-BE49-F238E27FC236}">
                <a16:creationId xmlns:a16="http://schemas.microsoft.com/office/drawing/2014/main" id="{34A8C3DC-DFF8-DEAE-8BE4-6933D3ABCC28}"/>
              </a:ext>
            </a:extLst>
          </p:cNvPr>
          <p:cNvPicPr>
            <a:picLocks noChangeAspect="1"/>
          </p:cNvPicPr>
          <p:nvPr/>
        </p:nvPicPr>
        <p:blipFill>
          <a:blip r:embed="rId2"/>
          <a:stretch>
            <a:fillRect/>
          </a:stretch>
        </p:blipFill>
        <p:spPr>
          <a:xfrm>
            <a:off x="1248472" y="1381877"/>
            <a:ext cx="5832553" cy="1728624"/>
          </a:xfrm>
          <a:prstGeom prst="rect">
            <a:avLst/>
          </a:prstGeom>
        </p:spPr>
      </p:pic>
    </p:spTree>
    <p:extLst>
      <p:ext uri="{BB962C8B-B14F-4D97-AF65-F5344CB8AC3E}">
        <p14:creationId xmlns:p14="http://schemas.microsoft.com/office/powerpoint/2010/main" val="381004513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4130</TotalTime>
  <Words>1786</Words>
  <Application>Microsoft Office PowerPoint</Application>
  <PresentationFormat>画面に合わせる (4:3)</PresentationFormat>
  <Paragraphs>320</Paragraphs>
  <Slides>33</Slides>
  <Notes>4</Notes>
  <HiddenSlides>0</HiddenSlides>
  <MMClips>0</MMClips>
  <ScaleCrop>false</ScaleCrop>
  <HeadingPairs>
    <vt:vector size="6" baseType="variant">
      <vt:variant>
        <vt:lpstr>使用されているフォント</vt:lpstr>
      </vt:variant>
      <vt:variant>
        <vt:i4>7</vt:i4>
      </vt:variant>
      <vt:variant>
        <vt:lpstr>テーマ</vt:lpstr>
      </vt:variant>
      <vt:variant>
        <vt:i4>3</vt:i4>
      </vt:variant>
      <vt:variant>
        <vt:lpstr>スライド タイトル</vt:lpstr>
      </vt:variant>
      <vt:variant>
        <vt:i4>33</vt:i4>
      </vt:variant>
    </vt:vector>
  </HeadingPairs>
  <TitlesOfParts>
    <vt:vector size="43" baseType="lpstr">
      <vt:lpstr>Söhne</vt:lpstr>
      <vt:lpstr>メイリオ</vt:lpstr>
      <vt:lpstr>游ゴシック</vt:lpstr>
      <vt:lpstr>Abadi</vt:lpstr>
      <vt:lpstr>Arial</vt:lpstr>
      <vt:lpstr>Calibri</vt:lpstr>
      <vt:lpstr>Courier New</vt:lpstr>
      <vt:lpstr>Office テーマ</vt:lpstr>
      <vt:lpstr>1_Office テーマ</vt:lpstr>
      <vt:lpstr>5_Office テーマ</vt:lpstr>
      <vt:lpstr>11. データベース操作  INSERT、UPDATE、DELETE</vt:lpstr>
      <vt:lpstr>PowerPoint プレゼンテーション</vt:lpstr>
      <vt:lpstr>11-1. イントロダクション</vt:lpstr>
      <vt:lpstr>リレーショナルデータベースの仕組み</vt:lpstr>
      <vt:lpstr>商品テーブルと購入テーブル</vt:lpstr>
      <vt:lpstr>データベース操作</vt:lpstr>
      <vt:lpstr>普通のプログラミングでのデータ更新とデータベース操作の違い</vt:lpstr>
      <vt:lpstr>11-2. 演習</vt:lpstr>
      <vt:lpstr>いまから演習で行うこと、注意点</vt:lpstr>
      <vt:lpstr>演習１．Access の SQL ビューを用いたテーブル定義 とデータの追加</vt:lpstr>
      <vt:lpstr>演習　</vt:lpstr>
      <vt:lpstr>PowerPoint プレゼンテーション</vt:lpstr>
      <vt:lpstr>PowerPoint プレゼンテーション</vt:lpstr>
      <vt:lpstr>PowerPoint プレゼンテーション</vt:lpstr>
      <vt:lpstr>間違ってしまったときは、テーブルの削除 を行ってからやり直した方が早い場合がある</vt:lpstr>
      <vt:lpstr>Access でのテーブルデータの確認</vt:lpstr>
      <vt:lpstr>演習２．種々のSQL問い合わせ． Access の SQL ビューを使用． </vt:lpstr>
      <vt:lpstr>Access の SQL ビューを用いた問い合わせ</vt:lpstr>
      <vt:lpstr>SQL 問い合わせ（クエリ）で使用する２つのビュー</vt:lpstr>
      <vt:lpstr>PowerPoint プレゼンテーション</vt:lpstr>
      <vt:lpstr>PowerPoint プレゼンテーション</vt:lpstr>
      <vt:lpstr>演習３．INSERT, DELETE, UPDATE </vt:lpstr>
      <vt:lpstr>PowerPoint プレゼンテーション</vt:lpstr>
      <vt:lpstr>PowerPoint プレゼンテーション</vt:lpstr>
      <vt:lpstr>PowerPoint プレゼンテーション</vt:lpstr>
      <vt:lpstr>PowerPoint プレゼンテーション</vt:lpstr>
      <vt:lpstr>11-2. 自習</vt:lpstr>
      <vt:lpstr>PowerPoint プレゼンテーション</vt:lpstr>
      <vt:lpstr>PowerPoint プレゼンテーション</vt:lpstr>
      <vt:lpstr>PowerPoint プレゼンテーション</vt:lpstr>
      <vt:lpstr>PowerPoint プレゼンテーション</vt:lpstr>
      <vt:lpstr>全体まとめ</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リレーショナルデータベース演習</dc:title>
  <dc:creator>kaneko kunihiko</dc:creator>
  <cp:lastModifiedBy>金子　邦彦</cp:lastModifiedBy>
  <cp:revision>377</cp:revision>
  <dcterms:created xsi:type="dcterms:W3CDTF">2019-11-02T00:06:04Z</dcterms:created>
  <dcterms:modified xsi:type="dcterms:W3CDTF">2023-12-08T03:54:27Z</dcterms:modified>
</cp:coreProperties>
</file>