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3" r:id="rId2"/>
    <p:sldMasterId id="2147483688" r:id="rId3"/>
    <p:sldMasterId id="2147483693" r:id="rId4"/>
  </p:sldMasterIdLst>
  <p:notesMasterIdLst>
    <p:notesMasterId r:id="rId48"/>
  </p:notesMasterIdLst>
  <p:sldIdLst>
    <p:sldId id="1233" r:id="rId5"/>
    <p:sldId id="1127" r:id="rId6"/>
    <p:sldId id="1218" r:id="rId7"/>
    <p:sldId id="1220" r:id="rId8"/>
    <p:sldId id="1333" r:id="rId9"/>
    <p:sldId id="1025" r:id="rId10"/>
    <p:sldId id="1332" r:id="rId11"/>
    <p:sldId id="1028" r:id="rId12"/>
    <p:sldId id="1326" r:id="rId13"/>
    <p:sldId id="1352" r:id="rId14"/>
    <p:sldId id="1342" r:id="rId15"/>
    <p:sldId id="1349" r:id="rId16"/>
    <p:sldId id="1123" r:id="rId17"/>
    <p:sldId id="1221" r:id="rId18"/>
    <p:sldId id="1223" r:id="rId19"/>
    <p:sldId id="1355" r:id="rId20"/>
    <p:sldId id="1224" r:id="rId21"/>
    <p:sldId id="1234" r:id="rId22"/>
    <p:sldId id="1336" r:id="rId23"/>
    <p:sldId id="1219" r:id="rId24"/>
    <p:sldId id="1235" r:id="rId25"/>
    <p:sldId id="1338" r:id="rId26"/>
    <p:sldId id="1339" r:id="rId27"/>
    <p:sldId id="1340" r:id="rId28"/>
    <p:sldId id="1341" r:id="rId29"/>
    <p:sldId id="1353" r:id="rId30"/>
    <p:sldId id="1088" r:id="rId31"/>
    <p:sldId id="1209" r:id="rId32"/>
    <p:sldId id="1107" r:id="rId33"/>
    <p:sldId id="1108" r:id="rId34"/>
    <p:sldId id="1110" r:id="rId35"/>
    <p:sldId id="1230" r:id="rId36"/>
    <p:sldId id="1354" r:id="rId37"/>
    <p:sldId id="1359" r:id="rId38"/>
    <p:sldId id="1356" r:id="rId39"/>
    <p:sldId id="1357" r:id="rId40"/>
    <p:sldId id="1358" r:id="rId41"/>
    <p:sldId id="1360" r:id="rId42"/>
    <p:sldId id="1361" r:id="rId43"/>
    <p:sldId id="1364" r:id="rId44"/>
    <p:sldId id="1365" r:id="rId45"/>
    <p:sldId id="1362" r:id="rId46"/>
    <p:sldId id="1363" r:id="rId47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69" autoAdjust="0"/>
    <p:restoredTop sz="94660"/>
  </p:normalViewPr>
  <p:slideViewPr>
    <p:cSldViewPr snapToGrid="0">
      <p:cViewPr varScale="1">
        <p:scale>
          <a:sx n="63" d="100"/>
          <a:sy n="63" d="100"/>
        </p:scale>
        <p:origin x="524" y="1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40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927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6622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9878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2759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8833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094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6530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1FBDB-3FE1-4E23-8A3E-D23037547262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2023/11/24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5294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2023/11/24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9397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2023/11/24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191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17190-F4F2-435C-9433-79F7AB9E97BF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2023/11/24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3328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4531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9281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1389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1FBDB-3FE1-4E23-8A3E-D23037547262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2023/11/24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003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2023/11/24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3360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2023/11/24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6891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17190-F4F2-435C-9433-79F7AB9E97BF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2023/11/24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2242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8854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41400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FBE731-6ED8-4A42-8A57-3C41D7584935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2023/11/24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4169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85686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FBE731-6ED8-4A42-8A57-3C41D7584935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2023/11/24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6004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kkaneko.jp/de/de/index.html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0471" y="1154757"/>
            <a:ext cx="8543371" cy="2196114"/>
          </a:xfrm>
        </p:spPr>
        <p:txBody>
          <a:bodyPr>
            <a:noAutofit/>
          </a:bodyPr>
          <a:lstStyle/>
          <a:p>
            <a:r>
              <a:rPr lang="en-US" altLang="ja-JP" sz="4400" dirty="0">
                <a:latin typeface="メイリオ" panose="020B0604030504040204" pitchFamily="50" charset="-128"/>
              </a:rPr>
              <a:t>9. </a:t>
            </a:r>
            <a:r>
              <a:rPr lang="ja-JP" altLang="en-US" sz="4400" dirty="0">
                <a:latin typeface="メイリオ" panose="020B0604030504040204" pitchFamily="50" charset="-128"/>
              </a:rPr>
              <a:t>データベース設計の実践</a:t>
            </a:r>
            <a:br>
              <a:rPr lang="en-US" altLang="ja-JP" sz="4400" dirty="0">
                <a:latin typeface="メイリオ" panose="020B0604030504040204" pitchFamily="50" charset="-128"/>
              </a:rPr>
            </a:br>
            <a:br>
              <a:rPr lang="en-US" altLang="ja-JP" sz="4400" dirty="0">
                <a:latin typeface="メイリオ" panose="020B0604030504040204" pitchFamily="50" charset="-128"/>
              </a:rPr>
            </a:br>
            <a:r>
              <a:rPr lang="ja-JP" altLang="en-US" sz="3600" dirty="0">
                <a:solidFill>
                  <a:schemeClr val="tx1"/>
                </a:solidFill>
              </a:rPr>
              <a:t>正規化の目的と手順、種々の正規形、</a:t>
            </a:r>
            <a:r>
              <a:rPr lang="en-US" altLang="ja-JP" sz="3600" dirty="0">
                <a:solidFill>
                  <a:schemeClr val="tx1"/>
                </a:solidFill>
              </a:rPr>
              <a:t>SQL</a:t>
            </a:r>
            <a:r>
              <a:rPr lang="ja-JP" altLang="en-US" sz="3600" dirty="0">
                <a:solidFill>
                  <a:schemeClr val="tx1"/>
                </a:solidFill>
              </a:rPr>
              <a:t>を用いた正規化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105" y="59281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メガネをかけた男性&#10;&#10;自動的に生成された説明">
            <a:extLst>
              <a:ext uri="{FF2B5EF4-FFF2-40B4-BE49-F238E27FC236}">
                <a16:creationId xmlns:a16="http://schemas.microsoft.com/office/drawing/2014/main" id="{1C3B59FE-4A47-434A-A600-E43D38ADCC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  <p:sp>
        <p:nvSpPr>
          <p:cNvPr id="8" name="字幕 7">
            <a:extLst>
              <a:ext uri="{FF2B5EF4-FFF2-40B4-BE49-F238E27FC236}">
                <a16:creationId xmlns:a16="http://schemas.microsoft.com/office/drawing/2014/main" id="{E246CD48-9EDC-44F7-8CDD-2B1DAA1CE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157" y="3301658"/>
            <a:ext cx="8266421" cy="1506085"/>
          </a:xfrm>
        </p:spPr>
        <p:txBody>
          <a:bodyPr>
            <a:normAutofit/>
          </a:bodyPr>
          <a:lstStyle/>
          <a:p>
            <a:r>
              <a:rPr lang="ja-JP" altLang="en-US" dirty="0"/>
              <a:t>（データベース演習）</a:t>
            </a:r>
          </a:p>
          <a:p>
            <a:r>
              <a:rPr lang="en-US" altLang="ja-JP" dirty="0"/>
              <a:t>URL: </a:t>
            </a:r>
            <a:r>
              <a:rPr lang="en-US" altLang="ja-JP" dirty="0">
                <a:hlinkClick r:id="rId5"/>
              </a:rPr>
              <a:t>https://www.kkaneko.jp/de/de/index.html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76700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2B1F0C-5A74-54BA-5577-91739876E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SQL </a:t>
            </a:r>
            <a:r>
              <a:rPr kumimoji="1" lang="ja-JP" altLang="en-US" dirty="0"/>
              <a:t>を用いたデータベースの正規化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B526E87-8E91-5A87-EE24-F5B73DE69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16" name="表 15">
            <a:extLst>
              <a:ext uri="{FF2B5EF4-FFF2-40B4-BE49-F238E27FC236}">
                <a16:creationId xmlns:a16="http://schemas.microsoft.com/office/drawing/2014/main" id="{F68C4E7D-8F1A-EE3E-0CA5-5DC1651C6F1D}"/>
              </a:ext>
            </a:extLst>
          </p:cNvPr>
          <p:cNvGraphicFramePr>
            <a:graphicFrameLocks noGrp="1"/>
          </p:cNvGraphicFramePr>
          <p:nvPr/>
        </p:nvGraphicFramePr>
        <p:xfrm>
          <a:off x="100916" y="2203623"/>
          <a:ext cx="3796023" cy="2085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5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86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22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名前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昼食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料金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A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そば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250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B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カレーライス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400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C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カレーライス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400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D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うどん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250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7" name="表 16">
            <a:extLst>
              <a:ext uri="{FF2B5EF4-FFF2-40B4-BE49-F238E27FC236}">
                <a16:creationId xmlns:a16="http://schemas.microsoft.com/office/drawing/2014/main" id="{587CB375-F8BE-B450-E651-D62823AF0EA0}"/>
              </a:ext>
            </a:extLst>
          </p:cNvPr>
          <p:cNvGraphicFramePr>
            <a:graphicFrameLocks noGrp="1"/>
          </p:cNvGraphicFramePr>
          <p:nvPr/>
        </p:nvGraphicFramePr>
        <p:xfrm>
          <a:off x="5041184" y="1508617"/>
          <a:ext cx="3075188" cy="2085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37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1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名前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昼食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A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そば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B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カレーライス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C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カレーライス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D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うどん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8" name="表 17">
            <a:extLst>
              <a:ext uri="{FF2B5EF4-FFF2-40B4-BE49-F238E27FC236}">
                <a16:creationId xmlns:a16="http://schemas.microsoft.com/office/drawing/2014/main" id="{89162D91-CF0F-2E5D-CE1E-911940315091}"/>
              </a:ext>
            </a:extLst>
          </p:cNvPr>
          <p:cNvGraphicFramePr>
            <a:graphicFrameLocks noGrp="1"/>
          </p:cNvGraphicFramePr>
          <p:nvPr/>
        </p:nvGraphicFramePr>
        <p:xfrm>
          <a:off x="5041184" y="4667575"/>
          <a:ext cx="3464577" cy="1668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3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09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昼食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料金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そば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250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カレーライス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400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うどん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250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55E7A92-B8C9-2F67-C370-D596539CCF20}"/>
              </a:ext>
            </a:extLst>
          </p:cNvPr>
          <p:cNvSpPr txBox="1"/>
          <p:nvPr/>
        </p:nvSpPr>
        <p:spPr>
          <a:xfrm>
            <a:off x="1291041" y="443674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正規化前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6356246-848C-B62C-E6A1-1CE17E8AB715}"/>
              </a:ext>
            </a:extLst>
          </p:cNvPr>
          <p:cNvSpPr txBox="1"/>
          <p:nvPr/>
        </p:nvSpPr>
        <p:spPr>
          <a:xfrm>
            <a:off x="6065586" y="639633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正規化後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F0DE3B0-C4AB-B24E-9F31-B54061529ABB}"/>
              </a:ext>
            </a:extLst>
          </p:cNvPr>
          <p:cNvSpPr txBox="1"/>
          <p:nvPr/>
        </p:nvSpPr>
        <p:spPr>
          <a:xfrm>
            <a:off x="4019678" y="704869"/>
            <a:ext cx="51047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CREATE TABLE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X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AS SELECT DISTINCT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名前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昼食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FROM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T;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EE4EE18B-798C-75FF-A601-593A2A542AB4}"/>
              </a:ext>
            </a:extLst>
          </p:cNvPr>
          <p:cNvSpPr txBox="1"/>
          <p:nvPr/>
        </p:nvSpPr>
        <p:spPr>
          <a:xfrm>
            <a:off x="4166964" y="3874104"/>
            <a:ext cx="49574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CREATE TABLE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Y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AS SELECT DISTINCT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昼食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料金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FROM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T;</a:t>
            </a:r>
          </a:p>
        </p:txBody>
      </p:sp>
    </p:spTree>
    <p:extLst>
      <p:ext uri="{BB962C8B-B14F-4D97-AF65-F5344CB8AC3E}">
        <p14:creationId xmlns:p14="http://schemas.microsoft.com/office/powerpoint/2010/main" val="1493879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CE3F87-BE1C-5609-259E-71F83BEB0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正規化と情報無損失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6AAD6B1-7EC1-BFC8-2857-F427AEE911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b="1" dirty="0"/>
              <a:t>情報無損失の原則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正規化</a:t>
            </a:r>
            <a:r>
              <a:rPr kumimoji="1" lang="ja-JP" altLang="en-US" sz="2400" dirty="0"/>
              <a:t>においては、</a:t>
            </a:r>
            <a:r>
              <a:rPr kumimoji="1" lang="ja-JP" altLang="en-US" sz="2400" b="1" dirty="0"/>
              <a:t>元のデータベースの情報が失われたり</a:t>
            </a:r>
            <a:r>
              <a:rPr kumimoji="1" lang="ja-JP" altLang="en-US" sz="2400" dirty="0"/>
              <a:t>、</a:t>
            </a:r>
            <a:r>
              <a:rPr kumimoji="1" lang="ja-JP" altLang="en-US" sz="2400" b="1" dirty="0"/>
              <a:t>余計な情報が追加されたりしない</a:t>
            </a:r>
            <a:r>
              <a:rPr kumimoji="1" lang="ja-JP" altLang="en-US" sz="2400" dirty="0"/>
              <a:t>ことが重要</a:t>
            </a:r>
          </a:p>
          <a:p>
            <a:endParaRPr kumimoji="1" lang="ja-JP" altLang="en-US" sz="2400" dirty="0"/>
          </a:p>
          <a:p>
            <a:pPr marL="0" indent="0">
              <a:buNone/>
            </a:pPr>
            <a:r>
              <a:rPr kumimoji="1" lang="ja-JP" altLang="en-US" sz="2400" b="1" dirty="0"/>
              <a:t>情報無損失の確認方法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正規化を施した後のテーブル群</a:t>
            </a:r>
            <a:r>
              <a:rPr kumimoji="1" lang="ja-JP" altLang="en-US" sz="2400" dirty="0"/>
              <a:t>から、</a:t>
            </a:r>
            <a:r>
              <a:rPr kumimoji="1" lang="ja-JP" altLang="en-US" sz="2400" b="1" dirty="0"/>
              <a:t>正規化する前のテーブルを正確に復元できるか</a:t>
            </a:r>
            <a:r>
              <a:rPr kumimoji="1" lang="ja-JP" altLang="en-US" sz="2400" dirty="0"/>
              <a:t>どうかを検証</a:t>
            </a:r>
            <a:endParaRPr kumimoji="1" lang="en-US" altLang="ja-JP" sz="2400" dirty="0"/>
          </a:p>
          <a:p>
            <a:r>
              <a:rPr kumimoji="1" lang="ja-JP" altLang="en-US" sz="2400" dirty="0"/>
              <a:t>正規化が、データを損なわないことを保証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988DA5D-38F6-6AB9-80C6-958F1EB74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9331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CE3F87-BE1C-5609-259E-71F83BEB0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正規化と情報無損失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988DA5D-38F6-6AB9-80C6-958F1EB74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4F53C8B-E3EC-386B-5BFF-C832198EFC7D}"/>
              </a:ext>
            </a:extLst>
          </p:cNvPr>
          <p:cNvSpPr/>
          <p:nvPr/>
        </p:nvSpPr>
        <p:spPr>
          <a:xfrm>
            <a:off x="4010943" y="1533091"/>
            <a:ext cx="813926" cy="9070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760847A-B2D3-EC07-593C-FC7428616C07}"/>
              </a:ext>
            </a:extLst>
          </p:cNvPr>
          <p:cNvSpPr/>
          <p:nvPr/>
        </p:nvSpPr>
        <p:spPr>
          <a:xfrm>
            <a:off x="3802622" y="3057394"/>
            <a:ext cx="1230569" cy="36799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右矢印 4">
            <a:extLst>
              <a:ext uri="{FF2B5EF4-FFF2-40B4-BE49-F238E27FC236}">
                <a16:creationId xmlns:a16="http://schemas.microsoft.com/office/drawing/2014/main" id="{ADFC6D6D-B878-C527-55A3-1CBFB576C1B3}"/>
              </a:ext>
            </a:extLst>
          </p:cNvPr>
          <p:cNvSpPr/>
          <p:nvPr/>
        </p:nvSpPr>
        <p:spPr>
          <a:xfrm>
            <a:off x="5327102" y="1951979"/>
            <a:ext cx="777018" cy="10707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3D32F52-9204-3D77-D9F3-3C41659E4518}"/>
              </a:ext>
            </a:extLst>
          </p:cNvPr>
          <p:cNvSpPr txBox="1"/>
          <p:nvPr/>
        </p:nvSpPr>
        <p:spPr>
          <a:xfrm>
            <a:off x="3802622" y="244868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テーブル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DD9EA4B-2CFB-2227-473F-FF2AA18F3E5D}"/>
              </a:ext>
            </a:extLst>
          </p:cNvPr>
          <p:cNvSpPr txBox="1"/>
          <p:nvPr/>
        </p:nvSpPr>
        <p:spPr>
          <a:xfrm>
            <a:off x="3768785" y="350577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テーブル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822672E-50B5-86E3-C878-ADFA7CE20883}"/>
              </a:ext>
            </a:extLst>
          </p:cNvPr>
          <p:cNvSpPr txBox="1"/>
          <p:nvPr/>
        </p:nvSpPr>
        <p:spPr>
          <a:xfrm>
            <a:off x="6981798" y="3253601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テーブル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10AA4B1-BB05-E506-829C-9F746E9EF253}"/>
              </a:ext>
            </a:extLst>
          </p:cNvPr>
          <p:cNvSpPr txBox="1"/>
          <p:nvPr/>
        </p:nvSpPr>
        <p:spPr>
          <a:xfrm>
            <a:off x="5377057" y="3045181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結合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CF02DC07-6E96-5063-A279-5E4C62FBB423}"/>
              </a:ext>
            </a:extLst>
          </p:cNvPr>
          <p:cNvSpPr/>
          <p:nvPr/>
        </p:nvSpPr>
        <p:spPr>
          <a:xfrm>
            <a:off x="6572597" y="1720727"/>
            <a:ext cx="2034121" cy="14387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右矢印 20">
            <a:extLst>
              <a:ext uri="{FF2B5EF4-FFF2-40B4-BE49-F238E27FC236}">
                <a16:creationId xmlns:a16="http://schemas.microsoft.com/office/drawing/2014/main" id="{362ACD6E-E2E4-3D2C-7A39-3A4C92BC33C6}"/>
              </a:ext>
            </a:extLst>
          </p:cNvPr>
          <p:cNvSpPr/>
          <p:nvPr/>
        </p:nvSpPr>
        <p:spPr>
          <a:xfrm>
            <a:off x="2766388" y="2012730"/>
            <a:ext cx="777018" cy="10707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FB681C8-E50C-EB2F-35AF-1F6D4F2160B2}"/>
              </a:ext>
            </a:extLst>
          </p:cNvPr>
          <p:cNvSpPr txBox="1"/>
          <p:nvPr/>
        </p:nvSpPr>
        <p:spPr>
          <a:xfrm>
            <a:off x="835490" y="409902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正規化前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CE1A948E-5F11-4AE7-B6E2-7B35638082DE}"/>
              </a:ext>
            </a:extLst>
          </p:cNvPr>
          <p:cNvSpPr/>
          <p:nvPr/>
        </p:nvSpPr>
        <p:spPr>
          <a:xfrm>
            <a:off x="526316" y="1767984"/>
            <a:ext cx="2034121" cy="14387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F7EB25F-8D37-B8AC-660D-794D97D28014}"/>
              </a:ext>
            </a:extLst>
          </p:cNvPr>
          <p:cNvSpPr txBox="1"/>
          <p:nvPr/>
        </p:nvSpPr>
        <p:spPr>
          <a:xfrm>
            <a:off x="835490" y="328409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テーブル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E59B74F-1D41-1E77-CFE2-D7083766C9B4}"/>
              </a:ext>
            </a:extLst>
          </p:cNvPr>
          <p:cNvSpPr txBox="1"/>
          <p:nvPr/>
        </p:nvSpPr>
        <p:spPr>
          <a:xfrm>
            <a:off x="3844563" y="448331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正規化後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DE774D5-010B-B24A-1FFA-BFC7ED7A146E}"/>
              </a:ext>
            </a:extLst>
          </p:cNvPr>
          <p:cNvSpPr txBox="1"/>
          <p:nvPr/>
        </p:nvSpPr>
        <p:spPr>
          <a:xfrm>
            <a:off x="6045312" y="4099022"/>
            <a:ext cx="295465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正規化後の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テーブル群を使い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正規化する前の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テーブル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を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復元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可能</a:t>
            </a:r>
          </a:p>
        </p:txBody>
      </p:sp>
    </p:spTree>
    <p:extLst>
      <p:ext uri="{BB962C8B-B14F-4D97-AF65-F5344CB8AC3E}">
        <p14:creationId xmlns:p14="http://schemas.microsoft.com/office/powerpoint/2010/main" val="1473800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正規化と情報無損失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78007" y="1402133"/>
          <a:ext cx="2534500" cy="1323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5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4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名前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昼食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料金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A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そば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250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B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カレーライス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400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C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カレーライス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400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D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うどん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250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表 6"/>
          <p:cNvGraphicFramePr>
            <a:graphicFrameLocks noGrp="1"/>
          </p:cNvGraphicFramePr>
          <p:nvPr/>
        </p:nvGraphicFramePr>
        <p:xfrm>
          <a:off x="3423178" y="1082032"/>
          <a:ext cx="1805837" cy="1323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8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名前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昼食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A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そば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B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カレーライス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C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カレーライス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D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うどん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右矢印 10"/>
          <p:cNvSpPr/>
          <p:nvPr/>
        </p:nvSpPr>
        <p:spPr>
          <a:xfrm>
            <a:off x="2699662" y="1659373"/>
            <a:ext cx="327837" cy="9518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1A02856-9F97-48BA-8EE9-1E33C4B52C09}"/>
              </a:ext>
            </a:extLst>
          </p:cNvPr>
          <p:cNvSpPr txBox="1"/>
          <p:nvPr/>
        </p:nvSpPr>
        <p:spPr>
          <a:xfrm>
            <a:off x="2340504" y="2805257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分割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D55D4A4C-0B06-433C-9C23-6FD3B0394F29}"/>
              </a:ext>
            </a:extLst>
          </p:cNvPr>
          <p:cNvSpPr/>
          <p:nvPr/>
        </p:nvSpPr>
        <p:spPr>
          <a:xfrm>
            <a:off x="3253947" y="972500"/>
            <a:ext cx="2327150" cy="33428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aphicFrame>
        <p:nvGraphicFramePr>
          <p:cNvPr id="22" name="表 21">
            <a:extLst>
              <a:ext uri="{FF2B5EF4-FFF2-40B4-BE49-F238E27FC236}">
                <a16:creationId xmlns:a16="http://schemas.microsoft.com/office/drawing/2014/main" id="{EFECBEFE-B239-411A-8A6C-034AB3FA2F35}"/>
              </a:ext>
            </a:extLst>
          </p:cNvPr>
          <p:cNvGraphicFramePr>
            <a:graphicFrameLocks noGrp="1"/>
          </p:cNvGraphicFramePr>
          <p:nvPr/>
        </p:nvGraphicFramePr>
        <p:xfrm>
          <a:off x="3383594" y="2831110"/>
          <a:ext cx="2031074" cy="1059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80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30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昼食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料金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そば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250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カレーライス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400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うどん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250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AD639CE7-E5B1-4DFA-A839-2EEE02F7885B}"/>
              </a:ext>
            </a:extLst>
          </p:cNvPr>
          <p:cNvSpPr txBox="1"/>
          <p:nvPr/>
        </p:nvSpPr>
        <p:spPr>
          <a:xfrm>
            <a:off x="661043" y="4657134"/>
            <a:ext cx="55242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情報無損失である：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OK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データの冗長性が減少している：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OK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83CF6AB-77F6-CB35-8191-A7B7FE608889}"/>
              </a:ext>
            </a:extLst>
          </p:cNvPr>
          <p:cNvSpPr txBox="1"/>
          <p:nvPr/>
        </p:nvSpPr>
        <p:spPr>
          <a:xfrm>
            <a:off x="3311222" y="2399644"/>
            <a:ext cx="2319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テーブル名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: X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とする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CB3F23F-265E-B94A-A874-8A68AAEFDD88}"/>
              </a:ext>
            </a:extLst>
          </p:cNvPr>
          <p:cNvSpPr txBox="1"/>
          <p:nvPr/>
        </p:nvSpPr>
        <p:spPr>
          <a:xfrm>
            <a:off x="3311222" y="3910221"/>
            <a:ext cx="2311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テーブル名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: Y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とする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820A9F1-1273-2E91-DCBE-49B35E6A56E2}"/>
              </a:ext>
            </a:extLst>
          </p:cNvPr>
          <p:cNvSpPr/>
          <p:nvPr/>
        </p:nvSpPr>
        <p:spPr>
          <a:xfrm>
            <a:off x="5927938" y="1440583"/>
            <a:ext cx="3208439" cy="5847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X.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名前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X.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昼食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Y.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料金 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FROM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X 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JOIN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Y 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ON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X.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昼食 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= Y.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昼食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;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E7F7386-ADF2-3D51-53B7-9B63E738CEE7}"/>
              </a:ext>
            </a:extLst>
          </p:cNvPr>
          <p:cNvSpPr txBox="1"/>
          <p:nvPr/>
        </p:nvSpPr>
        <p:spPr>
          <a:xfrm>
            <a:off x="6615556" y="1004467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結合のコマンド</a:t>
            </a:r>
          </a:p>
        </p:txBody>
      </p:sp>
      <p:graphicFrame>
        <p:nvGraphicFramePr>
          <p:cNvPr id="12" name="表 11">
            <a:extLst>
              <a:ext uri="{FF2B5EF4-FFF2-40B4-BE49-F238E27FC236}">
                <a16:creationId xmlns:a16="http://schemas.microsoft.com/office/drawing/2014/main" id="{2AE7871A-CA70-20D9-98A1-58A8D08392C4}"/>
              </a:ext>
            </a:extLst>
          </p:cNvPr>
          <p:cNvGraphicFramePr>
            <a:graphicFrameLocks noGrp="1"/>
          </p:cNvGraphicFramePr>
          <p:nvPr/>
        </p:nvGraphicFramePr>
        <p:xfrm>
          <a:off x="6248553" y="2872007"/>
          <a:ext cx="2534500" cy="1323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5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4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名前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昼食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料金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A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そば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250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B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カレーライス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400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C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カレーライス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400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D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うどん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250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7957D2F-D78A-F225-50F4-8781D4CD3AEC}"/>
              </a:ext>
            </a:extLst>
          </p:cNvPr>
          <p:cNvSpPr txBox="1"/>
          <p:nvPr/>
        </p:nvSpPr>
        <p:spPr>
          <a:xfrm>
            <a:off x="6054831" y="2158926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このコマンドの実行により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元に戻る</a:t>
            </a:r>
          </a:p>
        </p:txBody>
      </p:sp>
    </p:spTree>
    <p:extLst>
      <p:ext uri="{BB962C8B-B14F-4D97-AF65-F5344CB8AC3E}">
        <p14:creationId xmlns:p14="http://schemas.microsoft.com/office/powerpoint/2010/main" val="3844691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630257-0A9A-7B17-3B1A-D49FBDAA4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商品テーブルと購入テーブル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FB9CBA9-FAD0-9295-434C-B16AAD96E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4B3B6ABD-9024-9F5D-94DB-F67D58E86087}"/>
              </a:ext>
            </a:extLst>
          </p:cNvPr>
          <p:cNvCxnSpPr/>
          <p:nvPr/>
        </p:nvCxnSpPr>
        <p:spPr>
          <a:xfrm>
            <a:off x="895561" y="3253859"/>
            <a:ext cx="1542838" cy="102639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C43981D-F0C7-CFBD-DC2C-B663A14CC1D0}"/>
              </a:ext>
            </a:extLst>
          </p:cNvPr>
          <p:cNvSpPr txBox="1"/>
          <p:nvPr/>
        </p:nvSpPr>
        <p:spPr>
          <a:xfrm>
            <a:off x="2127708" y="356051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関連</a:t>
            </a:r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188382" y="979007"/>
            <a:ext cx="1414358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</a:t>
            </a:r>
          </a:p>
        </p:txBody>
      </p:sp>
      <p:graphicFrame>
        <p:nvGraphicFramePr>
          <p:cNvPr id="11" name="表 10">
            <a:extLst>
              <a:ext uri="{FF2B5EF4-FFF2-40B4-BE49-F238E27FC236}">
                <a16:creationId xmlns:a16="http://schemas.microsoft.com/office/drawing/2014/main" id="{AB3E76CA-A9B6-4D97-996F-09D649B90FBD}"/>
              </a:ext>
            </a:extLst>
          </p:cNvPr>
          <p:cNvGraphicFramePr>
            <a:graphicFrameLocks noGrp="1"/>
          </p:cNvGraphicFramePr>
          <p:nvPr/>
        </p:nvGraphicFramePr>
        <p:xfrm>
          <a:off x="277281" y="1516499"/>
          <a:ext cx="294361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表 12">
            <a:extLst>
              <a:ext uri="{FF2B5EF4-FFF2-40B4-BE49-F238E27FC236}">
                <a16:creationId xmlns:a16="http://schemas.microsoft.com/office/drawing/2014/main" id="{296DF858-2D5B-4257-B814-B2B421032B18}"/>
              </a:ext>
            </a:extLst>
          </p:cNvPr>
          <p:cNvGraphicFramePr>
            <a:graphicFrameLocks noGrp="1"/>
          </p:cNvGraphicFramePr>
          <p:nvPr/>
        </p:nvGraphicFramePr>
        <p:xfrm>
          <a:off x="443471" y="4349531"/>
          <a:ext cx="2889051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517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商品番号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Y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1319173"/>
                  </a:ext>
                </a:extLst>
              </a:tr>
            </a:tbl>
          </a:graphicData>
        </a:graphic>
      </p:graphicFrame>
      <p:sp>
        <p:nvSpPr>
          <p:cNvPr id="15" name="コンテンツ プレースホルダー 2"/>
          <p:cNvSpPr txBox="1">
            <a:spLocks/>
          </p:cNvSpPr>
          <p:nvPr/>
        </p:nvSpPr>
        <p:spPr>
          <a:xfrm>
            <a:off x="443471" y="3738851"/>
            <a:ext cx="2299404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購入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619582" y="2576015"/>
            <a:ext cx="5174815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</a:t>
            </a: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さんは、</a:t>
            </a: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みかん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と，</a:t>
            </a:r>
            <a:endParaRPr kumimoji="1" lang="en-US" altLang="ja-JP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　　　　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</a:t>
            </a: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3 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メロン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を買った</a:t>
            </a:r>
            <a:endParaRPr kumimoji="1" lang="en-US" altLang="ja-JP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</a:t>
            </a:r>
            <a:r>
              <a:rPr kumimoji="0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</a:t>
            </a:r>
            <a:r>
              <a:rPr kumimoji="0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さんは、 </a:t>
            </a:r>
            <a:r>
              <a:rPr kumimoji="0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 </a:t>
            </a:r>
            <a:r>
              <a:rPr kumimoji="0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</a:t>
            </a:r>
            <a:r>
              <a:rPr kumimoji="0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りんご</a:t>
            </a:r>
            <a:r>
              <a:rPr kumimoji="0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を買った</a:t>
            </a:r>
            <a:endParaRPr kumimoji="1" lang="ja-JP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右中かっこ 13"/>
          <p:cNvSpPr/>
          <p:nvPr/>
        </p:nvSpPr>
        <p:spPr>
          <a:xfrm rot="5400000">
            <a:off x="4876449" y="3172962"/>
            <a:ext cx="278177" cy="208156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右中かっこ 15"/>
          <p:cNvSpPr/>
          <p:nvPr/>
        </p:nvSpPr>
        <p:spPr>
          <a:xfrm rot="5400000">
            <a:off x="6364148" y="3519162"/>
            <a:ext cx="415498" cy="208156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136465" y="4799135"/>
            <a:ext cx="260840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商品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テーブルの情報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598583" y="4671646"/>
            <a:ext cx="260840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購入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テーブルの情報</a:t>
            </a:r>
          </a:p>
        </p:txBody>
      </p:sp>
    </p:spTree>
    <p:extLst>
      <p:ext uri="{BB962C8B-B14F-4D97-AF65-F5344CB8AC3E}">
        <p14:creationId xmlns:p14="http://schemas.microsoft.com/office/powerpoint/2010/main" val="3671429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結合の例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84612" y="846253"/>
            <a:ext cx="4998441" cy="5333166"/>
          </a:xfrm>
        </p:spPr>
        <p:txBody>
          <a:bodyPr>
            <a:normAutofit/>
          </a:bodyPr>
          <a:lstStyle/>
          <a:p>
            <a:r>
              <a:rPr lang="ja-JP" altLang="en-US" sz="2400" dirty="0"/>
              <a:t>商品テーブルと購入テーブルを</a:t>
            </a:r>
            <a:r>
              <a:rPr lang="ja-JP" altLang="en-US" sz="2400" b="1" dirty="0"/>
              <a:t>結合</a:t>
            </a:r>
            <a:r>
              <a:rPr lang="ja-JP" altLang="en-US" sz="2400" dirty="0"/>
              <a:t>して、</a:t>
            </a:r>
            <a:r>
              <a:rPr lang="ja-JP" altLang="en-US" sz="2400" b="1" dirty="0"/>
              <a:t>購入者がどの商品を購入したかのデータ</a:t>
            </a:r>
            <a:r>
              <a:rPr lang="ja-JP" altLang="en-US" sz="2400" dirty="0"/>
              <a:t>を取得。</a:t>
            </a:r>
            <a:endParaRPr lang="en-US" altLang="ja-JP" sz="2400" dirty="0"/>
          </a:p>
          <a:p>
            <a:r>
              <a:rPr lang="ja-JP" altLang="en-US" sz="2400" b="1" dirty="0"/>
              <a:t>結合条件</a:t>
            </a:r>
            <a:r>
              <a:rPr lang="ja-JP" altLang="en-US" sz="2400" dirty="0"/>
              <a:t>は、</a:t>
            </a:r>
            <a:r>
              <a:rPr lang="ja-JP" altLang="en-US" sz="2400" b="1" dirty="0"/>
              <a:t>商品テーブルの</a:t>
            </a:r>
            <a:r>
              <a:rPr lang="en-US" altLang="ja-JP" sz="2400" b="1" dirty="0"/>
              <a:t>ID</a:t>
            </a:r>
            <a:r>
              <a:rPr lang="ja-JP" altLang="en-US" sz="2400" b="1" dirty="0"/>
              <a:t>属性と購入テーブルの商品番号属性が等しい</a:t>
            </a:r>
            <a:r>
              <a:rPr lang="ja-JP" altLang="en-US" sz="2400" dirty="0"/>
              <a:t>場合に結合</a:t>
            </a: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4B3B6ABD-9024-9F5D-94DB-F67D58E86087}"/>
              </a:ext>
            </a:extLst>
          </p:cNvPr>
          <p:cNvCxnSpPr/>
          <p:nvPr/>
        </p:nvCxnSpPr>
        <p:spPr>
          <a:xfrm>
            <a:off x="895561" y="3253859"/>
            <a:ext cx="1542838" cy="102639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C43981D-F0C7-CFBD-DC2C-B663A14CC1D0}"/>
              </a:ext>
            </a:extLst>
          </p:cNvPr>
          <p:cNvSpPr txBox="1"/>
          <p:nvPr/>
        </p:nvSpPr>
        <p:spPr>
          <a:xfrm>
            <a:off x="2127708" y="356051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関連</a:t>
            </a: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188382" y="979007"/>
            <a:ext cx="1414358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</a:t>
            </a:r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AB3E76CA-A9B6-4D97-996F-09D649B90FBD}"/>
              </a:ext>
            </a:extLst>
          </p:cNvPr>
          <p:cNvGraphicFramePr>
            <a:graphicFrameLocks noGrp="1"/>
          </p:cNvGraphicFramePr>
          <p:nvPr/>
        </p:nvGraphicFramePr>
        <p:xfrm>
          <a:off x="277281" y="1516499"/>
          <a:ext cx="294361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296DF858-2D5B-4257-B814-B2B421032B18}"/>
              </a:ext>
            </a:extLst>
          </p:cNvPr>
          <p:cNvGraphicFramePr>
            <a:graphicFrameLocks noGrp="1"/>
          </p:cNvGraphicFramePr>
          <p:nvPr/>
        </p:nvGraphicFramePr>
        <p:xfrm>
          <a:off x="443471" y="4349531"/>
          <a:ext cx="2889051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517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商品番号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Y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1319173"/>
                  </a:ext>
                </a:extLst>
              </a:tr>
            </a:tbl>
          </a:graphicData>
        </a:graphic>
      </p:graphicFrame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443471" y="3738851"/>
            <a:ext cx="2299404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購入</a:t>
            </a:r>
          </a:p>
        </p:txBody>
      </p:sp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6A3EB56A-6D91-4269-8C66-E6074AAD31CF}"/>
              </a:ext>
            </a:extLst>
          </p:cNvPr>
          <p:cNvSpPr txBox="1">
            <a:spLocks/>
          </p:cNvSpPr>
          <p:nvPr/>
        </p:nvSpPr>
        <p:spPr>
          <a:xfrm>
            <a:off x="4618956" y="5035122"/>
            <a:ext cx="3593856" cy="15516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7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SELECT</a:t>
            </a:r>
            <a:r>
              <a:rPr kumimoji="1" lang="en-US" altLang="ja-JP" sz="2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27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* FROM </a:t>
            </a:r>
            <a:r>
              <a:rPr kumimoji="1" lang="ja-JP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</a:t>
            </a:r>
            <a:endParaRPr kumimoji="1" lang="en-US" altLang="ja-JP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7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JOIN </a:t>
            </a:r>
            <a:r>
              <a:rPr kumimoji="1" lang="ja-JP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購入</a:t>
            </a:r>
            <a:endParaRPr kumimoji="1" lang="en-US" altLang="ja-JP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7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ON</a:t>
            </a:r>
            <a:r>
              <a:rPr kumimoji="1" lang="en-US" altLang="ja-JP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</a:t>
            </a:r>
            <a:r>
              <a:rPr kumimoji="1" lang="en-US" altLang="ja-JP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.ID = </a:t>
            </a:r>
            <a:r>
              <a:rPr kumimoji="1" lang="ja-JP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購入</a:t>
            </a:r>
            <a:r>
              <a:rPr kumimoji="1" lang="en-US" altLang="ja-JP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.</a:t>
            </a:r>
            <a:r>
              <a:rPr kumimoji="1" lang="ja-JP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商品番号</a:t>
            </a:r>
            <a:r>
              <a:rPr kumimoji="1" lang="en-US" altLang="ja-JP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consolata" panose="020B0609030003000000" pitchFamily="49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consolata" panose="020B0609030003000000" pitchFamily="49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graphicFrame>
        <p:nvGraphicFramePr>
          <p:cNvPr id="13" name="表 12">
            <a:extLst>
              <a:ext uri="{FF2B5EF4-FFF2-40B4-BE49-F238E27FC236}">
                <a16:creationId xmlns:a16="http://schemas.microsoft.com/office/drawing/2014/main" id="{C867B66C-3477-4CB1-844A-519331FCEFE2}"/>
              </a:ext>
            </a:extLst>
          </p:cNvPr>
          <p:cNvGraphicFramePr>
            <a:graphicFrameLocks noGrp="1"/>
          </p:cNvGraphicFramePr>
          <p:nvPr/>
        </p:nvGraphicFramePr>
        <p:xfrm>
          <a:off x="4249521" y="3438030"/>
          <a:ext cx="4533532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8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53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67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43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90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941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ID</a:t>
                      </a:r>
                      <a:endParaRPr kumimoji="1" lang="ja-JP" alt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単価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商品番号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861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1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50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X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5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1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5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861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3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500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X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5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3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5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680958"/>
                  </a:ext>
                </a:extLst>
              </a:tr>
              <a:tr h="342861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2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100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Y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6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2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6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274167"/>
                  </a:ext>
                </a:extLst>
              </a:tr>
            </a:tbl>
          </a:graphicData>
        </a:graphic>
      </p:graphicFrame>
      <p:sp>
        <p:nvSpPr>
          <p:cNvPr id="14" name="右矢印 4">
            <a:extLst>
              <a:ext uri="{FF2B5EF4-FFF2-40B4-BE49-F238E27FC236}">
                <a16:creationId xmlns:a16="http://schemas.microsoft.com/office/drawing/2014/main" id="{A3A5A180-4D0C-4639-9357-9FDE91CC3C9C}"/>
              </a:ext>
            </a:extLst>
          </p:cNvPr>
          <p:cNvSpPr/>
          <p:nvPr/>
        </p:nvSpPr>
        <p:spPr>
          <a:xfrm>
            <a:off x="3557494" y="3438030"/>
            <a:ext cx="531594" cy="10707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7352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50" y="274732"/>
            <a:ext cx="8753475" cy="52680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ja-JP" altLang="en-US" dirty="0"/>
              <a:t>結合の例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E47450D-3ED1-4A4C-94DD-3561C325E358}"/>
              </a:ext>
            </a:extLst>
          </p:cNvPr>
          <p:cNvSpPr txBox="1"/>
          <p:nvPr/>
        </p:nvSpPr>
        <p:spPr>
          <a:xfrm>
            <a:off x="5089286" y="4627705"/>
            <a:ext cx="2954655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SQL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の実行により</a:t>
            </a:r>
            <a:endParaRPr kumimoji="1" lang="en-US" altLang="ja-JP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新しく生成される</a:t>
            </a:r>
            <a:endParaRPr kumimoji="1" lang="en-US" altLang="ja-JP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テーブル</a:t>
            </a:r>
          </a:p>
        </p:txBody>
      </p:sp>
      <p:graphicFrame>
        <p:nvGraphicFramePr>
          <p:cNvPr id="19" name="表 18">
            <a:extLst>
              <a:ext uri="{FF2B5EF4-FFF2-40B4-BE49-F238E27FC236}">
                <a16:creationId xmlns:a16="http://schemas.microsoft.com/office/drawing/2014/main" id="{C867B66C-3477-4CB1-844A-519331FCEFE2}"/>
              </a:ext>
            </a:extLst>
          </p:cNvPr>
          <p:cNvGraphicFramePr>
            <a:graphicFrameLocks noGrp="1"/>
          </p:cNvGraphicFramePr>
          <p:nvPr/>
        </p:nvGraphicFramePr>
        <p:xfrm>
          <a:off x="4337995" y="3065787"/>
          <a:ext cx="4533532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8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53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67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43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90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941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ID</a:t>
                      </a:r>
                      <a:endParaRPr kumimoji="1" lang="ja-JP" alt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単価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商品番号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861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1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50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X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5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1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5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861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3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500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X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5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3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5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680958"/>
                  </a:ext>
                </a:extLst>
              </a:tr>
              <a:tr h="342861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2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100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Y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6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2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6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274167"/>
                  </a:ext>
                </a:extLst>
              </a:tr>
            </a:tbl>
          </a:graphicData>
        </a:graphic>
      </p:graphicFrame>
      <p:sp>
        <p:nvSpPr>
          <p:cNvPr id="20" name="コンテンツ プレースホルダー 2">
            <a:extLst>
              <a:ext uri="{FF2B5EF4-FFF2-40B4-BE49-F238E27FC236}">
                <a16:creationId xmlns:a16="http://schemas.microsoft.com/office/drawing/2014/main" id="{6A3EB56A-6D91-4269-8C66-E6074AAD3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9974" y="1123522"/>
            <a:ext cx="3593856" cy="155161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en-US" altLang="ja-JP" sz="2700" b="1" dirty="0">
                <a:solidFill>
                  <a:srgbClr val="C00000"/>
                </a:solidFill>
                <a:latin typeface="Segoe UI" panose="020B0502040204020203" pitchFamily="34" charset="0"/>
              </a:rPr>
              <a:t>SELECT</a:t>
            </a:r>
            <a:r>
              <a:rPr lang="en-US" altLang="ja-JP" sz="2700" b="1" dirty="0">
                <a:latin typeface="Segoe UI" panose="020B0502040204020203" pitchFamily="34" charset="0"/>
              </a:rPr>
              <a:t> </a:t>
            </a:r>
            <a:r>
              <a:rPr lang="en-US" altLang="ja-JP" sz="2700" b="1" dirty="0">
                <a:solidFill>
                  <a:srgbClr val="C00000"/>
                </a:solidFill>
                <a:latin typeface="Segoe UI" panose="020B0502040204020203" pitchFamily="34" charset="0"/>
              </a:rPr>
              <a:t>* FROM </a:t>
            </a:r>
            <a:r>
              <a:rPr lang="ja-JP" altLang="en-US" sz="2700" dirty="0">
                <a:latin typeface="Segoe UI" panose="020B0502040204020203" pitchFamily="34" charset="0"/>
              </a:rPr>
              <a:t>商品</a:t>
            </a:r>
            <a:endParaRPr lang="en-US" altLang="ja-JP" sz="2700" dirty="0">
              <a:latin typeface="Segoe UI" panose="020B0502040204020203" pitchFamily="34" charset="0"/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en-US" altLang="ja-JP" sz="2700" b="1" dirty="0">
                <a:solidFill>
                  <a:srgbClr val="C00000"/>
                </a:solidFill>
                <a:latin typeface="Segoe UI" panose="020B0502040204020203" pitchFamily="34" charset="0"/>
              </a:rPr>
              <a:t>JOIN </a:t>
            </a:r>
            <a:r>
              <a:rPr lang="ja-JP" altLang="en-US" sz="2700" dirty="0">
                <a:latin typeface="Segoe UI" panose="020B0502040204020203" pitchFamily="34" charset="0"/>
              </a:rPr>
              <a:t>購入</a:t>
            </a:r>
            <a:endParaRPr lang="en-US" altLang="ja-JP" sz="2700" dirty="0">
              <a:latin typeface="Segoe UI" panose="020B0502040204020203" pitchFamily="34" charset="0"/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en-US" altLang="ja-JP" sz="2700" b="1" dirty="0">
                <a:solidFill>
                  <a:srgbClr val="C00000"/>
                </a:solidFill>
                <a:latin typeface="Segoe UI" panose="020B0502040204020203" pitchFamily="34" charset="0"/>
              </a:rPr>
              <a:t>ON</a:t>
            </a:r>
            <a:r>
              <a:rPr lang="en-US" altLang="ja-JP" sz="2700" dirty="0">
                <a:latin typeface="Segoe UI" panose="020B0502040204020203" pitchFamily="34" charset="0"/>
              </a:rPr>
              <a:t> </a:t>
            </a:r>
            <a:r>
              <a:rPr lang="ja-JP" altLang="en-US" sz="2700" dirty="0">
                <a:latin typeface="Segoe UI" panose="020B0502040204020203" pitchFamily="34" charset="0"/>
              </a:rPr>
              <a:t>商品</a:t>
            </a:r>
            <a:r>
              <a:rPr lang="en-US" altLang="ja-JP" sz="2700" dirty="0">
                <a:latin typeface="Segoe UI" panose="020B0502040204020203" pitchFamily="34" charset="0"/>
              </a:rPr>
              <a:t>.ID = </a:t>
            </a:r>
            <a:r>
              <a:rPr lang="ja-JP" altLang="en-US" sz="2700" dirty="0">
                <a:latin typeface="Segoe UI" panose="020B0502040204020203" pitchFamily="34" charset="0"/>
              </a:rPr>
              <a:t>購入</a:t>
            </a:r>
            <a:r>
              <a:rPr lang="en-US" altLang="ja-JP" sz="2700" dirty="0">
                <a:latin typeface="Segoe UI" panose="020B0502040204020203" pitchFamily="34" charset="0"/>
              </a:rPr>
              <a:t>.</a:t>
            </a:r>
            <a:r>
              <a:rPr lang="ja-JP" altLang="en-US" sz="2700" dirty="0">
                <a:latin typeface="Segoe UI" panose="020B0502040204020203" pitchFamily="34" charset="0"/>
              </a:rPr>
              <a:t>商品番号</a:t>
            </a:r>
            <a:r>
              <a:rPr lang="en-US" altLang="ja-JP" sz="2700" dirty="0">
                <a:latin typeface="Segoe UI" panose="020B0502040204020203" pitchFamily="34" charset="0"/>
              </a:rPr>
              <a:t>;</a:t>
            </a:r>
          </a:p>
          <a:p>
            <a:pPr marL="0" indent="0">
              <a:buNone/>
            </a:pPr>
            <a:endParaRPr lang="ja-JP" altLang="en-US" sz="2700" dirty="0">
              <a:latin typeface="Inconsolata" panose="020B0609030003000000" pitchFamily="49" charset="0"/>
            </a:endParaRPr>
          </a:p>
          <a:p>
            <a:pPr marL="0" indent="0">
              <a:buNone/>
            </a:pPr>
            <a:endParaRPr lang="ja-JP" altLang="en-US" sz="2700" dirty="0">
              <a:latin typeface="Inconsolata" panose="020B0609030003000000" pitchFamily="49" charset="0"/>
            </a:endParaRPr>
          </a:p>
        </p:txBody>
      </p:sp>
      <p:sp>
        <p:nvSpPr>
          <p:cNvPr id="3" name="右中かっこ 2">
            <a:extLst>
              <a:ext uri="{FF2B5EF4-FFF2-40B4-BE49-F238E27FC236}">
                <a16:creationId xmlns:a16="http://schemas.microsoft.com/office/drawing/2014/main" id="{766C6082-54DC-4640-B9F8-D877EA37C3F8}"/>
              </a:ext>
            </a:extLst>
          </p:cNvPr>
          <p:cNvSpPr/>
          <p:nvPr/>
        </p:nvSpPr>
        <p:spPr>
          <a:xfrm>
            <a:off x="7400010" y="2124901"/>
            <a:ext cx="125260" cy="52680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A4E8429-D55D-40DF-891B-DF11467E6A70}"/>
              </a:ext>
            </a:extLst>
          </p:cNvPr>
          <p:cNvSpPr txBox="1"/>
          <p:nvPr/>
        </p:nvSpPr>
        <p:spPr>
          <a:xfrm>
            <a:off x="7525270" y="2168902"/>
            <a:ext cx="156966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結合条件</a:t>
            </a:r>
            <a:endParaRPr kumimoji="0" lang="en-US" altLang="ja-JP" sz="27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右矢印 4">
            <a:extLst>
              <a:ext uri="{FF2B5EF4-FFF2-40B4-BE49-F238E27FC236}">
                <a16:creationId xmlns:a16="http://schemas.microsoft.com/office/drawing/2014/main" id="{A3A5A180-4D0C-4639-9357-9FDE91CC3C9C}"/>
              </a:ext>
            </a:extLst>
          </p:cNvPr>
          <p:cNvSpPr/>
          <p:nvPr/>
        </p:nvSpPr>
        <p:spPr>
          <a:xfrm>
            <a:off x="3555497" y="3134452"/>
            <a:ext cx="531594" cy="10707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01CF557-A417-DBB2-DBBF-63C0B6E4A4AB}"/>
              </a:ext>
            </a:extLst>
          </p:cNvPr>
          <p:cNvSpPr txBox="1"/>
          <p:nvPr/>
        </p:nvSpPr>
        <p:spPr>
          <a:xfrm>
            <a:off x="4013318" y="664922"/>
            <a:ext cx="279916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結合のための</a:t>
            </a:r>
            <a:r>
              <a:rPr kumimoji="0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SQL</a:t>
            </a:r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4B3B6ABD-9024-9F5D-94DB-F67D58E86087}"/>
              </a:ext>
            </a:extLst>
          </p:cNvPr>
          <p:cNvCxnSpPr/>
          <p:nvPr/>
        </p:nvCxnSpPr>
        <p:spPr>
          <a:xfrm>
            <a:off x="895561" y="3253859"/>
            <a:ext cx="1542838" cy="102639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C43981D-F0C7-CFBD-DC2C-B663A14CC1D0}"/>
              </a:ext>
            </a:extLst>
          </p:cNvPr>
          <p:cNvSpPr txBox="1"/>
          <p:nvPr/>
        </p:nvSpPr>
        <p:spPr>
          <a:xfrm>
            <a:off x="2127708" y="356051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関連</a:t>
            </a:r>
          </a:p>
        </p:txBody>
      </p:sp>
      <p:sp>
        <p:nvSpPr>
          <p:cNvPr id="25" name="コンテンツ プレースホルダー 2"/>
          <p:cNvSpPr txBox="1">
            <a:spLocks/>
          </p:cNvSpPr>
          <p:nvPr/>
        </p:nvSpPr>
        <p:spPr>
          <a:xfrm>
            <a:off x="188382" y="979007"/>
            <a:ext cx="1414358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</a:t>
            </a:r>
          </a:p>
        </p:txBody>
      </p:sp>
      <p:graphicFrame>
        <p:nvGraphicFramePr>
          <p:cNvPr id="26" name="表 25">
            <a:extLst>
              <a:ext uri="{FF2B5EF4-FFF2-40B4-BE49-F238E27FC236}">
                <a16:creationId xmlns:a16="http://schemas.microsoft.com/office/drawing/2014/main" id="{AB3E76CA-A9B6-4D97-996F-09D649B90FBD}"/>
              </a:ext>
            </a:extLst>
          </p:cNvPr>
          <p:cNvGraphicFramePr>
            <a:graphicFrameLocks noGrp="1"/>
          </p:cNvGraphicFramePr>
          <p:nvPr/>
        </p:nvGraphicFramePr>
        <p:xfrm>
          <a:off x="277281" y="1516499"/>
          <a:ext cx="294361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7" name="表 26">
            <a:extLst>
              <a:ext uri="{FF2B5EF4-FFF2-40B4-BE49-F238E27FC236}">
                <a16:creationId xmlns:a16="http://schemas.microsoft.com/office/drawing/2014/main" id="{296DF858-2D5B-4257-B814-B2B421032B18}"/>
              </a:ext>
            </a:extLst>
          </p:cNvPr>
          <p:cNvGraphicFramePr>
            <a:graphicFrameLocks noGrp="1"/>
          </p:cNvGraphicFramePr>
          <p:nvPr/>
        </p:nvGraphicFramePr>
        <p:xfrm>
          <a:off x="443471" y="4349531"/>
          <a:ext cx="2889051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517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商品番号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Y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1319173"/>
                  </a:ext>
                </a:extLst>
              </a:tr>
            </a:tbl>
          </a:graphicData>
        </a:graphic>
      </p:graphicFrame>
      <p:sp>
        <p:nvSpPr>
          <p:cNvPr id="28" name="コンテンツ プレースホルダー 2"/>
          <p:cNvSpPr txBox="1">
            <a:spLocks/>
          </p:cNvSpPr>
          <p:nvPr/>
        </p:nvSpPr>
        <p:spPr>
          <a:xfrm>
            <a:off x="443471" y="3738851"/>
            <a:ext cx="2299404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購入</a:t>
            </a:r>
          </a:p>
        </p:txBody>
      </p:sp>
    </p:spTree>
    <p:extLst>
      <p:ext uri="{BB962C8B-B14F-4D97-AF65-F5344CB8AC3E}">
        <p14:creationId xmlns:p14="http://schemas.microsoft.com/office/powerpoint/2010/main" val="3230133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結合条件の指定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3006435"/>
            <a:ext cx="8461208" cy="3172983"/>
          </a:xfrm>
        </p:spPr>
        <p:txBody>
          <a:bodyPr/>
          <a:lstStyle/>
          <a:p>
            <a:r>
              <a:rPr lang="ja-JP" altLang="en-US" b="1" dirty="0"/>
              <a:t>商品テーブルの「</a:t>
            </a:r>
            <a:r>
              <a:rPr lang="en-US" altLang="ja-JP" b="1" dirty="0"/>
              <a:t>ID</a:t>
            </a:r>
            <a:r>
              <a:rPr lang="ja-JP" altLang="en-US" b="1" dirty="0"/>
              <a:t>」と購入テーブルの「商品番号」属性が等しい</a:t>
            </a:r>
            <a:r>
              <a:rPr lang="ja-JP" altLang="en-US" dirty="0"/>
              <a:t>という結合条件</a:t>
            </a:r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「</a:t>
            </a:r>
            <a:r>
              <a:rPr lang="ja-JP" altLang="en-US" b="1" dirty="0"/>
              <a:t>等しい値を持つ」という結合条件の表し方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6A3EB56A-6D91-4269-8C66-E6074AAD31CF}"/>
              </a:ext>
            </a:extLst>
          </p:cNvPr>
          <p:cNvSpPr txBox="1">
            <a:spLocks/>
          </p:cNvSpPr>
          <p:nvPr/>
        </p:nvSpPr>
        <p:spPr>
          <a:xfrm>
            <a:off x="1044483" y="1092604"/>
            <a:ext cx="3593856" cy="15516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SELECT</a:t>
            </a: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* FROM 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</a:t>
            </a:r>
            <a:endParaRPr kumimoji="1" lang="en-US" altLang="ja-JP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JOIN 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購入</a:t>
            </a:r>
            <a:endParaRPr kumimoji="1" lang="en-US" altLang="ja-JP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ON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.ID = 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購入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.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商品番号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consolata" panose="020B0609030003000000" pitchFamily="49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consolata" panose="020B0609030003000000" pitchFamily="49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7" name="右中かっこ 6">
            <a:extLst>
              <a:ext uri="{FF2B5EF4-FFF2-40B4-BE49-F238E27FC236}">
                <a16:creationId xmlns:a16="http://schemas.microsoft.com/office/drawing/2014/main" id="{766C6082-54DC-4640-B9F8-D877EA37C3F8}"/>
              </a:ext>
            </a:extLst>
          </p:cNvPr>
          <p:cNvSpPr/>
          <p:nvPr/>
        </p:nvSpPr>
        <p:spPr>
          <a:xfrm>
            <a:off x="4684519" y="2093983"/>
            <a:ext cx="125260" cy="52680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A4E8429-D55D-40DF-891B-DF11467E6A70}"/>
              </a:ext>
            </a:extLst>
          </p:cNvPr>
          <p:cNvSpPr txBox="1"/>
          <p:nvPr/>
        </p:nvSpPr>
        <p:spPr>
          <a:xfrm>
            <a:off x="4809779" y="2137984"/>
            <a:ext cx="156966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結合条件</a:t>
            </a:r>
            <a:endParaRPr kumimoji="0" lang="en-US" altLang="ja-JP" sz="27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01CF557-A417-DBB2-DBBF-63C0B6E4A4AB}"/>
              </a:ext>
            </a:extLst>
          </p:cNvPr>
          <p:cNvSpPr txBox="1"/>
          <p:nvPr/>
        </p:nvSpPr>
        <p:spPr>
          <a:xfrm>
            <a:off x="1297827" y="634004"/>
            <a:ext cx="279916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結合のための</a:t>
            </a:r>
            <a:r>
              <a:rPr kumimoji="0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SQL</a:t>
            </a:r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6A3EB56A-6D91-4269-8C66-E6074AAD31CF}"/>
              </a:ext>
            </a:extLst>
          </p:cNvPr>
          <p:cNvSpPr txBox="1">
            <a:spLocks/>
          </p:cNvSpPr>
          <p:nvPr/>
        </p:nvSpPr>
        <p:spPr>
          <a:xfrm>
            <a:off x="1883789" y="4093307"/>
            <a:ext cx="5001282" cy="6597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.ID = 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購入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.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商品番号</a:t>
            </a:r>
            <a:endParaRPr kumimoji="1" lang="en-US" altLang="ja-JP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consolata" panose="020B0609030003000000" pitchFamily="49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consolata" panose="020B0609030003000000" pitchFamily="49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6A3EB56A-6D91-4269-8C66-E6074AAD31CF}"/>
              </a:ext>
            </a:extLst>
          </p:cNvPr>
          <p:cNvSpPr txBox="1">
            <a:spLocks/>
          </p:cNvSpPr>
          <p:nvPr/>
        </p:nvSpPr>
        <p:spPr>
          <a:xfrm>
            <a:off x="1883789" y="5839909"/>
            <a:ext cx="6202648" cy="7251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テーブル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1.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属性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3 = 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テーブル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2.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属性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consolata" panose="020B0609030003000000" pitchFamily="49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consolata" panose="020B0609030003000000" pitchFamily="49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762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結合を行う </a:t>
            </a:r>
            <a:r>
              <a:rPr kumimoji="1" lang="en-US" altLang="ja-JP" dirty="0"/>
              <a:t>SQL </a:t>
            </a:r>
            <a:r>
              <a:rPr kumimoji="1" lang="ja-JP" altLang="en-US" dirty="0"/>
              <a:t>の例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2400299"/>
            <a:ext cx="8620626" cy="37791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400" b="1" dirty="0">
                <a:solidFill>
                  <a:srgbClr val="C00000"/>
                </a:solidFill>
              </a:rPr>
              <a:t>SELECT</a:t>
            </a:r>
            <a:r>
              <a:rPr lang="en-US" altLang="ja-JP" sz="2400" dirty="0"/>
              <a:t> </a:t>
            </a:r>
            <a:r>
              <a:rPr lang="ja-JP" altLang="en-US" sz="2400" dirty="0"/>
              <a:t>顧客</a:t>
            </a:r>
            <a:r>
              <a:rPr lang="en-US" altLang="ja-JP" sz="2400" dirty="0"/>
              <a:t>.</a:t>
            </a:r>
            <a:r>
              <a:rPr lang="ja-JP" altLang="en-US" sz="2400" dirty="0"/>
              <a:t>名前</a:t>
            </a:r>
            <a:r>
              <a:rPr lang="en-US" altLang="ja-JP" sz="2400" dirty="0"/>
              <a:t>, </a:t>
            </a:r>
            <a:r>
              <a:rPr lang="ja-JP" altLang="en-US" sz="2400" dirty="0"/>
              <a:t>注文</a:t>
            </a:r>
            <a:r>
              <a:rPr lang="en-US" altLang="ja-JP" sz="2400" dirty="0"/>
              <a:t>.</a:t>
            </a:r>
            <a:r>
              <a:rPr lang="ja-JP" altLang="en-US" sz="2400" dirty="0"/>
              <a:t>注文日</a:t>
            </a:r>
          </a:p>
          <a:p>
            <a:pPr marL="0" indent="0">
              <a:buNone/>
            </a:pPr>
            <a:r>
              <a:rPr lang="en-US" altLang="ja-JP" sz="2400" b="1" dirty="0">
                <a:solidFill>
                  <a:srgbClr val="C00000"/>
                </a:solidFill>
              </a:rPr>
              <a:t>FROM</a:t>
            </a:r>
            <a:r>
              <a:rPr lang="en-US" altLang="ja-JP" sz="2400" dirty="0"/>
              <a:t> </a:t>
            </a:r>
            <a:r>
              <a:rPr lang="ja-JP" altLang="en-US" sz="2400" dirty="0"/>
              <a:t>顧客</a:t>
            </a:r>
          </a:p>
          <a:p>
            <a:pPr marL="0" indent="0">
              <a:buNone/>
            </a:pPr>
            <a:r>
              <a:rPr lang="en-US" altLang="ja-JP" sz="2400" b="1" dirty="0">
                <a:solidFill>
                  <a:srgbClr val="C00000"/>
                </a:solidFill>
              </a:rPr>
              <a:t>JOIN</a:t>
            </a:r>
            <a:r>
              <a:rPr lang="en-US" altLang="ja-JP" sz="2400" dirty="0"/>
              <a:t> </a:t>
            </a:r>
            <a:r>
              <a:rPr lang="ja-JP" altLang="en-US" sz="2400" dirty="0"/>
              <a:t>注文</a:t>
            </a:r>
          </a:p>
          <a:p>
            <a:pPr marL="0" indent="0">
              <a:buNone/>
            </a:pPr>
            <a:r>
              <a:rPr lang="en-US" altLang="ja-JP" sz="2400" b="1" dirty="0">
                <a:solidFill>
                  <a:srgbClr val="C00000"/>
                </a:solidFill>
              </a:rPr>
              <a:t>ON</a:t>
            </a:r>
            <a:r>
              <a:rPr lang="en-US" altLang="ja-JP" sz="2400" dirty="0"/>
              <a:t> </a:t>
            </a:r>
            <a:r>
              <a:rPr lang="ja-JP" altLang="en-US" sz="2400" dirty="0"/>
              <a:t>顧客</a:t>
            </a:r>
            <a:r>
              <a:rPr lang="en-US" altLang="ja-JP" sz="2400" dirty="0"/>
              <a:t>.ID = </a:t>
            </a:r>
            <a:r>
              <a:rPr lang="ja-JP" altLang="en-US" sz="2400" dirty="0"/>
              <a:t>注文</a:t>
            </a:r>
            <a:r>
              <a:rPr lang="en-US" altLang="ja-JP" sz="2400" dirty="0"/>
              <a:t>.</a:t>
            </a:r>
            <a:r>
              <a:rPr lang="ja-JP" altLang="en-US" sz="2400" dirty="0"/>
              <a:t>顧客</a:t>
            </a:r>
            <a:r>
              <a:rPr lang="en-US" altLang="ja-JP" sz="2400" dirty="0"/>
              <a:t>ID</a:t>
            </a:r>
          </a:p>
          <a:p>
            <a:pPr marL="0" indent="0">
              <a:buNone/>
            </a:pPr>
            <a:r>
              <a:rPr lang="en-US" altLang="ja-JP" sz="2400" b="1" dirty="0">
                <a:solidFill>
                  <a:srgbClr val="C00000"/>
                </a:solidFill>
              </a:rPr>
              <a:t>WHERE</a:t>
            </a:r>
            <a:r>
              <a:rPr lang="en-US" altLang="ja-JP" sz="2400" dirty="0"/>
              <a:t> </a:t>
            </a:r>
            <a:r>
              <a:rPr lang="ja-JP" altLang="en-US" sz="2400" dirty="0"/>
              <a:t>顧客</a:t>
            </a:r>
            <a:r>
              <a:rPr lang="en-US" altLang="ja-JP" sz="2400" dirty="0"/>
              <a:t>.</a:t>
            </a:r>
            <a:r>
              <a:rPr lang="ja-JP" altLang="en-US" sz="2400" dirty="0"/>
              <a:t>名前 </a:t>
            </a:r>
            <a:r>
              <a:rPr lang="en-US" altLang="ja-JP" sz="2400" dirty="0"/>
              <a:t>= '</a:t>
            </a:r>
            <a:r>
              <a:rPr lang="ja-JP" altLang="en-US" sz="2400" dirty="0"/>
              <a:t>山田</a:t>
            </a:r>
            <a:r>
              <a:rPr lang="en-US" altLang="ja-JP" sz="2400" dirty="0"/>
              <a:t>' </a:t>
            </a:r>
            <a:r>
              <a:rPr lang="en-US" altLang="ja-JP" sz="2400" b="1" dirty="0">
                <a:solidFill>
                  <a:srgbClr val="C00000"/>
                </a:solidFill>
              </a:rPr>
              <a:t>AND</a:t>
            </a:r>
            <a:r>
              <a:rPr lang="en-US" altLang="ja-JP" sz="2400" dirty="0"/>
              <a:t> </a:t>
            </a:r>
            <a:r>
              <a:rPr lang="ja-JP" altLang="en-US" sz="2400" dirty="0"/>
              <a:t>注文</a:t>
            </a:r>
            <a:r>
              <a:rPr lang="en-US" altLang="ja-JP" sz="2400" dirty="0"/>
              <a:t>.</a:t>
            </a:r>
            <a:r>
              <a:rPr lang="ja-JP" altLang="en-US" sz="2400" dirty="0"/>
              <a:t>注文日 </a:t>
            </a:r>
            <a:r>
              <a:rPr lang="en-US" altLang="ja-JP" sz="2400" dirty="0"/>
              <a:t>= '2023-11-03';</a:t>
            </a: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44500" y="1054100"/>
            <a:ext cx="8070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Access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固有の機能制限を気にしすぎるよりは、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次に示すような世界標準の書き方をマスターしましょう</a:t>
            </a:r>
          </a:p>
        </p:txBody>
      </p:sp>
    </p:spTree>
    <p:extLst>
      <p:ext uri="{BB962C8B-B14F-4D97-AF65-F5344CB8AC3E}">
        <p14:creationId xmlns:p14="http://schemas.microsoft.com/office/powerpoint/2010/main" val="14055442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61481AE-B99D-2AC3-0CA9-728FDFC52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840411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問い合わせ結果からのテーブル生成</a:t>
            </a:r>
            <a:br>
              <a:rPr kumimoji="1" lang="en-US" altLang="ja-JP" dirty="0"/>
            </a:br>
            <a:r>
              <a:rPr kumimoji="1" lang="en-US" altLang="ja-JP" dirty="0"/>
              <a:t>CREATE TABLE … AS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3548EC-309C-B2C6-DB73-18FFF8BFD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923757"/>
            <a:ext cx="8461208" cy="4255661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b="1" dirty="0"/>
              <a:t>CREATE TABLE … AS </a:t>
            </a:r>
            <a:r>
              <a:rPr kumimoji="1" lang="ja-JP" altLang="en-US" dirty="0"/>
              <a:t>は、</a:t>
            </a:r>
            <a:r>
              <a:rPr kumimoji="1" lang="en-US" altLang="ja-JP" dirty="0"/>
              <a:t>SQL </a:t>
            </a:r>
            <a:r>
              <a:rPr kumimoji="1" lang="ja-JP" altLang="en-US" b="1" dirty="0"/>
              <a:t>の </a:t>
            </a:r>
            <a:r>
              <a:rPr kumimoji="1" lang="en-US" altLang="ja-JP" b="1" dirty="0"/>
              <a:t>SELECT</a:t>
            </a:r>
            <a:r>
              <a:rPr kumimoji="1" lang="ja-JP" altLang="en-US" b="1" dirty="0"/>
              <a:t>文の結果</a:t>
            </a:r>
            <a:r>
              <a:rPr kumimoji="1" lang="ja-JP" altLang="en-US" dirty="0"/>
              <a:t>に基づいて</a:t>
            </a:r>
            <a:r>
              <a:rPr kumimoji="1" lang="ja-JP" altLang="en-US" b="1" dirty="0"/>
              <a:t>新しいテーブルを作成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224E7AC-0724-9DF4-6E5B-B32B2D925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68FF1536-E926-714B-0F37-7627D9DF7A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885429"/>
              </p:ext>
            </p:extLst>
          </p:nvPr>
        </p:nvGraphicFramePr>
        <p:xfrm>
          <a:off x="406211" y="3807064"/>
          <a:ext cx="3811772" cy="2085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66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13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名前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昼食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料金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A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</a:rPr>
                        <a:t>そば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0" dirty="0">
                          <a:solidFill>
                            <a:schemeClr val="tx1"/>
                          </a:solidFill>
                        </a:rPr>
                        <a:t>250</a:t>
                      </a:r>
                      <a:endParaRPr kumimoji="1" lang="ja-JP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B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</a:rPr>
                        <a:t>カレーライス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0" dirty="0">
                          <a:solidFill>
                            <a:schemeClr val="tx1"/>
                          </a:solidFill>
                        </a:rPr>
                        <a:t>400</a:t>
                      </a:r>
                      <a:endParaRPr kumimoji="1" lang="ja-JP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C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</a:rPr>
                        <a:t>カレーライス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0" dirty="0">
                          <a:solidFill>
                            <a:schemeClr val="tx1"/>
                          </a:solidFill>
                        </a:rPr>
                        <a:t>400</a:t>
                      </a:r>
                      <a:endParaRPr kumimoji="1" lang="ja-JP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D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</a:rPr>
                        <a:t>うどん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0" dirty="0">
                          <a:solidFill>
                            <a:schemeClr val="tx1"/>
                          </a:solidFill>
                        </a:rPr>
                        <a:t>250</a:t>
                      </a:r>
                      <a:endParaRPr kumimoji="1" lang="ja-JP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369692E-9FD6-4304-5701-D4A410F02C69}"/>
              </a:ext>
            </a:extLst>
          </p:cNvPr>
          <p:cNvSpPr txBox="1"/>
          <p:nvPr/>
        </p:nvSpPr>
        <p:spPr>
          <a:xfrm>
            <a:off x="1494405" y="3244719"/>
            <a:ext cx="1635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テーブル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T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EE67C72-D630-901B-CCE9-C4F04AD03AD9}"/>
              </a:ext>
            </a:extLst>
          </p:cNvPr>
          <p:cNvSpPr txBox="1"/>
          <p:nvPr/>
        </p:nvSpPr>
        <p:spPr>
          <a:xfrm>
            <a:off x="4852076" y="2875386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CREATE TABLE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AS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 DISTINCT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名前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昼食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FROM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T;</a:t>
            </a:r>
            <a:endParaRPr kumimoji="0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aphicFrame>
        <p:nvGraphicFramePr>
          <p:cNvPr id="10" name="表 9">
            <a:extLst>
              <a:ext uri="{FF2B5EF4-FFF2-40B4-BE49-F238E27FC236}">
                <a16:creationId xmlns:a16="http://schemas.microsoft.com/office/drawing/2014/main" id="{33524A2D-492E-FC6C-BC96-4325940C68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654524"/>
              </p:ext>
            </p:extLst>
          </p:nvPr>
        </p:nvGraphicFramePr>
        <p:xfrm>
          <a:off x="5160907" y="4797637"/>
          <a:ext cx="3098011" cy="1668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66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13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昼食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料金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</a:rPr>
                        <a:t>そば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0" dirty="0">
                          <a:solidFill>
                            <a:schemeClr val="tx1"/>
                          </a:solidFill>
                        </a:rPr>
                        <a:t>250</a:t>
                      </a:r>
                      <a:endParaRPr kumimoji="1" lang="ja-JP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</a:rPr>
                        <a:t>カレーライス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0" dirty="0">
                          <a:solidFill>
                            <a:schemeClr val="tx1"/>
                          </a:solidFill>
                        </a:rPr>
                        <a:t>400</a:t>
                      </a:r>
                      <a:endParaRPr kumimoji="1" lang="ja-JP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</a:rPr>
                        <a:t>うどん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0" dirty="0">
                          <a:solidFill>
                            <a:schemeClr val="tx1"/>
                          </a:solidFill>
                        </a:rPr>
                        <a:t>250</a:t>
                      </a:r>
                      <a:endParaRPr kumimoji="1" lang="ja-JP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A6515D2-2664-6BEF-BC6A-5A68567C0B7D}"/>
              </a:ext>
            </a:extLst>
          </p:cNvPr>
          <p:cNvSpPr txBox="1"/>
          <p:nvPr/>
        </p:nvSpPr>
        <p:spPr>
          <a:xfrm>
            <a:off x="5887412" y="4277075"/>
            <a:ext cx="1645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テーブル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1C46137-4BC1-FC65-3348-3E5B6269BC6D}"/>
              </a:ext>
            </a:extLst>
          </p:cNvPr>
          <p:cNvSpPr txBox="1"/>
          <p:nvPr/>
        </p:nvSpPr>
        <p:spPr>
          <a:xfrm>
            <a:off x="444500" y="1054100"/>
            <a:ext cx="8070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Access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固有の機能制限を気にしすぎるよりは、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次に示すような世界標準の書き方をマスターしましょう</a:t>
            </a:r>
          </a:p>
        </p:txBody>
      </p:sp>
    </p:spTree>
    <p:extLst>
      <p:ext uri="{BB962C8B-B14F-4D97-AF65-F5344CB8AC3E}">
        <p14:creationId xmlns:p14="http://schemas.microsoft.com/office/powerpoint/2010/main" val="2014684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0" y="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38269" y="1309657"/>
            <a:ext cx="6355868" cy="47736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① </a:t>
            </a:r>
            <a:r>
              <a:rPr lang="en-US" altLang="ja-JP" sz="2400" b="1" dirty="0">
                <a:solidFill>
                  <a:srgbClr val="374151"/>
                </a:solidFill>
                <a:latin typeface="Söhne"/>
              </a:rPr>
              <a:t>SQL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スキルの向上</a:t>
            </a:r>
            <a:endParaRPr lang="en-US" altLang="ja-JP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② データベース運用スキル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③ 問題解決能力と論理的思考力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endParaRPr lang="en-US" altLang="ja-JP" sz="1800" dirty="0">
              <a:solidFill>
                <a:srgbClr val="374151"/>
              </a:solidFill>
              <a:latin typeface="Söhne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95167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5443" y="1321056"/>
            <a:ext cx="8013114" cy="1991979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8-2. 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演習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90398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710338-32A7-546B-F6DA-FC827C869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いまから演習で行うこと、注意点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FEE139-38B0-5DE9-8AC1-2182A1BB1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75223"/>
          </a:xfrm>
        </p:spPr>
        <p:txBody>
          <a:bodyPr>
            <a:normAutofit/>
          </a:bodyPr>
          <a:lstStyle/>
          <a:p>
            <a:r>
              <a:rPr kumimoji="1" lang="ja-JP" altLang="en-US" sz="2400" dirty="0"/>
              <a:t>次のテーブルを作成</a:t>
            </a:r>
            <a:endParaRPr kumimoji="1" lang="en-US" altLang="ja-JP" sz="2400" dirty="0"/>
          </a:p>
          <a:p>
            <a:endParaRPr lang="en-US" altLang="ja-JP" sz="2400" dirty="0"/>
          </a:p>
          <a:p>
            <a:endParaRPr kumimoji="1" lang="en-US" altLang="ja-JP" sz="2400" dirty="0"/>
          </a:p>
          <a:p>
            <a:endParaRPr kumimoji="1" lang="en-US" altLang="ja-JP" sz="2400" dirty="0"/>
          </a:p>
          <a:p>
            <a:endParaRPr lang="en-US" altLang="ja-JP" sz="2400" dirty="0"/>
          </a:p>
          <a:p>
            <a:pPr marL="0" indent="0">
              <a:buNone/>
            </a:pPr>
            <a:r>
              <a:rPr kumimoji="1" lang="en-US" altLang="ja-JP" sz="2400" dirty="0"/>
              <a:t>【Access </a:t>
            </a:r>
            <a:r>
              <a:rPr kumimoji="1" lang="ja-JP" altLang="en-US" sz="2400" dirty="0"/>
              <a:t>での注意点</a:t>
            </a:r>
            <a:r>
              <a:rPr kumimoji="1" lang="en-US" altLang="ja-JP" sz="2400" dirty="0"/>
              <a:t>】</a:t>
            </a:r>
          </a:p>
          <a:p>
            <a:r>
              <a:rPr lang="en-US" altLang="ja-JP" sz="2400" b="1" dirty="0"/>
              <a:t>SQL</a:t>
            </a:r>
            <a:r>
              <a:rPr lang="ja-JP" altLang="en-US" sz="2400" b="1" dirty="0"/>
              <a:t>ビューでは、</a:t>
            </a:r>
            <a:r>
              <a:rPr lang="en-US" altLang="ja-JP" sz="2400" b="1" u="sng" dirty="0">
                <a:solidFill>
                  <a:srgbClr val="FF0000"/>
                </a:solidFill>
              </a:rPr>
              <a:t>SQL</a:t>
            </a:r>
            <a:r>
              <a:rPr lang="ja-JP" altLang="en-US" sz="2400" b="1" u="sng" dirty="0">
                <a:solidFill>
                  <a:srgbClr val="FF0000"/>
                </a:solidFill>
              </a:rPr>
              <a:t>文を１つずつ</a:t>
            </a:r>
            <a:r>
              <a:rPr lang="ja-JP" altLang="en-US" sz="2400" b="1" dirty="0"/>
              <a:t>実行</a:t>
            </a:r>
            <a:endParaRPr lang="en-US" altLang="ja-JP" sz="2400" b="1" dirty="0"/>
          </a:p>
          <a:p>
            <a:pPr marL="0" indent="0">
              <a:buNone/>
            </a:pPr>
            <a:r>
              <a:rPr kumimoji="1" lang="ja-JP" altLang="en-US" sz="2400" dirty="0"/>
              <a:t>　（複数まとめての一括実行ができない）</a:t>
            </a:r>
            <a:endParaRPr lang="en-US" altLang="ja-JP" sz="2400" dirty="0"/>
          </a:p>
          <a:p>
            <a:r>
              <a:rPr kumimoji="1" lang="en-US" altLang="ja-JP" sz="2400" b="1" dirty="0">
                <a:solidFill>
                  <a:srgbClr val="FF0000"/>
                </a:solidFill>
              </a:rPr>
              <a:t>CREATE TABLE</a:t>
            </a:r>
            <a:r>
              <a:rPr lang="ja-JP" altLang="en-US" sz="2400" b="1" dirty="0">
                <a:solidFill>
                  <a:srgbClr val="FF0000"/>
                </a:solidFill>
              </a:rPr>
              <a:t> </a:t>
            </a:r>
            <a:r>
              <a:rPr kumimoji="1" lang="ja-JP" altLang="en-US" sz="2400" dirty="0"/>
              <a:t>では、「実行」の後、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画面が変化しない</a:t>
            </a:r>
            <a:r>
              <a:rPr kumimoji="1" lang="ja-JP" altLang="en-US" sz="2400" dirty="0"/>
              <a:t>が実行できている</a:t>
            </a:r>
            <a:endParaRPr kumimoji="1" lang="en-US" altLang="ja-JP" sz="2400" dirty="0"/>
          </a:p>
          <a:p>
            <a:r>
              <a:rPr kumimoji="1" lang="en-US" altLang="ja-JP" sz="2400" b="1" dirty="0">
                <a:solidFill>
                  <a:srgbClr val="FF0000"/>
                </a:solidFill>
              </a:rPr>
              <a:t>INSERT INTO </a:t>
            </a:r>
            <a:r>
              <a:rPr kumimoji="1" lang="ja-JP" altLang="en-US" sz="2400" dirty="0"/>
              <a:t>では、「実行」の後、</a:t>
            </a:r>
            <a:r>
              <a:rPr lang="ja-JP" altLang="en-US" sz="2400" b="1" dirty="0">
                <a:solidFill>
                  <a:srgbClr val="FF0000"/>
                </a:solidFill>
              </a:rPr>
              <a:t>確認表示</a:t>
            </a:r>
            <a:r>
              <a:rPr lang="ja-JP" altLang="en-US" sz="2400" dirty="0"/>
              <a:t>が出る。その後、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画面が変化しない</a:t>
            </a:r>
            <a:r>
              <a:rPr kumimoji="1" lang="ja-JP" altLang="en-US" sz="2400" dirty="0"/>
              <a:t>が実行できている</a:t>
            </a:r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393D461-C8A7-0BD4-47F9-B72D3D66B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6619E25-EAD1-FEA1-9BF4-9BFD74095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418" y="1317055"/>
            <a:ext cx="5629719" cy="190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0451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5311440" cy="1286160"/>
          </a:xfrm>
        </p:spPr>
        <p:txBody>
          <a:bodyPr anchor="b">
            <a:normAutofit fontScale="90000"/>
          </a:bodyPr>
          <a:lstStyle/>
          <a:p>
            <a:pPr algn="l"/>
            <a:r>
              <a:rPr lang="ja-JP" altLang="en-US" dirty="0"/>
              <a:t>演習１．</a:t>
            </a:r>
            <a:r>
              <a:rPr lang="en-US" altLang="ja-JP" dirty="0"/>
              <a:t>Access </a:t>
            </a:r>
            <a:r>
              <a:rPr lang="ja-JP" altLang="en-US" dirty="0"/>
              <a:t>の </a:t>
            </a:r>
            <a:r>
              <a:rPr lang="en-US" altLang="ja-JP" dirty="0"/>
              <a:t>SQL </a:t>
            </a:r>
            <a:r>
              <a:rPr lang="ja-JP" altLang="en-US" dirty="0"/>
              <a:t>ビューを用いたテーブル定義</a:t>
            </a:r>
            <a:br>
              <a:rPr lang="en-US" altLang="ja-JP" dirty="0"/>
            </a:br>
            <a:r>
              <a:rPr lang="ja-JP" altLang="en-US" dirty="0"/>
              <a:t>とデータの追加</a:t>
            </a: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559093"/>
            <a:ext cx="5177644" cy="409436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SQL</a:t>
            </a:r>
            <a:r>
              <a:rPr lang="ja-JP" altLang="en-US" b="1" dirty="0"/>
              <a:t>ビューを開く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en-US" altLang="ja-JP" b="1" dirty="0"/>
              <a:t>SQL</a:t>
            </a:r>
            <a:r>
              <a:rPr lang="ja-JP" altLang="en-US" b="1" dirty="0"/>
              <a:t>文の編集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en-US" altLang="ja-JP" b="1" dirty="0"/>
              <a:t>create table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insert into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SQL</a:t>
            </a:r>
            <a:r>
              <a:rPr lang="ja-JP" altLang="en-US" b="1" dirty="0"/>
              <a:t>文の実行</a:t>
            </a: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46668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50" y="231905"/>
            <a:ext cx="8753475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演習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8096" y="946168"/>
            <a:ext cx="8332334" cy="3649133"/>
          </a:xfrm>
        </p:spPr>
        <p:txBody>
          <a:bodyPr>
            <a:normAutofit/>
          </a:bodyPr>
          <a:lstStyle/>
          <a:p>
            <a:pPr marL="385763" indent="-385763">
              <a:lnSpc>
                <a:spcPct val="120000"/>
              </a:lnSpc>
              <a:buFont typeface="+mj-lt"/>
              <a:buAutoNum type="arabicPeriod"/>
            </a:pPr>
            <a:r>
              <a:rPr lang="ja-JP" altLang="en-US" sz="2400" dirty="0">
                <a:latin typeface="メイリオ" panose="020B0604030504040204" pitchFamily="50" charset="-128"/>
              </a:rPr>
              <a:t>パソコンを使用する</a:t>
            </a:r>
            <a:br>
              <a:rPr lang="en-US" altLang="ja-JP" sz="2400" dirty="0">
                <a:latin typeface="メイリオ" panose="020B0604030504040204" pitchFamily="50" charset="-128"/>
              </a:rPr>
            </a:br>
            <a:r>
              <a:rPr lang="ja-JP" altLang="en-US" sz="2400" dirty="0">
                <a:latin typeface="メイリオ" panose="020B0604030504040204" pitchFamily="50" charset="-128"/>
              </a:rPr>
              <a:t>　</a:t>
            </a:r>
            <a:r>
              <a:rPr lang="ja-JP" altLang="en-US" sz="2400" b="1" dirty="0">
                <a:latin typeface="メイリオ" panose="020B0604030504040204" pitchFamily="50" charset="-128"/>
              </a:rPr>
              <a:t>前もって </a:t>
            </a:r>
            <a:r>
              <a:rPr lang="en-US" altLang="ja-JP" sz="2400" b="1" dirty="0">
                <a:latin typeface="メイリオ" panose="020B0604030504040204" pitchFamily="50" charset="-128"/>
              </a:rPr>
              <a:t>Access </a:t>
            </a:r>
            <a:r>
              <a:rPr lang="ja-JP" altLang="en-US" sz="2400" b="1" dirty="0">
                <a:latin typeface="メイリオ" panose="020B0604030504040204" pitchFamily="50" charset="-128"/>
              </a:rPr>
              <a:t>をインストールしておくこと</a:t>
            </a:r>
            <a:endParaRPr lang="en-US" altLang="ja-JP" sz="2400" b="1" dirty="0">
              <a:latin typeface="メイリオ" panose="020B0604030504040204" pitchFamily="50" charset="-128"/>
            </a:endParaRPr>
          </a:p>
          <a:p>
            <a:pPr marL="385763" indent="-385763">
              <a:lnSpc>
                <a:spcPct val="120000"/>
              </a:lnSpc>
              <a:buFont typeface="+mj-lt"/>
              <a:buAutoNum type="arabicPeriod"/>
            </a:pPr>
            <a:endParaRPr lang="en-US" altLang="ja-JP" sz="2400" b="1" dirty="0">
              <a:latin typeface="メイリオ" panose="020B0604030504040204" pitchFamily="50" charset="-128"/>
            </a:endParaRPr>
          </a:p>
          <a:p>
            <a:pPr marL="385763" indent="-385763">
              <a:lnSpc>
                <a:spcPct val="120000"/>
              </a:lnSpc>
              <a:buFont typeface="+mj-lt"/>
              <a:buAutoNum type="arabicPeriod"/>
            </a:pPr>
            <a:r>
              <a:rPr lang="en-US" altLang="ja-JP" sz="2400" dirty="0">
                <a:latin typeface="メイリオ" panose="020B0604030504040204" pitchFamily="50" charset="-128"/>
              </a:rPr>
              <a:t>Access </a:t>
            </a:r>
            <a:r>
              <a:rPr lang="ja-JP" altLang="ja-JP" sz="2400" dirty="0">
                <a:latin typeface="メイリオ" panose="020B0604030504040204" pitchFamily="50" charset="-128"/>
              </a:rPr>
              <a:t>を</a:t>
            </a:r>
            <a:r>
              <a:rPr lang="ja-JP" altLang="ja-JP" sz="2400" dirty="0">
                <a:solidFill>
                  <a:srgbClr val="FF0000"/>
                </a:solidFill>
                <a:latin typeface="メイリオ" panose="020B0604030504040204" pitchFamily="50" charset="-128"/>
              </a:rPr>
              <a:t>起動</a:t>
            </a:r>
            <a:r>
              <a:rPr lang="ja-JP" altLang="en-US" sz="2400" dirty="0">
                <a:latin typeface="メイリオ" panose="020B0604030504040204" pitchFamily="50" charset="-128"/>
              </a:rPr>
              <a:t>する</a:t>
            </a:r>
            <a:br>
              <a:rPr lang="en-US" altLang="ja-JP" sz="2100" dirty="0">
                <a:latin typeface="メイリオ" panose="020B0604030504040204" pitchFamily="50" charset="-128"/>
              </a:rPr>
            </a:br>
            <a:endParaRPr lang="ja-JP" altLang="ja-JP" dirty="0">
              <a:effectLst/>
              <a:latin typeface="メイリオ" panose="020B0604030504040204" pitchFamily="50" charset="-128"/>
            </a:endParaRPr>
          </a:p>
          <a:p>
            <a:pPr marL="385763" indent="-385763">
              <a:lnSpc>
                <a:spcPct val="120000"/>
              </a:lnSpc>
              <a:buFont typeface="+mj-lt"/>
              <a:buAutoNum type="arabicPeriod"/>
            </a:pPr>
            <a:r>
              <a:rPr lang="en-US" altLang="ja-JP" sz="2400" dirty="0">
                <a:latin typeface="メイリオ" panose="020B0604030504040204" pitchFamily="50" charset="-128"/>
              </a:rPr>
              <a:t>Access </a:t>
            </a:r>
            <a:r>
              <a:rPr lang="ja-JP" altLang="ja-JP" sz="2400" dirty="0">
                <a:latin typeface="メイリオ" panose="020B0604030504040204" pitchFamily="50" charset="-128"/>
              </a:rPr>
              <a:t>で、</a:t>
            </a:r>
            <a:r>
              <a:rPr lang="ja-JP" altLang="en-US" sz="2400" dirty="0">
                <a:latin typeface="メイリオ" panose="020B0604030504040204" pitchFamily="50" charset="-128"/>
              </a:rPr>
              <a:t>「</a:t>
            </a:r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</a:rPr>
              <a:t>空のデータベース</a:t>
            </a:r>
            <a:r>
              <a:rPr lang="ja-JP" altLang="en-US" sz="2400" dirty="0">
                <a:latin typeface="メイリオ" panose="020B0604030504040204" pitchFamily="50" charset="-128"/>
              </a:rPr>
              <a:t>」を選び、「</a:t>
            </a:r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</a:rPr>
              <a:t>作成</a:t>
            </a:r>
            <a:r>
              <a:rPr lang="ja-JP" altLang="en-US" sz="2400" dirty="0">
                <a:latin typeface="メイリオ" panose="020B0604030504040204" pitchFamily="50" charset="-128"/>
              </a:rPr>
              <a:t>」をクリック．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468FF45-76CA-48C1-83A3-D4BDCC1EF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996" y="4556922"/>
            <a:ext cx="4446799" cy="2164554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DD456EC-0EEC-43E5-89EC-257EF0A8C39E}"/>
              </a:ext>
            </a:extLst>
          </p:cNvPr>
          <p:cNvSpPr/>
          <p:nvPr/>
        </p:nvSpPr>
        <p:spPr>
          <a:xfrm>
            <a:off x="2417094" y="5101243"/>
            <a:ext cx="1025761" cy="89777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66330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76695" y="939422"/>
            <a:ext cx="7185710" cy="364913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4. 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テーブルツール画面</a:t>
            </a:r>
            <a:r>
              <a:rPr lang="ja-JP" altLang="en-US" sz="2400" dirty="0">
                <a:latin typeface="メイリオ" panose="020B0604030504040204" pitchFamily="50" charset="-128"/>
              </a:rPr>
              <a:t>が表示されることを確認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solidFill>
                <a:srgbClr val="000066"/>
              </a:solidFill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solidFill>
                <a:srgbClr val="000066"/>
              </a:solidFill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solidFill>
                <a:srgbClr val="000066"/>
              </a:solidFill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E4A0E256-381D-48E9-B446-DE2EEE7C7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246" y="1708220"/>
            <a:ext cx="8357507" cy="408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396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6785FB4D-1515-4076-BE88-DD8C27F6B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528" y="4054934"/>
            <a:ext cx="4873875" cy="230834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E90DEADB-C80A-4AC7-9AE0-E90DF53F9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528" y="884099"/>
            <a:ext cx="5829600" cy="200035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2128" y="2791436"/>
            <a:ext cx="1220995" cy="1245354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80181" y="389477"/>
            <a:ext cx="8211296" cy="178558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5. </a:t>
            </a:r>
            <a:r>
              <a:rPr lang="ja-JP" altLang="en-US" sz="2400" dirty="0">
                <a:latin typeface="メイリオ" panose="020B0604030504040204" pitchFamily="50" charset="-128"/>
              </a:rPr>
              <a:t>次の手順で、</a:t>
            </a:r>
            <a:r>
              <a:rPr lang="en-US" altLang="ja-JP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SQL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ビュー</a:t>
            </a:r>
            <a:r>
              <a:rPr lang="ja-JP" altLang="en-US" sz="2400" dirty="0">
                <a:latin typeface="メイリオ" panose="020B0604030504040204" pitchFamily="50" charset="-128"/>
              </a:rPr>
              <a:t>を開く．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435778" y="1246909"/>
            <a:ext cx="607767" cy="286039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3186795" y="1532948"/>
            <a:ext cx="519296" cy="744277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下矢印 17"/>
          <p:cNvSpPr/>
          <p:nvPr/>
        </p:nvSpPr>
        <p:spPr>
          <a:xfrm>
            <a:off x="2807754" y="3076852"/>
            <a:ext cx="557711" cy="2915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6939748" y="3894367"/>
            <a:ext cx="453923" cy="230446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4608948" y="4403182"/>
            <a:ext cx="676561" cy="301322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361129" y="4638039"/>
            <a:ext cx="477071" cy="702887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423263" y="5480574"/>
            <a:ext cx="1488664" cy="421461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" name="角丸四角形 31"/>
          <p:cNvSpPr/>
          <p:nvPr/>
        </p:nvSpPr>
        <p:spPr>
          <a:xfrm>
            <a:off x="5505588" y="4934950"/>
            <a:ext cx="3215149" cy="911461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②「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デザイン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」タブで、「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表示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」を展開し「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SQL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ビュー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」を選ぶ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3" name="角丸四角形 32"/>
          <p:cNvSpPr/>
          <p:nvPr/>
        </p:nvSpPr>
        <p:spPr>
          <a:xfrm>
            <a:off x="6234475" y="1125071"/>
            <a:ext cx="2879042" cy="1101331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①「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作成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」タブで、「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クエリデザイン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」をクリック</a:t>
            </a:r>
            <a:endParaRPr kumimoji="0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60A9BCD-A84D-42D1-8807-5DC880EC377E}"/>
              </a:ext>
            </a:extLst>
          </p:cNvPr>
          <p:cNvSpPr txBox="1"/>
          <p:nvPr/>
        </p:nvSpPr>
        <p:spPr>
          <a:xfrm>
            <a:off x="7435650" y="2647485"/>
            <a:ext cx="156966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このような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表示が出た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ときは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「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閉じる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」を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クリック</a:t>
            </a:r>
          </a:p>
        </p:txBody>
      </p:sp>
    </p:spTree>
    <p:extLst>
      <p:ext uri="{BB962C8B-B14F-4D97-AF65-F5344CB8AC3E}">
        <p14:creationId xmlns:p14="http://schemas.microsoft.com/office/powerpoint/2010/main" val="28123232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FCDA0A4-A1E1-4BFB-9904-866F27DD3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96" y="13107"/>
            <a:ext cx="8461208" cy="1039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400" dirty="0"/>
              <a:t>6. </a:t>
            </a:r>
            <a:r>
              <a:rPr lang="en-US" altLang="ja-JP" sz="2400" b="1" dirty="0">
                <a:latin typeface="メイリオ" panose="020B0604030504040204" pitchFamily="50" charset="-128"/>
              </a:rPr>
              <a:t>SQL </a:t>
            </a:r>
            <a:r>
              <a:rPr lang="ja-JP" altLang="en-US" sz="2400" b="1" dirty="0">
                <a:latin typeface="メイリオ" panose="020B0604030504040204" pitchFamily="50" charset="-128"/>
              </a:rPr>
              <a:t>ビュー</a:t>
            </a:r>
            <a:r>
              <a:rPr lang="ja-JP" altLang="en-US" sz="2400" dirty="0">
                <a:latin typeface="メイリオ" panose="020B0604030504040204" pitchFamily="50" charset="-128"/>
              </a:rPr>
              <a:t>に、次の </a:t>
            </a:r>
            <a:r>
              <a:rPr lang="en-US" altLang="ja-JP" sz="2400" dirty="0">
                <a:latin typeface="メイリオ" panose="020B0604030504040204" pitchFamily="50" charset="-128"/>
              </a:rPr>
              <a:t>SQL </a:t>
            </a:r>
            <a:r>
              <a:rPr lang="ja-JP" altLang="en-US" sz="2400" dirty="0">
                <a:latin typeface="メイリオ" panose="020B0604030504040204" pitchFamily="50" charset="-128"/>
              </a:rPr>
              <a:t>を１つずつ入れ、「</a:t>
            </a:r>
            <a:r>
              <a:rPr lang="ja-JP" altLang="en-US" sz="2400" b="1" dirty="0">
                <a:latin typeface="メイリオ" panose="020B0604030504040204" pitchFamily="50" charset="-128"/>
              </a:rPr>
              <a:t>実行</a:t>
            </a:r>
            <a:r>
              <a:rPr lang="ja-JP" altLang="en-US" sz="2400" dirty="0">
                <a:latin typeface="メイリオ" panose="020B0604030504040204" pitchFamily="50" charset="-128"/>
              </a:rPr>
              <a:t>」ボタンで、</a:t>
            </a:r>
            <a:r>
              <a:rPr lang="en-US" altLang="ja-JP" sz="2400" b="1" dirty="0">
                <a:latin typeface="メイリオ" panose="020B0604030504040204" pitchFamily="50" charset="-128"/>
              </a:rPr>
              <a:t>SQL</a:t>
            </a:r>
            <a:r>
              <a:rPr lang="ja-JP" altLang="en-US" sz="2400" b="1" dirty="0">
                <a:latin typeface="メイリオ" panose="020B0604030504040204" pitchFamily="50" charset="-128"/>
              </a:rPr>
              <a:t>文</a:t>
            </a:r>
            <a:r>
              <a:rPr lang="ja-JP" altLang="en-US" sz="2400" dirty="0">
                <a:latin typeface="メイリオ" panose="020B0604030504040204" pitchFamily="50" charset="-128"/>
              </a:rPr>
              <a:t>を実行．結果を確認</a:t>
            </a:r>
            <a:r>
              <a:rPr lang="en-US" altLang="ja-JP" sz="2400" dirty="0">
                <a:latin typeface="メイリオ" panose="020B0604030504040204" pitchFamily="50" charset="-128"/>
              </a:rPr>
              <a:t> </a:t>
            </a:r>
            <a:endParaRPr lang="en-US" altLang="ja-JP" sz="2400" b="1" u="sng" dirty="0">
              <a:solidFill>
                <a:srgbClr val="FF0000"/>
              </a:solidFill>
              <a:latin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2C698A59-D381-4578-B7B2-723D4296F322}"/>
              </a:ext>
            </a:extLst>
          </p:cNvPr>
          <p:cNvSpPr txBox="1">
            <a:spLocks/>
          </p:cNvSpPr>
          <p:nvPr/>
        </p:nvSpPr>
        <p:spPr>
          <a:xfrm>
            <a:off x="555585" y="3845946"/>
            <a:ext cx="8068870" cy="2803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ADCE3CA2-3420-209E-4E4E-10FB84EB0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753" y="3857178"/>
            <a:ext cx="79697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ja-JP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4FEF96A-80DF-AB6A-7A9D-30644E9BA0A3}"/>
              </a:ext>
            </a:extLst>
          </p:cNvPr>
          <p:cNvSpPr/>
          <p:nvPr/>
        </p:nvSpPr>
        <p:spPr>
          <a:xfrm>
            <a:off x="293270" y="776321"/>
            <a:ext cx="8509334" cy="452431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CREATE TABLE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 (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名前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昼食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料金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('A', '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そば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250);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('B', '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カレーライス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400);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('C', '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カレーライス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400);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('D', '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うどん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250);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A5AD411-0D7D-F265-5105-C173EB249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83" y="5391306"/>
            <a:ext cx="3765744" cy="1393897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53161E6-9B5A-968F-A3C6-CCC6B19E276F}"/>
              </a:ext>
            </a:extLst>
          </p:cNvPr>
          <p:cNvSpPr txBox="1"/>
          <p:nvPr/>
        </p:nvSpPr>
        <p:spPr>
          <a:xfrm>
            <a:off x="4248765" y="5657671"/>
            <a:ext cx="43396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INSERT INTO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では、「実行」の後、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確認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表示が出る。その後、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画面が変化しない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が実行できている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60113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5262" y="371818"/>
            <a:ext cx="8753475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間違ってしまったときは、テーブル</a:t>
            </a:r>
            <a:r>
              <a:rPr lang="ja-JP" altLang="en-US" dirty="0"/>
              <a:t>の</a:t>
            </a:r>
            <a:r>
              <a:rPr kumimoji="1" lang="ja-JP" altLang="en-US" dirty="0"/>
              <a:t>削除</a:t>
            </a:r>
            <a:br>
              <a:rPr kumimoji="1" lang="en-US" altLang="ja-JP" dirty="0"/>
            </a:br>
            <a:r>
              <a:rPr kumimoji="1" lang="ja-JP" altLang="en-US" dirty="0"/>
              <a:t>を行ってからやり直した方が早い場合がある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25" y="1901335"/>
            <a:ext cx="3065096" cy="3500926"/>
          </a:xfrm>
        </p:spPr>
      </p:pic>
      <p:sp>
        <p:nvSpPr>
          <p:cNvPr id="12" name="正方形/長方形 11"/>
          <p:cNvSpPr/>
          <p:nvPr/>
        </p:nvSpPr>
        <p:spPr>
          <a:xfrm>
            <a:off x="923583" y="3580839"/>
            <a:ext cx="674408" cy="27949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674193" y="4762725"/>
            <a:ext cx="674408" cy="27949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4486701" y="2563322"/>
            <a:ext cx="3879850" cy="1079550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テーブルビュー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で、削除したいテーブルを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右クリック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して、「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削除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</a:t>
            </a:r>
            <a:endParaRPr kumimoji="0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486701" y="4135288"/>
            <a:ext cx="41088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テーブル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を削除するときは、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間違って必要な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テーブル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を削除しない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ように、十分に注意する！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（元に戻せない）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178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5311440" cy="1286160"/>
          </a:xfrm>
        </p:spPr>
        <p:txBody>
          <a:bodyPr anchor="b">
            <a:normAutofit fontScale="90000"/>
          </a:bodyPr>
          <a:lstStyle/>
          <a:p>
            <a:r>
              <a:rPr lang="ja-JP" altLang="en-US" dirty="0"/>
              <a:t>演習２．種々の</a:t>
            </a:r>
            <a:r>
              <a:rPr lang="en-US" altLang="ja-JP" dirty="0"/>
              <a:t>SQL</a:t>
            </a:r>
            <a:r>
              <a:rPr lang="ja-JP" altLang="en-US" dirty="0"/>
              <a:t>問い合わせ．</a:t>
            </a:r>
            <a:r>
              <a:rPr lang="en-US" altLang="ja-JP" dirty="0"/>
              <a:t> Access </a:t>
            </a:r>
            <a:r>
              <a:rPr lang="ja-JP" altLang="en-US" dirty="0"/>
              <a:t>の </a:t>
            </a:r>
            <a:r>
              <a:rPr lang="en-US" altLang="ja-JP" dirty="0"/>
              <a:t>SQL </a:t>
            </a:r>
            <a:r>
              <a:rPr lang="ja-JP" altLang="en-US" dirty="0"/>
              <a:t>ビューを使用．</a:t>
            </a:r>
            <a:br>
              <a:rPr lang="en-US" altLang="ja-JP" dirty="0"/>
            </a:b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5177644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ja-JP" altLang="en-US" b="1" dirty="0"/>
              <a:t>単純な表示</a:t>
            </a:r>
            <a:endParaRPr lang="en-US" altLang="ja-JP" b="1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ja-JP" altLang="en-US" b="1" dirty="0"/>
              <a:t>特定の属性のみ表示（射影）</a:t>
            </a:r>
            <a:endParaRPr lang="en-US" altLang="ja-JP" b="1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ja-JP" altLang="en-US" b="1" dirty="0"/>
              <a:t>重複行の除去</a:t>
            </a:r>
            <a:r>
              <a:rPr lang="en-US" altLang="ja-JP" b="1" dirty="0"/>
              <a:t> DISTINCT</a:t>
            </a:r>
            <a:endParaRPr lang="ja-JP" altLang="en-US" b="1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97897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1083838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Access </a:t>
            </a:r>
            <a:r>
              <a:rPr kumimoji="1" lang="ja-JP" altLang="en-US" dirty="0"/>
              <a:t>の </a:t>
            </a:r>
            <a:r>
              <a:rPr kumimoji="1" lang="en-US" altLang="ja-JP" dirty="0"/>
              <a:t>SQL </a:t>
            </a:r>
            <a:r>
              <a:rPr kumimoji="1" lang="ja-JP" altLang="en-US" dirty="0"/>
              <a:t>ビューを用いた</a:t>
            </a:r>
            <a:r>
              <a:rPr lang="ja-JP" altLang="en-US" dirty="0"/>
              <a:t>問い合わせ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1496859"/>
            <a:ext cx="8728210" cy="46825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① </a:t>
            </a:r>
            <a:r>
              <a:rPr kumimoji="1" lang="en-US" altLang="ja-JP" sz="2400" dirty="0"/>
              <a:t>Access </a:t>
            </a:r>
            <a:r>
              <a:rPr kumimoji="1" lang="ja-JP" altLang="en-US" sz="2400" dirty="0"/>
              <a:t>の </a:t>
            </a:r>
            <a:r>
              <a:rPr lang="en-US" altLang="ja-JP" sz="2400" b="1" dirty="0">
                <a:solidFill>
                  <a:srgbClr val="C00000"/>
                </a:solidFill>
              </a:rPr>
              <a:t>SQL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ビュー</a:t>
            </a:r>
            <a:r>
              <a:rPr kumimoji="1" lang="ja-JP" altLang="en-US" sz="2400" dirty="0"/>
              <a:t>開く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② </a:t>
            </a:r>
            <a:r>
              <a:rPr lang="en-US" altLang="ja-JP" sz="2400" b="1" dirty="0">
                <a:solidFill>
                  <a:srgbClr val="C00000"/>
                </a:solidFill>
              </a:rPr>
              <a:t>SQL </a:t>
            </a:r>
            <a:r>
              <a:rPr lang="ja-JP" altLang="en-US" sz="2400" b="1" dirty="0">
                <a:solidFill>
                  <a:srgbClr val="C00000"/>
                </a:solidFill>
              </a:rPr>
              <a:t>文</a:t>
            </a:r>
            <a:r>
              <a:rPr lang="ja-JP" altLang="en-US" sz="2400" dirty="0"/>
              <a:t>の</a:t>
            </a:r>
            <a:r>
              <a:rPr lang="ja-JP" altLang="en-US" sz="2400" b="1" dirty="0"/>
              <a:t>編集</a:t>
            </a:r>
            <a:r>
              <a:rPr lang="ja-JP" altLang="en-US" sz="2400" dirty="0"/>
              <a:t>。</a:t>
            </a:r>
            <a:r>
              <a:rPr lang="en-US" altLang="ja-JP" sz="2400" b="1" dirty="0"/>
              <a:t>select, from, where </a:t>
            </a:r>
            <a:r>
              <a:rPr lang="ja-JP" altLang="en-US" sz="2400" dirty="0"/>
              <a:t>を使用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例</a:t>
            </a:r>
            <a:r>
              <a:rPr lang="en-US" altLang="ja-JP" sz="2400" dirty="0"/>
              <a:t>: select * from </a:t>
            </a:r>
            <a:r>
              <a:rPr lang="ja-JP" altLang="en-US" sz="2400" dirty="0"/>
              <a:t>テーブル名 </a:t>
            </a:r>
            <a:r>
              <a:rPr lang="en-US" altLang="ja-JP" sz="2400" dirty="0"/>
              <a:t>where </a:t>
            </a:r>
            <a:r>
              <a:rPr lang="ja-JP" altLang="en-US" sz="2400" dirty="0"/>
              <a:t>列</a:t>
            </a:r>
            <a:r>
              <a:rPr lang="en-US" altLang="ja-JP" sz="2400" dirty="0"/>
              <a:t>1 = </a:t>
            </a:r>
            <a:r>
              <a:rPr lang="ja-JP" altLang="en-US" sz="2400" dirty="0"/>
              <a:t>値</a:t>
            </a:r>
            <a:r>
              <a:rPr lang="en-US" altLang="ja-JP" sz="2400" dirty="0"/>
              <a:t>1;</a:t>
            </a:r>
          </a:p>
          <a:p>
            <a:pPr marL="0" indent="0">
              <a:buNone/>
            </a:pPr>
            <a:r>
              <a:rPr lang="ja-JP" altLang="en-US" sz="2400" dirty="0"/>
              <a:t>③ </a:t>
            </a:r>
            <a:r>
              <a:rPr lang="en-US" altLang="ja-JP" sz="2400" b="1" dirty="0">
                <a:solidFill>
                  <a:srgbClr val="C00000"/>
                </a:solidFill>
              </a:rPr>
              <a:t>SQL </a:t>
            </a:r>
            <a:r>
              <a:rPr lang="ja-JP" altLang="en-US" sz="2400" b="1" dirty="0">
                <a:solidFill>
                  <a:srgbClr val="C00000"/>
                </a:solidFill>
              </a:rPr>
              <a:t>文</a:t>
            </a:r>
            <a:r>
              <a:rPr lang="ja-JP" altLang="en-US" sz="2400" dirty="0"/>
              <a:t>の</a:t>
            </a:r>
            <a:r>
              <a:rPr lang="ja-JP" altLang="en-US" sz="2400" b="1" dirty="0"/>
              <a:t>実行</a:t>
            </a: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dirty="0"/>
              <a:t>　実行の結果、</a:t>
            </a:r>
            <a:r>
              <a:rPr lang="ja-JP" altLang="en-US" sz="2400" b="1" dirty="0">
                <a:solidFill>
                  <a:srgbClr val="C00000"/>
                </a:solidFill>
              </a:rPr>
              <a:t>データシートビュー</a:t>
            </a:r>
            <a:r>
              <a:rPr lang="ja-JP" altLang="en-US" sz="2400" dirty="0"/>
              <a:t>に画面が変わり、そこに</a:t>
            </a:r>
            <a:r>
              <a:rPr lang="ja-JP" altLang="en-US" sz="2400" b="1" dirty="0"/>
              <a:t>問い合わせの結果</a:t>
            </a:r>
            <a:r>
              <a:rPr lang="ja-JP" altLang="en-US" sz="2400" dirty="0"/>
              <a:t>が表示される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④ さらに</a:t>
            </a:r>
            <a:r>
              <a:rPr lang="en-US" altLang="ja-JP" sz="2400" dirty="0"/>
              <a:t>SQL </a:t>
            </a:r>
            <a:r>
              <a:rPr lang="ja-JP" altLang="en-US" sz="2400" dirty="0"/>
              <a:t>文の編集、実行を続ける場合には、</a:t>
            </a:r>
            <a:r>
              <a:rPr lang="ja-JP" altLang="en-US" sz="2400" b="1" u="sng" dirty="0"/>
              <a:t>画面を </a:t>
            </a:r>
            <a:r>
              <a:rPr lang="en-US" altLang="ja-JP" sz="2400" b="1" u="sng" dirty="0"/>
              <a:t>SQL </a:t>
            </a:r>
            <a:r>
              <a:rPr lang="ja-JP" altLang="en-US" sz="2400" b="1" u="sng" dirty="0"/>
              <a:t>ビューに切り替える</a:t>
            </a:r>
            <a:endParaRPr lang="en-US" altLang="ja-JP" sz="2400" b="1" u="sng" dirty="0"/>
          </a:p>
          <a:p>
            <a:pPr marL="0" indent="0">
              <a:buNone/>
            </a:pPr>
            <a:endParaRPr kumimoji="1"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1602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5443" y="1321056"/>
            <a:ext cx="8013114" cy="1991979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9-1. 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イントロダクション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82527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E85D0C-2A18-4259-B8B7-078272595A85}" type="slidenum"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1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460" name="Rectangle 2"/>
          <p:cNvSpPr>
            <a:spLocks noGrp="1"/>
          </p:cNvSpPr>
          <p:nvPr>
            <p:ph type="title" idx="4294967295"/>
          </p:nvPr>
        </p:nvSpPr>
        <p:spPr>
          <a:xfrm>
            <a:off x="190501" y="361036"/>
            <a:ext cx="8839200" cy="75366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altLang="ja-JP" sz="2900" dirty="0"/>
              <a:t>SQL </a:t>
            </a:r>
            <a:r>
              <a:rPr lang="ja-JP" altLang="en-US" sz="2900" dirty="0"/>
              <a:t>問い合わせ（クエリ）で使用する２つのビュー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09057" y="3904246"/>
            <a:ext cx="254909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1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SQL </a:t>
            </a:r>
            <a:r>
              <a:rPr kumimoji="1" lang="ja-JP" alt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ビュー</a:t>
            </a:r>
            <a:endParaRPr kumimoji="1" lang="en-US" altLang="ja-JP" sz="21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SQL 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文の</a:t>
            </a:r>
            <a:r>
              <a:rPr kumimoji="0" lang="ja-JP" alt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作成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、</a:t>
            </a:r>
            <a:r>
              <a:rPr kumimoji="0" lang="ja-JP" alt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編集</a:t>
            </a:r>
            <a:endParaRPr kumimoji="1" lang="ja-JP" altLang="en-US" sz="21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927649" y="4005532"/>
            <a:ext cx="3147015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データシートビュー</a:t>
            </a:r>
            <a:endParaRPr kumimoji="1" lang="en-US" altLang="ja-JP" sz="21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問い合わせ（クエリ）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結果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右矢印 4"/>
          <p:cNvSpPr/>
          <p:nvPr/>
        </p:nvSpPr>
        <p:spPr>
          <a:xfrm>
            <a:off x="3889482" y="3041700"/>
            <a:ext cx="1225250" cy="324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右矢印 12"/>
          <p:cNvSpPr/>
          <p:nvPr/>
        </p:nvSpPr>
        <p:spPr>
          <a:xfrm flipH="1">
            <a:off x="3980875" y="5044278"/>
            <a:ext cx="1225250" cy="324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227" y="1759197"/>
            <a:ext cx="1800476" cy="1057423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4118182" y="2810157"/>
            <a:ext cx="72327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3927240" y="2111799"/>
            <a:ext cx="437784" cy="53486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285" y="3627488"/>
            <a:ext cx="1350357" cy="993120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3878285" y="3922841"/>
            <a:ext cx="437784" cy="53486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397138" y="4695214"/>
            <a:ext cx="227337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表示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+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SQL 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ビュー</a:t>
            </a:r>
            <a:endParaRPr kumimoji="1" lang="ja-JP" altLang="en-US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57" y="2657528"/>
            <a:ext cx="3259760" cy="92627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4322" y="2875741"/>
            <a:ext cx="3427506" cy="867326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5B53376-2AB2-442E-8C83-26EF1A6892F3}"/>
              </a:ext>
            </a:extLst>
          </p:cNvPr>
          <p:cNvSpPr txBox="1"/>
          <p:nvPr/>
        </p:nvSpPr>
        <p:spPr>
          <a:xfrm>
            <a:off x="1680737" y="5962677"/>
            <a:ext cx="5929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マウス操作でビューを切り替え</a:t>
            </a:r>
          </a:p>
        </p:txBody>
      </p:sp>
    </p:spTree>
    <p:extLst>
      <p:ext uri="{BB962C8B-B14F-4D97-AF65-F5344CB8AC3E}">
        <p14:creationId xmlns:p14="http://schemas.microsoft.com/office/powerpoint/2010/main" val="11187072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6785FB4D-1515-4076-BE88-DD8C27F6B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528" y="4054934"/>
            <a:ext cx="4873875" cy="230834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E90DEADB-C80A-4AC7-9AE0-E90DF53F9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528" y="884099"/>
            <a:ext cx="5829600" cy="200035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2128" y="2791436"/>
            <a:ext cx="1220995" cy="1245354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80181" y="389477"/>
            <a:ext cx="8211296" cy="178558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1. </a:t>
            </a:r>
            <a:r>
              <a:rPr lang="ja-JP" altLang="en-US" sz="2400" dirty="0">
                <a:latin typeface="メイリオ" panose="020B0604030504040204" pitchFamily="50" charset="-128"/>
              </a:rPr>
              <a:t>次の手順で、</a:t>
            </a:r>
            <a:r>
              <a:rPr lang="en-US" altLang="ja-JP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SQL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ビュー</a:t>
            </a:r>
            <a:r>
              <a:rPr lang="ja-JP" altLang="en-US" sz="2400" dirty="0">
                <a:latin typeface="メイリオ" panose="020B0604030504040204" pitchFamily="50" charset="-128"/>
              </a:rPr>
              <a:t>を開く．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435778" y="1246909"/>
            <a:ext cx="607767" cy="286039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3186795" y="1532948"/>
            <a:ext cx="519296" cy="744277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下矢印 17"/>
          <p:cNvSpPr/>
          <p:nvPr/>
        </p:nvSpPr>
        <p:spPr>
          <a:xfrm>
            <a:off x="2807754" y="3076852"/>
            <a:ext cx="557711" cy="2915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6939748" y="3894367"/>
            <a:ext cx="453923" cy="230446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4608948" y="4403182"/>
            <a:ext cx="676561" cy="301322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361129" y="4638039"/>
            <a:ext cx="477071" cy="702887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423263" y="5480574"/>
            <a:ext cx="1488664" cy="421461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" name="角丸四角形 31"/>
          <p:cNvSpPr/>
          <p:nvPr/>
        </p:nvSpPr>
        <p:spPr>
          <a:xfrm>
            <a:off x="5505588" y="4934950"/>
            <a:ext cx="3215149" cy="911461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②「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デザイン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」タブで、「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表示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」を展開し「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SQL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ビュー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」を選ぶ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3" name="角丸四角形 32"/>
          <p:cNvSpPr/>
          <p:nvPr/>
        </p:nvSpPr>
        <p:spPr>
          <a:xfrm>
            <a:off x="6234475" y="1125071"/>
            <a:ext cx="2879042" cy="1101331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①「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作成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」タブで、「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クエリデザイン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」をクリック</a:t>
            </a:r>
            <a:endParaRPr kumimoji="0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60A9BCD-A84D-42D1-8807-5DC880EC377E}"/>
              </a:ext>
            </a:extLst>
          </p:cNvPr>
          <p:cNvSpPr txBox="1"/>
          <p:nvPr/>
        </p:nvSpPr>
        <p:spPr>
          <a:xfrm>
            <a:off x="7435650" y="2647485"/>
            <a:ext cx="156966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このような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表示が出た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ときは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「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閉じる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」を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クリック</a:t>
            </a:r>
          </a:p>
        </p:txBody>
      </p:sp>
    </p:spTree>
    <p:extLst>
      <p:ext uri="{BB962C8B-B14F-4D97-AF65-F5344CB8AC3E}">
        <p14:creationId xmlns:p14="http://schemas.microsoft.com/office/powerpoint/2010/main" val="29125458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FCDA0A4-A1E1-4BFB-9904-866F27DD3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83" y="270024"/>
            <a:ext cx="8461208" cy="1039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dirty="0"/>
              <a:t>2. </a:t>
            </a:r>
            <a:r>
              <a:rPr lang="en-US" altLang="ja-JP" b="1" dirty="0">
                <a:latin typeface="メイリオ" panose="020B0604030504040204" pitchFamily="50" charset="-128"/>
              </a:rPr>
              <a:t>SQL </a:t>
            </a:r>
            <a:r>
              <a:rPr lang="ja-JP" altLang="en-US" b="1" dirty="0">
                <a:latin typeface="メイリオ" panose="020B0604030504040204" pitchFamily="50" charset="-128"/>
              </a:rPr>
              <a:t>ビュー</a:t>
            </a:r>
            <a:r>
              <a:rPr lang="ja-JP" altLang="en-US" dirty="0">
                <a:latin typeface="メイリオ" panose="020B0604030504040204" pitchFamily="50" charset="-128"/>
              </a:rPr>
              <a:t>に、次の </a:t>
            </a:r>
            <a:r>
              <a:rPr lang="en-US" altLang="ja-JP" dirty="0">
                <a:latin typeface="メイリオ" panose="020B0604030504040204" pitchFamily="50" charset="-128"/>
              </a:rPr>
              <a:t>SQL </a:t>
            </a:r>
            <a:r>
              <a:rPr lang="ja-JP" altLang="en-US" dirty="0">
                <a:latin typeface="メイリオ" panose="020B0604030504040204" pitchFamily="50" charset="-128"/>
              </a:rPr>
              <a:t>を１つずつ入れ、</a:t>
            </a:r>
            <a:r>
              <a:rPr lang="ja-JP" altLang="en-US" sz="2800" dirty="0">
                <a:latin typeface="メイリオ" panose="020B0604030504040204" pitchFamily="50" charset="-128"/>
              </a:rPr>
              <a:t>「</a:t>
            </a:r>
            <a:r>
              <a:rPr lang="ja-JP" altLang="en-US" sz="2800" b="1" dirty="0">
                <a:latin typeface="メイリオ" panose="020B0604030504040204" pitchFamily="50" charset="-128"/>
              </a:rPr>
              <a:t>実行</a:t>
            </a:r>
            <a:r>
              <a:rPr lang="ja-JP" altLang="en-US" sz="2800" dirty="0">
                <a:latin typeface="メイリオ" panose="020B0604030504040204" pitchFamily="50" charset="-128"/>
              </a:rPr>
              <a:t>」ボタンで、</a:t>
            </a:r>
            <a:r>
              <a:rPr lang="en-US" altLang="ja-JP" sz="2800" b="1" dirty="0">
                <a:latin typeface="メイリオ" panose="020B0604030504040204" pitchFamily="50" charset="-128"/>
              </a:rPr>
              <a:t>SQL</a:t>
            </a:r>
            <a:r>
              <a:rPr lang="ja-JP" altLang="en-US" sz="2800" b="1" dirty="0">
                <a:latin typeface="メイリオ" panose="020B0604030504040204" pitchFamily="50" charset="-128"/>
              </a:rPr>
              <a:t>文</a:t>
            </a:r>
            <a:r>
              <a:rPr lang="ja-JP" altLang="en-US" sz="2800" dirty="0">
                <a:latin typeface="メイリオ" panose="020B0604030504040204" pitchFamily="50" charset="-128"/>
              </a:rPr>
              <a:t>を実行．結果を確認</a:t>
            </a:r>
            <a:r>
              <a:rPr lang="en-US" altLang="ja-JP" sz="2800" dirty="0">
                <a:latin typeface="メイリオ" panose="020B0604030504040204" pitchFamily="50" charset="-128"/>
              </a:rPr>
              <a:t> </a:t>
            </a:r>
            <a:endParaRPr lang="en-US" altLang="ja-JP" sz="2800" b="1" u="sng" dirty="0">
              <a:solidFill>
                <a:srgbClr val="FF0000"/>
              </a:solidFill>
              <a:latin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2C698A59-D381-4578-B7B2-723D4296F322}"/>
              </a:ext>
            </a:extLst>
          </p:cNvPr>
          <p:cNvSpPr txBox="1">
            <a:spLocks/>
          </p:cNvSpPr>
          <p:nvPr/>
        </p:nvSpPr>
        <p:spPr>
          <a:xfrm>
            <a:off x="555585" y="3845946"/>
            <a:ext cx="8068870" cy="2803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ADCE3CA2-3420-209E-4E4E-10FB84EB0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403" y="1623273"/>
            <a:ext cx="7969718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1. 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単純な表示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SELECT * FROM </a:t>
            </a:r>
            <a:r>
              <a:rPr lang="en-US" altLang="ja-JP" sz="2000" b="1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T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2.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 昼食の列のみ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SELECT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昼食 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FROM T;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858F3FAA-99B1-4A5C-C8E6-3480A29B9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701" y="2365544"/>
            <a:ext cx="4958390" cy="1555573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BDA43DC6-9FEC-4A0C-DD44-E18E491AB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701" y="4816542"/>
            <a:ext cx="2166354" cy="16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400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FCDA0A4-A1E1-4BFB-9904-866F27DD3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416" y="68010"/>
            <a:ext cx="8461208" cy="498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(</a:t>
            </a:r>
            <a:r>
              <a:rPr lang="ja-JP" altLang="en-US" sz="2400" dirty="0">
                <a:latin typeface="メイリオ" panose="020B0604030504040204" pitchFamily="50" charset="-128"/>
              </a:rPr>
              <a:t>続き</a:t>
            </a:r>
            <a:r>
              <a:rPr lang="en-US" altLang="ja-JP" sz="2400" dirty="0">
                <a:latin typeface="メイリオ" panose="020B0604030504040204" pitchFamily="50" charset="-128"/>
              </a:rPr>
              <a:t>)</a:t>
            </a:r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2C698A59-D381-4578-B7B2-723D4296F322}"/>
              </a:ext>
            </a:extLst>
          </p:cNvPr>
          <p:cNvSpPr txBox="1">
            <a:spLocks/>
          </p:cNvSpPr>
          <p:nvPr/>
        </p:nvSpPr>
        <p:spPr>
          <a:xfrm>
            <a:off x="555585" y="3845946"/>
            <a:ext cx="8068870" cy="2803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ADCE3CA2-3420-209E-4E4E-10FB84EB0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250" y="633229"/>
            <a:ext cx="8403219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3.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重複</a:t>
            </a:r>
            <a:r>
              <a:rPr lang="ja-JP" altLang="en-US" sz="2000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行の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除去 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DISTINCT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SELECT DISTINCT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昼食 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FROM T;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69AC14FC-0C34-0467-C35A-EC9BE1332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237" y="1464518"/>
            <a:ext cx="3392958" cy="199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7910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演習３で行うこと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78007" y="1402133"/>
          <a:ext cx="2534500" cy="1323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5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4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名前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昼食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料金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A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そば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250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B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カレーライス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400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C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カレーライス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400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D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うどん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250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表 6"/>
          <p:cNvGraphicFramePr>
            <a:graphicFrameLocks noGrp="1"/>
          </p:cNvGraphicFramePr>
          <p:nvPr/>
        </p:nvGraphicFramePr>
        <p:xfrm>
          <a:off x="3423178" y="1082032"/>
          <a:ext cx="1805837" cy="1323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8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名前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昼食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A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そば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B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カレーライス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C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カレーライス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D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うどん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右矢印 10"/>
          <p:cNvSpPr/>
          <p:nvPr/>
        </p:nvSpPr>
        <p:spPr>
          <a:xfrm>
            <a:off x="2699662" y="1659373"/>
            <a:ext cx="327837" cy="9518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1A02856-9F97-48BA-8EE9-1E33C4B52C09}"/>
              </a:ext>
            </a:extLst>
          </p:cNvPr>
          <p:cNvSpPr txBox="1"/>
          <p:nvPr/>
        </p:nvSpPr>
        <p:spPr>
          <a:xfrm>
            <a:off x="2340504" y="2805257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分割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D55D4A4C-0B06-433C-9C23-6FD3B0394F29}"/>
              </a:ext>
            </a:extLst>
          </p:cNvPr>
          <p:cNvSpPr/>
          <p:nvPr/>
        </p:nvSpPr>
        <p:spPr>
          <a:xfrm>
            <a:off x="3253947" y="972500"/>
            <a:ext cx="2327150" cy="33428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aphicFrame>
        <p:nvGraphicFramePr>
          <p:cNvPr id="22" name="表 21">
            <a:extLst>
              <a:ext uri="{FF2B5EF4-FFF2-40B4-BE49-F238E27FC236}">
                <a16:creationId xmlns:a16="http://schemas.microsoft.com/office/drawing/2014/main" id="{EFECBEFE-B239-411A-8A6C-034AB3FA2F35}"/>
              </a:ext>
            </a:extLst>
          </p:cNvPr>
          <p:cNvGraphicFramePr>
            <a:graphicFrameLocks noGrp="1"/>
          </p:cNvGraphicFramePr>
          <p:nvPr/>
        </p:nvGraphicFramePr>
        <p:xfrm>
          <a:off x="3383594" y="2831110"/>
          <a:ext cx="2031074" cy="1059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80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30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昼食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料金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そば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250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カレーライス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400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うどん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250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AD639CE7-E5B1-4DFA-A839-2EEE02F7885B}"/>
              </a:ext>
            </a:extLst>
          </p:cNvPr>
          <p:cNvSpPr txBox="1"/>
          <p:nvPr/>
        </p:nvSpPr>
        <p:spPr>
          <a:xfrm>
            <a:off x="661043" y="4657134"/>
            <a:ext cx="55242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情報無損失である：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OK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データの冗長性が減少している：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OK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83CF6AB-77F6-CB35-8191-A7B7FE608889}"/>
              </a:ext>
            </a:extLst>
          </p:cNvPr>
          <p:cNvSpPr txBox="1"/>
          <p:nvPr/>
        </p:nvSpPr>
        <p:spPr>
          <a:xfrm>
            <a:off x="3311222" y="2399644"/>
            <a:ext cx="2319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テーブル名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: X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とする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CB3F23F-265E-B94A-A874-8A68AAEFDD88}"/>
              </a:ext>
            </a:extLst>
          </p:cNvPr>
          <p:cNvSpPr txBox="1"/>
          <p:nvPr/>
        </p:nvSpPr>
        <p:spPr>
          <a:xfrm>
            <a:off x="3311222" y="3910221"/>
            <a:ext cx="2311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テーブル名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: Y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とする</a:t>
            </a:r>
          </a:p>
        </p:txBody>
      </p:sp>
      <p:graphicFrame>
        <p:nvGraphicFramePr>
          <p:cNvPr id="12" name="表 11">
            <a:extLst>
              <a:ext uri="{FF2B5EF4-FFF2-40B4-BE49-F238E27FC236}">
                <a16:creationId xmlns:a16="http://schemas.microsoft.com/office/drawing/2014/main" id="{2AE7871A-CA70-20D9-98A1-58A8D08392C4}"/>
              </a:ext>
            </a:extLst>
          </p:cNvPr>
          <p:cNvGraphicFramePr>
            <a:graphicFrameLocks noGrp="1"/>
          </p:cNvGraphicFramePr>
          <p:nvPr/>
        </p:nvGraphicFramePr>
        <p:xfrm>
          <a:off x="6248553" y="2872007"/>
          <a:ext cx="2534500" cy="1323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5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4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名前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昼食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料金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A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そば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250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B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カレーライス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400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C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カレーライス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400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D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うどん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250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7957D2F-D78A-F225-50F4-8781D4CD3AEC}"/>
              </a:ext>
            </a:extLst>
          </p:cNvPr>
          <p:cNvSpPr txBox="1"/>
          <p:nvPr/>
        </p:nvSpPr>
        <p:spPr>
          <a:xfrm>
            <a:off x="6054831" y="2158926"/>
            <a:ext cx="3114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の結合により元に戻る</a:t>
            </a:r>
          </a:p>
        </p:txBody>
      </p:sp>
    </p:spTree>
    <p:extLst>
      <p:ext uri="{BB962C8B-B14F-4D97-AF65-F5344CB8AC3E}">
        <p14:creationId xmlns:p14="http://schemas.microsoft.com/office/powerpoint/2010/main" val="29290412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5311440" cy="1286160"/>
          </a:xfrm>
        </p:spPr>
        <p:txBody>
          <a:bodyPr anchor="b">
            <a:normAutofit fontScale="90000"/>
          </a:bodyPr>
          <a:lstStyle/>
          <a:p>
            <a:r>
              <a:rPr lang="ja-JP" altLang="en-US" dirty="0"/>
              <a:t>演習３．正規化、正規化における情報無損失</a:t>
            </a:r>
            <a:br>
              <a:rPr lang="en-US" altLang="ja-JP" dirty="0"/>
            </a:b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5177644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ja-JP" altLang="en-US" b="1" dirty="0"/>
              <a:t>問い合わせ結果によるテーブル生成 </a:t>
            </a:r>
            <a:r>
              <a:rPr lang="en-US" altLang="ja-JP" b="1" dirty="0"/>
              <a:t>INTO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ja-JP" altLang="en-US" b="1" dirty="0"/>
              <a:t>結合</a:t>
            </a:r>
            <a:endParaRPr lang="en-US" altLang="ja-JP" b="1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ja-JP" altLang="en-US" b="1" dirty="0"/>
              <a:t>正規化</a:t>
            </a:r>
            <a:endParaRPr lang="en-US" altLang="ja-JP" b="1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ja-JP" altLang="en-US" b="1" dirty="0"/>
              <a:t>正規化における情報無損失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85196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6785FB4D-1515-4076-BE88-DD8C27F6B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528" y="4054934"/>
            <a:ext cx="4873875" cy="230834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E90DEADB-C80A-4AC7-9AE0-E90DF53F9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528" y="884099"/>
            <a:ext cx="5829600" cy="200035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2128" y="2791436"/>
            <a:ext cx="1220995" cy="1245354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80181" y="389477"/>
            <a:ext cx="8211296" cy="178558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1. </a:t>
            </a:r>
            <a:r>
              <a:rPr lang="ja-JP" altLang="en-US" sz="2400" dirty="0">
                <a:latin typeface="メイリオ" panose="020B0604030504040204" pitchFamily="50" charset="-128"/>
              </a:rPr>
              <a:t>次の手順で、</a:t>
            </a:r>
            <a:r>
              <a:rPr lang="en-US" altLang="ja-JP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SQL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ビュー</a:t>
            </a:r>
            <a:r>
              <a:rPr lang="ja-JP" altLang="en-US" sz="2400" dirty="0">
                <a:latin typeface="メイリオ" panose="020B0604030504040204" pitchFamily="50" charset="-128"/>
              </a:rPr>
              <a:t>を開く．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435778" y="1246909"/>
            <a:ext cx="607767" cy="286039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3186795" y="1532948"/>
            <a:ext cx="519296" cy="744277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下矢印 17"/>
          <p:cNvSpPr/>
          <p:nvPr/>
        </p:nvSpPr>
        <p:spPr>
          <a:xfrm>
            <a:off x="2807754" y="3076852"/>
            <a:ext cx="557711" cy="2915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6939748" y="3894367"/>
            <a:ext cx="453923" cy="230446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4608948" y="4403182"/>
            <a:ext cx="676561" cy="301322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361129" y="4638039"/>
            <a:ext cx="477071" cy="702887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423263" y="5480574"/>
            <a:ext cx="1488664" cy="421461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" name="角丸四角形 31"/>
          <p:cNvSpPr/>
          <p:nvPr/>
        </p:nvSpPr>
        <p:spPr>
          <a:xfrm>
            <a:off x="5505588" y="4934950"/>
            <a:ext cx="3215149" cy="911461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②「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デザイン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」タブで、「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表示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」を展開し「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SQL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ビュー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」を選ぶ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3" name="角丸四角形 32"/>
          <p:cNvSpPr/>
          <p:nvPr/>
        </p:nvSpPr>
        <p:spPr>
          <a:xfrm>
            <a:off x="6234475" y="1125071"/>
            <a:ext cx="2879042" cy="1101331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①「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作成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」タブで、「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クエリデザイン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」をクリック</a:t>
            </a:r>
            <a:endParaRPr kumimoji="0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60A9BCD-A84D-42D1-8807-5DC880EC377E}"/>
              </a:ext>
            </a:extLst>
          </p:cNvPr>
          <p:cNvSpPr txBox="1"/>
          <p:nvPr/>
        </p:nvSpPr>
        <p:spPr>
          <a:xfrm>
            <a:off x="7435650" y="2647485"/>
            <a:ext cx="156966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このような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表示が出た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ときは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「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閉じる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」を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クリック</a:t>
            </a:r>
          </a:p>
        </p:txBody>
      </p:sp>
    </p:spTree>
    <p:extLst>
      <p:ext uri="{BB962C8B-B14F-4D97-AF65-F5344CB8AC3E}">
        <p14:creationId xmlns:p14="http://schemas.microsoft.com/office/powerpoint/2010/main" val="4543393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FCDA0A4-A1E1-4BFB-9904-866F27DD3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83" y="270024"/>
            <a:ext cx="8461208" cy="1039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dirty="0"/>
              <a:t>2. </a:t>
            </a:r>
            <a:r>
              <a:rPr lang="en-US" altLang="ja-JP" b="1" dirty="0">
                <a:latin typeface="メイリオ" panose="020B0604030504040204" pitchFamily="50" charset="-128"/>
              </a:rPr>
              <a:t>SQL </a:t>
            </a:r>
            <a:r>
              <a:rPr lang="ja-JP" altLang="en-US" b="1" dirty="0">
                <a:latin typeface="メイリオ" panose="020B0604030504040204" pitchFamily="50" charset="-128"/>
              </a:rPr>
              <a:t>ビュー</a:t>
            </a:r>
            <a:r>
              <a:rPr lang="ja-JP" altLang="en-US" dirty="0">
                <a:latin typeface="メイリオ" panose="020B0604030504040204" pitchFamily="50" charset="-128"/>
              </a:rPr>
              <a:t>に、次の </a:t>
            </a:r>
            <a:r>
              <a:rPr lang="en-US" altLang="ja-JP" dirty="0">
                <a:latin typeface="メイリオ" panose="020B0604030504040204" pitchFamily="50" charset="-128"/>
              </a:rPr>
              <a:t>SQL </a:t>
            </a:r>
            <a:r>
              <a:rPr lang="ja-JP" altLang="en-US" dirty="0">
                <a:latin typeface="メイリオ" panose="020B0604030504040204" pitchFamily="50" charset="-128"/>
              </a:rPr>
              <a:t>を１つずつ入れ、</a:t>
            </a:r>
            <a:r>
              <a:rPr lang="ja-JP" altLang="en-US" sz="2800" dirty="0">
                <a:latin typeface="メイリオ" panose="020B0604030504040204" pitchFamily="50" charset="-128"/>
              </a:rPr>
              <a:t>「</a:t>
            </a:r>
            <a:r>
              <a:rPr lang="ja-JP" altLang="en-US" sz="2800" b="1" dirty="0">
                <a:latin typeface="メイリオ" panose="020B0604030504040204" pitchFamily="50" charset="-128"/>
              </a:rPr>
              <a:t>実行</a:t>
            </a:r>
            <a:r>
              <a:rPr lang="ja-JP" altLang="en-US" sz="2800" dirty="0">
                <a:latin typeface="メイリオ" panose="020B0604030504040204" pitchFamily="50" charset="-128"/>
              </a:rPr>
              <a:t>」ボタンで、</a:t>
            </a:r>
            <a:r>
              <a:rPr lang="en-US" altLang="ja-JP" sz="2800" b="1" dirty="0">
                <a:latin typeface="メイリオ" panose="020B0604030504040204" pitchFamily="50" charset="-128"/>
              </a:rPr>
              <a:t>SQL</a:t>
            </a:r>
            <a:r>
              <a:rPr lang="ja-JP" altLang="en-US" sz="2800" b="1" dirty="0">
                <a:latin typeface="メイリオ" panose="020B0604030504040204" pitchFamily="50" charset="-128"/>
              </a:rPr>
              <a:t>文</a:t>
            </a:r>
            <a:r>
              <a:rPr lang="ja-JP" altLang="en-US" sz="2800" dirty="0">
                <a:latin typeface="メイリオ" panose="020B0604030504040204" pitchFamily="50" charset="-128"/>
              </a:rPr>
              <a:t>を実行．結果を確認</a:t>
            </a:r>
            <a:r>
              <a:rPr lang="en-US" altLang="ja-JP" sz="2800" dirty="0">
                <a:latin typeface="メイリオ" panose="020B0604030504040204" pitchFamily="50" charset="-128"/>
              </a:rPr>
              <a:t> </a:t>
            </a:r>
            <a:endParaRPr lang="en-US" altLang="ja-JP" sz="2800" b="1" u="sng" dirty="0">
              <a:solidFill>
                <a:srgbClr val="FF0000"/>
              </a:solidFill>
              <a:latin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2C698A59-D381-4578-B7B2-723D4296F322}"/>
              </a:ext>
            </a:extLst>
          </p:cNvPr>
          <p:cNvSpPr txBox="1">
            <a:spLocks/>
          </p:cNvSpPr>
          <p:nvPr/>
        </p:nvSpPr>
        <p:spPr>
          <a:xfrm>
            <a:off x="555585" y="3845946"/>
            <a:ext cx="8068870" cy="2803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ADCE3CA2-3420-209E-4E4E-10FB84EB0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403" y="1777161"/>
            <a:ext cx="7969718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1. </a:t>
            </a:r>
            <a:r>
              <a:rPr lang="ja-JP" altLang="en-US" sz="2000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テーブル </a:t>
            </a:r>
            <a:r>
              <a:rPr lang="en-US" altLang="ja-JP" sz="2000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X </a:t>
            </a:r>
            <a:r>
              <a:rPr lang="ja-JP" altLang="en-US" sz="2000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の生成</a:t>
            </a:r>
            <a:endParaRPr kumimoji="0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SELECT DISTINCT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名前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,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昼食 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INTO X FROM T;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2.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 </a:t>
            </a:r>
            <a:r>
              <a:rPr lang="ja-JP" altLang="en-US" sz="2000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テーブル </a:t>
            </a:r>
            <a:r>
              <a:rPr lang="en-US" altLang="ja-JP" sz="2000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Y </a:t>
            </a:r>
            <a:r>
              <a:rPr lang="ja-JP" altLang="en-US" sz="2000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の生成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SELECT DISTINCT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昼食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,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料金 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INTO Y FROM T;</a:t>
            </a:r>
            <a:endParaRPr kumimoji="0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241F2E4-A113-05B2-6F62-8E98167C3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875" y="2626041"/>
            <a:ext cx="3096475" cy="117452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17F6C706-FC73-A3C7-9882-618F8D261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875" y="4791444"/>
            <a:ext cx="3096475" cy="115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5250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FCDA0A4-A1E1-4BFB-9904-866F27DD3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416" y="68010"/>
            <a:ext cx="8461208" cy="498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(</a:t>
            </a:r>
            <a:r>
              <a:rPr lang="ja-JP" altLang="en-US" sz="2400" dirty="0">
                <a:latin typeface="メイリオ" panose="020B0604030504040204" pitchFamily="50" charset="-128"/>
              </a:rPr>
              <a:t>続き</a:t>
            </a:r>
            <a:r>
              <a:rPr lang="en-US" altLang="ja-JP" sz="2400" dirty="0">
                <a:latin typeface="メイリオ" panose="020B0604030504040204" pitchFamily="50" charset="-128"/>
              </a:rPr>
              <a:t>)</a:t>
            </a:r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2C698A59-D381-4578-B7B2-723D4296F322}"/>
              </a:ext>
            </a:extLst>
          </p:cNvPr>
          <p:cNvSpPr txBox="1">
            <a:spLocks/>
          </p:cNvSpPr>
          <p:nvPr/>
        </p:nvSpPr>
        <p:spPr>
          <a:xfrm>
            <a:off x="555585" y="3845946"/>
            <a:ext cx="8068870" cy="2803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ADCE3CA2-3420-209E-4E4E-10FB84EB0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545" y="815199"/>
            <a:ext cx="8403219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3.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 テーブル 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X 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の確認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SELECT * FROM X;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sz="2000" b="1" dirty="0">
              <a:solidFill>
                <a:prstClr val="black"/>
              </a:solidFill>
              <a:latin typeface="Arial" panose="020B0604020202020204" pitchFamily="34" charset="0"/>
              <a:ea typeface="游ゴシック" panose="020B0400000000000000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sz="2000" b="1" dirty="0">
              <a:solidFill>
                <a:prstClr val="black"/>
              </a:solidFill>
              <a:latin typeface="Arial" panose="020B0604020202020204" pitchFamily="34" charset="0"/>
              <a:ea typeface="游ゴシック" panose="020B0400000000000000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sz="2000" b="1" dirty="0">
              <a:solidFill>
                <a:prstClr val="black"/>
              </a:solidFill>
              <a:latin typeface="Arial" panose="020B0604020202020204" pitchFamily="34" charset="0"/>
              <a:ea typeface="游ゴシック" panose="020B0400000000000000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sz="2000" b="1" dirty="0">
              <a:solidFill>
                <a:prstClr val="black"/>
              </a:solidFill>
              <a:latin typeface="Arial" panose="020B0604020202020204" pitchFamily="34" charset="0"/>
              <a:ea typeface="游ゴシック" panose="020B0400000000000000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4. </a:t>
            </a:r>
            <a:r>
              <a:rPr kumimoji="0" lang="ja-JP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テーブル </a:t>
            </a:r>
            <a:r>
              <a:rPr kumimoji="0" lang="en-US" altLang="ja-JP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Y </a:t>
            </a:r>
            <a:r>
              <a:rPr kumimoji="0" lang="ja-JP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の確認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SELECT * FROM Y;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93D6F5D-9154-E71C-2F9D-ACD965BE4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685" y="1694542"/>
            <a:ext cx="4227565" cy="1877438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3A66A343-C268-6000-EFB3-13CA37223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684" y="4668819"/>
            <a:ext cx="4278365" cy="152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950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FCDA0A4-A1E1-4BFB-9904-866F27DD3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416" y="68010"/>
            <a:ext cx="8461208" cy="498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(</a:t>
            </a:r>
            <a:r>
              <a:rPr lang="ja-JP" altLang="en-US" sz="2400" dirty="0">
                <a:latin typeface="メイリオ" panose="020B0604030504040204" pitchFamily="50" charset="-128"/>
              </a:rPr>
              <a:t>続き</a:t>
            </a:r>
            <a:r>
              <a:rPr lang="en-US" altLang="ja-JP" sz="2400" dirty="0">
                <a:latin typeface="メイリオ" panose="020B0604030504040204" pitchFamily="50" charset="-128"/>
              </a:rPr>
              <a:t>)</a:t>
            </a:r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2C698A59-D381-4578-B7B2-723D4296F322}"/>
              </a:ext>
            </a:extLst>
          </p:cNvPr>
          <p:cNvSpPr txBox="1">
            <a:spLocks/>
          </p:cNvSpPr>
          <p:nvPr/>
        </p:nvSpPr>
        <p:spPr>
          <a:xfrm>
            <a:off x="555585" y="3845946"/>
            <a:ext cx="8068870" cy="2803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ADCE3CA2-3420-209E-4E4E-10FB84EB0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545" y="1122976"/>
            <a:ext cx="8403219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5.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テーブルの結合により元に戻ることを確認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SELECT X.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名前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, X.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昼食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, Y.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料金 </a:t>
            </a: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FROM X INNER JOIN Y ON X.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昼食 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= Y.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昼食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sz="2000" b="1" dirty="0">
              <a:solidFill>
                <a:prstClr val="black"/>
              </a:solidFill>
              <a:latin typeface="Arial" panose="020B0604020202020204" pitchFamily="34" charset="0"/>
              <a:ea typeface="游ゴシック" panose="020B0400000000000000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sz="2000" b="1" dirty="0">
              <a:solidFill>
                <a:prstClr val="black"/>
              </a:solidFill>
              <a:latin typeface="Arial" panose="020B0604020202020204" pitchFamily="34" charset="0"/>
              <a:ea typeface="游ゴシック" panose="020B0400000000000000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sz="2000" b="1" dirty="0">
              <a:solidFill>
                <a:prstClr val="black"/>
              </a:solidFill>
              <a:latin typeface="Arial" panose="020B0604020202020204" pitchFamily="34" charset="0"/>
              <a:ea typeface="游ゴシック" panose="020B0400000000000000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sz="2000" b="1" dirty="0">
              <a:solidFill>
                <a:prstClr val="black"/>
              </a:solidFill>
              <a:latin typeface="Arial" panose="020B0604020202020204" pitchFamily="34" charset="0"/>
              <a:ea typeface="游ゴシック" panose="020B0400000000000000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613C4B7C-8E96-4E48-3A78-DAA967241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500" y="2429202"/>
            <a:ext cx="7237494" cy="1876097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322A962-B99D-23E5-3949-543981265A72}"/>
              </a:ext>
            </a:extLst>
          </p:cNvPr>
          <p:cNvSpPr txBox="1"/>
          <p:nvPr/>
        </p:nvSpPr>
        <p:spPr>
          <a:xfrm>
            <a:off x="711200" y="5537200"/>
            <a:ext cx="7340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リレーショナルデータベースのテーブルでは、行の順序は気にしない</a:t>
            </a:r>
            <a:endParaRPr kumimoji="1" lang="en-US" altLang="ja-JP" dirty="0"/>
          </a:p>
          <a:p>
            <a:r>
              <a:rPr kumimoji="1" lang="ja-JP" altLang="en-US" dirty="0"/>
              <a:t>ことになっている</a:t>
            </a:r>
          </a:p>
        </p:txBody>
      </p:sp>
    </p:spTree>
    <p:extLst>
      <p:ext uri="{BB962C8B-B14F-4D97-AF65-F5344CB8AC3E}">
        <p14:creationId xmlns:p14="http://schemas.microsoft.com/office/powerpoint/2010/main" val="2755755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630257-0A9A-7B17-3B1A-D49FBDAA4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リレーショナルデータベースの仕組み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9E6CEBD-0341-678F-901A-DC7F03FF6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データを</a:t>
            </a:r>
            <a:r>
              <a:rPr lang="ja-JP" altLang="en-US" sz="2400" b="1" i="0" dirty="0">
                <a:solidFill>
                  <a:srgbClr val="C00000"/>
                </a:solidFill>
                <a:effectLst/>
                <a:latin typeface="Söhne"/>
              </a:rPr>
              <a:t>テーブル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と呼ばれる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表形式で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保存</a:t>
            </a:r>
            <a:endParaRPr lang="en-US" altLang="ja-JP" sz="2400" b="1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テーブル間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は</a:t>
            </a:r>
            <a:r>
              <a:rPr lang="ja-JP" altLang="en-US" sz="2400" b="1" i="0" dirty="0">
                <a:solidFill>
                  <a:srgbClr val="C00000"/>
                </a:solidFill>
                <a:effectLst/>
                <a:latin typeface="Söhne"/>
              </a:rPr>
              <a:t>関連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で結ばれる。複雑な構造を持ったデータを効率的に管理</a:t>
            </a:r>
            <a:r>
              <a:rPr lang="ja-JP" altLang="en-US" sz="2400">
                <a:solidFill>
                  <a:srgbClr val="374151"/>
                </a:solidFill>
                <a:latin typeface="Söhne"/>
              </a:rPr>
              <a:t>することを可能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に。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FB9CBA9-FAD0-9295-434C-B16AAD96E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table">
            <a:extLst>
              <a:ext uri="{FF2B5EF4-FFF2-40B4-BE49-F238E27FC236}">
                <a16:creationId xmlns:a16="http://schemas.microsoft.com/office/drawing/2014/main" id="{CCACD61A-313D-72D1-5549-15DF412FF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600" y="5237151"/>
            <a:ext cx="5554708" cy="139749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A5824E9-E433-8C3B-DD0D-ED2E3BE6D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2206" y="2392191"/>
            <a:ext cx="3371394" cy="2058915"/>
          </a:xfrm>
          <a:prstGeom prst="rect">
            <a:avLst/>
          </a:prstGeom>
        </p:spPr>
      </p:pic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4B3B6ABD-9024-9F5D-94DB-F67D58E86087}"/>
              </a:ext>
            </a:extLst>
          </p:cNvPr>
          <p:cNvCxnSpPr>
            <a:endCxn id="5" idx="0"/>
          </p:cNvCxnSpPr>
          <p:nvPr/>
        </p:nvCxnSpPr>
        <p:spPr>
          <a:xfrm>
            <a:off x="3048000" y="4287078"/>
            <a:ext cx="1702904" cy="90114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C43981D-F0C7-CFBD-DC2C-B663A14CC1D0}"/>
              </a:ext>
            </a:extLst>
          </p:cNvPr>
          <p:cNvSpPr txBox="1"/>
          <p:nvPr/>
        </p:nvSpPr>
        <p:spPr>
          <a:xfrm>
            <a:off x="4350794" y="4588833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関連</a:t>
            </a:r>
          </a:p>
        </p:txBody>
      </p:sp>
    </p:spTree>
    <p:extLst>
      <p:ext uri="{BB962C8B-B14F-4D97-AF65-F5344CB8AC3E}">
        <p14:creationId xmlns:p14="http://schemas.microsoft.com/office/powerpoint/2010/main" val="38260459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8477B3B-D883-93A1-E33C-AE0BDE48A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212651"/>
            <a:ext cx="8461208" cy="59667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自習１．</a:t>
            </a:r>
            <a:r>
              <a:rPr kumimoji="1" lang="en-US" altLang="ja-JP" sz="2400" dirty="0"/>
              <a:t>SQL</a:t>
            </a:r>
            <a:r>
              <a:rPr kumimoji="1" lang="ja-JP" altLang="en-US" sz="2400" dirty="0"/>
              <a:t>を用いた正規化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目的：次のテーブル </a:t>
            </a:r>
            <a:r>
              <a:rPr lang="en-US" altLang="ja-JP" sz="2400" dirty="0"/>
              <a:t>S </a:t>
            </a:r>
            <a:r>
              <a:rPr lang="ja-JP" altLang="en-US" sz="2400" dirty="0"/>
              <a:t>を </a:t>
            </a:r>
            <a:r>
              <a:rPr lang="en-US" altLang="ja-JP" sz="2400" dirty="0"/>
              <a:t>SQL </a:t>
            </a:r>
            <a:r>
              <a:rPr lang="ja-JP" altLang="en-US" sz="2400" dirty="0"/>
              <a:t>を用いて正規化する</a:t>
            </a: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lang="en-US" altLang="ja-JP" sz="2400" b="1" dirty="0"/>
              <a:t>Access </a:t>
            </a:r>
            <a:r>
              <a:rPr lang="ja-JP" altLang="en-US" sz="2400" b="1" dirty="0"/>
              <a:t>で次ページの </a:t>
            </a:r>
            <a:r>
              <a:rPr lang="en-US" altLang="ja-JP" sz="2400" b="1" dirty="0"/>
              <a:t>SQL </a:t>
            </a:r>
            <a:r>
              <a:rPr lang="ja-JP" altLang="en-US" sz="2400" b="1" dirty="0"/>
              <a:t>を１つずつ実行し、結果を確認</a:t>
            </a:r>
            <a:endParaRPr lang="en-US" altLang="ja-JP" sz="2400" b="1" dirty="0"/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AD7A92E-2B81-07C3-7282-A0CA4D52B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40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54B974D6-CF74-EFF9-BF2B-DAA51F5CA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589" y="1235195"/>
            <a:ext cx="3330096" cy="127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7727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79C70EB-A73D-2AC5-70BB-EF159444C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0"/>
            <a:ext cx="8461208" cy="6857999"/>
          </a:xfrm>
        </p:spPr>
        <p:txBody>
          <a:bodyPr>
            <a:normAutofit fontScale="6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CREATE TABLE S (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</a:t>
            </a:r>
            <a:r>
              <a:rPr kumimoji="1" lang="en-US" altLang="ja-JP" dirty="0" err="1"/>
              <a:t>StudentID</a:t>
            </a:r>
            <a:r>
              <a:rPr kumimoji="1" lang="en-US" altLang="ja-JP" dirty="0"/>
              <a:t> INTEGER,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</a:t>
            </a:r>
            <a:r>
              <a:rPr kumimoji="1" lang="en-US" altLang="ja-JP" dirty="0" err="1"/>
              <a:t>StudentName</a:t>
            </a:r>
            <a:r>
              <a:rPr kumimoji="1" lang="en-US" altLang="ja-JP" dirty="0"/>
              <a:t> TEXT,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Course TEXT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);</a:t>
            </a:r>
          </a:p>
          <a:p>
            <a:pPr marL="0" indent="0">
              <a:spcBef>
                <a:spcPts val="0"/>
              </a:spcBef>
              <a:buNone/>
            </a:pPr>
            <a:endParaRPr kumimoji="1" lang="en-US" altLang="ja-JP" dirty="0"/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INSERT INTO S VALUES (1, 'Alice', 'Math');</a:t>
            </a:r>
          </a:p>
          <a:p>
            <a:pPr marL="0" indent="0">
              <a:spcBef>
                <a:spcPts val="0"/>
              </a:spcBef>
              <a:buNone/>
            </a:pPr>
            <a:endParaRPr kumimoji="1" lang="en-US" altLang="ja-JP" dirty="0"/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INSERT INTO S VALUES (1, 'Alice', 'Science');</a:t>
            </a:r>
          </a:p>
          <a:p>
            <a:pPr marL="0" indent="0">
              <a:spcBef>
                <a:spcPts val="0"/>
              </a:spcBef>
              <a:buNone/>
            </a:pPr>
            <a:endParaRPr kumimoji="1" lang="en-US" altLang="ja-JP" dirty="0"/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INSERT INTO S VALUES (2, 'Bob', 'History');</a:t>
            </a:r>
          </a:p>
          <a:p>
            <a:pPr marL="0" indent="0">
              <a:spcBef>
                <a:spcPts val="0"/>
              </a:spcBef>
              <a:buNone/>
            </a:pPr>
            <a:endParaRPr kumimoji="1" lang="en-US" altLang="ja-JP" dirty="0"/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INSERT INTO S VALUES (3, 'Charlie', 'Math');</a:t>
            </a:r>
          </a:p>
          <a:p>
            <a:pPr marL="0" indent="0">
              <a:spcBef>
                <a:spcPts val="0"/>
              </a:spcBef>
              <a:buNone/>
            </a:pPr>
            <a:endParaRPr kumimoji="1" lang="en-US" altLang="ja-JP" dirty="0"/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INSERT INTO S VALUES (3, 'Charlie', 'History');</a:t>
            </a:r>
          </a:p>
          <a:p>
            <a:pPr marL="0" indent="0">
              <a:spcBef>
                <a:spcPts val="0"/>
              </a:spcBef>
              <a:buNone/>
            </a:pPr>
            <a:endParaRPr kumimoji="1" lang="en-US" altLang="ja-JP" dirty="0"/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INSERT INTO S VALUES (3, 'Charlie', 'Science');</a:t>
            </a:r>
          </a:p>
          <a:p>
            <a:pPr marL="0" indent="0">
              <a:spcBef>
                <a:spcPts val="0"/>
              </a:spcBef>
              <a:buNone/>
            </a:pPr>
            <a:endParaRPr kumimoji="1" lang="en-US" altLang="ja-JP" dirty="0"/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SELECT DISTINCT </a:t>
            </a:r>
            <a:r>
              <a:rPr kumimoji="1" lang="en-US" altLang="ja-JP" dirty="0" err="1"/>
              <a:t>StudentID</a:t>
            </a:r>
            <a:r>
              <a:rPr kumimoji="1" lang="en-US" altLang="ja-JP" dirty="0"/>
              <a:t>, </a:t>
            </a:r>
            <a:r>
              <a:rPr kumimoji="1" lang="en-US" altLang="ja-JP" dirty="0" err="1"/>
              <a:t>StudentName</a:t>
            </a:r>
            <a:r>
              <a:rPr kumimoji="1" lang="en-US" altLang="ja-JP" dirty="0"/>
              <a:t> INTO U FROM S;</a:t>
            </a:r>
          </a:p>
          <a:p>
            <a:pPr marL="0" indent="0">
              <a:spcBef>
                <a:spcPts val="0"/>
              </a:spcBef>
              <a:buNone/>
            </a:pPr>
            <a:endParaRPr kumimoji="1" lang="en-US" altLang="ja-JP" dirty="0"/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SELECT DISTINCT </a:t>
            </a:r>
            <a:r>
              <a:rPr kumimoji="1" lang="en-US" altLang="ja-JP" dirty="0" err="1"/>
              <a:t>StudentID</a:t>
            </a:r>
            <a:r>
              <a:rPr kumimoji="1" lang="en-US" altLang="ja-JP" dirty="0"/>
              <a:t>, Course INTO V FROM S;</a:t>
            </a:r>
          </a:p>
          <a:p>
            <a:pPr marL="0" indent="0">
              <a:spcBef>
                <a:spcPts val="0"/>
              </a:spcBef>
              <a:buNone/>
            </a:pPr>
            <a:endParaRPr kumimoji="1" lang="en-US" altLang="ja-JP" dirty="0"/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SELECT * FROM S;</a:t>
            </a:r>
          </a:p>
          <a:p>
            <a:pPr marL="0" indent="0">
              <a:spcBef>
                <a:spcPts val="0"/>
              </a:spcBef>
              <a:buNone/>
            </a:pPr>
            <a:endParaRPr kumimoji="1" lang="en-US" altLang="ja-JP" dirty="0"/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SELECT * FROM U;</a:t>
            </a:r>
          </a:p>
          <a:p>
            <a:pPr marL="0" indent="0">
              <a:spcBef>
                <a:spcPts val="0"/>
              </a:spcBef>
              <a:buNone/>
            </a:pPr>
            <a:endParaRPr kumimoji="1" lang="en-US" altLang="ja-JP" dirty="0"/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SELECT * FROM V;</a:t>
            </a:r>
          </a:p>
          <a:p>
            <a:pPr marL="0" indent="0">
              <a:spcBef>
                <a:spcPts val="0"/>
              </a:spcBef>
              <a:buNone/>
            </a:pPr>
            <a:endParaRPr kumimoji="1" lang="en-US" altLang="ja-JP" dirty="0"/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SELECT </a:t>
            </a:r>
            <a:r>
              <a:rPr kumimoji="1" lang="en-US" altLang="ja-JP" dirty="0" err="1"/>
              <a:t>U.StudentID</a:t>
            </a:r>
            <a:r>
              <a:rPr kumimoji="1" lang="en-US" altLang="ja-JP" dirty="0"/>
              <a:t>, </a:t>
            </a:r>
            <a:r>
              <a:rPr kumimoji="1" lang="en-US" altLang="ja-JP" dirty="0" err="1"/>
              <a:t>U.StudentName</a:t>
            </a:r>
            <a:r>
              <a:rPr kumimoji="1" lang="en-US" altLang="ja-JP" dirty="0"/>
              <a:t>, </a:t>
            </a:r>
            <a:r>
              <a:rPr kumimoji="1" lang="en-US" altLang="ja-JP" dirty="0" err="1"/>
              <a:t>V.Course</a:t>
            </a:r>
            <a:r>
              <a:rPr kumimoji="1" lang="en-US" altLang="ja-JP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FROM U INNER JOIN V ON </a:t>
            </a:r>
            <a:r>
              <a:rPr kumimoji="1" lang="en-US" altLang="ja-JP" dirty="0" err="1"/>
              <a:t>U.StudentID</a:t>
            </a:r>
            <a:r>
              <a:rPr kumimoji="1" lang="en-US" altLang="ja-JP" dirty="0"/>
              <a:t> = </a:t>
            </a:r>
            <a:r>
              <a:rPr kumimoji="1" lang="en-US" altLang="ja-JP" dirty="0" err="1"/>
              <a:t>V.StudentID</a:t>
            </a:r>
            <a:r>
              <a:rPr kumimoji="1" lang="en-US" altLang="ja-JP" dirty="0"/>
              <a:t>;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A45037B-C7D0-B934-6C3A-67BC3F8AE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50168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CECD156-531B-059C-070A-AD66438D1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42</a:t>
            </a:fld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4F4521C-6D46-B77E-89ED-A8480B1835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151" y="3754088"/>
            <a:ext cx="4054271" cy="128489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E8DBA28-EB45-EEF8-4B0D-A4AD2FB62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152" y="839532"/>
            <a:ext cx="5422327" cy="2057764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A3744CF-6C77-E495-0CFB-4AA9DF7D5B28}"/>
              </a:ext>
            </a:extLst>
          </p:cNvPr>
          <p:cNvSpPr txBox="1"/>
          <p:nvPr/>
        </p:nvSpPr>
        <p:spPr>
          <a:xfrm>
            <a:off x="648587" y="229147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/>
              <a:t>SELECT * FROM S; の結果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9BA948B-C8B9-502E-99CA-356B02A38753}"/>
              </a:ext>
            </a:extLst>
          </p:cNvPr>
          <p:cNvSpPr txBox="1"/>
          <p:nvPr/>
        </p:nvSpPr>
        <p:spPr>
          <a:xfrm>
            <a:off x="648587" y="3198167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/>
              <a:t>SELECT * FROM U; の結果</a:t>
            </a:r>
          </a:p>
        </p:txBody>
      </p:sp>
    </p:spTree>
    <p:extLst>
      <p:ext uri="{BB962C8B-B14F-4D97-AF65-F5344CB8AC3E}">
        <p14:creationId xmlns:p14="http://schemas.microsoft.com/office/powerpoint/2010/main" val="38687763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BC94BA3-5570-8487-D99A-ED75A3A2A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43</a:t>
            </a:fld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5F6C766-0454-0B0D-C5FC-952E21E13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449" y="796336"/>
            <a:ext cx="4023332" cy="2087981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88EE738-773B-35FA-3A28-1D73712A5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449" y="4341488"/>
            <a:ext cx="6192374" cy="229717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6B86D8B-B961-31F8-F7E1-01095F16D131}"/>
              </a:ext>
            </a:extLst>
          </p:cNvPr>
          <p:cNvSpPr txBox="1"/>
          <p:nvPr/>
        </p:nvSpPr>
        <p:spPr>
          <a:xfrm>
            <a:off x="811619" y="180385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/>
              <a:t>SELECT * FROM V; の結果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C983433-25E1-1CD9-9E51-4989F0B0EB6C}"/>
              </a:ext>
            </a:extLst>
          </p:cNvPr>
          <p:cNvSpPr txBox="1"/>
          <p:nvPr/>
        </p:nvSpPr>
        <p:spPr>
          <a:xfrm>
            <a:off x="811618" y="3309349"/>
            <a:ext cx="75668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/>
              <a:t>SELECT U.StudentID, U.StudentName, V.Course </a:t>
            </a:r>
          </a:p>
          <a:p>
            <a:r>
              <a:rPr lang="ja-JP" altLang="en-US" sz="2400" dirty="0"/>
              <a:t>FROM U INNER JOIN V ON U.StudentID = V.StudentID;</a:t>
            </a:r>
          </a:p>
        </p:txBody>
      </p:sp>
    </p:spTree>
    <p:extLst>
      <p:ext uri="{BB962C8B-B14F-4D97-AF65-F5344CB8AC3E}">
        <p14:creationId xmlns:p14="http://schemas.microsoft.com/office/powerpoint/2010/main" val="2778613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4D2D43-3F29-1E8F-CABE-11FA27128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正規化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39FFCEB-8FCC-8946-8BBA-30B033B3A9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b="1" u="sng" dirty="0"/>
              <a:t>目的</a:t>
            </a:r>
            <a:endParaRPr kumimoji="1" lang="en-US" altLang="ja-JP" sz="2400" b="1" u="sng" dirty="0"/>
          </a:p>
          <a:p>
            <a:r>
              <a:rPr kumimoji="1" lang="ja-JP" altLang="en-US" sz="2400" b="1" dirty="0"/>
              <a:t>データベースの構造を最適化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効率的なデータベース管理</a:t>
            </a:r>
            <a:r>
              <a:rPr kumimoji="1" lang="ja-JP" altLang="en-US" sz="2400" dirty="0"/>
              <a:t>を実現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b="1" u="sng" dirty="0"/>
              <a:t>方針</a:t>
            </a:r>
            <a:endParaRPr kumimoji="1" lang="en-US" altLang="ja-JP" sz="2400" b="1" u="sng" dirty="0"/>
          </a:p>
          <a:p>
            <a:pPr marL="0" indent="0">
              <a:buNone/>
            </a:pPr>
            <a:r>
              <a:rPr kumimoji="1" lang="ja-JP" altLang="en-US" sz="2400" dirty="0"/>
              <a:t>テーブルの数を減らすことよりも、</a:t>
            </a:r>
            <a:r>
              <a:rPr kumimoji="1" lang="ja-JP" altLang="en-US" sz="2400" b="1" dirty="0"/>
              <a:t>データの冗長性（重複）を減らす</a:t>
            </a:r>
            <a:r>
              <a:rPr kumimoji="1" lang="ja-JP" altLang="en-US" sz="2400" dirty="0"/>
              <a:t>ことを行う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D898A20-A582-5CFE-6030-184342BE7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2881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53A0C4-3484-4473-9BE6-CEFE37AD6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正規化の例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EADEF22-49A4-4284-A85A-7A5EEA2AA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25506C2-6523-B66E-5839-A23EB0F6251A}"/>
              </a:ext>
            </a:extLst>
          </p:cNvPr>
          <p:cNvSpPr txBox="1"/>
          <p:nvPr/>
        </p:nvSpPr>
        <p:spPr>
          <a:xfrm>
            <a:off x="1018510" y="75182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正規化前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FC5EF94-834D-B143-F3D7-E76C8780FB39}"/>
              </a:ext>
            </a:extLst>
          </p:cNvPr>
          <p:cNvSpPr txBox="1"/>
          <p:nvPr/>
        </p:nvSpPr>
        <p:spPr>
          <a:xfrm>
            <a:off x="5914360" y="50435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正規化後</a:t>
            </a: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A57EFC3B-5EA1-0D66-3303-B4BDC79952B9}"/>
              </a:ext>
            </a:extLst>
          </p:cNvPr>
          <p:cNvGraphicFramePr>
            <a:graphicFrameLocks noGrp="1"/>
          </p:cNvGraphicFramePr>
          <p:nvPr/>
        </p:nvGraphicFramePr>
        <p:xfrm>
          <a:off x="274521" y="1400852"/>
          <a:ext cx="3811772" cy="2085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66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13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名前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昼食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料金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A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そば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250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B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1" dirty="0">
                          <a:solidFill>
                            <a:srgbClr val="FF0000"/>
                          </a:solidFill>
                        </a:rPr>
                        <a:t>カレーライス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400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C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1" dirty="0">
                          <a:solidFill>
                            <a:srgbClr val="FF0000"/>
                          </a:solidFill>
                        </a:rPr>
                        <a:t>カレーライス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400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D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うどん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250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C22A7B48-BCED-CF36-5519-A4909A724643}"/>
              </a:ext>
            </a:extLst>
          </p:cNvPr>
          <p:cNvGraphicFramePr>
            <a:graphicFrameLocks noGrp="1"/>
          </p:cNvGraphicFramePr>
          <p:nvPr/>
        </p:nvGraphicFramePr>
        <p:xfrm>
          <a:off x="5524295" y="1083627"/>
          <a:ext cx="3130607" cy="2085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9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12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名前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昼食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A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そば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B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カレーライス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C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カレーライス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D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うどん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" name="表 11">
            <a:extLst>
              <a:ext uri="{FF2B5EF4-FFF2-40B4-BE49-F238E27FC236}">
                <a16:creationId xmlns:a16="http://schemas.microsoft.com/office/drawing/2014/main" id="{74C5F04A-D8C2-6BC8-5839-6538011FAE7D}"/>
              </a:ext>
            </a:extLst>
          </p:cNvPr>
          <p:cNvGraphicFramePr>
            <a:graphicFrameLocks noGrp="1"/>
          </p:cNvGraphicFramePr>
          <p:nvPr/>
        </p:nvGraphicFramePr>
        <p:xfrm>
          <a:off x="5524295" y="3429623"/>
          <a:ext cx="2965802" cy="1668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3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昼食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料金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そば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250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カレーライス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400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うどん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250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5137E6D-2F1A-0888-0167-84D74ED4E72D}"/>
              </a:ext>
            </a:extLst>
          </p:cNvPr>
          <p:cNvSpPr txBox="1"/>
          <p:nvPr/>
        </p:nvSpPr>
        <p:spPr>
          <a:xfrm>
            <a:off x="632465" y="5970170"/>
            <a:ext cx="7571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正規化により、元のテーブルにあった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冗長性を排除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．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FDDD1B5-B0D1-85A9-F906-4CF1DABD8E02}"/>
              </a:ext>
            </a:extLst>
          </p:cNvPr>
          <p:cNvSpPr txBox="1"/>
          <p:nvPr/>
        </p:nvSpPr>
        <p:spPr>
          <a:xfrm>
            <a:off x="703079" y="3798196"/>
            <a:ext cx="2954655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冗長なデータがある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8CC826C-4589-2E28-4726-E21D571A98D1}"/>
              </a:ext>
            </a:extLst>
          </p:cNvPr>
          <p:cNvSpPr txBox="1"/>
          <p:nvPr/>
        </p:nvSpPr>
        <p:spPr>
          <a:xfrm>
            <a:off x="5535442" y="5239660"/>
            <a:ext cx="2954655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冗長なデータがない</a:t>
            </a:r>
          </a:p>
        </p:txBody>
      </p:sp>
    </p:spTree>
    <p:extLst>
      <p:ext uri="{BB962C8B-B14F-4D97-AF65-F5344CB8AC3E}">
        <p14:creationId xmlns:p14="http://schemas.microsoft.com/office/powerpoint/2010/main" val="450521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4D2D43-3F29-1E8F-CABE-11FA27128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正規化のメリット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39FFCEB-8FCC-8946-8BBA-30B033B3A9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b="1" dirty="0"/>
              <a:t>データの冗長性の減少</a:t>
            </a:r>
            <a:r>
              <a:rPr lang="ja-JP" altLang="en-US" sz="2400" dirty="0"/>
              <a:t>：</a:t>
            </a:r>
            <a:r>
              <a:rPr kumimoji="1" lang="en-US" altLang="ja-JP" sz="2400" dirty="0"/>
              <a:t> </a:t>
            </a:r>
            <a:r>
              <a:rPr kumimoji="1" lang="ja-JP" altLang="en-US" sz="2400" dirty="0"/>
              <a:t>データの重複を減らす</a:t>
            </a:r>
          </a:p>
          <a:p>
            <a:r>
              <a:rPr lang="ja-JP" altLang="en-US" sz="2400" b="1" dirty="0"/>
              <a:t>異状</a:t>
            </a:r>
            <a:r>
              <a:rPr kumimoji="1" lang="ja-JP" altLang="en-US" sz="2400" b="1" dirty="0"/>
              <a:t>の防止</a:t>
            </a:r>
            <a:r>
              <a:rPr lang="ja-JP" altLang="en-US" sz="2400" dirty="0"/>
              <a:t>：</a:t>
            </a:r>
            <a:r>
              <a:rPr kumimoji="1" lang="ja-JP" altLang="en-US" sz="2400" dirty="0"/>
              <a:t>更新、削除、挿入時の異状を防ぐ</a:t>
            </a:r>
          </a:p>
          <a:p>
            <a:r>
              <a:rPr kumimoji="1" lang="ja-JP" altLang="en-US" sz="2400" b="1" dirty="0"/>
              <a:t>効率の向上</a:t>
            </a:r>
            <a:r>
              <a:rPr lang="ja-JP" altLang="en-US" sz="2400" dirty="0"/>
              <a:t>：データベース全体のサイズが縮小すると、</a:t>
            </a:r>
            <a:r>
              <a:rPr kumimoji="1" lang="ja-JP" altLang="en-US" sz="2400" dirty="0"/>
              <a:t>ストレージの効率化とデータベース操作の高速化が期待できる</a:t>
            </a:r>
          </a:p>
          <a:p>
            <a:r>
              <a:rPr kumimoji="1" lang="ja-JP" altLang="en-US" sz="2400" b="1" dirty="0"/>
              <a:t>信頼性の確保</a:t>
            </a:r>
            <a:r>
              <a:rPr lang="ja-JP" altLang="en-US" sz="2400" dirty="0"/>
              <a:t>：異状の防止により、</a:t>
            </a:r>
            <a:r>
              <a:rPr kumimoji="1" lang="ja-JP" altLang="en-US" sz="2400" dirty="0"/>
              <a:t>データの信頼性の向上。</a:t>
            </a:r>
          </a:p>
          <a:p>
            <a:r>
              <a:rPr kumimoji="1" lang="ja-JP" altLang="en-US" sz="2400" b="1" dirty="0"/>
              <a:t>管理の容易化</a:t>
            </a:r>
            <a:r>
              <a:rPr lang="ja-JP" altLang="en-US" sz="2400" dirty="0"/>
              <a:t>：</a:t>
            </a:r>
            <a:r>
              <a:rPr kumimoji="1" lang="ja-JP" altLang="en-US" sz="2400" dirty="0"/>
              <a:t>データベースの管理が容易になる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D898A20-A582-5CFE-6030-184342BE7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9335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EFA20A22-DA2C-1C36-8FBA-0BBCCC298471}"/>
              </a:ext>
            </a:extLst>
          </p:cNvPr>
          <p:cNvGraphicFramePr>
            <a:graphicFrameLocks noGrp="1"/>
          </p:cNvGraphicFramePr>
          <p:nvPr/>
        </p:nvGraphicFramePr>
        <p:xfrm>
          <a:off x="189461" y="1751726"/>
          <a:ext cx="3811772" cy="2085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66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13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名前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昼食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料金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A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そば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250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B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カレーライス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400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C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カレーライス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400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D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うどん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250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タイトル 1">
            <a:extLst>
              <a:ext uri="{FF2B5EF4-FFF2-40B4-BE49-F238E27FC236}">
                <a16:creationId xmlns:a16="http://schemas.microsoft.com/office/drawing/2014/main" id="{FB1961CA-2ED5-4214-8C97-48A7A3413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2800" dirty="0"/>
              <a:t>正規化前の問題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8B7D6EA-A29C-45AF-99E2-F58CA9BAB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8155D70-A23E-4CE9-A29B-ABF8D6B07D0B}"/>
              </a:ext>
            </a:extLst>
          </p:cNvPr>
          <p:cNvSpPr txBox="1"/>
          <p:nvPr/>
        </p:nvSpPr>
        <p:spPr>
          <a:xfrm>
            <a:off x="3494126" y="1088760"/>
            <a:ext cx="2818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更新</a:t>
            </a: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C3F5EBC5-29C2-419C-A995-5C759E216151}"/>
              </a:ext>
            </a:extLst>
          </p:cNvPr>
          <p:cNvCxnSpPr/>
          <p:nvPr/>
        </p:nvCxnSpPr>
        <p:spPr>
          <a:xfrm flipV="1">
            <a:off x="2951435" y="2790019"/>
            <a:ext cx="640784" cy="469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2C844B9-DA30-464A-8225-49E29B726A81}"/>
              </a:ext>
            </a:extLst>
          </p:cNvPr>
          <p:cNvSpPr txBox="1"/>
          <p:nvPr/>
        </p:nvSpPr>
        <p:spPr>
          <a:xfrm>
            <a:off x="3954535" y="2471892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350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5B61B20-F646-41FA-8802-8344B1354966}"/>
              </a:ext>
            </a:extLst>
          </p:cNvPr>
          <p:cNvSpPr txBox="1">
            <a:spLocks/>
          </p:cNvSpPr>
          <p:nvPr/>
        </p:nvSpPr>
        <p:spPr>
          <a:xfrm>
            <a:off x="4670750" y="856367"/>
            <a:ext cx="4192844" cy="213506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カレーライスが</a:t>
            </a:r>
            <a:endParaRPr kumimoji="1" lang="en-US" altLang="ja-JP" sz="2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400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円から </a:t>
            </a: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350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円に値下げ</a:t>
            </a:r>
          </a:p>
        </p:txBody>
      </p:sp>
      <p:sp>
        <p:nvSpPr>
          <p:cNvPr id="13" name="角丸四角形 7">
            <a:extLst>
              <a:ext uri="{FF2B5EF4-FFF2-40B4-BE49-F238E27FC236}">
                <a16:creationId xmlns:a16="http://schemas.microsoft.com/office/drawing/2014/main" id="{8F2D4588-051E-47F1-BF75-B83156567EC5}"/>
              </a:ext>
            </a:extLst>
          </p:cNvPr>
          <p:cNvSpPr/>
          <p:nvPr/>
        </p:nvSpPr>
        <p:spPr>
          <a:xfrm>
            <a:off x="4572000" y="4679073"/>
            <a:ext cx="4192844" cy="1465803"/>
          </a:xfrm>
          <a:prstGeom prst="roundRect">
            <a:avLst/>
          </a:prstGeom>
          <a:noFill/>
          <a:ln w="57150">
            <a:solidFill>
              <a:schemeClr val="tx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46C7D03-6A86-4F9C-B4A9-5E19038EB1EA}"/>
              </a:ext>
            </a:extLst>
          </p:cNvPr>
          <p:cNvSpPr txBox="1"/>
          <p:nvPr/>
        </p:nvSpPr>
        <p:spPr>
          <a:xfrm>
            <a:off x="4747137" y="4953099"/>
            <a:ext cx="399534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昼食の値段が１つのはずなのに、</a:t>
            </a:r>
            <a:r>
              <a:rPr kumimoji="1" lang="en-US" altLang="ja-JP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350, 400 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の違った値段の記録があり、不整合がある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DEFCF7C-9A54-A29C-7457-F7C64B10332A}"/>
              </a:ext>
            </a:extLst>
          </p:cNvPr>
          <p:cNvSpPr txBox="1"/>
          <p:nvPr/>
        </p:nvSpPr>
        <p:spPr>
          <a:xfrm>
            <a:off x="4715903" y="2919143"/>
            <a:ext cx="399534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「</a:t>
            </a:r>
            <a:r>
              <a:rPr kumimoji="1" lang="en-US" altLang="ja-JP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400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」をすべて「</a:t>
            </a:r>
            <a:r>
              <a:rPr kumimoji="1" lang="en-US" altLang="ja-JP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350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」に変更する必要があるが、変更を間違ったとする</a:t>
            </a:r>
          </a:p>
        </p:txBody>
      </p:sp>
      <p:sp>
        <p:nvSpPr>
          <p:cNvPr id="8" name="角丸四角形 7">
            <a:extLst>
              <a:ext uri="{FF2B5EF4-FFF2-40B4-BE49-F238E27FC236}">
                <a16:creationId xmlns:a16="http://schemas.microsoft.com/office/drawing/2014/main" id="{7C72F329-2B46-2FC4-9E25-6825D77BB39A}"/>
              </a:ext>
            </a:extLst>
          </p:cNvPr>
          <p:cNvSpPr/>
          <p:nvPr/>
        </p:nvSpPr>
        <p:spPr>
          <a:xfrm>
            <a:off x="4540767" y="2748888"/>
            <a:ext cx="4192844" cy="1367080"/>
          </a:xfrm>
          <a:prstGeom prst="roundRect">
            <a:avLst/>
          </a:prstGeom>
          <a:noFill/>
          <a:ln w="57150">
            <a:solidFill>
              <a:schemeClr val="tx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矢印: 下 9">
            <a:extLst>
              <a:ext uri="{FF2B5EF4-FFF2-40B4-BE49-F238E27FC236}">
                <a16:creationId xmlns:a16="http://schemas.microsoft.com/office/drawing/2014/main" id="{DB348334-2A96-A91A-37CF-821BE9FBD9C9}"/>
              </a:ext>
            </a:extLst>
          </p:cNvPr>
          <p:cNvSpPr/>
          <p:nvPr/>
        </p:nvSpPr>
        <p:spPr>
          <a:xfrm>
            <a:off x="6277675" y="4280635"/>
            <a:ext cx="781493" cy="28751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5809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表 11">
            <a:extLst>
              <a:ext uri="{FF2B5EF4-FFF2-40B4-BE49-F238E27FC236}">
                <a16:creationId xmlns:a16="http://schemas.microsoft.com/office/drawing/2014/main" id="{C687F7BF-51DC-171C-9F2C-493CF6D1B0CA}"/>
              </a:ext>
            </a:extLst>
          </p:cNvPr>
          <p:cNvGraphicFramePr>
            <a:graphicFrameLocks noGrp="1"/>
          </p:cNvGraphicFramePr>
          <p:nvPr/>
        </p:nvGraphicFramePr>
        <p:xfrm>
          <a:off x="494332" y="3826091"/>
          <a:ext cx="3401881" cy="1303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4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1785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昼食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値段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カレーライス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400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うどん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250</a:t>
                      </a:r>
                      <a:endParaRPr kumimoji="1" lang="ja-JP" altLang="en-US" sz="24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6" name="表 15">
            <a:extLst>
              <a:ext uri="{FF2B5EF4-FFF2-40B4-BE49-F238E27FC236}">
                <a16:creationId xmlns:a16="http://schemas.microsoft.com/office/drawing/2014/main" id="{45086A35-98C5-19A9-D943-933270D7BC98}"/>
              </a:ext>
            </a:extLst>
          </p:cNvPr>
          <p:cNvGraphicFramePr>
            <a:graphicFrameLocks noGrp="1"/>
          </p:cNvGraphicFramePr>
          <p:nvPr/>
        </p:nvGraphicFramePr>
        <p:xfrm>
          <a:off x="465128" y="1603212"/>
          <a:ext cx="3787545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4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名前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昼食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カレーライス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B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うどん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C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カレーライス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5D11B068-E3E9-8FEF-CA77-0BE7E2189806}"/>
              </a:ext>
            </a:extLst>
          </p:cNvPr>
          <p:cNvCxnSpPr/>
          <p:nvPr/>
        </p:nvCxnSpPr>
        <p:spPr>
          <a:xfrm flipV="1">
            <a:off x="3289951" y="4454431"/>
            <a:ext cx="640784" cy="469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C3C5136-C5C8-2707-72FF-BF913CF19C04}"/>
              </a:ext>
            </a:extLst>
          </p:cNvPr>
          <p:cNvSpPr txBox="1"/>
          <p:nvPr/>
        </p:nvSpPr>
        <p:spPr>
          <a:xfrm>
            <a:off x="3859898" y="3869656"/>
            <a:ext cx="809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350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FB1961CA-2ED5-4214-8C97-48A7A3413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2800" dirty="0"/>
              <a:t>正規化による問題解消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8B7D6EA-A29C-45AF-99E2-F58CA9BAB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8155D70-A23E-4CE9-A29B-ABF8D6B07D0B}"/>
              </a:ext>
            </a:extLst>
          </p:cNvPr>
          <p:cNvSpPr txBox="1"/>
          <p:nvPr/>
        </p:nvSpPr>
        <p:spPr>
          <a:xfrm>
            <a:off x="3494126" y="1088760"/>
            <a:ext cx="2818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更新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5B61B20-F646-41FA-8802-8344B1354966}"/>
              </a:ext>
            </a:extLst>
          </p:cNvPr>
          <p:cNvSpPr txBox="1">
            <a:spLocks/>
          </p:cNvSpPr>
          <p:nvPr/>
        </p:nvSpPr>
        <p:spPr>
          <a:xfrm>
            <a:off x="4670750" y="856367"/>
            <a:ext cx="4192844" cy="213506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カレーライスが</a:t>
            </a:r>
            <a:endParaRPr kumimoji="1" lang="en-US" altLang="ja-JP" sz="2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400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円から </a:t>
            </a: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350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円に値下げ</a:t>
            </a:r>
          </a:p>
        </p:txBody>
      </p:sp>
      <p:sp>
        <p:nvSpPr>
          <p:cNvPr id="19" name="角丸四角形 7">
            <a:extLst>
              <a:ext uri="{FF2B5EF4-FFF2-40B4-BE49-F238E27FC236}">
                <a16:creationId xmlns:a16="http://schemas.microsoft.com/office/drawing/2014/main" id="{A198C56F-F220-49A4-8632-28EBB0F294F3}"/>
              </a:ext>
            </a:extLst>
          </p:cNvPr>
          <p:cNvSpPr/>
          <p:nvPr/>
        </p:nvSpPr>
        <p:spPr>
          <a:xfrm>
            <a:off x="4788649" y="4359720"/>
            <a:ext cx="4192844" cy="1367080"/>
          </a:xfrm>
          <a:prstGeom prst="roundRect">
            <a:avLst/>
          </a:prstGeom>
          <a:noFill/>
          <a:ln w="57150">
            <a:solidFill>
              <a:schemeClr val="tx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4AA2682-3CB1-B037-5916-3C4BEBE6FE4C}"/>
              </a:ext>
            </a:extLst>
          </p:cNvPr>
          <p:cNvSpPr txBox="1"/>
          <p:nvPr/>
        </p:nvSpPr>
        <p:spPr>
          <a:xfrm>
            <a:off x="4887397" y="4512345"/>
            <a:ext cx="399534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「</a:t>
            </a:r>
            <a:r>
              <a:rPr kumimoji="1" lang="en-US" altLang="ja-JP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400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」をすべて「</a:t>
            </a:r>
            <a:r>
              <a:rPr kumimoji="1" lang="en-US" altLang="ja-JP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350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」に変更するのは</a:t>
            </a:r>
            <a:r>
              <a:rPr kumimoji="1" lang="en-US" altLang="ja-JP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か所で済む。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間違いが起きにくい。</a:t>
            </a:r>
          </a:p>
        </p:txBody>
      </p:sp>
    </p:spTree>
    <p:extLst>
      <p:ext uri="{BB962C8B-B14F-4D97-AF65-F5344CB8AC3E}">
        <p14:creationId xmlns:p14="http://schemas.microsoft.com/office/powerpoint/2010/main" val="72546636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3590</TotalTime>
  <Words>2425</Words>
  <Application>Microsoft Office PowerPoint</Application>
  <PresentationFormat>画面に合わせる (4:3)</PresentationFormat>
  <Paragraphs>707</Paragraphs>
  <Slides>43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4</vt:i4>
      </vt:variant>
      <vt:variant>
        <vt:lpstr>スライド タイトル</vt:lpstr>
      </vt:variant>
      <vt:variant>
        <vt:i4>43</vt:i4>
      </vt:variant>
    </vt:vector>
  </HeadingPairs>
  <TitlesOfParts>
    <vt:vector size="56" baseType="lpstr">
      <vt:lpstr>Söhne</vt:lpstr>
      <vt:lpstr>メイリオ</vt:lpstr>
      <vt:lpstr>游ゴシック</vt:lpstr>
      <vt:lpstr>Abadi</vt:lpstr>
      <vt:lpstr>Arial</vt:lpstr>
      <vt:lpstr>Calibri</vt:lpstr>
      <vt:lpstr>Courier New</vt:lpstr>
      <vt:lpstr>Inconsolata</vt:lpstr>
      <vt:lpstr>Segoe UI</vt:lpstr>
      <vt:lpstr>1_Office テーマ</vt:lpstr>
      <vt:lpstr>3_Office テーマ</vt:lpstr>
      <vt:lpstr>4_Office テーマ</vt:lpstr>
      <vt:lpstr>5_Office テーマ</vt:lpstr>
      <vt:lpstr>9. データベース設計の実践  正規化の目的と手順、種々の正規形、SQLを用いた正規化</vt:lpstr>
      <vt:lpstr>PowerPoint プレゼンテーション</vt:lpstr>
      <vt:lpstr>9-1. イントロダクション</vt:lpstr>
      <vt:lpstr>リレーショナルデータベースの仕組み</vt:lpstr>
      <vt:lpstr>正規化</vt:lpstr>
      <vt:lpstr>正規化の例</vt:lpstr>
      <vt:lpstr>正規化のメリット</vt:lpstr>
      <vt:lpstr>正規化前の問題</vt:lpstr>
      <vt:lpstr>正規化による問題解消</vt:lpstr>
      <vt:lpstr>SQL を用いたデータベースの正規化</vt:lpstr>
      <vt:lpstr>正規化と情報無損失</vt:lpstr>
      <vt:lpstr>正規化と情報無損失</vt:lpstr>
      <vt:lpstr>正規化と情報無損失</vt:lpstr>
      <vt:lpstr>商品テーブルと購入テーブル</vt:lpstr>
      <vt:lpstr>結合の例</vt:lpstr>
      <vt:lpstr>結合の例</vt:lpstr>
      <vt:lpstr>結合条件の指定</vt:lpstr>
      <vt:lpstr>結合を行う SQL の例</vt:lpstr>
      <vt:lpstr>問い合わせ結果からのテーブル生成 CREATE TABLE … AS</vt:lpstr>
      <vt:lpstr>8-2. 演習</vt:lpstr>
      <vt:lpstr>いまから演習で行うこと、注意点</vt:lpstr>
      <vt:lpstr>演習１．Access の SQL ビューを用いたテーブル定義 とデータの追加</vt:lpstr>
      <vt:lpstr>演習　</vt:lpstr>
      <vt:lpstr>PowerPoint プレゼンテーション</vt:lpstr>
      <vt:lpstr>PowerPoint プレゼンテーション</vt:lpstr>
      <vt:lpstr>PowerPoint プレゼンテーション</vt:lpstr>
      <vt:lpstr>間違ってしまったときは、テーブルの削除 を行ってからやり直した方が早い場合がある</vt:lpstr>
      <vt:lpstr>演習２．種々のSQL問い合わせ． Access の SQL ビューを使用． </vt:lpstr>
      <vt:lpstr>Access の SQL ビューを用いた問い合わせ</vt:lpstr>
      <vt:lpstr>SQL 問い合わせ（クエリ）で使用する２つのビュー</vt:lpstr>
      <vt:lpstr>PowerPoint プレゼンテーション</vt:lpstr>
      <vt:lpstr>PowerPoint プレゼンテーション</vt:lpstr>
      <vt:lpstr>PowerPoint プレゼンテーション</vt:lpstr>
      <vt:lpstr>演習３で行うこと</vt:lpstr>
      <vt:lpstr>演習３．正規化、正規化における情報無損失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リレーショナルデータベース演習</dc:title>
  <dc:creator>kaneko kunihiko</dc:creator>
  <cp:lastModifiedBy>金子　邦彦</cp:lastModifiedBy>
  <cp:revision>304</cp:revision>
  <dcterms:created xsi:type="dcterms:W3CDTF">2019-11-02T00:06:04Z</dcterms:created>
  <dcterms:modified xsi:type="dcterms:W3CDTF">2023-11-24T07:52:42Z</dcterms:modified>
</cp:coreProperties>
</file>