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36"/>
  </p:notesMasterIdLst>
  <p:sldIdLst>
    <p:sldId id="1233" r:id="rId4"/>
    <p:sldId id="1234" r:id="rId5"/>
    <p:sldId id="1068" r:id="rId6"/>
    <p:sldId id="1476" r:id="rId7"/>
    <p:sldId id="1318" r:id="rId8"/>
    <p:sldId id="1477" r:id="rId9"/>
    <p:sldId id="1235" r:id="rId10"/>
    <p:sldId id="1450" r:id="rId11"/>
    <p:sldId id="1467" r:id="rId12"/>
    <p:sldId id="1107" r:id="rId13"/>
    <p:sldId id="1088" r:id="rId14"/>
    <p:sldId id="1339" r:id="rId15"/>
    <p:sldId id="1340" r:id="rId16"/>
    <p:sldId id="1341" r:id="rId17"/>
    <p:sldId id="1463" r:id="rId18"/>
    <p:sldId id="1465" r:id="rId19"/>
    <p:sldId id="1447" r:id="rId20"/>
    <p:sldId id="1464" r:id="rId21"/>
    <p:sldId id="1466" r:id="rId22"/>
    <p:sldId id="1209" r:id="rId23"/>
    <p:sldId id="1459" r:id="rId24"/>
    <p:sldId id="1468" r:id="rId25"/>
    <p:sldId id="1469" r:id="rId26"/>
    <p:sldId id="1470" r:id="rId27"/>
    <p:sldId id="1471" r:id="rId28"/>
    <p:sldId id="1472" r:id="rId29"/>
    <p:sldId id="1473" r:id="rId30"/>
    <p:sldId id="1474" r:id="rId31"/>
    <p:sldId id="1456" r:id="rId32"/>
    <p:sldId id="1457" r:id="rId33"/>
    <p:sldId id="1475" r:id="rId34"/>
    <p:sldId id="1458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5081" autoAdjust="0"/>
  </p:normalViewPr>
  <p:slideViewPr>
    <p:cSldViewPr snapToGrid="0">
      <p:cViewPr varScale="1">
        <p:scale>
          <a:sx n="46" d="100"/>
          <a:sy n="46" d="100"/>
        </p:scale>
        <p:origin x="876" y="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62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A49A8-0D67-9BBD-7478-D324D4887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432B943-8F15-7827-2E46-AD070E5E0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82802FD-77DE-3B9F-0CB5-61310A25E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B6EF77-8B6B-18ED-AB85-E444EF1F4C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74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86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13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92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50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80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88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2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4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27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869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50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2954" y="970762"/>
            <a:ext cx="8543371" cy="2196114"/>
          </a:xfrm>
        </p:spPr>
        <p:txBody>
          <a:bodyPr>
            <a:noAutofit/>
          </a:bodyPr>
          <a:lstStyle/>
          <a:p>
            <a:r>
              <a:rPr lang="en-US" altLang="ja-JP" sz="4000" dirty="0">
                <a:latin typeface="メイリオ" panose="020B0604030504040204" pitchFamily="50" charset="-128"/>
              </a:rPr>
              <a:t>de-12. </a:t>
            </a:r>
            <a:r>
              <a:rPr lang="ja-JP" altLang="en-US" sz="4000" dirty="0">
                <a:latin typeface="メイリオ" panose="020B0604030504040204" pitchFamily="50" charset="-128"/>
              </a:rPr>
              <a:t>中間まとめ</a:t>
            </a:r>
            <a:br>
              <a:rPr lang="en-US" altLang="ja-JP" sz="4400" dirty="0">
                <a:latin typeface="メイリオ" panose="020B0604030504040204" pitchFamily="50" charset="-128"/>
              </a:rPr>
            </a:b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https://www.kkaneko.jp/de/de/index.html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670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</a:t>
            </a:r>
            <a:r>
              <a:rPr lang="ja-JP" altLang="en-US" dirty="0"/>
              <a:t>問い合わせ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en-US" altLang="ja-JP" sz="2400" b="1" dirty="0">
                <a:solidFill>
                  <a:srgbClr val="C00000"/>
                </a:solidFill>
              </a:rPr>
              <a:t>SQL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開く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。</a:t>
            </a:r>
            <a:r>
              <a:rPr lang="en-US" altLang="ja-JP" sz="2400" b="1" dirty="0"/>
              <a:t>select, from, where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</a:t>
            </a:r>
            <a:r>
              <a:rPr lang="en-US" altLang="ja-JP" sz="2400" dirty="0"/>
              <a:t>: select * from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where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実行の結果、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に画面が変わり、そこに</a:t>
            </a:r>
            <a:r>
              <a:rPr lang="ja-JP" altLang="en-US" sz="2400" b="1" dirty="0"/>
              <a:t>問い合わせの結果</a:t>
            </a:r>
            <a:r>
              <a:rPr lang="ja-JP" altLang="en-US" sz="2400" dirty="0"/>
              <a:t>が表示される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さらに</a:t>
            </a:r>
            <a:r>
              <a:rPr lang="en-US" altLang="ja-JP" sz="2400" dirty="0"/>
              <a:t>SQL </a:t>
            </a:r>
            <a:r>
              <a:rPr lang="ja-JP" altLang="en-US" sz="2400" dirty="0"/>
              <a:t>文の編集、実行を続ける場合には、</a:t>
            </a:r>
            <a:r>
              <a:rPr lang="ja-JP" altLang="en-US" sz="2400" b="1" u="sng" dirty="0"/>
              <a:t>画面を </a:t>
            </a:r>
            <a:r>
              <a:rPr lang="en-US" altLang="ja-JP" sz="2400" b="1" u="sng" dirty="0"/>
              <a:t>SQL </a:t>
            </a:r>
            <a:r>
              <a:rPr lang="ja-JP" altLang="en-US" sz="2400" b="1" u="sng" dirty="0"/>
              <a:t>ビューに切り替える</a:t>
            </a:r>
            <a:endParaRPr lang="en-US" altLang="ja-JP" sz="2400" b="1" u="sng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72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37181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間違ってしまったときは、テーブル</a:t>
            </a:r>
            <a:r>
              <a:rPr lang="ja-JP" altLang="en-US" dirty="0"/>
              <a:t>の</a:t>
            </a:r>
            <a:r>
              <a:rPr kumimoji="1" lang="ja-JP" altLang="en-US" dirty="0"/>
              <a:t>削除</a:t>
            </a:r>
            <a:br>
              <a:rPr kumimoji="1" lang="en-US" altLang="ja-JP" dirty="0"/>
            </a:br>
            <a:r>
              <a:rPr kumimoji="1" lang="ja-JP" altLang="en-US" dirty="0"/>
              <a:t>を行ってからやり直した方が早い場合がある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5" y="1901335"/>
            <a:ext cx="3065096" cy="3500926"/>
          </a:xfrm>
        </p:spPr>
      </p:pic>
      <p:sp>
        <p:nvSpPr>
          <p:cNvPr id="12" name="正方形/長方形 11"/>
          <p:cNvSpPr/>
          <p:nvPr/>
        </p:nvSpPr>
        <p:spPr>
          <a:xfrm>
            <a:off x="923583" y="3580839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74193" y="4762725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486701" y="2563322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テーブルビュー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で、削除したいテーブルを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削除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701" y="4135288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を削除するときは、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間違って必要な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を削除しない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ように、十分に注意する！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（元に戻せない）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31905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演習の手順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96" y="946168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空のデータベース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」を選び、「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」をクリック．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68FF45-76CA-48C1-83A3-D4BDCC1E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96" y="4556922"/>
            <a:ext cx="4446799" cy="21645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D456EC-0EEC-43E5-89EC-257EF0A8C39E}"/>
              </a:ext>
            </a:extLst>
          </p:cNvPr>
          <p:cNvSpPr/>
          <p:nvPr/>
        </p:nvSpPr>
        <p:spPr>
          <a:xfrm>
            <a:off x="2417094" y="5101243"/>
            <a:ext cx="1025761" cy="897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633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695" y="939422"/>
            <a:ext cx="7185710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A0E256-381D-48E9-B446-DE2EEE7C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" y="1708220"/>
            <a:ext cx="8357507" cy="40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812323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r>
              <a:rPr lang="ja-JP" altLang="en-US" dirty="0"/>
              <a:t>演習１．</a:t>
            </a:r>
            <a:r>
              <a:rPr lang="en-US" altLang="ja-JP" dirty="0"/>
              <a:t>NULL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NULL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IS NULL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271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9A3CC2-728B-2CB3-287F-8CC4F8D50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での </a:t>
            </a:r>
            <a:r>
              <a:rPr kumimoji="1" lang="en-US" altLang="ja-JP" dirty="0"/>
              <a:t>NULL </a:t>
            </a:r>
            <a:r>
              <a:rPr kumimoji="1" lang="ja-JP" altLang="en-US" dirty="0"/>
              <a:t>の表示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FCEAFB-68CF-95B4-E903-9A0A596AE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では「</a:t>
            </a:r>
            <a:r>
              <a:rPr kumimoji="1" lang="en-US" altLang="ja-JP" dirty="0"/>
              <a:t>NULL</a:t>
            </a:r>
            <a:r>
              <a:rPr kumimoji="1" lang="ja-JP" altLang="en-US" dirty="0"/>
              <a:t>」は空欄で表示される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lang="en-US" altLang="ja-JP" dirty="0"/>
              <a:t>NULL</a:t>
            </a:r>
            <a:r>
              <a:rPr lang="ja-JP" altLang="en-US" dirty="0"/>
              <a:t>」とは表示されない。これは正常動作である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436CD5-F36F-5C11-F12E-720AD413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7D25111-6D4E-8EFB-B989-017455257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20" y="1754168"/>
            <a:ext cx="6594214" cy="16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66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107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を１つずつ入れ、「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571421" y="1251863"/>
            <a:ext cx="8068870" cy="31700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INTEGER PRIMARY 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かき氷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NULL);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サイダー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200);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5AD411-0D7D-F265-5105-C173EB24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3" y="5391306"/>
            <a:ext cx="3765744" cy="13938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3161E6-9B5A-968F-A3C6-CCC6B19E276F}"/>
              </a:ext>
            </a:extLst>
          </p:cNvPr>
          <p:cNvSpPr txBox="1"/>
          <p:nvPr/>
        </p:nvSpPr>
        <p:spPr>
          <a:xfrm>
            <a:off x="4248765" y="5657671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INSERT INTO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では、「実行」の後、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確認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表示が出る。その後、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画面が変化しない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が実行できている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237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107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を１つずつ入れ、「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571421" y="1251863"/>
            <a:ext cx="8068870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SELECT * 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メニュー；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SELECT * 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WHERE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IS NULL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SELECT * 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WHERE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&gt;=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0;</a:t>
            </a:r>
          </a:p>
        </p:txBody>
      </p:sp>
    </p:spTree>
    <p:extLst>
      <p:ext uri="{BB962C8B-B14F-4D97-AF65-F5344CB8AC3E}">
        <p14:creationId xmlns:p14="http://schemas.microsoft.com/office/powerpoint/2010/main" val="2885089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9A3CC2-728B-2CB3-287F-8CC4F8D50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での </a:t>
            </a:r>
            <a:r>
              <a:rPr kumimoji="1" lang="en-US" altLang="ja-JP" dirty="0"/>
              <a:t>NULL </a:t>
            </a:r>
            <a:r>
              <a:rPr kumimoji="1" lang="ja-JP" altLang="en-US" dirty="0"/>
              <a:t>の表示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FCEAFB-68CF-95B4-E903-9A0A596AE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では「</a:t>
            </a:r>
            <a:r>
              <a:rPr kumimoji="1" lang="en-US" altLang="ja-JP" b="1" dirty="0"/>
              <a:t>NULL</a:t>
            </a:r>
            <a:r>
              <a:rPr kumimoji="1" lang="ja-JP" altLang="en-US" dirty="0"/>
              <a:t>」は</a:t>
            </a:r>
            <a:r>
              <a:rPr kumimoji="1" lang="ja-JP" altLang="en-US" b="1" dirty="0"/>
              <a:t>空欄で表示される</a:t>
            </a:r>
            <a:endParaRPr kumimoji="1" lang="en-US" altLang="ja-JP" b="1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lang="en-US" altLang="ja-JP" dirty="0"/>
              <a:t>NULL</a:t>
            </a:r>
            <a:r>
              <a:rPr lang="ja-JP" altLang="en-US" dirty="0"/>
              <a:t>」とは表示されない。これは正常動作である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436CD5-F36F-5C11-F12E-720AD413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7D25111-6D4E-8EFB-B989-017455257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20" y="1754168"/>
            <a:ext cx="6594214" cy="16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12-1.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252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r>
              <a:rPr lang="ja-JP" altLang="en-US" dirty="0"/>
              <a:t>演習２．種々の</a:t>
            </a:r>
            <a:r>
              <a:rPr lang="en-US" altLang="ja-JP" dirty="0"/>
              <a:t>SQL</a:t>
            </a:r>
            <a:r>
              <a:rPr lang="ja-JP" altLang="en-US" dirty="0"/>
              <a:t>問い合わせ．</a:t>
            </a:r>
            <a:r>
              <a:rPr lang="en-US" altLang="ja-JP" dirty="0"/>
              <a:t> 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ビューを使用．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AUTOINCREMENT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NULL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SELECT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89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297B70-D5F5-FB07-EA09-B3D1EE08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AUTOINCREMENT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482D16-5FC2-3E97-DF2E-8CDB17292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Access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の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AUTOINCREMENT 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自動の通し番号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(Access 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FF0000"/>
                </a:solidFill>
              </a:rPr>
              <a:t>固有機能</a:t>
            </a:r>
            <a:r>
              <a:rPr lang="ja-JP" altLang="en-US" sz="2400" dirty="0"/>
              <a:t>）</a:t>
            </a:r>
            <a:endParaRPr kumimoji="1" lang="en-US" altLang="ja-JP" sz="2400" dirty="0"/>
          </a:p>
          <a:p>
            <a:r>
              <a:rPr lang="ja-JP" altLang="en-US" sz="2400" b="1" dirty="0"/>
              <a:t>データ追加</a:t>
            </a:r>
            <a:r>
              <a:rPr lang="ja-JP" altLang="en-US" sz="2400" dirty="0"/>
              <a:t>のたびに </a:t>
            </a:r>
            <a:r>
              <a:rPr lang="en-US" altLang="ja-JP" sz="2400" dirty="0"/>
              <a:t>1, 2, 3, </a:t>
            </a:r>
            <a:r>
              <a:rPr lang="ja-JP" altLang="en-US" sz="2400" dirty="0"/>
              <a:t>・・・の</a:t>
            </a:r>
            <a:r>
              <a:rPr lang="ja-JP" altLang="en-US" sz="2400" b="1" dirty="0"/>
              <a:t>通し番号</a:t>
            </a:r>
            <a:r>
              <a:rPr lang="ja-JP" altLang="en-US" sz="2400" dirty="0"/>
              <a:t>が自動で設定される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B1E439-FE2D-E4A5-4950-63921878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DD61FA28-C0B0-FAB0-41E6-5E44D54B3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98823"/>
              </p:ext>
            </p:extLst>
          </p:nvPr>
        </p:nvGraphicFramePr>
        <p:xfrm>
          <a:off x="2742860" y="3194593"/>
          <a:ext cx="2943616" cy="14401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A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B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C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097547-0792-BB93-7134-0E3CC0261B0D}"/>
              </a:ext>
            </a:extLst>
          </p:cNvPr>
          <p:cNvSpPr txBox="1"/>
          <p:nvPr/>
        </p:nvSpPr>
        <p:spPr>
          <a:xfrm>
            <a:off x="2183859" y="47531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自動の通し番号</a:t>
            </a:r>
            <a:endParaRPr kumimoji="1" lang="en-US" altLang="ja-JP" b="1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8795957-7748-E189-9DBB-3DA39D9B2F56}"/>
              </a:ext>
            </a:extLst>
          </p:cNvPr>
          <p:cNvCxnSpPr>
            <a:cxnSpLocks/>
          </p:cNvCxnSpPr>
          <p:nvPr/>
        </p:nvCxnSpPr>
        <p:spPr>
          <a:xfrm flipH="1" flipV="1">
            <a:off x="2468540" y="1215339"/>
            <a:ext cx="1310980" cy="240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857D73E-DDD1-7001-4E26-90A27B9DC622}"/>
              </a:ext>
            </a:extLst>
          </p:cNvPr>
          <p:cNvSpPr txBox="1"/>
          <p:nvPr/>
        </p:nvSpPr>
        <p:spPr>
          <a:xfrm>
            <a:off x="3940348" y="1335379"/>
            <a:ext cx="3592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>
                <a:solidFill>
                  <a:srgbClr val="FF0000"/>
                </a:solidFill>
              </a:rPr>
              <a:t>MySQL </a:t>
            </a:r>
            <a:r>
              <a:rPr kumimoji="1" lang="ja-JP" altLang="en-US" sz="2000" b="1" u="sng" dirty="0">
                <a:solidFill>
                  <a:srgbClr val="FF0000"/>
                </a:solidFill>
              </a:rPr>
              <a:t>では </a:t>
            </a:r>
            <a:r>
              <a:rPr kumimoji="1" lang="en-US" altLang="ja-JP" sz="2000" b="1" u="sng" dirty="0">
                <a:solidFill>
                  <a:srgbClr val="FF0000"/>
                </a:solidFill>
              </a:rPr>
              <a:t>AUTO_INCREMENT</a:t>
            </a:r>
            <a:endParaRPr kumimoji="1" lang="ja-JP" altLang="en-US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79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107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を１つずつ入れ、「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555585" y="907126"/>
            <a:ext cx="8068870" cy="440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AUTOINCREMENT PRIMARY KEY,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AUTOINCREMENT PRIMARY KEY,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日時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DATETIME,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個数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FOREIGN KEY 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 REFERENCES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7E245B-FC88-0C7F-EDB2-BCE11D09273B}"/>
              </a:ext>
            </a:extLst>
          </p:cNvPr>
          <p:cNvSpPr txBox="1"/>
          <p:nvPr/>
        </p:nvSpPr>
        <p:spPr>
          <a:xfrm>
            <a:off x="1104900" y="5783580"/>
            <a:ext cx="6491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「</a:t>
            </a:r>
            <a:r>
              <a:rPr kumimoji="1" lang="en-US" altLang="ja-JP" dirty="0"/>
              <a:t>id  AUTOINCREMENT PRIMARY KEY</a:t>
            </a:r>
            <a:r>
              <a:rPr kumimoji="1" lang="ja-JP" altLang="en-US" dirty="0"/>
              <a:t>」は </a:t>
            </a:r>
            <a:r>
              <a:rPr kumimoji="1" lang="en-US" altLang="ja-JP" dirty="0"/>
              <a:t>Access </a:t>
            </a:r>
            <a:r>
              <a:rPr kumimoji="1" lang="ja-JP" altLang="en-US" dirty="0"/>
              <a:t>固有の書き方。</a:t>
            </a:r>
            <a:endParaRPr kumimoji="1" lang="en-US" altLang="ja-JP" dirty="0"/>
          </a:p>
          <a:p>
            <a:r>
              <a:rPr kumimoji="1" lang="ja-JP" altLang="en-US" dirty="0"/>
              <a:t>整数で自動の通し番号</a:t>
            </a:r>
          </a:p>
        </p:txBody>
      </p:sp>
    </p:spTree>
    <p:extLst>
      <p:ext uri="{BB962C8B-B14F-4D97-AF65-F5344CB8AC3E}">
        <p14:creationId xmlns:p14="http://schemas.microsoft.com/office/powerpoint/2010/main" val="3927930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107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を１つずつ入れ、「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68580" y="949141"/>
            <a:ext cx="9075420" cy="35394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 VALUES ('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A', 100);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 VALUES ('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B', 200);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 VALUES ('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C', 150);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日時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個数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 VALUES (Now(), 'X', 1, 1);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日時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個数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 VALUES (Now(), 'X', 2, 10);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日時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個数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 VALUES (Now(), 'Y', 2, 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日時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個数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 VALUES (Now(), 'X', 1, 1);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5AD411-0D7D-F265-5105-C173EB24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3" y="5391306"/>
            <a:ext cx="3765744" cy="13938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3161E6-9B5A-968F-A3C6-CCC6B19E276F}"/>
              </a:ext>
            </a:extLst>
          </p:cNvPr>
          <p:cNvSpPr txBox="1"/>
          <p:nvPr/>
        </p:nvSpPr>
        <p:spPr>
          <a:xfrm>
            <a:off x="4248765" y="5657671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INSERT INTO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では、「実行」の後、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確認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表示が出る。その後、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画面が変化しない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が実行できている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8AC593-6824-02C5-479A-3555DEA1325A}"/>
              </a:ext>
            </a:extLst>
          </p:cNvPr>
          <p:cNvSpPr txBox="1"/>
          <p:nvPr/>
        </p:nvSpPr>
        <p:spPr>
          <a:xfrm>
            <a:off x="875538" y="4599567"/>
            <a:ext cx="6980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では </a:t>
            </a:r>
            <a:r>
              <a:rPr kumimoji="1" lang="en-US" altLang="ja-JP" dirty="0"/>
              <a:t>AUTOINCREMENT </a:t>
            </a:r>
            <a:r>
              <a:rPr kumimoji="1" lang="ja-JP" altLang="en-US" dirty="0"/>
              <a:t>に設定した </a:t>
            </a:r>
            <a:r>
              <a:rPr kumimoji="1" lang="en-US" altLang="ja-JP" dirty="0"/>
              <a:t>id </a:t>
            </a:r>
            <a:r>
              <a:rPr kumimoji="1" lang="ja-JP" altLang="en-US" dirty="0"/>
              <a:t>に対して </a:t>
            </a:r>
            <a:r>
              <a:rPr kumimoji="1" lang="en-US" altLang="ja-JP" dirty="0"/>
              <a:t>NULL </a:t>
            </a:r>
            <a:r>
              <a:rPr kumimoji="1" lang="ja-JP" altLang="en-US" dirty="0"/>
              <a:t>を使って</a:t>
            </a:r>
            <a:endParaRPr kumimoji="1" lang="en-US" altLang="ja-JP" dirty="0"/>
          </a:p>
          <a:p>
            <a:r>
              <a:rPr kumimoji="1" lang="en-US" altLang="ja-JP" dirty="0"/>
              <a:t>INSERT </a:t>
            </a:r>
            <a:r>
              <a:rPr kumimoji="1" lang="ja-JP" altLang="en-US" dirty="0"/>
              <a:t>を実行できないので、別の書き方にしている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412640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107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を１つずつ入れ、「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68580" y="949141"/>
            <a:ext cx="8734024" cy="46782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SELECT * 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SELECT * 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SELECT * 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INNER JOIN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ON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=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.id;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SELECT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日時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個数 * 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INNER JOIN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ON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=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.id;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SELECT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SUM(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個数 * 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INNER JOIN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ON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=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.id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GROUP BY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514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107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を１つずつ入れ、「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68580" y="949141"/>
            <a:ext cx="8734024" cy="31700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SELECT *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WHERE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&gt; (SELECT AVG(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 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SELECT MAX(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SELECT *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WHERE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= 'X';</a:t>
            </a:r>
          </a:p>
        </p:txBody>
      </p:sp>
    </p:spTree>
    <p:extLst>
      <p:ext uri="{BB962C8B-B14F-4D97-AF65-F5344CB8AC3E}">
        <p14:creationId xmlns:p14="http://schemas.microsoft.com/office/powerpoint/2010/main" val="4038424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107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を１つずつ入れ、「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68580" y="949141"/>
            <a:ext cx="8734024" cy="40934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SELECT DISTINCT(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INNER JOIN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ON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=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.id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WHERE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=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A';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SELECT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COUNT(*) AS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GROUP BY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氏名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SELECT SUM(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個数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INNER JOIN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ON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申し込み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=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.id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WHERE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.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=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B';</a:t>
            </a:r>
          </a:p>
        </p:txBody>
      </p:sp>
    </p:spTree>
    <p:extLst>
      <p:ext uri="{BB962C8B-B14F-4D97-AF65-F5344CB8AC3E}">
        <p14:creationId xmlns:p14="http://schemas.microsoft.com/office/powerpoint/2010/main" val="4270236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r>
              <a:rPr lang="ja-JP" altLang="en-US" dirty="0"/>
              <a:t>演習３．データの更新、データの削除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UPDATE … SET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DELETE FROM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955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107"/>
            <a:ext cx="8461208" cy="16526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を１つずつ入れ、「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メイリオ" panose="020B0604030504040204" pitchFamily="50" charset="-128"/>
              </a:rPr>
              <a:t>１つずつ実行するたびに、商品テーブルの変化を確認してください。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68580" y="1886401"/>
            <a:ext cx="8734024" cy="31700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UPDATE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SET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= 120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WHERE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=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A';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DELETE FROM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WHERE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=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C';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UPDATE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SET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= 1000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WHERE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=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B';</a:t>
            </a:r>
          </a:p>
        </p:txBody>
      </p:sp>
    </p:spTree>
    <p:extLst>
      <p:ext uri="{BB962C8B-B14F-4D97-AF65-F5344CB8AC3E}">
        <p14:creationId xmlns:p14="http://schemas.microsoft.com/office/powerpoint/2010/main" val="338928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発展演習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5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/>
          <p:nvPr/>
        </p:nvCxnSpPr>
        <p:spPr>
          <a:xfrm>
            <a:off x="3718472" y="3947330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2926578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209970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1650054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FC24FF-AC1E-07BD-272F-C3959057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0"/>
            <a:ext cx="8461208" cy="617941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000" dirty="0"/>
              <a:t>発展演習１．テーブルの作成とデータの挿入</a:t>
            </a:r>
          </a:p>
          <a:p>
            <a:pPr marL="0" indent="0">
              <a:spcBef>
                <a:spcPts val="600"/>
              </a:spcBef>
              <a:buNone/>
            </a:pPr>
            <a:r>
              <a:rPr kumimoji="1" lang="en-US" altLang="ja-JP" sz="2000" dirty="0"/>
              <a:t>SQL</a:t>
            </a:r>
            <a:r>
              <a:rPr kumimoji="1" lang="ja-JP" altLang="en-US" sz="2000" dirty="0"/>
              <a:t>を使用して新しいテーブルを定義し、データを</a:t>
            </a:r>
            <a:r>
              <a:rPr lang="ja-JP" altLang="en-US" sz="2000" dirty="0"/>
              <a:t>追加</a:t>
            </a:r>
            <a:endParaRPr kumimoji="1" lang="en-US" altLang="ja-JP" sz="2000" dirty="0"/>
          </a:p>
          <a:p>
            <a:pPr marL="0" indent="0">
              <a:spcBef>
                <a:spcPts val="600"/>
              </a:spcBef>
              <a:buNone/>
            </a:pPr>
            <a:endParaRPr kumimoji="1" lang="en-US" altLang="ja-JP" sz="2000" dirty="0"/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000" dirty="0"/>
              <a:t>学生テーブルを作成してください。</a:t>
            </a:r>
            <a:endParaRPr kumimoji="1" lang="en-US" altLang="ja-JP" sz="2000" dirty="0"/>
          </a:p>
          <a:p>
            <a:pPr marL="0" indent="0">
              <a:spcBef>
                <a:spcPts val="600"/>
              </a:spcBef>
              <a:buNone/>
            </a:pPr>
            <a:endParaRPr lang="en-US" altLang="ja-JP" sz="2000" dirty="0"/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000" dirty="0"/>
              <a:t>このテーブルには </a:t>
            </a:r>
            <a:endParaRPr kumimoji="1" lang="en-US" altLang="ja-JP" sz="20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/>
              <a:t>　</a:t>
            </a:r>
            <a:r>
              <a:rPr kumimoji="1" lang="en-US" altLang="ja-JP" sz="2000" dirty="0"/>
              <a:t>ID</a:t>
            </a:r>
            <a:r>
              <a:rPr kumimoji="1" lang="ja-JP" altLang="en-US" sz="2000" dirty="0"/>
              <a:t>（整数、主キー）</a:t>
            </a:r>
            <a:endParaRPr kumimoji="1" lang="en-US" altLang="ja-JP" sz="20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/>
              <a:t>　</a:t>
            </a:r>
            <a:r>
              <a:rPr kumimoji="1" lang="ja-JP" altLang="en-US" sz="2000" dirty="0"/>
              <a:t>名前（文字列）</a:t>
            </a:r>
            <a:endParaRPr kumimoji="1" lang="en-US" altLang="ja-JP" sz="20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/>
              <a:t>　</a:t>
            </a:r>
            <a:r>
              <a:rPr kumimoji="1" lang="ja-JP" altLang="en-US" sz="2000" dirty="0"/>
              <a:t>年齢（整数）の属性があります。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ja-JP" sz="2000" dirty="0"/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000" dirty="0"/>
              <a:t>テーブを定義し、学生のデータを</a:t>
            </a:r>
            <a:r>
              <a:rPr lang="ja-JP" altLang="en-US" sz="2000" dirty="0"/>
              <a:t>追加</a:t>
            </a:r>
            <a:r>
              <a:rPr kumimoji="1" lang="ja-JP" altLang="en-US" sz="2000" dirty="0"/>
              <a:t>してください。</a:t>
            </a:r>
          </a:p>
          <a:p>
            <a:pPr marL="0" indent="0">
              <a:spcBef>
                <a:spcPts val="600"/>
              </a:spcBef>
              <a:buNone/>
            </a:pPr>
            <a:endParaRPr kumimoji="1" lang="ja-JP" alt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000" dirty="0"/>
              <a:t>ヒント</a:t>
            </a:r>
            <a:r>
              <a:rPr kumimoji="1" lang="en-US" altLang="ja-JP" sz="2000" dirty="0"/>
              <a:t>: CREATE TABLE</a:t>
            </a:r>
            <a:r>
              <a:rPr kumimoji="1" lang="ja-JP" altLang="en-US" sz="2000" dirty="0"/>
              <a:t>、</a:t>
            </a:r>
            <a:r>
              <a:rPr kumimoji="1" lang="en-US" altLang="ja-JP" sz="2000" dirty="0"/>
              <a:t>INSERT INTO 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D355B9-55DC-6F04-E08E-C308DF3A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62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FC24FF-AC1E-07BD-272F-C3959057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0"/>
            <a:ext cx="8461208" cy="617941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000" dirty="0"/>
              <a:t>発展演習２．テーブルの集約とグループ化</a:t>
            </a:r>
          </a:p>
          <a:p>
            <a:pPr marL="0" indent="0">
              <a:spcBef>
                <a:spcPts val="600"/>
              </a:spcBef>
              <a:buNone/>
            </a:pPr>
            <a:endParaRPr kumimoji="1" lang="en-US" altLang="ja-JP" sz="20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000" dirty="0"/>
              <a:t>学生 テーブルを使用して、年齢ごとに学生の数をカウントしてください。</a:t>
            </a:r>
            <a:endParaRPr lang="en-US" altLang="ja-JP" sz="2000" dirty="0"/>
          </a:p>
          <a:p>
            <a:pPr marL="0" indent="0">
              <a:spcBef>
                <a:spcPts val="600"/>
              </a:spcBef>
              <a:buNone/>
            </a:pPr>
            <a:endParaRPr lang="en-US" altLang="ja-JP" sz="2000" dirty="0"/>
          </a:p>
          <a:p>
            <a:pPr marL="0" indent="0">
              <a:spcBef>
                <a:spcPts val="600"/>
              </a:spcBef>
              <a:buNone/>
            </a:pPr>
            <a:endParaRPr lang="en-US" altLang="ja-JP" sz="2000" dirty="0"/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000" dirty="0"/>
              <a:t>作成したテーブルに学生のデータを</a:t>
            </a:r>
            <a:r>
              <a:rPr lang="ja-JP" altLang="en-US" sz="2000" dirty="0"/>
              <a:t>追加</a:t>
            </a:r>
            <a:r>
              <a:rPr kumimoji="1" lang="ja-JP" altLang="en-US" sz="2000" dirty="0"/>
              <a:t>してください。</a:t>
            </a:r>
          </a:p>
          <a:p>
            <a:pPr marL="0" indent="0">
              <a:spcBef>
                <a:spcPts val="600"/>
              </a:spcBef>
              <a:buNone/>
            </a:pPr>
            <a:endParaRPr kumimoji="1" lang="ja-JP" alt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000" dirty="0"/>
              <a:t>ヒント</a:t>
            </a:r>
            <a:r>
              <a:rPr kumimoji="1" lang="en-US" altLang="ja-JP" sz="2000" dirty="0"/>
              <a:t>:COUNT, GROUP BY 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D355B9-55DC-6F04-E08E-C308DF3A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390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CEBE50-95EB-3B8D-47CB-6A64BD456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94785"/>
            <a:ext cx="8461208" cy="608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解答例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発展演習１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CREATE TABLE </a:t>
            </a:r>
            <a:r>
              <a:rPr kumimoji="1" lang="ja-JP" altLang="en-US" sz="2000" dirty="0"/>
              <a:t>学生 </a:t>
            </a:r>
            <a:r>
              <a:rPr kumimoji="1" lang="en-US" altLang="ja-JP" sz="2000" dirty="0"/>
              <a:t>(</a:t>
            </a:r>
          </a:p>
          <a:p>
            <a:pPr marL="0" indent="0">
              <a:buNone/>
            </a:pPr>
            <a:r>
              <a:rPr kumimoji="1" lang="en-US" altLang="ja-JP" sz="2000" dirty="0"/>
              <a:t>  ID INTEGER PRIMARY KEY,</a:t>
            </a:r>
          </a:p>
          <a:p>
            <a:pPr marL="0" indent="0">
              <a:buNone/>
            </a:pPr>
            <a:r>
              <a:rPr kumimoji="1" lang="en-US" altLang="ja-JP" sz="2000" dirty="0"/>
              <a:t>  </a:t>
            </a:r>
            <a:r>
              <a:rPr kumimoji="1" lang="ja-JP" altLang="en-US" sz="2000" dirty="0"/>
              <a:t>名前 </a:t>
            </a:r>
            <a:r>
              <a:rPr kumimoji="1" lang="en-US" altLang="ja-JP" sz="2000" dirty="0"/>
              <a:t>TEXT,</a:t>
            </a:r>
          </a:p>
          <a:p>
            <a:pPr marL="0" indent="0">
              <a:buNone/>
            </a:pPr>
            <a:r>
              <a:rPr kumimoji="1" lang="en-US" altLang="ja-JP" sz="2000" dirty="0"/>
              <a:t>  </a:t>
            </a:r>
            <a:r>
              <a:rPr kumimoji="1" lang="ja-JP" altLang="en-US" sz="2000" dirty="0"/>
              <a:t>年齢 </a:t>
            </a:r>
            <a:r>
              <a:rPr kumimoji="1" lang="en-US" altLang="ja-JP" sz="2000" dirty="0"/>
              <a:t>INTEGER</a:t>
            </a:r>
          </a:p>
          <a:p>
            <a:pPr marL="0" indent="0">
              <a:buNone/>
            </a:pPr>
            <a:r>
              <a:rPr kumimoji="1" lang="en-US" altLang="ja-JP" sz="2000" dirty="0"/>
              <a:t>);</a:t>
            </a:r>
          </a:p>
          <a:p>
            <a:pPr marL="0" indent="0">
              <a:buNone/>
            </a:pPr>
            <a:r>
              <a:rPr kumimoji="1" lang="en-US" altLang="ja-JP" sz="2000" dirty="0"/>
              <a:t>INSERT INTO </a:t>
            </a:r>
            <a:r>
              <a:rPr kumimoji="1" lang="ja-JP" altLang="en-US" sz="2000" dirty="0"/>
              <a:t>学生 </a:t>
            </a:r>
            <a:r>
              <a:rPr kumimoji="1" lang="en-US" altLang="ja-JP" sz="2000" dirty="0"/>
              <a:t>VALUES(1, '</a:t>
            </a:r>
            <a:r>
              <a:rPr kumimoji="1" lang="ja-JP" altLang="en-US" sz="2000" dirty="0"/>
              <a:t>山田太郎</a:t>
            </a:r>
            <a:r>
              <a:rPr kumimoji="1" lang="en-US" altLang="ja-JP" sz="2000" dirty="0"/>
              <a:t>', 20);</a:t>
            </a:r>
          </a:p>
          <a:p>
            <a:pPr marL="0" indent="0">
              <a:buNone/>
            </a:pPr>
            <a:r>
              <a:rPr kumimoji="1" lang="en-US" altLang="ja-JP" sz="2000" dirty="0"/>
              <a:t>INSERT INTO </a:t>
            </a:r>
            <a:r>
              <a:rPr kumimoji="1" lang="ja-JP" altLang="en-US" sz="2000" dirty="0"/>
              <a:t>学生 </a:t>
            </a:r>
            <a:r>
              <a:rPr kumimoji="1" lang="en-US" altLang="ja-JP" sz="2000" dirty="0"/>
              <a:t>VALUES(2, '</a:t>
            </a:r>
            <a:r>
              <a:rPr kumimoji="1" lang="ja-JP" altLang="en-US" sz="2000" dirty="0"/>
              <a:t>鈴木花子</a:t>
            </a:r>
            <a:r>
              <a:rPr kumimoji="1" lang="en-US" altLang="ja-JP" sz="2000" dirty="0"/>
              <a:t>', 19);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発展演習２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SELECT </a:t>
            </a:r>
            <a:r>
              <a:rPr kumimoji="1" lang="ja-JP" altLang="en-US" sz="2000" dirty="0"/>
              <a:t>年齢</a:t>
            </a:r>
            <a:r>
              <a:rPr kumimoji="1" lang="en-US" altLang="ja-JP" sz="2000" dirty="0"/>
              <a:t>, COUNT(*) FROM </a:t>
            </a:r>
            <a:r>
              <a:rPr kumimoji="1" lang="ja-JP" altLang="en-US" sz="2000" dirty="0"/>
              <a:t>学生 </a:t>
            </a:r>
            <a:r>
              <a:rPr kumimoji="1" lang="en-US" altLang="ja-JP" sz="2000" dirty="0"/>
              <a:t>GROUP BY </a:t>
            </a:r>
            <a:r>
              <a:rPr kumimoji="1" lang="ja-JP" altLang="en-US" sz="2000" dirty="0"/>
              <a:t>年齢</a:t>
            </a:r>
            <a:r>
              <a:rPr kumimoji="1" lang="en-US" altLang="ja-JP" sz="2000" dirty="0"/>
              <a:t>;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355800-09BF-195C-1C39-F4145A10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16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みかん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と，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メロン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りんご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</p:spTree>
    <p:extLst>
      <p:ext uri="{BB962C8B-B14F-4D97-AF65-F5344CB8AC3E}">
        <p14:creationId xmlns:p14="http://schemas.microsoft.com/office/powerpoint/2010/main" val="367142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データの整合性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リレーショナルデータベースは、</a:t>
            </a:r>
            <a:r>
              <a:rPr lang="ja-JP" altLang="en-US" sz="2400" b="1" dirty="0"/>
              <a:t>データの整合性を保持するための機能</a:t>
            </a:r>
            <a:r>
              <a:rPr lang="ja-JP" altLang="en-US" sz="2400" dirty="0"/>
              <a:t>を有する。これにより、誤ったデータや矛盾したデータが保存されるのを防ぐことができる。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柔軟な</a:t>
            </a:r>
            <a:r>
              <a:rPr lang="ja-JP" altLang="en-US" sz="2400" b="1"/>
              <a:t>問い合わせ（クエリ）</a:t>
            </a:r>
            <a:r>
              <a:rPr lang="ja-JP" altLang="en-US" sz="2400" b="1" dirty="0"/>
              <a:t>能力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リレーショナルデータベースの</a:t>
            </a:r>
            <a:r>
              <a:rPr lang="en-US" altLang="ja-JP" sz="2400" b="1" dirty="0"/>
              <a:t>SQL</a:t>
            </a:r>
            <a:r>
              <a:rPr lang="ja-JP" altLang="en-US" sz="2400" dirty="0"/>
              <a:t>（</a:t>
            </a:r>
            <a:r>
              <a:rPr lang="en-US" altLang="ja-JP" sz="2400" dirty="0"/>
              <a:t>Structured Query Language</a:t>
            </a:r>
            <a:r>
              <a:rPr lang="ja-JP" altLang="en-US" sz="2400" dirty="0"/>
              <a:t>）の使用により、</a:t>
            </a:r>
            <a:r>
              <a:rPr lang="ja-JP" altLang="en-US" sz="2400" b="1" dirty="0"/>
              <a:t>複雑な検索やデータの抽出</a:t>
            </a:r>
            <a:r>
              <a:rPr lang="ja-JP" altLang="en-US" sz="2400" dirty="0"/>
              <a:t>が可能になる。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トランザクション</a:t>
            </a:r>
            <a:r>
              <a:rPr lang="ja-JP" altLang="en-US" sz="2400" dirty="0"/>
              <a:t>の機能</a:t>
            </a:r>
            <a:r>
              <a:rPr lang="en-US" altLang="ja-JP" sz="2400" dirty="0"/>
              <a:t>: </a:t>
            </a:r>
            <a:r>
              <a:rPr lang="ja-JP" altLang="en-US" sz="2400" dirty="0"/>
              <a:t>一連の操作全体を一つの単位として取り扱うことができる機能。これにより、</a:t>
            </a:r>
            <a:r>
              <a:rPr lang="ja-JP" altLang="en-US" sz="2400" b="1" dirty="0"/>
              <a:t>データの一貫性と信頼性が向上</a:t>
            </a:r>
            <a:r>
              <a:rPr lang="ja-JP" altLang="en-US" sz="2400" dirty="0"/>
              <a:t>する。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セキュリティ</a:t>
            </a:r>
            <a:r>
              <a:rPr lang="en-US" altLang="ja-JP" sz="2400" dirty="0"/>
              <a:t>: </a:t>
            </a:r>
            <a:r>
              <a:rPr lang="ja-JP" altLang="en-US" sz="2400" b="1" dirty="0"/>
              <a:t>アクセス権限の設定</a:t>
            </a:r>
            <a:r>
              <a:rPr lang="ja-JP" altLang="en-US" sz="2400" dirty="0"/>
              <a:t>などにより、セキュリティを確保。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データの安全な保管、効率的なデータ検索・操作、ビジネスや研究の意思決定をサポート。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50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45059D-ACCD-F056-6442-7281F6BB1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4262B9-9B9D-9DFA-6CE2-C5625271B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6000F0-8780-9268-6CEE-87F671083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AD211E0-48BB-2C3D-91F5-196A78762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12-2.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D36C93-A57B-64FE-DB60-517E0F9B0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AB758D2-EFDF-0935-B9B3-23031EAC4E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2A5FAB5-C993-83FF-8ECB-CECD0C982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D005F1-0D56-1FE5-A8EA-F47C3440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C3770CC-D884-7DF1-EE9F-4B0ACE76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60161C-68B3-9D39-A4A4-690EDD85B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D54C6-F782-85F4-6807-D4D2D2AF5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1621262-D7D9-AAD0-3C30-D2D25BEC5B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6E8658E-1D32-4138-DD5C-9DC6FF6B0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F12A090-D011-EC0D-C26D-619988F53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CC37E0-BCAE-FBF8-3104-FFE1CDFC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43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710338-32A7-546B-F6DA-FC827C86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Access </a:t>
            </a:r>
            <a:r>
              <a:rPr lang="ja-JP" altLang="en-US" dirty="0"/>
              <a:t>での注意点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FEE139-38B0-5DE9-8AC1-2182A1BB1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SQL</a:t>
            </a:r>
            <a:r>
              <a:rPr lang="ja-JP" altLang="en-US" sz="2400" b="1" dirty="0"/>
              <a:t>ビューでは、</a:t>
            </a:r>
            <a:r>
              <a:rPr lang="en-US" altLang="ja-JP" sz="2400" b="1" u="sng" dirty="0">
                <a:solidFill>
                  <a:srgbClr val="FF0000"/>
                </a:solidFill>
              </a:rPr>
              <a:t>SQL</a:t>
            </a:r>
            <a:r>
              <a:rPr lang="ja-JP" altLang="en-US" sz="2400" b="1" u="sng" dirty="0">
                <a:solidFill>
                  <a:srgbClr val="FF0000"/>
                </a:solidFill>
              </a:rPr>
              <a:t>文を１つずつ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（複数まとめての一括実行ができない）</a:t>
            </a:r>
            <a:endParaRPr lang="en-US" altLang="ja-JP" sz="2400" dirty="0"/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CREATE TABLE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2400" dirty="0"/>
              <a:t>では、「実行」の後、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画面が変化しない</a:t>
            </a:r>
            <a:r>
              <a:rPr kumimoji="1" lang="ja-JP" altLang="en-US" sz="2400" dirty="0"/>
              <a:t>が実行できている</a:t>
            </a:r>
            <a:endParaRPr kumimoji="1" lang="en-US" altLang="ja-JP" sz="2400" dirty="0"/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INSERT INTO </a:t>
            </a:r>
            <a:r>
              <a:rPr kumimoji="1" lang="ja-JP" altLang="en-US" sz="2400" dirty="0"/>
              <a:t>では、「実行」の後、</a:t>
            </a:r>
            <a:r>
              <a:rPr lang="ja-JP" altLang="en-US" sz="2400" b="1" dirty="0">
                <a:solidFill>
                  <a:srgbClr val="FF0000"/>
                </a:solidFill>
              </a:rPr>
              <a:t>確認表示</a:t>
            </a:r>
            <a:r>
              <a:rPr lang="ja-JP" altLang="en-US" sz="2400" dirty="0"/>
              <a:t>が出る。その後、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画面が変化しない</a:t>
            </a:r>
            <a:r>
              <a:rPr kumimoji="1" lang="ja-JP" altLang="en-US" sz="2400" dirty="0"/>
              <a:t>が実行できている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93D461-C8A7-0BD4-47F9-B72D3D66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04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37A74-C21C-02B9-1600-29E7E3B2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でのテーブルデータの確認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35EF0C-02A6-D832-4453-BB8BDB5C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SQL </a:t>
            </a:r>
            <a:r>
              <a:rPr kumimoji="1" lang="ja-JP" altLang="en-US" sz="2400" dirty="0"/>
              <a:t>で確認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SELECT * FROM T;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b="1" dirty="0"/>
              <a:t>テーブルビューで、「テーブル名」をダブルクリック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F3F3FD-C12A-BB56-D366-3B9F93DC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F5AFFE-4C93-DAC1-C268-92215D1C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13" y="2118178"/>
            <a:ext cx="4958390" cy="155557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BA278B-F64E-20E2-6F83-31B31F1D8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13" y="4311519"/>
            <a:ext cx="4521432" cy="25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0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190501" y="361036"/>
            <a:ext cx="8839200" cy="753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2900" dirty="0"/>
              <a:t>SQL </a:t>
            </a:r>
            <a:r>
              <a:rPr lang="ja-JP" altLang="en-US" sz="2900" dirty="0"/>
              <a:t>問い合わせ（クエリ）で使用する２つのビュー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057" y="3904246"/>
            <a:ext cx="25490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文の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7649" y="4005532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問い合わせ（クエリ）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 flipH="1">
            <a:off x="3980875" y="5044278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27" y="1759197"/>
            <a:ext cx="1800476" cy="105742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18182" y="2810157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27240" y="2111799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85" y="3627488"/>
            <a:ext cx="1350357" cy="9931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78285" y="3922841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97138" y="4695214"/>
            <a:ext cx="22733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" y="2657528"/>
            <a:ext cx="3259760" cy="9262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322" y="2875741"/>
            <a:ext cx="3427506" cy="867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53376-2AB2-442E-8C83-26EF1A6892F3}"/>
              </a:ext>
            </a:extLst>
          </p:cNvPr>
          <p:cNvSpPr txBox="1"/>
          <p:nvPr/>
        </p:nvSpPr>
        <p:spPr>
          <a:xfrm>
            <a:off x="1680737" y="596267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マウス操作でビューを切り替え</a:t>
            </a:r>
          </a:p>
        </p:txBody>
      </p:sp>
    </p:spTree>
    <p:extLst>
      <p:ext uri="{BB962C8B-B14F-4D97-AF65-F5344CB8AC3E}">
        <p14:creationId xmlns:p14="http://schemas.microsoft.com/office/powerpoint/2010/main" val="403851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4216</TotalTime>
  <Words>1900</Words>
  <Application>Microsoft Office PowerPoint</Application>
  <PresentationFormat>画面に合わせる (4:3)</PresentationFormat>
  <Paragraphs>342</Paragraphs>
  <Slides>32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32</vt:i4>
      </vt:variant>
    </vt:vector>
  </HeadingPairs>
  <TitlesOfParts>
    <vt:vector size="42" baseType="lpstr">
      <vt:lpstr>Söhne</vt:lpstr>
      <vt:lpstr>メイリオ</vt:lpstr>
      <vt:lpstr>游ゴシック</vt:lpstr>
      <vt:lpstr>Abadi</vt:lpstr>
      <vt:lpstr>Arial</vt:lpstr>
      <vt:lpstr>Calibri</vt:lpstr>
      <vt:lpstr>Courier New</vt:lpstr>
      <vt:lpstr>Office テーマ</vt:lpstr>
      <vt:lpstr>1_Office テーマ</vt:lpstr>
      <vt:lpstr>5_Office テーマ</vt:lpstr>
      <vt:lpstr>de-12. 中間まとめ </vt:lpstr>
      <vt:lpstr>12-1. イントロダクション</vt:lpstr>
      <vt:lpstr>リレーショナルデータベースの仕組み</vt:lpstr>
      <vt:lpstr>商品テーブルと購入テーブル</vt:lpstr>
      <vt:lpstr>リレーショナルデータベースの重要性</vt:lpstr>
      <vt:lpstr>12-2. 演習</vt:lpstr>
      <vt:lpstr>Access での注意点</vt:lpstr>
      <vt:lpstr>Access でのテーブルデータの確認</vt:lpstr>
      <vt:lpstr>SQL 問い合わせ（クエリ）で使用する２つのビュー</vt:lpstr>
      <vt:lpstr>Access の SQL ビューを用いた問い合わせ</vt:lpstr>
      <vt:lpstr>間違ってしまったときは、テーブルの削除 を行ってからやり直した方が早い場合がある</vt:lpstr>
      <vt:lpstr>演習の手順　</vt:lpstr>
      <vt:lpstr>PowerPoint プレゼンテーション</vt:lpstr>
      <vt:lpstr>PowerPoint プレゼンテーション</vt:lpstr>
      <vt:lpstr>演習１．NULL</vt:lpstr>
      <vt:lpstr>Access での NULL の表示</vt:lpstr>
      <vt:lpstr>PowerPoint プレゼンテーション</vt:lpstr>
      <vt:lpstr>PowerPoint プレゼンテーション</vt:lpstr>
      <vt:lpstr>Access での NULL の表示</vt:lpstr>
      <vt:lpstr>演習２．種々のSQL問い合わせ． Access の SQL ビューを使用． </vt:lpstr>
      <vt:lpstr>Access の AUTOINCREMENT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演習３．データの更新、データの削除 </vt:lpstr>
      <vt:lpstr>PowerPoint プレゼンテーション</vt:lpstr>
      <vt:lpstr>発展演習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384</cp:revision>
  <dcterms:created xsi:type="dcterms:W3CDTF">2019-11-02T00:06:04Z</dcterms:created>
  <dcterms:modified xsi:type="dcterms:W3CDTF">2025-03-14T09:03:58Z</dcterms:modified>
</cp:coreProperties>
</file>