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8" r:id="rId3"/>
    <p:sldMasterId id="2147483683" r:id="rId4"/>
  </p:sldMasterIdLst>
  <p:notesMasterIdLst>
    <p:notesMasterId r:id="rId57"/>
  </p:notesMasterIdLst>
  <p:sldIdLst>
    <p:sldId id="1037" r:id="rId5"/>
    <p:sldId id="1070" r:id="rId6"/>
    <p:sldId id="1071" r:id="rId7"/>
    <p:sldId id="1072" r:id="rId8"/>
    <p:sldId id="1073" r:id="rId9"/>
    <p:sldId id="1074" r:id="rId10"/>
    <p:sldId id="1126" r:id="rId11"/>
    <p:sldId id="1076" r:id="rId12"/>
    <p:sldId id="1078" r:id="rId13"/>
    <p:sldId id="1079" r:id="rId14"/>
    <p:sldId id="1080" r:id="rId15"/>
    <p:sldId id="1082" r:id="rId16"/>
    <p:sldId id="1083" r:id="rId17"/>
    <p:sldId id="1084" r:id="rId18"/>
    <p:sldId id="1085" r:id="rId19"/>
    <p:sldId id="1086" r:id="rId20"/>
    <p:sldId id="1087" r:id="rId21"/>
    <p:sldId id="1088" r:id="rId22"/>
    <p:sldId id="1089" r:id="rId23"/>
    <p:sldId id="1090" r:id="rId24"/>
    <p:sldId id="1091" r:id="rId25"/>
    <p:sldId id="1092" r:id="rId26"/>
    <p:sldId id="1093" r:id="rId27"/>
    <p:sldId id="1094" r:id="rId28"/>
    <p:sldId id="1095" r:id="rId29"/>
    <p:sldId id="1096" r:id="rId30"/>
    <p:sldId id="1097" r:id="rId31"/>
    <p:sldId id="1098" r:id="rId32"/>
    <p:sldId id="1117" r:id="rId33"/>
    <p:sldId id="1107" r:id="rId34"/>
    <p:sldId id="1108" r:id="rId35"/>
    <p:sldId id="1109" r:id="rId36"/>
    <p:sldId id="1110" r:id="rId37"/>
    <p:sldId id="1101" r:id="rId38"/>
    <p:sldId id="1112" r:id="rId39"/>
    <p:sldId id="1103" r:id="rId40"/>
    <p:sldId id="1111" r:id="rId41"/>
    <p:sldId id="1113" r:id="rId42"/>
    <p:sldId id="1042" r:id="rId43"/>
    <p:sldId id="1063" r:id="rId44"/>
    <p:sldId id="1065" r:id="rId45"/>
    <p:sldId id="1114" r:id="rId46"/>
    <p:sldId id="1064" r:id="rId47"/>
    <p:sldId id="1118" r:id="rId48"/>
    <p:sldId id="1119" r:id="rId49"/>
    <p:sldId id="1115" r:id="rId50"/>
    <p:sldId id="1116" r:id="rId51"/>
    <p:sldId id="1121" r:id="rId52"/>
    <p:sldId id="1122" r:id="rId53"/>
    <p:sldId id="1123" r:id="rId54"/>
    <p:sldId id="1124" r:id="rId55"/>
    <p:sldId id="1125" r:id="rId5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06" autoAdjust="0"/>
    <p:restoredTop sz="94660"/>
  </p:normalViewPr>
  <p:slideViewPr>
    <p:cSldViewPr snapToGrid="0">
      <p:cViewPr varScale="1">
        <p:scale>
          <a:sx n="63" d="100"/>
          <a:sy n="63" d="100"/>
        </p:scale>
        <p:origin x="452" y="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8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750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287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33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246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221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91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994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241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357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7149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13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775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450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41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32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44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4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12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0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820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de/de/index.htm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 sz="4400">
                <a:latin typeface="メイリオ" panose="020B0604030504040204" pitchFamily="50" charset="-128"/>
              </a:rPr>
              <a:t>4</a:t>
            </a:r>
            <a:r>
              <a:rPr lang="en-US" altLang="ja-JP" sz="4400" dirty="0">
                <a:latin typeface="メイリオ" panose="020B0604030504040204" pitchFamily="50" charset="-128"/>
              </a:rPr>
              <a:t>. </a:t>
            </a:r>
            <a:r>
              <a:rPr lang="en-US" altLang="ja-JP" sz="4400" dirty="0"/>
              <a:t>Microsoft Access </a:t>
            </a:r>
            <a:r>
              <a:rPr lang="ja-JP" altLang="en-US" sz="4400" dirty="0"/>
              <a:t>の</a:t>
            </a:r>
            <a:br>
              <a:rPr lang="en-US" altLang="ja-JP" sz="4400" dirty="0"/>
            </a:br>
            <a:r>
              <a:rPr lang="ja-JP" altLang="en-US" sz="4400" dirty="0"/>
              <a:t>データベース操作（３）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/>
              <a:t>（データベース演習）</a:t>
            </a:r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5"/>
              </a:rPr>
              <a:t>https://www.kkaneko.</a:t>
            </a:r>
            <a:r>
              <a:rPr lang="en-US" altLang="ja-JP">
                <a:hlinkClick r:id="rId5"/>
              </a:rPr>
              <a:t>jp/de/</a:t>
            </a:r>
            <a:r>
              <a:rPr lang="en-US" altLang="ja-JP" dirty="0">
                <a:hlinkClick r:id="rId5"/>
              </a:rPr>
              <a:t>de/index</a:t>
            </a:r>
            <a:r>
              <a:rPr lang="en-US" altLang="ja-JP">
                <a:hlinkClick r:id="rId5"/>
              </a:rPr>
              <a:t>.html</a:t>
            </a:r>
            <a:endParaRPr lang="en-US" altLang="ja-JP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68929E4-37F7-4D9E-B3EC-061FFD4DAC97}"/>
              </a:ext>
            </a:extLst>
          </p:cNvPr>
          <p:cNvSpPr txBox="1"/>
          <p:nvPr/>
        </p:nvSpPr>
        <p:spPr>
          <a:xfrm>
            <a:off x="1969364" y="6538913"/>
            <a:ext cx="5205271" cy="3000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rPr>
              <a:t>謝辞：この資料では「いらすとや」のイラストを使用しています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08383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の 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ビューを用いたテーブル定義のプロセス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496859"/>
            <a:ext cx="8728210" cy="4682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dirty="0"/>
              <a:t>Access </a:t>
            </a:r>
            <a:r>
              <a:rPr kumimoji="1" lang="ja-JP" altLang="en-US" sz="2400" dirty="0"/>
              <a:t>の 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SQL 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ビュー</a:t>
            </a:r>
            <a:r>
              <a:rPr kumimoji="1" lang="ja-JP" altLang="en-US" sz="2400" dirty="0"/>
              <a:t>を開く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en-US" altLang="ja-JP" sz="2400" b="1" dirty="0">
                <a:solidFill>
                  <a:srgbClr val="C00000"/>
                </a:solidFill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</a:rPr>
              <a:t>文</a:t>
            </a:r>
            <a:r>
              <a:rPr lang="ja-JP" altLang="en-US" sz="2400" dirty="0"/>
              <a:t>の編集。</a:t>
            </a:r>
            <a:r>
              <a:rPr lang="en-US" altLang="ja-JP" sz="2400" b="1" dirty="0"/>
              <a:t>create table </a:t>
            </a:r>
            <a:r>
              <a:rPr lang="ja-JP" altLang="en-US" sz="2400" dirty="0"/>
              <a:t>を使用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kumimoji="1" lang="ja-JP" altLang="en-US" sz="2400" dirty="0"/>
              <a:t>例</a:t>
            </a:r>
            <a:r>
              <a:rPr kumimoji="1" lang="en-US" altLang="ja-JP" sz="2400" dirty="0"/>
              <a:t>: create table T (id integer, name text, age integer);</a:t>
            </a: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en-US" altLang="ja-JP" sz="2400" b="1" dirty="0">
                <a:solidFill>
                  <a:srgbClr val="C00000"/>
                </a:solidFill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</a:rPr>
              <a:t>文</a:t>
            </a:r>
            <a:r>
              <a:rPr lang="ja-JP" altLang="en-US" sz="2400" dirty="0"/>
              <a:t>の実行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実行の結果、</a:t>
            </a:r>
            <a:r>
              <a:rPr kumimoji="1" lang="ja-JP" altLang="en-US" sz="2400" b="1" u="sng" dirty="0"/>
              <a:t>空のテーブルが作成される</a:t>
            </a:r>
            <a:r>
              <a:rPr kumimoji="1" lang="ja-JP" altLang="en-US" sz="2400" dirty="0"/>
              <a:t>ので確認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362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によるテーブル定義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30015"/>
            <a:ext cx="8461208" cy="5875223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テーブル名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メニュー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属性名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名前、値段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属性のデータ型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テキスト、数値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kumimoji="1" lang="ja-JP" altLang="en-US" sz="2400" dirty="0"/>
              <a:t>データの</a:t>
            </a:r>
            <a:r>
              <a:rPr lang="ja-JP" altLang="en-US" sz="2400" dirty="0"/>
              <a:t>整合</a:t>
            </a:r>
            <a:r>
              <a:rPr kumimoji="1" lang="ja-JP" altLang="en-US" sz="2400" dirty="0"/>
              <a:t>性を保つための</a:t>
            </a:r>
            <a:r>
              <a:rPr kumimoji="1" lang="ja-JP" altLang="en-US" sz="2400" b="1" dirty="0"/>
              <a:t>制約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なし</a:t>
            </a:r>
            <a:endParaRPr kumimoji="1" lang="en-US" altLang="ja-JP" sz="2400" b="1" dirty="0">
              <a:solidFill>
                <a:srgbClr val="C00000"/>
              </a:solidFill>
            </a:endParaRPr>
          </a:p>
          <a:p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3798" y="459965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テキスト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20905" y="4607039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半角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数値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CE3E38C-4AC4-B030-2DCA-8FC050E24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146975"/>
              </p:ext>
            </p:extLst>
          </p:nvPr>
        </p:nvGraphicFramePr>
        <p:xfrm>
          <a:off x="573798" y="3340417"/>
          <a:ext cx="2839235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0420F57-4C5C-6EF9-3486-5D7B075DC985}"/>
              </a:ext>
            </a:extLst>
          </p:cNvPr>
          <p:cNvSpPr txBox="1"/>
          <p:nvPr/>
        </p:nvSpPr>
        <p:spPr>
          <a:xfrm>
            <a:off x="4654459" y="3212536"/>
            <a:ext cx="4461223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lang="ja-JP" altLang="en-US" sz="2400" b="1" dirty="0">
                <a:solidFill>
                  <a:prstClr val="black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メニュー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名前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値段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8B91ED3-1C87-1935-F5B3-FF73184FB103}"/>
              </a:ext>
            </a:extLst>
          </p:cNvPr>
          <p:cNvSpPr txBox="1"/>
          <p:nvPr/>
        </p:nvSpPr>
        <p:spPr>
          <a:xfrm>
            <a:off x="4597789" y="5298857"/>
            <a:ext cx="2768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　　　　　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文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951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演習１．</a:t>
            </a:r>
            <a:r>
              <a:rPr lang="en-US" altLang="ja-JP" dirty="0"/>
              <a:t>Access </a:t>
            </a:r>
            <a:r>
              <a:rPr lang="ja-JP" altLang="en-US" dirty="0"/>
              <a:t>の </a:t>
            </a:r>
            <a:r>
              <a:rPr lang="en-US" altLang="ja-JP" dirty="0"/>
              <a:t>SQL </a:t>
            </a:r>
            <a:r>
              <a:rPr lang="ja-JP" altLang="en-US" dirty="0"/>
              <a:t>ビューを用いたテーブル定義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ページ１３～１８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</a:t>
            </a:r>
            <a:r>
              <a:rPr lang="ja-JP" altLang="en-US" b="1" dirty="0"/>
              <a:t>ビューを開く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</a:t>
            </a:r>
            <a:r>
              <a:rPr lang="ja-JP" altLang="en-US" b="1" dirty="0"/>
              <a:t>文の編集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create table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</a:t>
            </a:r>
            <a:r>
              <a:rPr lang="ja-JP" altLang="en-US" b="1" dirty="0"/>
              <a:t>文の実行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666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231905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演習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8096" y="946168"/>
            <a:ext cx="8332334" cy="3649133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パソコンを使用する</a:t>
            </a:r>
            <a:br>
              <a:rPr lang="en-US" altLang="ja-JP" sz="2400" dirty="0">
                <a:latin typeface="メイリオ" panose="020B0604030504040204" pitchFamily="50" charset="-128"/>
              </a:rPr>
            </a:br>
            <a:r>
              <a:rPr lang="ja-JP" altLang="en-US" sz="2400" dirty="0">
                <a:latin typeface="メイリオ" panose="020B0604030504040204" pitchFamily="50" charset="-128"/>
              </a:rPr>
              <a:t>　</a:t>
            </a:r>
            <a:r>
              <a:rPr lang="ja-JP" altLang="en-US" sz="2400" b="1" dirty="0">
                <a:latin typeface="メイリオ" panose="020B0604030504040204" pitchFamily="50" charset="-128"/>
              </a:rPr>
              <a:t>前もって </a:t>
            </a:r>
            <a:r>
              <a:rPr lang="en-US" altLang="ja-JP" sz="2400" b="1" dirty="0">
                <a:latin typeface="メイリオ" panose="020B0604030504040204" pitchFamily="50" charset="-128"/>
              </a:rPr>
              <a:t>Access </a:t>
            </a:r>
            <a:r>
              <a:rPr lang="ja-JP" altLang="en-US" sz="2400" b="1" dirty="0">
                <a:latin typeface="メイリオ" panose="020B0604030504040204" pitchFamily="50" charset="-128"/>
              </a:rPr>
              <a:t>をインストールしておくこと</a:t>
            </a:r>
            <a:endParaRPr lang="en-US" altLang="ja-JP" sz="2400" b="1" dirty="0"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endParaRPr lang="en-US" altLang="ja-JP" sz="2400" b="1" dirty="0"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Access </a:t>
            </a:r>
            <a:r>
              <a:rPr lang="ja-JP" altLang="ja-JP" sz="2400" dirty="0">
                <a:latin typeface="メイリオ" panose="020B0604030504040204" pitchFamily="50" charset="-128"/>
              </a:rPr>
              <a:t>を</a:t>
            </a:r>
            <a:r>
              <a:rPr lang="ja-JP" altLang="ja-JP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起動</a:t>
            </a:r>
            <a:r>
              <a:rPr lang="ja-JP" altLang="en-US" sz="2400" dirty="0">
                <a:latin typeface="メイリオ" panose="020B0604030504040204" pitchFamily="50" charset="-128"/>
              </a:rPr>
              <a:t>する</a:t>
            </a:r>
            <a:br>
              <a:rPr lang="en-US" altLang="ja-JP" sz="2100" dirty="0">
                <a:latin typeface="メイリオ" panose="020B0604030504040204" pitchFamily="50" charset="-128"/>
              </a:rPr>
            </a:br>
            <a:endParaRPr lang="ja-JP" altLang="ja-JP" dirty="0">
              <a:effectLst/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Access </a:t>
            </a:r>
            <a:r>
              <a:rPr lang="ja-JP" altLang="ja-JP" sz="2400" dirty="0">
                <a:latin typeface="メイリオ" panose="020B0604030504040204" pitchFamily="50" charset="-128"/>
              </a:rPr>
              <a:t>で、</a:t>
            </a: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空のデータベース</a:t>
            </a:r>
            <a:r>
              <a:rPr lang="ja-JP" altLang="en-US" sz="2400" dirty="0">
                <a:latin typeface="メイリオ" panose="020B0604030504040204" pitchFamily="50" charset="-128"/>
              </a:rPr>
              <a:t>」を選び、「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作成</a:t>
            </a:r>
            <a:r>
              <a:rPr lang="ja-JP" altLang="en-US" sz="2400" dirty="0">
                <a:latin typeface="メイリオ" panose="020B0604030504040204" pitchFamily="50" charset="-128"/>
              </a:rPr>
              <a:t>」をクリック．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468FF45-76CA-48C1-83A3-D4BDCC1EF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996" y="4556922"/>
            <a:ext cx="4446799" cy="2164554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DD456EC-0EEC-43E5-89EC-257EF0A8C39E}"/>
              </a:ext>
            </a:extLst>
          </p:cNvPr>
          <p:cNvSpPr/>
          <p:nvPr/>
        </p:nvSpPr>
        <p:spPr>
          <a:xfrm>
            <a:off x="2417094" y="5101243"/>
            <a:ext cx="1025761" cy="8977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633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6695" y="939422"/>
            <a:ext cx="7185710" cy="364913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4.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テーブルツール画面</a:t>
            </a:r>
            <a:r>
              <a:rPr lang="ja-JP" altLang="en-US" sz="2400" dirty="0">
                <a:latin typeface="メイリオ" panose="020B0604030504040204" pitchFamily="50" charset="-128"/>
              </a:rPr>
              <a:t>が表示されることを確認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4A0E256-381D-48E9-B446-DE2EEE7C7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46" y="1708220"/>
            <a:ext cx="8357507" cy="40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9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6785FB4D-1515-4076-BE88-DD8C27F6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28" y="4054934"/>
            <a:ext cx="4873875" cy="23083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90DEADB-C80A-4AC7-9AE0-E90DF53F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28" y="884099"/>
            <a:ext cx="5829600" cy="20003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128" y="2791436"/>
            <a:ext cx="1220995" cy="124535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181" y="389477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5. </a:t>
            </a:r>
            <a:r>
              <a:rPr lang="ja-JP" altLang="en-US" sz="2400" dirty="0">
                <a:latin typeface="メイリオ" panose="020B0604030504040204" pitchFamily="50" charset="-128"/>
              </a:rPr>
              <a:t>次の手順で、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を開く．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35778" y="1246909"/>
            <a:ext cx="607767" cy="286039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86795" y="1532948"/>
            <a:ext cx="51929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2807754" y="3076852"/>
            <a:ext cx="557711" cy="29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939748" y="3894367"/>
            <a:ext cx="453923" cy="2304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08948" y="4403182"/>
            <a:ext cx="676561" cy="301322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61129" y="4638039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3263" y="5480574"/>
            <a:ext cx="1488664" cy="42146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505588" y="4934950"/>
            <a:ext cx="3215149" cy="91146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②「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デザイン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表示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」を展開し「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ビュー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」を選ぶ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234475" y="1125071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①「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作成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クエリデザイン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」をクリック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0A9BCD-A84D-42D1-8807-5DC880EC377E}"/>
              </a:ext>
            </a:extLst>
          </p:cNvPr>
          <p:cNvSpPr txBox="1"/>
          <p:nvPr/>
        </p:nvSpPr>
        <p:spPr>
          <a:xfrm>
            <a:off x="7435650" y="2647485"/>
            <a:ext cx="1569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このような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表示が出た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ときは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閉じる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」を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2812323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72815DF-3143-038D-FE51-DE90F4FCF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611" y="3231085"/>
            <a:ext cx="4936052" cy="353584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4199" y="97521"/>
            <a:ext cx="8195601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6. 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を入れる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7AC4020-53DA-47A9-9C89-2BC86660CFBF}"/>
              </a:ext>
            </a:extLst>
          </p:cNvPr>
          <p:cNvSpPr txBox="1"/>
          <p:nvPr/>
        </p:nvSpPr>
        <p:spPr>
          <a:xfrm>
            <a:off x="7797666" y="1641763"/>
            <a:ext cx="1261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 ) , 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は半角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75D3072-F63B-4F2D-A1E4-04181AFA6449}"/>
              </a:ext>
            </a:extLst>
          </p:cNvPr>
          <p:cNvSpPr/>
          <p:nvPr/>
        </p:nvSpPr>
        <p:spPr>
          <a:xfrm>
            <a:off x="2319311" y="5648140"/>
            <a:ext cx="2800888" cy="937548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1933" y="687656"/>
            <a:ext cx="6609095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en-US" altLang="ja-JP" sz="3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ja-JP" altLang="en-US" sz="3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メニュー</a:t>
            </a:r>
            <a:r>
              <a:rPr kumimoji="1" lang="ja-JP" altLang="en-US" sz="3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3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lvl="0">
              <a:defRPr/>
            </a:pPr>
            <a:r>
              <a:rPr lang="ja-JP" altLang="en-US" sz="3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名前</a:t>
            </a:r>
            <a:r>
              <a:rPr lang="en-US" altLang="ja-JP" sz="3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ja-JP" sz="3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en-US" altLang="ja-JP" sz="3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lvl="0">
              <a:defRPr/>
            </a:pPr>
            <a:r>
              <a:rPr lang="ja-JP" altLang="en-US" sz="3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値段 </a:t>
            </a:r>
            <a:r>
              <a:rPr lang="en-US" altLang="ja-JP" sz="3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</a:p>
          <a:p>
            <a:pPr lvl="0">
              <a:defRPr/>
            </a:pPr>
            <a:r>
              <a:rPr lang="en-US" altLang="ja-JP" sz="3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kumimoji="1" lang="ja-JP" altLang="en-US" sz="36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896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5C56FA8E-36C5-0233-D904-7B29E23B9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119" y="1763395"/>
            <a:ext cx="3766377" cy="327783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1B3A995-D4F7-0CD7-3C15-1705637DD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7" y="1763395"/>
            <a:ext cx="4201426" cy="3277837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807" y="834696"/>
            <a:ext cx="9030385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7.</a:t>
            </a: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latin typeface="メイリオ" panose="020B0604030504040204" pitchFamily="50" charset="-128"/>
              </a:rPr>
              <a:t>文</a:t>
            </a:r>
            <a:r>
              <a:rPr lang="ja-JP" altLang="en-US" sz="2400" dirty="0">
                <a:latin typeface="メイリオ" panose="020B0604030504040204" pitchFamily="50" charset="-128"/>
              </a:rPr>
              <a:t>を実行する</a:t>
            </a:r>
            <a:r>
              <a:rPr lang="en-US" altLang="ja-JP" sz="2400" dirty="0">
                <a:latin typeface="メイリオ" panose="020B0604030504040204" pitchFamily="50" charset="-128"/>
              </a:rPr>
              <a:t>.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4451124" y="3046303"/>
            <a:ext cx="324826" cy="382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75950" y="5561639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テーブル「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メニュー」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が増える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F1A17C1-0B26-4EA3-BC4B-0DBE864E5EF6}"/>
              </a:ext>
            </a:extLst>
          </p:cNvPr>
          <p:cNvSpPr/>
          <p:nvPr/>
        </p:nvSpPr>
        <p:spPr>
          <a:xfrm>
            <a:off x="628856" y="2473036"/>
            <a:ext cx="727364" cy="955964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4BB1EF8-5571-4BBA-9E97-1DAA931EC5BF}"/>
              </a:ext>
            </a:extLst>
          </p:cNvPr>
          <p:cNvSpPr/>
          <p:nvPr/>
        </p:nvSpPr>
        <p:spPr>
          <a:xfrm>
            <a:off x="4885769" y="4579567"/>
            <a:ext cx="1105603" cy="461665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8386" y="6356351"/>
            <a:ext cx="6386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あとで使用するので </a:t>
            </a:r>
            <a:r>
              <a:rPr kumimoji="1" lang="en-US" altLang="ja-JP" sz="2400" dirty="0"/>
              <a:t>Access </a:t>
            </a:r>
            <a:r>
              <a:rPr kumimoji="1" lang="ja-JP" altLang="en-US" sz="2400" dirty="0"/>
              <a:t>を終了しないこと</a:t>
            </a:r>
          </a:p>
        </p:txBody>
      </p:sp>
    </p:spTree>
    <p:extLst>
      <p:ext uri="{BB962C8B-B14F-4D97-AF65-F5344CB8AC3E}">
        <p14:creationId xmlns:p14="http://schemas.microsoft.com/office/powerpoint/2010/main" val="399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5262" y="371818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間違ってしまったときは、テーブル</a:t>
            </a:r>
            <a:r>
              <a:rPr lang="ja-JP" altLang="en-US" dirty="0"/>
              <a:t>の</a:t>
            </a:r>
            <a:r>
              <a:rPr kumimoji="1" lang="ja-JP" altLang="en-US" dirty="0"/>
              <a:t>削除</a:t>
            </a:r>
            <a:br>
              <a:rPr kumimoji="1" lang="en-US" altLang="ja-JP" dirty="0"/>
            </a:br>
            <a:r>
              <a:rPr kumimoji="1" lang="ja-JP" altLang="en-US" dirty="0"/>
              <a:t>を行ってからやり直した方が早い場合がある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25" y="1901335"/>
            <a:ext cx="3065096" cy="3500926"/>
          </a:xfrm>
        </p:spPr>
      </p:pic>
      <p:sp>
        <p:nvSpPr>
          <p:cNvPr id="12" name="正方形/長方形 11"/>
          <p:cNvSpPr/>
          <p:nvPr/>
        </p:nvSpPr>
        <p:spPr>
          <a:xfrm>
            <a:off x="923583" y="3580839"/>
            <a:ext cx="674408" cy="2794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674193" y="4762725"/>
            <a:ext cx="674408" cy="2794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486701" y="2563322"/>
            <a:ext cx="3879850" cy="107955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テーブルビュー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で、削除したいテーブルを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して、「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削除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86701" y="4135288"/>
            <a:ext cx="41088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を削除するときは、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間違って必要な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を削除しない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ように、十分に注意する！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（元に戻せない）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17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68300" y="1321056"/>
            <a:ext cx="8420099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4-3.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 データの追加（</a:t>
            </a:r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Access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のデータシートビューを使用）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821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0" y="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68470" y="2308302"/>
            <a:ext cx="6355868" cy="2032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000" b="1" dirty="0"/>
              <a:t>1. </a:t>
            </a:r>
            <a:r>
              <a:rPr lang="ja-JP" altLang="en-US" sz="2000" b="1" dirty="0"/>
              <a:t>データの効率的な探索と分析</a:t>
            </a:r>
          </a:p>
          <a:p>
            <a:pPr marL="0" indent="0">
              <a:buNone/>
            </a:pPr>
            <a:r>
              <a:rPr lang="en-US" altLang="ja-JP" sz="2000" b="1" dirty="0"/>
              <a:t>2. </a:t>
            </a:r>
            <a:r>
              <a:rPr lang="ja-JP" altLang="en-US" sz="2000" b="1" dirty="0"/>
              <a:t>基本スキルと多様な応用</a:t>
            </a:r>
          </a:p>
          <a:p>
            <a:pPr marL="0" indent="0">
              <a:buNone/>
            </a:pPr>
            <a:r>
              <a:rPr lang="en-US" altLang="ja-JP" sz="2000" b="1" dirty="0"/>
              <a:t>3. </a:t>
            </a:r>
            <a:r>
              <a:rPr lang="ja-JP" altLang="en-US" sz="2000" b="1" dirty="0"/>
              <a:t>柔軟性と広範な適用性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560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08383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のデータシートビューを用いたデータの追加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408545"/>
            <a:ext cx="8728210" cy="4770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dirty="0"/>
              <a:t>Access </a:t>
            </a:r>
            <a:r>
              <a:rPr kumimoji="1" lang="ja-JP" altLang="en-US" sz="2400" dirty="0"/>
              <a:t>の </a:t>
            </a:r>
            <a:r>
              <a:rPr lang="ja-JP" altLang="en-US" sz="2400" b="1" dirty="0">
                <a:solidFill>
                  <a:srgbClr val="C00000"/>
                </a:solidFill>
              </a:rPr>
              <a:t>テーブル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ビュー</a:t>
            </a:r>
            <a:r>
              <a:rPr kumimoji="1" lang="ja-JP" altLang="en-US" sz="2400" dirty="0"/>
              <a:t>で、使用したいテーブルを選ぶ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ja-JP" altLang="en-US" sz="2400" b="1" dirty="0">
                <a:solidFill>
                  <a:srgbClr val="C00000"/>
                </a:solidFill>
              </a:rPr>
              <a:t>データシートビュー</a:t>
            </a:r>
            <a:r>
              <a:rPr lang="ja-JP" altLang="en-US" sz="2400" dirty="0"/>
              <a:t>が開くので確認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ja-JP" altLang="en-US" sz="2400" b="1" dirty="0">
                <a:solidFill>
                  <a:srgbClr val="C00000"/>
                </a:solidFill>
              </a:rPr>
              <a:t>データシートビュー</a:t>
            </a:r>
            <a:r>
              <a:rPr lang="ja-JP" altLang="en-US" sz="2400" dirty="0"/>
              <a:t>で、</a:t>
            </a:r>
            <a:r>
              <a:rPr lang="ja-JP" altLang="en-US" sz="2400" b="1" dirty="0"/>
              <a:t>データの追加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④ 保存の操作（自動保存されないため）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88A0C399-6910-4717-B74D-C91F3526E88E}"/>
              </a:ext>
            </a:extLst>
          </p:cNvPr>
          <p:cNvSpPr txBox="1">
            <a:spLocks/>
          </p:cNvSpPr>
          <p:nvPr/>
        </p:nvSpPr>
        <p:spPr>
          <a:xfrm>
            <a:off x="2799704" y="3453651"/>
            <a:ext cx="4352589" cy="696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名：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メニュー</a:t>
            </a: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D6793E82-B32F-4047-A640-984E78F52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184397"/>
              </p:ext>
            </p:extLst>
          </p:nvPr>
        </p:nvGraphicFramePr>
        <p:xfrm>
          <a:off x="2247398" y="3836960"/>
          <a:ext cx="4610102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5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450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昼定食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ラーメン定食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500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023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85D0C-2A18-4259-B8B7-078272595A85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314325" y="348647"/>
            <a:ext cx="6429375" cy="7536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ja-JP" altLang="en-US" sz="3000" dirty="0"/>
              <a:t>データシートビュー</a:t>
            </a:r>
          </a:p>
        </p:txBody>
      </p:sp>
      <p:sp>
        <p:nvSpPr>
          <p:cNvPr id="19461" name="Rectangle 3"/>
          <p:cNvSpPr>
            <a:spLocks noGrp="1"/>
          </p:cNvSpPr>
          <p:nvPr>
            <p:ph type="body" idx="4294967295"/>
          </p:nvPr>
        </p:nvSpPr>
        <p:spPr>
          <a:xfrm>
            <a:off x="380892" y="1281159"/>
            <a:ext cx="7889474" cy="2842341"/>
          </a:xfrm>
        </p:spPr>
        <p:txBody>
          <a:bodyPr>
            <a:normAutofit/>
          </a:bodyPr>
          <a:lstStyle/>
          <a:p>
            <a:pPr marL="0" lvl="0" indent="0" defTabSz="457200">
              <a:spcBef>
                <a:spcPts val="0"/>
              </a:spcBef>
              <a:buNone/>
              <a:defRPr/>
            </a:pPr>
            <a:r>
              <a:rPr kumimoji="0" lang="ja-JP" altLang="en-US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データシートビュー</a:t>
            </a:r>
            <a:r>
              <a:rPr kumimoji="0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は，</a:t>
            </a:r>
            <a:r>
              <a:rPr kumimoji="0"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テーブルの中のデータ</a:t>
            </a:r>
            <a:r>
              <a:rPr kumimoji="0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を表示。</a:t>
            </a:r>
            <a:endParaRPr kumimoji="0" lang="en-US" altLang="ja-JP" sz="24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lvl="0" indent="0" defTabSz="457200">
              <a:spcBef>
                <a:spcPts val="0"/>
              </a:spcBef>
              <a:buNone/>
              <a:defRPr/>
            </a:pPr>
            <a:r>
              <a:rPr kumimoji="0"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データの確認、編集、新しいデータの追加、検索、コピー＆貼り付け</a:t>
            </a:r>
            <a:r>
              <a:rPr kumimoji="0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ができる。</a:t>
            </a:r>
            <a:endParaRPr lang="en-US" altLang="ja-JP" sz="3200" b="1" dirty="0">
              <a:solidFill>
                <a:srgbClr val="C00000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73385" y="1102313"/>
            <a:ext cx="8189734" cy="1628187"/>
          </a:xfrm>
          <a:prstGeom prst="round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85" y="3316481"/>
            <a:ext cx="4783900" cy="186191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810" y="3028200"/>
            <a:ext cx="2137582" cy="2500970"/>
          </a:xfrm>
          <a:prstGeom prst="rect">
            <a:avLst/>
          </a:prstGeom>
        </p:spPr>
      </p:pic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5274288" y="5842530"/>
            <a:ext cx="3668183" cy="51382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並べ替えや検索のための補助画面</a:t>
            </a: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917136" y="5272259"/>
            <a:ext cx="3668183" cy="51382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データシートビュー</a:t>
            </a:r>
          </a:p>
        </p:txBody>
      </p:sp>
    </p:spTree>
    <p:extLst>
      <p:ext uri="{BB962C8B-B14F-4D97-AF65-F5344CB8AC3E}">
        <p14:creationId xmlns:p14="http://schemas.microsoft.com/office/powerpoint/2010/main" val="1641825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演習２．</a:t>
            </a:r>
            <a:r>
              <a:rPr lang="en-US" altLang="ja-JP" dirty="0"/>
              <a:t>Access </a:t>
            </a:r>
            <a:r>
              <a:rPr lang="ja-JP" altLang="en-US" dirty="0"/>
              <a:t>のデータシートビューを用いたデータの追加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ページ２３～２６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テーブルビューで、使用したいテーブルを選ぶ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データシートビューで、データの追加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保存の操作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404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774777" y="6304959"/>
            <a:ext cx="2057400" cy="273844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231322" y="1499274"/>
            <a:ext cx="7836063" cy="99615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データシートビュー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を使って、テーブル「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メニュー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」に５行分のデータを追加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0D67B9D3-48EC-4D18-AACA-28D0C75A2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ja-JP" altLang="en-US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D6793E82-B32F-4047-A640-984E78F52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351637"/>
              </p:ext>
            </p:extLst>
          </p:nvPr>
        </p:nvGraphicFramePr>
        <p:xfrm>
          <a:off x="1914889" y="2626997"/>
          <a:ext cx="4610102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5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450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昼定食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ラーメン定食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500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618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4E7653ED-DA14-D41A-5C7D-5EC875253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47" y="3895837"/>
            <a:ext cx="3510442" cy="300051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EF1B1A1-3B88-35A7-5503-CDD8E98FD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06" y="124720"/>
            <a:ext cx="4228096" cy="365921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0" y="314904"/>
            <a:ext cx="4370471" cy="573260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1.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テーブルビュー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で、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メニュー</a:t>
            </a:r>
            <a:r>
              <a:rPr lang="ja-JP" altLang="en-US" sz="2400" dirty="0">
                <a:latin typeface="メイリオ" panose="020B0604030504040204" pitchFamily="50" charset="-128"/>
              </a:rPr>
              <a:t>をダブルクリック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2.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データシートビュー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が開くので確認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01798" y="3262310"/>
            <a:ext cx="872299" cy="33338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3765359-3FF6-4E7B-A16D-6DFCC9E12EC2}"/>
              </a:ext>
            </a:extLst>
          </p:cNvPr>
          <p:cNvSpPr/>
          <p:nvPr/>
        </p:nvSpPr>
        <p:spPr>
          <a:xfrm>
            <a:off x="1567902" y="5504244"/>
            <a:ext cx="2631120" cy="135375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890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4F9DB1E-62EC-678A-A7D8-7F1A6DB4E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" y="4107946"/>
            <a:ext cx="5425281" cy="2248405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5606" y="92181"/>
            <a:ext cx="7657579" cy="364478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3.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データシートビュー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で，行を追加する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31073" y="208544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入れる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7A42525-87C0-42E0-AF22-8360C368660F}"/>
              </a:ext>
            </a:extLst>
          </p:cNvPr>
          <p:cNvSpPr/>
          <p:nvPr/>
        </p:nvSpPr>
        <p:spPr>
          <a:xfrm>
            <a:off x="2077553" y="4784031"/>
            <a:ext cx="3174232" cy="1231757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7FFCE4E-40D0-4EE8-A889-340E4662D874}"/>
              </a:ext>
            </a:extLst>
          </p:cNvPr>
          <p:cNvSpPr txBox="1"/>
          <p:nvPr/>
        </p:nvSpPr>
        <p:spPr>
          <a:xfrm>
            <a:off x="5629666" y="5323662"/>
            <a:ext cx="3558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最後の </a:t>
            </a:r>
            <a:r>
              <a:rPr kumimoji="1" lang="en-US" altLang="ja-JP" sz="2400" b="1" dirty="0">
                <a:solidFill>
                  <a:srgbClr val="0000FF"/>
                </a:solidFill>
                <a:latin typeface="Calibri" panose="020F0502020204030204"/>
                <a:ea typeface="游ゴシック" panose="020B0400000000000000" pitchFamily="50" charset="-128"/>
              </a:rPr>
              <a:t>5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00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を入れたら、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dirty="0">
                <a:solidFill>
                  <a:srgbClr val="0000FF"/>
                </a:solidFill>
                <a:latin typeface="Calibri" panose="020F0502020204030204"/>
                <a:ea typeface="游ゴシック" panose="020B0400000000000000" pitchFamily="50" charset="-128"/>
              </a:rPr>
              <a:t>5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00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のセルで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Enter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キー</a:t>
            </a: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D6793E82-B32F-4047-A640-984E78F52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930163"/>
              </p:ext>
            </p:extLst>
          </p:nvPr>
        </p:nvGraphicFramePr>
        <p:xfrm>
          <a:off x="1655090" y="599545"/>
          <a:ext cx="4610102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5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450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昼定食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ラーメン定食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500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592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3C405B2-FADE-1BC3-D859-D587C4D61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923" y="1946856"/>
            <a:ext cx="6189130" cy="398432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7860" y="308277"/>
            <a:ext cx="8090449" cy="147203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4. </a:t>
            </a:r>
            <a:r>
              <a:rPr lang="ja-JP" altLang="en-US" sz="2400" dirty="0">
                <a:latin typeface="メイリオ" panose="020B0604030504040204" pitchFamily="50" charset="-128"/>
              </a:rPr>
              <a:t>テーブルを保存する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メニュー</a:t>
            </a:r>
            <a:r>
              <a:rPr lang="ja-JP" altLang="en-US" sz="2400" dirty="0">
                <a:latin typeface="メイリオ" panose="020B0604030504040204" pitchFamily="50" charset="-128"/>
              </a:rPr>
              <a:t>」を</a:t>
            </a:r>
            <a:r>
              <a:rPr lang="ja-JP" altLang="en-US" sz="2400" b="1" dirty="0">
                <a:latin typeface="メイリオ" panose="020B0604030504040204" pitchFamily="50" charset="-128"/>
              </a:rPr>
              <a:t>右クリック</a:t>
            </a:r>
            <a:r>
              <a:rPr lang="ja-JP" altLang="en-US" sz="2400" dirty="0">
                <a:latin typeface="メイリオ" panose="020B0604030504040204" pitchFamily="50" charset="-128"/>
              </a:rPr>
              <a:t>して、</a:t>
            </a:r>
            <a:r>
              <a:rPr lang="ja-JP" altLang="en-US" sz="2400" b="1" dirty="0">
                <a:latin typeface="メイリオ" panose="020B0604030504040204" pitchFamily="50" charset="-128"/>
              </a:rPr>
              <a:t>右クリックメニュー</a:t>
            </a:r>
            <a:r>
              <a:rPr lang="ja-JP" altLang="en-US" sz="2400" dirty="0">
                <a:latin typeface="メイリオ" panose="020B0604030504040204" pitchFamily="50" charset="-128"/>
              </a:rPr>
              <a:t>で「</a:t>
            </a:r>
            <a:r>
              <a:rPr lang="ja-JP" altLang="en-US" sz="2400" b="1" dirty="0">
                <a:latin typeface="メイリオ" panose="020B0604030504040204" pitchFamily="50" charset="-128"/>
              </a:rPr>
              <a:t>上書き保存</a:t>
            </a:r>
            <a:r>
              <a:rPr lang="ja-JP" altLang="en-US" sz="2400" dirty="0">
                <a:latin typeface="メイリオ" panose="020B0604030504040204" pitchFamily="50" charset="-128"/>
              </a:rPr>
              <a:t>」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44FFFA1-6086-47FF-9469-C7CD3FE9C244}"/>
              </a:ext>
            </a:extLst>
          </p:cNvPr>
          <p:cNvSpPr/>
          <p:nvPr/>
        </p:nvSpPr>
        <p:spPr>
          <a:xfrm flipV="1">
            <a:off x="4681645" y="3877829"/>
            <a:ext cx="1517072" cy="38100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1F697F2-783C-4993-A855-DD723008DC16}"/>
              </a:ext>
            </a:extLst>
          </p:cNvPr>
          <p:cNvSpPr/>
          <p:nvPr/>
        </p:nvSpPr>
        <p:spPr>
          <a:xfrm flipV="1">
            <a:off x="5738607" y="3988224"/>
            <a:ext cx="2292928" cy="45920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98386" y="6356351"/>
            <a:ext cx="6386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あとで使用するので </a:t>
            </a:r>
            <a:r>
              <a:rPr kumimoji="1" lang="en-US" altLang="ja-JP" sz="2400" dirty="0"/>
              <a:t>Access </a:t>
            </a:r>
            <a:r>
              <a:rPr kumimoji="1" lang="ja-JP" altLang="en-US" sz="2400" dirty="0"/>
              <a:t>を終了しないこと</a:t>
            </a:r>
          </a:p>
        </p:txBody>
      </p:sp>
    </p:spTree>
    <p:extLst>
      <p:ext uri="{BB962C8B-B14F-4D97-AF65-F5344CB8AC3E}">
        <p14:creationId xmlns:p14="http://schemas.microsoft.com/office/powerpoint/2010/main" val="2302972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4-4.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パターンマッチ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036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2BB26B-BF2A-412B-B460-F6A60D16E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の 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の </a:t>
            </a:r>
            <a:r>
              <a:rPr kumimoji="1" lang="en-US" altLang="ja-JP" dirty="0"/>
              <a:t>LIKE </a:t>
            </a:r>
            <a:r>
              <a:rPr kumimoji="1" lang="ja-JP" altLang="en-US" dirty="0"/>
              <a:t>を用いたパターンマッチ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B718CA-553C-466F-996C-796FBC3A7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07CA6CF4-E593-4506-985D-1B92ACADA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589477"/>
            <a:ext cx="8753475" cy="33357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700" dirty="0"/>
          </a:p>
          <a:p>
            <a:pPr marL="0" indent="0">
              <a:buNone/>
            </a:pPr>
            <a:r>
              <a:rPr lang="en-US" altLang="ja-JP" sz="2700" dirty="0">
                <a:solidFill>
                  <a:srgbClr val="C00000"/>
                </a:solidFill>
              </a:rPr>
              <a:t>SELECT</a:t>
            </a:r>
            <a:r>
              <a:rPr lang="en-US" altLang="ja-JP" sz="2700" dirty="0"/>
              <a:t> </a:t>
            </a:r>
            <a:r>
              <a:rPr lang="en-US" altLang="ja-JP" sz="2700" dirty="0">
                <a:solidFill>
                  <a:srgbClr val="C00000"/>
                </a:solidFill>
              </a:rPr>
              <a:t>* </a:t>
            </a:r>
          </a:p>
          <a:p>
            <a:pPr marL="0" indent="0">
              <a:buNone/>
            </a:pPr>
            <a:r>
              <a:rPr lang="en-US" altLang="ja-JP" sz="2700" dirty="0">
                <a:solidFill>
                  <a:srgbClr val="C00000"/>
                </a:solidFill>
              </a:rPr>
              <a:t>FROM </a:t>
            </a:r>
            <a:r>
              <a:rPr lang="ja-JP" altLang="en-US" sz="2700" dirty="0"/>
              <a:t>メニュー </a:t>
            </a:r>
            <a:endParaRPr lang="en-US" altLang="ja-JP" sz="2700" dirty="0"/>
          </a:p>
          <a:p>
            <a:pPr marL="0" indent="0">
              <a:buNone/>
            </a:pPr>
            <a:r>
              <a:rPr lang="en-US" altLang="ja-JP" sz="2700" dirty="0">
                <a:solidFill>
                  <a:srgbClr val="C00000"/>
                </a:solidFill>
              </a:rPr>
              <a:t>WHERE</a:t>
            </a:r>
            <a:r>
              <a:rPr lang="en-US" altLang="ja-JP" sz="2700" dirty="0"/>
              <a:t> </a:t>
            </a:r>
            <a:r>
              <a:rPr lang="ja-JP" altLang="en-US" sz="2700" dirty="0"/>
              <a:t>名前 </a:t>
            </a:r>
            <a:r>
              <a:rPr lang="en-US" altLang="ja-JP" sz="2700" b="1" dirty="0">
                <a:solidFill>
                  <a:srgbClr val="C00000"/>
                </a:solidFill>
              </a:rPr>
              <a:t>LIKE</a:t>
            </a:r>
            <a:r>
              <a:rPr lang="en-US" altLang="ja-JP" sz="2700" dirty="0">
                <a:solidFill>
                  <a:srgbClr val="C00000"/>
                </a:solidFill>
              </a:rPr>
              <a:t> '*</a:t>
            </a:r>
            <a:r>
              <a:rPr lang="ja-JP" altLang="en-US" sz="2700" dirty="0"/>
              <a:t>うどん</a:t>
            </a:r>
            <a:r>
              <a:rPr lang="en-US" altLang="ja-JP" sz="2700" dirty="0">
                <a:solidFill>
                  <a:srgbClr val="C00000"/>
                </a:solidFill>
              </a:rPr>
              <a:t>*'</a:t>
            </a:r>
            <a:r>
              <a:rPr lang="en-US" altLang="ja-JP" sz="2700" dirty="0"/>
              <a:t>;</a:t>
            </a:r>
          </a:p>
          <a:p>
            <a:pPr marL="0" indent="0">
              <a:lnSpc>
                <a:spcPct val="140000"/>
              </a:lnSpc>
              <a:buNone/>
            </a:pPr>
            <a:endParaRPr lang="en-US" altLang="ja-JP" sz="2700" dirty="0">
              <a:latin typeface="Inconsolata" panose="020B0609030003000000" pitchFamily="49" charset="0"/>
            </a:endParaRPr>
          </a:p>
          <a:p>
            <a:pPr marL="0" indent="0">
              <a:lnSpc>
                <a:spcPct val="140000"/>
              </a:lnSpc>
              <a:buNone/>
            </a:pPr>
            <a:endParaRPr lang="en-US" altLang="ja-JP" sz="2700" dirty="0">
              <a:latin typeface="Inconsolata" panose="020B0609030003000000" pitchFamily="49" charset="0"/>
            </a:endParaRPr>
          </a:p>
          <a:p>
            <a:pPr marL="0" indent="0">
              <a:lnSpc>
                <a:spcPct val="140000"/>
              </a:lnSpc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5DDA25E-315D-4799-BF8D-7A3ECB283E99}"/>
              </a:ext>
            </a:extLst>
          </p:cNvPr>
          <p:cNvSpPr txBox="1"/>
          <p:nvPr/>
        </p:nvSpPr>
        <p:spPr>
          <a:xfrm>
            <a:off x="5805830" y="1127039"/>
            <a:ext cx="29546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うどん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や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「●●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うどん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」や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うどん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●●」や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「●●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うどん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●●」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の検索</a:t>
            </a: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F92E0BF5-8626-96A4-F824-D6F352206C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586317"/>
              </p:ext>
            </p:extLst>
          </p:nvPr>
        </p:nvGraphicFramePr>
        <p:xfrm>
          <a:off x="67025" y="3257316"/>
          <a:ext cx="4116532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7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450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昼定食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ラーメン定食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500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矢印: 右 5">
            <a:extLst>
              <a:ext uri="{FF2B5EF4-FFF2-40B4-BE49-F238E27FC236}">
                <a16:creationId xmlns:a16="http://schemas.microsoft.com/office/drawing/2014/main" id="{AD9DF80F-8529-C977-7F76-60949432DF2D}"/>
              </a:ext>
            </a:extLst>
          </p:cNvPr>
          <p:cNvSpPr/>
          <p:nvPr/>
        </p:nvSpPr>
        <p:spPr>
          <a:xfrm>
            <a:off x="4466420" y="4380689"/>
            <a:ext cx="40005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A7C72EBF-FC00-0F56-10E1-A63C14258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36587"/>
              </p:ext>
            </p:extLst>
          </p:nvPr>
        </p:nvGraphicFramePr>
        <p:xfrm>
          <a:off x="5027468" y="4000266"/>
          <a:ext cx="4116532" cy="148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7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450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733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4831EC-50DE-BA2A-B818-B6B6AD192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とそれ以外のパターンマッチの違い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CAAD5F-27B2-9796-E31C-D361757F4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2F3A928C-54FF-D839-57FF-1F99D9780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65" y="1430893"/>
            <a:ext cx="8753475" cy="4330541"/>
          </a:xfrm>
        </p:spPr>
        <p:txBody>
          <a:bodyPr>
            <a:normAutofit lnSpcReduction="10000"/>
          </a:bodyPr>
          <a:lstStyle/>
          <a:p>
            <a:r>
              <a:rPr lang="en-US" altLang="ja-JP" sz="2400" u="sng" dirty="0"/>
              <a:t>SQL </a:t>
            </a:r>
            <a:r>
              <a:rPr lang="ja-JP" altLang="en-US" sz="2400" u="sng" dirty="0"/>
              <a:t>の</a:t>
            </a:r>
            <a:r>
              <a:rPr lang="ja-JP" altLang="en-US" sz="2400" b="1" u="sng" dirty="0"/>
              <a:t>世界標準</a:t>
            </a:r>
            <a:r>
              <a:rPr lang="ja-JP" altLang="en-US" sz="2400" u="sng" dirty="0"/>
              <a:t>は</a:t>
            </a:r>
            <a:r>
              <a:rPr lang="ja-JP" altLang="en-US" sz="2400" dirty="0"/>
              <a:t>：  </a:t>
            </a:r>
            <a:r>
              <a:rPr lang="en-US" altLang="ja-JP" sz="2400" b="1" dirty="0">
                <a:solidFill>
                  <a:srgbClr val="C00000"/>
                </a:solidFill>
              </a:rPr>
              <a:t>%</a:t>
            </a:r>
          </a:p>
          <a:p>
            <a:pPr marL="0" indent="0">
              <a:buNone/>
            </a:pPr>
            <a:r>
              <a:rPr lang="en-US" altLang="ja-JP" sz="2400" dirty="0">
                <a:solidFill>
                  <a:srgbClr val="C00000"/>
                </a:solidFill>
              </a:rPr>
              <a:t>SELECT</a:t>
            </a:r>
            <a:r>
              <a:rPr lang="en-US" altLang="ja-JP" sz="2400" dirty="0"/>
              <a:t> </a:t>
            </a:r>
            <a:r>
              <a:rPr lang="en-US" altLang="ja-JP" sz="2400" dirty="0">
                <a:solidFill>
                  <a:srgbClr val="C00000"/>
                </a:solidFill>
              </a:rPr>
              <a:t>* </a:t>
            </a:r>
          </a:p>
          <a:p>
            <a:pPr marL="0" indent="0">
              <a:buNone/>
            </a:pPr>
            <a:r>
              <a:rPr lang="en-US" altLang="ja-JP" sz="2400" dirty="0">
                <a:solidFill>
                  <a:srgbClr val="C00000"/>
                </a:solidFill>
              </a:rPr>
              <a:t>FROM </a:t>
            </a:r>
            <a:r>
              <a:rPr lang="ja-JP" altLang="en-US" sz="2400" dirty="0"/>
              <a:t>メニュー 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solidFill>
                  <a:srgbClr val="C00000"/>
                </a:solidFill>
              </a:rPr>
              <a:t>WHERE</a:t>
            </a:r>
            <a:r>
              <a:rPr lang="en-US" altLang="ja-JP" sz="2400" dirty="0"/>
              <a:t> </a:t>
            </a:r>
            <a:r>
              <a:rPr lang="ja-JP" altLang="en-US" sz="2400" dirty="0"/>
              <a:t>名前 </a:t>
            </a:r>
            <a:r>
              <a:rPr lang="en-US" altLang="ja-JP" sz="2400" b="1" dirty="0">
                <a:solidFill>
                  <a:srgbClr val="C00000"/>
                </a:solidFill>
              </a:rPr>
              <a:t>LIKE '%</a:t>
            </a:r>
            <a:r>
              <a:rPr lang="ja-JP" altLang="en-US" sz="2400" dirty="0"/>
              <a:t>うどん</a:t>
            </a:r>
            <a:r>
              <a:rPr lang="en-US" altLang="ja-JP" sz="2400" b="1" dirty="0">
                <a:solidFill>
                  <a:srgbClr val="C00000"/>
                </a:solidFill>
              </a:rPr>
              <a:t>%'</a:t>
            </a:r>
            <a:r>
              <a:rPr lang="en-US" altLang="ja-JP" sz="2400" dirty="0"/>
              <a:t>;</a:t>
            </a:r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u="sng" dirty="0"/>
              <a:t>マイクロソフト </a:t>
            </a:r>
            <a:r>
              <a:rPr lang="en-US" altLang="ja-JP" sz="2400" b="1" u="sng" dirty="0"/>
              <a:t>Access </a:t>
            </a:r>
            <a:r>
              <a:rPr lang="ja-JP" altLang="en-US" sz="2400" b="1" u="sng" dirty="0"/>
              <a:t>だけは</a:t>
            </a:r>
            <a:r>
              <a:rPr lang="ja-JP" altLang="en-US" sz="2400" dirty="0"/>
              <a:t>： </a:t>
            </a:r>
            <a:r>
              <a:rPr lang="en-US" altLang="ja-JP" sz="2400" b="1" dirty="0">
                <a:solidFill>
                  <a:srgbClr val="C00000"/>
                </a:solidFill>
              </a:rPr>
              <a:t>*</a:t>
            </a:r>
          </a:p>
          <a:p>
            <a:pPr marL="0" indent="0">
              <a:buNone/>
            </a:pPr>
            <a:r>
              <a:rPr lang="en-US" altLang="ja-JP" sz="2400" dirty="0">
                <a:solidFill>
                  <a:srgbClr val="C00000"/>
                </a:solidFill>
              </a:rPr>
              <a:t>SELECT</a:t>
            </a:r>
            <a:r>
              <a:rPr lang="en-US" altLang="ja-JP" sz="2400" dirty="0"/>
              <a:t> </a:t>
            </a:r>
            <a:r>
              <a:rPr lang="en-US" altLang="ja-JP" sz="2400" dirty="0">
                <a:solidFill>
                  <a:srgbClr val="C00000"/>
                </a:solidFill>
              </a:rPr>
              <a:t>* </a:t>
            </a:r>
          </a:p>
          <a:p>
            <a:pPr marL="0" indent="0">
              <a:buNone/>
            </a:pPr>
            <a:r>
              <a:rPr lang="en-US" altLang="ja-JP" sz="2400" dirty="0">
                <a:solidFill>
                  <a:srgbClr val="C00000"/>
                </a:solidFill>
              </a:rPr>
              <a:t>FROM </a:t>
            </a:r>
            <a:r>
              <a:rPr lang="ja-JP" altLang="en-US" sz="2400" dirty="0"/>
              <a:t>メニュー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solidFill>
                  <a:srgbClr val="C00000"/>
                </a:solidFill>
              </a:rPr>
              <a:t>WHERE</a:t>
            </a:r>
            <a:r>
              <a:rPr lang="en-US" altLang="ja-JP" sz="2400" dirty="0"/>
              <a:t> </a:t>
            </a:r>
            <a:r>
              <a:rPr lang="ja-JP" altLang="en-US" sz="2400" dirty="0"/>
              <a:t>名前 </a:t>
            </a:r>
            <a:r>
              <a:rPr lang="en-US" altLang="ja-JP" sz="2400" b="1" dirty="0">
                <a:solidFill>
                  <a:srgbClr val="C00000"/>
                </a:solidFill>
              </a:rPr>
              <a:t>LIKE '*</a:t>
            </a:r>
            <a:r>
              <a:rPr lang="ja-JP" altLang="en-US" sz="2400" dirty="0"/>
              <a:t>うどん</a:t>
            </a:r>
            <a:r>
              <a:rPr lang="en-US" altLang="ja-JP" sz="2400" b="1" dirty="0">
                <a:solidFill>
                  <a:srgbClr val="C00000"/>
                </a:solidFill>
              </a:rPr>
              <a:t>*'</a:t>
            </a:r>
            <a:r>
              <a:rPr lang="en-US" altLang="ja-JP" sz="2400" dirty="0"/>
              <a:t>;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057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142513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61995" y="1801747"/>
            <a:ext cx="5098010" cy="472706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イントロダクション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テーブル定義（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Access 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の 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SQL 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ビューを使用）</a:t>
            </a: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データの追加（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Access 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のデータシートビューを使用）</a:t>
            </a: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パターンマッチ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実データを用いたデータ検索の演習（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Access 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の 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SQL 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ビューを使用）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ja-JP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ja-JP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3183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08383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の 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ビューを用いた</a:t>
            </a:r>
            <a:r>
              <a:rPr lang="ja-JP" altLang="en-US" dirty="0"/>
              <a:t>問い合わせ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496859"/>
            <a:ext cx="8728210" cy="4682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dirty="0"/>
              <a:t>Access </a:t>
            </a:r>
            <a:r>
              <a:rPr kumimoji="1" lang="ja-JP" altLang="en-US" sz="2400" dirty="0"/>
              <a:t>の </a:t>
            </a:r>
            <a:r>
              <a:rPr lang="en-US" altLang="ja-JP" sz="2400" b="1" dirty="0">
                <a:solidFill>
                  <a:srgbClr val="C00000"/>
                </a:solidFill>
              </a:rPr>
              <a:t>SQL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ビュー</a:t>
            </a:r>
            <a:r>
              <a:rPr kumimoji="1" lang="ja-JP" altLang="en-US" sz="2400" dirty="0"/>
              <a:t>開く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en-US" altLang="ja-JP" sz="2400" b="1" dirty="0">
                <a:solidFill>
                  <a:srgbClr val="C00000"/>
                </a:solidFill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</a:rPr>
              <a:t>文</a:t>
            </a:r>
            <a:r>
              <a:rPr lang="ja-JP" altLang="en-US" sz="2400" dirty="0"/>
              <a:t>の</a:t>
            </a:r>
            <a:r>
              <a:rPr lang="ja-JP" altLang="en-US" sz="2400" b="1" dirty="0"/>
              <a:t>編集</a:t>
            </a:r>
            <a:r>
              <a:rPr lang="ja-JP" altLang="en-US" sz="2400" dirty="0"/>
              <a:t>。</a:t>
            </a:r>
            <a:r>
              <a:rPr lang="en-US" altLang="ja-JP" sz="2400" b="1" dirty="0"/>
              <a:t>select, from, where </a:t>
            </a:r>
            <a:r>
              <a:rPr lang="ja-JP" altLang="en-US" sz="2400" dirty="0"/>
              <a:t>を使用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例</a:t>
            </a:r>
            <a:r>
              <a:rPr lang="en-US" altLang="ja-JP" sz="2400" dirty="0"/>
              <a:t>: select * from </a:t>
            </a:r>
            <a:r>
              <a:rPr lang="ja-JP" altLang="en-US" sz="2400" dirty="0"/>
              <a:t>テーブル名 </a:t>
            </a:r>
            <a:r>
              <a:rPr lang="en-US" altLang="ja-JP" sz="2400" dirty="0"/>
              <a:t>where </a:t>
            </a:r>
            <a:r>
              <a:rPr lang="ja-JP" altLang="en-US" sz="2400" dirty="0"/>
              <a:t>列</a:t>
            </a:r>
            <a:r>
              <a:rPr lang="en-US" altLang="ja-JP" sz="2400" dirty="0"/>
              <a:t>1 = </a:t>
            </a:r>
            <a:r>
              <a:rPr lang="ja-JP" altLang="en-US" sz="2400" dirty="0"/>
              <a:t>値</a:t>
            </a:r>
            <a:r>
              <a:rPr lang="en-US" altLang="ja-JP" sz="2400" dirty="0"/>
              <a:t>1;</a:t>
            </a:r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en-US" altLang="ja-JP" sz="2400" b="1" dirty="0">
                <a:solidFill>
                  <a:srgbClr val="C00000"/>
                </a:solidFill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</a:rPr>
              <a:t>文</a:t>
            </a:r>
            <a:r>
              <a:rPr lang="ja-JP" altLang="en-US" sz="2400" dirty="0"/>
              <a:t>の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　実行の結果、</a:t>
            </a:r>
            <a:r>
              <a:rPr lang="ja-JP" altLang="en-US" sz="2400" b="1" dirty="0">
                <a:solidFill>
                  <a:srgbClr val="C00000"/>
                </a:solidFill>
              </a:rPr>
              <a:t>データシートビュー</a:t>
            </a:r>
            <a:r>
              <a:rPr lang="ja-JP" altLang="en-US" sz="2400" dirty="0"/>
              <a:t>に画面が変わり、そこに</a:t>
            </a:r>
            <a:r>
              <a:rPr lang="ja-JP" altLang="en-US" sz="2400" b="1" dirty="0"/>
              <a:t>問い合わせの結果</a:t>
            </a:r>
            <a:r>
              <a:rPr lang="ja-JP" altLang="en-US" sz="2400" dirty="0"/>
              <a:t>が表示される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④ さらに</a:t>
            </a:r>
            <a:r>
              <a:rPr lang="en-US" altLang="ja-JP" sz="2400" dirty="0"/>
              <a:t>SQL </a:t>
            </a:r>
            <a:r>
              <a:rPr lang="ja-JP" altLang="en-US" sz="2400" dirty="0"/>
              <a:t>文の編集、実行を続ける場合には、</a:t>
            </a:r>
            <a:r>
              <a:rPr lang="ja-JP" altLang="en-US" sz="2400" b="1" u="sng" dirty="0"/>
              <a:t>画面を </a:t>
            </a:r>
            <a:r>
              <a:rPr lang="en-US" altLang="ja-JP" sz="2400" b="1" u="sng" dirty="0"/>
              <a:t>SQL </a:t>
            </a:r>
            <a:r>
              <a:rPr lang="ja-JP" altLang="en-US" sz="2400" b="1" u="sng" dirty="0"/>
              <a:t>ビューに切り替える</a:t>
            </a:r>
            <a:endParaRPr lang="en-US" altLang="ja-JP" sz="2400" b="1" u="sng" dirty="0"/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602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85D0C-2A18-4259-B8B7-078272595A85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190501" y="361036"/>
            <a:ext cx="8839200" cy="7536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ja-JP" sz="2900" dirty="0"/>
              <a:t>SQL </a:t>
            </a:r>
            <a:r>
              <a:rPr lang="ja-JP" altLang="en-US" sz="2900" dirty="0"/>
              <a:t>問い合わせ（クエリ）で使用する２つのビュー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9057" y="3904246"/>
            <a:ext cx="25490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ビュー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文の</a:t>
            </a: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作成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、</a:t>
            </a: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編集</a:t>
            </a:r>
            <a:endParaRPr kumimoji="1" lang="ja-JP" altLang="en-US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27649" y="4005532"/>
            <a:ext cx="314701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データシートビュー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問い合わせ（クエリ）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3889482" y="3041700"/>
            <a:ext cx="1225250" cy="324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右矢印 12"/>
          <p:cNvSpPr/>
          <p:nvPr/>
        </p:nvSpPr>
        <p:spPr>
          <a:xfrm flipH="1">
            <a:off x="3980875" y="5044278"/>
            <a:ext cx="1225250" cy="324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227" y="1759197"/>
            <a:ext cx="1800476" cy="105742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4118182" y="2810157"/>
            <a:ext cx="7232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3927240" y="2111799"/>
            <a:ext cx="437784" cy="53486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85" y="3627488"/>
            <a:ext cx="1350357" cy="99312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3878285" y="3922841"/>
            <a:ext cx="437784" cy="53486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397138" y="4695214"/>
            <a:ext cx="22733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ビュー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7" y="2657528"/>
            <a:ext cx="3259760" cy="92627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322" y="2875741"/>
            <a:ext cx="3427506" cy="86732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B53376-2AB2-442E-8C83-26EF1A6892F3}"/>
              </a:ext>
            </a:extLst>
          </p:cNvPr>
          <p:cNvSpPr txBox="1"/>
          <p:nvPr/>
        </p:nvSpPr>
        <p:spPr>
          <a:xfrm>
            <a:off x="1680737" y="5962677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マウス操作でビューを切り替え</a:t>
            </a:r>
          </a:p>
        </p:txBody>
      </p:sp>
    </p:spTree>
    <p:extLst>
      <p:ext uri="{BB962C8B-B14F-4D97-AF65-F5344CB8AC3E}">
        <p14:creationId xmlns:p14="http://schemas.microsoft.com/office/powerpoint/2010/main" val="1118707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演習３．パターンマッチ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ページ３３～３７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問い合わせ（クエリ）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 </a:t>
            </a:r>
            <a:r>
              <a:rPr lang="ja-JP" altLang="en-US" b="1" dirty="0"/>
              <a:t>ビュー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データシートビュー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パターンマッチ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Access </a:t>
            </a:r>
            <a:r>
              <a:rPr lang="ja-JP" altLang="en-US" b="1" dirty="0"/>
              <a:t>では </a:t>
            </a:r>
            <a:r>
              <a:rPr lang="en-US" altLang="ja-JP" b="1" dirty="0"/>
              <a:t>* </a:t>
            </a:r>
            <a:r>
              <a:rPr lang="ja-JP" altLang="en-US" b="1" dirty="0"/>
              <a:t>を使用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969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6785FB4D-1515-4076-BE88-DD8C27F6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28" y="4054934"/>
            <a:ext cx="4873875" cy="23083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90DEADB-C80A-4AC7-9AE0-E90DF53F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28" y="884099"/>
            <a:ext cx="5829600" cy="20003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128" y="2791436"/>
            <a:ext cx="1220995" cy="124535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181" y="389477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1. </a:t>
            </a:r>
            <a:r>
              <a:rPr lang="ja-JP" altLang="en-US" sz="2400" dirty="0">
                <a:latin typeface="メイリオ" panose="020B0604030504040204" pitchFamily="50" charset="-128"/>
              </a:rPr>
              <a:t>次の手順で、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を開く．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35778" y="1246909"/>
            <a:ext cx="607767" cy="286039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86795" y="1532948"/>
            <a:ext cx="51929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2807754" y="3076852"/>
            <a:ext cx="557711" cy="29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939748" y="3894367"/>
            <a:ext cx="453923" cy="2304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08948" y="4403182"/>
            <a:ext cx="676561" cy="301322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61129" y="4638039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3263" y="5480574"/>
            <a:ext cx="1488664" cy="42146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505588" y="4934950"/>
            <a:ext cx="3215149" cy="91146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②「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デザイン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表示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」を展開し「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ビュー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」を選ぶ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234475" y="1125071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①「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作成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クエリデザイン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」をクリック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0A9BCD-A84D-42D1-8807-5DC880EC377E}"/>
              </a:ext>
            </a:extLst>
          </p:cNvPr>
          <p:cNvSpPr txBox="1"/>
          <p:nvPr/>
        </p:nvSpPr>
        <p:spPr>
          <a:xfrm>
            <a:off x="7435650" y="2647485"/>
            <a:ext cx="1569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このような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表示が出た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ときは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閉じる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」を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29125458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4" name="コンテンツ プレースホルダー 2"/>
          <p:cNvSpPr txBox="1">
            <a:spLocks/>
          </p:cNvSpPr>
          <p:nvPr/>
        </p:nvSpPr>
        <p:spPr>
          <a:xfrm>
            <a:off x="777441" y="975105"/>
            <a:ext cx="5738863" cy="19064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*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lang="ja-JP" altLang="en-US" sz="3600" dirty="0">
                <a:solidFill>
                  <a:schemeClr val="tx1"/>
                </a:solidFill>
                <a:latin typeface="Calibri" panose="020F0502020204030204"/>
                <a:ea typeface="游ゴシック" panose="020B0400000000000000" pitchFamily="50" charset="-128"/>
              </a:rPr>
              <a:t>メニュー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名前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like '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*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うどん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*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'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Inconsolata" panose="020B0609030003000000" pitchFamily="49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83" y="278683"/>
            <a:ext cx="8461208" cy="696422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2. </a:t>
            </a:r>
            <a:r>
              <a:rPr lang="en-US" altLang="ja-JP" b="1" dirty="0">
                <a:latin typeface="メイリオ" panose="020B0604030504040204" pitchFamily="50" charset="-128"/>
              </a:rPr>
              <a:t>SQL </a:t>
            </a:r>
            <a:r>
              <a:rPr lang="ja-JP" altLang="en-US" b="1" dirty="0">
                <a:latin typeface="メイリオ" panose="020B0604030504040204" pitchFamily="50" charset="-128"/>
              </a:rPr>
              <a:t>ビュー</a:t>
            </a:r>
            <a:r>
              <a:rPr lang="ja-JP" altLang="en-US" dirty="0">
                <a:latin typeface="メイリオ" panose="020B0604030504040204" pitchFamily="50" charset="-128"/>
              </a:rPr>
              <a:t>に、次の </a:t>
            </a:r>
            <a:r>
              <a:rPr lang="en-US" altLang="ja-JP" dirty="0">
                <a:latin typeface="メイリオ" panose="020B0604030504040204" pitchFamily="50" charset="-128"/>
              </a:rPr>
              <a:t>SQL </a:t>
            </a:r>
            <a:r>
              <a:rPr lang="ja-JP" altLang="en-US" dirty="0">
                <a:latin typeface="メイリオ" panose="020B0604030504040204" pitchFamily="50" charset="-128"/>
              </a:rPr>
              <a:t>を入れる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11" name="コンテンツ プレースホルダー 5">
            <a:extLst>
              <a:ext uri="{FF2B5EF4-FFF2-40B4-BE49-F238E27FC236}">
                <a16:creationId xmlns:a16="http://schemas.microsoft.com/office/drawing/2014/main" id="{8245135C-4F09-4A33-83AF-FE1664879B13}"/>
              </a:ext>
            </a:extLst>
          </p:cNvPr>
          <p:cNvSpPr txBox="1">
            <a:spLocks/>
          </p:cNvSpPr>
          <p:nvPr/>
        </p:nvSpPr>
        <p:spPr>
          <a:xfrm>
            <a:off x="6736940" y="1882077"/>
            <a:ext cx="2205531" cy="69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‘ *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は半角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latin typeface="メイリオ" panose="020B0604030504040204" pitchFamily="50" charset="-128"/>
              </a:rPr>
              <a:t>文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285549" y="2981390"/>
            <a:ext cx="5724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u="sng" dirty="0">
                <a:solidFill>
                  <a:prstClr val="black"/>
                </a:solidFill>
              </a:rPr>
              <a:t>名前</a:t>
            </a:r>
            <a:r>
              <a:rPr lang="ja-JP" altLang="ja-JP" sz="2400" u="sng" dirty="0">
                <a:solidFill>
                  <a:prstClr val="black"/>
                </a:solidFill>
              </a:rPr>
              <a:t>に「</a:t>
            </a:r>
            <a:r>
              <a:rPr lang="ja-JP" altLang="en-US" sz="2400" b="1" u="sng" dirty="0">
                <a:solidFill>
                  <a:prstClr val="black"/>
                </a:solidFill>
              </a:rPr>
              <a:t>うどん</a:t>
            </a:r>
            <a:r>
              <a:rPr lang="ja-JP" altLang="ja-JP" sz="2400" u="sng" dirty="0">
                <a:solidFill>
                  <a:prstClr val="black"/>
                </a:solidFill>
              </a:rPr>
              <a:t>」を</a:t>
            </a:r>
            <a:r>
              <a:rPr lang="ja-JP" altLang="ja-JP" sz="2400" b="1" u="sng" dirty="0">
                <a:solidFill>
                  <a:prstClr val="black"/>
                </a:solidFill>
              </a:rPr>
              <a:t>含む</a:t>
            </a:r>
            <a:r>
              <a:rPr lang="ja-JP" altLang="en-US" sz="2400" b="1" u="sng" dirty="0">
                <a:solidFill>
                  <a:prstClr val="black"/>
                </a:solidFill>
              </a:rPr>
              <a:t>もの</a:t>
            </a:r>
            <a:r>
              <a:rPr lang="ja-JP" altLang="ja-JP" sz="2400" u="sng" dirty="0">
                <a:solidFill>
                  <a:prstClr val="black"/>
                </a:solidFill>
              </a:rPr>
              <a:t>を知りたい</a:t>
            </a:r>
            <a:endParaRPr lang="ja-JP" altLang="en-US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27E7ADB-5AE6-1F04-FDE1-F101EAFBA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552" y="4842170"/>
            <a:ext cx="6439457" cy="171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901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EE5977C-C7D1-4111-8476-675F89599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84" y="1823729"/>
            <a:ext cx="5075634" cy="4824429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181" y="389477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dirty="0">
                <a:latin typeface="メイリオ" panose="020B0604030504040204" pitchFamily="50" charset="-128"/>
              </a:rPr>
              <a:t>3. </a:t>
            </a:r>
            <a:r>
              <a:rPr lang="ja-JP" altLang="en-US" dirty="0">
                <a:latin typeface="メイリオ" panose="020B0604030504040204" pitchFamily="50" charset="-128"/>
              </a:rPr>
              <a:t>結果を確認したら、</a:t>
            </a:r>
            <a:r>
              <a: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ビューに戻る</a:t>
            </a:r>
            <a:r>
              <a:rPr lang="ja-JP" altLang="en-US" dirty="0">
                <a:latin typeface="メイリオ" panose="020B0604030504040204" pitchFamily="50" charset="-128"/>
              </a:rPr>
              <a:t>．</a:t>
            </a:r>
            <a:endParaRPr lang="en-US" altLang="ja-JP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35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82484" y="2973570"/>
            <a:ext cx="788799" cy="1142270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391741" y="4874008"/>
            <a:ext cx="2531568" cy="676084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968224" y="1035100"/>
            <a:ext cx="4718429" cy="655156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」を展開し「</a:t>
            </a:r>
            <a:r>
              <a:rPr lang="en-US" altLang="ja-JP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ビュー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1865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4" name="コンテンツ プレースホルダー 2"/>
          <p:cNvSpPr txBox="1">
            <a:spLocks/>
          </p:cNvSpPr>
          <p:nvPr/>
        </p:nvSpPr>
        <p:spPr>
          <a:xfrm>
            <a:off x="777441" y="975105"/>
            <a:ext cx="5738863" cy="19064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*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メニュー 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名前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like '*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カレー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*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'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Inconsolata" panose="020B0609030003000000" pitchFamily="49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83" y="278683"/>
            <a:ext cx="8461208" cy="696422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4. </a:t>
            </a:r>
            <a:r>
              <a:rPr lang="en-US" altLang="ja-JP" b="1" dirty="0">
                <a:latin typeface="メイリオ" panose="020B0604030504040204" pitchFamily="50" charset="-128"/>
              </a:rPr>
              <a:t>SQL </a:t>
            </a:r>
            <a:r>
              <a:rPr lang="ja-JP" altLang="en-US" b="1" dirty="0">
                <a:latin typeface="メイリオ" panose="020B0604030504040204" pitchFamily="50" charset="-128"/>
              </a:rPr>
              <a:t>ビュー</a:t>
            </a:r>
            <a:r>
              <a:rPr lang="ja-JP" altLang="en-US" dirty="0">
                <a:latin typeface="メイリオ" panose="020B0604030504040204" pitchFamily="50" charset="-128"/>
              </a:rPr>
              <a:t>に、次の </a:t>
            </a:r>
            <a:r>
              <a:rPr lang="en-US" altLang="ja-JP" dirty="0">
                <a:latin typeface="メイリオ" panose="020B0604030504040204" pitchFamily="50" charset="-128"/>
              </a:rPr>
              <a:t>SQL </a:t>
            </a:r>
            <a:r>
              <a:rPr lang="ja-JP" altLang="en-US" dirty="0">
                <a:latin typeface="メイリオ" panose="020B0604030504040204" pitchFamily="50" charset="-128"/>
              </a:rPr>
              <a:t>を入れる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11" name="コンテンツ プレースホルダー 5">
            <a:extLst>
              <a:ext uri="{FF2B5EF4-FFF2-40B4-BE49-F238E27FC236}">
                <a16:creationId xmlns:a16="http://schemas.microsoft.com/office/drawing/2014/main" id="{8245135C-4F09-4A33-83AF-FE1664879B13}"/>
              </a:ext>
            </a:extLst>
          </p:cNvPr>
          <p:cNvSpPr txBox="1">
            <a:spLocks/>
          </p:cNvSpPr>
          <p:nvPr/>
        </p:nvSpPr>
        <p:spPr>
          <a:xfrm>
            <a:off x="6736940" y="1882077"/>
            <a:ext cx="2205531" cy="69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‘ *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は半角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372028" y="3105438"/>
            <a:ext cx="5724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u="sng" dirty="0">
                <a:solidFill>
                  <a:prstClr val="black"/>
                </a:solidFill>
              </a:rPr>
              <a:t>名前</a:t>
            </a:r>
            <a:r>
              <a:rPr lang="ja-JP" altLang="ja-JP" sz="2400" u="sng" dirty="0">
                <a:solidFill>
                  <a:prstClr val="black"/>
                </a:solidFill>
              </a:rPr>
              <a:t>に「</a:t>
            </a:r>
            <a:r>
              <a:rPr lang="ja-JP" altLang="ja-JP" sz="2400" b="1" u="sng" dirty="0">
                <a:solidFill>
                  <a:prstClr val="black"/>
                </a:solidFill>
              </a:rPr>
              <a:t>カレー</a:t>
            </a:r>
            <a:r>
              <a:rPr lang="ja-JP" altLang="ja-JP" sz="2400" u="sng" dirty="0">
                <a:solidFill>
                  <a:prstClr val="black"/>
                </a:solidFill>
              </a:rPr>
              <a:t>」を</a:t>
            </a:r>
            <a:r>
              <a:rPr lang="ja-JP" altLang="ja-JP" sz="2400" b="1" u="sng" dirty="0">
                <a:solidFill>
                  <a:prstClr val="black"/>
                </a:solidFill>
              </a:rPr>
              <a:t>含む</a:t>
            </a:r>
            <a:r>
              <a:rPr lang="ja-JP" altLang="en-US" sz="2400" b="1" u="sng" dirty="0">
                <a:solidFill>
                  <a:prstClr val="black"/>
                </a:solidFill>
              </a:rPr>
              <a:t>もの</a:t>
            </a:r>
            <a:r>
              <a:rPr lang="ja-JP" altLang="ja-JP" sz="2400" u="sng" dirty="0">
                <a:solidFill>
                  <a:prstClr val="black"/>
                </a:solidFill>
              </a:rPr>
              <a:t>を知りたい</a:t>
            </a:r>
            <a:endParaRPr lang="ja-JP" altLang="en-US" sz="2400" dirty="0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latin typeface="メイリオ" panose="020B0604030504040204" pitchFamily="50" charset="-128"/>
              </a:rPr>
              <a:t>文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を実行．結果を確認．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結果を確認したら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ビューに戻る．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71BCDC9-F876-9E63-3BD9-00799DA92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079" y="5143255"/>
            <a:ext cx="5892311" cy="150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111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4" name="コンテンツ プレースホルダー 2"/>
          <p:cNvSpPr txBox="1">
            <a:spLocks/>
          </p:cNvSpPr>
          <p:nvPr/>
        </p:nvSpPr>
        <p:spPr>
          <a:xfrm>
            <a:off x="777441" y="975105"/>
            <a:ext cx="5738863" cy="19064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*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メニュー 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名前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like </a:t>
            </a:r>
            <a:r>
              <a:rPr lang="en-US" altLang="ja-JP" sz="3600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'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*</a:t>
            </a:r>
            <a:r>
              <a:rPr lang="ja-JP" altLang="en-US" sz="36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定食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*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'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Inconsolata" panose="020B0609030003000000" pitchFamily="49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83" y="278683"/>
            <a:ext cx="8461208" cy="696422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5. </a:t>
            </a:r>
            <a:r>
              <a:rPr lang="en-US" altLang="ja-JP" b="1" dirty="0">
                <a:latin typeface="メイリオ" panose="020B0604030504040204" pitchFamily="50" charset="-128"/>
              </a:rPr>
              <a:t>SQL </a:t>
            </a:r>
            <a:r>
              <a:rPr lang="ja-JP" altLang="en-US" b="1" dirty="0">
                <a:latin typeface="メイリオ" panose="020B0604030504040204" pitchFamily="50" charset="-128"/>
              </a:rPr>
              <a:t>ビュー</a:t>
            </a:r>
            <a:r>
              <a:rPr lang="ja-JP" altLang="en-US" dirty="0">
                <a:latin typeface="メイリオ" panose="020B0604030504040204" pitchFamily="50" charset="-128"/>
              </a:rPr>
              <a:t>に、次の </a:t>
            </a:r>
            <a:r>
              <a:rPr lang="en-US" altLang="ja-JP" dirty="0">
                <a:latin typeface="メイリオ" panose="020B0604030504040204" pitchFamily="50" charset="-128"/>
              </a:rPr>
              <a:t>SQL </a:t>
            </a:r>
            <a:r>
              <a:rPr lang="ja-JP" altLang="en-US" dirty="0">
                <a:latin typeface="メイリオ" panose="020B0604030504040204" pitchFamily="50" charset="-128"/>
              </a:rPr>
              <a:t>を入れる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11" name="コンテンツ プレースホルダー 5">
            <a:extLst>
              <a:ext uri="{FF2B5EF4-FFF2-40B4-BE49-F238E27FC236}">
                <a16:creationId xmlns:a16="http://schemas.microsoft.com/office/drawing/2014/main" id="{8245135C-4F09-4A33-83AF-FE1664879B13}"/>
              </a:ext>
            </a:extLst>
          </p:cNvPr>
          <p:cNvSpPr txBox="1">
            <a:spLocks/>
          </p:cNvSpPr>
          <p:nvPr/>
        </p:nvSpPr>
        <p:spPr>
          <a:xfrm>
            <a:off x="6736940" y="1882077"/>
            <a:ext cx="2205531" cy="69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‘ *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は半角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372028" y="3105438"/>
            <a:ext cx="5416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u="sng" dirty="0">
                <a:solidFill>
                  <a:prstClr val="black"/>
                </a:solidFill>
              </a:rPr>
              <a:t>名前</a:t>
            </a:r>
            <a:r>
              <a:rPr lang="ja-JP" altLang="ja-JP" sz="2400" u="sng" dirty="0">
                <a:solidFill>
                  <a:prstClr val="black"/>
                </a:solidFill>
              </a:rPr>
              <a:t>に「</a:t>
            </a:r>
            <a:r>
              <a:rPr lang="ja-JP" altLang="en-US" sz="2400" b="1" u="sng" dirty="0">
                <a:solidFill>
                  <a:prstClr val="black"/>
                </a:solidFill>
              </a:rPr>
              <a:t>定食</a:t>
            </a:r>
            <a:r>
              <a:rPr lang="ja-JP" altLang="ja-JP" sz="2400" u="sng" dirty="0">
                <a:solidFill>
                  <a:prstClr val="black"/>
                </a:solidFill>
              </a:rPr>
              <a:t>」を</a:t>
            </a:r>
            <a:r>
              <a:rPr lang="ja-JP" altLang="ja-JP" sz="2400" b="1" u="sng" dirty="0">
                <a:solidFill>
                  <a:prstClr val="black"/>
                </a:solidFill>
              </a:rPr>
              <a:t>含む</a:t>
            </a:r>
            <a:r>
              <a:rPr lang="ja-JP" altLang="en-US" sz="2400" b="1" u="sng" dirty="0">
                <a:solidFill>
                  <a:prstClr val="black"/>
                </a:solidFill>
              </a:rPr>
              <a:t>もの</a:t>
            </a:r>
            <a:r>
              <a:rPr lang="ja-JP" altLang="ja-JP" sz="2400" u="sng" dirty="0">
                <a:solidFill>
                  <a:prstClr val="black"/>
                </a:solidFill>
              </a:rPr>
              <a:t>を知りたい</a:t>
            </a:r>
            <a:endParaRPr lang="ja-JP" altLang="en-US" sz="2400" dirty="0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latin typeface="メイリオ" panose="020B0604030504040204" pitchFamily="50" charset="-128"/>
              </a:rPr>
              <a:t>文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結果を確認したら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ビューに戻る．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F197A7A-4F1A-04CF-12C1-1E85AF85B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252" y="5090633"/>
            <a:ext cx="5663688" cy="144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082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4-5.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実データを用いたデータ検索の演習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5651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3F0515-9951-42FE-826D-418979EB9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7122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リレーショナルデータベースでのさまざまな</a:t>
            </a:r>
            <a:br>
              <a:rPr kumimoji="1" lang="en-US" altLang="ja-JP" dirty="0"/>
            </a:br>
            <a:r>
              <a:rPr kumimoji="1" lang="ja-JP" altLang="en-US" dirty="0"/>
              <a:t>データ分析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39DB36-9541-477E-9F24-AEF2AC0D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FE4C37A-DF61-4046-A6D4-F9D82B418328}"/>
              </a:ext>
            </a:extLst>
          </p:cNvPr>
          <p:cNvSpPr txBox="1"/>
          <p:nvPr/>
        </p:nvSpPr>
        <p:spPr>
          <a:xfrm>
            <a:off x="198120" y="1931664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年収５万ドル以上の人の職業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E1F37F1-9E98-4C05-B798-DFD1B3F86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83" y="2554970"/>
            <a:ext cx="2526097" cy="3983943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9537A17-002F-4A44-A2A6-F5E64DE2410C}"/>
              </a:ext>
            </a:extLst>
          </p:cNvPr>
          <p:cNvSpPr/>
          <p:nvPr/>
        </p:nvSpPr>
        <p:spPr>
          <a:xfrm>
            <a:off x="4760121" y="1562332"/>
            <a:ext cx="40318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教育の列（属性）</a:t>
            </a:r>
            <a:b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には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どういう値があるか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EE6D099-A9BC-43B1-A0B2-1694D3D9B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718" y="2829974"/>
            <a:ext cx="2962362" cy="378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64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4-1.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イントロダクション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0808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演習で使うデータベース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5522" y="5242551"/>
            <a:ext cx="8784157" cy="365126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ja-JP" altLang="en-US" sz="1500" dirty="0"/>
              <a:t>データの出典：</a:t>
            </a:r>
            <a:r>
              <a:rPr lang="en-US" altLang="ja-JP" sz="1500" dirty="0" err="1"/>
              <a:t>Lichman</a:t>
            </a:r>
            <a:r>
              <a:rPr lang="en-US" altLang="ja-JP" sz="1500" dirty="0"/>
              <a:t>, M. (2013).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1500" dirty="0"/>
              <a:t>	UCI Machine Learning Repository [http://</a:t>
            </a:r>
            <a:r>
              <a:rPr lang="en-US" altLang="ja-JP" sz="1500" dirty="0" err="1"/>
              <a:t>archive.ics.uci.edu</a:t>
            </a:r>
            <a:r>
              <a:rPr lang="en-US" altLang="ja-JP" sz="1500" dirty="0"/>
              <a:t>/ml].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1500" dirty="0"/>
              <a:t>	Irvine, CA: University of California, School of Information and Computer Science </a:t>
            </a:r>
            <a:r>
              <a:rPr lang="ja-JP" altLang="en-US" sz="1500" dirty="0"/>
              <a:t>（米国）</a:t>
            </a:r>
            <a:endParaRPr lang="en-US" altLang="ja-JP" sz="15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5523" y="4525430"/>
            <a:ext cx="941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※</a:t>
            </a:r>
            <a:r>
              <a:rPr lang="ja-JP" altLang="en-US" b="1" dirty="0"/>
              <a:t>　このデータを使います</a:t>
            </a:r>
            <a:endParaRPr lang="en-US" altLang="ja-JP" b="1" dirty="0"/>
          </a:p>
          <a:p>
            <a:r>
              <a:rPr lang="ja-JP" altLang="en-US" b="1" dirty="0"/>
              <a:t>　　</a:t>
            </a:r>
            <a:r>
              <a:rPr lang="ja-JP" altLang="en-US" dirty="0"/>
              <a:t>（演習では、特定の職業、学歴、性別、母国を差別的に見ないようにしてください）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2760" y="864155"/>
            <a:ext cx="79896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b="1" dirty="0"/>
              <a:t>米国成人調査データ</a:t>
            </a:r>
            <a:endParaRPr kumimoji="1" lang="en-US" altLang="ja-JP" sz="2100" b="1" dirty="0"/>
          </a:p>
          <a:p>
            <a:r>
              <a:rPr kumimoji="1" lang="ja-JP" altLang="en-US" sz="2100" dirty="0"/>
              <a:t>（１９９４年、米国における統計調査データのうち </a:t>
            </a:r>
            <a:r>
              <a:rPr lang="en-US" altLang="ja-JP" sz="2100" dirty="0"/>
              <a:t>32561 </a:t>
            </a:r>
            <a:r>
              <a:rPr lang="ja-JP" altLang="en-US" sz="2100" dirty="0"/>
              <a:t>人分）</a:t>
            </a:r>
            <a:endParaRPr kumimoji="1" lang="ja-JP" altLang="en-US" sz="21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37" y="1555563"/>
            <a:ext cx="8319176" cy="218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838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5648" y="186368"/>
            <a:ext cx="8346333" cy="105940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米国成人調査データ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41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2A37F1-F18D-442B-BD71-FF1195A37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48" y="1032433"/>
            <a:ext cx="9018352" cy="4727272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2644034-2F36-4AE0-AC0E-9E61C930A6EC}"/>
              </a:ext>
            </a:extLst>
          </p:cNvPr>
          <p:cNvSpPr/>
          <p:nvPr/>
        </p:nvSpPr>
        <p:spPr>
          <a:xfrm>
            <a:off x="58528" y="3429000"/>
            <a:ext cx="970172" cy="236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28017031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演習４．実データを用いたデータ検索の演習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ページ４３～４８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米国成人調査データ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 </a:t>
            </a:r>
            <a:r>
              <a:rPr lang="ja-JP" altLang="en-US" b="1" dirty="0"/>
              <a:t>ビュー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データシートビュー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パターンマッチ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Access </a:t>
            </a:r>
            <a:r>
              <a:rPr lang="ja-JP" altLang="en-US" b="1" dirty="0"/>
              <a:t>では </a:t>
            </a:r>
            <a:r>
              <a:rPr lang="en-US" altLang="ja-JP" b="1" dirty="0"/>
              <a:t>* </a:t>
            </a:r>
            <a:r>
              <a:rPr lang="ja-JP" altLang="en-US" b="1" dirty="0"/>
              <a:t>を使用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0989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A7C469-75FE-4AB6-969D-707478D2C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</a:t>
            </a:r>
            <a:r>
              <a:rPr kumimoji="1" lang="ja-JP" altLang="en-US" dirty="0"/>
              <a:t>用のデータベースファイル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63E04A-1202-452D-B4CD-FFAE64D11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① </a:t>
            </a:r>
            <a:r>
              <a:rPr kumimoji="1" lang="ja-JP" altLang="en-US" sz="2400" b="1" dirty="0"/>
              <a:t>演習用の </a:t>
            </a:r>
            <a:r>
              <a:rPr kumimoji="1" lang="en-US" altLang="ja-JP" sz="2400" b="1" dirty="0"/>
              <a:t>Access </a:t>
            </a:r>
            <a:r>
              <a:rPr kumimoji="1" lang="ja-JP" altLang="en-US" sz="2400" b="1" dirty="0"/>
              <a:t>データベースファイル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dirty="0">
                <a:latin typeface="+mn-ea"/>
              </a:rPr>
              <a:t>セレッソの利用者は，セレッソからもダウンロード可能</a:t>
            </a:r>
            <a:endParaRPr lang="en-US" altLang="ja-JP" sz="2400" dirty="0">
              <a:latin typeface="+mn-ea"/>
            </a:endParaRPr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ファイル名</a:t>
            </a:r>
            <a:r>
              <a:rPr lang="en-US" altLang="ja-JP" sz="2400" dirty="0"/>
              <a:t>: </a:t>
            </a:r>
            <a:r>
              <a:rPr lang="en-US" altLang="ja-JP" sz="2400" b="1" dirty="0" err="1"/>
              <a:t>db4-4.accdb</a:t>
            </a:r>
            <a:endParaRPr lang="en-US" altLang="ja-JP" sz="2400" b="1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②「</a:t>
            </a:r>
            <a:r>
              <a:rPr lang="ja-JP" altLang="en-US" sz="2400" b="1" dirty="0"/>
              <a:t>コンテンツの有効化</a:t>
            </a:r>
            <a:r>
              <a:rPr lang="ja-JP" altLang="en-US" sz="2400" dirty="0"/>
              <a:t>」や「セキュリティ リスク」のメッセージが出たときは、確認のうえ、次に進む</a:t>
            </a:r>
            <a:endParaRPr lang="en-US" altLang="ja-JP" sz="2400" dirty="0"/>
          </a:p>
          <a:p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 次のような表示が出たときは、確認のうえ、「</a:t>
            </a:r>
            <a:r>
              <a:rPr lang="ja-JP" altLang="en-US" sz="2400" b="1" dirty="0"/>
              <a:t>はい</a:t>
            </a:r>
            <a:r>
              <a:rPr lang="ja-JP" altLang="en-US" sz="2400" dirty="0"/>
              <a:t>」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A5BFA1-8B15-475C-93EA-025827C4E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43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A806211-86BA-4E6E-9858-822AF7EAB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63" y="3728965"/>
            <a:ext cx="7777090" cy="49535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61CC3CB-06C4-4380-8628-AFD501EB9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349" y="5551387"/>
            <a:ext cx="3124200" cy="1170089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B3DB42-61DE-4DFD-9D2B-301E024EC500}"/>
              </a:ext>
            </a:extLst>
          </p:cNvPr>
          <p:cNvSpPr/>
          <p:nvPr/>
        </p:nvSpPr>
        <p:spPr>
          <a:xfrm>
            <a:off x="4918147" y="6446164"/>
            <a:ext cx="860898" cy="2626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633BFEF-E622-2485-9B3D-7083D3CE8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819" y="4401253"/>
            <a:ext cx="7849651" cy="257093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26CA6C3-FB29-9187-AB7B-BDCCD937AC7C}"/>
              </a:ext>
            </a:extLst>
          </p:cNvPr>
          <p:cNvSpPr/>
          <p:nvPr/>
        </p:nvSpPr>
        <p:spPr>
          <a:xfrm>
            <a:off x="7217157" y="3799608"/>
            <a:ext cx="1565896" cy="334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B169761-631F-3694-CAF5-A76FCDE93D98}"/>
              </a:ext>
            </a:extLst>
          </p:cNvPr>
          <p:cNvSpPr/>
          <p:nvPr/>
        </p:nvSpPr>
        <p:spPr>
          <a:xfrm>
            <a:off x="8589460" y="4335867"/>
            <a:ext cx="353009" cy="4072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7948696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0CC5B2D9-16FA-B46B-2C12-8A3765E8A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" y="4243264"/>
            <a:ext cx="4240877" cy="223559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0BFBB0C-BE51-AC81-847E-87A3782B2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29" y="314904"/>
            <a:ext cx="3746003" cy="348777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0" y="314904"/>
            <a:ext cx="4370471" cy="573260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④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テーブルビュー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で、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米国製人調査データ</a:t>
            </a:r>
            <a:r>
              <a:rPr lang="ja-JP" altLang="en-US" sz="2400" dirty="0">
                <a:latin typeface="メイリオ" panose="020B0604030504040204" pitchFamily="50" charset="-128"/>
              </a:rPr>
              <a:t>をダブルクリック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⑤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データシートビュー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が開くので確認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51617" y="3095620"/>
            <a:ext cx="1416285" cy="417014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3765359-3FF6-4E7B-A16D-6DFCC9E12EC2}"/>
              </a:ext>
            </a:extLst>
          </p:cNvPr>
          <p:cNvSpPr/>
          <p:nvPr/>
        </p:nvSpPr>
        <p:spPr>
          <a:xfrm>
            <a:off x="603320" y="4829595"/>
            <a:ext cx="3839085" cy="1526755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2110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6785FB4D-1515-4076-BE88-DD8C27F6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28" y="4054934"/>
            <a:ext cx="4873875" cy="23083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90DEADB-C80A-4AC7-9AE0-E90DF53F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28" y="884099"/>
            <a:ext cx="5829600" cy="20003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128" y="2791436"/>
            <a:ext cx="1220995" cy="124535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181" y="389477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⑥ 次の手順で、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を開く．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35778" y="1246909"/>
            <a:ext cx="607767" cy="286039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86795" y="1532948"/>
            <a:ext cx="51929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2807754" y="3076852"/>
            <a:ext cx="557711" cy="29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939748" y="3894367"/>
            <a:ext cx="453923" cy="2304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08948" y="4403182"/>
            <a:ext cx="676561" cy="301322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61129" y="4638039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3263" y="5480574"/>
            <a:ext cx="1488664" cy="42146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505588" y="4934950"/>
            <a:ext cx="3215149" cy="91146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デザイン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表示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」を展開し「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ビュー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」を選ぶ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234475" y="1125071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作成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クエリデザイン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」をクリック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0A9BCD-A84D-42D1-8807-5DC880EC377E}"/>
              </a:ext>
            </a:extLst>
          </p:cNvPr>
          <p:cNvSpPr txBox="1"/>
          <p:nvPr/>
        </p:nvSpPr>
        <p:spPr>
          <a:xfrm>
            <a:off x="7435650" y="2647485"/>
            <a:ext cx="1569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このような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表示が出た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ときは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閉じる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」を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13654975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83" y="278683"/>
            <a:ext cx="8461208" cy="696422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⑦ </a:t>
            </a:r>
            <a:r>
              <a:rPr lang="en-US" altLang="ja-JP" b="1" dirty="0">
                <a:latin typeface="メイリオ" panose="020B0604030504040204" pitchFamily="50" charset="-128"/>
              </a:rPr>
              <a:t>SQL </a:t>
            </a:r>
            <a:r>
              <a:rPr lang="ja-JP" altLang="en-US" b="1" dirty="0">
                <a:latin typeface="メイリオ" panose="020B0604030504040204" pitchFamily="50" charset="-128"/>
              </a:rPr>
              <a:t>ビュー</a:t>
            </a:r>
            <a:r>
              <a:rPr lang="ja-JP" altLang="en-US" dirty="0">
                <a:latin typeface="メイリオ" panose="020B0604030504040204" pitchFamily="50" charset="-128"/>
              </a:rPr>
              <a:t>に、次の </a:t>
            </a:r>
            <a:r>
              <a:rPr lang="en-US" altLang="ja-JP" dirty="0">
                <a:latin typeface="メイリオ" panose="020B0604030504040204" pitchFamily="50" charset="-128"/>
              </a:rPr>
              <a:t>SQL </a:t>
            </a:r>
            <a:r>
              <a:rPr lang="ja-JP" altLang="en-US" dirty="0">
                <a:latin typeface="メイリオ" panose="020B0604030504040204" pitchFamily="50" charset="-128"/>
              </a:rPr>
              <a:t>を入れる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09286" y="3320800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latin typeface="メイリオ" panose="020B0604030504040204" pitchFamily="50" charset="-128"/>
              </a:rPr>
              <a:t>文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を実行．結果を確認．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結果を確認したら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ビューに戻る．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805843" y="1088989"/>
            <a:ext cx="5408054" cy="11585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ja-JP" sz="3075" b="1" dirty="0">
                <a:solidFill>
                  <a:srgbClr val="C00000"/>
                </a:solidFill>
              </a:rPr>
              <a:t>SELECT</a:t>
            </a:r>
            <a:r>
              <a:rPr lang="en-US" altLang="ja-JP" sz="3075" dirty="0"/>
              <a:t> </a:t>
            </a:r>
            <a:r>
              <a:rPr lang="en-US" altLang="ja-JP" sz="3075" b="1" dirty="0">
                <a:solidFill>
                  <a:srgbClr val="C00000"/>
                </a:solidFill>
              </a:rPr>
              <a:t>DISTINCT</a:t>
            </a:r>
            <a:r>
              <a:rPr lang="en-US" altLang="ja-JP" sz="3075" dirty="0"/>
              <a:t> </a:t>
            </a:r>
            <a:r>
              <a:rPr lang="ja-JP" altLang="en-US" sz="3075" dirty="0">
                <a:solidFill>
                  <a:schemeClr val="tx1"/>
                </a:solidFill>
              </a:rPr>
              <a:t>教育</a:t>
            </a:r>
            <a:r>
              <a:rPr lang="en-US" altLang="ja-JP" sz="3075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ja-JP" sz="3075" b="1" dirty="0">
                <a:solidFill>
                  <a:srgbClr val="C00000"/>
                </a:solidFill>
              </a:rPr>
              <a:t>FROM</a:t>
            </a:r>
            <a:r>
              <a:rPr lang="en-US" altLang="ja-JP" sz="3075" dirty="0">
                <a:solidFill>
                  <a:srgbClr val="C00000"/>
                </a:solidFill>
              </a:rPr>
              <a:t> </a:t>
            </a:r>
            <a:r>
              <a:rPr lang="ja-JP" altLang="en-US" sz="3075" dirty="0">
                <a:solidFill>
                  <a:schemeClr val="tx1"/>
                </a:solidFill>
              </a:rPr>
              <a:t>米国成人調査データ</a:t>
            </a:r>
            <a:r>
              <a:rPr lang="en-US" altLang="ja-JP" sz="3075" dirty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1141436" y="2522576"/>
            <a:ext cx="6032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ja-JP" altLang="en-US" sz="2800" dirty="0"/>
              <a:t>教育の属性で射影．重複行除去．</a:t>
            </a:r>
            <a:endParaRPr lang="en-US" altLang="ja-JP" sz="28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E6B9D36-92F9-D3D7-4FC3-D2584C07E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248" y="4421459"/>
            <a:ext cx="1822439" cy="238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421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83" y="278683"/>
            <a:ext cx="8461208" cy="696422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⑧ </a:t>
            </a:r>
            <a:r>
              <a:rPr lang="en-US" altLang="ja-JP" b="1" dirty="0">
                <a:latin typeface="メイリオ" panose="020B0604030504040204" pitchFamily="50" charset="-128"/>
              </a:rPr>
              <a:t>SQL </a:t>
            </a:r>
            <a:r>
              <a:rPr lang="ja-JP" altLang="en-US" b="1" dirty="0">
                <a:latin typeface="メイリオ" panose="020B0604030504040204" pitchFamily="50" charset="-128"/>
              </a:rPr>
              <a:t>ビュー</a:t>
            </a:r>
            <a:r>
              <a:rPr lang="ja-JP" altLang="en-US" dirty="0">
                <a:latin typeface="メイリオ" panose="020B0604030504040204" pitchFamily="50" charset="-128"/>
              </a:rPr>
              <a:t>に、次の </a:t>
            </a:r>
            <a:r>
              <a:rPr lang="en-US" altLang="ja-JP" dirty="0">
                <a:latin typeface="メイリオ" panose="020B0604030504040204" pitchFamily="50" charset="-128"/>
              </a:rPr>
              <a:t>SQL </a:t>
            </a:r>
            <a:r>
              <a:rPr lang="ja-JP" altLang="en-US" dirty="0">
                <a:latin typeface="メイリオ" panose="020B0604030504040204" pitchFamily="50" charset="-128"/>
              </a:rPr>
              <a:t>を入れる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latin typeface="メイリオ" panose="020B0604030504040204" pitchFamily="50" charset="-128"/>
              </a:rPr>
              <a:t>文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を実行．結果を確認．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結果を確認したら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ビューに戻る．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496974" y="975105"/>
            <a:ext cx="7590418" cy="16206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SELECT</a:t>
            </a:r>
            <a:r>
              <a:rPr lang="en-US" altLang="ja-JP" sz="2700" dirty="0">
                <a:latin typeface="+mn-ea"/>
              </a:rPr>
              <a:t> </a:t>
            </a:r>
            <a:r>
              <a:rPr lang="en-US" altLang="ja-JP" sz="2700" b="1" dirty="0">
                <a:solidFill>
                  <a:srgbClr val="FF0000"/>
                </a:solidFill>
                <a:latin typeface="+mn-ea"/>
              </a:rPr>
              <a:t>DISTINCT </a:t>
            </a:r>
            <a:r>
              <a:rPr lang="ja-JP" altLang="en-US" sz="2700" b="1" dirty="0">
                <a:solidFill>
                  <a:srgbClr val="FF0000"/>
                </a:solidFill>
                <a:latin typeface="+mn-ea"/>
              </a:rPr>
              <a:t>職業</a:t>
            </a:r>
          </a:p>
          <a:p>
            <a:pPr marL="0" indent="0"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FROM</a:t>
            </a:r>
            <a:r>
              <a:rPr lang="en-US" altLang="ja-JP" sz="2700" dirty="0">
                <a:latin typeface="+mn-ea"/>
              </a:rPr>
              <a:t> </a:t>
            </a:r>
            <a:r>
              <a:rPr lang="ja-JP" altLang="en-US" sz="2700" dirty="0">
                <a:solidFill>
                  <a:schemeClr val="tx1"/>
                </a:solidFill>
                <a:latin typeface="+mn-ea"/>
              </a:rPr>
              <a:t>米国成人調査データ</a:t>
            </a:r>
          </a:p>
          <a:p>
            <a:pPr marL="0" indent="0"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WHERE</a:t>
            </a:r>
            <a:r>
              <a:rPr lang="en-US" altLang="ja-JP" sz="2700" dirty="0">
                <a:latin typeface="+mn-ea"/>
              </a:rPr>
              <a:t> </a:t>
            </a:r>
            <a:r>
              <a:rPr lang="ja-JP" altLang="en-US" sz="2700" dirty="0">
                <a:solidFill>
                  <a:schemeClr val="tx1"/>
                </a:solidFill>
                <a:latin typeface="+mn-ea"/>
              </a:rPr>
              <a:t>年収５万ドル以上か</a:t>
            </a:r>
            <a:r>
              <a:rPr lang="ja-JP" altLang="en-US" sz="2700" dirty="0">
                <a:latin typeface="+mn-ea"/>
              </a:rPr>
              <a:t> </a:t>
            </a: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= </a:t>
            </a:r>
            <a:r>
              <a:rPr lang="en-US" altLang="ja-JP" sz="2700" b="1" dirty="0">
                <a:solidFill>
                  <a:schemeClr val="tx1"/>
                </a:solidFill>
                <a:latin typeface="+mn-ea"/>
              </a:rPr>
              <a:t>'</a:t>
            </a:r>
            <a:r>
              <a:rPr lang="en-US" altLang="ja-JP" sz="2700" dirty="0">
                <a:solidFill>
                  <a:schemeClr val="tx1"/>
                </a:solidFill>
                <a:latin typeface="+mn-ea"/>
              </a:rPr>
              <a:t>&gt;50K</a:t>
            </a: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';</a:t>
            </a:r>
            <a:endParaRPr lang="ja-JP" altLang="en-US" sz="2700" b="1" dirty="0">
              <a:solidFill>
                <a:srgbClr val="C00000"/>
              </a:solidFill>
              <a:latin typeface="+mn-ea"/>
            </a:endParaRP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28F742C-D67B-4ED5-8823-5C4C1A09F026}"/>
              </a:ext>
            </a:extLst>
          </p:cNvPr>
          <p:cNvSpPr txBox="1"/>
          <p:nvPr/>
        </p:nvSpPr>
        <p:spPr>
          <a:xfrm>
            <a:off x="1339481" y="2872122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年収５万ドル以上の人の職業、重複行除去</a:t>
            </a:r>
            <a:endParaRPr kumimoji="1" lang="en-US" altLang="ja-JP" sz="24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071ADE8-8FFA-2292-3F19-489D21C0B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587" y="4857382"/>
            <a:ext cx="1267058" cy="200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77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83" y="278683"/>
            <a:ext cx="8461208" cy="696422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⑨ </a:t>
            </a:r>
            <a:r>
              <a:rPr lang="en-US" altLang="ja-JP" b="1" dirty="0">
                <a:latin typeface="メイリオ" panose="020B0604030504040204" pitchFamily="50" charset="-128"/>
              </a:rPr>
              <a:t>SQL </a:t>
            </a:r>
            <a:r>
              <a:rPr lang="ja-JP" altLang="en-US" b="1" dirty="0">
                <a:latin typeface="メイリオ" panose="020B0604030504040204" pitchFamily="50" charset="-128"/>
              </a:rPr>
              <a:t>ビュー</a:t>
            </a:r>
            <a:r>
              <a:rPr lang="ja-JP" altLang="en-US" dirty="0">
                <a:latin typeface="メイリオ" panose="020B0604030504040204" pitchFamily="50" charset="-128"/>
              </a:rPr>
              <a:t>に、次の </a:t>
            </a:r>
            <a:r>
              <a:rPr lang="en-US" altLang="ja-JP" dirty="0">
                <a:latin typeface="メイリオ" panose="020B0604030504040204" pitchFamily="50" charset="-128"/>
              </a:rPr>
              <a:t>SQL </a:t>
            </a:r>
            <a:r>
              <a:rPr lang="ja-JP" altLang="en-US" dirty="0">
                <a:latin typeface="メイリオ" panose="020B0604030504040204" pitchFamily="50" charset="-128"/>
              </a:rPr>
              <a:t>を入れる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1852" y="3455577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latin typeface="メイリオ" panose="020B0604030504040204" pitchFamily="50" charset="-128"/>
              </a:rPr>
              <a:t>文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を実行．結果を確認．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結果を確認したら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ビューに戻る．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496974" y="975105"/>
            <a:ext cx="7590418" cy="16206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200" dirty="0">
                <a:solidFill>
                  <a:srgbClr val="C00000"/>
                </a:solidFill>
              </a:rPr>
              <a:t>SELECT</a:t>
            </a:r>
            <a:r>
              <a:rPr lang="en-US" altLang="ja-JP" sz="3200" dirty="0">
                <a:solidFill>
                  <a:schemeClr val="tx1"/>
                </a:solidFill>
              </a:rPr>
              <a:t> DISTINCT </a:t>
            </a:r>
            <a:r>
              <a:rPr lang="ja-JP" altLang="en-US" sz="3200" dirty="0">
                <a:solidFill>
                  <a:schemeClr val="tx1"/>
                </a:solidFill>
              </a:rPr>
              <a:t>教育</a:t>
            </a:r>
            <a:br>
              <a:rPr lang="ja-JP" altLang="en-US" sz="3200" dirty="0">
                <a:solidFill>
                  <a:schemeClr val="tx1"/>
                </a:solidFill>
              </a:rPr>
            </a:br>
            <a:r>
              <a:rPr lang="en-US" altLang="ja-JP" sz="3200" dirty="0">
                <a:solidFill>
                  <a:srgbClr val="C00000"/>
                </a:solidFill>
              </a:rPr>
              <a:t>FROM</a:t>
            </a:r>
            <a:r>
              <a:rPr lang="en-US" altLang="ja-JP" sz="3200" dirty="0">
                <a:solidFill>
                  <a:schemeClr val="tx1"/>
                </a:solidFill>
              </a:rPr>
              <a:t> </a:t>
            </a:r>
            <a:r>
              <a:rPr lang="ja-JP" altLang="en-US" sz="3200" dirty="0">
                <a:solidFill>
                  <a:schemeClr val="tx1"/>
                </a:solidFill>
              </a:rPr>
              <a:t>米国成人調査データ</a:t>
            </a:r>
            <a:br>
              <a:rPr lang="ja-JP" altLang="en-US" sz="3200" dirty="0">
                <a:solidFill>
                  <a:schemeClr val="tx1"/>
                </a:solidFill>
              </a:rPr>
            </a:br>
            <a:r>
              <a:rPr lang="en-US" altLang="ja-JP" sz="3200" dirty="0">
                <a:solidFill>
                  <a:srgbClr val="C00000"/>
                </a:solidFill>
              </a:rPr>
              <a:t>WHERE</a:t>
            </a:r>
            <a:r>
              <a:rPr lang="en-US" altLang="ja-JP" sz="3200" dirty="0">
                <a:solidFill>
                  <a:schemeClr val="tx1"/>
                </a:solidFill>
              </a:rPr>
              <a:t> </a:t>
            </a:r>
            <a:r>
              <a:rPr lang="ja-JP" altLang="en-US" sz="3200" dirty="0">
                <a:solidFill>
                  <a:schemeClr val="tx1"/>
                </a:solidFill>
              </a:rPr>
              <a:t>教育 </a:t>
            </a:r>
            <a:r>
              <a:rPr lang="en-US" altLang="ja-JP" sz="3200" dirty="0">
                <a:solidFill>
                  <a:srgbClr val="FF0000"/>
                </a:solidFill>
              </a:rPr>
              <a:t>LIKE '*</a:t>
            </a:r>
            <a:r>
              <a:rPr lang="ja-JP" altLang="en-US" sz="3200" dirty="0">
                <a:solidFill>
                  <a:srgbClr val="FF0000"/>
                </a:solidFill>
              </a:rPr>
              <a:t>大学*</a:t>
            </a:r>
            <a:r>
              <a:rPr lang="en-US" altLang="ja-JP" sz="3200" dirty="0">
                <a:solidFill>
                  <a:srgbClr val="FF0000"/>
                </a:solidFill>
              </a:rPr>
              <a:t>';</a:t>
            </a:r>
            <a:endParaRPr lang="ja-JP" altLang="en-US" sz="4400" dirty="0">
              <a:solidFill>
                <a:srgbClr val="FF0000"/>
              </a:solidFill>
              <a:latin typeface="Inconsolata" panose="020B0609030003000000" pitchFamily="49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28F742C-D67B-4ED5-8823-5C4C1A09F026}"/>
              </a:ext>
            </a:extLst>
          </p:cNvPr>
          <p:cNvSpPr txBox="1"/>
          <p:nvPr/>
        </p:nvSpPr>
        <p:spPr>
          <a:xfrm>
            <a:off x="1339481" y="2872122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「教育」の値に「大学」を含むもの</a:t>
            </a:r>
            <a:endParaRPr kumimoji="1" lang="en-US" altLang="ja-JP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6D244CD-B12D-CF82-9C93-EA7BF293C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331" y="4704279"/>
            <a:ext cx="4323279" cy="210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832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6C2271-3D15-D29A-F4B6-0166B2B59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26471D-66DE-2645-D757-EDBBF7CED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kumimoji="1" lang="ja-JP" altLang="en-US" b="1" dirty="0"/>
              <a:t>テーブル定義の例</a:t>
            </a:r>
          </a:p>
          <a:p>
            <a:r>
              <a:rPr kumimoji="1" lang="ja-JP" altLang="en-US" dirty="0"/>
              <a:t>テーブル名</a:t>
            </a:r>
            <a:r>
              <a:rPr kumimoji="1" lang="en-US" altLang="ja-JP" dirty="0"/>
              <a:t>: </a:t>
            </a:r>
            <a:r>
              <a:rPr kumimoji="1" lang="ja-JP" altLang="en-US" b="1" dirty="0"/>
              <a:t>メニュー</a:t>
            </a:r>
          </a:p>
          <a:p>
            <a:r>
              <a:rPr kumimoji="1" lang="ja-JP" altLang="en-US" dirty="0"/>
              <a:t>属性名</a:t>
            </a:r>
            <a:r>
              <a:rPr kumimoji="1" lang="en-US" altLang="ja-JP" dirty="0"/>
              <a:t>: </a:t>
            </a:r>
            <a:r>
              <a:rPr kumimoji="1" lang="ja-JP" altLang="en-US" b="1" dirty="0"/>
              <a:t>名前、値段</a:t>
            </a:r>
          </a:p>
          <a:p>
            <a:r>
              <a:rPr kumimoji="1" lang="ja-JP" altLang="en-US" dirty="0"/>
              <a:t>属性のデータ型</a:t>
            </a:r>
            <a:r>
              <a:rPr kumimoji="1" lang="en-US" altLang="ja-JP" dirty="0"/>
              <a:t>: </a:t>
            </a:r>
            <a:r>
              <a:rPr kumimoji="1" lang="ja-JP" altLang="en-US" b="1" dirty="0"/>
              <a:t>テキスト、数値</a:t>
            </a:r>
          </a:p>
          <a:p>
            <a:r>
              <a:rPr kumimoji="1" lang="ja-JP" altLang="en-US" dirty="0"/>
              <a:t>制約</a:t>
            </a:r>
            <a:r>
              <a:rPr kumimoji="1" lang="en-US" altLang="ja-JP" dirty="0"/>
              <a:t>: </a:t>
            </a:r>
            <a:r>
              <a:rPr kumimoji="1" lang="ja-JP" altLang="en-US" dirty="0"/>
              <a:t>なし</a:t>
            </a:r>
          </a:p>
          <a:p>
            <a:r>
              <a:rPr kumimoji="1" lang="en-US" altLang="ja-JP" dirty="0"/>
              <a:t>SQL: </a:t>
            </a:r>
            <a:r>
              <a:rPr kumimoji="1" lang="en-US" altLang="ja-JP" b="1" dirty="0"/>
              <a:t>create table </a:t>
            </a:r>
            <a:r>
              <a:rPr kumimoji="1" lang="ja-JP" altLang="en-US" b="1" dirty="0"/>
              <a:t>メニュー </a:t>
            </a:r>
            <a:r>
              <a:rPr kumimoji="1" lang="en-US" altLang="ja-JP" b="1" dirty="0"/>
              <a:t>(</a:t>
            </a:r>
            <a:r>
              <a:rPr kumimoji="1" lang="ja-JP" altLang="en-US" b="1" dirty="0"/>
              <a:t>名前 </a:t>
            </a:r>
            <a:r>
              <a:rPr kumimoji="1" lang="en-US" altLang="ja-JP" b="1" dirty="0"/>
              <a:t>text, </a:t>
            </a:r>
            <a:r>
              <a:rPr kumimoji="1" lang="ja-JP" altLang="en-US" b="1" dirty="0"/>
              <a:t>値段 </a:t>
            </a:r>
            <a:r>
              <a:rPr kumimoji="1" lang="en-US" altLang="ja-JP" b="1" dirty="0"/>
              <a:t>integer);</a:t>
            </a:r>
          </a:p>
          <a:p>
            <a:endParaRPr kumimoji="1" lang="ja-JP" altLang="en-US" dirty="0"/>
          </a:p>
          <a:p>
            <a:pPr marL="0" indent="0">
              <a:buNone/>
            </a:pPr>
            <a:r>
              <a:rPr kumimoji="1" lang="ja-JP" altLang="en-US" b="1" dirty="0"/>
              <a:t>パターンマッチ</a:t>
            </a:r>
          </a:p>
          <a:p>
            <a:r>
              <a:rPr kumimoji="1" lang="en-US" altLang="ja-JP" dirty="0"/>
              <a:t>Access</a:t>
            </a:r>
            <a:r>
              <a:rPr kumimoji="1" lang="ja-JP" altLang="en-US" dirty="0"/>
              <a:t>と他の</a:t>
            </a:r>
            <a:r>
              <a:rPr kumimoji="1" lang="en-US" altLang="ja-JP" dirty="0"/>
              <a:t>DBMS</a:t>
            </a:r>
            <a:r>
              <a:rPr kumimoji="1" lang="ja-JP" altLang="en-US" dirty="0"/>
              <a:t>の違い</a:t>
            </a:r>
            <a:r>
              <a:rPr kumimoji="1" lang="en-US" altLang="ja-JP" dirty="0"/>
              <a:t>: </a:t>
            </a:r>
            <a:r>
              <a:rPr kumimoji="1" lang="en-US" altLang="ja-JP" b="1" dirty="0"/>
              <a:t>Access</a:t>
            </a:r>
            <a:r>
              <a:rPr kumimoji="1" lang="ja-JP" altLang="en-US" b="1" dirty="0"/>
              <a:t>では*を使用、他は</a:t>
            </a:r>
            <a:r>
              <a:rPr kumimoji="1" lang="en-US" altLang="ja-JP" b="1" dirty="0"/>
              <a:t>%</a:t>
            </a:r>
            <a:r>
              <a:rPr kumimoji="1" lang="ja-JP" altLang="en-US" b="1" dirty="0"/>
              <a:t>を使用</a:t>
            </a:r>
          </a:p>
          <a:p>
            <a:r>
              <a:rPr kumimoji="1" lang="en-US" altLang="ja-JP" dirty="0"/>
              <a:t>Access </a:t>
            </a:r>
            <a:r>
              <a:rPr kumimoji="1" lang="ja-JP" altLang="en-US" dirty="0"/>
              <a:t>での </a:t>
            </a:r>
            <a:r>
              <a:rPr kumimoji="1" lang="en-US" altLang="ja-JP" dirty="0"/>
              <a:t>SQL</a:t>
            </a:r>
            <a:r>
              <a:rPr kumimoji="1" lang="ja-JP" altLang="en-US" dirty="0"/>
              <a:t>例</a:t>
            </a:r>
            <a:r>
              <a:rPr kumimoji="1" lang="en-US" altLang="ja-JP" dirty="0"/>
              <a:t>: SELECT * FROM </a:t>
            </a:r>
            <a:r>
              <a:rPr kumimoji="1" lang="ja-JP" altLang="en-US" dirty="0"/>
              <a:t>メニュー </a:t>
            </a:r>
            <a:r>
              <a:rPr kumimoji="1" lang="en-US" altLang="ja-JP" dirty="0"/>
              <a:t>WHERE </a:t>
            </a:r>
            <a:r>
              <a:rPr kumimoji="1" lang="ja-JP" altLang="en-US" dirty="0"/>
              <a:t>名前 </a:t>
            </a:r>
            <a:r>
              <a:rPr kumimoji="1" lang="en-US" altLang="ja-JP" dirty="0"/>
              <a:t>LIKE '%</a:t>
            </a:r>
            <a:r>
              <a:rPr kumimoji="1" lang="ja-JP" altLang="en-US" dirty="0"/>
              <a:t>うどん</a:t>
            </a:r>
            <a:r>
              <a:rPr kumimoji="1" lang="en-US" altLang="ja-JP" dirty="0"/>
              <a:t>%';</a:t>
            </a:r>
          </a:p>
          <a:p>
            <a:endParaRPr kumimoji="1" lang="ja-JP" altLang="en-US" dirty="0"/>
          </a:p>
          <a:p>
            <a:pPr marL="0" indent="0">
              <a:buNone/>
            </a:pPr>
            <a:r>
              <a:rPr kumimoji="1" lang="ja-JP" altLang="en-US" dirty="0"/>
              <a:t>データ分析の例</a:t>
            </a:r>
          </a:p>
          <a:p>
            <a:r>
              <a:rPr kumimoji="1" lang="ja-JP" altLang="en-US" b="1" dirty="0"/>
              <a:t>重複行の除去</a:t>
            </a:r>
            <a:r>
              <a:rPr kumimoji="1" lang="en-US" altLang="ja-JP" dirty="0"/>
              <a:t>: </a:t>
            </a:r>
            <a:r>
              <a:rPr kumimoji="1" lang="en-US" altLang="ja-JP" b="1" dirty="0"/>
              <a:t>SELECT DISTINCT </a:t>
            </a:r>
            <a:r>
              <a:rPr kumimoji="1" lang="ja-JP" altLang="en-US" dirty="0"/>
              <a:t>教育 </a:t>
            </a:r>
            <a:r>
              <a:rPr kumimoji="1" lang="en-US" altLang="ja-JP" dirty="0"/>
              <a:t>FROM </a:t>
            </a:r>
            <a:r>
              <a:rPr kumimoji="1" lang="ja-JP" altLang="en-US" dirty="0"/>
              <a:t>米国成人調査データ</a:t>
            </a:r>
            <a:r>
              <a:rPr kumimoji="1" lang="en-US" altLang="ja-JP" dirty="0"/>
              <a:t>;</a:t>
            </a:r>
          </a:p>
          <a:p>
            <a:r>
              <a:rPr lang="ja-JP" altLang="en-US" b="1" dirty="0"/>
              <a:t>選択</a:t>
            </a:r>
            <a:r>
              <a:rPr kumimoji="1" lang="en-US" altLang="ja-JP" dirty="0"/>
              <a:t>: SELECT DISTINCT </a:t>
            </a:r>
            <a:r>
              <a:rPr kumimoji="1" lang="ja-JP" altLang="en-US" dirty="0"/>
              <a:t>職業 </a:t>
            </a:r>
            <a:r>
              <a:rPr kumimoji="1" lang="en-US" altLang="ja-JP" dirty="0"/>
              <a:t>FROM </a:t>
            </a:r>
            <a:r>
              <a:rPr kumimoji="1" lang="ja-JP" altLang="en-US" dirty="0"/>
              <a:t>米国成人調査データ </a:t>
            </a:r>
            <a:r>
              <a:rPr kumimoji="1" lang="en-US" altLang="ja-JP" b="1" dirty="0"/>
              <a:t>WHERE</a:t>
            </a:r>
            <a:r>
              <a:rPr kumimoji="1" lang="en-US" altLang="ja-JP" dirty="0"/>
              <a:t> </a:t>
            </a:r>
            <a:r>
              <a:rPr kumimoji="1" lang="ja-JP" altLang="en-US" b="1" dirty="0"/>
              <a:t>年収５万ドル以上か </a:t>
            </a:r>
            <a:r>
              <a:rPr kumimoji="1" lang="en-US" altLang="ja-JP" b="1" dirty="0"/>
              <a:t>= '&gt;50K</a:t>
            </a:r>
            <a:r>
              <a:rPr kumimoji="1" lang="en-US" altLang="ja-JP" dirty="0"/>
              <a:t>';</a:t>
            </a:r>
          </a:p>
          <a:p>
            <a:r>
              <a:rPr kumimoji="1" lang="ja-JP" altLang="en-US" b="1" dirty="0"/>
              <a:t>特定の文字列を含むデータの検索（パターンマッチ）</a:t>
            </a:r>
            <a:r>
              <a:rPr kumimoji="1" lang="en-US" altLang="ja-JP" dirty="0"/>
              <a:t>: SELECT DISTINCT </a:t>
            </a:r>
            <a:r>
              <a:rPr kumimoji="1" lang="ja-JP" altLang="en-US" dirty="0"/>
              <a:t>教育 </a:t>
            </a:r>
            <a:r>
              <a:rPr kumimoji="1" lang="en-US" altLang="ja-JP" dirty="0"/>
              <a:t>FROM </a:t>
            </a:r>
            <a:r>
              <a:rPr kumimoji="1" lang="ja-JP" altLang="en-US" dirty="0"/>
              <a:t>米国成人調査データ </a:t>
            </a:r>
            <a:r>
              <a:rPr kumimoji="1" lang="en-US" altLang="ja-JP" b="1" dirty="0"/>
              <a:t>WHERE</a:t>
            </a:r>
            <a:r>
              <a:rPr kumimoji="1" lang="en-US" altLang="ja-JP" dirty="0"/>
              <a:t> </a:t>
            </a:r>
            <a:r>
              <a:rPr kumimoji="1" lang="ja-JP" altLang="en-US" b="1" dirty="0"/>
              <a:t>教育 </a:t>
            </a:r>
            <a:r>
              <a:rPr kumimoji="1" lang="en-US" altLang="ja-JP" b="1" dirty="0"/>
              <a:t>LIKE '*</a:t>
            </a:r>
            <a:r>
              <a:rPr kumimoji="1" lang="ja-JP" altLang="en-US" b="1" dirty="0"/>
              <a:t>大学*</a:t>
            </a:r>
            <a:r>
              <a:rPr kumimoji="1" lang="en-US" altLang="ja-JP" dirty="0"/>
              <a:t>';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3BAE8E-199B-D334-3FBA-C6A6FB39B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3666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リレーショナルデータベースの仕組み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E6CEBD-0341-678F-901A-DC7F03FF6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データを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テーブル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と呼ばれる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表形式で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保存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テーブル間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関連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で結ばれる。複雑な構造を持ったデータを効率的に管理</a:t>
            </a:r>
            <a:r>
              <a:rPr lang="ja-JP" altLang="en-US" sz="2400">
                <a:solidFill>
                  <a:srgbClr val="374151"/>
                </a:solidFill>
                <a:latin typeface="Söhne"/>
              </a:rPr>
              <a:t>することを可能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に。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table">
            <a:extLst>
              <a:ext uri="{FF2B5EF4-FFF2-40B4-BE49-F238E27FC236}">
                <a16:creationId xmlns:a16="http://schemas.microsoft.com/office/drawing/2014/main" id="{CCACD61A-313D-72D1-5549-15DF412FF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600" y="5237151"/>
            <a:ext cx="5554708" cy="139749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A5824E9-E433-8C3B-DD0D-ED2E3BE6D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206" y="2392191"/>
            <a:ext cx="3371394" cy="2058915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>
            <a:endCxn id="5" idx="0"/>
          </p:cNvCxnSpPr>
          <p:nvPr/>
        </p:nvCxnSpPr>
        <p:spPr>
          <a:xfrm>
            <a:off x="3048000" y="4287078"/>
            <a:ext cx="1702904" cy="9011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4350794" y="458883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</p:spTree>
    <p:extLst>
      <p:ext uri="{BB962C8B-B14F-4D97-AF65-F5344CB8AC3E}">
        <p14:creationId xmlns:p14="http://schemas.microsoft.com/office/powerpoint/2010/main" val="23959956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0" y="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68470" y="1276814"/>
            <a:ext cx="6355868" cy="3064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000" b="1" dirty="0"/>
              <a:t>1. </a:t>
            </a:r>
            <a:r>
              <a:rPr lang="ja-JP" altLang="en-US" sz="2000" b="1" dirty="0"/>
              <a:t>データの効率的な探索と分析</a:t>
            </a:r>
          </a:p>
          <a:p>
            <a:pPr marL="0" indent="0">
              <a:buNone/>
            </a:pPr>
            <a:r>
              <a:rPr lang="en-US" altLang="ja-JP" sz="2000" dirty="0"/>
              <a:t>SQL</a:t>
            </a:r>
            <a:r>
              <a:rPr lang="ja-JP" altLang="en-US" sz="2000" dirty="0"/>
              <a:t>のパターンマッチや様々な機能を使うことで、特定の条件に合致するデータを迅速に見つけたり、有用な情報を抽出することができます。</a:t>
            </a:r>
          </a:p>
          <a:p>
            <a:pPr marL="0" indent="0">
              <a:buNone/>
            </a:pPr>
            <a:r>
              <a:rPr lang="en-US" altLang="ja-JP" sz="2000" b="1" dirty="0"/>
              <a:t>2. </a:t>
            </a:r>
            <a:r>
              <a:rPr lang="ja-JP" altLang="en-US" sz="2000" b="1" dirty="0"/>
              <a:t>基本スキルと多様な応用</a:t>
            </a:r>
          </a:p>
          <a:p>
            <a:pPr marL="0" indent="0">
              <a:buNone/>
            </a:pPr>
            <a:r>
              <a:rPr lang="ja-JP" altLang="en-US" sz="2000" dirty="0"/>
              <a:t>テーブル定義やデータの追加方法の繰り返し演習により、データベースの理解を深めます。このスキルは、データサイエンスからウェブ開発まで、多様な分野で応用可能です。</a:t>
            </a:r>
          </a:p>
          <a:p>
            <a:pPr marL="0" indent="0">
              <a:buNone/>
            </a:pPr>
            <a:r>
              <a:rPr lang="en-US" altLang="ja-JP" sz="2000" b="1" dirty="0"/>
              <a:t>3. </a:t>
            </a:r>
            <a:r>
              <a:rPr lang="ja-JP" altLang="en-US" sz="2000" b="1" dirty="0"/>
              <a:t>柔軟性と広範な適用性</a:t>
            </a:r>
          </a:p>
          <a:p>
            <a:pPr marL="0" indent="0">
              <a:buNone/>
            </a:pPr>
            <a:r>
              <a:rPr lang="en-US" altLang="ja-JP" sz="2000" dirty="0"/>
              <a:t>SQL</a:t>
            </a:r>
            <a:r>
              <a:rPr lang="ja-JP" altLang="en-US" sz="2000" dirty="0"/>
              <a:t>は多くのデータベースシステムで使用できる汎用性があります。</a:t>
            </a:r>
            <a:endParaRPr lang="en-US" altLang="ja-JP" sz="20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9641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E011FF-CCD8-ED19-D4C7-22225ECE4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84717"/>
            <a:ext cx="8461208" cy="5794702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自習１．</a:t>
            </a:r>
            <a:r>
              <a:rPr lang="ja-JP" altLang="en-US" b="1" dirty="0"/>
              <a:t>基本的な</a:t>
            </a:r>
            <a:r>
              <a:rPr lang="en-US" altLang="ja-JP" b="1" dirty="0"/>
              <a:t>SELECT</a:t>
            </a:r>
            <a:r>
              <a:rPr lang="ja-JP" altLang="en-US" b="1" dirty="0"/>
              <a:t>文の練習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目的</a:t>
            </a:r>
            <a:r>
              <a:rPr lang="en-US" altLang="ja-JP" dirty="0"/>
              <a:t>: SQL</a:t>
            </a:r>
            <a:r>
              <a:rPr lang="ja-JP" altLang="en-US" dirty="0"/>
              <a:t>の基本的な</a:t>
            </a:r>
            <a:r>
              <a:rPr lang="en-US" altLang="ja-JP" dirty="0"/>
              <a:t>SELECT</a:t>
            </a:r>
            <a:r>
              <a:rPr lang="ja-JP" altLang="en-US" dirty="0"/>
              <a:t>文を使って、特定の属性についての射影を行ってください。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ヒント</a:t>
            </a:r>
            <a:r>
              <a:rPr kumimoji="1" lang="en-US" altLang="ja-JP" dirty="0"/>
              <a:t>: SELECT * FROM </a:t>
            </a:r>
            <a:r>
              <a:rPr kumimoji="1" lang="ja-JP" altLang="en-US" dirty="0"/>
              <a:t>テーブル名</a:t>
            </a:r>
            <a:r>
              <a:rPr kumimoji="1" lang="en-US" altLang="ja-JP" dirty="0"/>
              <a:t>; </a:t>
            </a:r>
            <a:r>
              <a:rPr kumimoji="1" lang="ja-JP" altLang="en-US" dirty="0"/>
              <a:t>のような簡単なクエリから始め</a:t>
            </a:r>
            <a:r>
              <a:rPr lang="ja-JP" altLang="en-US" dirty="0"/>
              <a:t>てください。その後「</a:t>
            </a:r>
            <a:r>
              <a:rPr lang="en-US" altLang="ja-JP" dirty="0"/>
              <a:t>SELECT *</a:t>
            </a:r>
            <a:r>
              <a:rPr lang="ja-JP" altLang="en-US" dirty="0"/>
              <a:t>」を「</a:t>
            </a:r>
            <a:r>
              <a:rPr lang="en-US" altLang="ja-JP" dirty="0"/>
              <a:t>SELECT </a:t>
            </a:r>
            <a:r>
              <a:rPr lang="ja-JP" altLang="en-US" dirty="0"/>
              <a:t>＜属性名＞」に変えてみてください。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8FAC38-A7BF-6B3A-D7EA-B5BEFF91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51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C155B5-A520-8A04-BB60-C59A2C63AD5C}"/>
              </a:ext>
            </a:extLst>
          </p:cNvPr>
          <p:cNvSpPr txBox="1"/>
          <p:nvPr/>
        </p:nvSpPr>
        <p:spPr>
          <a:xfrm>
            <a:off x="501805" y="5531005"/>
            <a:ext cx="7622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今日の授業のテーブルを使用するなどで、実際に実行してみる。</a:t>
            </a:r>
            <a:endParaRPr kumimoji="1" lang="en-US" altLang="ja-JP" sz="2000" dirty="0"/>
          </a:p>
          <a:p>
            <a:r>
              <a:rPr kumimoji="1" lang="ja-JP" altLang="en-US" sz="2000" dirty="0"/>
              <a:t>自習は、提出する必要はありません。</a:t>
            </a:r>
          </a:p>
        </p:txBody>
      </p:sp>
    </p:spTree>
    <p:extLst>
      <p:ext uri="{BB962C8B-B14F-4D97-AF65-F5344CB8AC3E}">
        <p14:creationId xmlns:p14="http://schemas.microsoft.com/office/powerpoint/2010/main" val="18841351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E011FF-CCD8-ED19-D4C7-22225ECE4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84717"/>
            <a:ext cx="8461208" cy="5794702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自習２．</a:t>
            </a:r>
            <a:r>
              <a:rPr lang="en-US" altLang="ja-JP" b="1" dirty="0"/>
              <a:t>LIKE</a:t>
            </a:r>
            <a:r>
              <a:rPr lang="ja-JP" altLang="en-US" b="1" dirty="0"/>
              <a:t>を用いたパターンマッチング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目的</a:t>
            </a:r>
            <a:r>
              <a:rPr lang="en-US" altLang="ja-JP" dirty="0"/>
              <a:t>: SQL</a:t>
            </a:r>
            <a:r>
              <a:rPr lang="ja-JP" altLang="en-US" dirty="0"/>
              <a:t>の</a:t>
            </a:r>
            <a:r>
              <a:rPr lang="en-US" altLang="ja-JP" dirty="0"/>
              <a:t>LIKE</a:t>
            </a:r>
            <a:r>
              <a:rPr lang="ja-JP" altLang="en-US" dirty="0"/>
              <a:t>を使って、特定のパターンに一致するデータを見つける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ヒント</a:t>
            </a:r>
            <a:r>
              <a:rPr kumimoji="1" lang="en-US" altLang="ja-JP" dirty="0"/>
              <a:t>: Access </a:t>
            </a:r>
            <a:r>
              <a:rPr kumimoji="1" lang="ja-JP" altLang="en-US" dirty="0"/>
              <a:t>では、</a:t>
            </a:r>
            <a:r>
              <a:rPr lang="en-US" altLang="ja-JP" dirty="0"/>
              <a:t>SELECT * FROM </a:t>
            </a:r>
            <a:r>
              <a:rPr lang="ja-JP" altLang="en-US" dirty="0"/>
              <a:t>テーブル名 </a:t>
            </a:r>
            <a:r>
              <a:rPr lang="en-US" altLang="ja-JP" dirty="0"/>
              <a:t>WHERE </a:t>
            </a:r>
            <a:r>
              <a:rPr lang="ja-JP" altLang="en-US" dirty="0"/>
              <a:t>列名 </a:t>
            </a:r>
            <a:r>
              <a:rPr lang="en-US" altLang="ja-JP" dirty="0"/>
              <a:t>LIKE '*</a:t>
            </a:r>
            <a:r>
              <a:rPr lang="ja-JP" altLang="en-US" dirty="0"/>
              <a:t>パターン</a:t>
            </a:r>
            <a:r>
              <a:rPr lang="en-US" altLang="ja-JP" dirty="0"/>
              <a:t>*'; </a:t>
            </a:r>
            <a:r>
              <a:rPr lang="ja-JP" altLang="en-US" dirty="0"/>
              <a:t>のように検索してみてください。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8FAC38-A7BF-6B3A-D7EA-B5BEFF91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52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64070B-ADA6-40FB-63D4-45D80009324E}"/>
              </a:ext>
            </a:extLst>
          </p:cNvPr>
          <p:cNvSpPr txBox="1"/>
          <p:nvPr/>
        </p:nvSpPr>
        <p:spPr>
          <a:xfrm>
            <a:off x="501805" y="5531005"/>
            <a:ext cx="7622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今日の授業のテーブルを使用するなどで、実際に実行してみる。</a:t>
            </a:r>
            <a:endParaRPr kumimoji="1" lang="en-US" altLang="ja-JP" sz="2000" dirty="0"/>
          </a:p>
          <a:p>
            <a:r>
              <a:rPr kumimoji="1" lang="ja-JP" altLang="en-US" sz="2000" dirty="0"/>
              <a:t>自習は、提出する必要はありません。</a:t>
            </a:r>
          </a:p>
        </p:txBody>
      </p:sp>
    </p:spTree>
    <p:extLst>
      <p:ext uri="{BB962C8B-B14F-4D97-AF65-F5344CB8AC3E}">
        <p14:creationId xmlns:p14="http://schemas.microsoft.com/office/powerpoint/2010/main" val="3435957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リレーショナルデータベースの重要性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データの整合性</a:t>
            </a:r>
            <a:r>
              <a:rPr lang="en-US" altLang="ja-JP" sz="2400" dirty="0"/>
              <a:t>: </a:t>
            </a:r>
            <a:r>
              <a:rPr lang="ja-JP" altLang="en-US" sz="2400" dirty="0"/>
              <a:t>リレーショナルデータベースは、</a:t>
            </a:r>
            <a:r>
              <a:rPr lang="ja-JP" altLang="en-US" sz="2400" b="1" dirty="0"/>
              <a:t>データの整合性を保持するための機能</a:t>
            </a:r>
            <a:r>
              <a:rPr lang="ja-JP" altLang="en-US" sz="2400" dirty="0"/>
              <a:t>を有する。これにより、誤ったデータや矛盾したデータが保存されるのを防ぐことができる。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柔軟な問い合わせ（クエリ）能力</a:t>
            </a:r>
            <a:r>
              <a:rPr lang="en-US" altLang="ja-JP" sz="2400" dirty="0"/>
              <a:t>: </a:t>
            </a:r>
            <a:r>
              <a:rPr lang="ja-JP" altLang="en-US" sz="2400" dirty="0"/>
              <a:t>リレーショナルデータベースの</a:t>
            </a:r>
            <a:r>
              <a:rPr lang="en-US" altLang="ja-JP" sz="2400" b="1" dirty="0"/>
              <a:t>SQL</a:t>
            </a:r>
            <a:r>
              <a:rPr lang="ja-JP" altLang="en-US" sz="2400" dirty="0"/>
              <a:t>（</a:t>
            </a:r>
            <a:r>
              <a:rPr lang="en-US" altLang="ja-JP" sz="2400" dirty="0"/>
              <a:t>Structured Query Language</a:t>
            </a:r>
            <a:r>
              <a:rPr lang="ja-JP" altLang="en-US" sz="2400" dirty="0"/>
              <a:t>）の使用により、</a:t>
            </a:r>
            <a:r>
              <a:rPr lang="ja-JP" altLang="en-US" sz="2400" b="1" dirty="0"/>
              <a:t>複雑な検索やデータの抽出</a:t>
            </a:r>
            <a:r>
              <a:rPr lang="ja-JP" altLang="en-US" sz="2400" dirty="0"/>
              <a:t>が可能になる。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トランザクション</a:t>
            </a:r>
            <a:r>
              <a:rPr lang="ja-JP" altLang="en-US" sz="2400" dirty="0"/>
              <a:t>の機能</a:t>
            </a:r>
            <a:r>
              <a:rPr lang="en-US" altLang="ja-JP" sz="2400" dirty="0"/>
              <a:t>: </a:t>
            </a:r>
            <a:r>
              <a:rPr lang="ja-JP" altLang="en-US" sz="2400" dirty="0"/>
              <a:t>一連の操作全体を一つの単位として取り扱うことができる機能。これにより、</a:t>
            </a:r>
            <a:r>
              <a:rPr lang="ja-JP" altLang="en-US" sz="2400" b="1" dirty="0"/>
              <a:t>データの一貫性と信頼性が向上</a:t>
            </a:r>
            <a:r>
              <a:rPr lang="ja-JP" altLang="en-US" sz="2400" dirty="0"/>
              <a:t>する。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セキュリティ</a:t>
            </a:r>
            <a:r>
              <a:rPr lang="en-US" altLang="ja-JP" sz="2400" dirty="0"/>
              <a:t>: </a:t>
            </a:r>
            <a:r>
              <a:rPr lang="ja-JP" altLang="en-US" sz="2400" b="1" dirty="0"/>
              <a:t>アクセス権限の設定</a:t>
            </a:r>
            <a:r>
              <a:rPr lang="ja-JP" altLang="en-US" sz="2400" dirty="0"/>
              <a:t>などにより、セキュリティを確保。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データの安全な保管、効率的なデータ検索・操作、ビジネスや研究の意思決定をサポート。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101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のキーワード </a:t>
            </a:r>
            <a:r>
              <a:rPr lang="en-US" altLang="ja-JP" dirty="0"/>
              <a:t>s</a:t>
            </a:r>
            <a:r>
              <a:rPr kumimoji="1" lang="en-US" altLang="ja-JP" dirty="0"/>
              <a:t>elect, from, where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sz="2400" b="1" dirty="0"/>
              <a:t>select</a:t>
            </a:r>
          </a:p>
          <a:p>
            <a:pPr marL="0" indent="0">
              <a:buNone/>
            </a:pPr>
            <a:r>
              <a:rPr lang="ja-JP" altLang="en-US" sz="2400" dirty="0"/>
              <a:t>問い合わせ（クエリ）のための基本的な命令。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取得したいデータの指定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from</a:t>
            </a:r>
          </a:p>
          <a:p>
            <a:pPr marL="0" indent="0">
              <a:buNone/>
            </a:pPr>
            <a:r>
              <a:rPr lang="ja-JP" altLang="en-US" sz="2400" dirty="0"/>
              <a:t>データ取得の対象となるテーブルを指定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例：</a:t>
            </a:r>
            <a:r>
              <a:rPr lang="en-US" altLang="ja-JP" sz="2400" dirty="0">
                <a:solidFill>
                  <a:srgbClr val="C00000"/>
                </a:solidFill>
              </a:rPr>
              <a:t>select * from </a:t>
            </a:r>
            <a:r>
              <a:rPr lang="ja-JP" altLang="en-US" sz="2400" dirty="0"/>
              <a:t>テーブル名</a:t>
            </a:r>
            <a:r>
              <a:rPr lang="en-US" altLang="ja-JP" sz="2400" dirty="0"/>
              <a:t>;</a:t>
            </a:r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where</a:t>
            </a:r>
          </a:p>
          <a:p>
            <a:pPr marL="0" indent="0">
              <a:buNone/>
            </a:pPr>
            <a:r>
              <a:rPr lang="ja-JP" altLang="en-US" sz="2400"/>
              <a:t>特定の条件を満たす行の選択</a:t>
            </a:r>
            <a:endParaRPr lang="ja-JP" altLang="en-US" sz="2400" dirty="0"/>
          </a:p>
          <a:p>
            <a:pPr marL="0" indent="0">
              <a:buNone/>
            </a:pPr>
            <a:r>
              <a:rPr lang="ja-JP" altLang="en-US" sz="2400" dirty="0"/>
              <a:t>　例：</a:t>
            </a:r>
            <a:r>
              <a:rPr lang="en-US" altLang="ja-JP" sz="2400" dirty="0">
                <a:solidFill>
                  <a:srgbClr val="C00000"/>
                </a:solidFill>
              </a:rPr>
              <a:t>select * from </a:t>
            </a:r>
            <a:r>
              <a:rPr lang="ja-JP" altLang="en-US" sz="2400" dirty="0"/>
              <a:t>テーブル名 </a:t>
            </a:r>
            <a:r>
              <a:rPr lang="en-US" altLang="ja-JP" sz="2400" dirty="0">
                <a:solidFill>
                  <a:srgbClr val="C00000"/>
                </a:solidFill>
              </a:rPr>
              <a:t>where</a:t>
            </a:r>
            <a:r>
              <a:rPr lang="en-US" altLang="ja-JP" sz="2400" dirty="0"/>
              <a:t> </a:t>
            </a:r>
            <a:r>
              <a:rPr lang="ja-JP" altLang="en-US" sz="2400" dirty="0"/>
              <a:t>列</a:t>
            </a:r>
            <a:r>
              <a:rPr lang="en-US" altLang="ja-JP" sz="2400" dirty="0"/>
              <a:t>1 = </a:t>
            </a:r>
            <a:r>
              <a:rPr lang="ja-JP" altLang="en-US" sz="2400" dirty="0"/>
              <a:t>値</a:t>
            </a:r>
            <a:r>
              <a:rPr lang="en-US" altLang="ja-JP" sz="2400" dirty="0"/>
              <a:t>1;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519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85D0C-2A18-4259-B8B7-078272595A85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314325" y="440495"/>
            <a:ext cx="6429375" cy="7536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ja-JP" sz="3000" dirty="0">
                <a:latin typeface="メイリオ" panose="020B0604030504040204" pitchFamily="50" charset="-128"/>
              </a:rPr>
              <a:t>SQL </a:t>
            </a:r>
            <a:r>
              <a:rPr lang="ja-JP" altLang="en-US" sz="3000" dirty="0">
                <a:latin typeface="メイリオ" panose="020B0604030504040204" pitchFamily="50" charset="-128"/>
              </a:rPr>
              <a:t>による問い合わせの例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827432" y="4770024"/>
            <a:ext cx="530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は簡潔で単純</a:t>
            </a:r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4325" y="2026823"/>
            <a:ext cx="8753475" cy="2743200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ja-JP" altLang="en-US" sz="2400" dirty="0">
                <a:latin typeface="+mn-ea"/>
              </a:rPr>
              <a:t>①　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SELECT</a:t>
            </a:r>
            <a:r>
              <a:rPr lang="en-US" altLang="ja-JP" sz="2400" b="1" dirty="0">
                <a:latin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* FROM </a:t>
            </a:r>
            <a:r>
              <a:rPr lang="ja-JP" altLang="en-US" sz="2400" dirty="0">
                <a:latin typeface="+mn-ea"/>
              </a:rPr>
              <a:t>商品</a:t>
            </a:r>
            <a:r>
              <a:rPr lang="en-US" altLang="ja-JP" sz="2400" dirty="0">
                <a:latin typeface="+mn-ea"/>
              </a:rPr>
              <a:t>;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ja-JP" altLang="en-US" sz="2400" dirty="0">
                <a:latin typeface="+mn-ea"/>
              </a:rPr>
              <a:t>②　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SELECT</a:t>
            </a:r>
            <a:r>
              <a:rPr lang="en-US" altLang="ja-JP" sz="2400" dirty="0">
                <a:solidFill>
                  <a:srgbClr val="C00000"/>
                </a:solidFill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商品名</a:t>
            </a:r>
            <a:r>
              <a:rPr lang="en-US" altLang="ja-JP" sz="2400" dirty="0">
                <a:latin typeface="+mn-ea"/>
              </a:rPr>
              <a:t>, </a:t>
            </a:r>
            <a:r>
              <a:rPr lang="ja-JP" altLang="en-US" sz="2400" dirty="0">
                <a:latin typeface="+mn-ea"/>
              </a:rPr>
              <a:t>単価</a:t>
            </a:r>
            <a:r>
              <a:rPr lang="en-US" altLang="ja-JP" sz="2400" dirty="0">
                <a:latin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FROM</a:t>
            </a:r>
            <a:r>
              <a:rPr lang="en-US" altLang="ja-JP" sz="2400" dirty="0"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商品</a:t>
            </a:r>
            <a:r>
              <a:rPr lang="en-US" altLang="ja-JP" sz="2400" dirty="0">
                <a:latin typeface="+mn-ea"/>
              </a:rPr>
              <a:t>;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ja-JP" altLang="en-US" sz="2400" dirty="0">
                <a:latin typeface="+mn-ea"/>
              </a:rPr>
              <a:t>③　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SELECT</a:t>
            </a:r>
            <a:r>
              <a:rPr lang="en-US" altLang="ja-JP" sz="2400" dirty="0">
                <a:solidFill>
                  <a:srgbClr val="C00000"/>
                </a:solidFill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商品名</a:t>
            </a:r>
            <a:r>
              <a:rPr lang="en-US" altLang="ja-JP" sz="2400" dirty="0">
                <a:latin typeface="+mn-ea"/>
              </a:rPr>
              <a:t>, </a:t>
            </a:r>
            <a:r>
              <a:rPr lang="ja-JP" altLang="en-US" sz="2400" dirty="0">
                <a:latin typeface="+mn-ea"/>
              </a:rPr>
              <a:t>単価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FROM</a:t>
            </a:r>
            <a:r>
              <a:rPr lang="en-US" altLang="ja-JP" sz="2400" dirty="0"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商品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WHERE</a:t>
            </a:r>
            <a:r>
              <a:rPr lang="en-US" altLang="ja-JP" sz="2400" dirty="0"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単価 </a:t>
            </a:r>
            <a:r>
              <a:rPr lang="en-US" altLang="ja-JP" sz="2400" dirty="0">
                <a:latin typeface="+mn-ea"/>
              </a:rPr>
              <a:t>&gt; 80;</a:t>
            </a: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436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4-2.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 テーブル定義（</a:t>
            </a:r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Access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の </a:t>
            </a:r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SQL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ビューを使用）</a:t>
            </a:r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 </a:t>
            </a:r>
            <a:endParaRPr lang="ja-JP" altLang="en-US" sz="4500" dirty="0">
              <a:solidFill>
                <a:schemeClr val="tx2"/>
              </a:solidFill>
              <a:latin typeface="メイリオ" panose="020B0604030504040204" pitchFamily="50" charset="-12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856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1756</TotalTime>
  <Words>2485</Words>
  <Application>Microsoft Office PowerPoint</Application>
  <PresentationFormat>画面に合わせる (4:3)</PresentationFormat>
  <Paragraphs>433</Paragraphs>
  <Slides>52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52</vt:i4>
      </vt:variant>
    </vt:vector>
  </HeadingPairs>
  <TitlesOfParts>
    <vt:vector size="65" baseType="lpstr">
      <vt:lpstr>ＭＳ ゴシック</vt:lpstr>
      <vt:lpstr>Söhne</vt:lpstr>
      <vt:lpstr>メイリオ</vt:lpstr>
      <vt:lpstr>游ゴシック</vt:lpstr>
      <vt:lpstr>Abadi</vt:lpstr>
      <vt:lpstr>Arial</vt:lpstr>
      <vt:lpstr>Calibri</vt:lpstr>
      <vt:lpstr>Courier New</vt:lpstr>
      <vt:lpstr>Inconsolata</vt:lpstr>
      <vt:lpstr>Office テーマ</vt:lpstr>
      <vt:lpstr>2_Office テーマ</vt:lpstr>
      <vt:lpstr>3_Office テーマ</vt:lpstr>
      <vt:lpstr>1_Office テーマ</vt:lpstr>
      <vt:lpstr>4. Microsoft Access の データベース操作（３） </vt:lpstr>
      <vt:lpstr>PowerPoint プレゼンテーション</vt:lpstr>
      <vt:lpstr>アウトライン</vt:lpstr>
      <vt:lpstr>4-1. イントロダクション</vt:lpstr>
      <vt:lpstr>リレーショナルデータベースの仕組み</vt:lpstr>
      <vt:lpstr>リレーショナルデータベースの重要性</vt:lpstr>
      <vt:lpstr>SQL のキーワード select, from, where</vt:lpstr>
      <vt:lpstr>SQL による問い合わせの例</vt:lpstr>
      <vt:lpstr>4-2. テーブル定義（Access の SQL ビューを使用） </vt:lpstr>
      <vt:lpstr>Access の SQL ビューを用いたテーブル定義のプロセス</vt:lpstr>
      <vt:lpstr>SQL によるテーブル定義</vt:lpstr>
      <vt:lpstr>演習１．Access の SQL ビューを用いたテーブル定義</vt:lpstr>
      <vt:lpstr>演習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間違ってしまったときは、テーブルの削除 を行ってからやり直した方が早い場合がある</vt:lpstr>
      <vt:lpstr>4-3. データの追加（Access のデータシートビューを使用）</vt:lpstr>
      <vt:lpstr>Access のデータシートビューを用いたデータの追加</vt:lpstr>
      <vt:lpstr>データシートビュー</vt:lpstr>
      <vt:lpstr>演習２．Access のデータシートビューを用いたデータの追加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4-4. パターンマッチ</vt:lpstr>
      <vt:lpstr>Access の SQL の LIKE を用いたパターンマッチ</vt:lpstr>
      <vt:lpstr>Access とそれ以外のパターンマッチの違い</vt:lpstr>
      <vt:lpstr>Access の SQL ビューを用いた問い合わせ</vt:lpstr>
      <vt:lpstr>SQL 問い合わせ（クエリ）で使用する２つのビュー</vt:lpstr>
      <vt:lpstr>演習３．パターンマッチ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4-5. 実データを用いたデータ検索の演習</vt:lpstr>
      <vt:lpstr>リレーショナルデータベースでのさまざまな データ分析</vt:lpstr>
      <vt:lpstr>演習で使うデータベース</vt:lpstr>
      <vt:lpstr>　　</vt:lpstr>
      <vt:lpstr>演習４．実データを用いたデータ検索の演習</vt:lpstr>
      <vt:lpstr>演習用のデータベースファイル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全体まとめ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リレーショナルデータベース演習</dc:title>
  <dc:creator>kaneko kunihiko</dc:creator>
  <cp:lastModifiedBy>金子　邦彦</cp:lastModifiedBy>
  <cp:revision>153</cp:revision>
  <dcterms:created xsi:type="dcterms:W3CDTF">2019-11-02T00:06:04Z</dcterms:created>
  <dcterms:modified xsi:type="dcterms:W3CDTF">2023-11-24T07:54:43Z</dcterms:modified>
</cp:coreProperties>
</file>