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8" r:id="rId3"/>
  </p:sldMasterIdLst>
  <p:notesMasterIdLst>
    <p:notesMasterId r:id="rId47"/>
  </p:notesMasterIdLst>
  <p:sldIdLst>
    <p:sldId id="1037" r:id="rId4"/>
    <p:sldId id="1127" r:id="rId5"/>
    <p:sldId id="1218" r:id="rId6"/>
    <p:sldId id="1220" r:id="rId7"/>
    <p:sldId id="1222" r:id="rId8"/>
    <p:sldId id="1326" r:id="rId9"/>
    <p:sldId id="1327" r:id="rId10"/>
    <p:sldId id="1328" r:id="rId11"/>
    <p:sldId id="1336" r:id="rId12"/>
    <p:sldId id="1337" r:id="rId13"/>
    <p:sldId id="1325" r:id="rId14"/>
    <p:sldId id="1219" r:id="rId15"/>
    <p:sldId id="1235" r:id="rId16"/>
    <p:sldId id="1338" r:id="rId17"/>
    <p:sldId id="1339" r:id="rId18"/>
    <p:sldId id="1340" r:id="rId19"/>
    <p:sldId id="1341" r:id="rId20"/>
    <p:sldId id="1228" r:id="rId21"/>
    <p:sldId id="1088" r:id="rId22"/>
    <p:sldId id="1209" r:id="rId23"/>
    <p:sldId id="1107" r:id="rId24"/>
    <p:sldId id="1108" r:id="rId25"/>
    <p:sldId id="1110" r:id="rId26"/>
    <p:sldId id="1230" r:id="rId27"/>
    <p:sldId id="1342" r:id="rId28"/>
    <p:sldId id="1344" r:id="rId29"/>
    <p:sldId id="1345" r:id="rId30"/>
    <p:sldId id="1346" r:id="rId31"/>
    <p:sldId id="1347" r:id="rId32"/>
    <p:sldId id="1348" r:id="rId33"/>
    <p:sldId id="1062" r:id="rId34"/>
    <p:sldId id="258" r:id="rId35"/>
    <p:sldId id="1086" r:id="rId36"/>
    <p:sldId id="886" r:id="rId37"/>
    <p:sldId id="338" r:id="rId38"/>
    <p:sldId id="340" r:id="rId39"/>
    <p:sldId id="342" r:id="rId40"/>
    <p:sldId id="344" r:id="rId41"/>
    <p:sldId id="1067" r:id="rId42"/>
    <p:sldId id="1349" r:id="rId43"/>
    <p:sldId id="1350" r:id="rId44"/>
    <p:sldId id="1352" r:id="rId45"/>
    <p:sldId id="1351" r:id="rId4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0" autoAdjust="0"/>
    <p:restoredTop sz="94660"/>
  </p:normalViewPr>
  <p:slideViewPr>
    <p:cSldViewPr snapToGrid="0">
      <p:cViewPr varScale="1">
        <p:scale>
          <a:sx n="52" d="100"/>
          <a:sy n="52" d="100"/>
        </p:scale>
        <p:origin x="498" y="12"/>
      </p:cViewPr>
      <p:guideLst/>
    </p:cSldViewPr>
  </p:slideViewPr>
  <p:notesTextViewPr>
    <p:cViewPr>
      <p:scale>
        <a:sx n="3" d="2"/>
        <a:sy n="3" d="2"/>
      </p:scale>
      <p:origin x="0" y="0"/>
    </p:cViewPr>
  </p:notesTextViewPr>
  <p:sorterViewPr>
    <p:cViewPr varScale="1">
      <p:scale>
        <a:sx n="1" d="1"/>
        <a:sy n="1" d="1"/>
      </p:scale>
      <p:origin x="0" y="-113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2023/12/9</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23927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66622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69878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56131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2023/12/9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9079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2023/12/9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764079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2023/12/9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3555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2023/12/9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19938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97503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7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2023/12/9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00816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2023/12/9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2587195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10447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200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2023/12/9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909152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2023/12/9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1851835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2023/12/9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202020204" pitchFamily="34" charset="0"/>
                <a:ea typeface="メイリオ" panose="020B0604030504040204" pitchFamily="50" charset="-128"/>
              </a:defRPr>
            </a:lvl1pPr>
          </a:lstStyle>
          <a:p>
            <a:endParaRPr kumimoji="1" lang="ja-JP" altLang="en-US" dirty="0"/>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badi"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spTree>
    <p:extLst>
      <p:ext uri="{BB962C8B-B14F-4D97-AF65-F5344CB8AC3E}">
        <p14:creationId xmlns:p14="http://schemas.microsoft.com/office/powerpoint/2010/main" val="14984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badi"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2023/12/9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spTree>
    <p:extLst>
      <p:ext uri="{BB962C8B-B14F-4D97-AF65-F5344CB8AC3E}">
        <p14:creationId xmlns:p14="http://schemas.microsoft.com/office/powerpoint/2010/main" val="37023375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2023/12/9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70477310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kkaneko.jp/de/de/index.html"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50157" y="1154757"/>
            <a:ext cx="8243685" cy="2355206"/>
          </a:xfrm>
        </p:spPr>
        <p:txBody>
          <a:bodyPr>
            <a:noAutofit/>
          </a:bodyPr>
          <a:lstStyle/>
          <a:p>
            <a:r>
              <a:rPr lang="en-US" altLang="ja-JP" sz="4400" dirty="0">
                <a:latin typeface="メイリオ" panose="020B0604030504040204" pitchFamily="50" charset="-128"/>
              </a:rPr>
              <a:t>7. </a:t>
            </a:r>
            <a:r>
              <a:rPr lang="ja-JP" altLang="en-US" sz="4400" dirty="0"/>
              <a:t>グループ化と集約</a:t>
            </a:r>
            <a:br>
              <a:rPr lang="en-US" altLang="ja-JP" sz="4400" dirty="0"/>
            </a:br>
            <a:r>
              <a:rPr lang="en-US" altLang="ja-JP" sz="3600" dirty="0">
                <a:solidFill>
                  <a:schemeClr val="tx1"/>
                </a:solidFill>
              </a:rPr>
              <a:t>GROUP BY</a:t>
            </a:r>
            <a:r>
              <a:rPr lang="ja-JP" altLang="en-US" sz="3600" dirty="0">
                <a:solidFill>
                  <a:schemeClr val="tx1"/>
                </a:solidFill>
              </a:rPr>
              <a:t>、</a:t>
            </a:r>
            <a:r>
              <a:rPr lang="en-US" altLang="ja-JP" sz="3600" dirty="0">
                <a:solidFill>
                  <a:schemeClr val="tx1"/>
                </a:solidFill>
              </a:rPr>
              <a:t>SQL </a:t>
            </a:r>
            <a:r>
              <a:rPr lang="ja-JP" altLang="en-US" sz="3600" dirty="0">
                <a:solidFill>
                  <a:schemeClr val="tx1"/>
                </a:solidFill>
              </a:rPr>
              <a:t>によるグループ化と集約、データの分析</a:t>
            </a:r>
            <a:br>
              <a:rPr lang="en-US" altLang="ja-JP" sz="3600" dirty="0">
                <a:solidFill>
                  <a:schemeClr val="tx1"/>
                </a:solidFill>
              </a:rPr>
            </a:br>
            <a:endParaRPr lang="ja-JP" altLang="en-US" dirty="0">
              <a:solidFill>
                <a:schemeClr val="tx1"/>
              </a:solidFill>
            </a:endParaRPr>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正方形/長方形 8"/>
          <p:cNvSpPr/>
          <p:nvPr/>
        </p:nvSpPr>
        <p:spPr>
          <a:xfrm>
            <a:off x="3875482" y="4869762"/>
            <a:ext cx="1415772" cy="461665"/>
          </a:xfrm>
          <a:prstGeom prst="rect">
            <a:avLst/>
          </a:prstGeom>
        </p:spPr>
        <p:txBody>
          <a:bodyPr wrap="none">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金子邦彦</a:t>
            </a:r>
          </a:p>
        </p:txBody>
      </p:sp>
      <p:pic>
        <p:nvPicPr>
          <p:cNvPr id="7" name="Picture 2" descr="https://mirrors.creativecommons.org/presskit/buttons/88x31/png/by-nc-sa.e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5105" y="5928126"/>
            <a:ext cx="1433790" cy="501649"/>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descr="メガネをかけた男性&#10;&#10;自動的に生成された説明">
            <a:extLst>
              <a:ext uri="{FF2B5EF4-FFF2-40B4-BE49-F238E27FC236}">
                <a16:creationId xmlns:a16="http://schemas.microsoft.com/office/drawing/2014/main" id="{1C3B59FE-4A47-434A-A600-E43D38ADCC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9428" y="4610382"/>
            <a:ext cx="710957" cy="937036"/>
          </a:xfrm>
          <a:prstGeom prst="rect">
            <a:avLst/>
          </a:prstGeom>
        </p:spPr>
      </p:pic>
      <p:sp>
        <p:nvSpPr>
          <p:cNvPr id="8" name="字幕 7">
            <a:extLst>
              <a:ext uri="{FF2B5EF4-FFF2-40B4-BE49-F238E27FC236}">
                <a16:creationId xmlns:a16="http://schemas.microsoft.com/office/drawing/2014/main" id="{E246CD48-9EDC-44F7-8CDD-2B1DAA1CE26F}"/>
              </a:ext>
            </a:extLst>
          </p:cNvPr>
          <p:cNvSpPr>
            <a:spLocks noGrp="1"/>
          </p:cNvSpPr>
          <p:nvPr>
            <p:ph type="subTitle" idx="1"/>
          </p:nvPr>
        </p:nvSpPr>
        <p:spPr>
          <a:xfrm>
            <a:off x="450157" y="3301658"/>
            <a:ext cx="8266421" cy="1506085"/>
          </a:xfrm>
        </p:spPr>
        <p:txBody>
          <a:bodyPr>
            <a:normAutofit/>
          </a:bodyPr>
          <a:lstStyle/>
          <a:p>
            <a:r>
              <a:rPr lang="ja-JP" altLang="en-US" dirty="0"/>
              <a:t>（データベース演習）</a:t>
            </a:r>
          </a:p>
          <a:p>
            <a:r>
              <a:rPr lang="en-US" altLang="ja-JP" dirty="0"/>
              <a:t>URL: </a:t>
            </a:r>
            <a:r>
              <a:rPr lang="en-US" altLang="ja-JP" dirty="0">
                <a:hlinkClick r:id="rId5"/>
              </a:rPr>
              <a:t>https://www.kkaneko.jp/de/de/index</a:t>
            </a:r>
            <a:r>
              <a:rPr lang="en-US" altLang="ja-JP">
                <a:hlinkClick r:id="rId5"/>
              </a:rPr>
              <a:t>.html</a:t>
            </a:r>
            <a:endParaRPr lang="en-US" altLang="ja-JP"/>
          </a:p>
          <a:p>
            <a:endParaRPr lang="en-US" altLang="ja-JP" dirty="0"/>
          </a:p>
          <a:p>
            <a:endParaRPr lang="en-US" altLang="ja-JP" dirty="0"/>
          </a:p>
          <a:p>
            <a:endParaRPr lang="en-US" altLang="ja-JP" dirty="0"/>
          </a:p>
        </p:txBody>
      </p:sp>
    </p:spTree>
    <p:extLst>
      <p:ext uri="{BB962C8B-B14F-4D97-AF65-F5344CB8AC3E}">
        <p14:creationId xmlns:p14="http://schemas.microsoft.com/office/powerpoint/2010/main" val="670952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97EF59-3D01-612F-5984-562D3C35239B}"/>
              </a:ext>
            </a:extLst>
          </p:cNvPr>
          <p:cNvSpPr>
            <a:spLocks noGrp="1"/>
          </p:cNvSpPr>
          <p:nvPr>
            <p:ph type="title"/>
          </p:nvPr>
        </p:nvSpPr>
        <p:spPr/>
        <p:txBody>
          <a:bodyPr>
            <a:normAutofit fontScale="90000"/>
          </a:bodyPr>
          <a:lstStyle/>
          <a:p>
            <a:r>
              <a:rPr kumimoji="1" lang="en-US" altLang="ja-JP" dirty="0"/>
              <a:t>GROUP BY </a:t>
            </a:r>
            <a:r>
              <a:rPr kumimoji="1" lang="ja-JP" altLang="en-US" dirty="0"/>
              <a:t>の役割と書き方</a:t>
            </a:r>
          </a:p>
        </p:txBody>
      </p:sp>
      <p:sp>
        <p:nvSpPr>
          <p:cNvPr id="3" name="コンテンツ プレースホルダー 2">
            <a:extLst>
              <a:ext uri="{FF2B5EF4-FFF2-40B4-BE49-F238E27FC236}">
                <a16:creationId xmlns:a16="http://schemas.microsoft.com/office/drawing/2014/main" id="{EF1E119F-741B-8543-3C03-B08573365289}"/>
              </a:ext>
            </a:extLst>
          </p:cNvPr>
          <p:cNvSpPr>
            <a:spLocks noGrp="1"/>
          </p:cNvSpPr>
          <p:nvPr>
            <p:ph idx="1"/>
          </p:nvPr>
        </p:nvSpPr>
        <p:spPr/>
        <p:txBody>
          <a:bodyPr>
            <a:normAutofit/>
          </a:bodyPr>
          <a:lstStyle/>
          <a:p>
            <a:r>
              <a:rPr kumimoji="1" lang="en-US" altLang="ja-JP" sz="2400" b="1" dirty="0"/>
              <a:t>SQL </a:t>
            </a:r>
            <a:r>
              <a:rPr kumimoji="1" lang="ja-JP" altLang="en-US" sz="2400" b="1" dirty="0"/>
              <a:t>問い合わせ</a:t>
            </a:r>
            <a:r>
              <a:rPr kumimoji="1" lang="ja-JP" altLang="en-US" sz="2400" dirty="0"/>
              <a:t>「</a:t>
            </a:r>
            <a:r>
              <a:rPr kumimoji="1" lang="en-US" altLang="ja-JP" sz="2400" b="1" dirty="0"/>
              <a:t>SELECT …</a:t>
            </a:r>
            <a:r>
              <a:rPr kumimoji="1" lang="ja-JP" altLang="en-US" sz="2400" dirty="0"/>
              <a:t>」の中で、</a:t>
            </a:r>
            <a:r>
              <a:rPr kumimoji="1" lang="en-US" altLang="ja-JP" sz="2400" b="1" dirty="0"/>
              <a:t>GROUP BY </a:t>
            </a:r>
            <a:r>
              <a:rPr kumimoji="1" lang="ja-JP" altLang="en-US" sz="2400" dirty="0"/>
              <a:t>を使用してデータをグループ化</a:t>
            </a:r>
            <a:endParaRPr kumimoji="1" lang="en-US" altLang="ja-JP" sz="2400" dirty="0"/>
          </a:p>
          <a:p>
            <a:r>
              <a:rPr lang="ja-JP" altLang="en-US" sz="2400" b="1" dirty="0"/>
              <a:t>１つ以上の属性を </a:t>
            </a:r>
            <a:r>
              <a:rPr lang="en-US" altLang="ja-JP" sz="2400" b="1" dirty="0"/>
              <a:t>GROUP BY </a:t>
            </a:r>
            <a:r>
              <a:rPr lang="ja-JP" altLang="en-US" sz="2400" dirty="0"/>
              <a:t>に指定してグループ化の基準とする。</a:t>
            </a:r>
            <a:endParaRPr kumimoji="1" lang="en-US" altLang="ja-JP" sz="2400" dirty="0"/>
          </a:p>
          <a:p>
            <a:pPr marL="0" indent="0">
              <a:buNone/>
            </a:pPr>
            <a:endParaRPr kumimoji="1" lang="en-US" altLang="ja-JP" sz="2400" dirty="0"/>
          </a:p>
          <a:p>
            <a:pPr marL="0" indent="0">
              <a:buNone/>
            </a:pPr>
            <a:endParaRPr kumimoji="1" lang="en-US" altLang="ja-JP" sz="2400" b="1" dirty="0"/>
          </a:p>
          <a:p>
            <a:pPr marL="0" indent="0">
              <a:buNone/>
            </a:pPr>
            <a:r>
              <a:rPr kumimoji="1" lang="en-US" altLang="ja-JP" sz="2400" b="1" dirty="0"/>
              <a:t>SELECT </a:t>
            </a:r>
            <a:r>
              <a:rPr kumimoji="1" lang="ja-JP" altLang="en-US" sz="2400" b="1" dirty="0"/>
              <a:t>科目</a:t>
            </a:r>
            <a:r>
              <a:rPr kumimoji="1" lang="en-US" altLang="ja-JP" sz="2400" b="1" dirty="0"/>
              <a:t>, COUNT(*) FROM </a:t>
            </a:r>
            <a:r>
              <a:rPr kumimoji="1" lang="ja-JP" altLang="en-US" sz="2400" b="1" dirty="0"/>
              <a:t>成績 </a:t>
            </a:r>
            <a:r>
              <a:rPr kumimoji="1" lang="en-US" altLang="ja-JP" sz="2400" b="1" dirty="0"/>
              <a:t>GROUP BY </a:t>
            </a:r>
            <a:r>
              <a:rPr kumimoji="1" lang="ja-JP" altLang="en-US" sz="2400" b="1" dirty="0"/>
              <a:t>科目</a:t>
            </a:r>
            <a:r>
              <a:rPr kumimoji="1" lang="en-US" altLang="ja-JP" sz="2400" b="1" dirty="0"/>
              <a:t>;</a:t>
            </a:r>
            <a:endParaRPr kumimoji="1" lang="ja-JP" altLang="en-US" sz="2400" b="1" dirty="0"/>
          </a:p>
        </p:txBody>
      </p:sp>
      <p:sp>
        <p:nvSpPr>
          <p:cNvPr id="4" name="スライド番号プレースホルダー 3">
            <a:extLst>
              <a:ext uri="{FF2B5EF4-FFF2-40B4-BE49-F238E27FC236}">
                <a16:creationId xmlns:a16="http://schemas.microsoft.com/office/drawing/2014/main" id="{47612E21-95FD-2766-0F5B-7D4029431F0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CA35CD7C-88A8-57DE-E13E-9BE778F8451A}"/>
              </a:ext>
            </a:extLst>
          </p:cNvPr>
          <p:cNvSpPr txBox="1"/>
          <p:nvPr/>
        </p:nvSpPr>
        <p:spPr>
          <a:xfrm>
            <a:off x="321845" y="2865468"/>
            <a:ext cx="5070496"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すべての科目ごとに、受講者の数を計算</a:t>
            </a:r>
          </a:p>
        </p:txBody>
      </p:sp>
      <p:pic>
        <p:nvPicPr>
          <p:cNvPr id="9" name="図 8">
            <a:extLst>
              <a:ext uri="{FF2B5EF4-FFF2-40B4-BE49-F238E27FC236}">
                <a16:creationId xmlns:a16="http://schemas.microsoft.com/office/drawing/2014/main" id="{539B51BC-C981-505E-8D95-E1D2003677B0}"/>
              </a:ext>
            </a:extLst>
          </p:cNvPr>
          <p:cNvPicPr>
            <a:picLocks noChangeAspect="1"/>
          </p:cNvPicPr>
          <p:nvPr/>
        </p:nvPicPr>
        <p:blipFill>
          <a:blip r:embed="rId2"/>
          <a:stretch>
            <a:fillRect/>
          </a:stretch>
        </p:blipFill>
        <p:spPr>
          <a:xfrm>
            <a:off x="750317" y="4241410"/>
            <a:ext cx="6695512" cy="2416345"/>
          </a:xfrm>
          <a:prstGeom prst="rect">
            <a:avLst/>
          </a:prstGeom>
        </p:spPr>
      </p:pic>
    </p:spTree>
    <p:extLst>
      <p:ext uri="{BB962C8B-B14F-4D97-AF65-F5344CB8AC3E}">
        <p14:creationId xmlns:p14="http://schemas.microsoft.com/office/powerpoint/2010/main" val="4163748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A14464-BBAE-5B5F-1091-C2ABFE95D50B}"/>
              </a:ext>
            </a:extLst>
          </p:cNvPr>
          <p:cNvSpPr>
            <a:spLocks noGrp="1"/>
          </p:cNvSpPr>
          <p:nvPr>
            <p:ph type="title"/>
          </p:nvPr>
        </p:nvSpPr>
        <p:spPr/>
        <p:txBody>
          <a:bodyPr>
            <a:normAutofit fontScale="90000"/>
          </a:bodyPr>
          <a:lstStyle/>
          <a:p>
            <a:r>
              <a:rPr lang="ja-JP" altLang="en-US" dirty="0"/>
              <a:t>グループ化と分析の基本</a:t>
            </a:r>
            <a:endParaRPr kumimoji="1" lang="ja-JP" altLang="en-US" dirty="0"/>
          </a:p>
        </p:txBody>
      </p:sp>
      <p:sp>
        <p:nvSpPr>
          <p:cNvPr id="3" name="コンテンツ プレースホルダー 2">
            <a:extLst>
              <a:ext uri="{FF2B5EF4-FFF2-40B4-BE49-F238E27FC236}">
                <a16:creationId xmlns:a16="http://schemas.microsoft.com/office/drawing/2014/main" id="{A770F654-3597-8F8D-AC7B-B5CCAE8468E4}"/>
              </a:ext>
            </a:extLst>
          </p:cNvPr>
          <p:cNvSpPr>
            <a:spLocks noGrp="1"/>
          </p:cNvSpPr>
          <p:nvPr>
            <p:ph idx="1"/>
          </p:nvPr>
        </p:nvSpPr>
        <p:spPr/>
        <p:txBody>
          <a:bodyPr>
            <a:noAutofit/>
          </a:bodyPr>
          <a:lstStyle/>
          <a:p>
            <a:pPr marL="0" indent="0">
              <a:buNone/>
            </a:pPr>
            <a:r>
              <a:rPr kumimoji="1" lang="ja-JP" altLang="en-US" sz="2400" b="1" dirty="0"/>
              <a:t>グループ化と集約</a:t>
            </a:r>
            <a:endParaRPr kumimoji="1" lang="en-US" altLang="ja-JP" sz="2400" b="1" dirty="0"/>
          </a:p>
          <a:p>
            <a:r>
              <a:rPr lang="ja-JP" altLang="en-US" sz="2400" dirty="0"/>
              <a:t>概要</a:t>
            </a:r>
            <a:r>
              <a:rPr kumimoji="1" lang="ja-JP" altLang="en-US" sz="2400" dirty="0"/>
              <a:t>（例：行数、</a:t>
            </a:r>
            <a:r>
              <a:rPr kumimoji="1" lang="ja-JP" altLang="en-US" sz="2400"/>
              <a:t>平均、</a:t>
            </a:r>
            <a:r>
              <a:rPr lang="ja-JP" altLang="en-US" sz="2400"/>
              <a:t>合計</a:t>
            </a:r>
            <a:r>
              <a:rPr kumimoji="1" lang="ja-JP" altLang="en-US" sz="2400"/>
              <a:t>）</a:t>
            </a:r>
            <a:r>
              <a:rPr kumimoji="1" lang="ja-JP" altLang="en-US" sz="2400" dirty="0"/>
              <a:t>の生成</a:t>
            </a:r>
          </a:p>
          <a:p>
            <a:pPr marL="0" indent="0">
              <a:buNone/>
            </a:pPr>
            <a:r>
              <a:rPr kumimoji="1" lang="ja-JP" altLang="en-US" sz="2400" b="1" dirty="0"/>
              <a:t>データ分析</a:t>
            </a:r>
          </a:p>
          <a:p>
            <a:r>
              <a:rPr kumimoji="1" lang="ja-JP" altLang="en-US" sz="2400" dirty="0"/>
              <a:t>グループ化と集約を用いて、カテゴリ別、時系列別などのデータ分析を実施</a:t>
            </a:r>
            <a:endParaRPr kumimoji="1" lang="en-US" altLang="ja-JP" sz="2400" dirty="0"/>
          </a:p>
          <a:p>
            <a:pPr marL="0" indent="0">
              <a:buNone/>
            </a:pPr>
            <a:r>
              <a:rPr kumimoji="1" lang="ja-JP" altLang="en-US" sz="2400" b="1" dirty="0"/>
              <a:t>ビジネスインテリジェンス</a:t>
            </a:r>
          </a:p>
          <a:p>
            <a:r>
              <a:rPr kumimoji="1" lang="ja-JP" altLang="en-US" sz="2400" dirty="0"/>
              <a:t>売上のトレンド分析や顧客セグメント分析など、ビジネス意思決定に役立つ分析を実施</a:t>
            </a:r>
          </a:p>
          <a:p>
            <a:pPr marL="0" indent="0">
              <a:buNone/>
            </a:pPr>
            <a:r>
              <a:rPr kumimoji="1" lang="ja-JP" altLang="en-US" sz="2400" b="1" dirty="0"/>
              <a:t>データの可視化</a:t>
            </a:r>
          </a:p>
          <a:p>
            <a:r>
              <a:rPr kumimoji="1" lang="ja-JP" altLang="en-US" sz="2400" dirty="0"/>
              <a:t>グループ化と集約ののち、チャートやグラフで情報を視覚的に表現</a:t>
            </a:r>
          </a:p>
        </p:txBody>
      </p:sp>
      <p:sp>
        <p:nvSpPr>
          <p:cNvPr id="4" name="スライド番号プレースホルダー 3">
            <a:extLst>
              <a:ext uri="{FF2B5EF4-FFF2-40B4-BE49-F238E27FC236}">
                <a16:creationId xmlns:a16="http://schemas.microsoft.com/office/drawing/2014/main" id="{23EF8CB4-4CB0-75DF-09E0-FF5894840FE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142437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7-2. </a:t>
            </a:r>
            <a:r>
              <a:rPr lang="ja-JP" altLang="en-US" sz="4500" dirty="0">
                <a:solidFill>
                  <a:schemeClr val="tx2"/>
                </a:solidFill>
                <a:latin typeface="メイリオ" panose="020B0604030504040204" pitchFamily="50" charset="-128"/>
              </a:rPr>
              <a:t>演習</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12</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369039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710338-32A7-546B-F6DA-FC827C869744}"/>
              </a:ext>
            </a:extLst>
          </p:cNvPr>
          <p:cNvSpPr>
            <a:spLocks noGrp="1"/>
          </p:cNvSpPr>
          <p:nvPr>
            <p:ph type="title"/>
          </p:nvPr>
        </p:nvSpPr>
        <p:spPr/>
        <p:txBody>
          <a:bodyPr>
            <a:normAutofit fontScale="90000"/>
          </a:bodyPr>
          <a:lstStyle/>
          <a:p>
            <a:r>
              <a:rPr lang="ja-JP" altLang="en-US" dirty="0"/>
              <a:t>いまから演習で行うこと、注意点</a:t>
            </a:r>
            <a:endParaRPr kumimoji="1" lang="ja-JP" altLang="en-US" dirty="0"/>
          </a:p>
        </p:txBody>
      </p:sp>
      <p:sp>
        <p:nvSpPr>
          <p:cNvPr id="3" name="コンテンツ プレースホルダー 2">
            <a:extLst>
              <a:ext uri="{FF2B5EF4-FFF2-40B4-BE49-F238E27FC236}">
                <a16:creationId xmlns:a16="http://schemas.microsoft.com/office/drawing/2014/main" id="{73FEE139-38B0-5DE9-8AC1-2182A1BB1766}"/>
              </a:ext>
            </a:extLst>
          </p:cNvPr>
          <p:cNvSpPr>
            <a:spLocks noGrp="1"/>
          </p:cNvSpPr>
          <p:nvPr>
            <p:ph idx="1"/>
          </p:nvPr>
        </p:nvSpPr>
        <p:spPr>
          <a:xfrm>
            <a:off x="321845" y="846252"/>
            <a:ext cx="8461208" cy="5875223"/>
          </a:xfrm>
        </p:spPr>
        <p:txBody>
          <a:bodyPr>
            <a:normAutofit/>
          </a:bodyPr>
          <a:lstStyle/>
          <a:p>
            <a:r>
              <a:rPr kumimoji="1" lang="ja-JP" altLang="en-US" sz="2400" dirty="0"/>
              <a:t>次のテーブルを作成</a:t>
            </a:r>
            <a:endParaRPr kumimoji="1" lang="en-US" altLang="ja-JP" sz="2400" dirty="0"/>
          </a:p>
          <a:p>
            <a:endParaRPr lang="en-US" altLang="ja-JP" sz="2400" dirty="0"/>
          </a:p>
          <a:p>
            <a:endParaRPr kumimoji="1" lang="en-US" altLang="ja-JP" sz="2400" dirty="0"/>
          </a:p>
          <a:p>
            <a:endParaRPr kumimoji="1" lang="en-US" altLang="ja-JP" sz="2400" dirty="0"/>
          </a:p>
          <a:p>
            <a:endParaRPr lang="en-US" altLang="ja-JP" sz="2400" dirty="0"/>
          </a:p>
          <a:p>
            <a:pPr marL="0" indent="0">
              <a:buNone/>
            </a:pPr>
            <a:r>
              <a:rPr kumimoji="1" lang="en-US" altLang="ja-JP" sz="2400" dirty="0"/>
              <a:t>【Access </a:t>
            </a:r>
            <a:r>
              <a:rPr kumimoji="1" lang="ja-JP" altLang="en-US" sz="2400" dirty="0"/>
              <a:t>での注意点</a:t>
            </a:r>
            <a:r>
              <a:rPr kumimoji="1" lang="en-US" altLang="ja-JP" sz="2400" dirty="0"/>
              <a:t>】</a:t>
            </a:r>
          </a:p>
          <a:p>
            <a:r>
              <a:rPr lang="en-US" altLang="ja-JP" sz="2400" b="1" dirty="0"/>
              <a:t>SQL</a:t>
            </a:r>
            <a:r>
              <a:rPr lang="ja-JP" altLang="en-US" sz="2400" b="1" dirty="0"/>
              <a:t>ビューでは、</a:t>
            </a:r>
            <a:r>
              <a:rPr lang="en-US" altLang="ja-JP" sz="2400" b="1" u="sng" dirty="0">
                <a:solidFill>
                  <a:srgbClr val="FF0000"/>
                </a:solidFill>
              </a:rPr>
              <a:t>SQL</a:t>
            </a:r>
            <a:r>
              <a:rPr lang="ja-JP" altLang="en-US" sz="2400" b="1" u="sng" dirty="0">
                <a:solidFill>
                  <a:srgbClr val="FF0000"/>
                </a:solidFill>
              </a:rPr>
              <a:t>文を１つずつ</a:t>
            </a:r>
            <a:r>
              <a:rPr lang="ja-JP" altLang="en-US" sz="2400" b="1" dirty="0"/>
              <a:t>実行</a:t>
            </a:r>
            <a:endParaRPr lang="en-US" altLang="ja-JP" sz="2400" b="1" dirty="0"/>
          </a:p>
          <a:p>
            <a:pPr marL="0" indent="0">
              <a:buNone/>
            </a:pPr>
            <a:r>
              <a:rPr kumimoji="1" lang="ja-JP" altLang="en-US" sz="2400" dirty="0"/>
              <a:t>　（複数まとめての一括実行ができない）</a:t>
            </a:r>
            <a:endParaRPr lang="en-US" altLang="ja-JP" sz="2400" dirty="0"/>
          </a:p>
          <a:p>
            <a:r>
              <a:rPr kumimoji="1" lang="en-US" altLang="ja-JP" sz="2400" b="1" dirty="0">
                <a:solidFill>
                  <a:srgbClr val="FF0000"/>
                </a:solidFill>
              </a:rPr>
              <a:t>CREATE TABLE</a:t>
            </a:r>
            <a:r>
              <a:rPr lang="ja-JP" altLang="en-US" sz="2400" b="1" dirty="0">
                <a:solidFill>
                  <a:srgbClr val="FF0000"/>
                </a:solidFill>
              </a:rPr>
              <a:t> </a:t>
            </a:r>
            <a:r>
              <a:rPr kumimoji="1" lang="ja-JP" altLang="en-US" sz="2400" dirty="0"/>
              <a:t>では、「実行」の後、</a:t>
            </a:r>
            <a:r>
              <a:rPr kumimoji="1" lang="ja-JP" altLang="en-US" sz="2400" b="1" dirty="0">
                <a:solidFill>
                  <a:srgbClr val="FF0000"/>
                </a:solidFill>
              </a:rPr>
              <a:t>画面が変化しない</a:t>
            </a:r>
            <a:r>
              <a:rPr kumimoji="1" lang="ja-JP" altLang="en-US" sz="2400" dirty="0"/>
              <a:t>が実行できている</a:t>
            </a:r>
            <a:endParaRPr kumimoji="1" lang="en-US" altLang="ja-JP" sz="2400" dirty="0"/>
          </a:p>
          <a:p>
            <a:r>
              <a:rPr kumimoji="1" lang="en-US" altLang="ja-JP" sz="2400" b="1" dirty="0">
                <a:solidFill>
                  <a:srgbClr val="FF0000"/>
                </a:solidFill>
              </a:rPr>
              <a:t>INSERT INTO </a:t>
            </a:r>
            <a:r>
              <a:rPr kumimoji="1" lang="ja-JP" altLang="en-US" sz="2400" dirty="0"/>
              <a:t>では、「実行」の後、</a:t>
            </a:r>
            <a:r>
              <a:rPr lang="ja-JP" altLang="en-US" sz="2400" b="1" dirty="0">
                <a:solidFill>
                  <a:srgbClr val="FF0000"/>
                </a:solidFill>
              </a:rPr>
              <a:t>確認表示</a:t>
            </a:r>
            <a:r>
              <a:rPr lang="ja-JP" altLang="en-US" sz="2400" dirty="0"/>
              <a:t>が出る。その後、</a:t>
            </a:r>
            <a:r>
              <a:rPr kumimoji="1" lang="ja-JP" altLang="en-US" sz="2400" b="1" dirty="0">
                <a:solidFill>
                  <a:srgbClr val="FF0000"/>
                </a:solidFill>
              </a:rPr>
              <a:t>画面が変化しない</a:t>
            </a:r>
            <a:r>
              <a:rPr kumimoji="1" lang="ja-JP" altLang="en-US" sz="2400" dirty="0"/>
              <a:t>が実行できている</a:t>
            </a:r>
          </a:p>
          <a:p>
            <a:endParaRPr kumimoji="1" lang="ja-JP" altLang="en-US" sz="2400" dirty="0"/>
          </a:p>
        </p:txBody>
      </p:sp>
      <p:sp>
        <p:nvSpPr>
          <p:cNvPr id="4" name="スライド番号プレースホルダー 3">
            <a:extLst>
              <a:ext uri="{FF2B5EF4-FFF2-40B4-BE49-F238E27FC236}">
                <a16:creationId xmlns:a16="http://schemas.microsoft.com/office/drawing/2014/main" id="{7393D461-C8A7-0BD4-47F9-B72D3D66B02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9" name="図 8">
            <a:extLst>
              <a:ext uri="{FF2B5EF4-FFF2-40B4-BE49-F238E27FC236}">
                <a16:creationId xmlns:a16="http://schemas.microsoft.com/office/drawing/2014/main" id="{8CD5BE55-88CA-04E1-346E-411A90FD2EB0}"/>
              </a:ext>
            </a:extLst>
          </p:cNvPr>
          <p:cNvPicPr>
            <a:picLocks noChangeAspect="1"/>
          </p:cNvPicPr>
          <p:nvPr/>
        </p:nvPicPr>
        <p:blipFill>
          <a:blip r:embed="rId2"/>
          <a:stretch>
            <a:fillRect/>
          </a:stretch>
        </p:blipFill>
        <p:spPr>
          <a:xfrm>
            <a:off x="1704535" y="1296540"/>
            <a:ext cx="4680589" cy="1849183"/>
          </a:xfrm>
          <a:prstGeom prst="rect">
            <a:avLst/>
          </a:prstGeom>
        </p:spPr>
      </p:pic>
    </p:spTree>
    <p:extLst>
      <p:ext uri="{BB962C8B-B14F-4D97-AF65-F5344CB8AC3E}">
        <p14:creationId xmlns:p14="http://schemas.microsoft.com/office/powerpoint/2010/main" val="3810045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5311440" cy="1286160"/>
          </a:xfrm>
        </p:spPr>
        <p:txBody>
          <a:bodyPr anchor="b">
            <a:normAutofit fontScale="90000"/>
          </a:bodyPr>
          <a:lstStyle/>
          <a:p>
            <a:pPr algn="l"/>
            <a:r>
              <a:rPr lang="ja-JP" altLang="en-US" dirty="0"/>
              <a:t>演習１．</a:t>
            </a:r>
            <a:r>
              <a:rPr lang="en-US" altLang="ja-JP" dirty="0"/>
              <a:t>Access </a:t>
            </a:r>
            <a:r>
              <a:rPr lang="ja-JP" altLang="en-US" dirty="0"/>
              <a:t>の </a:t>
            </a:r>
            <a:r>
              <a:rPr lang="en-US" altLang="ja-JP" dirty="0"/>
              <a:t>SQL </a:t>
            </a:r>
            <a:r>
              <a:rPr lang="ja-JP" altLang="en-US" dirty="0"/>
              <a:t>ビューを用いたテーブル定義</a:t>
            </a:r>
            <a:br>
              <a:rPr lang="en-US" altLang="ja-JP" dirty="0"/>
            </a:br>
            <a:r>
              <a:rPr lang="ja-JP" altLang="en-US" dirty="0"/>
              <a:t>とデータの追加</a:t>
            </a:r>
            <a:endParaRPr lang="ja-JP" altLang="en-US" b="1" dirty="0"/>
          </a:p>
        </p:txBody>
      </p:sp>
      <p:sp>
        <p:nvSpPr>
          <p:cNvPr id="3" name="コンテンツ プレースホルダー 2"/>
          <p:cNvSpPr>
            <a:spLocks noGrp="1"/>
          </p:cNvSpPr>
          <p:nvPr>
            <p:ph idx="1"/>
          </p:nvPr>
        </p:nvSpPr>
        <p:spPr>
          <a:xfrm>
            <a:off x="3724073" y="2559093"/>
            <a:ext cx="5177644" cy="4094369"/>
          </a:xfrm>
        </p:spPr>
        <p:txBody>
          <a:bodyPr>
            <a:normAutofit/>
          </a:bodyPr>
          <a:lstStyle/>
          <a:p>
            <a:pPr marL="0" indent="0">
              <a:spcAft>
                <a:spcPts val="600"/>
              </a:spcAft>
              <a:buNone/>
            </a:pPr>
            <a:r>
              <a:rPr lang="en-US" altLang="ja-JP" sz="2400" b="1" dirty="0"/>
              <a:t>【</a:t>
            </a:r>
            <a:r>
              <a:rPr lang="ja-JP" altLang="en-US" sz="2400" b="1" dirty="0"/>
              <a:t>トピックス</a:t>
            </a:r>
            <a:r>
              <a:rPr lang="en-US" altLang="ja-JP" sz="2400" b="1" dirty="0"/>
              <a:t>】</a:t>
            </a:r>
          </a:p>
          <a:p>
            <a:pPr lvl="1">
              <a:spcAft>
                <a:spcPts val="600"/>
              </a:spcAft>
            </a:pPr>
            <a:r>
              <a:rPr lang="en-US" altLang="ja-JP" b="1" dirty="0"/>
              <a:t>SQL</a:t>
            </a:r>
            <a:r>
              <a:rPr lang="ja-JP" altLang="en-US" b="1" dirty="0"/>
              <a:t>ビューを開く</a:t>
            </a:r>
            <a:endParaRPr lang="en-US" altLang="ja-JP" b="1" dirty="0"/>
          </a:p>
          <a:p>
            <a:pPr lvl="1">
              <a:spcAft>
                <a:spcPts val="600"/>
              </a:spcAft>
            </a:pPr>
            <a:r>
              <a:rPr lang="en-US" altLang="ja-JP" b="1" dirty="0"/>
              <a:t>SQL</a:t>
            </a:r>
            <a:r>
              <a:rPr lang="ja-JP" altLang="en-US" b="1" dirty="0"/>
              <a:t>文の編集</a:t>
            </a:r>
            <a:endParaRPr lang="en-US" altLang="ja-JP" b="1" dirty="0"/>
          </a:p>
          <a:p>
            <a:pPr lvl="1">
              <a:spcAft>
                <a:spcPts val="600"/>
              </a:spcAft>
            </a:pPr>
            <a:r>
              <a:rPr lang="en-US" altLang="ja-JP" b="1" dirty="0"/>
              <a:t>create table</a:t>
            </a:r>
          </a:p>
          <a:p>
            <a:pPr lvl="1">
              <a:spcAft>
                <a:spcPts val="600"/>
              </a:spcAft>
            </a:pPr>
            <a:r>
              <a:rPr lang="en-US" altLang="ja-JP" b="1" dirty="0"/>
              <a:t>insert into</a:t>
            </a:r>
          </a:p>
          <a:p>
            <a:pPr lvl="1">
              <a:spcAft>
                <a:spcPts val="600"/>
              </a:spcAft>
            </a:pPr>
            <a:r>
              <a:rPr lang="en-US" altLang="ja-JP" b="1" dirty="0"/>
              <a:t>SQL</a:t>
            </a:r>
            <a:r>
              <a:rPr lang="ja-JP" altLang="en-US" b="1" dirty="0"/>
              <a:t>文の実行</a:t>
            </a:r>
            <a:endParaRPr lang="en-US" altLang="ja-JP"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14</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894666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9550" y="231905"/>
            <a:ext cx="8753475" cy="507206"/>
          </a:xfrm>
        </p:spPr>
        <p:txBody>
          <a:bodyPr>
            <a:normAutofit fontScale="90000"/>
          </a:bodyPr>
          <a:lstStyle/>
          <a:p>
            <a:r>
              <a:rPr kumimoji="1" lang="ja-JP" altLang="en-US" dirty="0">
                <a:latin typeface="メイリオ" panose="020B0604030504040204" pitchFamily="50" charset="-128"/>
                <a:ea typeface="メイリオ" panose="020B0604030504040204" pitchFamily="50" charset="-128"/>
              </a:rPr>
              <a:t>演習　</a:t>
            </a:r>
          </a:p>
        </p:txBody>
      </p:sp>
      <p:sp>
        <p:nvSpPr>
          <p:cNvPr id="3" name="コンテンツ プレースホルダー 2"/>
          <p:cNvSpPr>
            <a:spLocks noGrp="1"/>
          </p:cNvSpPr>
          <p:nvPr>
            <p:ph idx="1"/>
          </p:nvPr>
        </p:nvSpPr>
        <p:spPr>
          <a:xfrm>
            <a:off x="348096" y="946168"/>
            <a:ext cx="8332334" cy="3649133"/>
          </a:xfrm>
        </p:spPr>
        <p:txBody>
          <a:bodyPr>
            <a:normAutofit/>
          </a:bodyPr>
          <a:lstStyle/>
          <a:p>
            <a:pPr marL="385763" indent="-385763">
              <a:lnSpc>
                <a:spcPct val="120000"/>
              </a:lnSpc>
              <a:buFont typeface="+mj-lt"/>
              <a:buAutoNum type="arabicPeriod"/>
            </a:pPr>
            <a:r>
              <a:rPr lang="ja-JP" altLang="en-US" sz="2400" dirty="0">
                <a:latin typeface="メイリオ" panose="020B0604030504040204" pitchFamily="50" charset="-128"/>
              </a:rPr>
              <a:t>パソコンを使用する</a:t>
            </a:r>
            <a:br>
              <a:rPr lang="en-US" altLang="ja-JP" sz="2400" dirty="0">
                <a:latin typeface="メイリオ" panose="020B0604030504040204" pitchFamily="50" charset="-128"/>
              </a:rPr>
            </a:br>
            <a:r>
              <a:rPr lang="ja-JP" altLang="en-US" sz="2400" dirty="0">
                <a:latin typeface="メイリオ" panose="020B0604030504040204" pitchFamily="50" charset="-128"/>
              </a:rPr>
              <a:t>　</a:t>
            </a:r>
            <a:r>
              <a:rPr lang="ja-JP" altLang="en-US" sz="2400" b="1" dirty="0">
                <a:latin typeface="メイリオ" panose="020B0604030504040204" pitchFamily="50" charset="-128"/>
              </a:rPr>
              <a:t>前もって </a:t>
            </a:r>
            <a:r>
              <a:rPr lang="en-US" altLang="ja-JP" sz="2400" b="1" dirty="0">
                <a:latin typeface="メイリオ" panose="020B0604030504040204" pitchFamily="50" charset="-128"/>
              </a:rPr>
              <a:t>Access </a:t>
            </a:r>
            <a:r>
              <a:rPr lang="ja-JP" altLang="en-US" sz="2400" b="1" dirty="0">
                <a:latin typeface="メイリオ" panose="020B0604030504040204" pitchFamily="50" charset="-128"/>
              </a:rPr>
              <a:t>をインストールしておくこと</a:t>
            </a:r>
            <a:endParaRPr lang="en-US" altLang="ja-JP" sz="2400" b="1" dirty="0">
              <a:latin typeface="メイリオ" panose="020B0604030504040204" pitchFamily="50" charset="-128"/>
            </a:endParaRPr>
          </a:p>
          <a:p>
            <a:pPr marL="385763" indent="-385763">
              <a:lnSpc>
                <a:spcPct val="120000"/>
              </a:lnSpc>
              <a:buFont typeface="+mj-lt"/>
              <a:buAutoNum type="arabicPeriod"/>
            </a:pPr>
            <a:endParaRPr lang="en-US" altLang="ja-JP" sz="2400" b="1" dirty="0">
              <a:latin typeface="メイリオ" panose="020B0604030504040204" pitchFamily="50" charset="-128"/>
            </a:endParaRPr>
          </a:p>
          <a:p>
            <a:pPr marL="385763" indent="-385763">
              <a:lnSpc>
                <a:spcPct val="120000"/>
              </a:lnSpc>
              <a:buFont typeface="+mj-lt"/>
              <a:buAutoNum type="arabicPeriod"/>
            </a:pPr>
            <a:r>
              <a:rPr lang="en-US" altLang="ja-JP" sz="2400" dirty="0">
                <a:latin typeface="メイリオ" panose="020B0604030504040204" pitchFamily="50" charset="-128"/>
              </a:rPr>
              <a:t>Access </a:t>
            </a:r>
            <a:r>
              <a:rPr lang="ja-JP" altLang="ja-JP" sz="2400" dirty="0">
                <a:latin typeface="メイリオ" panose="020B0604030504040204" pitchFamily="50" charset="-128"/>
              </a:rPr>
              <a:t>を</a:t>
            </a:r>
            <a:r>
              <a:rPr lang="ja-JP" altLang="ja-JP" sz="2400" dirty="0">
                <a:solidFill>
                  <a:srgbClr val="FF0000"/>
                </a:solidFill>
                <a:latin typeface="メイリオ" panose="020B0604030504040204" pitchFamily="50" charset="-128"/>
              </a:rPr>
              <a:t>起動</a:t>
            </a:r>
            <a:r>
              <a:rPr lang="ja-JP" altLang="en-US" sz="2400" dirty="0">
                <a:latin typeface="メイリオ" panose="020B0604030504040204" pitchFamily="50" charset="-128"/>
              </a:rPr>
              <a:t>する</a:t>
            </a:r>
            <a:br>
              <a:rPr lang="en-US" altLang="ja-JP" sz="2100" dirty="0">
                <a:latin typeface="メイリオ" panose="020B0604030504040204" pitchFamily="50" charset="-128"/>
              </a:rPr>
            </a:br>
            <a:endParaRPr lang="ja-JP" altLang="ja-JP" dirty="0">
              <a:effectLst/>
              <a:latin typeface="メイリオ" panose="020B0604030504040204" pitchFamily="50" charset="-128"/>
            </a:endParaRPr>
          </a:p>
          <a:p>
            <a:pPr marL="385763" indent="-385763">
              <a:lnSpc>
                <a:spcPct val="120000"/>
              </a:lnSpc>
              <a:buFont typeface="+mj-lt"/>
              <a:buAutoNum type="arabicPeriod"/>
            </a:pPr>
            <a:r>
              <a:rPr lang="en-US" altLang="ja-JP" sz="2400" dirty="0">
                <a:latin typeface="メイリオ" panose="020B0604030504040204" pitchFamily="50" charset="-128"/>
              </a:rPr>
              <a:t>Access </a:t>
            </a:r>
            <a:r>
              <a:rPr lang="ja-JP" altLang="ja-JP" sz="2400" dirty="0">
                <a:latin typeface="メイリオ" panose="020B0604030504040204" pitchFamily="50" charset="-128"/>
              </a:rPr>
              <a:t>で、</a:t>
            </a:r>
            <a:r>
              <a:rPr lang="ja-JP" altLang="en-US" sz="2400" dirty="0">
                <a:latin typeface="メイリオ" panose="020B0604030504040204" pitchFamily="50" charset="-128"/>
              </a:rPr>
              <a:t>「</a:t>
            </a:r>
            <a:r>
              <a:rPr lang="ja-JP" altLang="en-US" sz="2400" b="1" dirty="0">
                <a:solidFill>
                  <a:srgbClr val="FF0000"/>
                </a:solidFill>
                <a:latin typeface="メイリオ" panose="020B0604030504040204" pitchFamily="50" charset="-128"/>
              </a:rPr>
              <a:t>空のデータベース</a:t>
            </a:r>
            <a:r>
              <a:rPr lang="ja-JP" altLang="en-US" sz="2400" dirty="0">
                <a:latin typeface="メイリオ" panose="020B0604030504040204" pitchFamily="50" charset="-128"/>
              </a:rPr>
              <a:t>」を選び、「</a:t>
            </a:r>
            <a:r>
              <a:rPr lang="ja-JP" altLang="en-US" sz="2400" b="1" dirty="0">
                <a:solidFill>
                  <a:srgbClr val="FF0000"/>
                </a:solidFill>
                <a:latin typeface="メイリオ" panose="020B0604030504040204" pitchFamily="50" charset="-128"/>
              </a:rPr>
              <a:t>作成</a:t>
            </a:r>
            <a:r>
              <a:rPr lang="ja-JP" altLang="en-US" sz="2400" dirty="0">
                <a:latin typeface="メイリオ" panose="020B0604030504040204" pitchFamily="50" charset="-128"/>
              </a:rPr>
              <a:t>」をクリック．</a:t>
            </a: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pic>
        <p:nvPicPr>
          <p:cNvPr id="6" name="図 5">
            <a:extLst>
              <a:ext uri="{FF2B5EF4-FFF2-40B4-BE49-F238E27FC236}">
                <a16:creationId xmlns:a16="http://schemas.microsoft.com/office/drawing/2014/main" id="{1468FF45-76CA-48C1-83A3-D4BDCC1EFBCA}"/>
              </a:ext>
            </a:extLst>
          </p:cNvPr>
          <p:cNvPicPr>
            <a:picLocks noChangeAspect="1"/>
          </p:cNvPicPr>
          <p:nvPr/>
        </p:nvPicPr>
        <p:blipFill>
          <a:blip r:embed="rId2"/>
          <a:stretch>
            <a:fillRect/>
          </a:stretch>
        </p:blipFill>
        <p:spPr>
          <a:xfrm>
            <a:off x="1712996" y="4556922"/>
            <a:ext cx="4446799" cy="2164554"/>
          </a:xfrm>
          <a:prstGeom prst="rect">
            <a:avLst/>
          </a:prstGeom>
        </p:spPr>
      </p:pic>
      <p:sp>
        <p:nvSpPr>
          <p:cNvPr id="8" name="正方形/長方形 7">
            <a:extLst>
              <a:ext uri="{FF2B5EF4-FFF2-40B4-BE49-F238E27FC236}">
                <a16:creationId xmlns:a16="http://schemas.microsoft.com/office/drawing/2014/main" id="{8DD456EC-0EEC-43E5-89EC-257EF0A8C39E}"/>
              </a:ext>
            </a:extLst>
          </p:cNvPr>
          <p:cNvSpPr/>
          <p:nvPr/>
        </p:nvSpPr>
        <p:spPr>
          <a:xfrm>
            <a:off x="2417094" y="5101243"/>
            <a:ext cx="1025761" cy="89777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16633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76695" y="939422"/>
            <a:ext cx="7185710" cy="3649133"/>
          </a:xfrm>
        </p:spPr>
        <p:txBody>
          <a:bodyPr>
            <a:normAutofit/>
          </a:bodyPr>
          <a:lstStyle/>
          <a:p>
            <a:pPr marL="0" indent="0">
              <a:lnSpc>
                <a:spcPct val="120000"/>
              </a:lnSpc>
              <a:buNone/>
            </a:pPr>
            <a:r>
              <a:rPr lang="en-US" altLang="ja-JP" sz="2400" dirty="0">
                <a:latin typeface="メイリオ" panose="020B0604030504040204" pitchFamily="50" charset="-128"/>
              </a:rPr>
              <a:t>4. </a:t>
            </a:r>
            <a:r>
              <a:rPr lang="ja-JP" altLang="en-US" sz="2400" b="1" dirty="0">
                <a:solidFill>
                  <a:srgbClr val="C00000"/>
                </a:solidFill>
                <a:latin typeface="メイリオ" panose="020B0604030504040204" pitchFamily="50" charset="-128"/>
              </a:rPr>
              <a:t>テーブルツール画面</a:t>
            </a:r>
            <a:r>
              <a:rPr lang="ja-JP" altLang="en-US" sz="2400" dirty="0">
                <a:latin typeface="メイリオ" panose="020B0604030504040204" pitchFamily="50" charset="-128"/>
              </a:rPr>
              <a:t>が表示されることを確認</a:t>
            </a:r>
            <a:endParaRPr lang="en-US" altLang="ja-JP" sz="2400" dirty="0">
              <a:latin typeface="メイリオ" panose="020B0604030504040204" pitchFamily="50" charset="-128"/>
            </a:endParaRPr>
          </a:p>
          <a:p>
            <a:pPr marL="0" indent="0">
              <a:lnSpc>
                <a:spcPct val="120000"/>
              </a:lnSpc>
              <a:buNone/>
            </a:pPr>
            <a:endParaRPr lang="en-US" altLang="ja-JP" sz="2400" dirty="0">
              <a:solidFill>
                <a:srgbClr val="000066"/>
              </a:solidFill>
              <a:latin typeface="メイリオ" panose="020B0604030504040204" pitchFamily="50" charset="-128"/>
            </a:endParaRPr>
          </a:p>
          <a:p>
            <a:pPr marL="0" indent="0">
              <a:lnSpc>
                <a:spcPct val="120000"/>
              </a:lnSpc>
              <a:buNone/>
            </a:pPr>
            <a:endParaRPr lang="en-US" altLang="ja-JP" sz="2400" dirty="0">
              <a:solidFill>
                <a:srgbClr val="000066"/>
              </a:solidFill>
              <a:latin typeface="メイリオ" panose="020B0604030504040204" pitchFamily="50" charset="-128"/>
            </a:endParaRPr>
          </a:p>
          <a:p>
            <a:pPr marL="0" indent="0">
              <a:lnSpc>
                <a:spcPct val="120000"/>
              </a:lnSpc>
              <a:buNone/>
            </a:pPr>
            <a:endParaRPr lang="en-US" altLang="ja-JP" sz="2400" dirty="0">
              <a:solidFill>
                <a:srgbClr val="000066"/>
              </a:solidFill>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pic>
        <p:nvPicPr>
          <p:cNvPr id="8" name="図 7">
            <a:extLst>
              <a:ext uri="{FF2B5EF4-FFF2-40B4-BE49-F238E27FC236}">
                <a16:creationId xmlns:a16="http://schemas.microsoft.com/office/drawing/2014/main" id="{E4A0E256-381D-48E9-B446-DE2EEE7C76A8}"/>
              </a:ext>
            </a:extLst>
          </p:cNvPr>
          <p:cNvPicPr>
            <a:picLocks noChangeAspect="1"/>
          </p:cNvPicPr>
          <p:nvPr/>
        </p:nvPicPr>
        <p:blipFill>
          <a:blip r:embed="rId2"/>
          <a:stretch>
            <a:fillRect/>
          </a:stretch>
        </p:blipFill>
        <p:spPr>
          <a:xfrm>
            <a:off x="393246" y="1708220"/>
            <a:ext cx="8357507" cy="4081709"/>
          </a:xfrm>
          <a:prstGeom prst="rect">
            <a:avLst/>
          </a:prstGeom>
        </p:spPr>
      </p:pic>
    </p:spTree>
    <p:extLst>
      <p:ext uri="{BB962C8B-B14F-4D97-AF65-F5344CB8AC3E}">
        <p14:creationId xmlns:p14="http://schemas.microsoft.com/office/powerpoint/2010/main" val="75739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6785FB4D-1515-4076-BE88-DD8C27F6B7DA}"/>
              </a:ext>
            </a:extLst>
          </p:cNvPr>
          <p:cNvPicPr>
            <a:picLocks noChangeAspect="1"/>
          </p:cNvPicPr>
          <p:nvPr/>
        </p:nvPicPr>
        <p:blipFill>
          <a:blip r:embed="rId2"/>
          <a:stretch>
            <a:fillRect/>
          </a:stretch>
        </p:blipFill>
        <p:spPr>
          <a:xfrm>
            <a:off x="292528" y="4054934"/>
            <a:ext cx="4873875" cy="2308344"/>
          </a:xfrm>
          <a:prstGeom prst="rect">
            <a:avLst/>
          </a:prstGeom>
        </p:spPr>
      </p:pic>
      <p:pic>
        <p:nvPicPr>
          <p:cNvPr id="11" name="図 10">
            <a:extLst>
              <a:ext uri="{FF2B5EF4-FFF2-40B4-BE49-F238E27FC236}">
                <a16:creationId xmlns:a16="http://schemas.microsoft.com/office/drawing/2014/main" id="{E90DEADB-C80A-4AC7-9AE0-E90DF53F9DFE}"/>
              </a:ext>
            </a:extLst>
          </p:cNvPr>
          <p:cNvPicPr>
            <a:picLocks noChangeAspect="1"/>
          </p:cNvPicPr>
          <p:nvPr/>
        </p:nvPicPr>
        <p:blipFill>
          <a:blip r:embed="rId3"/>
          <a:stretch>
            <a:fillRect/>
          </a:stretch>
        </p:blipFill>
        <p:spPr>
          <a:xfrm>
            <a:off x="292528" y="884099"/>
            <a:ext cx="5829600" cy="2000353"/>
          </a:xfrm>
          <a:prstGeom prst="rect">
            <a:avLst/>
          </a:prstGeom>
        </p:spPr>
      </p:pic>
      <p:pic>
        <p:nvPicPr>
          <p:cNvPr id="8" name="図 7"/>
          <p:cNvPicPr>
            <a:picLocks noChangeAspect="1"/>
          </p:cNvPicPr>
          <p:nvPr/>
        </p:nvPicPr>
        <p:blipFill>
          <a:blip r:embed="rId4"/>
          <a:stretch>
            <a:fillRect/>
          </a:stretch>
        </p:blipFill>
        <p:spPr>
          <a:xfrm>
            <a:off x="6122128" y="2791436"/>
            <a:ext cx="1220995" cy="1245354"/>
          </a:xfrm>
          <a:prstGeom prst="rect">
            <a:avLst/>
          </a:prstGeom>
        </p:spPr>
      </p:pic>
      <p:sp>
        <p:nvSpPr>
          <p:cNvPr id="3" name="コンテンツ プレースホルダー 2"/>
          <p:cNvSpPr>
            <a:spLocks noGrp="1"/>
          </p:cNvSpPr>
          <p:nvPr>
            <p:ph idx="1"/>
          </p:nvPr>
        </p:nvSpPr>
        <p:spPr>
          <a:xfrm>
            <a:off x="180181" y="389477"/>
            <a:ext cx="8211296" cy="1785585"/>
          </a:xfrm>
        </p:spPr>
        <p:txBody>
          <a:bodyPr>
            <a:normAutofit/>
          </a:bodyPr>
          <a:lstStyle/>
          <a:p>
            <a:pPr marL="0" indent="0">
              <a:lnSpc>
                <a:spcPct val="120000"/>
              </a:lnSpc>
              <a:buNone/>
            </a:pPr>
            <a:r>
              <a:rPr lang="en-US" altLang="ja-JP" sz="2400" dirty="0">
                <a:latin typeface="メイリオ" panose="020B0604030504040204" pitchFamily="50" charset="-128"/>
              </a:rPr>
              <a:t>5. </a:t>
            </a:r>
            <a:r>
              <a:rPr lang="ja-JP" altLang="en-US" sz="2400" dirty="0">
                <a:latin typeface="メイリオ" panose="020B0604030504040204" pitchFamily="50" charset="-128"/>
              </a:rPr>
              <a:t>次の手順で、</a:t>
            </a:r>
            <a:r>
              <a:rPr lang="en-US" altLang="ja-JP" sz="2400" b="1" dirty="0">
                <a:solidFill>
                  <a:srgbClr val="C00000"/>
                </a:solidFill>
                <a:latin typeface="メイリオ" panose="020B0604030504040204" pitchFamily="50" charset="-128"/>
              </a:rPr>
              <a:t>SQL</a:t>
            </a:r>
            <a:r>
              <a:rPr lang="ja-JP" altLang="en-US" sz="2400" b="1" dirty="0">
                <a:solidFill>
                  <a:srgbClr val="C00000"/>
                </a:solidFill>
                <a:latin typeface="メイリオ" panose="020B0604030504040204" pitchFamily="50" charset="-128"/>
              </a:rPr>
              <a:t>ビュー</a:t>
            </a:r>
            <a:r>
              <a:rPr lang="ja-JP" altLang="en-US" sz="2400" dirty="0">
                <a:latin typeface="メイリオ" panose="020B0604030504040204" pitchFamily="50" charset="-128"/>
              </a:rPr>
              <a:t>を開く．</a:t>
            </a: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15" name="正方形/長方形 14"/>
          <p:cNvSpPr/>
          <p:nvPr/>
        </p:nvSpPr>
        <p:spPr>
          <a:xfrm>
            <a:off x="1435778" y="1246909"/>
            <a:ext cx="607767" cy="286039"/>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正方形/長方形 16"/>
          <p:cNvSpPr/>
          <p:nvPr/>
        </p:nvSpPr>
        <p:spPr>
          <a:xfrm>
            <a:off x="3186795" y="1532948"/>
            <a:ext cx="519296" cy="744277"/>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下矢印 17"/>
          <p:cNvSpPr/>
          <p:nvPr/>
        </p:nvSpPr>
        <p:spPr>
          <a:xfrm>
            <a:off x="2807754" y="3076852"/>
            <a:ext cx="557711" cy="2915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正方形/長方形 25"/>
          <p:cNvSpPr/>
          <p:nvPr/>
        </p:nvSpPr>
        <p:spPr>
          <a:xfrm>
            <a:off x="6939748" y="3894367"/>
            <a:ext cx="453923" cy="230446"/>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 name="正方形/長方形 28"/>
          <p:cNvSpPr/>
          <p:nvPr/>
        </p:nvSpPr>
        <p:spPr>
          <a:xfrm>
            <a:off x="4608948" y="4403182"/>
            <a:ext cx="676561" cy="301322"/>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正方形/長方形 29"/>
          <p:cNvSpPr/>
          <p:nvPr/>
        </p:nvSpPr>
        <p:spPr>
          <a:xfrm>
            <a:off x="361129" y="4638039"/>
            <a:ext cx="477071" cy="702887"/>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正方形/長方形 30"/>
          <p:cNvSpPr/>
          <p:nvPr/>
        </p:nvSpPr>
        <p:spPr>
          <a:xfrm>
            <a:off x="423263" y="5480574"/>
            <a:ext cx="1488664" cy="421461"/>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 name="角丸四角形 31"/>
          <p:cNvSpPr/>
          <p:nvPr/>
        </p:nvSpPr>
        <p:spPr>
          <a:xfrm>
            <a:off x="5505588" y="4934950"/>
            <a:ext cx="3215149" cy="911461"/>
          </a:xfrm>
          <a:prstGeom prst="roundRect">
            <a:avLst/>
          </a:prstGeom>
          <a:noFill/>
          <a:ln w="57150">
            <a:solidFill>
              <a:srgbClr val="000066">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②「</a:t>
            </a:r>
            <a:r>
              <a:rPr kumimoji="0" lang="ja-JP" altLang="en-US" sz="18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デザイン</a:t>
            </a:r>
            <a:r>
              <a:rPr kumimoji="0" lang="ja-JP" altLang="en-US"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」タブで、「</a:t>
            </a:r>
            <a:r>
              <a:rPr kumimoji="0" lang="ja-JP" altLang="en-US" sz="18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表示</a:t>
            </a:r>
            <a:r>
              <a:rPr kumimoji="0" lang="ja-JP" altLang="en-US"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」を展開し「</a:t>
            </a:r>
            <a:r>
              <a:rPr kumimoji="0" lang="en-US" altLang="ja-JP" sz="18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SQL</a:t>
            </a:r>
            <a:r>
              <a:rPr kumimoji="0" lang="ja-JP" altLang="en-US" sz="18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ビュー</a:t>
            </a:r>
            <a:r>
              <a:rPr kumimoji="0" lang="ja-JP" altLang="en-US"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」を選ぶ</a:t>
            </a:r>
            <a:endParaRPr kumimoji="0" lang="en-US" altLang="ja-JP"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endParaRPr>
          </a:p>
        </p:txBody>
      </p:sp>
      <p:sp>
        <p:nvSpPr>
          <p:cNvPr id="33" name="角丸四角形 32"/>
          <p:cNvSpPr/>
          <p:nvPr/>
        </p:nvSpPr>
        <p:spPr>
          <a:xfrm>
            <a:off x="6234475" y="1125071"/>
            <a:ext cx="2879042" cy="1101331"/>
          </a:xfrm>
          <a:prstGeom prst="roundRect">
            <a:avLst/>
          </a:prstGeom>
          <a:noFill/>
          <a:ln w="57150">
            <a:solidFill>
              <a:srgbClr val="000066">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①「</a:t>
            </a:r>
            <a:r>
              <a:rPr kumimoji="0" lang="ja-JP" altLang="en-US" sz="21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作成</a:t>
            </a:r>
            <a:r>
              <a:rPr kumimoji="0" lang="ja-JP" altLang="en-US"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」タブで、「</a:t>
            </a:r>
            <a:r>
              <a:rPr kumimoji="0" lang="ja-JP" altLang="en-US" sz="21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クエリデザイン</a:t>
            </a:r>
            <a:r>
              <a:rPr kumimoji="0" lang="ja-JP" altLang="en-US"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」をクリック</a:t>
            </a:r>
            <a:endParaRPr kumimoji="0" lang="en-US" altLang="ja-JP"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endParaRPr>
          </a:p>
        </p:txBody>
      </p:sp>
      <p:sp>
        <p:nvSpPr>
          <p:cNvPr id="19" name="テキスト ボックス 18">
            <a:extLst>
              <a:ext uri="{FF2B5EF4-FFF2-40B4-BE49-F238E27FC236}">
                <a16:creationId xmlns:a16="http://schemas.microsoft.com/office/drawing/2014/main" id="{E60A9BCD-A84D-42D1-8807-5DC880EC377E}"/>
              </a:ext>
            </a:extLst>
          </p:cNvPr>
          <p:cNvSpPr txBox="1"/>
          <p:nvPr/>
        </p:nvSpPr>
        <p:spPr>
          <a:xfrm>
            <a:off x="7435650" y="2647485"/>
            <a:ext cx="1569660" cy="147732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このような</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表示が出た</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ときは</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閉じる</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クリック</a:t>
            </a:r>
          </a:p>
        </p:txBody>
      </p:sp>
    </p:spTree>
    <p:extLst>
      <p:ext uri="{BB962C8B-B14F-4D97-AF65-F5344CB8AC3E}">
        <p14:creationId xmlns:p14="http://schemas.microsoft.com/office/powerpoint/2010/main" val="2812323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2FCDA0A4-A1E1-4BFB-9904-866F27DD31EA}"/>
              </a:ext>
            </a:extLst>
          </p:cNvPr>
          <p:cNvSpPr>
            <a:spLocks noGrp="1"/>
          </p:cNvSpPr>
          <p:nvPr>
            <p:ph idx="1"/>
          </p:nvPr>
        </p:nvSpPr>
        <p:spPr>
          <a:xfrm>
            <a:off x="341396" y="13107"/>
            <a:ext cx="8461208" cy="1039461"/>
          </a:xfrm>
        </p:spPr>
        <p:txBody>
          <a:bodyPr>
            <a:normAutofit/>
          </a:bodyPr>
          <a:lstStyle/>
          <a:p>
            <a:pPr marL="0" indent="0">
              <a:buNone/>
            </a:pPr>
            <a:r>
              <a:rPr lang="en-US" altLang="ja-JP" sz="2400" dirty="0"/>
              <a:t>6. </a:t>
            </a:r>
            <a:r>
              <a:rPr lang="en-US" altLang="ja-JP" sz="2400" b="1" dirty="0">
                <a:latin typeface="メイリオ" panose="020B0604030504040204" pitchFamily="50" charset="-128"/>
              </a:rPr>
              <a:t>SQL </a:t>
            </a:r>
            <a:r>
              <a:rPr lang="ja-JP" altLang="en-US" sz="2400" b="1" dirty="0">
                <a:latin typeface="メイリオ" panose="020B0604030504040204" pitchFamily="50" charset="-128"/>
              </a:rPr>
              <a:t>ビュー</a:t>
            </a:r>
            <a:r>
              <a:rPr lang="ja-JP" altLang="en-US" sz="2400" dirty="0">
                <a:latin typeface="メイリオ" panose="020B0604030504040204" pitchFamily="50" charset="-128"/>
              </a:rPr>
              <a:t>に、次の </a:t>
            </a:r>
            <a:r>
              <a:rPr lang="en-US" altLang="ja-JP" sz="2400" dirty="0">
                <a:latin typeface="メイリオ" panose="020B0604030504040204" pitchFamily="50" charset="-128"/>
              </a:rPr>
              <a:t>SQL </a:t>
            </a:r>
            <a:r>
              <a:rPr lang="ja-JP" altLang="en-US" sz="2400" dirty="0">
                <a:latin typeface="メイリオ" panose="020B0604030504040204" pitchFamily="50" charset="-128"/>
              </a:rPr>
              <a:t>を１つずつ入れ、「</a:t>
            </a:r>
            <a:r>
              <a:rPr lang="ja-JP" altLang="en-US" sz="2400" b="1" dirty="0">
                <a:latin typeface="メイリオ" panose="020B0604030504040204" pitchFamily="50" charset="-128"/>
              </a:rPr>
              <a:t>実行</a:t>
            </a:r>
            <a:r>
              <a:rPr lang="ja-JP" altLang="en-US" sz="2400" dirty="0">
                <a:latin typeface="メイリオ" panose="020B0604030504040204" pitchFamily="50" charset="-128"/>
              </a:rPr>
              <a:t>」ボタンで、</a:t>
            </a:r>
            <a:r>
              <a:rPr lang="en-US" altLang="ja-JP" sz="2400" b="1" dirty="0">
                <a:latin typeface="メイリオ" panose="020B0604030504040204" pitchFamily="50" charset="-128"/>
              </a:rPr>
              <a:t>SQL</a:t>
            </a:r>
            <a:r>
              <a:rPr lang="ja-JP" altLang="en-US" sz="2400" b="1" dirty="0">
                <a:latin typeface="メイリオ" panose="020B0604030504040204" pitchFamily="50" charset="-128"/>
              </a:rPr>
              <a:t>文</a:t>
            </a:r>
            <a:r>
              <a:rPr lang="ja-JP" altLang="en-US" sz="2400" dirty="0">
                <a:latin typeface="メイリオ" panose="020B0604030504040204" pitchFamily="50" charset="-128"/>
              </a:rPr>
              <a:t>を実行．結果を確認</a:t>
            </a:r>
            <a:r>
              <a:rPr lang="en-US" altLang="ja-JP" sz="2400" dirty="0">
                <a:latin typeface="メイリオ" panose="020B0604030504040204" pitchFamily="50" charset="-128"/>
              </a:rPr>
              <a:t> </a:t>
            </a:r>
            <a:endParaRPr lang="en-US" altLang="ja-JP" sz="2400" b="1" u="sng" dirty="0">
              <a:solidFill>
                <a:srgbClr val="FF0000"/>
              </a:solidFill>
              <a:latin typeface="メイリオ" panose="020B0604030504040204" pitchFamily="50" charset="-128"/>
            </a:endParaRPr>
          </a:p>
          <a:p>
            <a:pPr marL="0" indent="0">
              <a:buNone/>
            </a:pPr>
            <a:endParaRPr lang="en-US" altLang="ja-JP" dirty="0">
              <a:latin typeface="メイリオ" panose="020B0604030504040204" pitchFamily="50" charset="-128"/>
            </a:endParaRPr>
          </a:p>
          <a:p>
            <a:pPr marL="0" indent="0">
              <a:buNone/>
            </a:pPr>
            <a:endParaRPr lang="en-US" altLang="ja-JP" dirty="0"/>
          </a:p>
        </p:txBody>
      </p:sp>
      <p:sp>
        <p:nvSpPr>
          <p:cNvPr id="7" name="コンテンツ プレースホルダー 2">
            <a:extLst>
              <a:ext uri="{FF2B5EF4-FFF2-40B4-BE49-F238E27FC236}">
                <a16:creationId xmlns:a16="http://schemas.microsoft.com/office/drawing/2014/main" id="{2C698A59-D381-4578-B7B2-723D4296F322}"/>
              </a:ext>
            </a:extLst>
          </p:cNvPr>
          <p:cNvSpPr txBox="1">
            <a:spLocks/>
          </p:cNvSpPr>
          <p:nvPr/>
        </p:nvSpPr>
        <p:spPr>
          <a:xfrm>
            <a:off x="555585" y="3845946"/>
            <a:ext cx="8068870" cy="280361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Segoe UI" panose="020B0502040204020203" pitchFamily="34" charset="0"/>
            </a:endParaRPr>
          </a:p>
        </p:txBody>
      </p:sp>
      <p:sp>
        <p:nvSpPr>
          <p:cNvPr id="3" name="Rectangle 1">
            <a:extLst>
              <a:ext uri="{FF2B5EF4-FFF2-40B4-BE49-F238E27FC236}">
                <a16:creationId xmlns:a16="http://schemas.microsoft.com/office/drawing/2014/main" id="{ADCE3CA2-3420-209E-4E4E-10FB84EB0E02}"/>
              </a:ext>
            </a:extLst>
          </p:cNvPr>
          <p:cNvSpPr>
            <a:spLocks noChangeArrowheads="1"/>
          </p:cNvSpPr>
          <p:nvPr/>
        </p:nvSpPr>
        <p:spPr bwMode="auto">
          <a:xfrm>
            <a:off x="972753" y="3857178"/>
            <a:ext cx="79697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4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D4FEF96A-80DF-AB6A-7A9D-30644E9BA0A3}"/>
              </a:ext>
            </a:extLst>
          </p:cNvPr>
          <p:cNvSpPr/>
          <p:nvPr/>
        </p:nvSpPr>
        <p:spPr>
          <a:xfrm>
            <a:off x="293270" y="776321"/>
            <a:ext cx="8509334" cy="4401205"/>
          </a:xfrm>
          <a:prstGeom prst="rect">
            <a:avLst/>
          </a:prstGeom>
          <a:ln>
            <a:no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CREATE TABLE </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成績 </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科目 </a:t>
            </a: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TEXT</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受講者 </a:t>
            </a: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TEXT</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得点 </a:t>
            </a: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成績 </a:t>
            </a: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国語</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 85);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成績 </a:t>
            </a: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国語</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'B', 90);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成績 </a:t>
            </a: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算数</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 90);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1" dirty="0">
              <a:solidFill>
                <a:prstClr val="black"/>
              </a:solidFill>
              <a:latin typeface="Courier New" panose="02070309020205020404" pitchFamily="49" charset="0"/>
              <a:ea typeface="游ゴシック" panose="020B0400000000000000" pitchFamily="50" charset="-128"/>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成績 </a:t>
            </a: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算数</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'B', 96);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成績 </a:t>
            </a: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理科</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 95);</a:t>
            </a:r>
            <a:endPar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endParaRPr>
          </a:p>
        </p:txBody>
      </p:sp>
      <p:pic>
        <p:nvPicPr>
          <p:cNvPr id="5" name="図 4">
            <a:extLst>
              <a:ext uri="{FF2B5EF4-FFF2-40B4-BE49-F238E27FC236}">
                <a16:creationId xmlns:a16="http://schemas.microsoft.com/office/drawing/2014/main" id="{2A5AD411-0D7D-F265-5105-C173EB249791}"/>
              </a:ext>
            </a:extLst>
          </p:cNvPr>
          <p:cNvPicPr>
            <a:picLocks noChangeAspect="1"/>
          </p:cNvPicPr>
          <p:nvPr/>
        </p:nvPicPr>
        <p:blipFill>
          <a:blip r:embed="rId2"/>
          <a:stretch>
            <a:fillRect/>
          </a:stretch>
        </p:blipFill>
        <p:spPr>
          <a:xfrm>
            <a:off x="355683" y="5391306"/>
            <a:ext cx="3765744" cy="1393897"/>
          </a:xfrm>
          <a:prstGeom prst="rect">
            <a:avLst/>
          </a:prstGeom>
        </p:spPr>
      </p:pic>
      <p:sp>
        <p:nvSpPr>
          <p:cNvPr id="9" name="テキスト ボックス 8">
            <a:extLst>
              <a:ext uri="{FF2B5EF4-FFF2-40B4-BE49-F238E27FC236}">
                <a16:creationId xmlns:a16="http://schemas.microsoft.com/office/drawing/2014/main" id="{A53161E6-9B5A-968F-A3C6-CCC6B19E276F}"/>
              </a:ext>
            </a:extLst>
          </p:cNvPr>
          <p:cNvSpPr txBox="1"/>
          <p:nvPr/>
        </p:nvSpPr>
        <p:spPr>
          <a:xfrm>
            <a:off x="4248765" y="5657671"/>
            <a:ext cx="4339650" cy="1200329"/>
          </a:xfrm>
          <a:prstGeom prst="rect">
            <a:avLst/>
          </a:prstGeom>
          <a:noFill/>
        </p:spPr>
        <p:txBody>
          <a:bodyPr wrap="none" rtlCol="0">
            <a:spAutoFit/>
          </a:bodyPr>
          <a:lstStyle/>
          <a:p>
            <a:r>
              <a:rPr kumimoji="1" lang="en-US" altLang="ja-JP" dirty="0"/>
              <a:t>INSERT INTO</a:t>
            </a:r>
            <a:r>
              <a:rPr kumimoji="1" lang="ja-JP" altLang="en-US" sz="1800" dirty="0"/>
              <a:t>では、「実行」の後、</a:t>
            </a:r>
            <a:r>
              <a:rPr lang="ja-JP" altLang="en-US" sz="1800" dirty="0"/>
              <a:t>確認</a:t>
            </a:r>
            <a:endParaRPr lang="en-US" altLang="ja-JP" sz="1800" dirty="0"/>
          </a:p>
          <a:p>
            <a:r>
              <a:rPr lang="ja-JP" altLang="en-US" sz="1800" dirty="0"/>
              <a:t>表示が出る。その後、</a:t>
            </a:r>
            <a:r>
              <a:rPr kumimoji="1" lang="ja-JP" altLang="en-US" sz="1800" b="1" dirty="0"/>
              <a:t>画面が変化しない</a:t>
            </a:r>
            <a:endParaRPr kumimoji="1" lang="en-US" altLang="ja-JP" sz="1800" b="1" dirty="0"/>
          </a:p>
          <a:p>
            <a:r>
              <a:rPr kumimoji="1" lang="ja-JP" altLang="en-US" sz="1800" dirty="0"/>
              <a:t>が実行できている</a:t>
            </a:r>
          </a:p>
          <a:p>
            <a:endParaRPr kumimoji="1" lang="ja-JP" altLang="en-US" dirty="0"/>
          </a:p>
        </p:txBody>
      </p:sp>
    </p:spTree>
    <p:extLst>
      <p:ext uri="{BB962C8B-B14F-4D97-AF65-F5344CB8AC3E}">
        <p14:creationId xmlns:p14="http://schemas.microsoft.com/office/powerpoint/2010/main" val="1616011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5262" y="371818"/>
            <a:ext cx="8753475" cy="507206"/>
          </a:xfrm>
        </p:spPr>
        <p:txBody>
          <a:bodyPr>
            <a:normAutofit fontScale="90000"/>
          </a:bodyPr>
          <a:lstStyle/>
          <a:p>
            <a:r>
              <a:rPr kumimoji="1" lang="ja-JP" altLang="en-US" dirty="0"/>
              <a:t>間違ってしまったときは、テーブル</a:t>
            </a:r>
            <a:r>
              <a:rPr lang="ja-JP" altLang="en-US" dirty="0"/>
              <a:t>の</a:t>
            </a:r>
            <a:r>
              <a:rPr kumimoji="1" lang="ja-JP" altLang="en-US" dirty="0"/>
              <a:t>削除</a:t>
            </a:r>
            <a:br>
              <a:rPr kumimoji="1" lang="en-US" altLang="ja-JP" dirty="0"/>
            </a:br>
            <a:r>
              <a:rPr kumimoji="1" lang="ja-JP" altLang="en-US" dirty="0"/>
              <a:t>を行ってからやり直した方が早い場合がある</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9225" y="1901335"/>
            <a:ext cx="3065096" cy="3500926"/>
          </a:xfrm>
        </p:spPr>
      </p:pic>
      <p:sp>
        <p:nvSpPr>
          <p:cNvPr id="12" name="正方形/長方形 11"/>
          <p:cNvSpPr/>
          <p:nvPr/>
        </p:nvSpPr>
        <p:spPr>
          <a:xfrm>
            <a:off x="923583" y="3580839"/>
            <a:ext cx="674408" cy="279491"/>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正方形/長方形 12"/>
          <p:cNvSpPr/>
          <p:nvPr/>
        </p:nvSpPr>
        <p:spPr>
          <a:xfrm>
            <a:off x="1674193" y="4762725"/>
            <a:ext cx="674408" cy="279491"/>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角丸四角形 13"/>
          <p:cNvSpPr/>
          <p:nvPr/>
        </p:nvSpPr>
        <p:spPr>
          <a:xfrm>
            <a:off x="4486701" y="2563322"/>
            <a:ext cx="3879850" cy="1079550"/>
          </a:xfrm>
          <a:prstGeom prst="roundRect">
            <a:avLst/>
          </a:prstGeom>
          <a:noFill/>
          <a:ln w="57150">
            <a:solidFill>
              <a:srgbClr val="000066">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1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テーブルビュー</a:t>
            </a:r>
            <a:r>
              <a:rPr kumimoji="0" lang="ja-JP" altLang="en-US"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で、削除したいテーブルを</a:t>
            </a:r>
            <a:r>
              <a:rPr kumimoji="0"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右クリック</a:t>
            </a:r>
            <a:r>
              <a:rPr kumimoji="0" lang="ja-JP" altLang="en-US"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して、「</a:t>
            </a:r>
            <a:r>
              <a:rPr kumimoji="0"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削除</a:t>
            </a:r>
            <a:r>
              <a:rPr kumimoji="0" lang="ja-JP" altLang="en-US" sz="2100" b="0" i="0" u="none" strike="noStrike" kern="1200" cap="none" spc="0" normalizeH="0" baseline="0" noProof="0" dirty="0">
                <a:ln>
                  <a:noFill/>
                </a:ln>
                <a:solidFill>
                  <a:srgbClr val="003366"/>
                </a:solidFill>
                <a:effectLst/>
                <a:uLnTx/>
                <a:uFillTx/>
                <a:latin typeface="メイリオ" panose="020B0604030504040204" pitchFamily="50" charset="-128"/>
                <a:ea typeface="メイリオ" panose="020B0604030504040204" pitchFamily="50" charset="-128"/>
                <a:cs typeface="+mn-cs"/>
              </a:rPr>
              <a:t>」</a:t>
            </a:r>
            <a:endParaRPr kumimoji="0" lang="en-US" altLang="ja-JP" sz="2100" b="0" i="0" u="none" strike="noStrike" kern="1200" cap="none" spc="0" normalizeH="0" baseline="0" noProof="0" dirty="0">
              <a:ln>
                <a:noFill/>
              </a:ln>
              <a:solidFill>
                <a:srgbClr val="003366"/>
              </a:solidFill>
              <a:effectLst/>
              <a:uLnTx/>
              <a:uFillTx/>
              <a:latin typeface="メイリオ" panose="020B0604030504040204" pitchFamily="50" charset="-128"/>
              <a:ea typeface="メイリオ" panose="020B0604030504040204" pitchFamily="50" charset="-128"/>
              <a:cs typeface="+mn-cs"/>
            </a:endParaRPr>
          </a:p>
        </p:txBody>
      </p:sp>
      <p:sp>
        <p:nvSpPr>
          <p:cNvPr id="15" name="テキスト ボックス 14"/>
          <p:cNvSpPr txBox="1"/>
          <p:nvPr/>
        </p:nvSpPr>
        <p:spPr>
          <a:xfrm>
            <a:off x="4486701" y="4135288"/>
            <a:ext cx="4108817"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テーブル</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を削除するときは、</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間違って必要な</a:t>
            </a:r>
            <a:r>
              <a:rPr kumimoji="0" lang="ja-JP" altLang="en-US" sz="1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テーブル</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を削除しない</a:t>
            </a: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ように、十分に注意する！</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（元に戻せない）</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431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0" y="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238269" y="1828800"/>
            <a:ext cx="6355868" cy="4254500"/>
          </a:xfrm>
        </p:spPr>
        <p:txBody>
          <a:bodyPr>
            <a:noAutofit/>
          </a:bodyPr>
          <a:lstStyle/>
          <a:p>
            <a:pPr marL="0" indent="0">
              <a:buNone/>
            </a:pPr>
            <a:r>
              <a:rPr lang="ja-JP" altLang="en-US" sz="2400" b="1" dirty="0">
                <a:solidFill>
                  <a:srgbClr val="374151"/>
                </a:solidFill>
                <a:latin typeface="Söhne"/>
              </a:rPr>
              <a:t>① </a:t>
            </a:r>
            <a:r>
              <a:rPr lang="en-US" altLang="ja-JP" sz="2400" b="1" dirty="0">
                <a:solidFill>
                  <a:srgbClr val="374151"/>
                </a:solidFill>
                <a:latin typeface="Söhne"/>
              </a:rPr>
              <a:t>SQL</a:t>
            </a:r>
            <a:r>
              <a:rPr lang="ja-JP" altLang="en-US" sz="2400" b="1" dirty="0">
                <a:solidFill>
                  <a:srgbClr val="374151"/>
                </a:solidFill>
                <a:latin typeface="Söhne"/>
              </a:rPr>
              <a:t>コマンドの習得</a:t>
            </a:r>
            <a:endParaRPr lang="en-US" altLang="ja-JP" sz="2400" b="1" dirty="0">
              <a:solidFill>
                <a:srgbClr val="374151"/>
              </a:solidFill>
              <a:latin typeface="Söhne"/>
            </a:endParaRPr>
          </a:p>
          <a:p>
            <a:pPr marL="0" indent="0">
              <a:buNone/>
            </a:pPr>
            <a:r>
              <a:rPr lang="ja-JP" altLang="en-US" sz="2400" b="1" dirty="0">
                <a:solidFill>
                  <a:srgbClr val="374151"/>
                </a:solidFill>
                <a:latin typeface="Söhne"/>
              </a:rPr>
              <a:t>② グループ化と集約によるデータの把握</a:t>
            </a:r>
            <a:endParaRPr lang="ja-JP" altLang="en-US" sz="2400" dirty="0">
              <a:solidFill>
                <a:srgbClr val="374151"/>
              </a:solidFill>
              <a:latin typeface="Söhne"/>
            </a:endParaRPr>
          </a:p>
          <a:p>
            <a:pPr marL="0" indent="0">
              <a:buNone/>
            </a:pPr>
            <a:r>
              <a:rPr lang="ja-JP" altLang="en-US" sz="2400" b="1" dirty="0">
                <a:solidFill>
                  <a:srgbClr val="374151"/>
                </a:solidFill>
                <a:latin typeface="Söhne"/>
              </a:rPr>
              <a:t>③ 実践的なデータ分析</a:t>
            </a:r>
            <a:endParaRPr lang="en-US" altLang="ja-JP" sz="2400" b="1" dirty="0">
              <a:solidFill>
                <a:srgbClr val="374151"/>
              </a:solidFill>
              <a:latin typeface="Söhne"/>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409516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5311440" cy="1286160"/>
          </a:xfrm>
        </p:spPr>
        <p:txBody>
          <a:bodyPr anchor="b">
            <a:normAutofit fontScale="90000"/>
          </a:bodyPr>
          <a:lstStyle/>
          <a:p>
            <a:r>
              <a:rPr lang="ja-JP" altLang="en-US" dirty="0"/>
              <a:t>演習２．</a:t>
            </a:r>
            <a:r>
              <a:rPr lang="en-US" altLang="ja-JP" dirty="0"/>
              <a:t>SQL </a:t>
            </a:r>
            <a:r>
              <a:rPr lang="ja-JP" altLang="en-US" dirty="0"/>
              <a:t>によるグループ化と集約．</a:t>
            </a:r>
            <a:r>
              <a:rPr lang="en-US" altLang="ja-JP" dirty="0"/>
              <a:t> Access </a:t>
            </a:r>
            <a:r>
              <a:rPr lang="ja-JP" altLang="en-US" dirty="0"/>
              <a:t>の </a:t>
            </a:r>
            <a:r>
              <a:rPr lang="en-US" altLang="ja-JP" dirty="0"/>
              <a:t>SQL </a:t>
            </a:r>
            <a:r>
              <a:rPr lang="ja-JP" altLang="en-US" dirty="0"/>
              <a:t>ビューを使用．</a:t>
            </a:r>
            <a:br>
              <a:rPr lang="en-US" altLang="ja-JP" dirty="0"/>
            </a:br>
            <a:endParaRPr lang="ja-JP" altLang="en-US" b="1" dirty="0"/>
          </a:p>
        </p:txBody>
      </p:sp>
      <p:sp>
        <p:nvSpPr>
          <p:cNvPr id="3" name="コンテンツ プレースホルダー 2"/>
          <p:cNvSpPr>
            <a:spLocks noGrp="1"/>
          </p:cNvSpPr>
          <p:nvPr>
            <p:ph idx="1"/>
          </p:nvPr>
        </p:nvSpPr>
        <p:spPr>
          <a:xfrm>
            <a:off x="3724073" y="2027321"/>
            <a:ext cx="5177644" cy="4626141"/>
          </a:xfrm>
        </p:spPr>
        <p:txBody>
          <a:bodyPr>
            <a:normAutofit/>
          </a:bodyPr>
          <a:lstStyle/>
          <a:p>
            <a:pPr marL="0" indent="0">
              <a:spcAft>
                <a:spcPts val="600"/>
              </a:spcAft>
              <a:buNone/>
            </a:pPr>
            <a:r>
              <a:rPr lang="en-US" altLang="ja-JP" sz="2400" b="1" dirty="0"/>
              <a:t>【</a:t>
            </a:r>
            <a:r>
              <a:rPr lang="ja-JP" altLang="en-US" sz="2400" b="1" dirty="0"/>
              <a:t>トピックス</a:t>
            </a:r>
            <a:r>
              <a:rPr lang="en-US" altLang="ja-JP" sz="2400" b="1" dirty="0"/>
              <a:t>】</a:t>
            </a:r>
          </a:p>
          <a:p>
            <a:pPr marL="914400" lvl="1" indent="-457200">
              <a:spcAft>
                <a:spcPts val="600"/>
              </a:spcAft>
              <a:buFont typeface="+mj-lt"/>
              <a:buAutoNum type="arabicPeriod"/>
            </a:pPr>
            <a:r>
              <a:rPr lang="ja-JP" altLang="en-US" b="1" dirty="0"/>
              <a:t>グループ化</a:t>
            </a:r>
            <a:endParaRPr lang="en-US" altLang="ja-JP" b="1" dirty="0"/>
          </a:p>
          <a:p>
            <a:pPr marL="914400" lvl="1" indent="-457200">
              <a:spcAft>
                <a:spcPts val="600"/>
              </a:spcAft>
              <a:buFont typeface="+mj-lt"/>
              <a:buAutoNum type="arabicPeriod"/>
            </a:pPr>
            <a:r>
              <a:rPr lang="ja-JP" altLang="en-US" b="1" dirty="0"/>
              <a:t>集約</a:t>
            </a:r>
            <a:endParaRPr lang="en-US" altLang="ja-JP" b="1" dirty="0"/>
          </a:p>
          <a:p>
            <a:pPr marL="914400" lvl="1" indent="-457200">
              <a:spcAft>
                <a:spcPts val="600"/>
              </a:spcAft>
              <a:buFont typeface="+mj-lt"/>
              <a:buAutoNum type="arabicPeriod"/>
            </a:pPr>
            <a:r>
              <a:rPr lang="en-US" altLang="ja-JP" b="1" dirty="0"/>
              <a:t>GROUP BY</a:t>
            </a:r>
          </a:p>
          <a:p>
            <a:pPr marL="914400" lvl="1" indent="-457200">
              <a:spcAft>
                <a:spcPts val="600"/>
              </a:spcAft>
              <a:buFont typeface="+mj-lt"/>
              <a:buAutoNum type="arabicPeriod"/>
            </a:pPr>
            <a:r>
              <a:rPr lang="en-US" altLang="ja-JP" b="1" dirty="0"/>
              <a:t>AVG</a:t>
            </a:r>
          </a:p>
          <a:p>
            <a:pPr marL="914400" lvl="1" indent="-457200">
              <a:spcAft>
                <a:spcPts val="600"/>
              </a:spcAft>
              <a:buFont typeface="+mj-lt"/>
              <a:buAutoNum type="arabicPeriod"/>
            </a:pPr>
            <a:r>
              <a:rPr lang="en-US" altLang="ja-JP" b="1" dirty="0"/>
              <a:t>COUNT(*)</a:t>
            </a:r>
          </a:p>
          <a:p>
            <a:pPr marL="914400" lvl="1" indent="-457200">
              <a:spcAft>
                <a:spcPts val="600"/>
              </a:spcAft>
              <a:buFont typeface="+mj-lt"/>
              <a:buAutoNum type="arabicPeriod"/>
            </a:pPr>
            <a:r>
              <a:rPr lang="en-US" altLang="ja-JP" b="1" dirty="0"/>
              <a:t>SUM</a:t>
            </a:r>
          </a:p>
          <a:p>
            <a:pPr marL="457200" lvl="1" indent="0">
              <a:spcAft>
                <a:spcPts val="600"/>
              </a:spcAft>
              <a:buNone/>
            </a:pPr>
            <a:endParaRPr lang="en-US" altLang="ja-JP"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20</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89789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1845" y="175028"/>
            <a:ext cx="8461208" cy="1083838"/>
          </a:xfrm>
        </p:spPr>
        <p:txBody>
          <a:bodyPr>
            <a:normAutofit/>
          </a:bodyPr>
          <a:lstStyle/>
          <a:p>
            <a:r>
              <a:rPr kumimoji="1" lang="en-US" altLang="ja-JP" dirty="0"/>
              <a:t>Access </a:t>
            </a:r>
            <a:r>
              <a:rPr kumimoji="1" lang="ja-JP" altLang="en-US" dirty="0"/>
              <a:t>の </a:t>
            </a:r>
            <a:r>
              <a:rPr kumimoji="1" lang="en-US" altLang="ja-JP" dirty="0"/>
              <a:t>SQL </a:t>
            </a:r>
            <a:r>
              <a:rPr kumimoji="1" lang="ja-JP" altLang="en-US" dirty="0"/>
              <a:t>ビューを用いた</a:t>
            </a:r>
            <a:r>
              <a:rPr lang="ja-JP" altLang="en-US" dirty="0"/>
              <a:t>問い合わせ</a:t>
            </a:r>
            <a:endParaRPr kumimoji="1" lang="ja-JP" altLang="en-US" dirty="0"/>
          </a:p>
        </p:txBody>
      </p:sp>
      <p:sp>
        <p:nvSpPr>
          <p:cNvPr id="3" name="コンテンツ プレースホルダー 2"/>
          <p:cNvSpPr>
            <a:spLocks noGrp="1"/>
          </p:cNvSpPr>
          <p:nvPr>
            <p:ph idx="1"/>
          </p:nvPr>
        </p:nvSpPr>
        <p:spPr>
          <a:xfrm>
            <a:off x="321845" y="1496859"/>
            <a:ext cx="8728210" cy="4682559"/>
          </a:xfrm>
        </p:spPr>
        <p:txBody>
          <a:bodyPr>
            <a:normAutofit/>
          </a:bodyPr>
          <a:lstStyle/>
          <a:p>
            <a:pPr marL="0" indent="0">
              <a:buNone/>
            </a:pPr>
            <a:r>
              <a:rPr kumimoji="1" lang="ja-JP" altLang="en-US" sz="2400" dirty="0"/>
              <a:t>① </a:t>
            </a:r>
            <a:r>
              <a:rPr kumimoji="1" lang="en-US" altLang="ja-JP" sz="2400" dirty="0"/>
              <a:t>Access </a:t>
            </a:r>
            <a:r>
              <a:rPr kumimoji="1" lang="ja-JP" altLang="en-US" sz="2400" dirty="0"/>
              <a:t>の </a:t>
            </a:r>
            <a:r>
              <a:rPr lang="en-US" altLang="ja-JP" sz="2400" b="1" dirty="0">
                <a:solidFill>
                  <a:srgbClr val="C00000"/>
                </a:solidFill>
              </a:rPr>
              <a:t>SQL</a:t>
            </a:r>
            <a:r>
              <a:rPr kumimoji="1" lang="ja-JP" altLang="en-US" sz="2400" b="1" dirty="0">
                <a:solidFill>
                  <a:srgbClr val="C00000"/>
                </a:solidFill>
              </a:rPr>
              <a:t>ビュー</a:t>
            </a:r>
            <a:r>
              <a:rPr kumimoji="1" lang="ja-JP" altLang="en-US" sz="2400" dirty="0"/>
              <a:t>開く</a:t>
            </a:r>
            <a:endParaRPr kumimoji="1" lang="en-US" altLang="ja-JP" sz="2400" dirty="0"/>
          </a:p>
          <a:p>
            <a:pPr marL="0" indent="0">
              <a:buNone/>
            </a:pPr>
            <a:r>
              <a:rPr lang="ja-JP" altLang="en-US" sz="2400" dirty="0"/>
              <a:t>② </a:t>
            </a:r>
            <a:r>
              <a:rPr lang="en-US" altLang="ja-JP" sz="2400" b="1" dirty="0">
                <a:solidFill>
                  <a:srgbClr val="C00000"/>
                </a:solidFill>
              </a:rPr>
              <a:t>SQL </a:t>
            </a:r>
            <a:r>
              <a:rPr lang="ja-JP" altLang="en-US" sz="2400" b="1" dirty="0">
                <a:solidFill>
                  <a:srgbClr val="C00000"/>
                </a:solidFill>
              </a:rPr>
              <a:t>文</a:t>
            </a:r>
            <a:r>
              <a:rPr lang="ja-JP" altLang="en-US" sz="2400" dirty="0"/>
              <a:t>の</a:t>
            </a:r>
            <a:r>
              <a:rPr lang="ja-JP" altLang="en-US" sz="2400" b="1" dirty="0"/>
              <a:t>編集</a:t>
            </a:r>
            <a:r>
              <a:rPr lang="ja-JP" altLang="en-US" sz="2400" dirty="0"/>
              <a:t>。</a:t>
            </a:r>
            <a:r>
              <a:rPr lang="en-US" altLang="ja-JP" sz="2400" b="1" dirty="0"/>
              <a:t>select, from, where </a:t>
            </a:r>
            <a:r>
              <a:rPr lang="ja-JP" altLang="en-US" sz="2400" dirty="0"/>
              <a:t>を使用</a:t>
            </a:r>
            <a:endParaRPr lang="en-US" altLang="ja-JP" sz="2400" dirty="0"/>
          </a:p>
          <a:p>
            <a:pPr marL="0" indent="0">
              <a:buNone/>
            </a:pPr>
            <a:r>
              <a:rPr lang="ja-JP" altLang="en-US" sz="2400" dirty="0"/>
              <a:t>　例</a:t>
            </a:r>
            <a:r>
              <a:rPr lang="en-US" altLang="ja-JP" sz="2400" dirty="0"/>
              <a:t>: select * from </a:t>
            </a:r>
            <a:r>
              <a:rPr lang="ja-JP" altLang="en-US" sz="2400" dirty="0"/>
              <a:t>テーブル名 </a:t>
            </a:r>
            <a:r>
              <a:rPr lang="en-US" altLang="ja-JP" sz="2400" dirty="0"/>
              <a:t>where </a:t>
            </a:r>
            <a:r>
              <a:rPr lang="ja-JP" altLang="en-US" sz="2400" dirty="0"/>
              <a:t>列</a:t>
            </a:r>
            <a:r>
              <a:rPr lang="en-US" altLang="ja-JP" sz="2400" dirty="0"/>
              <a:t>1 = </a:t>
            </a:r>
            <a:r>
              <a:rPr lang="ja-JP" altLang="en-US" sz="2400" dirty="0"/>
              <a:t>値</a:t>
            </a:r>
            <a:r>
              <a:rPr lang="en-US" altLang="ja-JP" sz="2400" dirty="0"/>
              <a:t>1;</a:t>
            </a:r>
          </a:p>
          <a:p>
            <a:pPr marL="0" indent="0">
              <a:buNone/>
            </a:pPr>
            <a:r>
              <a:rPr lang="ja-JP" altLang="en-US" sz="2400" dirty="0"/>
              <a:t>③ </a:t>
            </a:r>
            <a:r>
              <a:rPr lang="en-US" altLang="ja-JP" sz="2400" b="1" dirty="0">
                <a:solidFill>
                  <a:srgbClr val="C00000"/>
                </a:solidFill>
              </a:rPr>
              <a:t>SQL </a:t>
            </a:r>
            <a:r>
              <a:rPr lang="ja-JP" altLang="en-US" sz="2400" b="1" dirty="0">
                <a:solidFill>
                  <a:srgbClr val="C00000"/>
                </a:solidFill>
              </a:rPr>
              <a:t>文</a:t>
            </a:r>
            <a:r>
              <a:rPr lang="ja-JP" altLang="en-US" sz="2400" dirty="0"/>
              <a:t>の</a:t>
            </a:r>
            <a:r>
              <a:rPr lang="ja-JP" altLang="en-US" sz="2400" b="1" dirty="0"/>
              <a:t>実行</a:t>
            </a:r>
            <a:endParaRPr lang="en-US" altLang="ja-JP" sz="2400" b="1" dirty="0"/>
          </a:p>
          <a:p>
            <a:pPr marL="0" indent="0">
              <a:buNone/>
            </a:pPr>
            <a:r>
              <a:rPr lang="ja-JP" altLang="en-US" sz="2400" dirty="0"/>
              <a:t>　実行の結果、</a:t>
            </a:r>
            <a:r>
              <a:rPr lang="ja-JP" altLang="en-US" sz="2400" b="1" dirty="0">
                <a:solidFill>
                  <a:srgbClr val="C00000"/>
                </a:solidFill>
              </a:rPr>
              <a:t>データシートビュー</a:t>
            </a:r>
            <a:r>
              <a:rPr lang="ja-JP" altLang="en-US" sz="2400" dirty="0"/>
              <a:t>に画面が変わり、そこに</a:t>
            </a:r>
            <a:r>
              <a:rPr lang="ja-JP" altLang="en-US" sz="2400" b="1" dirty="0"/>
              <a:t>問い合わせの結果</a:t>
            </a:r>
            <a:r>
              <a:rPr lang="ja-JP" altLang="en-US" sz="2400" dirty="0"/>
              <a:t>が表示される</a:t>
            </a:r>
            <a:endParaRPr lang="en-US" altLang="ja-JP" sz="2400" dirty="0"/>
          </a:p>
          <a:p>
            <a:pPr marL="0" indent="0">
              <a:buNone/>
            </a:pPr>
            <a:r>
              <a:rPr lang="ja-JP" altLang="en-US" sz="2400" dirty="0"/>
              <a:t>④ さらに</a:t>
            </a:r>
            <a:r>
              <a:rPr lang="en-US" altLang="ja-JP" sz="2400" dirty="0"/>
              <a:t>SQL </a:t>
            </a:r>
            <a:r>
              <a:rPr lang="ja-JP" altLang="en-US" sz="2400" dirty="0"/>
              <a:t>文の編集、実行を続ける場合には、</a:t>
            </a:r>
            <a:r>
              <a:rPr lang="ja-JP" altLang="en-US" sz="2400" b="1" u="sng" dirty="0"/>
              <a:t>画面を </a:t>
            </a:r>
            <a:r>
              <a:rPr lang="en-US" altLang="ja-JP" sz="2400" b="1" u="sng" dirty="0"/>
              <a:t>SQL </a:t>
            </a:r>
            <a:r>
              <a:rPr lang="ja-JP" altLang="en-US" sz="2400" b="1" u="sng" dirty="0"/>
              <a:t>ビューに切り替える</a:t>
            </a:r>
            <a:endParaRPr lang="en-US" altLang="ja-JP" sz="2400" b="1" u="sng" dirty="0"/>
          </a:p>
          <a:p>
            <a:pPr marL="0" indent="0">
              <a:buNone/>
            </a:pPr>
            <a:endParaRPr kumimoji="1" lang="en-US" altLang="ja-JP"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211602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スライド番号プレースホルダー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1pPr>
            <a:lvl2pPr marL="557213" indent="-214313">
              <a:lnSpc>
                <a:spcPct val="90000"/>
              </a:lnSpc>
              <a:spcBef>
                <a:spcPts val="375"/>
              </a:spcBef>
              <a:buFont typeface="Arial" panose="020B0604020202020204" pitchFamily="34" charset="0"/>
              <a:buChar char="•"/>
              <a:defRPr kumimoji="1" sz="2100">
                <a:solidFill>
                  <a:srgbClr val="003300"/>
                </a:solidFill>
                <a:latin typeface="メイリオ" panose="020B0604030504040204" pitchFamily="50" charset="-128"/>
                <a:ea typeface="メイリオ" panose="020B0604030504040204" pitchFamily="50" charset="-128"/>
              </a:defRPr>
            </a:lvl2pPr>
            <a:lvl3pPr marL="857250" indent="-171450">
              <a:lnSpc>
                <a:spcPct val="90000"/>
              </a:lnSpc>
              <a:spcBef>
                <a:spcPts val="375"/>
              </a:spcBef>
              <a:buFont typeface="Arial" panose="020B0604020202020204" pitchFamily="34" charset="0"/>
              <a:buChar char="•"/>
              <a:defRPr kumimoji="1" sz="1800">
                <a:solidFill>
                  <a:srgbClr val="003300"/>
                </a:solidFill>
                <a:latin typeface="メイリオ" panose="020B0604030504040204" pitchFamily="50" charset="-128"/>
                <a:ea typeface="メイリオ" panose="020B0604030504040204" pitchFamily="50" charset="-128"/>
              </a:defRPr>
            </a:lvl3pPr>
            <a:lvl4pPr marL="12001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4pPr>
            <a:lvl5pPr marL="15430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5pPr>
            <a:lvl6pPr marL="18859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6pPr>
            <a:lvl7pPr marL="22288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7pPr>
            <a:lvl8pPr marL="25717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8pPr>
            <a:lvl9pPr marL="29146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58E85D0C-2A18-4259-B8B7-078272595A85}" type="slidenum">
              <a:rPr kumimoji="1" lang="ja-JP" altLang="en-US" sz="2100" b="0" i="0" u="none" strike="noStrike" kern="1200" cap="none" spc="0" normalizeH="0" baseline="0" noProof="0">
                <a:ln>
                  <a:noFill/>
                </a:ln>
                <a:solidFill>
                  <a:srgbClr val="003300"/>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ct val="0"/>
                </a:spcBef>
                <a:spcAft>
                  <a:spcPts val="0"/>
                </a:spcAft>
                <a:buClrTx/>
                <a:buSzTx/>
                <a:buFontTx/>
                <a:buNone/>
                <a:tabLst/>
                <a:defRPr/>
              </a:pPr>
              <a:t>22</a:t>
            </a:fld>
            <a:endParaRPr kumimoji="1" lang="ja-JP" altLang="en-US" sz="1350" b="0" i="0" u="none" strike="noStrike" kern="1200" cap="none" spc="0" normalizeH="0" baseline="0" noProof="0" dirty="0">
              <a:ln>
                <a:noFill/>
              </a:ln>
              <a:solidFill>
                <a:srgbClr val="003300"/>
              </a:solidFill>
              <a:effectLst/>
              <a:uLnTx/>
              <a:uFillTx/>
              <a:latin typeface="メイリオ" panose="020B0604030504040204" pitchFamily="50" charset="-128"/>
              <a:ea typeface="メイリオ" panose="020B0604030504040204" pitchFamily="50" charset="-128"/>
              <a:cs typeface="+mn-cs"/>
            </a:endParaRPr>
          </a:p>
        </p:txBody>
      </p:sp>
      <p:sp>
        <p:nvSpPr>
          <p:cNvPr id="19460" name="Rectangle 2"/>
          <p:cNvSpPr>
            <a:spLocks noGrp="1"/>
          </p:cNvSpPr>
          <p:nvPr>
            <p:ph type="title" idx="4294967295"/>
          </p:nvPr>
        </p:nvSpPr>
        <p:spPr>
          <a:xfrm>
            <a:off x="190501" y="361036"/>
            <a:ext cx="8839200" cy="753666"/>
          </a:xfrm>
        </p:spPr>
        <p:txBody>
          <a:bodyPr>
            <a:noAutofit/>
          </a:bodyPr>
          <a:lstStyle/>
          <a:p>
            <a:pPr>
              <a:lnSpc>
                <a:spcPct val="100000"/>
              </a:lnSpc>
              <a:spcBef>
                <a:spcPct val="20000"/>
              </a:spcBef>
            </a:pPr>
            <a:r>
              <a:rPr lang="en-US" altLang="ja-JP" sz="2900" dirty="0"/>
              <a:t>SQL </a:t>
            </a:r>
            <a:r>
              <a:rPr lang="ja-JP" altLang="en-US" sz="2900" dirty="0"/>
              <a:t>問い合わせ（クエリ）で使用する２つのビュー</a:t>
            </a:r>
          </a:p>
        </p:txBody>
      </p:sp>
      <p:sp>
        <p:nvSpPr>
          <p:cNvPr id="3" name="テキスト ボックス 2"/>
          <p:cNvSpPr txBox="1"/>
          <p:nvPr/>
        </p:nvSpPr>
        <p:spPr>
          <a:xfrm>
            <a:off x="409057" y="3904246"/>
            <a:ext cx="2549096" cy="7386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100" b="1" i="0" u="sng"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SQL </a:t>
            </a:r>
            <a:r>
              <a:rPr kumimoji="1" lang="ja-JP" altLang="en-US" sz="2100" b="1" i="0" u="sng"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ビュー</a:t>
            </a:r>
            <a:endParaRPr kumimoji="1" lang="en-US" altLang="ja-JP" sz="2100" b="1" i="0" u="sng"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SQL </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文の</a:t>
            </a:r>
            <a:r>
              <a:rPr kumimoji="0" lang="ja-JP" altLang="en-US"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作成</a:t>
            </a:r>
            <a:r>
              <a:rPr kumimoji="0"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編集</a:t>
            </a:r>
            <a:endParaRPr kumimoji="1" lang="ja-JP" altLang="en-US"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0" name="テキスト ボックス 9"/>
          <p:cNvSpPr txBox="1"/>
          <p:nvPr/>
        </p:nvSpPr>
        <p:spPr>
          <a:xfrm>
            <a:off x="5927649" y="4005532"/>
            <a:ext cx="3147015" cy="10618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100" b="1" i="0" u="sng"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データシートビュー</a:t>
            </a:r>
            <a:endParaRPr kumimoji="1" lang="en-US" altLang="ja-JP" sz="2100" b="1" i="0" u="sng"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問い合わせ（クエリ）</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a:t>
            </a:r>
            <a:endPar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結果</a:t>
            </a:r>
            <a:endPar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 name="右矢印 4"/>
          <p:cNvSpPr/>
          <p:nvPr/>
        </p:nvSpPr>
        <p:spPr>
          <a:xfrm>
            <a:off x="3889482" y="3041700"/>
            <a:ext cx="1225250" cy="324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右矢印 12"/>
          <p:cNvSpPr/>
          <p:nvPr/>
        </p:nvSpPr>
        <p:spPr>
          <a:xfrm flipH="1">
            <a:off x="3980875" y="5044278"/>
            <a:ext cx="1225250" cy="324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3227" y="1759197"/>
            <a:ext cx="1800476" cy="1057423"/>
          </a:xfrm>
          <a:prstGeom prst="rect">
            <a:avLst/>
          </a:prstGeom>
        </p:spPr>
      </p:pic>
      <p:sp>
        <p:nvSpPr>
          <p:cNvPr id="15" name="テキスト ボックス 14"/>
          <p:cNvSpPr txBox="1"/>
          <p:nvPr/>
        </p:nvSpPr>
        <p:spPr>
          <a:xfrm>
            <a:off x="4118182" y="2810157"/>
            <a:ext cx="723275"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実行</a:t>
            </a:r>
          </a:p>
        </p:txBody>
      </p:sp>
      <p:sp>
        <p:nvSpPr>
          <p:cNvPr id="16" name="正方形/長方形 15"/>
          <p:cNvSpPr/>
          <p:nvPr/>
        </p:nvSpPr>
        <p:spPr>
          <a:xfrm>
            <a:off x="3927240" y="2111799"/>
            <a:ext cx="437784" cy="53486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285" y="3627488"/>
            <a:ext cx="1350357" cy="993120"/>
          </a:xfrm>
          <a:prstGeom prst="rect">
            <a:avLst/>
          </a:prstGeom>
        </p:spPr>
      </p:pic>
      <p:sp>
        <p:nvSpPr>
          <p:cNvPr id="18" name="正方形/長方形 17"/>
          <p:cNvSpPr/>
          <p:nvPr/>
        </p:nvSpPr>
        <p:spPr>
          <a:xfrm>
            <a:off x="3878285" y="3922841"/>
            <a:ext cx="437784" cy="53486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テキスト ボックス 18"/>
          <p:cNvSpPr txBox="1"/>
          <p:nvPr/>
        </p:nvSpPr>
        <p:spPr>
          <a:xfrm>
            <a:off x="3397138" y="4695214"/>
            <a:ext cx="2273379"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表示</a:t>
            </a:r>
            <a:r>
              <a:rPr kumimoji="0" lang="ja-JP" altLang="en-US" sz="2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SQL </a:t>
            </a:r>
            <a:r>
              <a:rPr kumimoji="0" lang="ja-JP" altLang="en-US" sz="2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ビュー</a:t>
            </a:r>
            <a:endParaRPr kumimoji="1" lang="ja-JP" altLang="en-US" sz="2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2" name="図 1"/>
          <p:cNvPicPr>
            <a:picLocks noChangeAspect="1"/>
          </p:cNvPicPr>
          <p:nvPr/>
        </p:nvPicPr>
        <p:blipFill>
          <a:blip r:embed="rId4"/>
          <a:stretch>
            <a:fillRect/>
          </a:stretch>
        </p:blipFill>
        <p:spPr>
          <a:xfrm>
            <a:off x="50857" y="2657528"/>
            <a:ext cx="3259760" cy="926270"/>
          </a:xfrm>
          <a:prstGeom prst="rect">
            <a:avLst/>
          </a:prstGeom>
        </p:spPr>
      </p:pic>
      <p:pic>
        <p:nvPicPr>
          <p:cNvPr id="8" name="図 7"/>
          <p:cNvPicPr>
            <a:picLocks noChangeAspect="1"/>
          </p:cNvPicPr>
          <p:nvPr/>
        </p:nvPicPr>
        <p:blipFill>
          <a:blip r:embed="rId5"/>
          <a:stretch>
            <a:fillRect/>
          </a:stretch>
        </p:blipFill>
        <p:spPr>
          <a:xfrm>
            <a:off x="5544322" y="2875741"/>
            <a:ext cx="3427506" cy="867326"/>
          </a:xfrm>
          <a:prstGeom prst="rect">
            <a:avLst/>
          </a:prstGeom>
        </p:spPr>
      </p:pic>
      <p:sp>
        <p:nvSpPr>
          <p:cNvPr id="4" name="テキスト ボックス 3">
            <a:extLst>
              <a:ext uri="{FF2B5EF4-FFF2-40B4-BE49-F238E27FC236}">
                <a16:creationId xmlns:a16="http://schemas.microsoft.com/office/drawing/2014/main" id="{C5B53376-2AB2-442E-8C83-26EF1A6892F3}"/>
              </a:ext>
            </a:extLst>
          </p:cNvPr>
          <p:cNvSpPr txBox="1"/>
          <p:nvPr/>
        </p:nvSpPr>
        <p:spPr>
          <a:xfrm>
            <a:off x="1680737" y="5962677"/>
            <a:ext cx="5929828"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マウス操作でビューを切り替え</a:t>
            </a:r>
          </a:p>
        </p:txBody>
      </p:sp>
    </p:spTree>
    <p:extLst>
      <p:ext uri="{BB962C8B-B14F-4D97-AF65-F5344CB8AC3E}">
        <p14:creationId xmlns:p14="http://schemas.microsoft.com/office/powerpoint/2010/main" val="1118707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6785FB4D-1515-4076-BE88-DD8C27F6B7DA}"/>
              </a:ext>
            </a:extLst>
          </p:cNvPr>
          <p:cNvPicPr>
            <a:picLocks noChangeAspect="1"/>
          </p:cNvPicPr>
          <p:nvPr/>
        </p:nvPicPr>
        <p:blipFill>
          <a:blip r:embed="rId2"/>
          <a:stretch>
            <a:fillRect/>
          </a:stretch>
        </p:blipFill>
        <p:spPr>
          <a:xfrm>
            <a:off x="292528" y="4054934"/>
            <a:ext cx="4873875" cy="2308344"/>
          </a:xfrm>
          <a:prstGeom prst="rect">
            <a:avLst/>
          </a:prstGeom>
        </p:spPr>
      </p:pic>
      <p:pic>
        <p:nvPicPr>
          <p:cNvPr id="11" name="図 10">
            <a:extLst>
              <a:ext uri="{FF2B5EF4-FFF2-40B4-BE49-F238E27FC236}">
                <a16:creationId xmlns:a16="http://schemas.microsoft.com/office/drawing/2014/main" id="{E90DEADB-C80A-4AC7-9AE0-E90DF53F9DFE}"/>
              </a:ext>
            </a:extLst>
          </p:cNvPr>
          <p:cNvPicPr>
            <a:picLocks noChangeAspect="1"/>
          </p:cNvPicPr>
          <p:nvPr/>
        </p:nvPicPr>
        <p:blipFill>
          <a:blip r:embed="rId3"/>
          <a:stretch>
            <a:fillRect/>
          </a:stretch>
        </p:blipFill>
        <p:spPr>
          <a:xfrm>
            <a:off x="292528" y="884099"/>
            <a:ext cx="5829600" cy="2000353"/>
          </a:xfrm>
          <a:prstGeom prst="rect">
            <a:avLst/>
          </a:prstGeom>
        </p:spPr>
      </p:pic>
      <p:pic>
        <p:nvPicPr>
          <p:cNvPr id="8" name="図 7"/>
          <p:cNvPicPr>
            <a:picLocks noChangeAspect="1"/>
          </p:cNvPicPr>
          <p:nvPr/>
        </p:nvPicPr>
        <p:blipFill>
          <a:blip r:embed="rId4"/>
          <a:stretch>
            <a:fillRect/>
          </a:stretch>
        </p:blipFill>
        <p:spPr>
          <a:xfrm>
            <a:off x="6122128" y="2791436"/>
            <a:ext cx="1220995" cy="1245354"/>
          </a:xfrm>
          <a:prstGeom prst="rect">
            <a:avLst/>
          </a:prstGeom>
        </p:spPr>
      </p:pic>
      <p:sp>
        <p:nvSpPr>
          <p:cNvPr id="3" name="コンテンツ プレースホルダー 2"/>
          <p:cNvSpPr>
            <a:spLocks noGrp="1"/>
          </p:cNvSpPr>
          <p:nvPr>
            <p:ph idx="1"/>
          </p:nvPr>
        </p:nvSpPr>
        <p:spPr>
          <a:xfrm>
            <a:off x="180181" y="389477"/>
            <a:ext cx="8211296" cy="1785585"/>
          </a:xfrm>
        </p:spPr>
        <p:txBody>
          <a:bodyPr>
            <a:normAutofit/>
          </a:bodyPr>
          <a:lstStyle/>
          <a:p>
            <a:pPr marL="0" indent="0">
              <a:lnSpc>
                <a:spcPct val="120000"/>
              </a:lnSpc>
              <a:buNone/>
            </a:pPr>
            <a:r>
              <a:rPr lang="en-US" altLang="ja-JP" sz="2400" dirty="0">
                <a:latin typeface="メイリオ" panose="020B0604030504040204" pitchFamily="50" charset="-128"/>
              </a:rPr>
              <a:t>1. </a:t>
            </a:r>
            <a:r>
              <a:rPr lang="ja-JP" altLang="en-US" sz="2400" dirty="0">
                <a:latin typeface="メイリオ" panose="020B0604030504040204" pitchFamily="50" charset="-128"/>
              </a:rPr>
              <a:t>次の手順で、</a:t>
            </a:r>
            <a:r>
              <a:rPr lang="en-US" altLang="ja-JP" sz="2400" b="1" dirty="0">
                <a:solidFill>
                  <a:srgbClr val="C00000"/>
                </a:solidFill>
                <a:latin typeface="メイリオ" panose="020B0604030504040204" pitchFamily="50" charset="-128"/>
              </a:rPr>
              <a:t>SQL</a:t>
            </a:r>
            <a:r>
              <a:rPr lang="ja-JP" altLang="en-US" sz="2400" b="1" dirty="0">
                <a:solidFill>
                  <a:srgbClr val="C00000"/>
                </a:solidFill>
                <a:latin typeface="メイリオ" panose="020B0604030504040204" pitchFamily="50" charset="-128"/>
              </a:rPr>
              <a:t>ビュー</a:t>
            </a:r>
            <a:r>
              <a:rPr lang="ja-JP" altLang="en-US" sz="2400" dirty="0">
                <a:latin typeface="メイリオ" panose="020B0604030504040204" pitchFamily="50" charset="-128"/>
              </a:rPr>
              <a:t>を開く．</a:t>
            </a: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15" name="正方形/長方形 14"/>
          <p:cNvSpPr/>
          <p:nvPr/>
        </p:nvSpPr>
        <p:spPr>
          <a:xfrm>
            <a:off x="1435778" y="1246909"/>
            <a:ext cx="607767" cy="286039"/>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正方形/長方形 16"/>
          <p:cNvSpPr/>
          <p:nvPr/>
        </p:nvSpPr>
        <p:spPr>
          <a:xfrm>
            <a:off x="3186795" y="1532948"/>
            <a:ext cx="519296" cy="744277"/>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下矢印 17"/>
          <p:cNvSpPr/>
          <p:nvPr/>
        </p:nvSpPr>
        <p:spPr>
          <a:xfrm>
            <a:off x="2807754" y="3076852"/>
            <a:ext cx="557711" cy="2915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正方形/長方形 25"/>
          <p:cNvSpPr/>
          <p:nvPr/>
        </p:nvSpPr>
        <p:spPr>
          <a:xfrm>
            <a:off x="6939748" y="3894367"/>
            <a:ext cx="453923" cy="230446"/>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 name="正方形/長方形 28"/>
          <p:cNvSpPr/>
          <p:nvPr/>
        </p:nvSpPr>
        <p:spPr>
          <a:xfrm>
            <a:off x="4608948" y="4403182"/>
            <a:ext cx="676561" cy="301322"/>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正方形/長方形 29"/>
          <p:cNvSpPr/>
          <p:nvPr/>
        </p:nvSpPr>
        <p:spPr>
          <a:xfrm>
            <a:off x="361129" y="4638039"/>
            <a:ext cx="477071" cy="702887"/>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正方形/長方形 30"/>
          <p:cNvSpPr/>
          <p:nvPr/>
        </p:nvSpPr>
        <p:spPr>
          <a:xfrm>
            <a:off x="423263" y="5480574"/>
            <a:ext cx="1488664" cy="421461"/>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 name="角丸四角形 31"/>
          <p:cNvSpPr/>
          <p:nvPr/>
        </p:nvSpPr>
        <p:spPr>
          <a:xfrm>
            <a:off x="5505588" y="4934950"/>
            <a:ext cx="3215149" cy="911461"/>
          </a:xfrm>
          <a:prstGeom prst="roundRect">
            <a:avLst/>
          </a:prstGeom>
          <a:noFill/>
          <a:ln w="57150">
            <a:solidFill>
              <a:srgbClr val="000066">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②「</a:t>
            </a:r>
            <a:r>
              <a:rPr kumimoji="0" lang="ja-JP" altLang="en-US" sz="18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デザイン</a:t>
            </a:r>
            <a:r>
              <a:rPr kumimoji="0" lang="ja-JP" altLang="en-US"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」タブで、「</a:t>
            </a:r>
            <a:r>
              <a:rPr kumimoji="0" lang="ja-JP" altLang="en-US" sz="18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表示</a:t>
            </a:r>
            <a:r>
              <a:rPr kumimoji="0" lang="ja-JP" altLang="en-US"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」を展開し「</a:t>
            </a:r>
            <a:r>
              <a:rPr kumimoji="0" lang="en-US" altLang="ja-JP" sz="18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SQL</a:t>
            </a:r>
            <a:r>
              <a:rPr kumimoji="0" lang="ja-JP" altLang="en-US" sz="18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ビュー</a:t>
            </a:r>
            <a:r>
              <a:rPr kumimoji="0" lang="ja-JP" altLang="en-US"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」を選ぶ</a:t>
            </a:r>
            <a:endParaRPr kumimoji="0" lang="en-US" altLang="ja-JP"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endParaRPr>
          </a:p>
        </p:txBody>
      </p:sp>
      <p:sp>
        <p:nvSpPr>
          <p:cNvPr id="33" name="角丸四角形 32"/>
          <p:cNvSpPr/>
          <p:nvPr/>
        </p:nvSpPr>
        <p:spPr>
          <a:xfrm>
            <a:off x="6234475" y="1125071"/>
            <a:ext cx="2879042" cy="1101331"/>
          </a:xfrm>
          <a:prstGeom prst="roundRect">
            <a:avLst/>
          </a:prstGeom>
          <a:noFill/>
          <a:ln w="57150">
            <a:solidFill>
              <a:srgbClr val="000066">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①「</a:t>
            </a:r>
            <a:r>
              <a:rPr kumimoji="0" lang="ja-JP" altLang="en-US" sz="21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作成</a:t>
            </a:r>
            <a:r>
              <a:rPr kumimoji="0" lang="ja-JP" altLang="en-US"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」タブで、「</a:t>
            </a:r>
            <a:r>
              <a:rPr kumimoji="0" lang="ja-JP" altLang="en-US" sz="21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クエリデザイン</a:t>
            </a:r>
            <a:r>
              <a:rPr kumimoji="0" lang="ja-JP" altLang="en-US"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」をクリック</a:t>
            </a:r>
            <a:endParaRPr kumimoji="0" lang="en-US" altLang="ja-JP"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endParaRPr>
          </a:p>
        </p:txBody>
      </p:sp>
      <p:sp>
        <p:nvSpPr>
          <p:cNvPr id="19" name="テキスト ボックス 18">
            <a:extLst>
              <a:ext uri="{FF2B5EF4-FFF2-40B4-BE49-F238E27FC236}">
                <a16:creationId xmlns:a16="http://schemas.microsoft.com/office/drawing/2014/main" id="{E60A9BCD-A84D-42D1-8807-5DC880EC377E}"/>
              </a:ext>
            </a:extLst>
          </p:cNvPr>
          <p:cNvSpPr txBox="1"/>
          <p:nvPr/>
        </p:nvSpPr>
        <p:spPr>
          <a:xfrm>
            <a:off x="7435650" y="2647485"/>
            <a:ext cx="1569660" cy="147732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このような</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表示が出た</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ときは</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閉じる</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クリック</a:t>
            </a:r>
          </a:p>
        </p:txBody>
      </p:sp>
    </p:spTree>
    <p:extLst>
      <p:ext uri="{BB962C8B-B14F-4D97-AF65-F5344CB8AC3E}">
        <p14:creationId xmlns:p14="http://schemas.microsoft.com/office/powerpoint/2010/main" val="2912545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2FCDA0A4-A1E1-4BFB-9904-866F27DD31EA}"/>
              </a:ext>
            </a:extLst>
          </p:cNvPr>
          <p:cNvSpPr>
            <a:spLocks noGrp="1"/>
          </p:cNvSpPr>
          <p:nvPr>
            <p:ph idx="1"/>
          </p:nvPr>
        </p:nvSpPr>
        <p:spPr>
          <a:xfrm>
            <a:off x="355683" y="270024"/>
            <a:ext cx="8461208" cy="1039461"/>
          </a:xfrm>
        </p:spPr>
        <p:txBody>
          <a:bodyPr>
            <a:normAutofit/>
          </a:bodyPr>
          <a:lstStyle/>
          <a:p>
            <a:pPr marL="0" indent="0">
              <a:buNone/>
            </a:pPr>
            <a:r>
              <a:rPr lang="en-US" altLang="ja-JP" dirty="0"/>
              <a:t>2. </a:t>
            </a:r>
            <a:r>
              <a:rPr lang="en-US" altLang="ja-JP" b="1" dirty="0">
                <a:latin typeface="メイリオ" panose="020B0604030504040204" pitchFamily="50" charset="-128"/>
              </a:rPr>
              <a:t>SQL </a:t>
            </a:r>
            <a:r>
              <a:rPr lang="ja-JP" altLang="en-US" b="1" dirty="0">
                <a:latin typeface="メイリオ" panose="020B0604030504040204" pitchFamily="50" charset="-128"/>
              </a:rPr>
              <a:t>ビュー</a:t>
            </a:r>
            <a:r>
              <a:rPr lang="ja-JP" altLang="en-US" dirty="0">
                <a:latin typeface="メイリオ" panose="020B0604030504040204" pitchFamily="50" charset="-128"/>
              </a:rPr>
              <a:t>に、次の </a:t>
            </a:r>
            <a:r>
              <a:rPr lang="en-US" altLang="ja-JP" dirty="0">
                <a:latin typeface="メイリオ" panose="020B0604030504040204" pitchFamily="50" charset="-128"/>
              </a:rPr>
              <a:t>SQL </a:t>
            </a:r>
            <a:r>
              <a:rPr lang="ja-JP" altLang="en-US" dirty="0">
                <a:latin typeface="メイリオ" panose="020B0604030504040204" pitchFamily="50" charset="-128"/>
              </a:rPr>
              <a:t>を１つずつ入れ、</a:t>
            </a:r>
            <a:r>
              <a:rPr lang="ja-JP" altLang="en-US" sz="2800" dirty="0">
                <a:latin typeface="メイリオ" panose="020B0604030504040204" pitchFamily="50" charset="-128"/>
              </a:rPr>
              <a:t>「</a:t>
            </a:r>
            <a:r>
              <a:rPr lang="ja-JP" altLang="en-US" sz="2800" b="1" dirty="0">
                <a:latin typeface="メイリオ" panose="020B0604030504040204" pitchFamily="50" charset="-128"/>
              </a:rPr>
              <a:t>実行</a:t>
            </a:r>
            <a:r>
              <a:rPr lang="ja-JP" altLang="en-US" sz="2800" dirty="0">
                <a:latin typeface="メイリオ" panose="020B0604030504040204" pitchFamily="50" charset="-128"/>
              </a:rPr>
              <a:t>」ボタンで、</a:t>
            </a:r>
            <a:r>
              <a:rPr lang="en-US" altLang="ja-JP" sz="2800" b="1" dirty="0">
                <a:latin typeface="メイリオ" panose="020B0604030504040204" pitchFamily="50" charset="-128"/>
              </a:rPr>
              <a:t>SQL</a:t>
            </a:r>
            <a:r>
              <a:rPr lang="ja-JP" altLang="en-US" sz="2800" b="1" dirty="0">
                <a:latin typeface="メイリオ" panose="020B0604030504040204" pitchFamily="50" charset="-128"/>
              </a:rPr>
              <a:t>文</a:t>
            </a:r>
            <a:r>
              <a:rPr lang="ja-JP" altLang="en-US" sz="2800" dirty="0">
                <a:latin typeface="メイリオ" panose="020B0604030504040204" pitchFamily="50" charset="-128"/>
              </a:rPr>
              <a:t>を実行．結果を確認</a:t>
            </a:r>
            <a:r>
              <a:rPr lang="en-US" altLang="ja-JP" sz="2800" dirty="0">
                <a:latin typeface="メイリオ" panose="020B0604030504040204" pitchFamily="50" charset="-128"/>
              </a:rPr>
              <a:t> </a:t>
            </a:r>
            <a:endParaRPr lang="en-US" altLang="ja-JP" sz="2800" b="1" u="sng" dirty="0">
              <a:solidFill>
                <a:srgbClr val="FF0000"/>
              </a:solidFill>
              <a:latin typeface="メイリオ" panose="020B0604030504040204" pitchFamily="50" charset="-128"/>
            </a:endParaRPr>
          </a:p>
          <a:p>
            <a:pPr marL="0" indent="0">
              <a:buNone/>
            </a:pPr>
            <a:endParaRPr lang="en-US" altLang="ja-JP" dirty="0">
              <a:latin typeface="メイリオ" panose="020B0604030504040204" pitchFamily="50" charset="-128"/>
            </a:endParaRPr>
          </a:p>
          <a:p>
            <a:pPr marL="0" indent="0">
              <a:buNone/>
            </a:pPr>
            <a:endParaRPr lang="en-US" altLang="ja-JP" dirty="0"/>
          </a:p>
        </p:txBody>
      </p:sp>
      <p:sp>
        <p:nvSpPr>
          <p:cNvPr id="7" name="コンテンツ プレースホルダー 2">
            <a:extLst>
              <a:ext uri="{FF2B5EF4-FFF2-40B4-BE49-F238E27FC236}">
                <a16:creationId xmlns:a16="http://schemas.microsoft.com/office/drawing/2014/main" id="{2C698A59-D381-4578-B7B2-723D4296F322}"/>
              </a:ext>
            </a:extLst>
          </p:cNvPr>
          <p:cNvSpPr txBox="1">
            <a:spLocks/>
          </p:cNvSpPr>
          <p:nvPr/>
        </p:nvSpPr>
        <p:spPr>
          <a:xfrm>
            <a:off x="555585" y="3845946"/>
            <a:ext cx="8068870" cy="280361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Segoe UI" panose="020B0502040204020203" pitchFamily="34" charset="0"/>
            </a:endParaRPr>
          </a:p>
        </p:txBody>
      </p:sp>
      <p:sp>
        <p:nvSpPr>
          <p:cNvPr id="3" name="Rectangle 1">
            <a:extLst>
              <a:ext uri="{FF2B5EF4-FFF2-40B4-BE49-F238E27FC236}">
                <a16:creationId xmlns:a16="http://schemas.microsoft.com/office/drawing/2014/main" id="{ADCE3CA2-3420-209E-4E4E-10FB84EB0E02}"/>
              </a:ext>
            </a:extLst>
          </p:cNvPr>
          <p:cNvSpPr>
            <a:spLocks noChangeArrowheads="1"/>
          </p:cNvSpPr>
          <p:nvPr/>
        </p:nvSpPr>
        <p:spPr bwMode="auto">
          <a:xfrm>
            <a:off x="712403" y="1623273"/>
            <a:ext cx="7969718"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1. </a:t>
            </a:r>
            <a:r>
              <a:rPr kumimoji="0" lang="ja-JP" altLang="en-US"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単純な表示</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2000" b="1" dirty="0">
                <a:solidFill>
                  <a:prstClr val="black"/>
                </a:solidFill>
                <a:latin typeface="Arial" panose="020B0604020202020204" pitchFamily="34" charset="0"/>
                <a:ea typeface="游ゴシック" panose="020B0400000000000000" pitchFamily="50" charset="-128"/>
              </a:rPr>
              <a:t>SELECT</a:t>
            </a:r>
            <a:r>
              <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 * FROM </a:t>
            </a:r>
            <a:r>
              <a:rPr kumimoji="0" lang="ja-JP" altLang="en-US"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成績</a:t>
            </a:r>
            <a:r>
              <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2.</a:t>
            </a:r>
            <a:r>
              <a:rPr lang="ja-JP" altLang="en-US" sz="2000" dirty="0">
                <a:solidFill>
                  <a:prstClr val="black"/>
                </a:solidFill>
                <a:latin typeface="Arial" panose="020B0604020202020204" pitchFamily="34" charset="0"/>
                <a:ea typeface="游ゴシック" panose="020B0400000000000000" pitchFamily="50" charset="-128"/>
              </a:rPr>
              <a:t> </a:t>
            </a:r>
            <a:r>
              <a:rPr kumimoji="0" lang="ja-JP" altLang="en-US"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得点の平均</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SELECT AVG(</a:t>
            </a:r>
            <a:r>
              <a:rPr kumimoji="0" lang="ja-JP" altLang="en-US"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得点</a:t>
            </a:r>
            <a:r>
              <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 FROM </a:t>
            </a:r>
            <a:r>
              <a:rPr kumimoji="0" lang="ja-JP" altLang="en-US"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成績</a:t>
            </a:r>
            <a:r>
              <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a:t>
            </a:r>
          </a:p>
        </p:txBody>
      </p:sp>
      <p:pic>
        <p:nvPicPr>
          <p:cNvPr id="5" name="図 4">
            <a:extLst>
              <a:ext uri="{FF2B5EF4-FFF2-40B4-BE49-F238E27FC236}">
                <a16:creationId xmlns:a16="http://schemas.microsoft.com/office/drawing/2014/main" id="{DC4498C3-BA25-875A-B88A-D94EF76E7887}"/>
              </a:ext>
            </a:extLst>
          </p:cNvPr>
          <p:cNvPicPr>
            <a:picLocks noChangeAspect="1"/>
          </p:cNvPicPr>
          <p:nvPr/>
        </p:nvPicPr>
        <p:blipFill>
          <a:blip r:embed="rId2"/>
          <a:stretch>
            <a:fillRect/>
          </a:stretch>
        </p:blipFill>
        <p:spPr>
          <a:xfrm>
            <a:off x="1268537" y="2400167"/>
            <a:ext cx="4662000" cy="1445779"/>
          </a:xfrm>
          <a:prstGeom prst="rect">
            <a:avLst/>
          </a:prstGeom>
        </p:spPr>
      </p:pic>
      <p:pic>
        <p:nvPicPr>
          <p:cNvPr id="11" name="図 10">
            <a:extLst>
              <a:ext uri="{FF2B5EF4-FFF2-40B4-BE49-F238E27FC236}">
                <a16:creationId xmlns:a16="http://schemas.microsoft.com/office/drawing/2014/main" id="{CB95E162-B03C-7FD1-D2ED-50A98F0EB618}"/>
              </a:ext>
            </a:extLst>
          </p:cNvPr>
          <p:cNvPicPr>
            <a:picLocks noChangeAspect="1"/>
          </p:cNvPicPr>
          <p:nvPr/>
        </p:nvPicPr>
        <p:blipFill>
          <a:blip r:embed="rId3"/>
          <a:stretch>
            <a:fillRect/>
          </a:stretch>
        </p:blipFill>
        <p:spPr>
          <a:xfrm>
            <a:off x="1268537" y="4856680"/>
            <a:ext cx="4149936" cy="1428550"/>
          </a:xfrm>
          <a:prstGeom prst="rect">
            <a:avLst/>
          </a:prstGeom>
        </p:spPr>
      </p:pic>
    </p:spTree>
    <p:extLst>
      <p:ext uri="{BB962C8B-B14F-4D97-AF65-F5344CB8AC3E}">
        <p14:creationId xmlns:p14="http://schemas.microsoft.com/office/powerpoint/2010/main" val="2211840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2FCDA0A4-A1E1-4BFB-9904-866F27DD31EA}"/>
              </a:ext>
            </a:extLst>
          </p:cNvPr>
          <p:cNvSpPr>
            <a:spLocks noGrp="1"/>
          </p:cNvSpPr>
          <p:nvPr>
            <p:ph idx="1"/>
          </p:nvPr>
        </p:nvSpPr>
        <p:spPr>
          <a:xfrm>
            <a:off x="359416" y="68010"/>
            <a:ext cx="8461208" cy="498072"/>
          </a:xfrm>
        </p:spPr>
        <p:txBody>
          <a:bodyPr>
            <a:normAutofit/>
          </a:bodyPr>
          <a:lstStyle/>
          <a:p>
            <a:pPr marL="0" indent="0">
              <a:buNone/>
            </a:pPr>
            <a:r>
              <a:rPr lang="en-US" altLang="ja-JP" sz="2400" dirty="0">
                <a:latin typeface="メイリオ" panose="020B0604030504040204" pitchFamily="50" charset="-128"/>
              </a:rPr>
              <a:t>(</a:t>
            </a:r>
            <a:r>
              <a:rPr lang="ja-JP" altLang="en-US" sz="2400" dirty="0">
                <a:latin typeface="メイリオ" panose="020B0604030504040204" pitchFamily="50" charset="-128"/>
              </a:rPr>
              <a:t>続き</a:t>
            </a:r>
            <a:r>
              <a:rPr lang="en-US" altLang="ja-JP" sz="2400" dirty="0">
                <a:latin typeface="メイリオ" panose="020B0604030504040204" pitchFamily="50" charset="-128"/>
              </a:rPr>
              <a:t>)</a:t>
            </a:r>
          </a:p>
          <a:p>
            <a:pPr marL="0" indent="0">
              <a:buNone/>
            </a:pPr>
            <a:endParaRPr lang="en-US" altLang="ja-JP" sz="2400" dirty="0"/>
          </a:p>
        </p:txBody>
      </p:sp>
      <p:sp>
        <p:nvSpPr>
          <p:cNvPr id="7" name="コンテンツ プレースホルダー 2">
            <a:extLst>
              <a:ext uri="{FF2B5EF4-FFF2-40B4-BE49-F238E27FC236}">
                <a16:creationId xmlns:a16="http://schemas.microsoft.com/office/drawing/2014/main" id="{2C698A59-D381-4578-B7B2-723D4296F322}"/>
              </a:ext>
            </a:extLst>
          </p:cNvPr>
          <p:cNvSpPr txBox="1">
            <a:spLocks/>
          </p:cNvSpPr>
          <p:nvPr/>
        </p:nvSpPr>
        <p:spPr>
          <a:xfrm>
            <a:off x="555585" y="3845946"/>
            <a:ext cx="8068870" cy="280361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Segoe UI" panose="020B0502040204020203" pitchFamily="34" charset="0"/>
            </a:endParaRPr>
          </a:p>
        </p:txBody>
      </p:sp>
      <p:sp>
        <p:nvSpPr>
          <p:cNvPr id="3" name="Rectangle 1">
            <a:extLst>
              <a:ext uri="{FF2B5EF4-FFF2-40B4-BE49-F238E27FC236}">
                <a16:creationId xmlns:a16="http://schemas.microsoft.com/office/drawing/2014/main" id="{ADCE3CA2-3420-209E-4E4E-10FB84EB0E02}"/>
              </a:ext>
            </a:extLst>
          </p:cNvPr>
          <p:cNvSpPr>
            <a:spLocks noChangeArrowheads="1"/>
          </p:cNvSpPr>
          <p:nvPr/>
        </p:nvSpPr>
        <p:spPr bwMode="auto">
          <a:xfrm>
            <a:off x="618697" y="764082"/>
            <a:ext cx="7969718"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3. </a:t>
            </a:r>
            <a:r>
              <a:rPr kumimoji="0" lang="ja-JP" altLang="en-US"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国語の得点の平均</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SELECT AVG(</a:t>
            </a:r>
            <a:r>
              <a:rPr kumimoji="0" lang="ja-JP" altLang="en-US"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得点</a:t>
            </a:r>
            <a:r>
              <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 FROM </a:t>
            </a:r>
            <a:r>
              <a:rPr kumimoji="0" lang="ja-JP" altLang="en-US"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成績 </a:t>
            </a:r>
            <a:r>
              <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WHERE </a:t>
            </a:r>
            <a:r>
              <a:rPr kumimoji="0" lang="ja-JP" altLang="en-US"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科目 </a:t>
            </a:r>
            <a:r>
              <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 '</a:t>
            </a:r>
            <a:r>
              <a:rPr kumimoji="0" lang="ja-JP" altLang="en-US"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国語</a:t>
            </a:r>
            <a:r>
              <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ja-JP" sz="2000" b="1" dirty="0">
              <a:solidFill>
                <a:prstClr val="black"/>
              </a:solidFill>
              <a:latin typeface="Arial" panose="020B0604020202020204" pitchFamily="34" charset="0"/>
              <a:ea typeface="游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2000" dirty="0">
                <a:solidFill>
                  <a:prstClr val="black"/>
                </a:solidFill>
                <a:latin typeface="Arial" panose="020B0604020202020204" pitchFamily="34" charset="0"/>
                <a:ea typeface="游ゴシック" panose="020B0400000000000000" pitchFamily="50" charset="-128"/>
              </a:rPr>
              <a:t>4</a:t>
            </a:r>
            <a:r>
              <a:rPr kumimoji="0"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a:t>
            </a:r>
            <a:r>
              <a:rPr lang="ja-JP" altLang="en-US" sz="2000" dirty="0">
                <a:solidFill>
                  <a:prstClr val="black"/>
                </a:solidFill>
                <a:latin typeface="Arial" panose="020B0604020202020204" pitchFamily="34" charset="0"/>
                <a:ea typeface="游ゴシック" panose="020B0400000000000000" pitchFamily="50" charset="-128"/>
              </a:rPr>
              <a:t> </a:t>
            </a:r>
            <a:r>
              <a:rPr kumimoji="0" lang="ja-JP" altLang="en-US"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それぞれの科目の受講者数</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SELECT </a:t>
            </a:r>
            <a:r>
              <a:rPr kumimoji="0" lang="ja-JP" altLang="en-US"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科目</a:t>
            </a:r>
            <a:r>
              <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 COUNT(*) FROM </a:t>
            </a:r>
            <a:r>
              <a:rPr kumimoji="0" lang="ja-JP" altLang="en-US"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成績 </a:t>
            </a:r>
            <a:r>
              <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GROUP BY </a:t>
            </a:r>
            <a:r>
              <a:rPr kumimoji="0" lang="ja-JP" altLang="en-US"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科目</a:t>
            </a:r>
            <a:r>
              <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ja-JP" sz="2000" b="1" dirty="0">
              <a:solidFill>
                <a:prstClr val="black"/>
              </a:solidFill>
              <a:latin typeface="Arial" panose="020B0604020202020204" pitchFamily="34" charset="0"/>
              <a:ea typeface="游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pic>
        <p:nvPicPr>
          <p:cNvPr id="8" name="図 7">
            <a:extLst>
              <a:ext uri="{FF2B5EF4-FFF2-40B4-BE49-F238E27FC236}">
                <a16:creationId xmlns:a16="http://schemas.microsoft.com/office/drawing/2014/main" id="{CDB74594-70C4-3154-1CB9-6D9F8E0C2AA2}"/>
              </a:ext>
            </a:extLst>
          </p:cNvPr>
          <p:cNvPicPr>
            <a:picLocks noChangeAspect="1"/>
          </p:cNvPicPr>
          <p:nvPr/>
        </p:nvPicPr>
        <p:blipFill>
          <a:blip r:embed="rId2"/>
          <a:stretch>
            <a:fillRect/>
          </a:stretch>
        </p:blipFill>
        <p:spPr>
          <a:xfrm>
            <a:off x="1287043" y="1484346"/>
            <a:ext cx="5666207" cy="1927477"/>
          </a:xfrm>
          <a:prstGeom prst="rect">
            <a:avLst/>
          </a:prstGeom>
        </p:spPr>
      </p:pic>
      <p:pic>
        <p:nvPicPr>
          <p:cNvPr id="10" name="図 9">
            <a:extLst>
              <a:ext uri="{FF2B5EF4-FFF2-40B4-BE49-F238E27FC236}">
                <a16:creationId xmlns:a16="http://schemas.microsoft.com/office/drawing/2014/main" id="{093FAB80-9F6A-4A88-6E8A-36040DC721A8}"/>
              </a:ext>
            </a:extLst>
          </p:cNvPr>
          <p:cNvPicPr>
            <a:picLocks noChangeAspect="1"/>
          </p:cNvPicPr>
          <p:nvPr/>
        </p:nvPicPr>
        <p:blipFill>
          <a:blip r:embed="rId3"/>
          <a:stretch>
            <a:fillRect/>
          </a:stretch>
        </p:blipFill>
        <p:spPr>
          <a:xfrm>
            <a:off x="1287043" y="4315621"/>
            <a:ext cx="5561988" cy="2322493"/>
          </a:xfrm>
          <a:prstGeom prst="rect">
            <a:avLst/>
          </a:prstGeom>
        </p:spPr>
      </p:pic>
    </p:spTree>
    <p:extLst>
      <p:ext uri="{BB962C8B-B14F-4D97-AF65-F5344CB8AC3E}">
        <p14:creationId xmlns:p14="http://schemas.microsoft.com/office/powerpoint/2010/main" val="2393791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2FCDA0A4-A1E1-4BFB-9904-866F27DD31EA}"/>
              </a:ext>
            </a:extLst>
          </p:cNvPr>
          <p:cNvSpPr>
            <a:spLocks noGrp="1"/>
          </p:cNvSpPr>
          <p:nvPr>
            <p:ph idx="1"/>
          </p:nvPr>
        </p:nvSpPr>
        <p:spPr>
          <a:xfrm>
            <a:off x="359416" y="68010"/>
            <a:ext cx="8461208" cy="498072"/>
          </a:xfrm>
        </p:spPr>
        <p:txBody>
          <a:bodyPr>
            <a:normAutofit/>
          </a:bodyPr>
          <a:lstStyle/>
          <a:p>
            <a:pPr marL="0" indent="0">
              <a:buNone/>
            </a:pPr>
            <a:r>
              <a:rPr lang="en-US" altLang="ja-JP" sz="2400" dirty="0">
                <a:latin typeface="メイリオ" panose="020B0604030504040204" pitchFamily="50" charset="-128"/>
              </a:rPr>
              <a:t>(</a:t>
            </a:r>
            <a:r>
              <a:rPr lang="ja-JP" altLang="en-US" sz="2400" dirty="0">
                <a:latin typeface="メイリオ" panose="020B0604030504040204" pitchFamily="50" charset="-128"/>
              </a:rPr>
              <a:t>続き</a:t>
            </a:r>
            <a:r>
              <a:rPr lang="en-US" altLang="ja-JP" sz="2400" dirty="0">
                <a:latin typeface="メイリオ" panose="020B0604030504040204" pitchFamily="50" charset="-128"/>
              </a:rPr>
              <a:t>)</a:t>
            </a:r>
          </a:p>
          <a:p>
            <a:pPr marL="0" indent="0">
              <a:buNone/>
            </a:pPr>
            <a:endParaRPr lang="en-US" altLang="ja-JP" sz="2400" dirty="0"/>
          </a:p>
        </p:txBody>
      </p:sp>
      <p:sp>
        <p:nvSpPr>
          <p:cNvPr id="7" name="コンテンツ プレースホルダー 2">
            <a:extLst>
              <a:ext uri="{FF2B5EF4-FFF2-40B4-BE49-F238E27FC236}">
                <a16:creationId xmlns:a16="http://schemas.microsoft.com/office/drawing/2014/main" id="{2C698A59-D381-4578-B7B2-723D4296F322}"/>
              </a:ext>
            </a:extLst>
          </p:cNvPr>
          <p:cNvSpPr txBox="1">
            <a:spLocks/>
          </p:cNvSpPr>
          <p:nvPr/>
        </p:nvSpPr>
        <p:spPr>
          <a:xfrm>
            <a:off x="555585" y="3845946"/>
            <a:ext cx="8068870" cy="280361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Segoe UI" panose="020B0502040204020203" pitchFamily="34" charset="0"/>
            </a:endParaRPr>
          </a:p>
        </p:txBody>
      </p:sp>
      <p:sp>
        <p:nvSpPr>
          <p:cNvPr id="3" name="Rectangle 1">
            <a:extLst>
              <a:ext uri="{FF2B5EF4-FFF2-40B4-BE49-F238E27FC236}">
                <a16:creationId xmlns:a16="http://schemas.microsoft.com/office/drawing/2014/main" id="{ADCE3CA2-3420-209E-4E4E-10FB84EB0E02}"/>
              </a:ext>
            </a:extLst>
          </p:cNvPr>
          <p:cNvSpPr>
            <a:spLocks noChangeArrowheads="1"/>
          </p:cNvSpPr>
          <p:nvPr/>
        </p:nvSpPr>
        <p:spPr bwMode="auto">
          <a:xfrm>
            <a:off x="50800" y="764082"/>
            <a:ext cx="8891671"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2000" dirty="0">
                <a:solidFill>
                  <a:prstClr val="black"/>
                </a:solidFill>
                <a:latin typeface="Arial" panose="020B0604020202020204" pitchFamily="34" charset="0"/>
                <a:ea typeface="游ゴシック" panose="020B0400000000000000" pitchFamily="50" charset="-128"/>
              </a:rPr>
              <a:t>5</a:t>
            </a:r>
            <a:r>
              <a:rPr kumimoji="0"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a:t>
            </a:r>
            <a:r>
              <a:rPr kumimoji="0" lang="ja-JP" altLang="en-US"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それぞれの科目の平均得点</a:t>
            </a:r>
            <a:endParaRPr kumimoji="0"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SELECT </a:t>
            </a:r>
            <a:r>
              <a:rPr kumimoji="0" lang="ja-JP" altLang="en-US"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科目</a:t>
            </a:r>
            <a:r>
              <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 AVG(</a:t>
            </a:r>
            <a:r>
              <a:rPr kumimoji="0" lang="ja-JP" altLang="en-US"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得点</a:t>
            </a:r>
            <a:r>
              <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 FROM </a:t>
            </a:r>
            <a:r>
              <a:rPr kumimoji="0" lang="ja-JP" altLang="en-US"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成績 </a:t>
            </a:r>
            <a:r>
              <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GROUP BY </a:t>
            </a:r>
            <a:r>
              <a:rPr kumimoji="0" lang="ja-JP" altLang="en-US"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科目</a:t>
            </a:r>
            <a:r>
              <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ja-JP" sz="2000" b="1" dirty="0">
              <a:solidFill>
                <a:prstClr val="black"/>
              </a:solidFill>
              <a:latin typeface="Arial" panose="020B0604020202020204" pitchFamily="34" charset="0"/>
              <a:ea typeface="游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6.</a:t>
            </a:r>
            <a:r>
              <a:rPr lang="ja-JP" altLang="en-US" sz="2000" dirty="0">
                <a:solidFill>
                  <a:prstClr val="black"/>
                </a:solidFill>
                <a:latin typeface="Arial" panose="020B0604020202020204" pitchFamily="34" charset="0"/>
                <a:ea typeface="游ゴシック" panose="020B0400000000000000" pitchFamily="50" charset="-128"/>
              </a:rPr>
              <a:t> </a:t>
            </a:r>
            <a:r>
              <a:rPr kumimoji="0" lang="ja-JP" altLang="en-US"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それぞれの科目について、得点が</a:t>
            </a:r>
            <a:r>
              <a:rPr kumimoji="0"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90</a:t>
            </a:r>
            <a:r>
              <a:rPr kumimoji="0" lang="ja-JP" altLang="en-US"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点以上である受講者数</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2000" b="1" dirty="0">
                <a:solidFill>
                  <a:prstClr val="black"/>
                </a:solidFill>
                <a:latin typeface="Arial" panose="020B0604020202020204" pitchFamily="34" charset="0"/>
                <a:ea typeface="游ゴシック" panose="020B0400000000000000" pitchFamily="50" charset="-128"/>
              </a:rPr>
              <a:t>SELECT </a:t>
            </a:r>
            <a:r>
              <a:rPr lang="ja-JP" altLang="en-US" sz="2000" b="1" dirty="0">
                <a:solidFill>
                  <a:prstClr val="black"/>
                </a:solidFill>
                <a:latin typeface="Arial" panose="020B0604020202020204" pitchFamily="34" charset="0"/>
                <a:ea typeface="游ゴシック" panose="020B0400000000000000" pitchFamily="50" charset="-128"/>
              </a:rPr>
              <a:t>科目</a:t>
            </a:r>
            <a:r>
              <a:rPr lang="en-US" altLang="ja-JP" sz="2000" b="1" dirty="0">
                <a:solidFill>
                  <a:prstClr val="black"/>
                </a:solidFill>
                <a:latin typeface="Arial" panose="020B0604020202020204" pitchFamily="34" charset="0"/>
                <a:ea typeface="游ゴシック" panose="020B0400000000000000" pitchFamily="50" charset="-128"/>
              </a:rPr>
              <a:t>, COUNT(*) FROM </a:t>
            </a:r>
            <a:r>
              <a:rPr lang="ja-JP" altLang="en-US" sz="2000" b="1" dirty="0">
                <a:solidFill>
                  <a:prstClr val="black"/>
                </a:solidFill>
                <a:latin typeface="Arial" panose="020B0604020202020204" pitchFamily="34" charset="0"/>
                <a:ea typeface="游ゴシック" panose="020B0400000000000000" pitchFamily="50" charset="-128"/>
              </a:rPr>
              <a:t>成績 </a:t>
            </a:r>
            <a:r>
              <a:rPr lang="en-US" altLang="ja-JP" sz="2000" b="1" dirty="0">
                <a:solidFill>
                  <a:prstClr val="black"/>
                </a:solidFill>
                <a:latin typeface="Arial" panose="020B0604020202020204" pitchFamily="34" charset="0"/>
                <a:ea typeface="游ゴシック" panose="020B0400000000000000" pitchFamily="50" charset="-128"/>
              </a:rPr>
              <a:t>WHERE </a:t>
            </a:r>
            <a:r>
              <a:rPr lang="ja-JP" altLang="en-US" sz="2000" b="1" dirty="0">
                <a:solidFill>
                  <a:prstClr val="black"/>
                </a:solidFill>
                <a:latin typeface="Arial" panose="020B0604020202020204" pitchFamily="34" charset="0"/>
                <a:ea typeface="游ゴシック" panose="020B0400000000000000" pitchFamily="50" charset="-128"/>
              </a:rPr>
              <a:t>得点 </a:t>
            </a:r>
            <a:r>
              <a:rPr lang="en-US" altLang="ja-JP" sz="2000" b="1" dirty="0">
                <a:solidFill>
                  <a:prstClr val="black"/>
                </a:solidFill>
                <a:latin typeface="Arial" panose="020B0604020202020204" pitchFamily="34" charset="0"/>
                <a:ea typeface="游ゴシック" panose="020B0400000000000000" pitchFamily="50" charset="-128"/>
              </a:rPr>
              <a:t>&gt;= 90 GROUP BY </a:t>
            </a:r>
            <a:r>
              <a:rPr lang="ja-JP" altLang="en-US" sz="2000" b="1" dirty="0">
                <a:solidFill>
                  <a:prstClr val="black"/>
                </a:solidFill>
                <a:latin typeface="Arial" panose="020B0604020202020204" pitchFamily="34" charset="0"/>
                <a:ea typeface="游ゴシック" panose="020B0400000000000000" pitchFamily="50" charset="-128"/>
              </a:rPr>
              <a:t>科目</a:t>
            </a:r>
            <a:r>
              <a:rPr lang="en-US" altLang="ja-JP" sz="2000" b="1" dirty="0">
                <a:solidFill>
                  <a:prstClr val="black"/>
                </a:solidFill>
                <a:latin typeface="Arial" panose="020B0604020202020204" pitchFamily="34" charset="0"/>
                <a:ea typeface="游ゴシック" panose="020B0400000000000000" pitchFamily="50" charset="-128"/>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ja-JP" sz="2000" b="1" dirty="0">
              <a:solidFill>
                <a:prstClr val="black"/>
              </a:solidFill>
              <a:latin typeface="Arial" panose="020B0604020202020204" pitchFamily="34" charset="0"/>
              <a:ea typeface="游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pic>
        <p:nvPicPr>
          <p:cNvPr id="5" name="図 4">
            <a:extLst>
              <a:ext uri="{FF2B5EF4-FFF2-40B4-BE49-F238E27FC236}">
                <a16:creationId xmlns:a16="http://schemas.microsoft.com/office/drawing/2014/main" id="{0E533D8F-ED5D-75C8-5CB1-4520FA2A17C8}"/>
              </a:ext>
            </a:extLst>
          </p:cNvPr>
          <p:cNvPicPr>
            <a:picLocks noChangeAspect="1"/>
          </p:cNvPicPr>
          <p:nvPr/>
        </p:nvPicPr>
        <p:blipFill>
          <a:blip r:embed="rId2"/>
          <a:stretch>
            <a:fillRect/>
          </a:stretch>
        </p:blipFill>
        <p:spPr>
          <a:xfrm>
            <a:off x="638120" y="1604614"/>
            <a:ext cx="4156129" cy="1776713"/>
          </a:xfrm>
          <a:prstGeom prst="rect">
            <a:avLst/>
          </a:prstGeom>
        </p:spPr>
      </p:pic>
      <p:pic>
        <p:nvPicPr>
          <p:cNvPr id="11" name="図 10">
            <a:extLst>
              <a:ext uri="{FF2B5EF4-FFF2-40B4-BE49-F238E27FC236}">
                <a16:creationId xmlns:a16="http://schemas.microsoft.com/office/drawing/2014/main" id="{6B4CFEA3-E3ED-3534-C7B9-0D6CAEB46DA2}"/>
              </a:ext>
            </a:extLst>
          </p:cNvPr>
          <p:cNvPicPr>
            <a:picLocks noChangeAspect="1"/>
          </p:cNvPicPr>
          <p:nvPr/>
        </p:nvPicPr>
        <p:blipFill>
          <a:blip r:embed="rId3"/>
          <a:stretch>
            <a:fillRect/>
          </a:stretch>
        </p:blipFill>
        <p:spPr>
          <a:xfrm>
            <a:off x="638120" y="4321176"/>
            <a:ext cx="4418151" cy="1864419"/>
          </a:xfrm>
          <a:prstGeom prst="rect">
            <a:avLst/>
          </a:prstGeom>
        </p:spPr>
      </p:pic>
    </p:spTree>
    <p:extLst>
      <p:ext uri="{BB962C8B-B14F-4D97-AF65-F5344CB8AC3E}">
        <p14:creationId xmlns:p14="http://schemas.microsoft.com/office/powerpoint/2010/main" val="3495987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2FCDA0A4-A1E1-4BFB-9904-866F27DD31EA}"/>
              </a:ext>
            </a:extLst>
          </p:cNvPr>
          <p:cNvSpPr>
            <a:spLocks noGrp="1"/>
          </p:cNvSpPr>
          <p:nvPr>
            <p:ph idx="1"/>
          </p:nvPr>
        </p:nvSpPr>
        <p:spPr>
          <a:xfrm>
            <a:off x="359416" y="68010"/>
            <a:ext cx="8461208" cy="498072"/>
          </a:xfrm>
        </p:spPr>
        <p:txBody>
          <a:bodyPr>
            <a:normAutofit/>
          </a:bodyPr>
          <a:lstStyle/>
          <a:p>
            <a:pPr marL="0" indent="0">
              <a:buNone/>
            </a:pPr>
            <a:r>
              <a:rPr lang="en-US" altLang="ja-JP" sz="2400" dirty="0">
                <a:latin typeface="メイリオ" panose="020B0604030504040204" pitchFamily="50" charset="-128"/>
              </a:rPr>
              <a:t>(</a:t>
            </a:r>
            <a:r>
              <a:rPr lang="ja-JP" altLang="en-US" sz="2400" dirty="0">
                <a:latin typeface="メイリオ" panose="020B0604030504040204" pitchFamily="50" charset="-128"/>
              </a:rPr>
              <a:t>続き</a:t>
            </a:r>
            <a:r>
              <a:rPr lang="en-US" altLang="ja-JP" sz="2400" dirty="0">
                <a:latin typeface="メイリオ" panose="020B0604030504040204" pitchFamily="50" charset="-128"/>
              </a:rPr>
              <a:t>)</a:t>
            </a:r>
          </a:p>
          <a:p>
            <a:pPr marL="0" indent="0">
              <a:buNone/>
            </a:pPr>
            <a:endParaRPr lang="en-US" altLang="ja-JP" sz="2400" dirty="0"/>
          </a:p>
        </p:txBody>
      </p:sp>
      <p:sp>
        <p:nvSpPr>
          <p:cNvPr id="7" name="コンテンツ プレースホルダー 2">
            <a:extLst>
              <a:ext uri="{FF2B5EF4-FFF2-40B4-BE49-F238E27FC236}">
                <a16:creationId xmlns:a16="http://schemas.microsoft.com/office/drawing/2014/main" id="{2C698A59-D381-4578-B7B2-723D4296F322}"/>
              </a:ext>
            </a:extLst>
          </p:cNvPr>
          <p:cNvSpPr txBox="1">
            <a:spLocks/>
          </p:cNvSpPr>
          <p:nvPr/>
        </p:nvSpPr>
        <p:spPr>
          <a:xfrm>
            <a:off x="555585" y="3845946"/>
            <a:ext cx="8068870" cy="280361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Segoe UI" panose="020B0502040204020203" pitchFamily="34" charset="0"/>
            </a:endParaRPr>
          </a:p>
        </p:txBody>
      </p:sp>
      <p:sp>
        <p:nvSpPr>
          <p:cNvPr id="3" name="Rectangle 1">
            <a:extLst>
              <a:ext uri="{FF2B5EF4-FFF2-40B4-BE49-F238E27FC236}">
                <a16:creationId xmlns:a16="http://schemas.microsoft.com/office/drawing/2014/main" id="{ADCE3CA2-3420-209E-4E4E-10FB84EB0E02}"/>
              </a:ext>
            </a:extLst>
          </p:cNvPr>
          <p:cNvSpPr>
            <a:spLocks noChangeArrowheads="1"/>
          </p:cNvSpPr>
          <p:nvPr/>
        </p:nvSpPr>
        <p:spPr bwMode="auto">
          <a:xfrm>
            <a:off x="50800" y="640540"/>
            <a:ext cx="8891671"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7.</a:t>
            </a:r>
            <a:r>
              <a:rPr kumimoji="0" lang="ja-JP" altLang="en-US"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 それぞれの受講者が受講している科目数</a:t>
            </a:r>
            <a:endParaRPr kumimoji="0"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SELECT </a:t>
            </a:r>
            <a:r>
              <a:rPr kumimoji="0" lang="ja-JP" altLang="en-US"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受講者</a:t>
            </a:r>
            <a:r>
              <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 COUNT(*) FROM </a:t>
            </a:r>
            <a:r>
              <a:rPr kumimoji="0" lang="ja-JP" altLang="en-US"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成績 </a:t>
            </a:r>
            <a:r>
              <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GROUP BY </a:t>
            </a:r>
            <a:r>
              <a:rPr kumimoji="0" lang="ja-JP" altLang="en-US"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受講者</a:t>
            </a:r>
            <a:r>
              <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ja-JP" sz="2000" b="1" dirty="0">
              <a:solidFill>
                <a:prstClr val="black"/>
              </a:solidFill>
              <a:latin typeface="Arial" panose="020B0604020202020204" pitchFamily="34" charset="0"/>
              <a:ea typeface="游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2000" dirty="0">
                <a:solidFill>
                  <a:prstClr val="black"/>
                </a:solidFill>
                <a:latin typeface="Arial" panose="020B0604020202020204" pitchFamily="34" charset="0"/>
                <a:ea typeface="游ゴシック" panose="020B0400000000000000" pitchFamily="50" charset="-128"/>
              </a:rPr>
              <a:t>8.</a:t>
            </a:r>
            <a:r>
              <a:rPr lang="ja-JP" altLang="en-US" sz="2000" dirty="0">
                <a:solidFill>
                  <a:prstClr val="black"/>
                </a:solidFill>
                <a:latin typeface="Arial" panose="020B0604020202020204" pitchFamily="34" charset="0"/>
                <a:ea typeface="游ゴシック" panose="020B0400000000000000" pitchFamily="50" charset="-128"/>
              </a:rPr>
              <a:t>それぞれの受講者の得点合計</a:t>
            </a:r>
            <a:endParaRPr lang="en-US" altLang="ja-JP" sz="2000" dirty="0">
              <a:solidFill>
                <a:prstClr val="black"/>
              </a:solidFill>
              <a:latin typeface="Arial" panose="020B0604020202020204" pitchFamily="34" charset="0"/>
              <a:ea typeface="游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2000" b="1" dirty="0">
                <a:solidFill>
                  <a:prstClr val="black"/>
                </a:solidFill>
                <a:latin typeface="Arial" panose="020B0604020202020204" pitchFamily="34" charset="0"/>
                <a:ea typeface="游ゴシック" panose="020B0400000000000000" pitchFamily="50" charset="-128"/>
              </a:rPr>
              <a:t>SELECT </a:t>
            </a:r>
            <a:r>
              <a:rPr lang="ja-JP" altLang="en-US" sz="2000" b="1" dirty="0">
                <a:solidFill>
                  <a:prstClr val="black"/>
                </a:solidFill>
                <a:latin typeface="Arial" panose="020B0604020202020204" pitchFamily="34" charset="0"/>
                <a:ea typeface="游ゴシック" panose="020B0400000000000000" pitchFamily="50" charset="-128"/>
              </a:rPr>
              <a:t>受講者</a:t>
            </a:r>
            <a:r>
              <a:rPr lang="en-US" altLang="ja-JP" sz="2000" b="1" dirty="0">
                <a:solidFill>
                  <a:prstClr val="black"/>
                </a:solidFill>
                <a:latin typeface="Arial" panose="020B0604020202020204" pitchFamily="34" charset="0"/>
                <a:ea typeface="游ゴシック" panose="020B0400000000000000" pitchFamily="50" charset="-128"/>
              </a:rPr>
              <a:t>, SUM(</a:t>
            </a:r>
            <a:r>
              <a:rPr lang="ja-JP" altLang="en-US" sz="2000" b="1" dirty="0">
                <a:solidFill>
                  <a:prstClr val="black"/>
                </a:solidFill>
                <a:latin typeface="Arial" panose="020B0604020202020204" pitchFamily="34" charset="0"/>
                <a:ea typeface="游ゴシック" panose="020B0400000000000000" pitchFamily="50" charset="-128"/>
              </a:rPr>
              <a:t>得点</a:t>
            </a:r>
            <a:r>
              <a:rPr lang="en-US" altLang="ja-JP" sz="2000" b="1" dirty="0">
                <a:solidFill>
                  <a:prstClr val="black"/>
                </a:solidFill>
                <a:latin typeface="Arial" panose="020B0604020202020204" pitchFamily="34" charset="0"/>
                <a:ea typeface="游ゴシック" panose="020B0400000000000000" pitchFamily="50" charset="-128"/>
              </a:rPr>
              <a:t>) FROM </a:t>
            </a:r>
            <a:r>
              <a:rPr lang="ja-JP" altLang="en-US" sz="2000" b="1" dirty="0">
                <a:solidFill>
                  <a:prstClr val="black"/>
                </a:solidFill>
                <a:latin typeface="Arial" panose="020B0604020202020204" pitchFamily="34" charset="0"/>
                <a:ea typeface="游ゴシック" panose="020B0400000000000000" pitchFamily="50" charset="-128"/>
              </a:rPr>
              <a:t>成績 </a:t>
            </a:r>
            <a:r>
              <a:rPr lang="en-US" altLang="ja-JP" sz="2000" b="1" dirty="0">
                <a:solidFill>
                  <a:prstClr val="black"/>
                </a:solidFill>
                <a:latin typeface="Arial" panose="020B0604020202020204" pitchFamily="34" charset="0"/>
                <a:ea typeface="游ゴシック" panose="020B0400000000000000" pitchFamily="50" charset="-128"/>
              </a:rPr>
              <a:t>GROUP BY </a:t>
            </a:r>
            <a:r>
              <a:rPr lang="ja-JP" altLang="en-US" sz="2000" b="1" dirty="0">
                <a:solidFill>
                  <a:prstClr val="black"/>
                </a:solidFill>
                <a:latin typeface="Arial" panose="020B0604020202020204" pitchFamily="34" charset="0"/>
                <a:ea typeface="游ゴシック" panose="020B0400000000000000" pitchFamily="50" charset="-128"/>
              </a:rPr>
              <a:t>受講者</a:t>
            </a:r>
            <a:r>
              <a:rPr lang="en-US" altLang="ja-JP" sz="2000" b="1" dirty="0">
                <a:solidFill>
                  <a:prstClr val="black"/>
                </a:solidFill>
                <a:latin typeface="Arial" panose="020B0604020202020204" pitchFamily="34" charset="0"/>
                <a:ea typeface="游ゴシック" panose="020B0400000000000000" pitchFamily="50" charset="-128"/>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pic>
        <p:nvPicPr>
          <p:cNvPr id="8" name="図 7">
            <a:extLst>
              <a:ext uri="{FF2B5EF4-FFF2-40B4-BE49-F238E27FC236}">
                <a16:creationId xmlns:a16="http://schemas.microsoft.com/office/drawing/2014/main" id="{465F8E3D-7B2E-13B3-8647-C9ABDD1D61F5}"/>
              </a:ext>
            </a:extLst>
          </p:cNvPr>
          <p:cNvPicPr>
            <a:picLocks noChangeAspect="1"/>
          </p:cNvPicPr>
          <p:nvPr/>
        </p:nvPicPr>
        <p:blipFill>
          <a:blip r:embed="rId2"/>
          <a:stretch>
            <a:fillRect/>
          </a:stretch>
        </p:blipFill>
        <p:spPr>
          <a:xfrm>
            <a:off x="407932" y="1387014"/>
            <a:ext cx="4646667" cy="1675846"/>
          </a:xfrm>
          <a:prstGeom prst="rect">
            <a:avLst/>
          </a:prstGeom>
        </p:spPr>
      </p:pic>
      <p:pic>
        <p:nvPicPr>
          <p:cNvPr id="10" name="図 9">
            <a:extLst>
              <a:ext uri="{FF2B5EF4-FFF2-40B4-BE49-F238E27FC236}">
                <a16:creationId xmlns:a16="http://schemas.microsoft.com/office/drawing/2014/main" id="{FE75CE21-FE09-66A5-0AEA-83DD510713D9}"/>
              </a:ext>
            </a:extLst>
          </p:cNvPr>
          <p:cNvPicPr>
            <a:picLocks noChangeAspect="1"/>
          </p:cNvPicPr>
          <p:nvPr/>
        </p:nvPicPr>
        <p:blipFill>
          <a:blip r:embed="rId3"/>
          <a:stretch>
            <a:fillRect/>
          </a:stretch>
        </p:blipFill>
        <p:spPr>
          <a:xfrm>
            <a:off x="407932" y="4202093"/>
            <a:ext cx="4646667" cy="1645401"/>
          </a:xfrm>
          <a:prstGeom prst="rect">
            <a:avLst/>
          </a:prstGeom>
        </p:spPr>
      </p:pic>
    </p:spTree>
    <p:extLst>
      <p:ext uri="{BB962C8B-B14F-4D97-AF65-F5344CB8AC3E}">
        <p14:creationId xmlns:p14="http://schemas.microsoft.com/office/powerpoint/2010/main" val="3258860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2FCDA0A4-A1E1-4BFB-9904-866F27DD31EA}"/>
              </a:ext>
            </a:extLst>
          </p:cNvPr>
          <p:cNvSpPr>
            <a:spLocks noGrp="1"/>
          </p:cNvSpPr>
          <p:nvPr>
            <p:ph idx="1"/>
          </p:nvPr>
        </p:nvSpPr>
        <p:spPr>
          <a:xfrm>
            <a:off x="359416" y="68010"/>
            <a:ext cx="8461208" cy="498072"/>
          </a:xfrm>
        </p:spPr>
        <p:txBody>
          <a:bodyPr>
            <a:normAutofit/>
          </a:bodyPr>
          <a:lstStyle/>
          <a:p>
            <a:pPr marL="0" indent="0">
              <a:buNone/>
            </a:pPr>
            <a:r>
              <a:rPr lang="en-US" altLang="ja-JP" sz="2400" dirty="0">
                <a:latin typeface="メイリオ" panose="020B0604030504040204" pitchFamily="50" charset="-128"/>
              </a:rPr>
              <a:t>(</a:t>
            </a:r>
            <a:r>
              <a:rPr lang="ja-JP" altLang="en-US" sz="2400" dirty="0">
                <a:latin typeface="メイリオ" panose="020B0604030504040204" pitchFamily="50" charset="-128"/>
              </a:rPr>
              <a:t>続き</a:t>
            </a:r>
            <a:r>
              <a:rPr lang="en-US" altLang="ja-JP" sz="2400" dirty="0">
                <a:latin typeface="メイリオ" panose="020B0604030504040204" pitchFamily="50" charset="-128"/>
              </a:rPr>
              <a:t>)</a:t>
            </a:r>
          </a:p>
          <a:p>
            <a:pPr marL="0" indent="0">
              <a:buNone/>
            </a:pPr>
            <a:endParaRPr lang="en-US" altLang="ja-JP" sz="2400" dirty="0"/>
          </a:p>
        </p:txBody>
      </p:sp>
      <p:sp>
        <p:nvSpPr>
          <p:cNvPr id="7" name="コンテンツ プレースホルダー 2">
            <a:extLst>
              <a:ext uri="{FF2B5EF4-FFF2-40B4-BE49-F238E27FC236}">
                <a16:creationId xmlns:a16="http://schemas.microsoft.com/office/drawing/2014/main" id="{2C698A59-D381-4578-B7B2-723D4296F322}"/>
              </a:ext>
            </a:extLst>
          </p:cNvPr>
          <p:cNvSpPr txBox="1">
            <a:spLocks/>
          </p:cNvSpPr>
          <p:nvPr/>
        </p:nvSpPr>
        <p:spPr>
          <a:xfrm>
            <a:off x="555585" y="3845946"/>
            <a:ext cx="8068870" cy="280361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Segoe UI" panose="020B0502040204020203" pitchFamily="34" charset="0"/>
            </a:endParaRPr>
          </a:p>
        </p:txBody>
      </p:sp>
      <p:sp>
        <p:nvSpPr>
          <p:cNvPr id="3" name="Rectangle 1">
            <a:extLst>
              <a:ext uri="{FF2B5EF4-FFF2-40B4-BE49-F238E27FC236}">
                <a16:creationId xmlns:a16="http://schemas.microsoft.com/office/drawing/2014/main" id="{ADCE3CA2-3420-209E-4E4E-10FB84EB0E02}"/>
              </a:ext>
            </a:extLst>
          </p:cNvPr>
          <p:cNvSpPr>
            <a:spLocks noChangeArrowheads="1"/>
          </p:cNvSpPr>
          <p:nvPr/>
        </p:nvSpPr>
        <p:spPr bwMode="auto">
          <a:xfrm>
            <a:off x="50800" y="948316"/>
            <a:ext cx="8891671"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9.</a:t>
            </a:r>
            <a:r>
              <a:rPr kumimoji="0" lang="ja-JP" altLang="en-US"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 それぞれの受講者の得点平均</a:t>
            </a:r>
            <a:endParaRPr kumimoji="0"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SELECT </a:t>
            </a:r>
            <a:r>
              <a:rPr kumimoji="0" lang="ja-JP" altLang="en-US"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受講者</a:t>
            </a:r>
            <a:r>
              <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 AVG(</a:t>
            </a:r>
            <a:r>
              <a:rPr kumimoji="0" lang="ja-JP" altLang="en-US"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得点</a:t>
            </a:r>
            <a:r>
              <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 FROM </a:t>
            </a:r>
            <a:r>
              <a:rPr kumimoji="0" lang="ja-JP" altLang="en-US"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成績 </a:t>
            </a:r>
            <a:r>
              <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GROUP BY </a:t>
            </a:r>
            <a:r>
              <a:rPr kumimoji="0" lang="ja-JP" altLang="en-US"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受講者</a:t>
            </a:r>
            <a:r>
              <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ja-JP" sz="2000" b="1" dirty="0">
              <a:solidFill>
                <a:prstClr val="black"/>
              </a:solidFill>
              <a:latin typeface="Arial" panose="020B0604020202020204" pitchFamily="34" charset="0"/>
              <a:ea typeface="游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pic>
        <p:nvPicPr>
          <p:cNvPr id="5" name="図 4">
            <a:extLst>
              <a:ext uri="{FF2B5EF4-FFF2-40B4-BE49-F238E27FC236}">
                <a16:creationId xmlns:a16="http://schemas.microsoft.com/office/drawing/2014/main" id="{0D2D3A22-A2B9-8BED-6208-57D0B4B5A446}"/>
              </a:ext>
            </a:extLst>
          </p:cNvPr>
          <p:cNvPicPr>
            <a:picLocks noChangeAspect="1"/>
          </p:cNvPicPr>
          <p:nvPr/>
        </p:nvPicPr>
        <p:blipFill>
          <a:blip r:embed="rId2"/>
          <a:stretch>
            <a:fillRect/>
          </a:stretch>
        </p:blipFill>
        <p:spPr>
          <a:xfrm>
            <a:off x="458733" y="1832037"/>
            <a:ext cx="4824467" cy="1688200"/>
          </a:xfrm>
          <a:prstGeom prst="rect">
            <a:avLst/>
          </a:prstGeom>
        </p:spPr>
      </p:pic>
    </p:spTree>
    <p:extLst>
      <p:ext uri="{BB962C8B-B14F-4D97-AF65-F5344CB8AC3E}">
        <p14:creationId xmlns:p14="http://schemas.microsoft.com/office/powerpoint/2010/main" val="2109668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7-3. </a:t>
            </a:r>
            <a:r>
              <a:rPr lang="ja-JP" altLang="en-US" sz="4500" dirty="0">
                <a:solidFill>
                  <a:schemeClr val="tx2"/>
                </a:solidFill>
                <a:latin typeface="メイリオ" panose="020B0604030504040204" pitchFamily="50" charset="-128"/>
              </a:rPr>
              <a:t>実データを用いた演習</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29</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432666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7-1. </a:t>
            </a:r>
            <a:r>
              <a:rPr lang="ja-JP" altLang="en-US" sz="4500" dirty="0">
                <a:solidFill>
                  <a:schemeClr val="tx2"/>
                </a:solidFill>
                <a:latin typeface="メイリオ" panose="020B0604030504040204" pitchFamily="50" charset="-128"/>
              </a:rPr>
              <a:t>イントロダクション</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3</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838252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8FCC84-22C0-6348-00BA-BF086FDEE5D0}"/>
              </a:ext>
            </a:extLst>
          </p:cNvPr>
          <p:cNvSpPr>
            <a:spLocks noGrp="1"/>
          </p:cNvSpPr>
          <p:nvPr>
            <p:ph type="title"/>
          </p:nvPr>
        </p:nvSpPr>
        <p:spPr/>
        <p:txBody>
          <a:bodyPr>
            <a:normAutofit fontScale="90000"/>
          </a:bodyPr>
          <a:lstStyle/>
          <a:p>
            <a:r>
              <a:rPr kumimoji="1" lang="ja-JP" altLang="en-US" dirty="0"/>
              <a:t>演習の目的と形式</a:t>
            </a:r>
          </a:p>
        </p:txBody>
      </p:sp>
      <p:sp>
        <p:nvSpPr>
          <p:cNvPr id="3" name="コンテンツ プレースホルダー 2">
            <a:extLst>
              <a:ext uri="{FF2B5EF4-FFF2-40B4-BE49-F238E27FC236}">
                <a16:creationId xmlns:a16="http://schemas.microsoft.com/office/drawing/2014/main" id="{5E65B222-9D4B-5AE8-7974-EAD55F8F4548}"/>
              </a:ext>
            </a:extLst>
          </p:cNvPr>
          <p:cNvSpPr>
            <a:spLocks noGrp="1"/>
          </p:cNvSpPr>
          <p:nvPr>
            <p:ph idx="1"/>
          </p:nvPr>
        </p:nvSpPr>
        <p:spPr/>
        <p:txBody>
          <a:bodyPr/>
          <a:lstStyle/>
          <a:p>
            <a:r>
              <a:rPr kumimoji="1" lang="ja-JP" altLang="en-US" dirty="0"/>
              <a:t>目的：実データを使い、グループ化と集約の有用性を確認する。</a:t>
            </a:r>
            <a:r>
              <a:rPr kumimoji="1" lang="en-US" altLang="ja-JP" dirty="0"/>
              <a:t>SQL</a:t>
            </a:r>
            <a:r>
              <a:rPr kumimoji="1" lang="ja-JP" altLang="en-US" dirty="0"/>
              <a:t>のスキルアップも行う</a:t>
            </a:r>
            <a:endParaRPr kumimoji="1" lang="en-US" altLang="ja-JP" dirty="0"/>
          </a:p>
          <a:p>
            <a:endParaRPr lang="en-US" altLang="ja-JP" dirty="0"/>
          </a:p>
          <a:p>
            <a:r>
              <a:rPr kumimoji="1" lang="ja-JP" altLang="en-US" dirty="0"/>
              <a:t>形式：自習形式（</a:t>
            </a:r>
            <a:r>
              <a:rPr kumimoji="1" lang="ja-JP" altLang="en-US" b="1" dirty="0"/>
              <a:t>資料を見ながら各自実施してください</a:t>
            </a:r>
            <a:r>
              <a:rPr kumimoji="1" lang="ja-JP" altLang="en-US" dirty="0"/>
              <a:t>）</a:t>
            </a:r>
          </a:p>
        </p:txBody>
      </p:sp>
      <p:sp>
        <p:nvSpPr>
          <p:cNvPr id="4" name="スライド番号プレースホルダー 3">
            <a:extLst>
              <a:ext uri="{FF2B5EF4-FFF2-40B4-BE49-F238E27FC236}">
                <a16:creationId xmlns:a16="http://schemas.microsoft.com/office/drawing/2014/main" id="{C4C2E63E-E26C-C421-5421-5BAA5995C9D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698921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3F0515-9951-42FE-826D-418979EB9D81}"/>
              </a:ext>
            </a:extLst>
          </p:cNvPr>
          <p:cNvSpPr>
            <a:spLocks noGrp="1"/>
          </p:cNvSpPr>
          <p:nvPr>
            <p:ph type="title"/>
          </p:nvPr>
        </p:nvSpPr>
        <p:spPr>
          <a:xfrm>
            <a:off x="321845" y="175028"/>
            <a:ext cx="8461208" cy="671225"/>
          </a:xfrm>
        </p:spPr>
        <p:txBody>
          <a:bodyPr>
            <a:normAutofit/>
          </a:bodyPr>
          <a:lstStyle/>
          <a:p>
            <a:r>
              <a:rPr lang="ja-JP" altLang="en-US" dirty="0"/>
              <a:t>演習の内容</a:t>
            </a:r>
            <a:endParaRPr kumimoji="1" lang="ja-JP" altLang="en-US" dirty="0"/>
          </a:p>
        </p:txBody>
      </p:sp>
      <p:sp>
        <p:nvSpPr>
          <p:cNvPr id="4" name="スライド番号プレースホルダー 3">
            <a:extLst>
              <a:ext uri="{FF2B5EF4-FFF2-40B4-BE49-F238E27FC236}">
                <a16:creationId xmlns:a16="http://schemas.microsoft.com/office/drawing/2014/main" id="{1E39DB36-9541-477E-9F24-AEF2AC0DDF1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コンテンツ プレースホルダー 2">
            <a:extLst>
              <a:ext uri="{FF2B5EF4-FFF2-40B4-BE49-F238E27FC236}">
                <a16:creationId xmlns:a16="http://schemas.microsoft.com/office/drawing/2014/main" id="{42096018-0FB9-4E42-B106-D5039BC47FB4}"/>
              </a:ext>
            </a:extLst>
          </p:cNvPr>
          <p:cNvSpPr>
            <a:spLocks noGrp="1"/>
          </p:cNvSpPr>
          <p:nvPr>
            <p:ph idx="1"/>
          </p:nvPr>
        </p:nvSpPr>
        <p:spPr>
          <a:xfrm>
            <a:off x="430035" y="2899652"/>
            <a:ext cx="4031872" cy="1428430"/>
          </a:xfrm>
        </p:spPr>
        <p:txBody>
          <a:bodyPr>
            <a:normAutofit/>
          </a:bodyPr>
          <a:lstStyle/>
          <a:p>
            <a:pPr marL="0" indent="0">
              <a:lnSpc>
                <a:spcPct val="120000"/>
              </a:lnSpc>
              <a:buNone/>
            </a:pPr>
            <a:r>
              <a:rPr lang="ja-JP" altLang="en-US" sz="2400" b="1" dirty="0">
                <a:latin typeface="メイリオ" panose="020B0604030504040204" pitchFamily="50" charset="-128"/>
              </a:rPr>
              <a:t>調査に協力した人たちの</a:t>
            </a:r>
            <a:r>
              <a:rPr lang="ja-JP" altLang="en-US" sz="2400" b="1" u="sng" dirty="0">
                <a:latin typeface="メイリオ" panose="020B0604030504040204" pitchFamily="50" charset="-128"/>
              </a:rPr>
              <a:t>年齢分布</a:t>
            </a:r>
            <a:r>
              <a:rPr lang="ja-JP" altLang="en-US" sz="2400" b="1" dirty="0">
                <a:latin typeface="メイリオ" panose="020B0604030504040204" pitchFamily="50" charset="-128"/>
              </a:rPr>
              <a:t>は？</a:t>
            </a:r>
            <a:endParaRPr lang="en-US" altLang="ja-JP" sz="2400" b="1" dirty="0">
              <a:latin typeface="メイリオ" panose="020B0604030504040204" pitchFamily="50" charset="-128"/>
            </a:endParaRPr>
          </a:p>
        </p:txBody>
      </p:sp>
      <p:pic>
        <p:nvPicPr>
          <p:cNvPr id="10" name="図 9">
            <a:extLst>
              <a:ext uri="{FF2B5EF4-FFF2-40B4-BE49-F238E27FC236}">
                <a16:creationId xmlns:a16="http://schemas.microsoft.com/office/drawing/2014/main" id="{3218D2B7-C19E-40F8-91EE-1892049C9490}"/>
              </a:ext>
            </a:extLst>
          </p:cNvPr>
          <p:cNvPicPr>
            <a:picLocks noChangeAspect="1"/>
          </p:cNvPicPr>
          <p:nvPr/>
        </p:nvPicPr>
        <p:blipFill>
          <a:blip r:embed="rId2"/>
          <a:stretch>
            <a:fillRect/>
          </a:stretch>
        </p:blipFill>
        <p:spPr>
          <a:xfrm>
            <a:off x="1011847" y="3878005"/>
            <a:ext cx="2917216" cy="2890935"/>
          </a:xfrm>
          <a:prstGeom prst="rect">
            <a:avLst/>
          </a:prstGeom>
        </p:spPr>
      </p:pic>
      <p:sp>
        <p:nvSpPr>
          <p:cNvPr id="11" name="正方形/長方形 10">
            <a:extLst>
              <a:ext uri="{FF2B5EF4-FFF2-40B4-BE49-F238E27FC236}">
                <a16:creationId xmlns:a16="http://schemas.microsoft.com/office/drawing/2014/main" id="{A60C20B5-A6A3-4F21-8F0E-894DEECF522D}"/>
              </a:ext>
            </a:extLst>
          </p:cNvPr>
          <p:cNvSpPr/>
          <p:nvPr/>
        </p:nvSpPr>
        <p:spPr>
          <a:xfrm>
            <a:off x="5214939" y="2899652"/>
            <a:ext cx="3570208" cy="517065"/>
          </a:xfrm>
          <a:prstGeom prst="rect">
            <a:avLst/>
          </a:prstGeom>
        </p:spPr>
        <p:txBody>
          <a:bodyPr wrap="none">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教育と年収の関係を見る</a:t>
            </a:r>
            <a:endParaRPr kumimoji="0"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12" name="図 11">
            <a:extLst>
              <a:ext uri="{FF2B5EF4-FFF2-40B4-BE49-F238E27FC236}">
                <a16:creationId xmlns:a16="http://schemas.microsoft.com/office/drawing/2014/main" id="{124C73E4-447A-43B6-A11F-68878C82D0B5}"/>
              </a:ext>
            </a:extLst>
          </p:cNvPr>
          <p:cNvPicPr>
            <a:picLocks noChangeAspect="1"/>
          </p:cNvPicPr>
          <p:nvPr/>
        </p:nvPicPr>
        <p:blipFill>
          <a:blip r:embed="rId3"/>
          <a:stretch>
            <a:fillRect/>
          </a:stretch>
        </p:blipFill>
        <p:spPr>
          <a:xfrm>
            <a:off x="5425750" y="3522317"/>
            <a:ext cx="2588030" cy="3335683"/>
          </a:xfrm>
          <a:prstGeom prst="rect">
            <a:avLst/>
          </a:prstGeom>
        </p:spPr>
      </p:pic>
      <p:sp>
        <p:nvSpPr>
          <p:cNvPr id="13" name="コンテンツ プレースホルダー 2">
            <a:extLst>
              <a:ext uri="{FF2B5EF4-FFF2-40B4-BE49-F238E27FC236}">
                <a16:creationId xmlns:a16="http://schemas.microsoft.com/office/drawing/2014/main" id="{9C39EDBD-D030-4021-89AD-2DF33944B645}"/>
              </a:ext>
            </a:extLst>
          </p:cNvPr>
          <p:cNvSpPr txBox="1">
            <a:spLocks/>
          </p:cNvSpPr>
          <p:nvPr/>
        </p:nvSpPr>
        <p:spPr>
          <a:xfrm>
            <a:off x="321845" y="669218"/>
            <a:ext cx="8999317" cy="268051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1" lang="en-US" altLang="ja-JP" sz="24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SQL</a:t>
            </a:r>
            <a:r>
              <a:rPr kumimoji="1" lang="ja-JP" altLang="en-US" sz="24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 を用いたグループ化と集約</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、そのバリエーションと有用性を知る</a:t>
            </a:r>
            <a:endParaRPr lang="en-US" altLang="ja-JP" sz="2400" dirty="0">
              <a:solidFill>
                <a:prstClr val="black"/>
              </a:solidFill>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Segoe UI" panose="020B0502040204020203" pitchFamily="34" charset="0"/>
              </a:rPr>
              <a:t>米</a:t>
            </a:r>
            <a:r>
              <a:rPr kumimoji="1" lang="ja-JP" altLang="en-US" sz="2400" b="1" i="1"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Segoe UI" panose="020B0502040204020203" pitchFamily="34" charset="0"/>
              </a:rPr>
              <a:t>国</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Segoe UI" panose="020B0502040204020203" pitchFamily="34" charset="0"/>
              </a:rPr>
              <a:t>成人調査データ</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Segoe UI" panose="020B0502040204020203" pitchFamily="34" charset="0"/>
              </a:rPr>
              <a:t>を利用</a:t>
            </a:r>
            <a:endPar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912395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実演・実習で使うデータベース</a:t>
            </a:r>
            <a:endParaRPr kumimoji="1" lang="ja-JP" altLang="en-US" dirty="0"/>
          </a:p>
        </p:txBody>
      </p:sp>
      <p:sp>
        <p:nvSpPr>
          <p:cNvPr id="3" name="コンテンツ プレースホルダー 2"/>
          <p:cNvSpPr>
            <a:spLocks noGrp="1"/>
          </p:cNvSpPr>
          <p:nvPr>
            <p:ph idx="1"/>
          </p:nvPr>
        </p:nvSpPr>
        <p:spPr>
          <a:xfrm>
            <a:off x="85522" y="5242551"/>
            <a:ext cx="8784157" cy="365126"/>
          </a:xfrm>
        </p:spPr>
        <p:txBody>
          <a:bodyPr>
            <a:noAutofit/>
          </a:bodyPr>
          <a:lstStyle/>
          <a:p>
            <a:pPr marL="0" indent="0">
              <a:lnSpc>
                <a:spcPct val="70000"/>
              </a:lnSpc>
              <a:buNone/>
            </a:pPr>
            <a:r>
              <a:rPr lang="ja-JP" altLang="en-US" sz="1500" dirty="0"/>
              <a:t>データの出典：</a:t>
            </a:r>
            <a:r>
              <a:rPr lang="en-US" altLang="ja-JP" sz="1500" dirty="0" err="1"/>
              <a:t>Lichman</a:t>
            </a:r>
            <a:r>
              <a:rPr lang="en-US" altLang="ja-JP" sz="1500" dirty="0"/>
              <a:t>, M. (2013). </a:t>
            </a:r>
          </a:p>
          <a:p>
            <a:pPr marL="0" indent="0">
              <a:lnSpc>
                <a:spcPct val="70000"/>
              </a:lnSpc>
              <a:buNone/>
            </a:pPr>
            <a:r>
              <a:rPr lang="en-US" altLang="ja-JP" sz="1500" dirty="0"/>
              <a:t>	UCI Machine Learning Repository [http://</a:t>
            </a:r>
            <a:r>
              <a:rPr lang="en-US" altLang="ja-JP" sz="1500" dirty="0" err="1"/>
              <a:t>archive.ics.uci.edu</a:t>
            </a:r>
            <a:r>
              <a:rPr lang="en-US" altLang="ja-JP" sz="1500" dirty="0"/>
              <a:t>/ml]. </a:t>
            </a:r>
          </a:p>
          <a:p>
            <a:pPr marL="0" indent="0">
              <a:lnSpc>
                <a:spcPct val="70000"/>
              </a:lnSpc>
              <a:buNone/>
            </a:pPr>
            <a:r>
              <a:rPr lang="en-US" altLang="ja-JP" sz="1500" dirty="0"/>
              <a:t>	Irvine, CA: University of California, School of Information and Computer Science </a:t>
            </a:r>
            <a:r>
              <a:rPr lang="ja-JP" altLang="en-US" sz="1500" dirty="0"/>
              <a:t>（米国）</a:t>
            </a:r>
            <a:endParaRPr lang="en-US" altLang="ja-JP" sz="15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8" name="テキスト ボックス 7"/>
          <p:cNvSpPr txBox="1"/>
          <p:nvPr/>
        </p:nvSpPr>
        <p:spPr>
          <a:xfrm>
            <a:off x="85523" y="4525430"/>
            <a:ext cx="9417963"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このデータを使います</a:t>
            </a:r>
            <a:endPar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（演習では、特定の職業、学歴、性別、母国を差別的に見ないようにしてください）</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 name="テキスト ボックス 8"/>
          <p:cNvSpPr txBox="1"/>
          <p:nvPr/>
        </p:nvSpPr>
        <p:spPr>
          <a:xfrm>
            <a:off x="662760" y="864155"/>
            <a:ext cx="7989688" cy="7386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米国成人調査データ</a:t>
            </a:r>
            <a:endParaRPr kumimoji="1" lang="en-US" altLang="ja-JP" sz="2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（１９９４年、米国における統計調査データのうち </a:t>
            </a:r>
            <a:r>
              <a:rPr kumimoji="0"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32561 </a:t>
            </a:r>
            <a:r>
              <a:rPr kumimoji="0"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人分）</a:t>
            </a:r>
            <a:endPar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7" name="図 6"/>
          <p:cNvPicPr>
            <a:picLocks noChangeAspect="1"/>
          </p:cNvPicPr>
          <p:nvPr/>
        </p:nvPicPr>
        <p:blipFill>
          <a:blip r:embed="rId2"/>
          <a:stretch>
            <a:fillRect/>
          </a:stretch>
        </p:blipFill>
        <p:spPr>
          <a:xfrm>
            <a:off x="167037" y="1555563"/>
            <a:ext cx="8319176" cy="2182453"/>
          </a:xfrm>
          <a:prstGeom prst="rect">
            <a:avLst/>
          </a:prstGeom>
        </p:spPr>
      </p:pic>
    </p:spTree>
    <p:extLst>
      <p:ext uri="{BB962C8B-B14F-4D97-AF65-F5344CB8AC3E}">
        <p14:creationId xmlns:p14="http://schemas.microsoft.com/office/powerpoint/2010/main" val="2830922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A7C469-75FE-4AB6-969D-707478D2C2AA}"/>
              </a:ext>
            </a:extLst>
          </p:cNvPr>
          <p:cNvSpPr>
            <a:spLocks noGrp="1"/>
          </p:cNvSpPr>
          <p:nvPr>
            <p:ph type="title"/>
          </p:nvPr>
        </p:nvSpPr>
        <p:spPr/>
        <p:txBody>
          <a:bodyPr>
            <a:normAutofit fontScale="90000"/>
          </a:bodyPr>
          <a:lstStyle/>
          <a:p>
            <a:r>
              <a:rPr lang="ja-JP" altLang="en-US" dirty="0"/>
              <a:t>演習</a:t>
            </a:r>
            <a:r>
              <a:rPr kumimoji="1" lang="ja-JP" altLang="en-US" dirty="0"/>
              <a:t>用のデータベースファイル</a:t>
            </a:r>
          </a:p>
        </p:txBody>
      </p:sp>
      <p:sp>
        <p:nvSpPr>
          <p:cNvPr id="3" name="コンテンツ プレースホルダー 2">
            <a:extLst>
              <a:ext uri="{FF2B5EF4-FFF2-40B4-BE49-F238E27FC236}">
                <a16:creationId xmlns:a16="http://schemas.microsoft.com/office/drawing/2014/main" id="{5363E04A-1202-452D-B4CD-FFAE64D113A2}"/>
              </a:ext>
            </a:extLst>
          </p:cNvPr>
          <p:cNvSpPr>
            <a:spLocks noGrp="1"/>
          </p:cNvSpPr>
          <p:nvPr>
            <p:ph idx="1"/>
          </p:nvPr>
        </p:nvSpPr>
        <p:spPr>
          <a:xfrm>
            <a:off x="360947" y="655739"/>
            <a:ext cx="8461208" cy="5333166"/>
          </a:xfrm>
        </p:spPr>
        <p:txBody>
          <a:bodyPr>
            <a:noAutofit/>
          </a:bodyPr>
          <a:lstStyle/>
          <a:p>
            <a:r>
              <a:rPr kumimoji="1" lang="ja-JP" altLang="en-US" sz="2400" b="1" dirty="0"/>
              <a:t>演習用の </a:t>
            </a:r>
            <a:r>
              <a:rPr kumimoji="1" lang="en-US" altLang="ja-JP" sz="2400" b="1" dirty="0"/>
              <a:t>Access </a:t>
            </a:r>
            <a:r>
              <a:rPr kumimoji="1" lang="ja-JP" altLang="en-US" sz="2400" b="1" dirty="0"/>
              <a:t>データベースファイル</a:t>
            </a:r>
            <a:endParaRPr kumimoji="1" lang="en-US" altLang="ja-JP" sz="2400" b="1" dirty="0"/>
          </a:p>
          <a:p>
            <a:pPr marL="0" indent="0">
              <a:buNone/>
            </a:pPr>
            <a:r>
              <a:rPr lang="ja-JP" altLang="en-US" sz="2400" dirty="0">
                <a:latin typeface="+mn-ea"/>
              </a:rPr>
              <a:t>セレッソの利用者は，セレッソからもダウンロード可能</a:t>
            </a:r>
            <a:endParaRPr lang="en-US" altLang="ja-JP" sz="2400" dirty="0">
              <a:latin typeface="+mn-ea"/>
            </a:endParaRPr>
          </a:p>
          <a:p>
            <a:pPr marL="0" indent="0">
              <a:buNone/>
            </a:pPr>
            <a:r>
              <a:rPr lang="en-US" altLang="ja-JP" sz="2400" dirty="0"/>
              <a:t>	</a:t>
            </a:r>
            <a:r>
              <a:rPr lang="ja-JP" altLang="en-US" sz="2400" dirty="0"/>
              <a:t>ファイル名</a:t>
            </a:r>
            <a:r>
              <a:rPr lang="en-US" altLang="ja-JP" sz="2400" dirty="0"/>
              <a:t>: </a:t>
            </a:r>
            <a:r>
              <a:rPr lang="en-US" altLang="ja-JP" sz="2400" b="1" dirty="0" err="1"/>
              <a:t>db4-4.accdb</a:t>
            </a:r>
            <a:endParaRPr lang="en-US" altLang="ja-JP" sz="2400" b="1" dirty="0"/>
          </a:p>
          <a:p>
            <a:pPr marL="0" indent="0">
              <a:buNone/>
            </a:pPr>
            <a:r>
              <a:rPr lang="ja-JP" altLang="en-US" sz="2400" b="1" dirty="0"/>
              <a:t>　　　</a:t>
            </a:r>
            <a:endParaRPr lang="en-US" altLang="ja-JP" sz="2400" b="1" dirty="0"/>
          </a:p>
          <a:p>
            <a:pPr marL="0" indent="0">
              <a:buNone/>
            </a:pPr>
            <a:endParaRPr kumimoji="1" lang="en-US" altLang="ja-JP" sz="2400" dirty="0"/>
          </a:p>
          <a:p>
            <a:r>
              <a:rPr lang="ja-JP" altLang="en-US" sz="2400" dirty="0"/>
              <a:t>「</a:t>
            </a:r>
            <a:r>
              <a:rPr lang="ja-JP" altLang="en-US" sz="2400" b="1" dirty="0"/>
              <a:t>コンテンツの有効化</a:t>
            </a:r>
            <a:r>
              <a:rPr lang="ja-JP" altLang="en-US" sz="2400" dirty="0"/>
              <a:t>」のメッセージが出たときは、確認のうえ、次にすすむ</a:t>
            </a:r>
            <a:endParaRPr lang="en-US" altLang="ja-JP" sz="2400" dirty="0"/>
          </a:p>
          <a:p>
            <a:endParaRPr lang="en-US" altLang="ja-JP" sz="2400" dirty="0"/>
          </a:p>
          <a:p>
            <a:endParaRPr kumimoji="1" lang="en-US" altLang="ja-JP" sz="2400" dirty="0"/>
          </a:p>
          <a:p>
            <a:r>
              <a:rPr lang="ja-JP" altLang="en-US" sz="2400" dirty="0"/>
              <a:t>つぎのような表示が出たときは、確認のうえ、「</a:t>
            </a:r>
            <a:r>
              <a:rPr lang="ja-JP" altLang="en-US" sz="2400" b="1" dirty="0"/>
              <a:t>はい</a:t>
            </a:r>
            <a:r>
              <a:rPr lang="ja-JP" altLang="en-US" sz="2400" dirty="0"/>
              <a:t>」</a:t>
            </a:r>
            <a:endParaRPr kumimoji="1" lang="ja-JP" altLang="en-US" sz="2400" dirty="0"/>
          </a:p>
        </p:txBody>
      </p:sp>
      <p:sp>
        <p:nvSpPr>
          <p:cNvPr id="4" name="スライド番号プレースホルダー 3">
            <a:extLst>
              <a:ext uri="{FF2B5EF4-FFF2-40B4-BE49-F238E27FC236}">
                <a16:creationId xmlns:a16="http://schemas.microsoft.com/office/drawing/2014/main" id="{43A5BFA1-8B15-475C-93EA-025827C4E1A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2A806211-86BA-4E6E-9858-822AF7EAB768}"/>
              </a:ext>
            </a:extLst>
          </p:cNvPr>
          <p:cNvPicPr>
            <a:picLocks noChangeAspect="1"/>
          </p:cNvPicPr>
          <p:nvPr/>
        </p:nvPicPr>
        <p:blipFill>
          <a:blip r:embed="rId2"/>
          <a:stretch>
            <a:fillRect/>
          </a:stretch>
        </p:blipFill>
        <p:spPr>
          <a:xfrm>
            <a:off x="290817" y="3998403"/>
            <a:ext cx="8853183" cy="563897"/>
          </a:xfrm>
          <a:prstGeom prst="rect">
            <a:avLst/>
          </a:prstGeom>
        </p:spPr>
      </p:pic>
      <p:pic>
        <p:nvPicPr>
          <p:cNvPr id="6" name="図 5">
            <a:extLst>
              <a:ext uri="{FF2B5EF4-FFF2-40B4-BE49-F238E27FC236}">
                <a16:creationId xmlns:a16="http://schemas.microsoft.com/office/drawing/2014/main" id="{261CC3CB-06C4-4380-8628-AFD501EB97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900" y="5403861"/>
            <a:ext cx="3124200" cy="1170089"/>
          </a:xfrm>
          <a:prstGeom prst="rect">
            <a:avLst/>
          </a:prstGeom>
        </p:spPr>
      </p:pic>
      <p:sp>
        <p:nvSpPr>
          <p:cNvPr id="7" name="正方形/長方形 6">
            <a:extLst>
              <a:ext uri="{FF2B5EF4-FFF2-40B4-BE49-F238E27FC236}">
                <a16:creationId xmlns:a16="http://schemas.microsoft.com/office/drawing/2014/main" id="{6DB3DB42-61DE-4DFD-9D2B-301E024EC500}"/>
              </a:ext>
            </a:extLst>
          </p:cNvPr>
          <p:cNvSpPr/>
          <p:nvPr/>
        </p:nvSpPr>
        <p:spPr>
          <a:xfrm>
            <a:off x="4912468" y="6292776"/>
            <a:ext cx="860898" cy="2626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43343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9550" y="1035469"/>
            <a:ext cx="8753475" cy="507206"/>
          </a:xfrm>
        </p:spPr>
        <p:txBody>
          <a:bodyPr>
            <a:normAutofit fontScale="90000"/>
          </a:bodyPr>
          <a:lstStyle/>
          <a:p>
            <a:r>
              <a:rPr kumimoji="1" lang="ja-JP" altLang="en-US" dirty="0">
                <a:latin typeface="メイリオ" panose="020B0604030504040204" pitchFamily="50" charset="-128"/>
                <a:ea typeface="メイリオ" panose="020B0604030504040204" pitchFamily="50" charset="-128"/>
              </a:rPr>
              <a:t>　　</a:t>
            </a:r>
          </a:p>
        </p:txBody>
      </p:sp>
      <p:sp>
        <p:nvSpPr>
          <p:cNvPr id="3" name="コンテンツ プレースホルダー 2"/>
          <p:cNvSpPr>
            <a:spLocks noGrp="1"/>
          </p:cNvSpPr>
          <p:nvPr>
            <p:ph idx="1"/>
          </p:nvPr>
        </p:nvSpPr>
        <p:spPr>
          <a:xfrm>
            <a:off x="125648" y="186368"/>
            <a:ext cx="8346333" cy="1059403"/>
          </a:xfrm>
        </p:spPr>
        <p:txBody>
          <a:bodyPr>
            <a:normAutofit/>
          </a:bodyPr>
          <a:lstStyle/>
          <a:p>
            <a:pPr marL="0" indent="0">
              <a:lnSpc>
                <a:spcPct val="120000"/>
              </a:lnSpc>
              <a:buNone/>
            </a:pPr>
            <a:r>
              <a:rPr lang="ja-JP" altLang="en-US" sz="2400" dirty="0">
                <a:latin typeface="メイリオ" panose="020B0604030504040204" pitchFamily="50" charset="-128"/>
              </a:rPr>
              <a:t>米国成人調査データ</a:t>
            </a: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1"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pic>
        <p:nvPicPr>
          <p:cNvPr id="6" name="図 5">
            <a:extLst>
              <a:ext uri="{FF2B5EF4-FFF2-40B4-BE49-F238E27FC236}">
                <a16:creationId xmlns:a16="http://schemas.microsoft.com/office/drawing/2014/main" id="{A22A37F1-F18D-442B-BD71-FF1195A37A01}"/>
              </a:ext>
            </a:extLst>
          </p:cNvPr>
          <p:cNvPicPr>
            <a:picLocks noChangeAspect="1"/>
          </p:cNvPicPr>
          <p:nvPr/>
        </p:nvPicPr>
        <p:blipFill>
          <a:blip r:embed="rId2"/>
          <a:stretch>
            <a:fillRect/>
          </a:stretch>
        </p:blipFill>
        <p:spPr>
          <a:xfrm>
            <a:off x="125648" y="1032433"/>
            <a:ext cx="9018352" cy="4727272"/>
          </a:xfrm>
          <a:prstGeom prst="rect">
            <a:avLst/>
          </a:prstGeom>
        </p:spPr>
      </p:pic>
      <p:sp>
        <p:nvSpPr>
          <p:cNvPr id="7" name="正方形/長方形 6">
            <a:extLst>
              <a:ext uri="{FF2B5EF4-FFF2-40B4-BE49-F238E27FC236}">
                <a16:creationId xmlns:a16="http://schemas.microsoft.com/office/drawing/2014/main" id="{52644034-2F36-4AE0-AC0E-9E61C930A6EC}"/>
              </a:ext>
            </a:extLst>
          </p:cNvPr>
          <p:cNvSpPr/>
          <p:nvPr/>
        </p:nvSpPr>
        <p:spPr>
          <a:xfrm>
            <a:off x="58528" y="3429000"/>
            <a:ext cx="970172" cy="2362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98325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9550" y="1035469"/>
            <a:ext cx="8753475" cy="507206"/>
          </a:xfrm>
        </p:spPr>
        <p:txBody>
          <a:bodyPr>
            <a:normAutofit fontScale="90000"/>
          </a:bodyPr>
          <a:lstStyle/>
          <a:p>
            <a:r>
              <a:rPr kumimoji="1" lang="ja-JP" altLang="en-US" dirty="0">
                <a:latin typeface="メイリオ" panose="020B0604030504040204" pitchFamily="50" charset="-128"/>
                <a:ea typeface="メイリオ" panose="020B0604030504040204" pitchFamily="50" charset="-128"/>
              </a:rPr>
              <a:t>　　</a:t>
            </a:r>
          </a:p>
        </p:txBody>
      </p:sp>
      <p:sp>
        <p:nvSpPr>
          <p:cNvPr id="3" name="コンテンツ プレースホルダー 2"/>
          <p:cNvSpPr>
            <a:spLocks noGrp="1"/>
          </p:cNvSpPr>
          <p:nvPr>
            <p:ph idx="1"/>
          </p:nvPr>
        </p:nvSpPr>
        <p:spPr>
          <a:xfrm>
            <a:off x="113615" y="723900"/>
            <a:ext cx="9030385" cy="3307745"/>
          </a:xfrm>
        </p:spPr>
        <p:txBody>
          <a:bodyPr>
            <a:normAutofit lnSpcReduction="10000"/>
          </a:bodyPr>
          <a:lstStyle/>
          <a:p>
            <a:pPr marL="0" indent="0">
              <a:lnSpc>
                <a:spcPct val="120000"/>
              </a:lnSpc>
              <a:buNone/>
            </a:pPr>
            <a:r>
              <a:rPr lang="en-US" altLang="ja-JP" sz="2400" dirty="0">
                <a:latin typeface="メイリオ" panose="020B0604030504040204" pitchFamily="50" charset="-128"/>
              </a:rPr>
              <a:t>SQL</a:t>
            </a:r>
            <a:r>
              <a:rPr lang="ja-JP" altLang="en-US" sz="2400" dirty="0">
                <a:latin typeface="メイリオ" panose="020B0604030504040204" pitchFamily="50" charset="-128"/>
              </a:rPr>
              <a:t>ビューで次を実行し、結果を確認</a:t>
            </a: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r>
              <a:rPr lang="ja-JP" altLang="en-US" sz="2400" b="1" dirty="0">
                <a:latin typeface="メイリオ" panose="020B0604030504040204" pitchFamily="50" charset="-128"/>
              </a:rPr>
              <a:t>調査に協力した人たちの</a:t>
            </a:r>
            <a:r>
              <a:rPr lang="ja-JP" altLang="en-US" sz="2400" b="1" u="sng" dirty="0">
                <a:latin typeface="メイリオ" panose="020B0604030504040204" pitchFamily="50" charset="-128"/>
              </a:rPr>
              <a:t>年齢分布</a:t>
            </a:r>
            <a:r>
              <a:rPr lang="ja-JP" altLang="en-US" sz="2400" b="1" dirty="0">
                <a:latin typeface="メイリオ" panose="020B0604030504040204" pitchFamily="50" charset="-128"/>
              </a:rPr>
              <a:t>は？</a:t>
            </a:r>
            <a:endParaRPr lang="en-US" altLang="ja-JP" sz="2400" b="1"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8" name="コンテンツ プレースホルダー 2"/>
          <p:cNvSpPr txBox="1">
            <a:spLocks/>
          </p:cNvSpPr>
          <p:nvPr/>
        </p:nvSpPr>
        <p:spPr>
          <a:xfrm>
            <a:off x="209550" y="1406816"/>
            <a:ext cx="7590418" cy="1620643"/>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27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rPr>
              <a:t>SELECT</a:t>
            </a:r>
            <a:r>
              <a:rPr kumimoji="1" lang="en-US" altLang="ja-JP" sz="2700" b="0" i="0" u="none" strike="noStrike" kern="1200" cap="none" spc="0" normalizeH="0" baseline="0" noProof="0" dirty="0">
                <a:ln>
                  <a:noFill/>
                </a:ln>
                <a:solidFill>
                  <a:srgbClr val="003366"/>
                </a:solidFill>
                <a:effectLst/>
                <a:uLnTx/>
                <a:uFillTx/>
                <a:latin typeface="游ゴシック" panose="020B0400000000000000" pitchFamily="50" charset="-128"/>
                <a:ea typeface="游ゴシック" panose="020B0400000000000000" pitchFamily="50" charset="-128"/>
                <a:cs typeface="+mn-cs"/>
              </a:rPr>
              <a:t> </a:t>
            </a:r>
            <a:r>
              <a:rPr kumimoji="1" lang="ja-JP" altLang="en-US" sz="2700" b="1" i="0" u="none" strike="noStrike" kern="1200" cap="none" spc="0" normalizeH="0" baseline="0" noProof="0" dirty="0">
                <a:ln>
                  <a:noFill/>
                </a:ln>
                <a:solidFill>
                  <a:srgbClr val="003366"/>
                </a:solidFill>
                <a:effectLst/>
                <a:uLnTx/>
                <a:uFillTx/>
                <a:latin typeface="游ゴシック" panose="020B0400000000000000" pitchFamily="50" charset="-128"/>
                <a:ea typeface="游ゴシック" panose="020B0400000000000000" pitchFamily="50" charset="-128"/>
                <a:cs typeface="+mn-cs"/>
              </a:rPr>
              <a:t>年齢</a:t>
            </a:r>
            <a:r>
              <a:rPr kumimoji="1" lang="en-US" altLang="ja-JP" sz="27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rPr>
              <a:t>, count(*)</a:t>
            </a:r>
            <a:endParaRPr kumimoji="1" lang="ja-JP" altLang="en-US" sz="27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27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rPr>
              <a:t>FROM</a:t>
            </a:r>
            <a:r>
              <a:rPr kumimoji="1" lang="en-US" altLang="ja-JP" sz="2700" b="0" i="0" u="none" strike="noStrike" kern="1200" cap="none" spc="0" normalizeH="0" baseline="0" noProof="0" dirty="0">
                <a:ln>
                  <a:noFill/>
                </a:ln>
                <a:solidFill>
                  <a:srgbClr val="003366"/>
                </a:solidFill>
                <a:effectLst/>
                <a:uLnTx/>
                <a:uFillTx/>
                <a:latin typeface="游ゴシック" panose="020B0400000000000000" pitchFamily="50" charset="-128"/>
                <a:ea typeface="游ゴシック" panose="020B0400000000000000" pitchFamily="50" charset="-128"/>
                <a:cs typeface="+mn-cs"/>
              </a:rPr>
              <a:t> </a:t>
            </a:r>
            <a:r>
              <a:rPr kumimoji="1" lang="ja-JP" altLang="en-US" sz="2700" b="0" i="0" u="none" strike="noStrike" kern="1200" cap="none" spc="0" normalizeH="0" baseline="0" noProof="0" dirty="0">
                <a:ln>
                  <a:noFill/>
                </a:ln>
                <a:solidFill>
                  <a:srgbClr val="003366"/>
                </a:solidFill>
                <a:effectLst/>
                <a:uLnTx/>
                <a:uFillTx/>
                <a:latin typeface="游ゴシック" panose="020B0400000000000000" pitchFamily="50" charset="-128"/>
                <a:ea typeface="游ゴシック" panose="020B0400000000000000" pitchFamily="50" charset="-128"/>
                <a:cs typeface="+mn-cs"/>
              </a:rPr>
              <a:t>米国成人調査データ</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27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rPr>
              <a:t>GROUP BY</a:t>
            </a:r>
            <a:r>
              <a:rPr kumimoji="1" lang="en-US" altLang="ja-JP" sz="2700" b="0" i="0" u="none" strike="noStrike" kern="1200" cap="none" spc="0" normalizeH="0" baseline="0" noProof="0" dirty="0">
                <a:ln>
                  <a:noFill/>
                </a:ln>
                <a:solidFill>
                  <a:srgbClr val="003366"/>
                </a:solidFill>
                <a:effectLst/>
                <a:uLnTx/>
                <a:uFillTx/>
                <a:latin typeface="游ゴシック" panose="020B0400000000000000" pitchFamily="50" charset="-128"/>
                <a:ea typeface="游ゴシック" panose="020B0400000000000000" pitchFamily="50" charset="-128"/>
                <a:cs typeface="+mn-cs"/>
              </a:rPr>
              <a:t> </a:t>
            </a:r>
            <a:r>
              <a:rPr kumimoji="1" lang="ja-JP" altLang="en-US" sz="2700" b="1" i="0" u="none" strike="noStrike" kern="1200" cap="none" spc="0" normalizeH="0" baseline="0" noProof="0" dirty="0">
                <a:ln>
                  <a:noFill/>
                </a:ln>
                <a:solidFill>
                  <a:srgbClr val="003366"/>
                </a:solidFill>
                <a:effectLst/>
                <a:uLnTx/>
                <a:uFillTx/>
                <a:latin typeface="游ゴシック" panose="020B0400000000000000" pitchFamily="50" charset="-128"/>
                <a:ea typeface="游ゴシック" panose="020B0400000000000000" pitchFamily="50" charset="-128"/>
                <a:cs typeface="+mn-cs"/>
              </a:rPr>
              <a:t>年齢</a:t>
            </a:r>
            <a:r>
              <a:rPr kumimoji="1" lang="en-US" altLang="ja-JP" sz="27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rPr>
              <a:t>;</a:t>
            </a:r>
            <a:endParaRPr kumimoji="1" lang="ja-JP" altLang="en-US" sz="27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ja-JP" altLang="en-US" sz="2700" b="0" i="0" u="none" strike="noStrike" kern="1200" cap="none" spc="0" normalizeH="0" baseline="0" noProof="0" dirty="0">
              <a:ln>
                <a:noFill/>
              </a:ln>
              <a:solidFill>
                <a:srgbClr val="003366"/>
              </a:solidFill>
              <a:effectLst/>
              <a:uLnTx/>
              <a:uFillTx/>
              <a:latin typeface="Inconsolata" panose="020B0609030003000000" pitchFamily="49" charset="0"/>
              <a:ea typeface="游ゴシック" panose="020B0400000000000000" pitchFamily="50" charset="-128"/>
              <a:cs typeface="+mn-cs"/>
            </a:endParaRPr>
          </a:p>
        </p:txBody>
      </p:sp>
      <p:pic>
        <p:nvPicPr>
          <p:cNvPr id="7" name="図 6">
            <a:extLst>
              <a:ext uri="{FF2B5EF4-FFF2-40B4-BE49-F238E27FC236}">
                <a16:creationId xmlns:a16="http://schemas.microsoft.com/office/drawing/2014/main" id="{B06C7E79-0A0C-46D5-9E5B-2FEE527E44E3}"/>
              </a:ext>
            </a:extLst>
          </p:cNvPr>
          <p:cNvPicPr>
            <a:picLocks noChangeAspect="1"/>
          </p:cNvPicPr>
          <p:nvPr/>
        </p:nvPicPr>
        <p:blipFill>
          <a:blip r:embed="rId2"/>
          <a:stretch>
            <a:fillRect/>
          </a:stretch>
        </p:blipFill>
        <p:spPr>
          <a:xfrm>
            <a:off x="1654784" y="3830541"/>
            <a:ext cx="2917216" cy="2890935"/>
          </a:xfrm>
          <a:prstGeom prst="rect">
            <a:avLst/>
          </a:prstGeom>
        </p:spPr>
      </p:pic>
    </p:spTree>
    <p:extLst>
      <p:ext uri="{BB962C8B-B14F-4D97-AF65-F5344CB8AC3E}">
        <p14:creationId xmlns:p14="http://schemas.microsoft.com/office/powerpoint/2010/main" val="2951719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9550" y="1035469"/>
            <a:ext cx="8753475" cy="507206"/>
          </a:xfrm>
        </p:spPr>
        <p:txBody>
          <a:bodyPr>
            <a:normAutofit fontScale="90000"/>
          </a:bodyPr>
          <a:lstStyle/>
          <a:p>
            <a:r>
              <a:rPr kumimoji="1" lang="ja-JP" altLang="en-US" dirty="0">
                <a:latin typeface="メイリオ" panose="020B0604030504040204" pitchFamily="50" charset="-128"/>
                <a:ea typeface="メイリオ" panose="020B0604030504040204" pitchFamily="50" charset="-128"/>
              </a:rPr>
              <a:t>　　</a:t>
            </a:r>
          </a:p>
        </p:txBody>
      </p:sp>
      <p:sp>
        <p:nvSpPr>
          <p:cNvPr id="3" name="コンテンツ プレースホルダー 2"/>
          <p:cNvSpPr>
            <a:spLocks noGrp="1"/>
          </p:cNvSpPr>
          <p:nvPr>
            <p:ph idx="1"/>
          </p:nvPr>
        </p:nvSpPr>
        <p:spPr>
          <a:xfrm>
            <a:off x="71094" y="607212"/>
            <a:ext cx="9030385" cy="4405781"/>
          </a:xfrm>
        </p:spPr>
        <p:txBody>
          <a:bodyPr>
            <a:normAutofit/>
          </a:bodyPr>
          <a:lstStyle/>
          <a:p>
            <a:pPr marL="0" indent="0">
              <a:lnSpc>
                <a:spcPct val="120000"/>
              </a:lnSpc>
              <a:buNone/>
            </a:pPr>
            <a:r>
              <a:rPr lang="en-US" altLang="ja-JP" sz="2400" dirty="0">
                <a:latin typeface="メイリオ" panose="020B0604030504040204" pitchFamily="50" charset="-128"/>
              </a:rPr>
              <a:t>SQL</a:t>
            </a:r>
            <a:r>
              <a:rPr lang="ja-JP" altLang="en-US" sz="2400" dirty="0">
                <a:latin typeface="メイリオ" panose="020B0604030504040204" pitchFamily="50" charset="-128"/>
              </a:rPr>
              <a:t>ビューで次を実行し、結果を確認</a:t>
            </a:r>
            <a:endParaRPr lang="en-US" altLang="ja-JP" sz="2400" dirty="0">
              <a:latin typeface="メイリオ" panose="020B0604030504040204" pitchFamily="50" charset="-128"/>
            </a:endParaRPr>
          </a:p>
          <a:p>
            <a:pPr marL="0" indent="0">
              <a:lnSpc>
                <a:spcPct val="120000"/>
              </a:lnSpc>
              <a:buNone/>
            </a:pPr>
            <a:endParaRPr lang="en-US" altLang="ja-JP" sz="2400" dirty="0">
              <a:solidFill>
                <a:srgbClr val="003366"/>
              </a:solidFill>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r>
              <a:rPr lang="ja-JP" altLang="en-US" sz="2400" b="1" dirty="0">
                <a:latin typeface="メイリオ" panose="020B0604030504040204" pitchFamily="50" charset="-128"/>
              </a:rPr>
              <a:t>調査に協力した人たちの</a:t>
            </a:r>
            <a:r>
              <a:rPr lang="ja-JP" altLang="en-US" sz="2400" b="1" u="sng" dirty="0">
                <a:latin typeface="メイリオ" panose="020B0604030504040204" pitchFamily="50" charset="-128"/>
              </a:rPr>
              <a:t>教育の分布</a:t>
            </a:r>
            <a:r>
              <a:rPr lang="ja-JP" altLang="en-US" sz="2400" b="1" dirty="0">
                <a:latin typeface="メイリオ" panose="020B0604030504040204" pitchFamily="50" charset="-128"/>
              </a:rPr>
              <a:t>は？</a:t>
            </a:r>
            <a:endParaRPr lang="en-US" altLang="ja-JP" sz="2400" b="1"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8" name="コンテンツ プレースホルダー 2"/>
          <p:cNvSpPr txBox="1">
            <a:spLocks/>
          </p:cNvSpPr>
          <p:nvPr/>
        </p:nvSpPr>
        <p:spPr>
          <a:xfrm>
            <a:off x="180975" y="1189460"/>
            <a:ext cx="7590418" cy="1620643"/>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27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rPr>
              <a:t>SELECT</a:t>
            </a:r>
            <a:r>
              <a:rPr kumimoji="1" lang="en-US" altLang="ja-JP" sz="2700" b="0" i="0" u="none" strike="noStrike" kern="1200" cap="none" spc="0" normalizeH="0" baseline="0" noProof="0" dirty="0">
                <a:ln>
                  <a:noFill/>
                </a:ln>
                <a:solidFill>
                  <a:srgbClr val="003366"/>
                </a:solidFill>
                <a:effectLst/>
                <a:uLnTx/>
                <a:uFillTx/>
                <a:latin typeface="游ゴシック" panose="020B0400000000000000" pitchFamily="50" charset="-128"/>
                <a:ea typeface="游ゴシック" panose="020B0400000000000000" pitchFamily="50" charset="-128"/>
                <a:cs typeface="+mn-cs"/>
              </a:rPr>
              <a:t> </a:t>
            </a:r>
            <a:r>
              <a:rPr kumimoji="1" lang="ja-JP" altLang="en-US" sz="2700" b="1" i="0" u="none" strike="noStrike" kern="1200" cap="none" spc="0" normalizeH="0" baseline="0" noProof="0" dirty="0">
                <a:ln>
                  <a:noFill/>
                </a:ln>
                <a:solidFill>
                  <a:srgbClr val="003366"/>
                </a:solidFill>
                <a:effectLst/>
                <a:uLnTx/>
                <a:uFillTx/>
                <a:latin typeface="游ゴシック" panose="020B0400000000000000" pitchFamily="50" charset="-128"/>
                <a:ea typeface="游ゴシック" panose="020B0400000000000000" pitchFamily="50" charset="-128"/>
                <a:cs typeface="+mn-cs"/>
              </a:rPr>
              <a:t>教育</a:t>
            </a:r>
            <a:r>
              <a:rPr kumimoji="1" lang="en-US" altLang="ja-JP" sz="27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rPr>
              <a:t>, count(*)</a:t>
            </a:r>
            <a:endParaRPr kumimoji="1" lang="ja-JP" altLang="en-US" sz="27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27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rPr>
              <a:t>FROM</a:t>
            </a:r>
            <a:r>
              <a:rPr kumimoji="1" lang="en-US" altLang="ja-JP" sz="2700" b="0" i="0" u="none" strike="noStrike" kern="1200" cap="none" spc="0" normalizeH="0" baseline="0" noProof="0" dirty="0">
                <a:ln>
                  <a:noFill/>
                </a:ln>
                <a:solidFill>
                  <a:srgbClr val="003366"/>
                </a:solidFill>
                <a:effectLst/>
                <a:uLnTx/>
                <a:uFillTx/>
                <a:latin typeface="游ゴシック" panose="020B0400000000000000" pitchFamily="50" charset="-128"/>
                <a:ea typeface="游ゴシック" panose="020B0400000000000000" pitchFamily="50" charset="-128"/>
                <a:cs typeface="+mn-cs"/>
              </a:rPr>
              <a:t> </a:t>
            </a:r>
            <a:r>
              <a:rPr kumimoji="1" lang="ja-JP" altLang="en-US" sz="2700" b="0" i="0" u="none" strike="noStrike" kern="1200" cap="none" spc="0" normalizeH="0" baseline="0" noProof="0" dirty="0">
                <a:ln>
                  <a:noFill/>
                </a:ln>
                <a:solidFill>
                  <a:srgbClr val="003366"/>
                </a:solidFill>
                <a:effectLst/>
                <a:uLnTx/>
                <a:uFillTx/>
                <a:latin typeface="游ゴシック" panose="020B0400000000000000" pitchFamily="50" charset="-128"/>
                <a:ea typeface="游ゴシック" panose="020B0400000000000000" pitchFamily="50" charset="-128"/>
                <a:cs typeface="+mn-cs"/>
              </a:rPr>
              <a:t>米国成人調査データ</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27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rPr>
              <a:t>GROUP BY</a:t>
            </a:r>
            <a:r>
              <a:rPr kumimoji="1" lang="en-US" altLang="ja-JP" sz="2700" b="0" i="0" u="none" strike="noStrike" kern="1200" cap="none" spc="0" normalizeH="0" baseline="0" noProof="0" dirty="0">
                <a:ln>
                  <a:noFill/>
                </a:ln>
                <a:solidFill>
                  <a:srgbClr val="003366"/>
                </a:solidFill>
                <a:effectLst/>
                <a:uLnTx/>
                <a:uFillTx/>
                <a:latin typeface="游ゴシック" panose="020B0400000000000000" pitchFamily="50" charset="-128"/>
                <a:ea typeface="游ゴシック" panose="020B0400000000000000" pitchFamily="50" charset="-128"/>
                <a:cs typeface="+mn-cs"/>
              </a:rPr>
              <a:t> </a:t>
            </a:r>
            <a:r>
              <a:rPr kumimoji="1" lang="ja-JP" altLang="en-US" sz="2700" b="1" i="0" u="none" strike="noStrike" kern="1200" cap="none" spc="0" normalizeH="0" baseline="0" noProof="0" dirty="0">
                <a:ln>
                  <a:noFill/>
                </a:ln>
                <a:solidFill>
                  <a:srgbClr val="003366"/>
                </a:solidFill>
                <a:effectLst/>
                <a:uLnTx/>
                <a:uFillTx/>
                <a:latin typeface="游ゴシック" panose="020B0400000000000000" pitchFamily="50" charset="-128"/>
                <a:ea typeface="游ゴシック" panose="020B0400000000000000" pitchFamily="50" charset="-128"/>
                <a:cs typeface="+mn-cs"/>
              </a:rPr>
              <a:t>教育</a:t>
            </a:r>
            <a:r>
              <a:rPr kumimoji="1" lang="en-US" altLang="ja-JP" sz="27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rPr>
              <a:t>;</a:t>
            </a:r>
            <a:endParaRPr kumimoji="1" lang="ja-JP" altLang="en-US" sz="27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ja-JP" altLang="en-US" sz="2700" b="0" i="0" u="none" strike="noStrike" kern="1200" cap="none" spc="0" normalizeH="0" baseline="0" noProof="0" dirty="0">
              <a:ln>
                <a:noFill/>
              </a:ln>
              <a:solidFill>
                <a:srgbClr val="003366"/>
              </a:solidFill>
              <a:effectLst/>
              <a:uLnTx/>
              <a:uFillTx/>
              <a:latin typeface="Inconsolata" panose="020B0609030003000000" pitchFamily="49" charset="0"/>
              <a:ea typeface="游ゴシック" panose="020B0400000000000000" pitchFamily="50" charset="-128"/>
              <a:cs typeface="+mn-cs"/>
            </a:endParaRPr>
          </a:p>
        </p:txBody>
      </p:sp>
      <p:pic>
        <p:nvPicPr>
          <p:cNvPr id="9" name="図 8">
            <a:extLst>
              <a:ext uri="{FF2B5EF4-FFF2-40B4-BE49-F238E27FC236}">
                <a16:creationId xmlns:a16="http://schemas.microsoft.com/office/drawing/2014/main" id="{BBC854F9-0FF2-40EB-BC2C-DB2F5082F36B}"/>
              </a:ext>
            </a:extLst>
          </p:cNvPr>
          <p:cNvPicPr>
            <a:picLocks noChangeAspect="1"/>
          </p:cNvPicPr>
          <p:nvPr/>
        </p:nvPicPr>
        <p:blipFill>
          <a:blip r:embed="rId2"/>
          <a:stretch>
            <a:fillRect/>
          </a:stretch>
        </p:blipFill>
        <p:spPr>
          <a:xfrm>
            <a:off x="1471270" y="3695466"/>
            <a:ext cx="3410894" cy="3114294"/>
          </a:xfrm>
          <a:prstGeom prst="rect">
            <a:avLst/>
          </a:prstGeom>
        </p:spPr>
      </p:pic>
    </p:spTree>
    <p:extLst>
      <p:ext uri="{BB962C8B-B14F-4D97-AF65-F5344CB8AC3E}">
        <p14:creationId xmlns:p14="http://schemas.microsoft.com/office/powerpoint/2010/main" val="1318686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9550" y="1035469"/>
            <a:ext cx="8753475" cy="507206"/>
          </a:xfrm>
        </p:spPr>
        <p:txBody>
          <a:bodyPr>
            <a:normAutofit fontScale="90000"/>
          </a:bodyPr>
          <a:lstStyle/>
          <a:p>
            <a:r>
              <a:rPr kumimoji="1" lang="ja-JP" altLang="en-US" dirty="0">
                <a:latin typeface="メイリオ" panose="020B0604030504040204" pitchFamily="50" charset="-128"/>
                <a:ea typeface="メイリオ" panose="020B0604030504040204" pitchFamily="50" charset="-128"/>
              </a:rPr>
              <a:t>　　</a:t>
            </a:r>
          </a:p>
        </p:txBody>
      </p:sp>
      <p:sp>
        <p:nvSpPr>
          <p:cNvPr id="3" name="コンテンツ プレースホルダー 2"/>
          <p:cNvSpPr>
            <a:spLocks noGrp="1"/>
          </p:cNvSpPr>
          <p:nvPr>
            <p:ph idx="1"/>
          </p:nvPr>
        </p:nvSpPr>
        <p:spPr>
          <a:xfrm>
            <a:off x="56807" y="609600"/>
            <a:ext cx="9030385" cy="5079596"/>
          </a:xfrm>
        </p:spPr>
        <p:txBody>
          <a:bodyPr>
            <a:normAutofit/>
          </a:bodyPr>
          <a:lstStyle/>
          <a:p>
            <a:pPr marL="0" indent="0">
              <a:lnSpc>
                <a:spcPct val="120000"/>
              </a:lnSpc>
              <a:buNone/>
            </a:pPr>
            <a:r>
              <a:rPr lang="en-US" altLang="ja-JP" sz="2400" dirty="0">
                <a:latin typeface="メイリオ" panose="020B0604030504040204" pitchFamily="50" charset="-128"/>
              </a:rPr>
              <a:t>SQL</a:t>
            </a:r>
            <a:r>
              <a:rPr lang="ja-JP" altLang="en-US" sz="2400" dirty="0">
                <a:latin typeface="メイリオ" panose="020B0604030504040204" pitchFamily="50" charset="-128"/>
              </a:rPr>
              <a:t>ビューで次を実行し、結果を確認</a:t>
            </a:r>
            <a:endParaRPr lang="en-US" altLang="ja-JP" sz="2400" dirty="0">
              <a:solidFill>
                <a:srgbClr val="003366"/>
              </a:solidFill>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r>
              <a:rPr lang="ja-JP" altLang="en-US" sz="2400" b="1" dirty="0">
                <a:latin typeface="メイリオ" panose="020B0604030504040204" pitchFamily="50" charset="-128"/>
              </a:rPr>
              <a:t>調査に協力した人たちの週当たり</a:t>
            </a:r>
            <a:r>
              <a:rPr lang="ja-JP" altLang="en-US" sz="2400" b="1" u="sng" dirty="0">
                <a:latin typeface="メイリオ" panose="020B0604030504040204" pitchFamily="50" charset="-128"/>
              </a:rPr>
              <a:t>労働時間の分布</a:t>
            </a:r>
            <a:r>
              <a:rPr lang="ja-JP" altLang="en-US" sz="2400" b="1" dirty="0">
                <a:latin typeface="メイリオ" panose="020B0604030504040204" pitchFamily="50" charset="-128"/>
              </a:rPr>
              <a:t>は？</a:t>
            </a:r>
            <a:endParaRPr lang="en-US" altLang="ja-JP" sz="2400" b="1"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8" name="コンテンツ プレースホルダー 2"/>
          <p:cNvSpPr txBox="1">
            <a:spLocks/>
          </p:cNvSpPr>
          <p:nvPr/>
        </p:nvSpPr>
        <p:spPr>
          <a:xfrm>
            <a:off x="323353" y="1168804"/>
            <a:ext cx="7590418" cy="1620643"/>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27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rPr>
              <a:t>SELECT</a:t>
            </a:r>
            <a:r>
              <a:rPr kumimoji="1" lang="en-US" altLang="ja-JP" sz="2700" b="0" i="0" u="none" strike="noStrike" kern="1200" cap="none" spc="0" normalizeH="0" baseline="0" noProof="0" dirty="0">
                <a:ln>
                  <a:noFill/>
                </a:ln>
                <a:solidFill>
                  <a:srgbClr val="003366"/>
                </a:solidFill>
                <a:effectLst/>
                <a:uLnTx/>
                <a:uFillTx/>
                <a:latin typeface="游ゴシック" panose="020B0400000000000000" pitchFamily="50" charset="-128"/>
                <a:ea typeface="游ゴシック" panose="020B0400000000000000" pitchFamily="50" charset="-128"/>
                <a:cs typeface="+mn-cs"/>
              </a:rPr>
              <a:t> </a:t>
            </a:r>
            <a:r>
              <a:rPr kumimoji="1" lang="ja-JP" altLang="en-US" sz="2700" b="1" i="0" u="none" strike="noStrike" kern="1200" cap="none" spc="0" normalizeH="0" baseline="0" noProof="0" dirty="0">
                <a:ln>
                  <a:noFill/>
                </a:ln>
                <a:solidFill>
                  <a:srgbClr val="003366"/>
                </a:solidFill>
                <a:effectLst/>
                <a:uLnTx/>
                <a:uFillTx/>
                <a:latin typeface="游ゴシック" panose="020B0400000000000000" pitchFamily="50" charset="-128"/>
                <a:ea typeface="游ゴシック" panose="020B0400000000000000" pitchFamily="50" charset="-128"/>
                <a:cs typeface="+mn-cs"/>
              </a:rPr>
              <a:t>週当たり労働時間</a:t>
            </a:r>
            <a:r>
              <a:rPr kumimoji="1" lang="en-US" altLang="ja-JP" sz="27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rPr>
              <a:t>, count(*)</a:t>
            </a:r>
            <a:endParaRPr kumimoji="1" lang="ja-JP" altLang="en-US" sz="27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27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rPr>
              <a:t>FROM</a:t>
            </a:r>
            <a:r>
              <a:rPr kumimoji="1" lang="en-US" altLang="ja-JP" sz="2700" b="0" i="0" u="none" strike="noStrike" kern="1200" cap="none" spc="0" normalizeH="0" baseline="0" noProof="0" dirty="0">
                <a:ln>
                  <a:noFill/>
                </a:ln>
                <a:solidFill>
                  <a:srgbClr val="003366"/>
                </a:solidFill>
                <a:effectLst/>
                <a:uLnTx/>
                <a:uFillTx/>
                <a:latin typeface="游ゴシック" panose="020B0400000000000000" pitchFamily="50" charset="-128"/>
                <a:ea typeface="游ゴシック" panose="020B0400000000000000" pitchFamily="50" charset="-128"/>
                <a:cs typeface="+mn-cs"/>
              </a:rPr>
              <a:t> </a:t>
            </a:r>
            <a:r>
              <a:rPr kumimoji="1" lang="ja-JP" altLang="en-US" sz="2700" b="0" i="0" u="none" strike="noStrike" kern="1200" cap="none" spc="0" normalizeH="0" baseline="0" noProof="0" dirty="0">
                <a:ln>
                  <a:noFill/>
                </a:ln>
                <a:solidFill>
                  <a:srgbClr val="003366"/>
                </a:solidFill>
                <a:effectLst/>
                <a:uLnTx/>
                <a:uFillTx/>
                <a:latin typeface="游ゴシック" panose="020B0400000000000000" pitchFamily="50" charset="-128"/>
                <a:ea typeface="游ゴシック" panose="020B0400000000000000" pitchFamily="50" charset="-128"/>
                <a:cs typeface="+mn-cs"/>
              </a:rPr>
              <a:t>米国成人調査データ</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27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rPr>
              <a:t>GROUP BY</a:t>
            </a:r>
            <a:r>
              <a:rPr kumimoji="1" lang="en-US" altLang="ja-JP" sz="2700" b="0" i="0" u="none" strike="noStrike" kern="1200" cap="none" spc="0" normalizeH="0" baseline="0" noProof="0" dirty="0">
                <a:ln>
                  <a:noFill/>
                </a:ln>
                <a:solidFill>
                  <a:srgbClr val="003366"/>
                </a:solidFill>
                <a:effectLst/>
                <a:uLnTx/>
                <a:uFillTx/>
                <a:latin typeface="游ゴシック" panose="020B0400000000000000" pitchFamily="50" charset="-128"/>
                <a:ea typeface="游ゴシック" panose="020B0400000000000000" pitchFamily="50" charset="-128"/>
                <a:cs typeface="+mn-cs"/>
              </a:rPr>
              <a:t> </a:t>
            </a:r>
            <a:r>
              <a:rPr kumimoji="1" lang="ja-JP" altLang="en-US" sz="2700" b="1" i="0" u="none" strike="noStrike" kern="1200" cap="none" spc="0" normalizeH="0" baseline="0" noProof="0" dirty="0">
                <a:ln>
                  <a:noFill/>
                </a:ln>
                <a:solidFill>
                  <a:srgbClr val="003366"/>
                </a:solidFill>
                <a:effectLst/>
                <a:uLnTx/>
                <a:uFillTx/>
                <a:latin typeface="游ゴシック" panose="020B0400000000000000" pitchFamily="50" charset="-128"/>
                <a:ea typeface="游ゴシック" panose="020B0400000000000000" pitchFamily="50" charset="-128"/>
                <a:cs typeface="+mn-cs"/>
              </a:rPr>
              <a:t>週当たり労働時間</a:t>
            </a:r>
            <a:r>
              <a:rPr kumimoji="1" lang="en-US" altLang="ja-JP" sz="27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rPr>
              <a:t>;</a:t>
            </a:r>
            <a:endParaRPr kumimoji="1" lang="ja-JP" altLang="en-US" sz="27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ja-JP" altLang="en-US" sz="2700" b="0" i="0" u="none" strike="noStrike" kern="1200" cap="none" spc="0" normalizeH="0" baseline="0" noProof="0" dirty="0">
              <a:ln>
                <a:noFill/>
              </a:ln>
              <a:solidFill>
                <a:srgbClr val="003366"/>
              </a:solidFill>
              <a:effectLst/>
              <a:uLnTx/>
              <a:uFillTx/>
              <a:latin typeface="Inconsolata" panose="020B0609030003000000" pitchFamily="49" charset="0"/>
              <a:ea typeface="游ゴシック" panose="020B0400000000000000" pitchFamily="50" charset="-128"/>
              <a:cs typeface="+mn-cs"/>
            </a:endParaRPr>
          </a:p>
        </p:txBody>
      </p:sp>
      <p:pic>
        <p:nvPicPr>
          <p:cNvPr id="7" name="図 6">
            <a:extLst>
              <a:ext uri="{FF2B5EF4-FFF2-40B4-BE49-F238E27FC236}">
                <a16:creationId xmlns:a16="http://schemas.microsoft.com/office/drawing/2014/main" id="{7709DC2A-31DD-4435-87E6-3725D6814424}"/>
              </a:ext>
            </a:extLst>
          </p:cNvPr>
          <p:cNvPicPr>
            <a:picLocks noChangeAspect="1"/>
          </p:cNvPicPr>
          <p:nvPr/>
        </p:nvPicPr>
        <p:blipFill>
          <a:blip r:embed="rId2"/>
          <a:stretch>
            <a:fillRect/>
          </a:stretch>
        </p:blipFill>
        <p:spPr>
          <a:xfrm>
            <a:off x="1561758" y="3511715"/>
            <a:ext cx="3624605" cy="3309422"/>
          </a:xfrm>
          <a:prstGeom prst="rect">
            <a:avLst/>
          </a:prstGeom>
        </p:spPr>
      </p:pic>
    </p:spTree>
    <p:extLst>
      <p:ext uri="{BB962C8B-B14F-4D97-AF65-F5344CB8AC3E}">
        <p14:creationId xmlns:p14="http://schemas.microsoft.com/office/powerpoint/2010/main" val="2215705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a:extLst>
              <a:ext uri="{FF2B5EF4-FFF2-40B4-BE49-F238E27FC236}">
                <a16:creationId xmlns:a16="http://schemas.microsoft.com/office/drawing/2014/main" id="{5B0ACE27-F4DC-9F2E-36EE-63C04C9A311F}"/>
              </a:ext>
            </a:extLst>
          </p:cNvPr>
          <p:cNvSpPr txBox="1">
            <a:spLocks/>
          </p:cNvSpPr>
          <p:nvPr/>
        </p:nvSpPr>
        <p:spPr>
          <a:xfrm>
            <a:off x="56807" y="609600"/>
            <a:ext cx="9030385" cy="507959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altLang="ja-JP" sz="2400" dirty="0">
                <a:latin typeface="メイリオ" panose="020B0604030504040204" pitchFamily="50" charset="-128"/>
              </a:rPr>
              <a:t>SQL</a:t>
            </a:r>
            <a:r>
              <a:rPr lang="ja-JP" altLang="en-US" sz="2400" dirty="0">
                <a:latin typeface="メイリオ" panose="020B0604030504040204" pitchFamily="50" charset="-128"/>
              </a:rPr>
              <a:t>ビューで次を実行し、結果を確認</a:t>
            </a:r>
            <a:endParaRPr lang="en-US" altLang="ja-JP" sz="2400" dirty="0">
              <a:solidFill>
                <a:srgbClr val="003366"/>
              </a:solidFill>
              <a:latin typeface="メイリオ" panose="020B0604030504040204" pitchFamily="50" charset="-128"/>
            </a:endParaRPr>
          </a:p>
          <a:p>
            <a:pPr marL="0" indent="0">
              <a:lnSpc>
                <a:spcPct val="120000"/>
              </a:lnSpc>
              <a:buFont typeface="Arial" panose="020B0604020202020204" pitchFamily="34" charset="0"/>
              <a:buNone/>
            </a:pPr>
            <a:endParaRPr lang="en-US" altLang="ja-JP" sz="2400" dirty="0">
              <a:latin typeface="メイリオ" panose="020B0604030504040204" pitchFamily="50" charset="-128"/>
            </a:endParaRPr>
          </a:p>
          <a:p>
            <a:pPr marL="0" indent="0">
              <a:lnSpc>
                <a:spcPct val="120000"/>
              </a:lnSpc>
              <a:buFont typeface="Arial" panose="020B0604020202020204" pitchFamily="34" charset="0"/>
              <a:buNone/>
            </a:pPr>
            <a:endParaRPr lang="en-US" altLang="ja-JP" sz="2400" dirty="0">
              <a:latin typeface="メイリオ" panose="020B0604030504040204" pitchFamily="50" charset="-128"/>
            </a:endParaRPr>
          </a:p>
          <a:p>
            <a:pPr marL="0" indent="0">
              <a:lnSpc>
                <a:spcPct val="120000"/>
              </a:lnSpc>
              <a:buFont typeface="Arial" panose="020B0604020202020204" pitchFamily="34" charset="0"/>
              <a:buNone/>
            </a:pPr>
            <a:endParaRPr lang="en-US" altLang="ja-JP" sz="2400" dirty="0">
              <a:latin typeface="メイリオ" panose="020B0604030504040204" pitchFamily="50" charset="-128"/>
            </a:endParaRPr>
          </a:p>
          <a:p>
            <a:pPr marL="0" indent="0">
              <a:lnSpc>
                <a:spcPct val="120000"/>
              </a:lnSpc>
              <a:buFont typeface="Arial" panose="020B0604020202020204" pitchFamily="34" charset="0"/>
              <a:buNone/>
            </a:pPr>
            <a:r>
              <a:rPr lang="ja-JP" altLang="en-US" sz="2400" b="1" dirty="0">
                <a:latin typeface="メイリオ" panose="020B0604030504040204" pitchFamily="50" charset="-128"/>
              </a:rPr>
              <a:t>年収５万ドル以上の人とそうでない人の人数</a:t>
            </a:r>
            <a:endParaRPr lang="en-US" altLang="ja-JP" sz="2400" b="1" dirty="0">
              <a:latin typeface="メイリオ" panose="020B0604030504040204" pitchFamily="50" charset="-128"/>
            </a:endParaRPr>
          </a:p>
        </p:txBody>
      </p:sp>
      <p:sp>
        <p:nvSpPr>
          <p:cNvPr id="2" name="タイトル 1"/>
          <p:cNvSpPr>
            <a:spLocks noGrp="1"/>
          </p:cNvSpPr>
          <p:nvPr>
            <p:ph type="title"/>
          </p:nvPr>
        </p:nvSpPr>
        <p:spPr>
          <a:xfrm>
            <a:off x="209550" y="1035469"/>
            <a:ext cx="8753475" cy="507206"/>
          </a:xfrm>
        </p:spPr>
        <p:txBody>
          <a:bodyPr>
            <a:normAutofit fontScale="90000"/>
          </a:bodyPr>
          <a:lstStyle/>
          <a:p>
            <a:r>
              <a:rPr kumimoji="1" lang="ja-JP" altLang="en-US" dirty="0">
                <a:latin typeface="メイリオ" panose="020B0604030504040204" pitchFamily="50" charset="-128"/>
                <a:ea typeface="メイリオ" panose="020B0604030504040204" pitchFamily="50" charset="-128"/>
              </a:rPr>
              <a:t>　　</a:t>
            </a:r>
          </a:p>
        </p:txBody>
      </p:sp>
      <p:sp>
        <p:nvSpPr>
          <p:cNvPr id="3" name="コンテンツ プレースホルダー 2"/>
          <p:cNvSpPr>
            <a:spLocks noGrp="1"/>
          </p:cNvSpPr>
          <p:nvPr>
            <p:ph idx="1"/>
          </p:nvPr>
        </p:nvSpPr>
        <p:spPr>
          <a:xfrm>
            <a:off x="113616" y="1492576"/>
            <a:ext cx="9030385" cy="4405781"/>
          </a:xfrm>
        </p:spPr>
        <p:txBody>
          <a:bodyPr>
            <a:normAutofit/>
          </a:bodyPr>
          <a:lstStyle/>
          <a:p>
            <a:pPr marL="0" indent="0">
              <a:lnSpc>
                <a:spcPct val="120000"/>
              </a:lnSpc>
              <a:buNone/>
            </a:pPr>
            <a:endParaRPr lang="en-US" altLang="ja-JP" sz="2400" dirty="0">
              <a:solidFill>
                <a:srgbClr val="003366"/>
              </a:solidFill>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8" name="コンテンツ プレースホルダー 2"/>
          <p:cNvSpPr txBox="1">
            <a:spLocks/>
          </p:cNvSpPr>
          <p:nvPr/>
        </p:nvSpPr>
        <p:spPr>
          <a:xfrm>
            <a:off x="323353" y="1189460"/>
            <a:ext cx="7590418" cy="1620643"/>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27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rPr>
              <a:t>SELECT</a:t>
            </a:r>
            <a:r>
              <a:rPr kumimoji="1" lang="en-US" altLang="ja-JP" sz="2700" b="0" i="0" u="none" strike="noStrike" kern="1200" cap="none" spc="0" normalizeH="0" baseline="0" noProof="0" dirty="0">
                <a:ln>
                  <a:noFill/>
                </a:ln>
                <a:solidFill>
                  <a:srgbClr val="003366"/>
                </a:solidFill>
                <a:effectLst/>
                <a:uLnTx/>
                <a:uFillTx/>
                <a:latin typeface="游ゴシック" panose="020B0400000000000000" pitchFamily="50" charset="-128"/>
                <a:ea typeface="游ゴシック" panose="020B0400000000000000" pitchFamily="50" charset="-128"/>
                <a:cs typeface="+mn-cs"/>
              </a:rPr>
              <a:t> </a:t>
            </a:r>
            <a:r>
              <a:rPr kumimoji="1" lang="ja-JP" altLang="en-US" sz="2700" b="1" i="0" u="none" strike="noStrike" kern="1200" cap="none" spc="0" normalizeH="0" baseline="0" noProof="0" dirty="0">
                <a:ln>
                  <a:noFill/>
                </a:ln>
                <a:solidFill>
                  <a:srgbClr val="003366"/>
                </a:solidFill>
                <a:effectLst/>
                <a:uLnTx/>
                <a:uFillTx/>
                <a:latin typeface="游ゴシック" panose="020B0400000000000000" pitchFamily="50" charset="-128"/>
                <a:ea typeface="游ゴシック" panose="020B0400000000000000" pitchFamily="50" charset="-128"/>
                <a:cs typeface="+mn-cs"/>
              </a:rPr>
              <a:t>年収５万ドル以上か</a:t>
            </a:r>
            <a:r>
              <a:rPr kumimoji="1" lang="en-US" altLang="ja-JP" sz="27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rPr>
              <a:t>, count(*)</a:t>
            </a:r>
            <a:endParaRPr kumimoji="1" lang="ja-JP" altLang="en-US" sz="27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27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rPr>
              <a:t>FROM</a:t>
            </a:r>
            <a:r>
              <a:rPr kumimoji="1" lang="en-US" altLang="ja-JP" sz="2700" b="0" i="0" u="none" strike="noStrike" kern="1200" cap="none" spc="0" normalizeH="0" baseline="0" noProof="0" dirty="0">
                <a:ln>
                  <a:noFill/>
                </a:ln>
                <a:solidFill>
                  <a:srgbClr val="003366"/>
                </a:solidFill>
                <a:effectLst/>
                <a:uLnTx/>
                <a:uFillTx/>
                <a:latin typeface="游ゴシック" panose="020B0400000000000000" pitchFamily="50" charset="-128"/>
                <a:ea typeface="游ゴシック" panose="020B0400000000000000" pitchFamily="50" charset="-128"/>
                <a:cs typeface="+mn-cs"/>
              </a:rPr>
              <a:t> </a:t>
            </a:r>
            <a:r>
              <a:rPr kumimoji="1" lang="ja-JP" altLang="en-US" sz="2700" b="0" i="0" u="none" strike="noStrike" kern="1200" cap="none" spc="0" normalizeH="0" baseline="0" noProof="0" dirty="0">
                <a:ln>
                  <a:noFill/>
                </a:ln>
                <a:solidFill>
                  <a:srgbClr val="003366"/>
                </a:solidFill>
                <a:effectLst/>
                <a:uLnTx/>
                <a:uFillTx/>
                <a:latin typeface="游ゴシック" panose="020B0400000000000000" pitchFamily="50" charset="-128"/>
                <a:ea typeface="游ゴシック" panose="020B0400000000000000" pitchFamily="50" charset="-128"/>
                <a:cs typeface="+mn-cs"/>
              </a:rPr>
              <a:t>米国成人調査データ</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27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rPr>
              <a:t>GROUP BY</a:t>
            </a:r>
            <a:r>
              <a:rPr kumimoji="1" lang="ja-JP" altLang="en-US" sz="27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rPr>
              <a:t> </a:t>
            </a:r>
            <a:r>
              <a:rPr kumimoji="1" lang="ja-JP" altLang="en-US" sz="2700" b="1" i="0" u="none" strike="noStrike" kern="1200" cap="none" spc="0" normalizeH="0" baseline="0" noProof="0" dirty="0">
                <a:ln>
                  <a:noFill/>
                </a:ln>
                <a:solidFill>
                  <a:srgbClr val="003366"/>
                </a:solidFill>
                <a:effectLst/>
                <a:uLnTx/>
                <a:uFillTx/>
                <a:latin typeface="游ゴシック" panose="020B0400000000000000" pitchFamily="50" charset="-128"/>
                <a:ea typeface="游ゴシック" panose="020B0400000000000000" pitchFamily="50" charset="-128"/>
                <a:cs typeface="+mn-cs"/>
              </a:rPr>
              <a:t>年収５万ドル以上か</a:t>
            </a:r>
            <a:r>
              <a:rPr kumimoji="1" lang="en-US" altLang="ja-JP" sz="27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rPr>
              <a:t>;</a:t>
            </a:r>
            <a:endParaRPr kumimoji="1" lang="ja-JP" altLang="en-US" sz="27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ja-JP" altLang="en-US" sz="2700" b="0" i="0" u="none" strike="noStrike" kern="1200" cap="none" spc="0" normalizeH="0" baseline="0" noProof="0" dirty="0">
              <a:ln>
                <a:noFill/>
              </a:ln>
              <a:solidFill>
                <a:srgbClr val="003366"/>
              </a:solidFill>
              <a:effectLst/>
              <a:uLnTx/>
              <a:uFillTx/>
              <a:latin typeface="Inconsolata" panose="020B0609030003000000" pitchFamily="49" charset="0"/>
              <a:ea typeface="游ゴシック" panose="020B0400000000000000" pitchFamily="50" charset="-128"/>
              <a:cs typeface="+mn-cs"/>
            </a:endParaRPr>
          </a:p>
        </p:txBody>
      </p:sp>
      <p:pic>
        <p:nvPicPr>
          <p:cNvPr id="7" name="図 6">
            <a:extLst>
              <a:ext uri="{FF2B5EF4-FFF2-40B4-BE49-F238E27FC236}">
                <a16:creationId xmlns:a16="http://schemas.microsoft.com/office/drawing/2014/main" id="{67357700-737E-416A-9F13-B36F883D0487}"/>
              </a:ext>
            </a:extLst>
          </p:cNvPr>
          <p:cNvPicPr>
            <a:picLocks noChangeAspect="1"/>
          </p:cNvPicPr>
          <p:nvPr/>
        </p:nvPicPr>
        <p:blipFill>
          <a:blip r:embed="rId2"/>
          <a:stretch>
            <a:fillRect/>
          </a:stretch>
        </p:blipFill>
        <p:spPr>
          <a:xfrm>
            <a:off x="1014656" y="3793114"/>
            <a:ext cx="6681186" cy="2587183"/>
          </a:xfrm>
          <a:prstGeom prst="rect">
            <a:avLst/>
          </a:prstGeom>
        </p:spPr>
      </p:pic>
    </p:spTree>
    <p:extLst>
      <p:ext uri="{BB962C8B-B14F-4D97-AF65-F5344CB8AC3E}">
        <p14:creationId xmlns:p14="http://schemas.microsoft.com/office/powerpoint/2010/main" val="602770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a:extLst>
              <a:ext uri="{FF2B5EF4-FFF2-40B4-BE49-F238E27FC236}">
                <a16:creationId xmlns:a16="http://schemas.microsoft.com/office/drawing/2014/main" id="{C9D38A4D-3D3F-27AC-4E06-B06FC988B3DB}"/>
              </a:ext>
            </a:extLst>
          </p:cNvPr>
          <p:cNvSpPr txBox="1">
            <a:spLocks/>
          </p:cNvSpPr>
          <p:nvPr/>
        </p:nvSpPr>
        <p:spPr>
          <a:xfrm>
            <a:off x="56807" y="609600"/>
            <a:ext cx="9030385" cy="507959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altLang="ja-JP" sz="2400" dirty="0">
                <a:latin typeface="メイリオ" panose="020B0604030504040204" pitchFamily="50" charset="-128"/>
              </a:rPr>
              <a:t>SQL</a:t>
            </a:r>
            <a:r>
              <a:rPr lang="ja-JP" altLang="en-US" sz="2400" dirty="0">
                <a:latin typeface="メイリオ" panose="020B0604030504040204" pitchFamily="50" charset="-128"/>
              </a:rPr>
              <a:t>ビューで次を実行し、結果を確認</a:t>
            </a:r>
            <a:endParaRPr lang="en-US" altLang="ja-JP" sz="2400" dirty="0">
              <a:solidFill>
                <a:srgbClr val="003366"/>
              </a:solidFill>
              <a:latin typeface="メイリオ" panose="020B0604030504040204" pitchFamily="50" charset="-128"/>
            </a:endParaRPr>
          </a:p>
          <a:p>
            <a:pPr marL="0" indent="0">
              <a:lnSpc>
                <a:spcPct val="120000"/>
              </a:lnSpc>
              <a:buFont typeface="Arial" panose="020B0604020202020204" pitchFamily="34" charset="0"/>
              <a:buNone/>
            </a:pPr>
            <a:endParaRPr lang="en-US" altLang="ja-JP" sz="2400" dirty="0">
              <a:latin typeface="メイリオ" panose="020B0604030504040204" pitchFamily="50" charset="-128"/>
            </a:endParaRPr>
          </a:p>
          <a:p>
            <a:pPr marL="0" indent="0">
              <a:lnSpc>
                <a:spcPct val="120000"/>
              </a:lnSpc>
              <a:buFont typeface="Arial" panose="020B0604020202020204" pitchFamily="34" charset="0"/>
              <a:buNone/>
            </a:pPr>
            <a:endParaRPr lang="en-US" altLang="ja-JP" sz="2400" dirty="0">
              <a:latin typeface="メイリオ" panose="020B0604030504040204" pitchFamily="50" charset="-128"/>
            </a:endParaRPr>
          </a:p>
          <a:p>
            <a:pPr marL="0" indent="0">
              <a:lnSpc>
                <a:spcPct val="120000"/>
              </a:lnSpc>
              <a:buFont typeface="Arial" panose="020B0604020202020204" pitchFamily="34" charset="0"/>
              <a:buNone/>
            </a:pPr>
            <a:endParaRPr lang="en-US" altLang="ja-JP" sz="2400" dirty="0">
              <a:latin typeface="メイリオ" panose="020B0604030504040204" pitchFamily="50" charset="-128"/>
            </a:endParaRPr>
          </a:p>
        </p:txBody>
      </p:sp>
      <p:sp>
        <p:nvSpPr>
          <p:cNvPr id="2" name="タイトル 1"/>
          <p:cNvSpPr>
            <a:spLocks noGrp="1"/>
          </p:cNvSpPr>
          <p:nvPr>
            <p:ph type="title"/>
          </p:nvPr>
        </p:nvSpPr>
        <p:spPr>
          <a:xfrm>
            <a:off x="209550" y="1035469"/>
            <a:ext cx="8753475" cy="507206"/>
          </a:xfrm>
        </p:spPr>
        <p:txBody>
          <a:bodyPr>
            <a:normAutofit fontScale="90000"/>
          </a:bodyPr>
          <a:lstStyle/>
          <a:p>
            <a:r>
              <a:rPr kumimoji="1" lang="ja-JP" altLang="en-US" dirty="0">
                <a:latin typeface="メイリオ" panose="020B0604030504040204" pitchFamily="50" charset="-128"/>
                <a:ea typeface="メイリオ" panose="020B0604030504040204" pitchFamily="50" charset="-128"/>
              </a:rPr>
              <a:t>　　</a:t>
            </a:r>
          </a:p>
        </p:txBody>
      </p:sp>
      <p:sp>
        <p:nvSpPr>
          <p:cNvPr id="3" name="コンテンツ プレースホルダー 2"/>
          <p:cNvSpPr>
            <a:spLocks noGrp="1"/>
          </p:cNvSpPr>
          <p:nvPr>
            <p:ph idx="1"/>
          </p:nvPr>
        </p:nvSpPr>
        <p:spPr>
          <a:xfrm>
            <a:off x="113616" y="1492576"/>
            <a:ext cx="9030385" cy="4405781"/>
          </a:xfrm>
        </p:spPr>
        <p:txBody>
          <a:bodyPr>
            <a:normAutofit/>
          </a:bodyPr>
          <a:lstStyle/>
          <a:p>
            <a:pPr marL="0" indent="0">
              <a:lnSpc>
                <a:spcPct val="120000"/>
              </a:lnSpc>
              <a:buNone/>
            </a:pPr>
            <a:endParaRPr lang="en-US" altLang="ja-JP" sz="2400" dirty="0">
              <a:solidFill>
                <a:srgbClr val="003366"/>
              </a:solidFill>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8" name="コンテンツ プレースホルダー 2"/>
          <p:cNvSpPr txBox="1">
            <a:spLocks/>
          </p:cNvSpPr>
          <p:nvPr/>
        </p:nvSpPr>
        <p:spPr>
          <a:xfrm>
            <a:off x="323353" y="1362074"/>
            <a:ext cx="7590418" cy="1620643"/>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27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rPr>
              <a:t>SELECT</a:t>
            </a:r>
            <a:r>
              <a:rPr kumimoji="1" lang="en-US" altLang="ja-JP" sz="2700" b="0" i="0" u="none" strike="noStrike" kern="1200" cap="none" spc="0" normalizeH="0" baseline="0" noProof="0" dirty="0">
                <a:ln>
                  <a:noFill/>
                </a:ln>
                <a:solidFill>
                  <a:srgbClr val="003366"/>
                </a:solidFill>
                <a:effectLst/>
                <a:uLnTx/>
                <a:uFillTx/>
                <a:latin typeface="游ゴシック" panose="020B0400000000000000" pitchFamily="50" charset="-128"/>
                <a:ea typeface="游ゴシック" panose="020B0400000000000000" pitchFamily="50" charset="-128"/>
                <a:cs typeface="+mn-cs"/>
              </a:rPr>
              <a:t> </a:t>
            </a:r>
            <a:r>
              <a:rPr kumimoji="1" lang="ja-JP" altLang="en-US" sz="2700" b="1" i="0" u="none" strike="noStrike" kern="1200" cap="none" spc="0" normalizeH="0" baseline="0" noProof="0" dirty="0">
                <a:ln>
                  <a:noFill/>
                </a:ln>
                <a:solidFill>
                  <a:srgbClr val="003366"/>
                </a:solidFill>
                <a:effectLst/>
                <a:uLnTx/>
                <a:uFillTx/>
                <a:latin typeface="游ゴシック" panose="020B0400000000000000" pitchFamily="50" charset="-128"/>
                <a:ea typeface="游ゴシック" panose="020B0400000000000000" pitchFamily="50" charset="-128"/>
                <a:cs typeface="+mn-cs"/>
              </a:rPr>
              <a:t>教育</a:t>
            </a:r>
            <a:r>
              <a:rPr kumimoji="1" lang="en-US" altLang="ja-JP" sz="2700" b="0" i="0" u="none" strike="noStrike" kern="1200" cap="none" spc="0" normalizeH="0" baseline="0" noProof="0" dirty="0">
                <a:ln>
                  <a:noFill/>
                </a:ln>
                <a:solidFill>
                  <a:srgbClr val="003366"/>
                </a:solidFill>
                <a:effectLst/>
                <a:uLnTx/>
                <a:uFillTx/>
                <a:latin typeface="游ゴシック" panose="020B0400000000000000" pitchFamily="50" charset="-128"/>
                <a:ea typeface="游ゴシック" panose="020B0400000000000000" pitchFamily="50" charset="-128"/>
                <a:cs typeface="+mn-cs"/>
              </a:rPr>
              <a:t>, </a:t>
            </a:r>
            <a:r>
              <a:rPr kumimoji="1" lang="ja-JP" altLang="en-US" sz="2700" b="1" i="0" u="none" strike="noStrike" kern="1200" cap="none" spc="0" normalizeH="0" baseline="0" noProof="0" dirty="0">
                <a:ln>
                  <a:noFill/>
                </a:ln>
                <a:solidFill>
                  <a:srgbClr val="003366"/>
                </a:solidFill>
                <a:effectLst/>
                <a:uLnTx/>
                <a:uFillTx/>
                <a:latin typeface="游ゴシック" panose="020B0400000000000000" pitchFamily="50" charset="-128"/>
                <a:ea typeface="游ゴシック" panose="020B0400000000000000" pitchFamily="50" charset="-128"/>
                <a:cs typeface="+mn-cs"/>
              </a:rPr>
              <a:t>年収５万ドル以上か</a:t>
            </a:r>
            <a:r>
              <a:rPr kumimoji="1" lang="en-US" altLang="ja-JP" sz="27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rPr>
              <a:t>, count(*)</a:t>
            </a:r>
            <a:endParaRPr kumimoji="1" lang="ja-JP" altLang="en-US" sz="27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27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rPr>
              <a:t>FROM</a:t>
            </a:r>
            <a:r>
              <a:rPr kumimoji="1" lang="en-US" altLang="ja-JP" sz="2700" b="0" i="0" u="none" strike="noStrike" kern="1200" cap="none" spc="0" normalizeH="0" baseline="0" noProof="0" dirty="0">
                <a:ln>
                  <a:noFill/>
                </a:ln>
                <a:solidFill>
                  <a:srgbClr val="003366"/>
                </a:solidFill>
                <a:effectLst/>
                <a:uLnTx/>
                <a:uFillTx/>
                <a:latin typeface="游ゴシック" panose="020B0400000000000000" pitchFamily="50" charset="-128"/>
                <a:ea typeface="游ゴシック" panose="020B0400000000000000" pitchFamily="50" charset="-128"/>
                <a:cs typeface="+mn-cs"/>
              </a:rPr>
              <a:t> </a:t>
            </a:r>
            <a:r>
              <a:rPr kumimoji="1" lang="ja-JP" altLang="en-US" sz="2700" b="0" i="0" u="none" strike="noStrike" kern="1200" cap="none" spc="0" normalizeH="0" baseline="0" noProof="0" dirty="0">
                <a:ln>
                  <a:noFill/>
                </a:ln>
                <a:solidFill>
                  <a:srgbClr val="003366"/>
                </a:solidFill>
                <a:effectLst/>
                <a:uLnTx/>
                <a:uFillTx/>
                <a:latin typeface="游ゴシック" panose="020B0400000000000000" pitchFamily="50" charset="-128"/>
                <a:ea typeface="游ゴシック" panose="020B0400000000000000" pitchFamily="50" charset="-128"/>
                <a:cs typeface="+mn-cs"/>
              </a:rPr>
              <a:t>米国成人調査データ</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27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rPr>
              <a:t>GROUP BY</a:t>
            </a:r>
            <a:r>
              <a:rPr kumimoji="1" lang="ja-JP" altLang="en-US" sz="27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rPr>
              <a:t> </a:t>
            </a:r>
            <a:r>
              <a:rPr kumimoji="1" lang="ja-JP" altLang="en-US" sz="2700" b="1" i="0" u="none" strike="noStrike" kern="1200" cap="none" spc="0" normalizeH="0" baseline="0" noProof="0" dirty="0">
                <a:ln>
                  <a:noFill/>
                </a:ln>
                <a:solidFill>
                  <a:srgbClr val="003366"/>
                </a:solidFill>
                <a:effectLst/>
                <a:uLnTx/>
                <a:uFillTx/>
                <a:latin typeface="游ゴシック" panose="020B0400000000000000" pitchFamily="50" charset="-128"/>
                <a:ea typeface="游ゴシック" panose="020B0400000000000000" pitchFamily="50" charset="-128"/>
                <a:cs typeface="+mn-cs"/>
              </a:rPr>
              <a:t>教育</a:t>
            </a:r>
            <a:r>
              <a:rPr kumimoji="1" lang="en-US" altLang="ja-JP" sz="2700" b="1" i="0" u="none" strike="noStrike" kern="1200" cap="none" spc="0" normalizeH="0" baseline="0" noProof="0" dirty="0">
                <a:ln>
                  <a:noFill/>
                </a:ln>
                <a:solidFill>
                  <a:srgbClr val="003366"/>
                </a:solidFill>
                <a:effectLst/>
                <a:uLnTx/>
                <a:uFillTx/>
                <a:latin typeface="游ゴシック" panose="020B0400000000000000" pitchFamily="50" charset="-128"/>
                <a:ea typeface="游ゴシック" panose="020B0400000000000000" pitchFamily="50" charset="-128"/>
                <a:cs typeface="+mn-cs"/>
              </a:rPr>
              <a:t>, </a:t>
            </a:r>
            <a:r>
              <a:rPr kumimoji="1" lang="ja-JP" altLang="en-US" sz="2700" b="1" i="0" u="none" strike="noStrike" kern="1200" cap="none" spc="0" normalizeH="0" baseline="0" noProof="0" dirty="0">
                <a:ln>
                  <a:noFill/>
                </a:ln>
                <a:solidFill>
                  <a:srgbClr val="003366"/>
                </a:solidFill>
                <a:effectLst/>
                <a:uLnTx/>
                <a:uFillTx/>
                <a:latin typeface="游ゴシック" panose="020B0400000000000000" pitchFamily="50" charset="-128"/>
                <a:ea typeface="游ゴシック" panose="020B0400000000000000" pitchFamily="50" charset="-128"/>
                <a:cs typeface="+mn-cs"/>
              </a:rPr>
              <a:t>年収５万ドル以上か</a:t>
            </a:r>
            <a:r>
              <a:rPr kumimoji="1" lang="en-US" altLang="ja-JP" sz="27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rPr>
              <a:t>;</a:t>
            </a:r>
            <a:endParaRPr kumimoji="1" lang="ja-JP" altLang="en-US" sz="27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ja-JP" altLang="en-US" sz="2700" b="0" i="0" u="none" strike="noStrike" kern="1200" cap="none" spc="0" normalizeH="0" baseline="0" noProof="0" dirty="0">
              <a:ln>
                <a:noFill/>
              </a:ln>
              <a:solidFill>
                <a:srgbClr val="003366"/>
              </a:solidFill>
              <a:effectLst/>
              <a:uLnTx/>
              <a:uFillTx/>
              <a:latin typeface="Inconsolata" panose="020B0609030003000000" pitchFamily="49" charset="0"/>
              <a:ea typeface="游ゴシック" panose="020B0400000000000000" pitchFamily="50" charset="-128"/>
              <a:cs typeface="+mn-cs"/>
            </a:endParaRPr>
          </a:p>
        </p:txBody>
      </p:sp>
      <p:sp>
        <p:nvSpPr>
          <p:cNvPr id="7" name="正方形/長方形 6"/>
          <p:cNvSpPr/>
          <p:nvPr/>
        </p:nvSpPr>
        <p:spPr>
          <a:xfrm>
            <a:off x="209550" y="3113219"/>
            <a:ext cx="3570208" cy="517065"/>
          </a:xfrm>
          <a:prstGeom prst="rect">
            <a:avLst/>
          </a:prstGeom>
        </p:spPr>
        <p:txBody>
          <a:bodyPr wrap="none">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教育と年収の関係を見る</a:t>
            </a:r>
            <a:endParaRPr kumimoji="0"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9" name="図 8">
            <a:extLst>
              <a:ext uri="{FF2B5EF4-FFF2-40B4-BE49-F238E27FC236}">
                <a16:creationId xmlns:a16="http://schemas.microsoft.com/office/drawing/2014/main" id="{955FE56D-64C2-43EE-9F46-C5FA111A4117}"/>
              </a:ext>
            </a:extLst>
          </p:cNvPr>
          <p:cNvPicPr>
            <a:picLocks noChangeAspect="1"/>
          </p:cNvPicPr>
          <p:nvPr/>
        </p:nvPicPr>
        <p:blipFill>
          <a:blip r:embed="rId2"/>
          <a:stretch>
            <a:fillRect/>
          </a:stretch>
        </p:blipFill>
        <p:spPr>
          <a:xfrm>
            <a:off x="3991852" y="3575120"/>
            <a:ext cx="2547061" cy="3282879"/>
          </a:xfrm>
          <a:prstGeom prst="rect">
            <a:avLst/>
          </a:prstGeom>
        </p:spPr>
      </p:pic>
    </p:spTree>
    <p:extLst>
      <p:ext uri="{BB962C8B-B14F-4D97-AF65-F5344CB8AC3E}">
        <p14:creationId xmlns:p14="http://schemas.microsoft.com/office/powerpoint/2010/main" val="357343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630257-0A9A-7B17-3B1A-D49FBDAA4B18}"/>
              </a:ext>
            </a:extLst>
          </p:cNvPr>
          <p:cNvSpPr>
            <a:spLocks noGrp="1"/>
          </p:cNvSpPr>
          <p:nvPr>
            <p:ph type="title"/>
          </p:nvPr>
        </p:nvSpPr>
        <p:spPr/>
        <p:txBody>
          <a:bodyPr>
            <a:normAutofit fontScale="90000"/>
          </a:bodyPr>
          <a:lstStyle/>
          <a:p>
            <a:r>
              <a:rPr kumimoji="1" lang="ja-JP" altLang="en-US" dirty="0"/>
              <a:t>リレーショナルデータベースの仕組み</a:t>
            </a:r>
          </a:p>
        </p:txBody>
      </p:sp>
      <p:sp>
        <p:nvSpPr>
          <p:cNvPr id="3" name="コンテンツ プレースホルダー 2">
            <a:extLst>
              <a:ext uri="{FF2B5EF4-FFF2-40B4-BE49-F238E27FC236}">
                <a16:creationId xmlns:a16="http://schemas.microsoft.com/office/drawing/2014/main" id="{B9E6CEBD-0341-678F-901A-DC7F03FF6B74}"/>
              </a:ext>
            </a:extLst>
          </p:cNvPr>
          <p:cNvSpPr>
            <a:spLocks noGrp="1"/>
          </p:cNvSpPr>
          <p:nvPr>
            <p:ph idx="1"/>
          </p:nvPr>
        </p:nvSpPr>
        <p:spPr/>
        <p:txBody>
          <a:bodyPr>
            <a:normAutofit/>
          </a:bodyPr>
          <a:lstStyle/>
          <a:p>
            <a:r>
              <a:rPr lang="ja-JP" altLang="en-US" sz="2400" b="0" i="0" dirty="0">
                <a:solidFill>
                  <a:srgbClr val="374151"/>
                </a:solidFill>
                <a:effectLst/>
                <a:latin typeface="Söhne"/>
              </a:rPr>
              <a:t>データを</a:t>
            </a:r>
            <a:r>
              <a:rPr lang="ja-JP" altLang="en-US" sz="2400" b="1" i="0" dirty="0">
                <a:solidFill>
                  <a:srgbClr val="C00000"/>
                </a:solidFill>
                <a:effectLst/>
                <a:latin typeface="Söhne"/>
              </a:rPr>
              <a:t>テーブル</a:t>
            </a:r>
            <a:r>
              <a:rPr lang="ja-JP" altLang="en-US" sz="2400" b="0" i="0" dirty="0">
                <a:solidFill>
                  <a:srgbClr val="374151"/>
                </a:solidFill>
                <a:effectLst/>
                <a:latin typeface="Söhne"/>
              </a:rPr>
              <a:t>と呼ばれる</a:t>
            </a:r>
            <a:r>
              <a:rPr lang="ja-JP" altLang="en-US" sz="2400" b="1" i="0" dirty="0">
                <a:solidFill>
                  <a:srgbClr val="374151"/>
                </a:solidFill>
                <a:effectLst/>
                <a:latin typeface="Söhne"/>
              </a:rPr>
              <a:t>表形式で</a:t>
            </a:r>
            <a:r>
              <a:rPr lang="ja-JP" altLang="en-US" sz="2400" b="1" dirty="0">
                <a:solidFill>
                  <a:srgbClr val="374151"/>
                </a:solidFill>
                <a:latin typeface="Söhne"/>
              </a:rPr>
              <a:t>保存</a:t>
            </a:r>
            <a:endParaRPr lang="en-US" altLang="ja-JP" sz="2400" b="1" i="0" dirty="0">
              <a:solidFill>
                <a:srgbClr val="374151"/>
              </a:solidFill>
              <a:effectLst/>
              <a:latin typeface="Söhne"/>
            </a:endParaRPr>
          </a:p>
          <a:p>
            <a:r>
              <a:rPr lang="ja-JP" altLang="en-US" sz="2400" b="1" i="0" dirty="0">
                <a:solidFill>
                  <a:srgbClr val="374151"/>
                </a:solidFill>
                <a:effectLst/>
                <a:latin typeface="Söhne"/>
              </a:rPr>
              <a:t>テーブル間</a:t>
            </a:r>
            <a:r>
              <a:rPr lang="ja-JP" altLang="en-US" sz="2400" b="0" i="0" dirty="0">
                <a:solidFill>
                  <a:srgbClr val="374151"/>
                </a:solidFill>
                <a:effectLst/>
                <a:latin typeface="Söhne"/>
              </a:rPr>
              <a:t>は</a:t>
            </a:r>
            <a:r>
              <a:rPr lang="ja-JP" altLang="en-US" sz="2400" b="1" i="0" dirty="0">
                <a:solidFill>
                  <a:srgbClr val="C00000"/>
                </a:solidFill>
                <a:effectLst/>
                <a:latin typeface="Söhne"/>
              </a:rPr>
              <a:t>関連</a:t>
            </a:r>
            <a:r>
              <a:rPr lang="ja-JP" altLang="en-US" sz="2400" dirty="0">
                <a:solidFill>
                  <a:srgbClr val="374151"/>
                </a:solidFill>
                <a:latin typeface="Söhne"/>
              </a:rPr>
              <a:t>で結ばれる。複雑な構造を持ったデータを効率的に管理</a:t>
            </a:r>
            <a:r>
              <a:rPr lang="ja-JP" altLang="en-US" sz="2400">
                <a:solidFill>
                  <a:srgbClr val="374151"/>
                </a:solidFill>
                <a:latin typeface="Söhne"/>
              </a:rPr>
              <a:t>することを可能</a:t>
            </a:r>
            <a:r>
              <a:rPr lang="ja-JP" altLang="en-US" sz="2400" dirty="0">
                <a:solidFill>
                  <a:srgbClr val="374151"/>
                </a:solidFill>
                <a:latin typeface="Söhne"/>
              </a:rPr>
              <a:t>に。</a:t>
            </a:r>
            <a:endParaRPr kumimoji="1" lang="ja-JP" altLang="en-US" sz="2400" dirty="0"/>
          </a:p>
        </p:txBody>
      </p:sp>
      <p:sp>
        <p:nvSpPr>
          <p:cNvPr id="4" name="スライド番号プレースホルダー 3">
            <a:extLst>
              <a:ext uri="{FF2B5EF4-FFF2-40B4-BE49-F238E27FC236}">
                <a16:creationId xmlns:a16="http://schemas.microsoft.com/office/drawing/2014/main" id="{CFB9CBA9-FAD0-9295-434C-B16AAD96E8E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table">
            <a:extLst>
              <a:ext uri="{FF2B5EF4-FFF2-40B4-BE49-F238E27FC236}">
                <a16:creationId xmlns:a16="http://schemas.microsoft.com/office/drawing/2014/main" id="{CCACD61A-313D-72D1-5549-15DF412FF2A9}"/>
              </a:ext>
            </a:extLst>
          </p:cNvPr>
          <p:cNvPicPr>
            <a:picLocks noChangeAspect="1"/>
          </p:cNvPicPr>
          <p:nvPr/>
        </p:nvPicPr>
        <p:blipFill>
          <a:blip r:embed="rId2"/>
          <a:stretch>
            <a:fillRect/>
          </a:stretch>
        </p:blipFill>
        <p:spPr>
          <a:xfrm>
            <a:off x="1867600" y="5237151"/>
            <a:ext cx="5554708" cy="1397495"/>
          </a:xfrm>
          <a:prstGeom prst="rect">
            <a:avLst/>
          </a:prstGeom>
        </p:spPr>
      </p:pic>
      <p:pic>
        <p:nvPicPr>
          <p:cNvPr id="6" name="図 5">
            <a:extLst>
              <a:ext uri="{FF2B5EF4-FFF2-40B4-BE49-F238E27FC236}">
                <a16:creationId xmlns:a16="http://schemas.microsoft.com/office/drawing/2014/main" id="{BA5824E9-E433-8C3B-DD0D-ED2E3BE6D3FB}"/>
              </a:ext>
            </a:extLst>
          </p:cNvPr>
          <p:cNvPicPr>
            <a:picLocks noChangeAspect="1"/>
          </p:cNvPicPr>
          <p:nvPr/>
        </p:nvPicPr>
        <p:blipFill>
          <a:blip r:embed="rId3"/>
          <a:stretch>
            <a:fillRect/>
          </a:stretch>
        </p:blipFill>
        <p:spPr>
          <a:xfrm>
            <a:off x="2572206" y="2392191"/>
            <a:ext cx="3371394" cy="2058915"/>
          </a:xfrm>
          <a:prstGeom prst="rect">
            <a:avLst/>
          </a:prstGeom>
        </p:spPr>
      </p:pic>
      <p:cxnSp>
        <p:nvCxnSpPr>
          <p:cNvPr id="8" name="直線矢印コネクタ 7">
            <a:extLst>
              <a:ext uri="{FF2B5EF4-FFF2-40B4-BE49-F238E27FC236}">
                <a16:creationId xmlns:a16="http://schemas.microsoft.com/office/drawing/2014/main" id="{4B3B6ABD-9024-9F5D-94DB-F67D58E86087}"/>
              </a:ext>
            </a:extLst>
          </p:cNvPr>
          <p:cNvCxnSpPr>
            <a:endCxn id="5" idx="0"/>
          </p:cNvCxnSpPr>
          <p:nvPr/>
        </p:nvCxnSpPr>
        <p:spPr>
          <a:xfrm>
            <a:off x="3048000" y="4287078"/>
            <a:ext cx="1702904" cy="90114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0C43981D-F0C7-CFBD-DC2C-B663A14CC1D0}"/>
              </a:ext>
            </a:extLst>
          </p:cNvPr>
          <p:cNvSpPr txBox="1"/>
          <p:nvPr/>
        </p:nvSpPr>
        <p:spPr>
          <a:xfrm>
            <a:off x="4350794" y="4588833"/>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関連</a:t>
            </a:r>
          </a:p>
        </p:txBody>
      </p:sp>
    </p:spTree>
    <p:extLst>
      <p:ext uri="{BB962C8B-B14F-4D97-AF65-F5344CB8AC3E}">
        <p14:creationId xmlns:p14="http://schemas.microsoft.com/office/powerpoint/2010/main" val="38260459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0" y="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238269" y="692150"/>
            <a:ext cx="6355868" cy="5391150"/>
          </a:xfrm>
        </p:spPr>
        <p:txBody>
          <a:bodyPr>
            <a:noAutofit/>
          </a:bodyPr>
          <a:lstStyle/>
          <a:p>
            <a:pPr marL="0" indent="0">
              <a:buNone/>
            </a:pPr>
            <a:r>
              <a:rPr lang="ja-JP" altLang="en-US" sz="2400" b="1" dirty="0">
                <a:solidFill>
                  <a:srgbClr val="374151"/>
                </a:solidFill>
                <a:latin typeface="Söhne"/>
              </a:rPr>
              <a:t>① </a:t>
            </a:r>
            <a:r>
              <a:rPr lang="en-US" altLang="ja-JP" sz="2400" b="1" dirty="0">
                <a:solidFill>
                  <a:srgbClr val="374151"/>
                </a:solidFill>
                <a:latin typeface="Söhne"/>
              </a:rPr>
              <a:t>SQL</a:t>
            </a:r>
            <a:r>
              <a:rPr lang="ja-JP" altLang="en-US" sz="2400" b="1" dirty="0">
                <a:solidFill>
                  <a:srgbClr val="374151"/>
                </a:solidFill>
                <a:latin typeface="Söhne"/>
              </a:rPr>
              <a:t>コマンドの習得</a:t>
            </a:r>
            <a:endParaRPr lang="en-US" altLang="ja-JP" sz="2400" b="1" dirty="0">
              <a:solidFill>
                <a:srgbClr val="374151"/>
              </a:solidFill>
              <a:latin typeface="Söhne"/>
            </a:endParaRPr>
          </a:p>
          <a:p>
            <a:pPr marL="0" indent="0">
              <a:buNone/>
            </a:pPr>
            <a:r>
              <a:rPr lang="en-US" altLang="ja-JP" sz="1800" dirty="0">
                <a:solidFill>
                  <a:srgbClr val="374151"/>
                </a:solidFill>
                <a:latin typeface="Söhne"/>
              </a:rPr>
              <a:t>SQL</a:t>
            </a:r>
            <a:r>
              <a:rPr lang="ja-JP" altLang="en-US" sz="1800" dirty="0">
                <a:solidFill>
                  <a:srgbClr val="374151"/>
                </a:solidFill>
                <a:latin typeface="Söhne"/>
              </a:rPr>
              <a:t>を学ぶことで、データベース内の情報を整理し、必要なデータを効率的に抽出する能力が身につく。</a:t>
            </a:r>
            <a:endParaRPr lang="en-US" altLang="ja-JP" sz="1800" dirty="0">
              <a:solidFill>
                <a:srgbClr val="374151"/>
              </a:solidFill>
              <a:latin typeface="Söhne"/>
            </a:endParaRPr>
          </a:p>
          <a:p>
            <a:pPr marL="0" indent="0">
              <a:buNone/>
            </a:pPr>
            <a:r>
              <a:rPr lang="ja-JP" altLang="en-US" sz="2400" b="1" dirty="0">
                <a:solidFill>
                  <a:srgbClr val="374151"/>
                </a:solidFill>
                <a:latin typeface="Söhne"/>
              </a:rPr>
              <a:t>② グループ化と集約によるデータの把握</a:t>
            </a:r>
            <a:endParaRPr lang="en-US" altLang="ja-JP" sz="2400" b="1" dirty="0">
              <a:solidFill>
                <a:srgbClr val="374151"/>
              </a:solidFill>
              <a:latin typeface="Söhne"/>
            </a:endParaRPr>
          </a:p>
          <a:p>
            <a:pPr marL="0" indent="0">
              <a:buNone/>
            </a:pPr>
            <a:r>
              <a:rPr lang="ja-JP" altLang="en-US" sz="1800" dirty="0">
                <a:solidFill>
                  <a:srgbClr val="374151"/>
                </a:solidFill>
                <a:latin typeface="Söhne"/>
              </a:rPr>
              <a:t>同じ属性を持つデータをグループ化し、</a:t>
            </a:r>
            <a:r>
              <a:rPr lang="en-US" altLang="ja-JP" sz="1800" dirty="0">
                <a:solidFill>
                  <a:srgbClr val="374151"/>
                </a:solidFill>
                <a:latin typeface="Söhne"/>
              </a:rPr>
              <a:t>AVG, SUM, COUNT</a:t>
            </a:r>
            <a:r>
              <a:rPr lang="ja-JP" altLang="en-US" sz="1800" dirty="0">
                <a:solidFill>
                  <a:srgbClr val="374151"/>
                </a:solidFill>
                <a:latin typeface="Söhne"/>
              </a:rPr>
              <a:t>などの集約を用いてそれぞれのグループの平均値、合計、行数などを求める。そのことで、データ全体の傾向を理解し、意味のある洞察を得る。</a:t>
            </a:r>
          </a:p>
          <a:p>
            <a:pPr marL="0" indent="0">
              <a:buNone/>
            </a:pPr>
            <a:r>
              <a:rPr lang="ja-JP" altLang="en-US" sz="2400" b="1" dirty="0">
                <a:solidFill>
                  <a:srgbClr val="374151"/>
                </a:solidFill>
                <a:latin typeface="Söhne"/>
              </a:rPr>
              <a:t>③ 実践的なデータ分析</a:t>
            </a:r>
            <a:endParaRPr lang="en-US" altLang="ja-JP" sz="2400" b="1" dirty="0">
              <a:solidFill>
                <a:srgbClr val="374151"/>
              </a:solidFill>
              <a:latin typeface="Söhne"/>
            </a:endParaRPr>
          </a:p>
          <a:p>
            <a:pPr marL="0" indent="0">
              <a:buNone/>
            </a:pPr>
            <a:r>
              <a:rPr lang="ja-JP" altLang="en-US" sz="1800" dirty="0">
                <a:solidFill>
                  <a:srgbClr val="374151"/>
                </a:solidFill>
                <a:latin typeface="Söhne"/>
              </a:rPr>
              <a:t>集約されたデータを用いて、実際のデータ分析を行い、ビジネスインテリジェンスの観点から売上のトレンドや顧客セグメント分析を</a:t>
            </a:r>
            <a:r>
              <a:rPr lang="ja-JP" altLang="en-US" sz="1800">
                <a:solidFill>
                  <a:srgbClr val="374151"/>
                </a:solidFill>
                <a:latin typeface="Söhne"/>
              </a:rPr>
              <a:t>実施することが可能になる。この</a:t>
            </a:r>
            <a:r>
              <a:rPr lang="ja-JP" altLang="en-US" sz="1800" dirty="0">
                <a:solidFill>
                  <a:srgbClr val="374151"/>
                </a:solidFill>
                <a:latin typeface="Söhne"/>
              </a:rPr>
              <a:t>スキルは、リレーショナルデータベースを使用した実践的な問題</a:t>
            </a:r>
            <a:r>
              <a:rPr lang="ja-JP" altLang="en-US" sz="1800">
                <a:solidFill>
                  <a:srgbClr val="374151"/>
                </a:solidFill>
                <a:latin typeface="Söhne"/>
              </a:rPr>
              <a:t>解決に活用</a:t>
            </a:r>
            <a:r>
              <a:rPr lang="ja-JP" altLang="en-US" sz="1800" dirty="0">
                <a:solidFill>
                  <a:srgbClr val="374151"/>
                </a:solidFill>
                <a:latin typeface="Söhne"/>
              </a:rPr>
              <a:t>できる。</a:t>
            </a:r>
            <a:endParaRPr lang="en-US" altLang="ja-JP" sz="1800" dirty="0">
              <a:solidFill>
                <a:srgbClr val="374151"/>
              </a:solidFill>
              <a:latin typeface="Söhne"/>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1"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7062535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150672-E35D-55C0-5C39-CDB0279AF0DD}"/>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E41E2A7C-1367-33C1-5AF7-89BCB624087E}"/>
              </a:ext>
            </a:extLst>
          </p:cNvPr>
          <p:cNvSpPr>
            <a:spLocks noGrp="1"/>
          </p:cNvSpPr>
          <p:nvPr>
            <p:ph idx="1"/>
          </p:nvPr>
        </p:nvSpPr>
        <p:spPr/>
        <p:txBody>
          <a:bodyPr>
            <a:normAutofit/>
          </a:bodyPr>
          <a:lstStyle/>
          <a:p>
            <a:pPr marL="0" indent="0">
              <a:buNone/>
            </a:pPr>
            <a:r>
              <a:rPr kumimoji="1" lang="ja-JP" altLang="en-US" sz="2400" dirty="0"/>
              <a:t>自習１．テーマ</a:t>
            </a:r>
            <a:r>
              <a:rPr kumimoji="1" lang="en-US" altLang="ja-JP" sz="2400" dirty="0"/>
              <a:t>: </a:t>
            </a:r>
            <a:r>
              <a:rPr kumimoji="1" lang="ja-JP" altLang="en-US" sz="2400" dirty="0"/>
              <a:t>科目別の平均得点の計算</a:t>
            </a:r>
          </a:p>
          <a:p>
            <a:pPr marL="0" indent="0">
              <a:buNone/>
            </a:pPr>
            <a:r>
              <a:rPr kumimoji="1" lang="ja-JP" altLang="en-US" sz="2400" dirty="0"/>
              <a:t>目的</a:t>
            </a:r>
            <a:r>
              <a:rPr kumimoji="1" lang="en-US" altLang="ja-JP" sz="2400" dirty="0"/>
              <a:t>: GROUP BY </a:t>
            </a:r>
            <a:r>
              <a:rPr kumimoji="1" lang="ja-JP" altLang="en-US" sz="2400" dirty="0"/>
              <a:t>を使用して、科目ごとに平均得点を計算する方法を学ぶ。</a:t>
            </a:r>
          </a:p>
          <a:p>
            <a:pPr marL="0" indent="0">
              <a:buNone/>
            </a:pPr>
            <a:endParaRPr kumimoji="1" lang="en-US" altLang="ja-JP" sz="2400" dirty="0"/>
          </a:p>
          <a:p>
            <a:pPr marL="0" indent="0">
              <a:buNone/>
            </a:pPr>
            <a:r>
              <a:rPr kumimoji="1" lang="ja-JP" altLang="en-US" sz="2400" b="1" dirty="0"/>
              <a:t>成績テーブルから、科目ごとに平均得点を計算する</a:t>
            </a:r>
            <a:r>
              <a:rPr kumimoji="1" lang="en-US" altLang="ja-JP" sz="2400" b="1" dirty="0"/>
              <a:t>SQ</a:t>
            </a:r>
            <a:r>
              <a:rPr kumimoji="1" lang="ja-JP" altLang="en-US" sz="2400" b="1" dirty="0"/>
              <a:t>文を書いてください。</a:t>
            </a:r>
          </a:p>
          <a:p>
            <a:pPr marL="0" indent="0">
              <a:buNone/>
            </a:pPr>
            <a:r>
              <a:rPr kumimoji="1" lang="ja-JP" altLang="en-US" sz="2400" dirty="0"/>
              <a:t>  </a:t>
            </a:r>
            <a:endParaRPr kumimoji="1" lang="en-US" altLang="ja-JP" sz="2400" dirty="0"/>
          </a:p>
          <a:p>
            <a:pPr marL="0" indent="0">
              <a:buNone/>
            </a:pPr>
            <a:r>
              <a:rPr kumimoji="1" lang="ja-JP" altLang="en-US" sz="2400" dirty="0"/>
              <a:t>ヒント</a:t>
            </a:r>
            <a:r>
              <a:rPr kumimoji="1" lang="en-US" altLang="ja-JP" sz="2400" dirty="0"/>
              <a:t>: AVG</a:t>
            </a:r>
            <a:r>
              <a:rPr lang="ja-JP" altLang="en-US" sz="2400" dirty="0"/>
              <a:t> </a:t>
            </a:r>
            <a:r>
              <a:rPr kumimoji="1" lang="ja-JP" altLang="en-US" sz="2400" dirty="0"/>
              <a:t>と </a:t>
            </a:r>
            <a:r>
              <a:rPr kumimoji="1" lang="en-US" altLang="ja-JP" sz="2400" dirty="0"/>
              <a:t>GROUP BY </a:t>
            </a:r>
            <a:r>
              <a:rPr kumimoji="1" lang="ja-JP" altLang="en-US" sz="2400" dirty="0"/>
              <a:t>を組み合わせて使用し、科目 でグループ化します。</a:t>
            </a:r>
          </a:p>
        </p:txBody>
      </p:sp>
      <p:sp>
        <p:nvSpPr>
          <p:cNvPr id="4" name="スライド番号プレースホルダー 3">
            <a:extLst>
              <a:ext uri="{FF2B5EF4-FFF2-40B4-BE49-F238E27FC236}">
                <a16:creationId xmlns:a16="http://schemas.microsoft.com/office/drawing/2014/main" id="{3066C795-0A43-A01B-BA8C-8506B1B8E610}"/>
              </a:ext>
            </a:extLst>
          </p:cNvPr>
          <p:cNvSpPr>
            <a:spLocks noGrp="1"/>
          </p:cNvSpPr>
          <p:nvPr>
            <p:ph type="sldNum" sz="quarter" idx="12"/>
          </p:nvPr>
        </p:nvSpPr>
        <p:spPr/>
        <p:txBody>
          <a:bodyPr/>
          <a:lstStyle/>
          <a:p>
            <a:fld id="{E205D82C-95A1-431E-8E38-AA614A14CDCF}" type="slidenum">
              <a:rPr kumimoji="1" lang="ja-JP" altLang="en-US" smtClean="0"/>
              <a:t>41</a:t>
            </a:fld>
            <a:endParaRPr kumimoji="1" lang="ja-JP" altLang="en-US"/>
          </a:p>
        </p:txBody>
      </p:sp>
    </p:spTree>
    <p:extLst>
      <p:ext uri="{BB962C8B-B14F-4D97-AF65-F5344CB8AC3E}">
        <p14:creationId xmlns:p14="http://schemas.microsoft.com/office/powerpoint/2010/main" val="34539221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150672-E35D-55C0-5C39-CDB0279AF0DD}"/>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E41E2A7C-1367-33C1-5AF7-89BCB624087E}"/>
              </a:ext>
            </a:extLst>
          </p:cNvPr>
          <p:cNvSpPr>
            <a:spLocks noGrp="1"/>
          </p:cNvSpPr>
          <p:nvPr>
            <p:ph idx="1"/>
          </p:nvPr>
        </p:nvSpPr>
        <p:spPr/>
        <p:txBody>
          <a:bodyPr>
            <a:normAutofit/>
          </a:bodyPr>
          <a:lstStyle/>
          <a:p>
            <a:pPr marL="0" indent="0">
              <a:buNone/>
            </a:pPr>
            <a:r>
              <a:rPr kumimoji="1" lang="ja-JP" altLang="en-US" sz="2400" dirty="0"/>
              <a:t>自習２．テーマ</a:t>
            </a:r>
            <a:r>
              <a:rPr kumimoji="1" lang="en-US" altLang="ja-JP" sz="2400" dirty="0"/>
              <a:t>:</a:t>
            </a:r>
            <a:r>
              <a:rPr kumimoji="1" lang="ja-JP" altLang="en-US" sz="2400" dirty="0"/>
              <a:t>　得点が</a:t>
            </a:r>
            <a:r>
              <a:rPr kumimoji="1" lang="en-US" altLang="ja-JP" sz="2400" dirty="0"/>
              <a:t>90</a:t>
            </a:r>
            <a:r>
              <a:rPr kumimoji="1" lang="ja-JP" altLang="en-US" sz="2400" dirty="0"/>
              <a:t>点以上の受講者数の計算</a:t>
            </a:r>
          </a:p>
          <a:p>
            <a:pPr marL="0" indent="0">
              <a:buNone/>
            </a:pPr>
            <a:endParaRPr kumimoji="1" lang="ja-JP" altLang="en-US" sz="2400" dirty="0"/>
          </a:p>
          <a:p>
            <a:pPr marL="0" indent="0">
              <a:buNone/>
            </a:pPr>
            <a:r>
              <a:rPr kumimoji="1" lang="ja-JP" altLang="en-US" sz="2400" dirty="0"/>
              <a:t>特定の得点基準を満たす受講者の数を科目ごとに調べる。</a:t>
            </a:r>
          </a:p>
          <a:p>
            <a:pPr marL="0" indent="0">
              <a:buNone/>
            </a:pPr>
            <a:r>
              <a:rPr kumimoji="1" lang="ja-JP" altLang="en-US" sz="2400" dirty="0"/>
              <a:t> </a:t>
            </a:r>
            <a:endParaRPr kumimoji="1" lang="en-US" altLang="ja-JP" sz="2400" dirty="0"/>
          </a:p>
          <a:p>
            <a:pPr marL="0" indent="0">
              <a:buNone/>
            </a:pPr>
            <a:r>
              <a:rPr kumimoji="1" lang="ja-JP" altLang="en-US" sz="2400" b="1" dirty="0"/>
              <a:t>各科目について、得点が</a:t>
            </a:r>
            <a:r>
              <a:rPr kumimoji="1" lang="en-US" altLang="ja-JP" sz="2400" b="1" dirty="0"/>
              <a:t>90</a:t>
            </a:r>
            <a:r>
              <a:rPr kumimoji="1" lang="ja-JP" altLang="en-US" sz="2400" b="1" dirty="0"/>
              <a:t>点以上である受講者数をカウントする</a:t>
            </a:r>
            <a:r>
              <a:rPr kumimoji="1" lang="en-US" altLang="ja-JP" sz="2400" b="1" dirty="0"/>
              <a:t>SQL</a:t>
            </a:r>
            <a:r>
              <a:rPr kumimoji="1" lang="ja-JP" altLang="en-US" sz="2400" b="1" dirty="0"/>
              <a:t>文を書いてください。</a:t>
            </a:r>
          </a:p>
          <a:p>
            <a:pPr marL="0" indent="0">
              <a:buNone/>
            </a:pPr>
            <a:endParaRPr lang="en-US" altLang="ja-JP" sz="2400" dirty="0"/>
          </a:p>
          <a:p>
            <a:pPr marL="0" indent="0">
              <a:buNone/>
            </a:pPr>
            <a:r>
              <a:rPr kumimoji="1" lang="ja-JP" altLang="en-US" sz="2400" dirty="0"/>
              <a:t>ヒント</a:t>
            </a:r>
            <a:r>
              <a:rPr kumimoji="1" lang="en-US" altLang="ja-JP" sz="2400" dirty="0"/>
              <a:t>: WHERE </a:t>
            </a:r>
            <a:r>
              <a:rPr kumimoji="1" lang="ja-JP" altLang="en-US" sz="2400" dirty="0"/>
              <a:t>を使って得点が</a:t>
            </a:r>
            <a:r>
              <a:rPr kumimoji="1" lang="en-US" altLang="ja-JP" sz="2400" dirty="0"/>
              <a:t>90</a:t>
            </a:r>
            <a:r>
              <a:rPr kumimoji="1" lang="ja-JP" altLang="en-US" sz="2400" dirty="0"/>
              <a:t>点以上のものを選択。</a:t>
            </a:r>
            <a:r>
              <a:rPr kumimoji="1" lang="en-US" altLang="ja-JP" sz="2400" dirty="0"/>
              <a:t>GROUP BY </a:t>
            </a:r>
            <a:r>
              <a:rPr kumimoji="1" lang="ja-JP" altLang="en-US" sz="2400" dirty="0"/>
              <a:t>で科目ごとに</a:t>
            </a:r>
            <a:r>
              <a:rPr lang="ja-JP" altLang="en-US" sz="2400" dirty="0"/>
              <a:t>グループ化</a:t>
            </a:r>
            <a:r>
              <a:rPr kumimoji="1" lang="ja-JP" altLang="en-US" sz="2400" dirty="0"/>
              <a:t>します。</a:t>
            </a:r>
          </a:p>
        </p:txBody>
      </p:sp>
      <p:sp>
        <p:nvSpPr>
          <p:cNvPr id="4" name="スライド番号プレースホルダー 3">
            <a:extLst>
              <a:ext uri="{FF2B5EF4-FFF2-40B4-BE49-F238E27FC236}">
                <a16:creationId xmlns:a16="http://schemas.microsoft.com/office/drawing/2014/main" id="{3066C795-0A43-A01B-BA8C-8506B1B8E610}"/>
              </a:ext>
            </a:extLst>
          </p:cNvPr>
          <p:cNvSpPr>
            <a:spLocks noGrp="1"/>
          </p:cNvSpPr>
          <p:nvPr>
            <p:ph type="sldNum" sz="quarter" idx="12"/>
          </p:nvPr>
        </p:nvSpPr>
        <p:spPr/>
        <p:txBody>
          <a:bodyPr/>
          <a:lstStyle/>
          <a:p>
            <a:fld id="{E205D82C-95A1-431E-8E38-AA614A14CDCF}" type="slidenum">
              <a:rPr kumimoji="1" lang="ja-JP" altLang="en-US" smtClean="0"/>
              <a:t>42</a:t>
            </a:fld>
            <a:endParaRPr kumimoji="1" lang="ja-JP" altLang="en-US"/>
          </a:p>
        </p:txBody>
      </p:sp>
    </p:spTree>
    <p:extLst>
      <p:ext uri="{BB962C8B-B14F-4D97-AF65-F5344CB8AC3E}">
        <p14:creationId xmlns:p14="http://schemas.microsoft.com/office/powerpoint/2010/main" val="7524954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CA3735-5C17-6585-E34A-EE0B0C89B727}"/>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C7273EE4-B3D0-84BD-0942-538873E6AA7E}"/>
              </a:ext>
            </a:extLst>
          </p:cNvPr>
          <p:cNvSpPr>
            <a:spLocks noGrp="1"/>
          </p:cNvSpPr>
          <p:nvPr>
            <p:ph idx="1"/>
          </p:nvPr>
        </p:nvSpPr>
        <p:spPr/>
        <p:txBody>
          <a:bodyPr/>
          <a:lstStyle/>
          <a:p>
            <a:r>
              <a:rPr lang="ja-JP" altLang="en-US" dirty="0"/>
              <a:t>自習１</a:t>
            </a:r>
            <a:r>
              <a:rPr kumimoji="1" lang="ja-JP" altLang="en-US" dirty="0"/>
              <a:t>の正解例</a:t>
            </a:r>
            <a:endParaRPr kumimoji="1" lang="en-US" altLang="ja-JP" dirty="0"/>
          </a:p>
          <a:p>
            <a:pPr marL="0" indent="0">
              <a:buNone/>
            </a:pPr>
            <a:endParaRPr lang="en-US" altLang="ja-JP" dirty="0"/>
          </a:p>
          <a:p>
            <a:pPr marL="0" indent="0">
              <a:buNone/>
            </a:pPr>
            <a:r>
              <a:rPr kumimoji="1" lang="en-US" altLang="ja-JP" sz="2800"/>
              <a:t>SELECT </a:t>
            </a:r>
            <a:r>
              <a:rPr kumimoji="1" lang="ja-JP" altLang="en-US" sz="2800" dirty="0"/>
              <a:t>科目</a:t>
            </a:r>
            <a:r>
              <a:rPr kumimoji="1" lang="en-US" altLang="ja-JP" sz="2800" dirty="0"/>
              <a:t>, AVG(</a:t>
            </a:r>
            <a:r>
              <a:rPr kumimoji="1" lang="ja-JP" altLang="en-US" sz="2800" dirty="0"/>
              <a:t>得点</a:t>
            </a:r>
            <a:r>
              <a:rPr kumimoji="1" lang="en-US" altLang="ja-JP" sz="2800" dirty="0"/>
              <a:t>) FROM </a:t>
            </a:r>
            <a:r>
              <a:rPr kumimoji="1" lang="ja-JP" altLang="en-US" sz="2800" dirty="0"/>
              <a:t>成績 </a:t>
            </a:r>
            <a:r>
              <a:rPr kumimoji="1" lang="en-US" altLang="ja-JP" sz="2800" dirty="0"/>
              <a:t>GROUP BY </a:t>
            </a:r>
            <a:r>
              <a:rPr kumimoji="1" lang="ja-JP" altLang="en-US" sz="2800" dirty="0"/>
              <a:t>科目</a:t>
            </a:r>
            <a:r>
              <a:rPr kumimoji="1" lang="en-US" altLang="ja-JP" sz="2800" dirty="0"/>
              <a:t>;</a:t>
            </a:r>
          </a:p>
          <a:p>
            <a:pPr marL="0" indent="0">
              <a:buNone/>
            </a:pPr>
            <a:endParaRPr lang="en-US" altLang="ja-JP" dirty="0"/>
          </a:p>
          <a:p>
            <a:r>
              <a:rPr lang="ja-JP" altLang="en-US" dirty="0"/>
              <a:t>自習２</a:t>
            </a:r>
            <a:r>
              <a:rPr kumimoji="1" lang="ja-JP" altLang="en-US" dirty="0"/>
              <a:t>の正解例</a:t>
            </a:r>
            <a:endParaRPr lang="en-US" altLang="ja-JP" dirty="0"/>
          </a:p>
          <a:p>
            <a:pPr marL="0" indent="0">
              <a:buNone/>
            </a:pPr>
            <a:endParaRPr kumimoji="1" lang="en-US" altLang="ja-JP" sz="2800" dirty="0"/>
          </a:p>
          <a:p>
            <a:pPr marL="0" indent="0">
              <a:buNone/>
            </a:pPr>
            <a:r>
              <a:rPr kumimoji="1" lang="en-US" altLang="ja-JP" sz="2800" dirty="0"/>
              <a:t>SELECT </a:t>
            </a:r>
            <a:r>
              <a:rPr kumimoji="1" lang="ja-JP" altLang="en-US" sz="2800" dirty="0"/>
              <a:t>科目</a:t>
            </a:r>
            <a:r>
              <a:rPr kumimoji="1" lang="en-US" altLang="ja-JP" sz="2800" dirty="0"/>
              <a:t>, COUNT(*) FROM </a:t>
            </a:r>
            <a:r>
              <a:rPr kumimoji="1" lang="ja-JP" altLang="en-US" sz="2800" dirty="0"/>
              <a:t>成績 </a:t>
            </a:r>
            <a:r>
              <a:rPr kumimoji="1" lang="en-US" altLang="ja-JP" sz="2800" dirty="0"/>
              <a:t>WHERE </a:t>
            </a:r>
            <a:r>
              <a:rPr kumimoji="1" lang="ja-JP" altLang="en-US" sz="2800" dirty="0"/>
              <a:t>得点 </a:t>
            </a:r>
            <a:r>
              <a:rPr kumimoji="1" lang="en-US" altLang="ja-JP" sz="2800" dirty="0"/>
              <a:t>&gt;= 90 GROUP BY </a:t>
            </a:r>
            <a:r>
              <a:rPr kumimoji="1" lang="ja-JP" altLang="en-US" sz="2800" dirty="0"/>
              <a:t>科目</a:t>
            </a:r>
            <a:r>
              <a:rPr kumimoji="1" lang="en-US" altLang="ja-JP" sz="2800" dirty="0"/>
              <a:t>;</a:t>
            </a:r>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A664CAF5-B298-573B-E38C-55D09E15F0BC}"/>
              </a:ext>
            </a:extLst>
          </p:cNvPr>
          <p:cNvSpPr>
            <a:spLocks noGrp="1"/>
          </p:cNvSpPr>
          <p:nvPr>
            <p:ph type="sldNum" sz="quarter" idx="12"/>
          </p:nvPr>
        </p:nvSpPr>
        <p:spPr/>
        <p:txBody>
          <a:bodyPr/>
          <a:lstStyle/>
          <a:p>
            <a:fld id="{E205D82C-95A1-431E-8E38-AA614A14CDCF}" type="slidenum">
              <a:rPr kumimoji="1" lang="ja-JP" altLang="en-US" smtClean="0"/>
              <a:t>43</a:t>
            </a:fld>
            <a:endParaRPr kumimoji="1" lang="ja-JP" altLang="en-US"/>
          </a:p>
        </p:txBody>
      </p:sp>
    </p:spTree>
    <p:extLst>
      <p:ext uri="{BB962C8B-B14F-4D97-AF65-F5344CB8AC3E}">
        <p14:creationId xmlns:p14="http://schemas.microsoft.com/office/powerpoint/2010/main" val="2954960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集約</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正方形/長方形 2"/>
          <p:cNvSpPr/>
          <p:nvPr/>
        </p:nvSpPr>
        <p:spPr>
          <a:xfrm>
            <a:off x="615950" y="644893"/>
            <a:ext cx="7181850" cy="907941"/>
          </a:xfrm>
          <a:prstGeom prst="rect">
            <a:avLst/>
          </a:prstGeom>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AVG, MAX, MIN, SUM</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平均、最大、最小、合計</a:t>
            </a:r>
            <a:endPar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COUNT</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行数</a:t>
            </a:r>
            <a:endPar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aphicFrame>
        <p:nvGraphicFramePr>
          <p:cNvPr id="12" name="表 11">
            <a:extLst>
              <a:ext uri="{FF2B5EF4-FFF2-40B4-BE49-F238E27FC236}">
                <a16:creationId xmlns:a16="http://schemas.microsoft.com/office/drawing/2014/main" id="{A421EE35-0D14-4CE5-B5A9-1985AD613FE3}"/>
              </a:ext>
            </a:extLst>
          </p:cNvPr>
          <p:cNvGraphicFramePr>
            <a:graphicFrameLocks noGrp="1"/>
          </p:cNvGraphicFramePr>
          <p:nvPr/>
        </p:nvGraphicFramePr>
        <p:xfrm>
          <a:off x="146418" y="2300037"/>
          <a:ext cx="4342030" cy="2743200"/>
        </p:xfrm>
        <a:graphic>
          <a:graphicData uri="http://schemas.openxmlformats.org/drawingml/2006/table">
            <a:tbl>
              <a:tblPr firstRow="1" bandRow="1">
                <a:tableStyleId>{5C22544A-7EE6-4342-B048-85BDC9FD1C3A}</a:tableStyleId>
              </a:tblPr>
              <a:tblGrid>
                <a:gridCol w="2200408">
                  <a:extLst>
                    <a:ext uri="{9D8B030D-6E8A-4147-A177-3AD203B41FA5}">
                      <a16:colId xmlns:a16="http://schemas.microsoft.com/office/drawing/2014/main" val="20000"/>
                    </a:ext>
                  </a:extLst>
                </a:gridCol>
                <a:gridCol w="1070811">
                  <a:extLst>
                    <a:ext uri="{9D8B030D-6E8A-4147-A177-3AD203B41FA5}">
                      <a16:colId xmlns:a16="http://schemas.microsoft.com/office/drawing/2014/main" val="20001"/>
                    </a:ext>
                  </a:extLst>
                </a:gridCol>
                <a:gridCol w="1070811">
                  <a:extLst>
                    <a:ext uri="{9D8B030D-6E8A-4147-A177-3AD203B41FA5}">
                      <a16:colId xmlns:a16="http://schemas.microsoft.com/office/drawing/2014/main" val="20002"/>
                    </a:ext>
                  </a:extLst>
                </a:gridCol>
              </a:tblGrid>
              <a:tr h="252839">
                <a:tc>
                  <a:txBody>
                    <a:bodyPr/>
                    <a:lstStyle/>
                    <a:p>
                      <a:r>
                        <a:rPr lang="ja-JP" altLang="en-US" sz="2400" dirty="0"/>
                        <a:t>名前</a:t>
                      </a:r>
                    </a:p>
                  </a:txBody>
                  <a:tcPr anchor="ctr"/>
                </a:tc>
                <a:tc>
                  <a:txBody>
                    <a:bodyPr/>
                    <a:lstStyle/>
                    <a:p>
                      <a:r>
                        <a:rPr lang="ja-JP" altLang="en-US" sz="2400"/>
                        <a:t>得点</a:t>
                      </a:r>
                    </a:p>
                  </a:txBody>
                  <a:tcPr anchor="ctr"/>
                </a:tc>
                <a:tc>
                  <a:txBody>
                    <a:bodyPr/>
                    <a:lstStyle/>
                    <a:p>
                      <a:r>
                        <a:rPr lang="ja-JP" altLang="en-US" sz="2400"/>
                        <a:t>居室</a:t>
                      </a:r>
                    </a:p>
                  </a:txBody>
                  <a:tcPr anchor="ctr"/>
                </a:tc>
                <a:extLst>
                  <a:ext uri="{0D108BD9-81ED-4DB2-BD59-A6C34878D82A}">
                    <a16:rowId xmlns:a16="http://schemas.microsoft.com/office/drawing/2014/main" val="10000"/>
                  </a:ext>
                </a:extLst>
              </a:tr>
              <a:tr h="365504">
                <a:tc>
                  <a:txBody>
                    <a:bodyPr/>
                    <a:lstStyle/>
                    <a:p>
                      <a:r>
                        <a:rPr lang="ja-JP" altLang="en-US" sz="2400" dirty="0"/>
                        <a:t>徳川家康</a:t>
                      </a:r>
                    </a:p>
                  </a:txBody>
                  <a:tcPr anchor="ctr"/>
                </a:tc>
                <a:tc>
                  <a:txBody>
                    <a:bodyPr/>
                    <a:lstStyle/>
                    <a:p>
                      <a:r>
                        <a:rPr lang="en-US" altLang="ja-JP" sz="2400"/>
                        <a:t>85</a:t>
                      </a:r>
                    </a:p>
                  </a:txBody>
                  <a:tcPr anchor="ctr"/>
                </a:tc>
                <a:tc>
                  <a:txBody>
                    <a:bodyPr/>
                    <a:lstStyle/>
                    <a:p>
                      <a:r>
                        <a:rPr lang="en-US" altLang="ja-JP" sz="2400"/>
                        <a:t>1</a:t>
                      </a:r>
                      <a:r>
                        <a:rPr lang="ja-JP" altLang="en-US" sz="2400"/>
                        <a:t>階</a:t>
                      </a:r>
                    </a:p>
                  </a:txBody>
                  <a:tcPr anchor="ctr"/>
                </a:tc>
                <a:extLst>
                  <a:ext uri="{0D108BD9-81ED-4DB2-BD59-A6C34878D82A}">
                    <a16:rowId xmlns:a16="http://schemas.microsoft.com/office/drawing/2014/main" val="10001"/>
                  </a:ext>
                </a:extLst>
              </a:tr>
              <a:tr h="252839">
                <a:tc>
                  <a:txBody>
                    <a:bodyPr/>
                    <a:lstStyle/>
                    <a:p>
                      <a:r>
                        <a:rPr lang="ja-JP" altLang="en-US" sz="2400"/>
                        <a:t>源義経</a:t>
                      </a:r>
                    </a:p>
                  </a:txBody>
                  <a:tcPr anchor="ctr"/>
                </a:tc>
                <a:tc>
                  <a:txBody>
                    <a:bodyPr/>
                    <a:lstStyle/>
                    <a:p>
                      <a:r>
                        <a:rPr lang="en-US" altLang="ja-JP" sz="2400" dirty="0"/>
                        <a:t>78</a:t>
                      </a:r>
                    </a:p>
                  </a:txBody>
                  <a:tcPr anchor="ctr"/>
                </a:tc>
                <a:tc>
                  <a:txBody>
                    <a:bodyPr/>
                    <a:lstStyle/>
                    <a:p>
                      <a:r>
                        <a:rPr lang="en-US" altLang="ja-JP" sz="2400"/>
                        <a:t>2</a:t>
                      </a:r>
                      <a:r>
                        <a:rPr lang="ja-JP" altLang="en-US" sz="2400"/>
                        <a:t>階</a:t>
                      </a:r>
                    </a:p>
                  </a:txBody>
                  <a:tcPr anchor="ctr"/>
                </a:tc>
                <a:extLst>
                  <a:ext uri="{0D108BD9-81ED-4DB2-BD59-A6C34878D82A}">
                    <a16:rowId xmlns:a16="http://schemas.microsoft.com/office/drawing/2014/main" val="10002"/>
                  </a:ext>
                </a:extLst>
              </a:tr>
              <a:tr h="252839">
                <a:tc>
                  <a:txBody>
                    <a:bodyPr/>
                    <a:lstStyle/>
                    <a:p>
                      <a:r>
                        <a:rPr lang="ja-JP" altLang="en-US" sz="2400"/>
                        <a:t>西郷隆盛</a:t>
                      </a:r>
                    </a:p>
                  </a:txBody>
                  <a:tcPr anchor="ctr"/>
                </a:tc>
                <a:tc>
                  <a:txBody>
                    <a:bodyPr/>
                    <a:lstStyle/>
                    <a:p>
                      <a:r>
                        <a:rPr lang="en-US" altLang="ja-JP" sz="2400" dirty="0"/>
                        <a:t>90</a:t>
                      </a:r>
                    </a:p>
                  </a:txBody>
                  <a:tcPr anchor="ctr"/>
                </a:tc>
                <a:tc>
                  <a:txBody>
                    <a:bodyPr/>
                    <a:lstStyle/>
                    <a:p>
                      <a:r>
                        <a:rPr lang="en-US" altLang="ja-JP" sz="2400"/>
                        <a:t>3</a:t>
                      </a:r>
                      <a:r>
                        <a:rPr lang="ja-JP" altLang="en-US" sz="2400"/>
                        <a:t>階</a:t>
                      </a:r>
                    </a:p>
                  </a:txBody>
                  <a:tcPr anchor="ctr"/>
                </a:tc>
                <a:extLst>
                  <a:ext uri="{0D108BD9-81ED-4DB2-BD59-A6C34878D82A}">
                    <a16:rowId xmlns:a16="http://schemas.microsoft.com/office/drawing/2014/main" val="1087875803"/>
                  </a:ext>
                </a:extLst>
              </a:tr>
              <a:tr h="252839">
                <a:tc>
                  <a:txBody>
                    <a:bodyPr/>
                    <a:lstStyle/>
                    <a:p>
                      <a:r>
                        <a:rPr lang="ja-JP" altLang="en-US" sz="2400"/>
                        <a:t>豊臣秀吉</a:t>
                      </a:r>
                    </a:p>
                  </a:txBody>
                  <a:tcPr anchor="ctr"/>
                </a:tc>
                <a:tc>
                  <a:txBody>
                    <a:bodyPr/>
                    <a:lstStyle/>
                    <a:p>
                      <a:r>
                        <a:rPr lang="en-US" altLang="ja-JP" sz="2400" dirty="0"/>
                        <a:t>82</a:t>
                      </a:r>
                    </a:p>
                  </a:txBody>
                  <a:tcPr anchor="ctr"/>
                </a:tc>
                <a:tc>
                  <a:txBody>
                    <a:bodyPr/>
                    <a:lstStyle/>
                    <a:p>
                      <a:r>
                        <a:rPr lang="en-US" altLang="ja-JP" sz="2400"/>
                        <a:t>1</a:t>
                      </a:r>
                      <a:r>
                        <a:rPr lang="ja-JP" altLang="en-US" sz="2400"/>
                        <a:t>階</a:t>
                      </a:r>
                    </a:p>
                  </a:txBody>
                  <a:tcPr anchor="ctr"/>
                </a:tc>
                <a:extLst>
                  <a:ext uri="{0D108BD9-81ED-4DB2-BD59-A6C34878D82A}">
                    <a16:rowId xmlns:a16="http://schemas.microsoft.com/office/drawing/2014/main" val="1215325526"/>
                  </a:ext>
                </a:extLst>
              </a:tr>
              <a:tr h="252839">
                <a:tc>
                  <a:txBody>
                    <a:bodyPr/>
                    <a:lstStyle/>
                    <a:p>
                      <a:r>
                        <a:rPr lang="ja-JP" altLang="en-US" sz="2400"/>
                        <a:t>織田信長</a:t>
                      </a:r>
                    </a:p>
                  </a:txBody>
                  <a:tcPr anchor="ctr"/>
                </a:tc>
                <a:tc>
                  <a:txBody>
                    <a:bodyPr/>
                    <a:lstStyle/>
                    <a:p>
                      <a:r>
                        <a:rPr lang="en-US" altLang="ja-JP" sz="2400" dirty="0"/>
                        <a:t>75</a:t>
                      </a:r>
                    </a:p>
                  </a:txBody>
                  <a:tcPr anchor="ctr"/>
                </a:tc>
                <a:tc>
                  <a:txBody>
                    <a:bodyPr/>
                    <a:lstStyle/>
                    <a:p>
                      <a:r>
                        <a:rPr lang="en-US" altLang="ja-JP" sz="2400" dirty="0"/>
                        <a:t>2</a:t>
                      </a:r>
                      <a:r>
                        <a:rPr lang="ja-JP" altLang="en-US" sz="2400" dirty="0"/>
                        <a:t>階</a:t>
                      </a:r>
                    </a:p>
                  </a:txBody>
                  <a:tcPr anchor="ctr"/>
                </a:tc>
                <a:extLst>
                  <a:ext uri="{0D108BD9-81ED-4DB2-BD59-A6C34878D82A}">
                    <a16:rowId xmlns:a16="http://schemas.microsoft.com/office/drawing/2014/main" val="2083571010"/>
                  </a:ext>
                </a:extLst>
              </a:tr>
            </a:tbl>
          </a:graphicData>
        </a:graphic>
      </p:graphicFrame>
      <p:sp>
        <p:nvSpPr>
          <p:cNvPr id="13" name="コンテンツ プレースホルダー 2"/>
          <p:cNvSpPr txBox="1">
            <a:spLocks/>
          </p:cNvSpPr>
          <p:nvPr/>
        </p:nvSpPr>
        <p:spPr>
          <a:xfrm>
            <a:off x="1172077" y="1745512"/>
            <a:ext cx="1414358" cy="73947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記録</a:t>
            </a:r>
          </a:p>
        </p:txBody>
      </p:sp>
      <p:sp>
        <p:nvSpPr>
          <p:cNvPr id="7" name="正方形/長方形 6"/>
          <p:cNvSpPr/>
          <p:nvPr/>
        </p:nvSpPr>
        <p:spPr>
          <a:xfrm>
            <a:off x="4830255" y="1641587"/>
            <a:ext cx="4194161" cy="5370701"/>
          </a:xfrm>
          <a:prstGeom prst="rect">
            <a:avLst/>
          </a:prstGeom>
        </p:spPr>
        <p:txBody>
          <a:bodyPr wrap="non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SELECT</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AVG</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得点</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FROM </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記録</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82</a:t>
            </a: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SELECT</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MAX</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得点</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FROM </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記録</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90</a:t>
            </a: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SELECT</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MIN</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得点</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FROM </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記録</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75</a:t>
            </a: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SELECT</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SUM</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得点</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FROM </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記録</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410</a:t>
            </a: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60850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91A85C-5582-C104-2835-49C86D0AD77B}"/>
              </a:ext>
            </a:extLst>
          </p:cNvPr>
          <p:cNvSpPr>
            <a:spLocks noGrp="1"/>
          </p:cNvSpPr>
          <p:nvPr>
            <p:ph type="title"/>
          </p:nvPr>
        </p:nvSpPr>
        <p:spPr/>
        <p:txBody>
          <a:bodyPr>
            <a:normAutofit fontScale="90000"/>
          </a:bodyPr>
          <a:lstStyle/>
          <a:p>
            <a:r>
              <a:rPr kumimoji="1" lang="ja-JP" altLang="en-US" dirty="0"/>
              <a:t>グループ化</a:t>
            </a:r>
          </a:p>
        </p:txBody>
      </p:sp>
      <p:sp>
        <p:nvSpPr>
          <p:cNvPr id="3" name="コンテンツ プレースホルダー 2">
            <a:extLst>
              <a:ext uri="{FF2B5EF4-FFF2-40B4-BE49-F238E27FC236}">
                <a16:creationId xmlns:a16="http://schemas.microsoft.com/office/drawing/2014/main" id="{C5817623-5A93-DD69-DC6A-F76D92120397}"/>
              </a:ext>
            </a:extLst>
          </p:cNvPr>
          <p:cNvSpPr>
            <a:spLocks noGrp="1"/>
          </p:cNvSpPr>
          <p:nvPr>
            <p:ph idx="1"/>
          </p:nvPr>
        </p:nvSpPr>
        <p:spPr>
          <a:xfrm>
            <a:off x="321845" y="846252"/>
            <a:ext cx="8257005" cy="6011747"/>
          </a:xfrm>
        </p:spPr>
        <p:txBody>
          <a:bodyPr>
            <a:normAutofit lnSpcReduction="10000"/>
          </a:bodyPr>
          <a:lstStyle/>
          <a:p>
            <a:pPr marL="0" indent="0">
              <a:buNone/>
            </a:pPr>
            <a:r>
              <a:rPr kumimoji="1" lang="ja-JP" altLang="en-US" sz="2400" b="1" dirty="0"/>
              <a:t>グループ化</a:t>
            </a:r>
            <a:r>
              <a:rPr kumimoji="1" lang="ja-JP" altLang="en-US" sz="2400" dirty="0"/>
              <a:t>は、</a:t>
            </a:r>
            <a:r>
              <a:rPr kumimoji="1" lang="ja-JP" altLang="en-US" sz="2400" b="1" dirty="0"/>
              <a:t>同じ属性値を共有するデータ</a:t>
            </a:r>
            <a:r>
              <a:rPr kumimoji="1" lang="ja-JP" altLang="en-US" sz="2400" dirty="0"/>
              <a:t>を</a:t>
            </a:r>
            <a:r>
              <a:rPr lang="ja-JP" altLang="en-US" sz="2400" b="1" dirty="0"/>
              <a:t>集める</a:t>
            </a:r>
            <a:r>
              <a:rPr kumimoji="1" lang="ja-JP" altLang="en-US" sz="2400" dirty="0"/>
              <a:t>プロセス。</a:t>
            </a:r>
            <a:endParaRPr lang="en-US" altLang="ja-JP" sz="2400" dirty="0"/>
          </a:p>
          <a:p>
            <a:pPr marL="0" indent="0">
              <a:buNone/>
            </a:pPr>
            <a:r>
              <a:rPr kumimoji="1" lang="ja-JP" altLang="en-US" sz="2400" dirty="0"/>
              <a:t>例：</a:t>
            </a:r>
            <a:r>
              <a:rPr kumimoji="1" lang="ja-JP" altLang="en-US" sz="2400" b="1" dirty="0"/>
              <a:t>科目の「国語」、「算数」、「理科」でグループ化</a:t>
            </a:r>
            <a:endParaRPr kumimoji="1" lang="en-US" altLang="ja-JP" sz="2400" b="1" dirty="0"/>
          </a:p>
          <a:p>
            <a:pPr marL="0" indent="0">
              <a:buNone/>
            </a:pPr>
            <a:endParaRPr lang="en-US" altLang="ja-JP" sz="2400" dirty="0"/>
          </a:p>
          <a:p>
            <a:pPr marL="0" indent="0">
              <a:buNone/>
            </a:pPr>
            <a:endParaRPr kumimoji="1" lang="en-US" altLang="ja-JP" sz="2400" dirty="0"/>
          </a:p>
          <a:p>
            <a:pPr marL="0" indent="0">
              <a:buNone/>
            </a:pPr>
            <a:endParaRPr kumimoji="1" lang="en-US" altLang="ja-JP" sz="2400" dirty="0"/>
          </a:p>
          <a:p>
            <a:pPr marL="0" indent="0">
              <a:buNone/>
            </a:pPr>
            <a:endParaRPr lang="en-US" altLang="ja-JP" sz="2400" dirty="0"/>
          </a:p>
          <a:p>
            <a:pPr marL="0" indent="0">
              <a:buNone/>
            </a:pPr>
            <a:r>
              <a:rPr kumimoji="1" lang="ja-JP" altLang="en-US" sz="2400" dirty="0"/>
              <a:t>例：</a:t>
            </a:r>
            <a:r>
              <a:rPr kumimoji="1" lang="ja-JP" altLang="en-US" sz="2400" b="1" dirty="0"/>
              <a:t>受講者の「</a:t>
            </a:r>
            <a:r>
              <a:rPr kumimoji="1" lang="en-US" altLang="ja-JP" sz="2400" b="1" dirty="0"/>
              <a:t>A</a:t>
            </a:r>
            <a:r>
              <a:rPr kumimoji="1" lang="ja-JP" altLang="en-US" sz="2400" b="1" dirty="0"/>
              <a:t>」、「</a:t>
            </a:r>
            <a:r>
              <a:rPr kumimoji="1" lang="en-US" altLang="ja-JP" sz="2400" b="1" dirty="0"/>
              <a:t>B</a:t>
            </a:r>
            <a:r>
              <a:rPr kumimoji="1" lang="ja-JP" altLang="en-US" sz="2400" b="1" dirty="0"/>
              <a:t>」でグループ化</a:t>
            </a:r>
            <a:endParaRPr kumimoji="1" lang="en-US" altLang="ja-JP" sz="2400" b="1" dirty="0"/>
          </a:p>
          <a:p>
            <a:pPr marL="0" indent="0">
              <a:buNone/>
            </a:pPr>
            <a:endParaRPr lang="en-US" altLang="ja-JP" sz="2400" dirty="0"/>
          </a:p>
          <a:p>
            <a:pPr marL="0" indent="0">
              <a:buNone/>
            </a:pPr>
            <a:endParaRPr kumimoji="1" lang="en-US" altLang="ja-JP" sz="2400" dirty="0"/>
          </a:p>
          <a:p>
            <a:pPr marL="0" indent="0">
              <a:buNone/>
            </a:pPr>
            <a:endParaRPr kumimoji="1" lang="en-US" altLang="ja-JP" sz="2400" dirty="0"/>
          </a:p>
          <a:p>
            <a:pPr marL="0" indent="0">
              <a:buNone/>
            </a:pPr>
            <a:endParaRPr kumimoji="1" lang="en-US" altLang="ja-JP" sz="2400" dirty="0"/>
          </a:p>
          <a:p>
            <a:pPr marL="0" indent="0">
              <a:buNone/>
            </a:pPr>
            <a:r>
              <a:rPr lang="ja-JP" altLang="en-US" sz="2400" dirty="0"/>
              <a:t>それぞれの値ごとにグループに分ける</a:t>
            </a:r>
            <a:endParaRPr kumimoji="1" lang="ja-JP" altLang="en-US" sz="2400" dirty="0"/>
          </a:p>
        </p:txBody>
      </p:sp>
      <p:sp>
        <p:nvSpPr>
          <p:cNvPr id="4" name="スライド番号プレースホルダー 3">
            <a:extLst>
              <a:ext uri="{FF2B5EF4-FFF2-40B4-BE49-F238E27FC236}">
                <a16:creationId xmlns:a16="http://schemas.microsoft.com/office/drawing/2014/main" id="{32FF7986-3946-8564-F3A9-14C8037B6DB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aphicFrame>
        <p:nvGraphicFramePr>
          <p:cNvPr id="5" name="表 4">
            <a:extLst>
              <a:ext uri="{FF2B5EF4-FFF2-40B4-BE49-F238E27FC236}">
                <a16:creationId xmlns:a16="http://schemas.microsoft.com/office/drawing/2014/main" id="{DBE31C89-1FF0-FF30-9069-C86295E42E2F}"/>
              </a:ext>
            </a:extLst>
          </p:cNvPr>
          <p:cNvGraphicFramePr>
            <a:graphicFrameLocks noGrp="1"/>
          </p:cNvGraphicFramePr>
          <p:nvPr/>
        </p:nvGraphicFramePr>
        <p:xfrm>
          <a:off x="749509" y="1977605"/>
          <a:ext cx="2749340" cy="1874520"/>
        </p:xfrm>
        <a:graphic>
          <a:graphicData uri="http://schemas.openxmlformats.org/drawingml/2006/table">
            <a:tbl>
              <a:tblPr firstRow="1" bandRow="1">
                <a:tableStyleId>{5C22544A-7EE6-4342-B048-85BDC9FD1C3A}</a:tableStyleId>
              </a:tblPr>
              <a:tblGrid>
                <a:gridCol w="890520">
                  <a:extLst>
                    <a:ext uri="{9D8B030D-6E8A-4147-A177-3AD203B41FA5}">
                      <a16:colId xmlns:a16="http://schemas.microsoft.com/office/drawing/2014/main" val="20001"/>
                    </a:ext>
                  </a:extLst>
                </a:gridCol>
                <a:gridCol w="929410">
                  <a:extLst>
                    <a:ext uri="{9D8B030D-6E8A-4147-A177-3AD203B41FA5}">
                      <a16:colId xmlns:a16="http://schemas.microsoft.com/office/drawing/2014/main" val="20002"/>
                    </a:ext>
                  </a:extLst>
                </a:gridCol>
                <a:gridCol w="929410">
                  <a:extLst>
                    <a:ext uri="{9D8B030D-6E8A-4147-A177-3AD203B41FA5}">
                      <a16:colId xmlns:a16="http://schemas.microsoft.com/office/drawing/2014/main" val="2813495405"/>
                    </a:ext>
                  </a:extLst>
                </a:gridCol>
              </a:tblGrid>
              <a:tr h="229586">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85</a:t>
                      </a:r>
                      <a:endParaRPr kumimoji="1" lang="ja-JP" altLang="en-US" sz="1600" b="1" dirty="0"/>
                    </a:p>
                  </a:txBody>
                  <a:tcPr marL="68580" marR="68580" marT="34290" marB="34290"/>
                </a:tc>
                <a:extLst>
                  <a:ext uri="{0D108BD9-81ED-4DB2-BD59-A6C34878D82A}">
                    <a16:rowId xmlns:a16="http://schemas.microsoft.com/office/drawing/2014/main" val="10001"/>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10002"/>
                  </a:ext>
                </a:extLst>
              </a:tr>
              <a:tr h="229586">
                <a:tc>
                  <a:txBody>
                    <a:bodyPr/>
                    <a:lstStyle/>
                    <a:p>
                      <a:pPr algn="r"/>
                      <a:r>
                        <a:rPr kumimoji="1" lang="ja-JP" altLang="en-US" sz="1600" b="1" dirty="0"/>
                        <a:t>算数</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621319173"/>
                  </a:ext>
                </a:extLst>
              </a:tr>
              <a:tr h="229586">
                <a:tc>
                  <a:txBody>
                    <a:bodyPr/>
                    <a:lstStyle/>
                    <a:p>
                      <a:pPr algn="r"/>
                      <a:r>
                        <a:rPr kumimoji="1" lang="ja-JP" altLang="en-US" sz="1600" b="1" dirty="0"/>
                        <a:t>算数</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96</a:t>
                      </a:r>
                      <a:endParaRPr kumimoji="1" lang="ja-JP" altLang="en-US" sz="1600" b="1" dirty="0"/>
                    </a:p>
                  </a:txBody>
                  <a:tcPr marL="68580" marR="68580" marT="34290" marB="34290"/>
                </a:tc>
                <a:extLst>
                  <a:ext uri="{0D108BD9-81ED-4DB2-BD59-A6C34878D82A}">
                    <a16:rowId xmlns:a16="http://schemas.microsoft.com/office/drawing/2014/main" val="488489110"/>
                  </a:ext>
                </a:extLst>
              </a:tr>
              <a:tr h="229586">
                <a:tc>
                  <a:txBody>
                    <a:bodyPr/>
                    <a:lstStyle/>
                    <a:p>
                      <a:pPr algn="r"/>
                      <a:r>
                        <a:rPr kumimoji="1" lang="ja-JP" altLang="en-US" sz="1600" b="1" dirty="0"/>
                        <a:t>理科</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95</a:t>
                      </a:r>
                      <a:endParaRPr kumimoji="1" lang="ja-JP" altLang="en-US" sz="1600" b="1" dirty="0"/>
                    </a:p>
                  </a:txBody>
                  <a:tcPr marL="68580" marR="68580" marT="34290" marB="34290"/>
                </a:tc>
                <a:extLst>
                  <a:ext uri="{0D108BD9-81ED-4DB2-BD59-A6C34878D82A}">
                    <a16:rowId xmlns:a16="http://schemas.microsoft.com/office/drawing/2014/main" val="3955276735"/>
                  </a:ext>
                </a:extLst>
              </a:tr>
            </a:tbl>
          </a:graphicData>
        </a:graphic>
      </p:graphicFrame>
      <p:sp>
        <p:nvSpPr>
          <p:cNvPr id="6" name="矢印: 右 5">
            <a:extLst>
              <a:ext uri="{FF2B5EF4-FFF2-40B4-BE49-F238E27FC236}">
                <a16:creationId xmlns:a16="http://schemas.microsoft.com/office/drawing/2014/main" id="{01752C60-5BA5-44AF-79DF-3A3B8AF22C33}"/>
              </a:ext>
            </a:extLst>
          </p:cNvPr>
          <p:cNvSpPr/>
          <p:nvPr/>
        </p:nvSpPr>
        <p:spPr>
          <a:xfrm>
            <a:off x="3702050" y="2724150"/>
            <a:ext cx="241300" cy="5778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7" name="表 6">
            <a:extLst>
              <a:ext uri="{FF2B5EF4-FFF2-40B4-BE49-F238E27FC236}">
                <a16:creationId xmlns:a16="http://schemas.microsoft.com/office/drawing/2014/main" id="{3D3FC8FB-6D9D-3883-3B88-A3B935EB5E15}"/>
              </a:ext>
            </a:extLst>
          </p:cNvPr>
          <p:cNvGraphicFramePr>
            <a:graphicFrameLocks noGrp="1"/>
          </p:cNvGraphicFramePr>
          <p:nvPr/>
        </p:nvGraphicFramePr>
        <p:xfrm>
          <a:off x="749509" y="4289005"/>
          <a:ext cx="2749340" cy="1874520"/>
        </p:xfrm>
        <a:graphic>
          <a:graphicData uri="http://schemas.openxmlformats.org/drawingml/2006/table">
            <a:tbl>
              <a:tblPr firstRow="1" bandRow="1">
                <a:tableStyleId>{5C22544A-7EE6-4342-B048-85BDC9FD1C3A}</a:tableStyleId>
              </a:tblPr>
              <a:tblGrid>
                <a:gridCol w="890520">
                  <a:extLst>
                    <a:ext uri="{9D8B030D-6E8A-4147-A177-3AD203B41FA5}">
                      <a16:colId xmlns:a16="http://schemas.microsoft.com/office/drawing/2014/main" val="20001"/>
                    </a:ext>
                  </a:extLst>
                </a:gridCol>
                <a:gridCol w="929410">
                  <a:extLst>
                    <a:ext uri="{9D8B030D-6E8A-4147-A177-3AD203B41FA5}">
                      <a16:colId xmlns:a16="http://schemas.microsoft.com/office/drawing/2014/main" val="20002"/>
                    </a:ext>
                  </a:extLst>
                </a:gridCol>
                <a:gridCol w="929410">
                  <a:extLst>
                    <a:ext uri="{9D8B030D-6E8A-4147-A177-3AD203B41FA5}">
                      <a16:colId xmlns:a16="http://schemas.microsoft.com/office/drawing/2014/main" val="2813495405"/>
                    </a:ext>
                  </a:extLst>
                </a:gridCol>
              </a:tblGrid>
              <a:tr h="229586">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85</a:t>
                      </a:r>
                      <a:endParaRPr kumimoji="1" lang="ja-JP" altLang="en-US" sz="1600" b="1" dirty="0"/>
                    </a:p>
                  </a:txBody>
                  <a:tcPr marL="68580" marR="68580" marT="34290" marB="34290"/>
                </a:tc>
                <a:extLst>
                  <a:ext uri="{0D108BD9-81ED-4DB2-BD59-A6C34878D82A}">
                    <a16:rowId xmlns:a16="http://schemas.microsoft.com/office/drawing/2014/main" val="10001"/>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10002"/>
                  </a:ext>
                </a:extLst>
              </a:tr>
              <a:tr h="229586">
                <a:tc>
                  <a:txBody>
                    <a:bodyPr/>
                    <a:lstStyle/>
                    <a:p>
                      <a:pPr algn="r"/>
                      <a:r>
                        <a:rPr kumimoji="1" lang="ja-JP" altLang="en-US" sz="1600" b="1" dirty="0"/>
                        <a:t>算数</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621319173"/>
                  </a:ext>
                </a:extLst>
              </a:tr>
              <a:tr h="229586">
                <a:tc>
                  <a:txBody>
                    <a:bodyPr/>
                    <a:lstStyle/>
                    <a:p>
                      <a:pPr algn="r"/>
                      <a:r>
                        <a:rPr kumimoji="1" lang="ja-JP" altLang="en-US" sz="1600" b="1" dirty="0"/>
                        <a:t>算数</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96</a:t>
                      </a:r>
                      <a:endParaRPr kumimoji="1" lang="ja-JP" altLang="en-US" sz="1600" b="1" dirty="0"/>
                    </a:p>
                  </a:txBody>
                  <a:tcPr marL="68580" marR="68580" marT="34290" marB="34290"/>
                </a:tc>
                <a:extLst>
                  <a:ext uri="{0D108BD9-81ED-4DB2-BD59-A6C34878D82A}">
                    <a16:rowId xmlns:a16="http://schemas.microsoft.com/office/drawing/2014/main" val="488489110"/>
                  </a:ext>
                </a:extLst>
              </a:tr>
              <a:tr h="229586">
                <a:tc>
                  <a:txBody>
                    <a:bodyPr/>
                    <a:lstStyle/>
                    <a:p>
                      <a:pPr algn="r"/>
                      <a:r>
                        <a:rPr kumimoji="1" lang="ja-JP" altLang="en-US" sz="1600" b="1" dirty="0"/>
                        <a:t>理科</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95</a:t>
                      </a:r>
                      <a:endParaRPr kumimoji="1" lang="ja-JP" altLang="en-US" sz="1600" b="1" dirty="0"/>
                    </a:p>
                  </a:txBody>
                  <a:tcPr marL="68580" marR="68580" marT="34290" marB="34290"/>
                </a:tc>
                <a:extLst>
                  <a:ext uri="{0D108BD9-81ED-4DB2-BD59-A6C34878D82A}">
                    <a16:rowId xmlns:a16="http://schemas.microsoft.com/office/drawing/2014/main" val="3955276735"/>
                  </a:ext>
                </a:extLst>
              </a:tr>
            </a:tbl>
          </a:graphicData>
        </a:graphic>
      </p:graphicFrame>
      <p:sp>
        <p:nvSpPr>
          <p:cNvPr id="8" name="矢印: 右 7">
            <a:extLst>
              <a:ext uri="{FF2B5EF4-FFF2-40B4-BE49-F238E27FC236}">
                <a16:creationId xmlns:a16="http://schemas.microsoft.com/office/drawing/2014/main" id="{8E5E22C2-AD5E-212B-5626-BE5A646EFD06}"/>
              </a:ext>
            </a:extLst>
          </p:cNvPr>
          <p:cNvSpPr/>
          <p:nvPr/>
        </p:nvSpPr>
        <p:spPr>
          <a:xfrm>
            <a:off x="3702050" y="5035550"/>
            <a:ext cx="241300" cy="5778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9" name="表 8">
            <a:extLst>
              <a:ext uri="{FF2B5EF4-FFF2-40B4-BE49-F238E27FC236}">
                <a16:creationId xmlns:a16="http://schemas.microsoft.com/office/drawing/2014/main" id="{FFDD650C-C5F5-E466-49FC-AE1729110DDC}"/>
              </a:ext>
            </a:extLst>
          </p:cNvPr>
          <p:cNvGraphicFramePr>
            <a:graphicFrameLocks noGrp="1"/>
          </p:cNvGraphicFramePr>
          <p:nvPr/>
        </p:nvGraphicFramePr>
        <p:xfrm>
          <a:off x="4135731" y="1977605"/>
          <a:ext cx="2353559" cy="937260"/>
        </p:xfrm>
        <a:graphic>
          <a:graphicData uri="http://schemas.openxmlformats.org/drawingml/2006/table">
            <a:tbl>
              <a:tblPr firstRow="1" bandRow="1">
                <a:tableStyleId>{5C22544A-7EE6-4342-B048-85BDC9FD1C3A}</a:tableStyleId>
              </a:tblPr>
              <a:tblGrid>
                <a:gridCol w="762325">
                  <a:extLst>
                    <a:ext uri="{9D8B030D-6E8A-4147-A177-3AD203B41FA5}">
                      <a16:colId xmlns:a16="http://schemas.microsoft.com/office/drawing/2014/main" val="20001"/>
                    </a:ext>
                  </a:extLst>
                </a:gridCol>
                <a:gridCol w="795617">
                  <a:extLst>
                    <a:ext uri="{9D8B030D-6E8A-4147-A177-3AD203B41FA5}">
                      <a16:colId xmlns:a16="http://schemas.microsoft.com/office/drawing/2014/main" val="20002"/>
                    </a:ext>
                  </a:extLst>
                </a:gridCol>
                <a:gridCol w="795617">
                  <a:extLst>
                    <a:ext uri="{9D8B030D-6E8A-4147-A177-3AD203B41FA5}">
                      <a16:colId xmlns:a16="http://schemas.microsoft.com/office/drawing/2014/main" val="2813495405"/>
                    </a:ext>
                  </a:extLst>
                </a:gridCol>
              </a:tblGrid>
              <a:tr h="229586">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85</a:t>
                      </a:r>
                      <a:endParaRPr kumimoji="1" lang="ja-JP" altLang="en-US" sz="1600" b="1" dirty="0"/>
                    </a:p>
                  </a:txBody>
                  <a:tcPr marL="68580" marR="68580" marT="34290" marB="34290"/>
                </a:tc>
                <a:extLst>
                  <a:ext uri="{0D108BD9-81ED-4DB2-BD59-A6C34878D82A}">
                    <a16:rowId xmlns:a16="http://schemas.microsoft.com/office/drawing/2014/main" val="10001"/>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10002"/>
                  </a:ext>
                </a:extLst>
              </a:tr>
            </a:tbl>
          </a:graphicData>
        </a:graphic>
      </p:graphicFrame>
      <p:graphicFrame>
        <p:nvGraphicFramePr>
          <p:cNvPr id="11" name="表 10">
            <a:extLst>
              <a:ext uri="{FF2B5EF4-FFF2-40B4-BE49-F238E27FC236}">
                <a16:creationId xmlns:a16="http://schemas.microsoft.com/office/drawing/2014/main" id="{C01A6765-4204-2549-3C30-0C1EE32E9979}"/>
              </a:ext>
            </a:extLst>
          </p:cNvPr>
          <p:cNvGraphicFramePr>
            <a:graphicFrameLocks noGrp="1"/>
          </p:cNvGraphicFramePr>
          <p:nvPr/>
        </p:nvGraphicFramePr>
        <p:xfrm>
          <a:off x="6692491" y="2647950"/>
          <a:ext cx="2353559" cy="624840"/>
        </p:xfrm>
        <a:graphic>
          <a:graphicData uri="http://schemas.openxmlformats.org/drawingml/2006/table">
            <a:tbl>
              <a:tblPr firstRow="1" bandRow="1">
                <a:tableStyleId>{5C22544A-7EE6-4342-B048-85BDC9FD1C3A}</a:tableStyleId>
              </a:tblPr>
              <a:tblGrid>
                <a:gridCol w="762325">
                  <a:extLst>
                    <a:ext uri="{9D8B030D-6E8A-4147-A177-3AD203B41FA5}">
                      <a16:colId xmlns:a16="http://schemas.microsoft.com/office/drawing/2014/main" val="20001"/>
                    </a:ext>
                  </a:extLst>
                </a:gridCol>
                <a:gridCol w="795617">
                  <a:extLst>
                    <a:ext uri="{9D8B030D-6E8A-4147-A177-3AD203B41FA5}">
                      <a16:colId xmlns:a16="http://schemas.microsoft.com/office/drawing/2014/main" val="20002"/>
                    </a:ext>
                  </a:extLst>
                </a:gridCol>
                <a:gridCol w="795617">
                  <a:extLst>
                    <a:ext uri="{9D8B030D-6E8A-4147-A177-3AD203B41FA5}">
                      <a16:colId xmlns:a16="http://schemas.microsoft.com/office/drawing/2014/main" val="2813495405"/>
                    </a:ext>
                  </a:extLst>
                </a:gridCol>
              </a:tblGrid>
              <a:tr h="229586">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1600" b="1" dirty="0"/>
                        <a:t>理科</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95</a:t>
                      </a:r>
                      <a:endParaRPr kumimoji="1" lang="ja-JP" altLang="en-US" sz="1600" b="1" dirty="0"/>
                    </a:p>
                  </a:txBody>
                  <a:tcPr marL="68580" marR="68580" marT="34290" marB="34290"/>
                </a:tc>
                <a:extLst>
                  <a:ext uri="{0D108BD9-81ED-4DB2-BD59-A6C34878D82A}">
                    <a16:rowId xmlns:a16="http://schemas.microsoft.com/office/drawing/2014/main" val="3955276735"/>
                  </a:ext>
                </a:extLst>
              </a:tr>
            </a:tbl>
          </a:graphicData>
        </a:graphic>
      </p:graphicFrame>
      <p:graphicFrame>
        <p:nvGraphicFramePr>
          <p:cNvPr id="12" name="表 11">
            <a:extLst>
              <a:ext uri="{FF2B5EF4-FFF2-40B4-BE49-F238E27FC236}">
                <a16:creationId xmlns:a16="http://schemas.microsoft.com/office/drawing/2014/main" id="{4F6DB3D0-9E8C-C60C-ADD5-2D3CF2FD6835}"/>
              </a:ext>
            </a:extLst>
          </p:cNvPr>
          <p:cNvGraphicFramePr>
            <a:graphicFrameLocks noGrp="1"/>
          </p:cNvGraphicFramePr>
          <p:nvPr/>
        </p:nvGraphicFramePr>
        <p:xfrm>
          <a:off x="4146551" y="2960370"/>
          <a:ext cx="2353559" cy="937260"/>
        </p:xfrm>
        <a:graphic>
          <a:graphicData uri="http://schemas.openxmlformats.org/drawingml/2006/table">
            <a:tbl>
              <a:tblPr firstRow="1" bandRow="1">
                <a:tableStyleId>{5C22544A-7EE6-4342-B048-85BDC9FD1C3A}</a:tableStyleId>
              </a:tblPr>
              <a:tblGrid>
                <a:gridCol w="762325">
                  <a:extLst>
                    <a:ext uri="{9D8B030D-6E8A-4147-A177-3AD203B41FA5}">
                      <a16:colId xmlns:a16="http://schemas.microsoft.com/office/drawing/2014/main" val="20001"/>
                    </a:ext>
                  </a:extLst>
                </a:gridCol>
                <a:gridCol w="795617">
                  <a:extLst>
                    <a:ext uri="{9D8B030D-6E8A-4147-A177-3AD203B41FA5}">
                      <a16:colId xmlns:a16="http://schemas.microsoft.com/office/drawing/2014/main" val="20002"/>
                    </a:ext>
                  </a:extLst>
                </a:gridCol>
                <a:gridCol w="795617">
                  <a:extLst>
                    <a:ext uri="{9D8B030D-6E8A-4147-A177-3AD203B41FA5}">
                      <a16:colId xmlns:a16="http://schemas.microsoft.com/office/drawing/2014/main" val="2813495405"/>
                    </a:ext>
                  </a:extLst>
                </a:gridCol>
              </a:tblGrid>
              <a:tr h="229586">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1600" b="1" dirty="0"/>
                        <a:t>算数</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621319173"/>
                  </a:ext>
                </a:extLst>
              </a:tr>
              <a:tr h="229586">
                <a:tc>
                  <a:txBody>
                    <a:bodyPr/>
                    <a:lstStyle/>
                    <a:p>
                      <a:pPr algn="r"/>
                      <a:r>
                        <a:rPr kumimoji="1" lang="ja-JP" altLang="en-US" sz="1600" b="1" dirty="0"/>
                        <a:t>算数</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96</a:t>
                      </a:r>
                      <a:endParaRPr kumimoji="1" lang="ja-JP" altLang="en-US" sz="1600" b="1" dirty="0"/>
                    </a:p>
                  </a:txBody>
                  <a:tcPr marL="68580" marR="68580" marT="34290" marB="34290"/>
                </a:tc>
                <a:extLst>
                  <a:ext uri="{0D108BD9-81ED-4DB2-BD59-A6C34878D82A}">
                    <a16:rowId xmlns:a16="http://schemas.microsoft.com/office/drawing/2014/main" val="488489110"/>
                  </a:ext>
                </a:extLst>
              </a:tr>
            </a:tbl>
          </a:graphicData>
        </a:graphic>
      </p:graphicFrame>
      <p:graphicFrame>
        <p:nvGraphicFramePr>
          <p:cNvPr id="13" name="表 12">
            <a:extLst>
              <a:ext uri="{FF2B5EF4-FFF2-40B4-BE49-F238E27FC236}">
                <a16:creationId xmlns:a16="http://schemas.microsoft.com/office/drawing/2014/main" id="{69093174-7606-7B1B-0474-C70E39BB3347}"/>
              </a:ext>
            </a:extLst>
          </p:cNvPr>
          <p:cNvGraphicFramePr>
            <a:graphicFrameLocks noGrp="1"/>
          </p:cNvGraphicFramePr>
          <p:nvPr/>
        </p:nvGraphicFramePr>
        <p:xfrm>
          <a:off x="4081661" y="4289005"/>
          <a:ext cx="2418449" cy="1249680"/>
        </p:xfrm>
        <a:graphic>
          <a:graphicData uri="http://schemas.openxmlformats.org/drawingml/2006/table">
            <a:tbl>
              <a:tblPr firstRow="1" bandRow="1">
                <a:tableStyleId>{5C22544A-7EE6-4342-B048-85BDC9FD1C3A}</a:tableStyleId>
              </a:tblPr>
              <a:tblGrid>
                <a:gridCol w="783343">
                  <a:extLst>
                    <a:ext uri="{9D8B030D-6E8A-4147-A177-3AD203B41FA5}">
                      <a16:colId xmlns:a16="http://schemas.microsoft.com/office/drawing/2014/main" val="20001"/>
                    </a:ext>
                  </a:extLst>
                </a:gridCol>
                <a:gridCol w="817553">
                  <a:extLst>
                    <a:ext uri="{9D8B030D-6E8A-4147-A177-3AD203B41FA5}">
                      <a16:colId xmlns:a16="http://schemas.microsoft.com/office/drawing/2014/main" val="20002"/>
                    </a:ext>
                  </a:extLst>
                </a:gridCol>
                <a:gridCol w="817553">
                  <a:extLst>
                    <a:ext uri="{9D8B030D-6E8A-4147-A177-3AD203B41FA5}">
                      <a16:colId xmlns:a16="http://schemas.microsoft.com/office/drawing/2014/main" val="2813495405"/>
                    </a:ext>
                  </a:extLst>
                </a:gridCol>
              </a:tblGrid>
              <a:tr h="229586">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85</a:t>
                      </a:r>
                      <a:endParaRPr kumimoji="1" lang="ja-JP" altLang="en-US" sz="1600" b="1" dirty="0"/>
                    </a:p>
                  </a:txBody>
                  <a:tcPr marL="68580" marR="68580" marT="34290" marB="34290"/>
                </a:tc>
                <a:extLst>
                  <a:ext uri="{0D108BD9-81ED-4DB2-BD59-A6C34878D82A}">
                    <a16:rowId xmlns:a16="http://schemas.microsoft.com/office/drawing/2014/main" val="10001"/>
                  </a:ext>
                </a:extLst>
              </a:tr>
              <a:tr h="229586">
                <a:tc>
                  <a:txBody>
                    <a:bodyPr/>
                    <a:lstStyle/>
                    <a:p>
                      <a:pPr algn="r"/>
                      <a:r>
                        <a:rPr kumimoji="1" lang="ja-JP" altLang="en-US" sz="1600" b="1" dirty="0"/>
                        <a:t>算数</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621319173"/>
                  </a:ext>
                </a:extLst>
              </a:tr>
              <a:tr h="229586">
                <a:tc>
                  <a:txBody>
                    <a:bodyPr/>
                    <a:lstStyle/>
                    <a:p>
                      <a:pPr algn="r"/>
                      <a:r>
                        <a:rPr kumimoji="1" lang="ja-JP" altLang="en-US" sz="1600" b="1" dirty="0"/>
                        <a:t>理科</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95</a:t>
                      </a:r>
                      <a:endParaRPr kumimoji="1" lang="ja-JP" altLang="en-US" sz="1600" b="1" dirty="0"/>
                    </a:p>
                  </a:txBody>
                  <a:tcPr marL="68580" marR="68580" marT="34290" marB="34290"/>
                </a:tc>
                <a:extLst>
                  <a:ext uri="{0D108BD9-81ED-4DB2-BD59-A6C34878D82A}">
                    <a16:rowId xmlns:a16="http://schemas.microsoft.com/office/drawing/2014/main" val="3955276735"/>
                  </a:ext>
                </a:extLst>
              </a:tr>
            </a:tbl>
          </a:graphicData>
        </a:graphic>
      </p:graphicFrame>
      <p:graphicFrame>
        <p:nvGraphicFramePr>
          <p:cNvPr id="14" name="表 13">
            <a:extLst>
              <a:ext uri="{FF2B5EF4-FFF2-40B4-BE49-F238E27FC236}">
                <a16:creationId xmlns:a16="http://schemas.microsoft.com/office/drawing/2014/main" id="{148C3B79-47D3-8AF3-AC0D-B6AC648F87F3}"/>
              </a:ext>
            </a:extLst>
          </p:cNvPr>
          <p:cNvGraphicFramePr>
            <a:graphicFrameLocks noGrp="1"/>
          </p:cNvGraphicFramePr>
          <p:nvPr/>
        </p:nvGraphicFramePr>
        <p:xfrm>
          <a:off x="6661531" y="4596764"/>
          <a:ext cx="2418449" cy="937260"/>
        </p:xfrm>
        <a:graphic>
          <a:graphicData uri="http://schemas.openxmlformats.org/drawingml/2006/table">
            <a:tbl>
              <a:tblPr firstRow="1" bandRow="1">
                <a:tableStyleId>{5C22544A-7EE6-4342-B048-85BDC9FD1C3A}</a:tableStyleId>
              </a:tblPr>
              <a:tblGrid>
                <a:gridCol w="783343">
                  <a:extLst>
                    <a:ext uri="{9D8B030D-6E8A-4147-A177-3AD203B41FA5}">
                      <a16:colId xmlns:a16="http://schemas.microsoft.com/office/drawing/2014/main" val="20001"/>
                    </a:ext>
                  </a:extLst>
                </a:gridCol>
                <a:gridCol w="817553">
                  <a:extLst>
                    <a:ext uri="{9D8B030D-6E8A-4147-A177-3AD203B41FA5}">
                      <a16:colId xmlns:a16="http://schemas.microsoft.com/office/drawing/2014/main" val="20002"/>
                    </a:ext>
                  </a:extLst>
                </a:gridCol>
                <a:gridCol w="817553">
                  <a:extLst>
                    <a:ext uri="{9D8B030D-6E8A-4147-A177-3AD203B41FA5}">
                      <a16:colId xmlns:a16="http://schemas.microsoft.com/office/drawing/2014/main" val="2813495405"/>
                    </a:ext>
                  </a:extLst>
                </a:gridCol>
              </a:tblGrid>
              <a:tr h="229586">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10002"/>
                  </a:ext>
                </a:extLst>
              </a:tr>
              <a:tr h="229586">
                <a:tc>
                  <a:txBody>
                    <a:bodyPr/>
                    <a:lstStyle/>
                    <a:p>
                      <a:pPr algn="r"/>
                      <a:r>
                        <a:rPr kumimoji="1" lang="ja-JP" altLang="en-US" sz="1600" b="1" dirty="0"/>
                        <a:t>算数</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96</a:t>
                      </a:r>
                      <a:endParaRPr kumimoji="1" lang="ja-JP" altLang="en-US" sz="1600" b="1" dirty="0"/>
                    </a:p>
                  </a:txBody>
                  <a:tcPr marL="68580" marR="68580" marT="34290" marB="34290"/>
                </a:tc>
                <a:extLst>
                  <a:ext uri="{0D108BD9-81ED-4DB2-BD59-A6C34878D82A}">
                    <a16:rowId xmlns:a16="http://schemas.microsoft.com/office/drawing/2014/main" val="488489110"/>
                  </a:ext>
                </a:extLst>
              </a:tr>
            </a:tbl>
          </a:graphicData>
        </a:graphic>
      </p:graphicFrame>
    </p:spTree>
    <p:extLst>
      <p:ext uri="{BB962C8B-B14F-4D97-AF65-F5344CB8AC3E}">
        <p14:creationId xmlns:p14="http://schemas.microsoft.com/office/powerpoint/2010/main" val="1977323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91A85C-5582-C104-2835-49C86D0AD77B}"/>
              </a:ext>
            </a:extLst>
          </p:cNvPr>
          <p:cNvSpPr>
            <a:spLocks noGrp="1"/>
          </p:cNvSpPr>
          <p:nvPr>
            <p:ph type="title"/>
          </p:nvPr>
        </p:nvSpPr>
        <p:spPr/>
        <p:txBody>
          <a:bodyPr>
            <a:normAutofit fontScale="90000"/>
          </a:bodyPr>
          <a:lstStyle/>
          <a:p>
            <a:r>
              <a:rPr kumimoji="1" lang="ja-JP" altLang="en-US" dirty="0"/>
              <a:t>グループ化と集約</a:t>
            </a:r>
          </a:p>
        </p:txBody>
      </p:sp>
      <p:sp>
        <p:nvSpPr>
          <p:cNvPr id="3" name="コンテンツ プレースホルダー 2">
            <a:extLst>
              <a:ext uri="{FF2B5EF4-FFF2-40B4-BE49-F238E27FC236}">
                <a16:creationId xmlns:a16="http://schemas.microsoft.com/office/drawing/2014/main" id="{C5817623-5A93-DD69-DC6A-F76D92120397}"/>
              </a:ext>
            </a:extLst>
          </p:cNvPr>
          <p:cNvSpPr>
            <a:spLocks noGrp="1"/>
          </p:cNvSpPr>
          <p:nvPr>
            <p:ph idx="1"/>
          </p:nvPr>
        </p:nvSpPr>
        <p:spPr>
          <a:xfrm>
            <a:off x="321845" y="846252"/>
            <a:ext cx="8257005" cy="6011747"/>
          </a:xfrm>
        </p:spPr>
        <p:txBody>
          <a:bodyPr>
            <a:normAutofit/>
          </a:bodyPr>
          <a:lstStyle/>
          <a:p>
            <a:pPr marL="0" indent="0">
              <a:buNone/>
            </a:pPr>
            <a:r>
              <a:rPr kumimoji="1" lang="ja-JP" altLang="en-US" sz="2400" b="1" dirty="0"/>
              <a:t>① 成績表には科目、受講者、得点が記載されている</a:t>
            </a:r>
            <a:endParaRPr kumimoji="1" lang="en-US" altLang="ja-JP" sz="2400" b="1" dirty="0"/>
          </a:p>
          <a:p>
            <a:pPr marL="0" indent="0">
              <a:buNone/>
            </a:pPr>
            <a:endParaRPr lang="en-US" altLang="ja-JP" sz="2400" b="1" dirty="0"/>
          </a:p>
          <a:p>
            <a:pPr marL="0" indent="0">
              <a:buNone/>
            </a:pPr>
            <a:endParaRPr kumimoji="1" lang="en-US" altLang="ja-JP" sz="2400" b="1" dirty="0"/>
          </a:p>
          <a:p>
            <a:pPr marL="0" indent="0">
              <a:buNone/>
            </a:pPr>
            <a:endParaRPr lang="en-US" altLang="ja-JP" sz="2400" b="1" dirty="0"/>
          </a:p>
          <a:p>
            <a:pPr marL="0" indent="0">
              <a:buNone/>
            </a:pPr>
            <a:endParaRPr kumimoji="1" lang="en-US" altLang="ja-JP" sz="2400" b="1" dirty="0"/>
          </a:p>
          <a:p>
            <a:pPr marL="0" indent="0">
              <a:buNone/>
            </a:pPr>
            <a:endParaRPr lang="en-US" altLang="ja-JP" sz="2400" b="1" dirty="0"/>
          </a:p>
          <a:p>
            <a:pPr marL="0" indent="0">
              <a:buNone/>
            </a:pPr>
            <a:r>
              <a:rPr kumimoji="1" lang="ja-JP" altLang="en-US" sz="2400" b="1" dirty="0"/>
              <a:t>②科目の「国語」のグループ</a:t>
            </a:r>
            <a:endParaRPr kumimoji="1" lang="en-US" altLang="ja-JP" sz="2400" b="1" dirty="0"/>
          </a:p>
          <a:p>
            <a:pPr marL="0" indent="0">
              <a:buNone/>
            </a:pPr>
            <a:endParaRPr lang="en-US" altLang="ja-JP" sz="2400" b="1" dirty="0"/>
          </a:p>
          <a:p>
            <a:pPr marL="0" indent="0">
              <a:buNone/>
            </a:pPr>
            <a:endParaRPr kumimoji="1" lang="en-US" altLang="ja-JP" sz="2400" b="1" dirty="0"/>
          </a:p>
          <a:p>
            <a:pPr marL="0" indent="0">
              <a:buNone/>
            </a:pPr>
            <a:r>
              <a:rPr lang="ja-JP" altLang="en-US" sz="2400" b="1" dirty="0"/>
              <a:t>同様に、「算数」、「理科」のグループを形成</a:t>
            </a:r>
            <a:endParaRPr lang="en-US" altLang="ja-JP" sz="2400" b="1" dirty="0"/>
          </a:p>
        </p:txBody>
      </p:sp>
      <p:sp>
        <p:nvSpPr>
          <p:cNvPr id="4" name="スライド番号プレースホルダー 3">
            <a:extLst>
              <a:ext uri="{FF2B5EF4-FFF2-40B4-BE49-F238E27FC236}">
                <a16:creationId xmlns:a16="http://schemas.microsoft.com/office/drawing/2014/main" id="{32FF7986-3946-8564-F3A9-14C8037B6DB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aphicFrame>
        <p:nvGraphicFramePr>
          <p:cNvPr id="5" name="表 4">
            <a:extLst>
              <a:ext uri="{FF2B5EF4-FFF2-40B4-BE49-F238E27FC236}">
                <a16:creationId xmlns:a16="http://schemas.microsoft.com/office/drawing/2014/main" id="{DBE31C89-1FF0-FF30-9069-C86295E42E2F}"/>
              </a:ext>
            </a:extLst>
          </p:cNvPr>
          <p:cNvGraphicFramePr>
            <a:graphicFrameLocks noGrp="1"/>
          </p:cNvGraphicFramePr>
          <p:nvPr/>
        </p:nvGraphicFramePr>
        <p:xfrm>
          <a:off x="1073360" y="1360251"/>
          <a:ext cx="2749340" cy="1874520"/>
        </p:xfrm>
        <a:graphic>
          <a:graphicData uri="http://schemas.openxmlformats.org/drawingml/2006/table">
            <a:tbl>
              <a:tblPr firstRow="1" bandRow="1">
                <a:tableStyleId>{5C22544A-7EE6-4342-B048-85BDC9FD1C3A}</a:tableStyleId>
              </a:tblPr>
              <a:tblGrid>
                <a:gridCol w="890520">
                  <a:extLst>
                    <a:ext uri="{9D8B030D-6E8A-4147-A177-3AD203B41FA5}">
                      <a16:colId xmlns:a16="http://schemas.microsoft.com/office/drawing/2014/main" val="20001"/>
                    </a:ext>
                  </a:extLst>
                </a:gridCol>
                <a:gridCol w="929410">
                  <a:extLst>
                    <a:ext uri="{9D8B030D-6E8A-4147-A177-3AD203B41FA5}">
                      <a16:colId xmlns:a16="http://schemas.microsoft.com/office/drawing/2014/main" val="20002"/>
                    </a:ext>
                  </a:extLst>
                </a:gridCol>
                <a:gridCol w="929410">
                  <a:extLst>
                    <a:ext uri="{9D8B030D-6E8A-4147-A177-3AD203B41FA5}">
                      <a16:colId xmlns:a16="http://schemas.microsoft.com/office/drawing/2014/main" val="2813495405"/>
                    </a:ext>
                  </a:extLst>
                </a:gridCol>
              </a:tblGrid>
              <a:tr h="229586">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85</a:t>
                      </a:r>
                      <a:endParaRPr kumimoji="1" lang="ja-JP" altLang="en-US" sz="1600" b="1" dirty="0"/>
                    </a:p>
                  </a:txBody>
                  <a:tcPr marL="68580" marR="68580" marT="34290" marB="34290"/>
                </a:tc>
                <a:extLst>
                  <a:ext uri="{0D108BD9-81ED-4DB2-BD59-A6C34878D82A}">
                    <a16:rowId xmlns:a16="http://schemas.microsoft.com/office/drawing/2014/main" val="10001"/>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10002"/>
                  </a:ext>
                </a:extLst>
              </a:tr>
              <a:tr h="229586">
                <a:tc>
                  <a:txBody>
                    <a:bodyPr/>
                    <a:lstStyle/>
                    <a:p>
                      <a:pPr algn="r"/>
                      <a:r>
                        <a:rPr kumimoji="1" lang="ja-JP" altLang="en-US" sz="1600" b="1" dirty="0"/>
                        <a:t>算数</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621319173"/>
                  </a:ext>
                </a:extLst>
              </a:tr>
              <a:tr h="229586">
                <a:tc>
                  <a:txBody>
                    <a:bodyPr/>
                    <a:lstStyle/>
                    <a:p>
                      <a:pPr algn="r"/>
                      <a:r>
                        <a:rPr kumimoji="1" lang="ja-JP" altLang="en-US" sz="1600" b="1" dirty="0"/>
                        <a:t>算数</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96</a:t>
                      </a:r>
                      <a:endParaRPr kumimoji="1" lang="ja-JP" altLang="en-US" sz="1600" b="1" dirty="0"/>
                    </a:p>
                  </a:txBody>
                  <a:tcPr marL="68580" marR="68580" marT="34290" marB="34290"/>
                </a:tc>
                <a:extLst>
                  <a:ext uri="{0D108BD9-81ED-4DB2-BD59-A6C34878D82A}">
                    <a16:rowId xmlns:a16="http://schemas.microsoft.com/office/drawing/2014/main" val="488489110"/>
                  </a:ext>
                </a:extLst>
              </a:tr>
              <a:tr h="229586">
                <a:tc>
                  <a:txBody>
                    <a:bodyPr/>
                    <a:lstStyle/>
                    <a:p>
                      <a:pPr algn="r"/>
                      <a:r>
                        <a:rPr kumimoji="1" lang="ja-JP" altLang="en-US" sz="1600" b="1" dirty="0"/>
                        <a:t>理科</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95</a:t>
                      </a:r>
                      <a:endParaRPr kumimoji="1" lang="ja-JP" altLang="en-US" sz="1600" b="1" dirty="0"/>
                    </a:p>
                  </a:txBody>
                  <a:tcPr marL="68580" marR="68580" marT="34290" marB="34290"/>
                </a:tc>
                <a:extLst>
                  <a:ext uri="{0D108BD9-81ED-4DB2-BD59-A6C34878D82A}">
                    <a16:rowId xmlns:a16="http://schemas.microsoft.com/office/drawing/2014/main" val="3955276735"/>
                  </a:ext>
                </a:extLst>
              </a:tr>
            </a:tbl>
          </a:graphicData>
        </a:graphic>
      </p:graphicFrame>
      <p:graphicFrame>
        <p:nvGraphicFramePr>
          <p:cNvPr id="10" name="表 9">
            <a:extLst>
              <a:ext uri="{FF2B5EF4-FFF2-40B4-BE49-F238E27FC236}">
                <a16:creationId xmlns:a16="http://schemas.microsoft.com/office/drawing/2014/main" id="{EBDFF939-6161-A06D-1C1C-CCA20D634E15}"/>
              </a:ext>
            </a:extLst>
          </p:cNvPr>
          <p:cNvGraphicFramePr>
            <a:graphicFrameLocks noGrp="1"/>
          </p:cNvGraphicFramePr>
          <p:nvPr/>
        </p:nvGraphicFramePr>
        <p:xfrm>
          <a:off x="1208381" y="4339805"/>
          <a:ext cx="2353559" cy="937260"/>
        </p:xfrm>
        <a:graphic>
          <a:graphicData uri="http://schemas.openxmlformats.org/drawingml/2006/table">
            <a:tbl>
              <a:tblPr firstRow="1" bandRow="1">
                <a:tableStyleId>{5C22544A-7EE6-4342-B048-85BDC9FD1C3A}</a:tableStyleId>
              </a:tblPr>
              <a:tblGrid>
                <a:gridCol w="762325">
                  <a:extLst>
                    <a:ext uri="{9D8B030D-6E8A-4147-A177-3AD203B41FA5}">
                      <a16:colId xmlns:a16="http://schemas.microsoft.com/office/drawing/2014/main" val="20001"/>
                    </a:ext>
                  </a:extLst>
                </a:gridCol>
                <a:gridCol w="795617">
                  <a:extLst>
                    <a:ext uri="{9D8B030D-6E8A-4147-A177-3AD203B41FA5}">
                      <a16:colId xmlns:a16="http://schemas.microsoft.com/office/drawing/2014/main" val="20002"/>
                    </a:ext>
                  </a:extLst>
                </a:gridCol>
                <a:gridCol w="795617">
                  <a:extLst>
                    <a:ext uri="{9D8B030D-6E8A-4147-A177-3AD203B41FA5}">
                      <a16:colId xmlns:a16="http://schemas.microsoft.com/office/drawing/2014/main" val="2813495405"/>
                    </a:ext>
                  </a:extLst>
                </a:gridCol>
              </a:tblGrid>
              <a:tr h="229586">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85</a:t>
                      </a:r>
                      <a:endParaRPr kumimoji="1" lang="ja-JP" altLang="en-US" sz="1600" b="1" dirty="0"/>
                    </a:p>
                  </a:txBody>
                  <a:tcPr marL="68580" marR="68580" marT="34290" marB="34290"/>
                </a:tc>
                <a:extLst>
                  <a:ext uri="{0D108BD9-81ED-4DB2-BD59-A6C34878D82A}">
                    <a16:rowId xmlns:a16="http://schemas.microsoft.com/office/drawing/2014/main" val="10001"/>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10002"/>
                  </a:ext>
                </a:extLst>
              </a:tr>
            </a:tbl>
          </a:graphicData>
        </a:graphic>
      </p:graphicFrame>
      <p:graphicFrame>
        <p:nvGraphicFramePr>
          <p:cNvPr id="15" name="表 14">
            <a:extLst>
              <a:ext uri="{FF2B5EF4-FFF2-40B4-BE49-F238E27FC236}">
                <a16:creationId xmlns:a16="http://schemas.microsoft.com/office/drawing/2014/main" id="{F79DE122-2144-5746-1902-D8CE139E74D1}"/>
              </a:ext>
            </a:extLst>
          </p:cNvPr>
          <p:cNvGraphicFramePr>
            <a:graphicFrameLocks noGrp="1"/>
          </p:cNvGraphicFramePr>
          <p:nvPr/>
        </p:nvGraphicFramePr>
        <p:xfrm>
          <a:off x="3822700" y="5745712"/>
          <a:ext cx="2353559" cy="624840"/>
        </p:xfrm>
        <a:graphic>
          <a:graphicData uri="http://schemas.openxmlformats.org/drawingml/2006/table">
            <a:tbl>
              <a:tblPr firstRow="1" bandRow="1">
                <a:tableStyleId>{5C22544A-7EE6-4342-B048-85BDC9FD1C3A}</a:tableStyleId>
              </a:tblPr>
              <a:tblGrid>
                <a:gridCol w="762325">
                  <a:extLst>
                    <a:ext uri="{9D8B030D-6E8A-4147-A177-3AD203B41FA5}">
                      <a16:colId xmlns:a16="http://schemas.microsoft.com/office/drawing/2014/main" val="20001"/>
                    </a:ext>
                  </a:extLst>
                </a:gridCol>
                <a:gridCol w="795617">
                  <a:extLst>
                    <a:ext uri="{9D8B030D-6E8A-4147-A177-3AD203B41FA5}">
                      <a16:colId xmlns:a16="http://schemas.microsoft.com/office/drawing/2014/main" val="20002"/>
                    </a:ext>
                  </a:extLst>
                </a:gridCol>
                <a:gridCol w="795617">
                  <a:extLst>
                    <a:ext uri="{9D8B030D-6E8A-4147-A177-3AD203B41FA5}">
                      <a16:colId xmlns:a16="http://schemas.microsoft.com/office/drawing/2014/main" val="2813495405"/>
                    </a:ext>
                  </a:extLst>
                </a:gridCol>
              </a:tblGrid>
              <a:tr h="229586">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1600" b="1" dirty="0"/>
                        <a:t>理科</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95</a:t>
                      </a:r>
                      <a:endParaRPr kumimoji="1" lang="ja-JP" altLang="en-US" sz="1600" b="1" dirty="0"/>
                    </a:p>
                  </a:txBody>
                  <a:tcPr marL="68580" marR="68580" marT="34290" marB="34290"/>
                </a:tc>
                <a:extLst>
                  <a:ext uri="{0D108BD9-81ED-4DB2-BD59-A6C34878D82A}">
                    <a16:rowId xmlns:a16="http://schemas.microsoft.com/office/drawing/2014/main" val="3955276735"/>
                  </a:ext>
                </a:extLst>
              </a:tr>
            </a:tbl>
          </a:graphicData>
        </a:graphic>
      </p:graphicFrame>
      <p:graphicFrame>
        <p:nvGraphicFramePr>
          <p:cNvPr id="16" name="表 15">
            <a:extLst>
              <a:ext uri="{FF2B5EF4-FFF2-40B4-BE49-F238E27FC236}">
                <a16:creationId xmlns:a16="http://schemas.microsoft.com/office/drawing/2014/main" id="{2ED819B6-AE01-6A4B-23D0-86008050291C}"/>
              </a:ext>
            </a:extLst>
          </p:cNvPr>
          <p:cNvGraphicFramePr>
            <a:graphicFrameLocks noGrp="1"/>
          </p:cNvGraphicFramePr>
          <p:nvPr/>
        </p:nvGraphicFramePr>
        <p:xfrm>
          <a:off x="1208381" y="5745712"/>
          <a:ext cx="2353559" cy="937260"/>
        </p:xfrm>
        <a:graphic>
          <a:graphicData uri="http://schemas.openxmlformats.org/drawingml/2006/table">
            <a:tbl>
              <a:tblPr firstRow="1" bandRow="1">
                <a:tableStyleId>{5C22544A-7EE6-4342-B048-85BDC9FD1C3A}</a:tableStyleId>
              </a:tblPr>
              <a:tblGrid>
                <a:gridCol w="762325">
                  <a:extLst>
                    <a:ext uri="{9D8B030D-6E8A-4147-A177-3AD203B41FA5}">
                      <a16:colId xmlns:a16="http://schemas.microsoft.com/office/drawing/2014/main" val="20001"/>
                    </a:ext>
                  </a:extLst>
                </a:gridCol>
                <a:gridCol w="795617">
                  <a:extLst>
                    <a:ext uri="{9D8B030D-6E8A-4147-A177-3AD203B41FA5}">
                      <a16:colId xmlns:a16="http://schemas.microsoft.com/office/drawing/2014/main" val="20002"/>
                    </a:ext>
                  </a:extLst>
                </a:gridCol>
                <a:gridCol w="795617">
                  <a:extLst>
                    <a:ext uri="{9D8B030D-6E8A-4147-A177-3AD203B41FA5}">
                      <a16:colId xmlns:a16="http://schemas.microsoft.com/office/drawing/2014/main" val="2813495405"/>
                    </a:ext>
                  </a:extLst>
                </a:gridCol>
              </a:tblGrid>
              <a:tr h="229586">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1600" b="1" dirty="0"/>
                        <a:t>算数</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621319173"/>
                  </a:ext>
                </a:extLst>
              </a:tr>
              <a:tr h="229586">
                <a:tc>
                  <a:txBody>
                    <a:bodyPr/>
                    <a:lstStyle/>
                    <a:p>
                      <a:pPr algn="r"/>
                      <a:r>
                        <a:rPr kumimoji="1" lang="ja-JP" altLang="en-US" sz="1600" b="1" dirty="0"/>
                        <a:t>算数</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96</a:t>
                      </a:r>
                      <a:endParaRPr kumimoji="1" lang="ja-JP" altLang="en-US" sz="1600" b="1" dirty="0"/>
                    </a:p>
                  </a:txBody>
                  <a:tcPr marL="68580" marR="68580" marT="34290" marB="34290"/>
                </a:tc>
                <a:extLst>
                  <a:ext uri="{0D108BD9-81ED-4DB2-BD59-A6C34878D82A}">
                    <a16:rowId xmlns:a16="http://schemas.microsoft.com/office/drawing/2014/main" val="488489110"/>
                  </a:ext>
                </a:extLst>
              </a:tr>
            </a:tbl>
          </a:graphicData>
        </a:graphic>
      </p:graphicFrame>
    </p:spTree>
    <p:extLst>
      <p:ext uri="{BB962C8B-B14F-4D97-AF65-F5344CB8AC3E}">
        <p14:creationId xmlns:p14="http://schemas.microsoft.com/office/powerpoint/2010/main" val="4225154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5817623-5A93-DD69-DC6A-F76D92120397}"/>
              </a:ext>
            </a:extLst>
          </p:cNvPr>
          <p:cNvSpPr>
            <a:spLocks noGrp="1"/>
          </p:cNvSpPr>
          <p:nvPr>
            <p:ph idx="1"/>
          </p:nvPr>
        </p:nvSpPr>
        <p:spPr>
          <a:xfrm>
            <a:off x="321845" y="846252"/>
            <a:ext cx="8257005" cy="6011747"/>
          </a:xfrm>
        </p:spPr>
        <p:txBody>
          <a:bodyPr>
            <a:normAutofit/>
          </a:bodyPr>
          <a:lstStyle/>
          <a:p>
            <a:pPr marL="0" indent="0">
              <a:buNone/>
            </a:pPr>
            <a:r>
              <a:rPr kumimoji="1" lang="ja-JP" altLang="en-US" sz="2400" b="1" dirty="0"/>
              <a:t>③ 「国語」のグループを作ることにより国語の得点が見やすくなった</a:t>
            </a:r>
            <a:endParaRPr kumimoji="1" lang="en-US" altLang="ja-JP" sz="2400" b="1" dirty="0"/>
          </a:p>
          <a:p>
            <a:pPr marL="0" indent="0">
              <a:buNone/>
            </a:pPr>
            <a:endParaRPr lang="en-US" altLang="ja-JP" sz="2400" b="1" dirty="0"/>
          </a:p>
          <a:p>
            <a:pPr marL="0" indent="0">
              <a:buNone/>
            </a:pPr>
            <a:endParaRPr kumimoji="1" lang="en-US" altLang="ja-JP" sz="2400" b="1" dirty="0"/>
          </a:p>
          <a:p>
            <a:pPr marL="0" indent="0">
              <a:buNone/>
            </a:pPr>
            <a:endParaRPr lang="en-US" altLang="ja-JP" sz="2400" b="1" dirty="0"/>
          </a:p>
          <a:p>
            <a:pPr marL="0" indent="0">
              <a:buNone/>
            </a:pPr>
            <a:endParaRPr kumimoji="1" lang="en-US" altLang="ja-JP" sz="2400" b="1" dirty="0"/>
          </a:p>
          <a:p>
            <a:pPr marL="0" indent="0">
              <a:buNone/>
            </a:pPr>
            <a:endParaRPr lang="en-US" altLang="ja-JP" sz="2400" b="1" dirty="0"/>
          </a:p>
          <a:p>
            <a:pPr marL="0" indent="0">
              <a:buNone/>
            </a:pPr>
            <a:r>
              <a:rPr lang="ja-JP" altLang="en-US" sz="2400" b="1" dirty="0"/>
              <a:t>④ グループで、集約（行数、平均、合計など）を実施</a:t>
            </a:r>
            <a:endParaRPr lang="en-US" altLang="ja-JP" sz="2400" b="1" dirty="0"/>
          </a:p>
        </p:txBody>
      </p:sp>
      <p:sp>
        <p:nvSpPr>
          <p:cNvPr id="4" name="スライド番号プレースホルダー 3">
            <a:extLst>
              <a:ext uri="{FF2B5EF4-FFF2-40B4-BE49-F238E27FC236}">
                <a16:creationId xmlns:a16="http://schemas.microsoft.com/office/drawing/2014/main" id="{32FF7986-3946-8564-F3A9-14C8037B6DB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aphicFrame>
        <p:nvGraphicFramePr>
          <p:cNvPr id="5" name="表 4">
            <a:extLst>
              <a:ext uri="{FF2B5EF4-FFF2-40B4-BE49-F238E27FC236}">
                <a16:creationId xmlns:a16="http://schemas.microsoft.com/office/drawing/2014/main" id="{DBE31C89-1FF0-FF30-9069-C86295E42E2F}"/>
              </a:ext>
            </a:extLst>
          </p:cNvPr>
          <p:cNvGraphicFramePr>
            <a:graphicFrameLocks noGrp="1"/>
          </p:cNvGraphicFramePr>
          <p:nvPr/>
        </p:nvGraphicFramePr>
        <p:xfrm>
          <a:off x="920960" y="1779351"/>
          <a:ext cx="2749340" cy="1874520"/>
        </p:xfrm>
        <a:graphic>
          <a:graphicData uri="http://schemas.openxmlformats.org/drawingml/2006/table">
            <a:tbl>
              <a:tblPr firstRow="1" bandRow="1">
                <a:tableStyleId>{5C22544A-7EE6-4342-B048-85BDC9FD1C3A}</a:tableStyleId>
              </a:tblPr>
              <a:tblGrid>
                <a:gridCol w="890520">
                  <a:extLst>
                    <a:ext uri="{9D8B030D-6E8A-4147-A177-3AD203B41FA5}">
                      <a16:colId xmlns:a16="http://schemas.microsoft.com/office/drawing/2014/main" val="20001"/>
                    </a:ext>
                  </a:extLst>
                </a:gridCol>
                <a:gridCol w="929410">
                  <a:extLst>
                    <a:ext uri="{9D8B030D-6E8A-4147-A177-3AD203B41FA5}">
                      <a16:colId xmlns:a16="http://schemas.microsoft.com/office/drawing/2014/main" val="20002"/>
                    </a:ext>
                  </a:extLst>
                </a:gridCol>
                <a:gridCol w="929410">
                  <a:extLst>
                    <a:ext uri="{9D8B030D-6E8A-4147-A177-3AD203B41FA5}">
                      <a16:colId xmlns:a16="http://schemas.microsoft.com/office/drawing/2014/main" val="2813495405"/>
                    </a:ext>
                  </a:extLst>
                </a:gridCol>
              </a:tblGrid>
              <a:tr h="229586">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85</a:t>
                      </a:r>
                      <a:endParaRPr kumimoji="1" lang="ja-JP" altLang="en-US" sz="1600" b="1" dirty="0"/>
                    </a:p>
                  </a:txBody>
                  <a:tcPr marL="68580" marR="68580" marT="34290" marB="34290"/>
                </a:tc>
                <a:extLst>
                  <a:ext uri="{0D108BD9-81ED-4DB2-BD59-A6C34878D82A}">
                    <a16:rowId xmlns:a16="http://schemas.microsoft.com/office/drawing/2014/main" val="10001"/>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10002"/>
                  </a:ext>
                </a:extLst>
              </a:tr>
              <a:tr h="229586">
                <a:tc>
                  <a:txBody>
                    <a:bodyPr/>
                    <a:lstStyle/>
                    <a:p>
                      <a:pPr algn="r"/>
                      <a:r>
                        <a:rPr kumimoji="1" lang="ja-JP" altLang="en-US" sz="1600" b="1" dirty="0"/>
                        <a:t>算数</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621319173"/>
                  </a:ext>
                </a:extLst>
              </a:tr>
              <a:tr h="229586">
                <a:tc>
                  <a:txBody>
                    <a:bodyPr/>
                    <a:lstStyle/>
                    <a:p>
                      <a:pPr algn="r"/>
                      <a:r>
                        <a:rPr kumimoji="1" lang="ja-JP" altLang="en-US" sz="1600" b="1" dirty="0"/>
                        <a:t>算数</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96</a:t>
                      </a:r>
                      <a:endParaRPr kumimoji="1" lang="ja-JP" altLang="en-US" sz="1600" b="1" dirty="0"/>
                    </a:p>
                  </a:txBody>
                  <a:tcPr marL="68580" marR="68580" marT="34290" marB="34290"/>
                </a:tc>
                <a:extLst>
                  <a:ext uri="{0D108BD9-81ED-4DB2-BD59-A6C34878D82A}">
                    <a16:rowId xmlns:a16="http://schemas.microsoft.com/office/drawing/2014/main" val="488489110"/>
                  </a:ext>
                </a:extLst>
              </a:tr>
              <a:tr h="229586">
                <a:tc>
                  <a:txBody>
                    <a:bodyPr/>
                    <a:lstStyle/>
                    <a:p>
                      <a:pPr algn="r"/>
                      <a:r>
                        <a:rPr kumimoji="1" lang="ja-JP" altLang="en-US" sz="1600" b="1" dirty="0"/>
                        <a:t>理科</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95</a:t>
                      </a:r>
                      <a:endParaRPr kumimoji="1" lang="ja-JP" altLang="en-US" sz="1600" b="1" dirty="0"/>
                    </a:p>
                  </a:txBody>
                  <a:tcPr marL="68580" marR="68580" marT="34290" marB="34290"/>
                </a:tc>
                <a:extLst>
                  <a:ext uri="{0D108BD9-81ED-4DB2-BD59-A6C34878D82A}">
                    <a16:rowId xmlns:a16="http://schemas.microsoft.com/office/drawing/2014/main" val="3955276735"/>
                  </a:ext>
                </a:extLst>
              </a:tr>
            </a:tbl>
          </a:graphicData>
        </a:graphic>
      </p:graphicFrame>
      <p:graphicFrame>
        <p:nvGraphicFramePr>
          <p:cNvPr id="10" name="表 9">
            <a:extLst>
              <a:ext uri="{FF2B5EF4-FFF2-40B4-BE49-F238E27FC236}">
                <a16:creationId xmlns:a16="http://schemas.microsoft.com/office/drawing/2014/main" id="{EBDFF939-6161-A06D-1C1C-CCA20D634E15}"/>
              </a:ext>
            </a:extLst>
          </p:cNvPr>
          <p:cNvGraphicFramePr>
            <a:graphicFrameLocks noGrp="1"/>
          </p:cNvGraphicFramePr>
          <p:nvPr/>
        </p:nvGraphicFramePr>
        <p:xfrm>
          <a:off x="4065881" y="1779351"/>
          <a:ext cx="2353559" cy="937260"/>
        </p:xfrm>
        <a:graphic>
          <a:graphicData uri="http://schemas.openxmlformats.org/drawingml/2006/table">
            <a:tbl>
              <a:tblPr firstRow="1" bandRow="1">
                <a:tableStyleId>{5C22544A-7EE6-4342-B048-85BDC9FD1C3A}</a:tableStyleId>
              </a:tblPr>
              <a:tblGrid>
                <a:gridCol w="762325">
                  <a:extLst>
                    <a:ext uri="{9D8B030D-6E8A-4147-A177-3AD203B41FA5}">
                      <a16:colId xmlns:a16="http://schemas.microsoft.com/office/drawing/2014/main" val="20001"/>
                    </a:ext>
                  </a:extLst>
                </a:gridCol>
                <a:gridCol w="795617">
                  <a:extLst>
                    <a:ext uri="{9D8B030D-6E8A-4147-A177-3AD203B41FA5}">
                      <a16:colId xmlns:a16="http://schemas.microsoft.com/office/drawing/2014/main" val="20002"/>
                    </a:ext>
                  </a:extLst>
                </a:gridCol>
                <a:gridCol w="795617">
                  <a:extLst>
                    <a:ext uri="{9D8B030D-6E8A-4147-A177-3AD203B41FA5}">
                      <a16:colId xmlns:a16="http://schemas.microsoft.com/office/drawing/2014/main" val="2813495405"/>
                    </a:ext>
                  </a:extLst>
                </a:gridCol>
              </a:tblGrid>
              <a:tr h="229586">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85</a:t>
                      </a:r>
                      <a:endParaRPr kumimoji="1" lang="ja-JP" altLang="en-US" sz="1600" b="1" dirty="0"/>
                    </a:p>
                  </a:txBody>
                  <a:tcPr marL="68580" marR="68580" marT="34290" marB="34290"/>
                </a:tc>
                <a:extLst>
                  <a:ext uri="{0D108BD9-81ED-4DB2-BD59-A6C34878D82A}">
                    <a16:rowId xmlns:a16="http://schemas.microsoft.com/office/drawing/2014/main" val="10001"/>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10002"/>
                  </a:ext>
                </a:extLst>
              </a:tr>
            </a:tbl>
          </a:graphicData>
        </a:graphic>
      </p:graphicFrame>
      <p:sp>
        <p:nvSpPr>
          <p:cNvPr id="6" name="テキスト ボックス 5">
            <a:extLst>
              <a:ext uri="{FF2B5EF4-FFF2-40B4-BE49-F238E27FC236}">
                <a16:creationId xmlns:a16="http://schemas.microsoft.com/office/drawing/2014/main" id="{A33F5FDC-7CA4-6C62-3985-9B03A9C544CD}"/>
              </a:ext>
            </a:extLst>
          </p:cNvPr>
          <p:cNvSpPr txBox="1"/>
          <p:nvPr/>
        </p:nvSpPr>
        <p:spPr>
          <a:xfrm>
            <a:off x="1741632" y="3775925"/>
            <a:ext cx="110799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元データ</a:t>
            </a:r>
          </a:p>
        </p:txBody>
      </p:sp>
      <p:sp>
        <p:nvSpPr>
          <p:cNvPr id="7" name="テキスト ボックス 6">
            <a:extLst>
              <a:ext uri="{FF2B5EF4-FFF2-40B4-BE49-F238E27FC236}">
                <a16:creationId xmlns:a16="http://schemas.microsoft.com/office/drawing/2014/main" id="{E1C10FF2-263B-A69B-D7A2-A3ADCFF7D862}"/>
              </a:ext>
            </a:extLst>
          </p:cNvPr>
          <p:cNvSpPr txBox="1"/>
          <p:nvPr/>
        </p:nvSpPr>
        <p:spPr>
          <a:xfrm>
            <a:off x="4157282" y="2917970"/>
            <a:ext cx="226215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「国語」のグループ</a:t>
            </a:r>
          </a:p>
        </p:txBody>
      </p:sp>
      <p:graphicFrame>
        <p:nvGraphicFramePr>
          <p:cNvPr id="8" name="表 7">
            <a:extLst>
              <a:ext uri="{FF2B5EF4-FFF2-40B4-BE49-F238E27FC236}">
                <a16:creationId xmlns:a16="http://schemas.microsoft.com/office/drawing/2014/main" id="{1C8ADA52-5F35-D5BD-CA16-8DFF0F0CF7F2}"/>
              </a:ext>
            </a:extLst>
          </p:cNvPr>
          <p:cNvGraphicFramePr>
            <a:graphicFrameLocks noGrp="1"/>
          </p:cNvGraphicFramePr>
          <p:nvPr/>
        </p:nvGraphicFramePr>
        <p:xfrm>
          <a:off x="941155" y="4873129"/>
          <a:ext cx="2353559" cy="937260"/>
        </p:xfrm>
        <a:graphic>
          <a:graphicData uri="http://schemas.openxmlformats.org/drawingml/2006/table">
            <a:tbl>
              <a:tblPr firstRow="1" bandRow="1">
                <a:tableStyleId>{5C22544A-7EE6-4342-B048-85BDC9FD1C3A}</a:tableStyleId>
              </a:tblPr>
              <a:tblGrid>
                <a:gridCol w="762325">
                  <a:extLst>
                    <a:ext uri="{9D8B030D-6E8A-4147-A177-3AD203B41FA5}">
                      <a16:colId xmlns:a16="http://schemas.microsoft.com/office/drawing/2014/main" val="20001"/>
                    </a:ext>
                  </a:extLst>
                </a:gridCol>
                <a:gridCol w="795617">
                  <a:extLst>
                    <a:ext uri="{9D8B030D-6E8A-4147-A177-3AD203B41FA5}">
                      <a16:colId xmlns:a16="http://schemas.microsoft.com/office/drawing/2014/main" val="20002"/>
                    </a:ext>
                  </a:extLst>
                </a:gridCol>
                <a:gridCol w="795617">
                  <a:extLst>
                    <a:ext uri="{9D8B030D-6E8A-4147-A177-3AD203B41FA5}">
                      <a16:colId xmlns:a16="http://schemas.microsoft.com/office/drawing/2014/main" val="2813495405"/>
                    </a:ext>
                  </a:extLst>
                </a:gridCol>
              </a:tblGrid>
              <a:tr h="229586">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85</a:t>
                      </a:r>
                      <a:endParaRPr kumimoji="1" lang="ja-JP" altLang="en-US" sz="1600" b="1" dirty="0"/>
                    </a:p>
                  </a:txBody>
                  <a:tcPr marL="68580" marR="68580" marT="34290" marB="34290"/>
                </a:tc>
                <a:extLst>
                  <a:ext uri="{0D108BD9-81ED-4DB2-BD59-A6C34878D82A}">
                    <a16:rowId xmlns:a16="http://schemas.microsoft.com/office/drawing/2014/main" val="10001"/>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10002"/>
                  </a:ext>
                </a:extLst>
              </a:tr>
            </a:tbl>
          </a:graphicData>
        </a:graphic>
      </p:graphicFrame>
      <p:sp>
        <p:nvSpPr>
          <p:cNvPr id="9" name="テキスト ボックス 8">
            <a:extLst>
              <a:ext uri="{FF2B5EF4-FFF2-40B4-BE49-F238E27FC236}">
                <a16:creationId xmlns:a16="http://schemas.microsoft.com/office/drawing/2014/main" id="{F7E2579E-D6B4-F572-B695-2BE4FDC36DA2}"/>
              </a:ext>
            </a:extLst>
          </p:cNvPr>
          <p:cNvSpPr txBox="1"/>
          <p:nvPr/>
        </p:nvSpPr>
        <p:spPr>
          <a:xfrm>
            <a:off x="1032556" y="6011748"/>
            <a:ext cx="226215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「国語」のグループ</a:t>
            </a:r>
          </a:p>
        </p:txBody>
      </p:sp>
      <p:sp>
        <p:nvSpPr>
          <p:cNvPr id="11" name="矢印: 右 10">
            <a:extLst>
              <a:ext uri="{FF2B5EF4-FFF2-40B4-BE49-F238E27FC236}">
                <a16:creationId xmlns:a16="http://schemas.microsoft.com/office/drawing/2014/main" id="{7D11C1A5-4F18-7923-9F48-2B7390895111}"/>
              </a:ext>
            </a:extLst>
          </p:cNvPr>
          <p:cNvSpPr/>
          <p:nvPr/>
        </p:nvSpPr>
        <p:spPr>
          <a:xfrm>
            <a:off x="3687382" y="5161518"/>
            <a:ext cx="469900" cy="431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BB974FC5-CDB6-C9E1-FD3F-1507331C010A}"/>
              </a:ext>
            </a:extLst>
          </p:cNvPr>
          <p:cNvSpPr txBox="1"/>
          <p:nvPr/>
        </p:nvSpPr>
        <p:spPr>
          <a:xfrm>
            <a:off x="4291859" y="4811419"/>
            <a:ext cx="4530296"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行数：２　（受講者数を表す）</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平均：８７．５</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合計：１７５</a:t>
            </a:r>
          </a:p>
        </p:txBody>
      </p:sp>
      <p:sp>
        <p:nvSpPr>
          <p:cNvPr id="14" name="タイトル 13">
            <a:extLst>
              <a:ext uri="{FF2B5EF4-FFF2-40B4-BE49-F238E27FC236}">
                <a16:creationId xmlns:a16="http://schemas.microsoft.com/office/drawing/2014/main" id="{9CF7CF4D-44F9-F115-7964-66FAD62E5EB9}"/>
              </a:ext>
            </a:extLst>
          </p:cNvPr>
          <p:cNvSpPr>
            <a:spLocks noGrp="1"/>
          </p:cNvSpPr>
          <p:nvPr>
            <p:ph type="title"/>
          </p:nvPr>
        </p:nvSpPr>
        <p:spPr/>
        <p:txBody>
          <a:bodyPr>
            <a:normAutofit fontScale="90000"/>
          </a:bodyPr>
          <a:lstStyle/>
          <a:p>
            <a:endParaRPr lang="ja-JP" altLang="en-US"/>
          </a:p>
        </p:txBody>
      </p:sp>
    </p:spTree>
    <p:extLst>
      <p:ext uri="{BB962C8B-B14F-4D97-AF65-F5344CB8AC3E}">
        <p14:creationId xmlns:p14="http://schemas.microsoft.com/office/powerpoint/2010/main" val="2488824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4384CC-4244-9A1B-B039-1A35A01E0BB4}"/>
              </a:ext>
            </a:extLst>
          </p:cNvPr>
          <p:cNvSpPr>
            <a:spLocks noGrp="1"/>
          </p:cNvSpPr>
          <p:nvPr>
            <p:ph type="title"/>
          </p:nvPr>
        </p:nvSpPr>
        <p:spPr/>
        <p:txBody>
          <a:bodyPr>
            <a:normAutofit fontScale="90000"/>
          </a:bodyPr>
          <a:lstStyle/>
          <a:p>
            <a:r>
              <a:rPr kumimoji="1" lang="ja-JP" altLang="en-US" dirty="0"/>
              <a:t>グループ化と集約</a:t>
            </a:r>
          </a:p>
        </p:txBody>
      </p:sp>
      <p:sp>
        <p:nvSpPr>
          <p:cNvPr id="3" name="コンテンツ プレースホルダー 2">
            <a:extLst>
              <a:ext uri="{FF2B5EF4-FFF2-40B4-BE49-F238E27FC236}">
                <a16:creationId xmlns:a16="http://schemas.microsoft.com/office/drawing/2014/main" id="{9FA9292D-40F0-BE1B-DACA-EE509DBAA4E0}"/>
              </a:ext>
            </a:extLst>
          </p:cNvPr>
          <p:cNvSpPr>
            <a:spLocks noGrp="1"/>
          </p:cNvSpPr>
          <p:nvPr>
            <p:ph idx="1"/>
          </p:nvPr>
        </p:nvSpPr>
        <p:spPr/>
        <p:txBody>
          <a:bodyPr>
            <a:normAutofit/>
          </a:bodyPr>
          <a:lstStyle/>
          <a:p>
            <a:pPr marL="0" indent="0">
              <a:buNone/>
            </a:pPr>
            <a:r>
              <a:rPr kumimoji="1" lang="ja-JP" altLang="en-US" sz="2400" b="1" u="sng" dirty="0"/>
              <a:t>グループ化</a:t>
            </a:r>
            <a:endParaRPr kumimoji="1" lang="en-US" altLang="ja-JP" sz="2400" b="1" u="sng" dirty="0"/>
          </a:p>
          <a:p>
            <a:r>
              <a:rPr kumimoji="1" lang="en-US" altLang="ja-JP" sz="2400" b="1" dirty="0"/>
              <a:t>GROUP BY </a:t>
            </a:r>
            <a:r>
              <a:rPr kumimoji="1" lang="ja-JP" altLang="en-US" sz="2400" dirty="0"/>
              <a:t>は、特定の属性（「科目」、「受講者」）を基準として、</a:t>
            </a:r>
            <a:r>
              <a:rPr kumimoji="1" lang="ja-JP" altLang="en-US" sz="2400" b="1" dirty="0"/>
              <a:t>グループ化</a:t>
            </a:r>
            <a:r>
              <a:rPr kumimoji="1" lang="ja-JP" altLang="en-US" sz="2400" dirty="0"/>
              <a:t>を行う</a:t>
            </a:r>
            <a:endParaRPr kumimoji="1" lang="en-US" altLang="ja-JP" sz="2400" dirty="0"/>
          </a:p>
          <a:p>
            <a:pPr marL="0" indent="0">
              <a:buNone/>
            </a:pPr>
            <a:endParaRPr lang="en-US" altLang="ja-JP" sz="2400" b="1" dirty="0"/>
          </a:p>
          <a:p>
            <a:pPr marL="0" indent="0">
              <a:buNone/>
            </a:pPr>
            <a:r>
              <a:rPr lang="ja-JP" altLang="en-US" sz="2400" b="1" dirty="0"/>
              <a:t>集約</a:t>
            </a:r>
            <a:r>
              <a:rPr lang="ja-JP" altLang="en-US" sz="2400" dirty="0"/>
              <a:t>を</a:t>
            </a:r>
            <a:r>
              <a:rPr lang="en-US" altLang="ja-JP" sz="2400" b="1" dirty="0"/>
              <a:t>GROUP BY</a:t>
            </a:r>
            <a:r>
              <a:rPr lang="ja-JP" altLang="en-US" sz="2400" dirty="0"/>
              <a:t>と</a:t>
            </a:r>
            <a:r>
              <a:rPr lang="ja-JP" altLang="en-US" sz="2400" b="1" dirty="0"/>
              <a:t>組み合わせる</a:t>
            </a:r>
            <a:r>
              <a:rPr lang="ja-JP" altLang="en-US" sz="2400" dirty="0"/>
              <a:t>ことで、</a:t>
            </a:r>
            <a:r>
              <a:rPr lang="ja-JP" altLang="en-US" sz="2400" b="1" dirty="0"/>
              <a:t>グループごとの集約結果</a:t>
            </a:r>
            <a:r>
              <a:rPr lang="ja-JP" altLang="en-US" sz="2400" dirty="0"/>
              <a:t>を得ることができる</a:t>
            </a:r>
            <a:endParaRPr lang="en-US" altLang="ja-JP" sz="2400" dirty="0"/>
          </a:p>
          <a:p>
            <a:endParaRPr kumimoji="1" lang="ja-JP" altLang="en-US" sz="2400" dirty="0"/>
          </a:p>
        </p:txBody>
      </p:sp>
      <p:sp>
        <p:nvSpPr>
          <p:cNvPr id="4" name="スライド番号プレースホルダー 3">
            <a:extLst>
              <a:ext uri="{FF2B5EF4-FFF2-40B4-BE49-F238E27FC236}">
                <a16:creationId xmlns:a16="http://schemas.microsoft.com/office/drawing/2014/main" id="{81BD09E7-7642-23B1-A0C0-311A4DE1F3F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09280417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1918</TotalTime>
  <Words>2339</Words>
  <Application>Microsoft Office PowerPoint</Application>
  <PresentationFormat>画面に合わせる (4:3)</PresentationFormat>
  <Paragraphs>567</Paragraphs>
  <Slides>43</Slides>
  <Notes>4</Notes>
  <HiddenSlides>0</HiddenSlides>
  <MMClips>0</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43</vt:i4>
      </vt:variant>
    </vt:vector>
  </HeadingPairs>
  <TitlesOfParts>
    <vt:vector size="54" baseType="lpstr">
      <vt:lpstr>Söhne</vt:lpstr>
      <vt:lpstr>メイリオ</vt:lpstr>
      <vt:lpstr>游ゴシック</vt:lpstr>
      <vt:lpstr>Abadi</vt:lpstr>
      <vt:lpstr>Arial</vt:lpstr>
      <vt:lpstr>Calibri</vt:lpstr>
      <vt:lpstr>Courier New</vt:lpstr>
      <vt:lpstr>Inconsolata</vt:lpstr>
      <vt:lpstr>Office テーマ</vt:lpstr>
      <vt:lpstr>1_Office テーマ</vt:lpstr>
      <vt:lpstr>2_Office テーマ</vt:lpstr>
      <vt:lpstr>7. グループ化と集約 GROUP BY、SQL によるグループ化と集約、データの分析 </vt:lpstr>
      <vt:lpstr>PowerPoint プレゼンテーション</vt:lpstr>
      <vt:lpstr>7-1. イントロダクション</vt:lpstr>
      <vt:lpstr>リレーショナルデータベースの仕組み</vt:lpstr>
      <vt:lpstr>集約</vt:lpstr>
      <vt:lpstr>グループ化</vt:lpstr>
      <vt:lpstr>グループ化と集約</vt:lpstr>
      <vt:lpstr>PowerPoint プレゼンテーション</vt:lpstr>
      <vt:lpstr>グループ化と集約</vt:lpstr>
      <vt:lpstr>GROUP BY の役割と書き方</vt:lpstr>
      <vt:lpstr>グループ化と分析の基本</vt:lpstr>
      <vt:lpstr>7-2. 演習</vt:lpstr>
      <vt:lpstr>いまから演習で行うこと、注意点</vt:lpstr>
      <vt:lpstr>演習１．Access の SQL ビューを用いたテーブル定義 とデータの追加</vt:lpstr>
      <vt:lpstr>演習　</vt:lpstr>
      <vt:lpstr>PowerPoint プレゼンテーション</vt:lpstr>
      <vt:lpstr>PowerPoint プレゼンテーション</vt:lpstr>
      <vt:lpstr>PowerPoint プレゼンテーション</vt:lpstr>
      <vt:lpstr>間違ってしまったときは、テーブルの削除 を行ってからやり直した方が早い場合がある</vt:lpstr>
      <vt:lpstr>演習２．SQL によるグループ化と集約． Access の SQL ビューを使用． </vt:lpstr>
      <vt:lpstr>Access の SQL ビューを用いた問い合わせ</vt:lpstr>
      <vt:lpstr>SQL 問い合わせ（クエリ）で使用する２つのビュー</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7-3. 実データを用いた演習</vt:lpstr>
      <vt:lpstr>演習の目的と形式</vt:lpstr>
      <vt:lpstr>演習の内容</vt:lpstr>
      <vt:lpstr>実演・実習で使うデータベース</vt:lpstr>
      <vt:lpstr>演習用のデータベースファイル</vt:lpstr>
      <vt:lpstr>　　</vt:lpstr>
      <vt:lpstr>　　</vt:lpstr>
      <vt:lpstr>　　</vt:lpstr>
      <vt:lpstr>　　</vt:lpstr>
      <vt:lpstr>　　</vt:lpstr>
      <vt:lpstr>　　</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リレーショナルデータベース演習</dc:title>
  <dc:creator>kaneko kunihiko</dc:creator>
  <cp:lastModifiedBy>金子　邦彦</cp:lastModifiedBy>
  <cp:revision>164</cp:revision>
  <dcterms:created xsi:type="dcterms:W3CDTF">2019-11-02T00:06:04Z</dcterms:created>
  <dcterms:modified xsi:type="dcterms:W3CDTF">2023-12-09T13:19:53Z</dcterms:modified>
</cp:coreProperties>
</file>