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1037" r:id="rId2"/>
    <p:sldId id="345" r:id="rId3"/>
    <p:sldId id="333" r:id="rId4"/>
    <p:sldId id="1103" r:id="rId5"/>
    <p:sldId id="1102" r:id="rId6"/>
    <p:sldId id="814" r:id="rId7"/>
    <p:sldId id="897" r:id="rId8"/>
    <p:sldId id="857" r:id="rId9"/>
    <p:sldId id="370" r:id="rId10"/>
    <p:sldId id="744" r:id="rId11"/>
    <p:sldId id="878" r:id="rId12"/>
    <p:sldId id="404" r:id="rId13"/>
    <p:sldId id="341" r:id="rId14"/>
    <p:sldId id="409" r:id="rId15"/>
    <p:sldId id="354" r:id="rId16"/>
    <p:sldId id="355" r:id="rId17"/>
    <p:sldId id="356" r:id="rId18"/>
    <p:sldId id="879" r:id="rId19"/>
    <p:sldId id="357" r:id="rId20"/>
    <p:sldId id="856" r:id="rId21"/>
    <p:sldId id="518" r:id="rId22"/>
    <p:sldId id="579" r:id="rId23"/>
    <p:sldId id="580" r:id="rId24"/>
    <p:sldId id="581" r:id="rId25"/>
    <p:sldId id="882" r:id="rId26"/>
    <p:sldId id="745" r:id="rId27"/>
    <p:sldId id="883" r:id="rId28"/>
    <p:sldId id="906" r:id="rId29"/>
    <p:sldId id="1077" r:id="rId30"/>
    <p:sldId id="1094" r:id="rId31"/>
    <p:sldId id="1095" r:id="rId32"/>
    <p:sldId id="1096" r:id="rId33"/>
    <p:sldId id="1097" r:id="rId34"/>
    <p:sldId id="1098" r:id="rId35"/>
    <p:sldId id="1101" r:id="rId36"/>
    <p:sldId id="1083" r:id="rId37"/>
    <p:sldId id="349" r:id="rId38"/>
    <p:sldId id="1084" r:id="rId39"/>
    <p:sldId id="1085" r:id="rId40"/>
    <p:sldId id="1104" r:id="rId41"/>
    <p:sldId id="352" r:id="rId42"/>
    <p:sldId id="360" r:id="rId43"/>
    <p:sldId id="1100" r:id="rId44"/>
    <p:sldId id="353" r:id="rId45"/>
    <p:sldId id="1105" r:id="rId46"/>
    <p:sldId id="1106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02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6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8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-6. </a:t>
            </a:r>
            <a:r>
              <a:rPr lang="ja-JP" altLang="en-US" sz="4400" dirty="0"/>
              <a:t>並べ替え（ソート）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C6B1BA1-0BD1-45F8-A793-30AA15158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63" y="2359992"/>
            <a:ext cx="3888568" cy="3631202"/>
          </a:xfrm>
          <a:prstGeom prst="rect">
            <a:avLst/>
          </a:prstGeom>
        </p:spPr>
      </p:pic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37849" y="207040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/>
              <a:t>SQL </a:t>
            </a:r>
            <a:r>
              <a:rPr lang="ja-JP" altLang="en-US" sz="3000" dirty="0"/>
              <a:t>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661063" y="1074163"/>
            <a:ext cx="7862844" cy="11312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/>
              <a:t>Access  </a:t>
            </a:r>
            <a:r>
              <a:rPr lang="ja-JP" altLang="en-US" sz="2400" dirty="0"/>
              <a:t>で、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ビュー</a:t>
            </a:r>
            <a:r>
              <a:rPr lang="ja-JP" altLang="en-US" sz="2400" dirty="0"/>
              <a:t>を</a:t>
            </a:r>
            <a:r>
              <a:rPr lang="ja-JP" altLang="en-US" sz="2400" b="1" dirty="0"/>
              <a:t>開くとき</a:t>
            </a:r>
            <a:r>
              <a:rPr lang="ja-JP" altLang="en-US" sz="2400" dirty="0"/>
              <a:t>は、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表示</a:t>
            </a:r>
            <a:r>
              <a:rPr lang="ja-JP" altLang="en-US" sz="2400" dirty="0">
                <a:latin typeface="メイリオ" panose="020B0604030504040204" pitchFamily="50" charset="-128"/>
              </a:rPr>
              <a:t>」→「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」と操作する</a:t>
            </a:r>
            <a:endParaRPr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5035" y="1000840"/>
            <a:ext cx="8273930" cy="1101085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661063" y="3328409"/>
            <a:ext cx="931621" cy="97940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/>
          <p:nvPr/>
        </p:nvSpPr>
        <p:spPr>
          <a:xfrm>
            <a:off x="943097" y="4393302"/>
            <a:ext cx="2017547" cy="597999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251054-525F-48C0-AE76-7DE16DEF7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64" y="3174204"/>
            <a:ext cx="1999782" cy="18215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5D0D47-A29A-4246-9B50-119F4EEE02A9}"/>
              </a:ext>
            </a:extLst>
          </p:cNvPr>
          <p:cNvSpPr txBox="1"/>
          <p:nvPr/>
        </p:nvSpPr>
        <p:spPr>
          <a:xfrm>
            <a:off x="5185664" y="2512645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表示の下に「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ビュー」が</a:t>
            </a:r>
            <a:endParaRPr kumimoji="1" lang="en-US" altLang="ja-JP" dirty="0"/>
          </a:p>
          <a:p>
            <a:r>
              <a:rPr kumimoji="1" lang="ja-JP" altLang="en-US" dirty="0"/>
              <a:t>ないときは、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C7F0BF5-BF62-4E8F-AD92-3F6F3D02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38" y="5566993"/>
            <a:ext cx="3237899" cy="125846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A35FEA-D20D-40EB-8740-0901BEF3ABBC}"/>
              </a:ext>
            </a:extLst>
          </p:cNvPr>
          <p:cNvSpPr txBox="1"/>
          <p:nvPr/>
        </p:nvSpPr>
        <p:spPr>
          <a:xfrm>
            <a:off x="5185664" y="4936563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ja-JP" altLang="en-US" b="1" dirty="0"/>
              <a:t>作成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クエリデザイン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r>
              <a:rPr kumimoji="1" lang="ja-JP" altLang="en-US" dirty="0"/>
              <a:t>と操作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6EDF79-D3D6-473D-BB39-A7F3098FE339}"/>
              </a:ext>
            </a:extLst>
          </p:cNvPr>
          <p:cNvSpPr/>
          <p:nvPr/>
        </p:nvSpPr>
        <p:spPr>
          <a:xfrm>
            <a:off x="7558826" y="5961062"/>
            <a:ext cx="538463" cy="75390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9DEC5-2D09-4BEE-A60E-FF2FE765B23C}"/>
              </a:ext>
            </a:extLst>
          </p:cNvPr>
          <p:cNvSpPr/>
          <p:nvPr/>
        </p:nvSpPr>
        <p:spPr>
          <a:xfrm>
            <a:off x="6134779" y="5682506"/>
            <a:ext cx="591134" cy="471614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10350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6-2. SQL </a:t>
            </a:r>
            <a:r>
              <a:rPr lang="ja-JP" altLang="en-US" dirty="0"/>
              <a:t>によるテーブル定義（</a:t>
            </a:r>
            <a:r>
              <a:rPr lang="en-US" altLang="ja-JP" dirty="0"/>
              <a:t>Access </a:t>
            </a:r>
            <a:r>
              <a:rPr lang="ja-JP" altLang="en-US" dirty="0"/>
              <a:t>を使用）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572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388440"/>
            <a:ext cx="8753475" cy="507206"/>
          </a:xfrm>
        </p:spPr>
        <p:txBody>
          <a:bodyPr>
            <a:norm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</a:rPr>
              <a:t>Access</a:t>
            </a:r>
            <a:r>
              <a:rPr lang="ja-JP" altLang="en-US" sz="2700" dirty="0">
                <a:latin typeface="メイリオ" panose="020B0604030504040204" pitchFamily="50" charset="-128"/>
              </a:rPr>
              <a:t> のスタート画面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A08C32-7C64-4E79-A267-4531F959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6" y="1175094"/>
            <a:ext cx="8877756" cy="43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0434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4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943928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33" y="687656"/>
            <a:ext cx="650371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en-US" altLang="ja-JP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seiseki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kamoku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jukousya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ja-JP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tokuten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105650" y="17412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すべて半角</a:t>
            </a:r>
            <a:endParaRPr kumimoji="1" lang="en-US" altLang="ja-JP" sz="28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946BEED-4F03-478E-89A7-B7C5F260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58" y="3705060"/>
            <a:ext cx="3951742" cy="30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698833D-249D-410A-B64B-BB9D09F0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24" y="1521137"/>
            <a:ext cx="3718426" cy="429865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1A90AA0-E918-48E5-85B5-EEA8A76C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4" y="1540188"/>
            <a:ext cx="3918378" cy="435449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49252" y="3138005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6710" y="5894686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テーブル</a:t>
            </a:r>
            <a:r>
              <a:rPr lang="ja-JP" altLang="en-US" sz="2400" b="1" dirty="0"/>
              <a:t> </a:t>
            </a:r>
            <a:r>
              <a:rPr lang="en-US" altLang="ja-JP" sz="2400" b="1" dirty="0" err="1"/>
              <a:t>seiseki</a:t>
            </a:r>
            <a:r>
              <a:rPr lang="ja-JP" altLang="en-US" sz="2400" b="1" dirty="0"/>
              <a:t> </a:t>
            </a:r>
            <a:r>
              <a:rPr lang="ja-JP" altLang="en-US" sz="2400" dirty="0"/>
              <a:t>が増える</a:t>
            </a:r>
            <a:endParaRPr kumimoji="1" lang="ja-JP" altLang="en-US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979588" y="2660023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756710" y="5067896"/>
            <a:ext cx="1269440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3853E-29E1-4CA0-807D-19731A43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気を付けて欲しいこと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E9DE87-9ED0-4F7B-89F0-02D40056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実習では、</a:t>
            </a:r>
            <a:r>
              <a:rPr kumimoji="1" lang="ja-JP" altLang="en-US" b="1" dirty="0"/>
              <a:t>失敗を恐れずチャレンジ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b="1" u="sng" dirty="0"/>
              <a:t>分からなくなったら</a:t>
            </a:r>
            <a:r>
              <a:rPr kumimoji="1" lang="ja-JP" altLang="en-US" dirty="0"/>
              <a:t>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作りかけのテーブルがあれば削除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  </a:t>
            </a:r>
            <a:r>
              <a:rPr kumimoji="1" lang="ja-JP" altLang="en-US" dirty="0"/>
              <a:t>してから、やり直すと早い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D5C978-B08D-4CF4-80EE-FDC0F020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3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415AD776-8212-4585-96CF-B3A10514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59" y="903414"/>
            <a:ext cx="5416868" cy="44459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テーブルの削除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417920" y="2211279"/>
            <a:ext cx="1380698" cy="4698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15265" y="4058468"/>
            <a:ext cx="3090680" cy="51353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8959" y="5653812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削除したいテーブルを</a:t>
            </a:r>
            <a:r>
              <a:rPr kumimoji="1" lang="ja-JP" altLang="en-US" sz="2400" b="1" dirty="0"/>
              <a:t>右クリック</a:t>
            </a:r>
            <a:r>
              <a:rPr kumimoji="1" lang="ja-JP" altLang="en-US" sz="2400" dirty="0"/>
              <a:t>して</a:t>
            </a:r>
            <a:endParaRPr kumimoji="1" lang="en-US" altLang="ja-JP" sz="2400" dirty="0"/>
          </a:p>
          <a:p>
            <a:r>
              <a:rPr kumimoji="1" lang="ja-JP" altLang="en-US" sz="2400" dirty="0"/>
              <a:t>「</a:t>
            </a:r>
            <a:r>
              <a:rPr kumimoji="1" lang="ja-JP" altLang="en-US" sz="2400" b="1" dirty="0"/>
              <a:t>削除</a:t>
            </a:r>
            <a:r>
              <a:rPr kumimoji="1" lang="ja-JP" altLang="en-US" sz="24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7470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メイリオ" panose="020B0604030504040204" pitchFamily="50" charset="-128"/>
              </a:rPr>
              <a:t>SQL </a:t>
            </a:r>
            <a:r>
              <a:rPr lang="ja-JP" altLang="en-US" sz="3000" dirty="0">
                <a:latin typeface="メイリオ" panose="020B0604030504040204" pitchFamily="50" charset="-128"/>
              </a:rPr>
              <a:t>による問い合わせの例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pPr marL="0" indent="0">
              <a:lnSpc>
                <a:spcPct val="140000"/>
              </a:lnSpc>
              <a:buNone/>
            </a:pP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6-3. Access </a:t>
            </a:r>
            <a:r>
              <a:rPr lang="ja-JP" altLang="en-US" dirty="0"/>
              <a:t>の</a:t>
            </a:r>
            <a:br>
              <a:rPr lang="en-US" altLang="ja-JP" dirty="0"/>
            </a:br>
            <a:r>
              <a:rPr lang="ja-JP" altLang="en-US" dirty="0"/>
              <a:t>データシートビュー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79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を使って、テーブル「</a:t>
            </a:r>
            <a:r>
              <a:rPr lang="en-US" altLang="ja-JP" sz="2400" b="1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seiseki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」を生成する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7EC6336-2F56-4DEB-9B36-FF9CB97E2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01355"/>
              </p:ext>
            </p:extLst>
          </p:nvPr>
        </p:nvGraphicFramePr>
        <p:xfrm>
          <a:off x="1318846" y="2429002"/>
          <a:ext cx="695520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48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E2CE2B1-75F9-4BE1-BB74-1E7D4238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6" y="3909989"/>
            <a:ext cx="4221449" cy="247641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3DB99EB-0485-44C4-B53F-AA972A5F3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7" y="104739"/>
            <a:ext cx="3775745" cy="33648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en-US" altLang="ja-JP" sz="2400" b="1" dirty="0" err="1">
                <a:solidFill>
                  <a:srgbClr val="C00000"/>
                </a:solidFill>
                <a:latin typeface="メイリオ" panose="020B0604030504040204" pitchFamily="50" charset="-128"/>
              </a:rPr>
              <a:t>seiseki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528" y="3062140"/>
            <a:ext cx="1106572" cy="36686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939801" y="5264150"/>
            <a:ext cx="3295650" cy="9271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54649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CDBA1F-B8A3-4AD8-886E-D5D3A584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" y="4114737"/>
            <a:ext cx="5376775" cy="20955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263054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で，テーブルを生成する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30008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1312008" y="4559948"/>
            <a:ext cx="4317658" cy="133285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FF"/>
                </a:solidFill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95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を入れたら、</a:t>
            </a:r>
            <a:endParaRPr kumimoji="1" lang="en-US" altLang="ja-JP" sz="2400" b="1" dirty="0">
              <a:solidFill>
                <a:srgbClr val="0000FF"/>
              </a:solidFill>
            </a:endParaRPr>
          </a:p>
          <a:p>
            <a:r>
              <a:rPr kumimoji="1" lang="en-US" altLang="ja-JP" sz="2400" b="1" dirty="0">
                <a:solidFill>
                  <a:srgbClr val="0000FF"/>
                </a:solidFill>
              </a:rPr>
              <a:t>95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のセルで 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Enter </a:t>
            </a:r>
            <a:r>
              <a:rPr kumimoji="1" lang="ja-JP" altLang="en-US" sz="2400" b="1" dirty="0">
                <a:solidFill>
                  <a:srgbClr val="0000FF"/>
                </a:solidFill>
              </a:rPr>
              <a:t>キー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623E97E-CF8E-4E84-BF23-42ED4250E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83339"/>
              </p:ext>
            </p:extLst>
          </p:nvPr>
        </p:nvGraphicFramePr>
        <p:xfrm>
          <a:off x="755206" y="765116"/>
          <a:ext cx="6955203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401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75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AE4D1D3-8130-4331-978E-8822D74B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8" y="1780308"/>
            <a:ext cx="6938661" cy="494116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en-US" altLang="ja-JP" sz="2400" b="1" dirty="0" err="1">
                <a:latin typeface="メイリオ" panose="020B0604030504040204" pitchFamily="50" charset="-128"/>
              </a:rPr>
              <a:t>seiseki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3678684" y="4303222"/>
            <a:ext cx="1280178" cy="37995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4958862" y="4562522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14786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600" y="1122363"/>
            <a:ext cx="9086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6-4 SQL </a:t>
            </a:r>
            <a:r>
              <a:rPr lang="ja-JP" altLang="en-US" dirty="0"/>
              <a:t>による並べ替え（ソート）</a:t>
            </a:r>
            <a:br>
              <a:rPr lang="en-US" altLang="ja-JP" dirty="0"/>
            </a:br>
            <a:r>
              <a:rPr lang="en-US" altLang="ja-JP" dirty="0"/>
              <a:t>(Access </a:t>
            </a:r>
            <a:r>
              <a:rPr lang="ja-JP" altLang="en-US" dirty="0"/>
              <a:t>を使用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32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1350" dirty="0"/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51707" y="361036"/>
            <a:ext cx="7490939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問い合わせ（クエリ）での、２つのビュー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u="sng" dirty="0">
                <a:solidFill>
                  <a:srgbClr val="C00000"/>
                </a:solidFill>
              </a:rPr>
              <a:t>SQL </a:t>
            </a:r>
            <a:r>
              <a:rPr kumimoji="1" lang="ja-JP" altLang="en-US" sz="2100" b="1" u="sng" dirty="0">
                <a:solidFill>
                  <a:srgbClr val="C00000"/>
                </a:solidFill>
              </a:rPr>
              <a:t>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kumimoji="1" lang="ja-JP" altLang="en-US" sz="2100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100" dirty="0"/>
              <a:t>の</a:t>
            </a:r>
            <a:endParaRPr kumimoji="1" lang="en-US" altLang="ja-JP" sz="2100" dirty="0"/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作成</a:t>
            </a:r>
            <a:r>
              <a:rPr lang="ja-JP" altLang="en-US" sz="2100" dirty="0"/>
              <a:t>、</a:t>
            </a:r>
            <a:r>
              <a:rPr lang="ja-JP" altLang="en-US" sz="2100" b="1" u="sng" dirty="0">
                <a:solidFill>
                  <a:srgbClr val="FF0000"/>
                </a:solidFill>
              </a:rPr>
              <a:t>編集</a:t>
            </a:r>
            <a:endParaRPr kumimoji="1"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b="1" u="sng" dirty="0">
                <a:solidFill>
                  <a:srgbClr val="C00000"/>
                </a:solidFill>
              </a:rPr>
              <a:t>データシートビュー</a:t>
            </a:r>
            <a:endParaRPr kumimoji="1" lang="en-US" altLang="ja-JP" sz="2100" b="1" u="sng" dirty="0">
              <a:solidFill>
                <a:srgbClr val="C00000"/>
              </a:solidFill>
            </a:endParaRPr>
          </a:p>
          <a:p>
            <a:r>
              <a:rPr kumimoji="1" lang="ja-JP" altLang="en-US" sz="2100" dirty="0">
                <a:solidFill>
                  <a:srgbClr val="C00000"/>
                </a:solidFill>
              </a:rPr>
              <a:t>問い合わせ（クエリ）</a:t>
            </a:r>
            <a:r>
              <a:rPr kumimoji="1" lang="ja-JP" altLang="en-US" sz="2100" dirty="0"/>
              <a:t>の</a:t>
            </a:r>
            <a:endParaRPr kumimoji="1" lang="en-US" altLang="ja-JP" sz="2100" dirty="0"/>
          </a:p>
          <a:p>
            <a:r>
              <a:rPr lang="ja-JP" altLang="en-US" sz="2100" dirty="0"/>
              <a:t>結果</a:t>
            </a:r>
            <a:endParaRPr kumimoji="1" lang="en-US" altLang="ja-JP" sz="2100" dirty="0"/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表示</a:t>
            </a:r>
            <a:r>
              <a:rPr lang="ja-JP" altLang="en-US" sz="2100" b="1" dirty="0"/>
              <a:t> </a:t>
            </a:r>
            <a:r>
              <a:rPr lang="en-US" altLang="ja-JP" sz="2100" b="1" dirty="0"/>
              <a:t>+</a:t>
            </a:r>
            <a:r>
              <a:rPr lang="ja-JP" altLang="en-US" sz="2100" b="1" dirty="0"/>
              <a:t> </a:t>
            </a:r>
            <a:r>
              <a:rPr lang="en-US" altLang="ja-JP" sz="2100" b="1" dirty="0"/>
              <a:t>SQL </a:t>
            </a:r>
            <a:r>
              <a:rPr lang="ja-JP" altLang="en-US" sz="2100" b="1" dirty="0"/>
              <a:t>ビュー</a:t>
            </a:r>
            <a:endParaRPr kumimoji="1" lang="ja-JP" altLang="en-US" sz="21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24631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82608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805691" y="122084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昇順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CBAC49-516E-47EC-92E3-B633456C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4" y="4618058"/>
            <a:ext cx="5753969" cy="19830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7AE275-71E7-4405-A543-9F5594DF0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739" y="2842239"/>
            <a:ext cx="3235951" cy="8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1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8D8CD4-D577-461A-9FE5-F1A4C24C482D}"/>
              </a:ext>
            </a:extLst>
          </p:cNvPr>
          <p:cNvSpPr/>
          <p:nvPr/>
        </p:nvSpPr>
        <p:spPr>
          <a:xfrm>
            <a:off x="3866400" y="1750943"/>
            <a:ext cx="871200" cy="869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D6EE7A-C02E-44B7-B948-7F91534C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92" y="2861292"/>
            <a:ext cx="4488936" cy="10221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03A6B7-FB0A-4716-A7D7-7FBEFB782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155" y="4622510"/>
            <a:ext cx="5737806" cy="19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並べ替え（ソート）のバリエーション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</a:rPr>
              <a:t>3</a:t>
            </a:fld>
            <a:endParaRPr kumimoji="1" lang="ja-JP" altLang="en-US">
              <a:latin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300340" y="711950"/>
            <a:ext cx="2169325" cy="469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元データ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BFC9B67-E58D-419A-8B5A-E9FFE922B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9483"/>
              </p:ext>
            </p:extLst>
          </p:nvPr>
        </p:nvGraphicFramePr>
        <p:xfrm>
          <a:off x="216710" y="1078582"/>
          <a:ext cx="5296344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448">
                  <a:extLst>
                    <a:ext uri="{9D8B030D-6E8A-4147-A177-3AD203B41FA5}">
                      <a16:colId xmlns:a16="http://schemas.microsoft.com/office/drawing/2014/main" val="2178789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kamoku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jukousya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tokuten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矢印: 右 4">
            <a:extLst>
              <a:ext uri="{FF2B5EF4-FFF2-40B4-BE49-F238E27FC236}">
                <a16:creationId xmlns:a16="http://schemas.microsoft.com/office/drawing/2014/main" id="{5C9FFC70-CD0D-42ED-9F00-208165ADF0DB}"/>
              </a:ext>
            </a:extLst>
          </p:cNvPr>
          <p:cNvSpPr/>
          <p:nvPr/>
        </p:nvSpPr>
        <p:spPr>
          <a:xfrm>
            <a:off x="134422" y="4848303"/>
            <a:ext cx="5461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2104D8-CA94-4785-9E1E-87AEAE8B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8" y="4679188"/>
            <a:ext cx="3556699" cy="10113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B5C9A9-B9F6-42E7-AA00-8878462A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56" y="4462620"/>
            <a:ext cx="4526815" cy="15213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DF8EB2-1A64-4601-872C-CDC630F40E90}"/>
              </a:ext>
            </a:extLst>
          </p:cNvPr>
          <p:cNvSpPr txBox="1"/>
          <p:nvPr/>
        </p:nvSpPr>
        <p:spPr>
          <a:xfrm flipH="1">
            <a:off x="1031675" y="5940852"/>
            <a:ext cx="448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/>
              <a:t>kamoku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で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並べ替え（ソート）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668D9E-18BF-47D8-AB5F-10DD5B9CF80C}"/>
              </a:ext>
            </a:extLst>
          </p:cNvPr>
          <p:cNvSpPr txBox="1"/>
          <p:nvPr/>
        </p:nvSpPr>
        <p:spPr>
          <a:xfrm flipH="1">
            <a:off x="4253946" y="6027003"/>
            <a:ext cx="5122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複数属性（</a:t>
            </a:r>
            <a:r>
              <a:rPr kumimoji="1" lang="en-US" altLang="ja-JP" sz="2400" b="1" dirty="0" err="1"/>
              <a:t>kamoku</a:t>
            </a:r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と </a:t>
            </a:r>
            <a:r>
              <a:rPr kumimoji="1" lang="en-US" altLang="ja-JP" sz="2400" b="1" dirty="0" err="1"/>
              <a:t>jukousya</a:t>
            </a:r>
            <a:r>
              <a:rPr kumimoji="1" lang="ja-JP" altLang="en-US" sz="2400" b="1" dirty="0"/>
              <a:t>）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 </a:t>
            </a:r>
            <a:r>
              <a:rPr kumimoji="1" lang="ja-JP" altLang="en-US" sz="2400" b="1" dirty="0"/>
              <a:t>で並べ替え（ソート）</a:t>
            </a:r>
          </a:p>
        </p:txBody>
      </p:sp>
    </p:spTree>
    <p:extLst>
      <p:ext uri="{BB962C8B-B14F-4D97-AF65-F5344CB8AC3E}">
        <p14:creationId xmlns:p14="http://schemas.microsoft.com/office/powerpoint/2010/main" val="252356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805691" y="122084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昇順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CF3403-E83F-4445-A77C-35AB2DD7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57" y="2723403"/>
            <a:ext cx="4109439" cy="11000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F615DF-3B6E-445A-81FB-5421540C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177" y="4625256"/>
            <a:ext cx="5879238" cy="19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8D8CD4-D577-461A-9FE5-F1A4C24C482D}"/>
              </a:ext>
            </a:extLst>
          </p:cNvPr>
          <p:cNvSpPr/>
          <p:nvPr/>
        </p:nvSpPr>
        <p:spPr>
          <a:xfrm>
            <a:off x="3700800" y="1734579"/>
            <a:ext cx="871200" cy="869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235A3E-EB3A-40F3-96E3-CB842781D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63" y="2762210"/>
            <a:ext cx="5302013" cy="11598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BFEAE6-B904-42CE-AEC5-697C92CD2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61" y="4660120"/>
            <a:ext cx="6645785" cy="1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26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, 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2E140B-15FC-45A1-B41D-EF673555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627" y="4618542"/>
            <a:ext cx="6174210" cy="21029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B1AD87-BF3F-4459-AB38-4ECFF5512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822" y="2651196"/>
            <a:ext cx="5340991" cy="11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92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499316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,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09148" y="10267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800" dirty="0">
                <a:solidFill>
                  <a:srgbClr val="FF0000"/>
                </a:solidFill>
              </a:rPr>
              <a:t>, </a:t>
            </a:r>
            <a:r>
              <a:rPr kumimoji="1" lang="en-US" altLang="ja-JP" sz="2800" dirty="0" err="1">
                <a:solidFill>
                  <a:srgbClr val="FF0000"/>
                </a:solidFill>
              </a:rPr>
              <a:t>jukousya</a:t>
            </a:r>
            <a:r>
              <a:rPr kumimoji="1" lang="en-US" altLang="ja-JP" sz="2800" dirty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/>
              <a:t>で</a:t>
            </a:r>
            <a:endParaRPr kumimoji="1" lang="en-US" altLang="ja-JP" sz="2800" dirty="0"/>
          </a:p>
          <a:p>
            <a:r>
              <a:rPr kumimoji="1" lang="ja-JP" altLang="en-US" sz="2800" dirty="0"/>
              <a:t>並べ替え（ソート）</a:t>
            </a:r>
            <a:endParaRPr kumimoji="1" lang="en-US" altLang="ja-JP" sz="2800" dirty="0"/>
          </a:p>
          <a:p>
            <a:r>
              <a:rPr kumimoji="1" lang="ja-JP" altLang="en-US" sz="2800" dirty="0"/>
              <a:t>降順</a:t>
            </a:r>
            <a:endParaRPr kumimoji="1" lang="en-US" altLang="ja-JP" sz="28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7D86D89-0AE3-422E-AA18-AF94DB14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64" y="2653100"/>
            <a:ext cx="5933541" cy="13916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5F9FAB-55D3-406C-BA34-773C5BCC5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976" y="4621605"/>
            <a:ext cx="6165659" cy="20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0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8.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9545" y="924785"/>
            <a:ext cx="5195455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 err="1">
                <a:solidFill>
                  <a:srgbClr val="C00000"/>
                </a:solidFill>
              </a:rPr>
              <a:t>tokuten</a:t>
            </a:r>
            <a:r>
              <a:rPr lang="en-US" altLang="ja-JP" sz="3200" dirty="0">
                <a:solidFill>
                  <a:srgbClr val="C00000"/>
                </a:solidFill>
              </a:rPr>
              <a:t>, count(*)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GROUP BY </a:t>
            </a:r>
            <a:r>
              <a:rPr lang="en-US" altLang="ja-JP" sz="3200" dirty="0" err="1"/>
              <a:t>tokuten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count(*), 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25088" y="1355672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tokuten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で集計・集約．</a:t>
            </a:r>
            <a:endParaRPr kumimoji="1" lang="en-US" altLang="ja-JP" sz="2000" dirty="0"/>
          </a:p>
          <a:p>
            <a:r>
              <a:rPr kumimoji="1" lang="ja-JP" altLang="en-US" sz="2000" dirty="0"/>
              <a:t>そして，並べ替え（ソート）</a:t>
            </a:r>
            <a:endParaRPr kumimoji="1" lang="en-US" altLang="ja-JP" sz="20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8D31B4-3791-41CC-826E-338A7595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01" y="4618542"/>
            <a:ext cx="5331628" cy="21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854" y="256935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9.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089" y="924785"/>
            <a:ext cx="549791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 err="1"/>
              <a:t>kamoku</a:t>
            </a:r>
            <a:r>
              <a:rPr lang="en-US" altLang="ja-JP" sz="3200" dirty="0"/>
              <a:t>,</a:t>
            </a:r>
            <a:r>
              <a:rPr lang="en-US" altLang="ja-JP" sz="3200" dirty="0">
                <a:solidFill>
                  <a:srgbClr val="C00000"/>
                </a:solidFill>
              </a:rPr>
              <a:t> AVG</a:t>
            </a:r>
            <a:r>
              <a:rPr lang="en-US" altLang="ja-JP" sz="3200" dirty="0"/>
              <a:t>(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GROUP BY </a:t>
            </a:r>
            <a:r>
              <a:rPr lang="en-US" altLang="ja-JP" sz="3200" dirty="0" err="1"/>
              <a:t>kamoku</a:t>
            </a:r>
            <a:endParaRPr lang="en-US" altLang="ja-JP" sz="3200" dirty="0"/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>
                <a:solidFill>
                  <a:srgbClr val="C00000"/>
                </a:solidFill>
              </a:rPr>
              <a:t>AVG</a:t>
            </a:r>
            <a:r>
              <a:rPr lang="en-US" altLang="ja-JP" sz="3200" dirty="0"/>
              <a:t>(</a:t>
            </a:r>
            <a:r>
              <a:rPr lang="en-US" altLang="ja-JP" sz="3200" dirty="0" err="1"/>
              <a:t>tokuten</a:t>
            </a:r>
            <a:r>
              <a:rPr lang="en-US" altLang="ja-JP" sz="3200" dirty="0"/>
              <a:t>) </a:t>
            </a:r>
            <a:r>
              <a:rPr lang="en-US" altLang="ja-JP" sz="3200" dirty="0">
                <a:solidFill>
                  <a:srgbClr val="C00000"/>
                </a:solidFill>
              </a:rPr>
              <a:t>DESC</a:t>
            </a:r>
            <a:r>
              <a:rPr lang="en-US" altLang="ja-JP" sz="3200" dirty="0"/>
              <a:t>;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5625088" y="1355672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kakomu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/>
              <a:t>で集計・集約．</a:t>
            </a:r>
            <a:endParaRPr kumimoji="1" lang="en-US" altLang="ja-JP" sz="2000" dirty="0"/>
          </a:p>
          <a:p>
            <a:r>
              <a:rPr kumimoji="1" lang="ja-JP" altLang="en-US" sz="2000" dirty="0"/>
              <a:t>そして，並べ替え（ソート）</a:t>
            </a:r>
            <a:endParaRPr kumimoji="1" lang="en-US" altLang="ja-JP" sz="20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428854" y="4126948"/>
            <a:ext cx="8195601" cy="275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コマンド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108A3B-5A0D-45E1-9C2B-A646203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4618542"/>
            <a:ext cx="1719123" cy="10542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42F6DD-BF4F-4B1A-9DF7-8F6C436A3362}"/>
              </a:ext>
            </a:extLst>
          </p:cNvPr>
          <p:cNvSpPr/>
          <p:nvPr/>
        </p:nvSpPr>
        <p:spPr>
          <a:xfrm>
            <a:off x="428854" y="4735023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20E145-9F94-4495-8736-FFF6B89A9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681" y="4806549"/>
            <a:ext cx="5450426" cy="15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6-5. </a:t>
            </a:r>
            <a:r>
              <a:rPr lang="ja-JP" altLang="en-US" dirty="0"/>
              <a:t>演習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119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13830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あるイベントでは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７名の参加者</a:t>
            </a:r>
            <a:r>
              <a:rPr lang="ja-JP" altLang="en-US" sz="2400" dirty="0">
                <a:latin typeface="メイリオ" panose="020B0604030504040204" pitchFamily="50" charset="-128"/>
              </a:rPr>
              <a:t>があった。その記録を残し、分析するため、次のような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テーブル（テーブル名は </a:t>
            </a:r>
            <a:r>
              <a:rPr lang="en-US" altLang="ja-JP" sz="2400" b="1" u="sng" dirty="0" err="1">
                <a:solidFill>
                  <a:srgbClr val="FF0000"/>
                </a:solidFill>
                <a:latin typeface="メイリオ" panose="020B0604030504040204" pitchFamily="50" charset="-128"/>
              </a:rPr>
              <a:t>sanka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）</a:t>
            </a:r>
            <a:r>
              <a:rPr lang="ja-JP" altLang="en-US" sz="2400" dirty="0">
                <a:latin typeface="メイリオ" panose="020B0604030504040204" pitchFamily="50" charset="-128"/>
              </a:rPr>
              <a:t>を考える．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9264"/>
              </p:ext>
            </p:extLst>
          </p:nvPr>
        </p:nvGraphicFramePr>
        <p:xfrm>
          <a:off x="1302219" y="1651157"/>
          <a:ext cx="62760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9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name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age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gender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G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76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を入れて実行し、テーブル定義する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1354" y="1195656"/>
            <a:ext cx="650371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en-US" altLang="ja-JP" sz="3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sanka</a:t>
            </a:r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age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r>
              <a:rPr kumimoji="1"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gender</a:t>
            </a:r>
            <a:r>
              <a:rPr kumimoji="1" lang="ja-JP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endParaRPr lang="en-US" altLang="ja-JP" sz="3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ja-JP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105650" y="17412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すべて半角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96309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13830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データシートビューを用いて、次のようにデータを入れる．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1302219" y="1651157"/>
          <a:ext cx="627603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9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name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age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gender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19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20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m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G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f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ED96880-3131-439B-83D6-DD80D474AD38}"/>
              </a:ext>
            </a:extLst>
          </p:cNvPr>
          <p:cNvSpPr/>
          <p:nvPr/>
        </p:nvSpPr>
        <p:spPr>
          <a:xfrm>
            <a:off x="837421" y="555644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/>
              <a:t>作成が終わったら、必ず</a:t>
            </a:r>
            <a:r>
              <a:rPr kumimoji="1" lang="ja-JP" altLang="en-US" sz="2400" b="1" dirty="0"/>
              <a:t>保存</a:t>
            </a:r>
            <a:r>
              <a:rPr kumimoji="1" lang="ja-JP" altLang="en-US" sz="2400" dirty="0"/>
              <a:t>すること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678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BF8F9-77E0-481D-B4E7-366C64A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/>
              <a:t>を用いた並べ替え（ソート）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29" y="635736"/>
            <a:ext cx="8904705" cy="6011748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latin typeface="+mn-ea"/>
              </a:rPr>
              <a:t>昇順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降順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DESC;</a:t>
            </a:r>
          </a:p>
          <a:p>
            <a:r>
              <a:rPr lang="ja-JP" altLang="en-US" sz="2400" b="1" dirty="0">
                <a:latin typeface="+mn-ea"/>
              </a:rPr>
              <a:t>複数属性で並べ替え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, </a:t>
            </a:r>
            <a:r>
              <a:rPr lang="ja-JP" altLang="en-US" sz="2400" dirty="0">
                <a:latin typeface="+mn-ea"/>
              </a:rPr>
              <a:t>教育年数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選択との組み合わせ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 *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年齢 </a:t>
            </a:r>
            <a:r>
              <a:rPr lang="en-US" altLang="ja-JP" sz="2400" dirty="0">
                <a:latin typeface="+mn-ea"/>
              </a:rPr>
              <a:t>&gt; 80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</a:t>
            </a:r>
            <a:r>
              <a:rPr lang="ja-JP" altLang="en-US" sz="2400" dirty="0">
                <a:latin typeface="+mn-ea"/>
              </a:rPr>
              <a:t>年齢</a:t>
            </a:r>
            <a:r>
              <a:rPr lang="en-US" altLang="ja-JP" sz="2400" dirty="0">
                <a:latin typeface="+mn-ea"/>
              </a:rPr>
              <a:t>;</a:t>
            </a:r>
          </a:p>
          <a:p>
            <a:r>
              <a:rPr lang="ja-JP" altLang="en-US" sz="2400" b="1" dirty="0">
                <a:latin typeface="+mn-ea"/>
              </a:rPr>
              <a:t>集計・集約との組み合わせ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</a:t>
            </a:r>
            <a:r>
              <a:rPr lang="en-US" altLang="ja-JP" sz="2400" dirty="0">
                <a:latin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COUNT(*) FROM </a:t>
            </a:r>
            <a:r>
              <a:rPr lang="ja-JP" altLang="en-US" sz="2400" dirty="0">
                <a:latin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GROUP BY</a:t>
            </a:r>
            <a:r>
              <a:rPr lang="en-US" altLang="ja-JP" sz="2400" dirty="0">
                <a:latin typeface="+mn-ea"/>
              </a:rPr>
              <a:t> </a:t>
            </a:r>
            <a:r>
              <a:rPr lang="ja-JP" altLang="en-US" sz="2400" dirty="0">
                <a:latin typeface="+mn-ea"/>
              </a:rPr>
              <a:t>母国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</a:rPr>
              <a:t>ORDER BY COUNT(*)</a:t>
            </a:r>
            <a:r>
              <a:rPr lang="en-US" altLang="ja-JP" sz="2400" dirty="0">
                <a:latin typeface="+mn-ea"/>
              </a:rPr>
              <a:t>;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556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21" y="209475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4.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を実行し，結果を確認しなさい．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age, name </a:t>
            </a:r>
            <a:r>
              <a:rPr lang="ja-JP" altLang="en-US" dirty="0"/>
              <a:t>という複数属性で，</a:t>
            </a:r>
            <a:r>
              <a:rPr lang="ja-JP" altLang="en-US" b="1" dirty="0"/>
              <a:t>昇順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CA8D3F-B95E-438E-927C-FE0383DA674B}"/>
              </a:ext>
            </a:extLst>
          </p:cNvPr>
          <p:cNvSpPr txBox="1"/>
          <p:nvPr/>
        </p:nvSpPr>
        <p:spPr>
          <a:xfrm>
            <a:off x="1541618" y="1287637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age;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4EEDF0-7D34-4FC4-AA12-53DE313B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69" y="3064297"/>
            <a:ext cx="3378713" cy="36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2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21" y="209475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を実行し，結果を確認しなさい．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age, name </a:t>
            </a:r>
            <a:r>
              <a:rPr lang="ja-JP" altLang="en-US" dirty="0"/>
              <a:t>という複数属性で，</a:t>
            </a:r>
            <a:r>
              <a:rPr lang="ja-JP" altLang="en-US" b="1" dirty="0"/>
              <a:t>昇順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CA8D3F-B95E-438E-927C-FE0383DA674B}"/>
              </a:ext>
            </a:extLst>
          </p:cNvPr>
          <p:cNvSpPr txBox="1"/>
          <p:nvPr/>
        </p:nvSpPr>
        <p:spPr>
          <a:xfrm>
            <a:off x="1541618" y="1287637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age, name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age, name;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46E5C7-66EE-41CB-B8AB-281D52632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52" y="3039860"/>
            <a:ext cx="5406024" cy="36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7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0544" y="231775"/>
            <a:ext cx="8454656" cy="17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6.</a:t>
            </a:r>
            <a:r>
              <a:rPr lang="ja-JP" altLang="en-US" dirty="0"/>
              <a:t> 次の </a:t>
            </a:r>
            <a:r>
              <a:rPr lang="en-US" altLang="ja-JP" dirty="0"/>
              <a:t>SQL </a:t>
            </a:r>
            <a:r>
              <a:rPr lang="ja-JP" altLang="en-US" dirty="0"/>
              <a:t>を実行し、結果を確認しなさい．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age</a:t>
            </a:r>
            <a:r>
              <a:rPr lang="ja-JP" altLang="en-US" dirty="0"/>
              <a:t>で</a:t>
            </a:r>
            <a:r>
              <a:rPr lang="ja-JP" altLang="en-US" b="1" dirty="0"/>
              <a:t>集計</a:t>
            </a:r>
            <a:r>
              <a:rPr lang="ja-JP" altLang="en-US" dirty="0"/>
              <a:t>し、</a:t>
            </a:r>
            <a:r>
              <a:rPr lang="ja-JP" altLang="en-US" b="1" u="sng" dirty="0">
                <a:solidFill>
                  <a:srgbClr val="FF0000"/>
                </a:solidFill>
              </a:rPr>
              <a:t>行数</a:t>
            </a:r>
            <a:r>
              <a:rPr lang="ja-JP" altLang="en-US" dirty="0"/>
              <a:t>を得て、行数で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786D3-9A1D-4BC7-AE4C-FC9C2C7591A0}"/>
              </a:ext>
            </a:extLst>
          </p:cNvPr>
          <p:cNvSpPr txBox="1"/>
          <p:nvPr/>
        </p:nvSpPr>
        <p:spPr>
          <a:xfrm>
            <a:off x="1251189" y="1755035"/>
            <a:ext cx="666258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age, </a:t>
            </a:r>
            <a:r>
              <a:rPr lang="en-US" altLang="ja-JP" sz="3200" b="1" dirty="0">
                <a:solidFill>
                  <a:srgbClr val="C00000"/>
                </a:solidFill>
              </a:rPr>
              <a:t>COUNT</a:t>
            </a:r>
            <a:r>
              <a:rPr lang="en-US" altLang="ja-JP" sz="3200" dirty="0">
                <a:solidFill>
                  <a:srgbClr val="C00000"/>
                </a:solidFill>
              </a:rPr>
              <a:t>(*)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GROUP BY</a:t>
            </a:r>
            <a:r>
              <a:rPr lang="en-US" altLang="ja-JP" sz="3200" dirty="0"/>
              <a:t> age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 </a:t>
            </a:r>
            <a:r>
              <a:rPr lang="en-US" altLang="ja-JP" sz="3200" b="1" dirty="0">
                <a:solidFill>
                  <a:srgbClr val="C00000"/>
                </a:solidFill>
              </a:rPr>
              <a:t>COUNT(*) </a:t>
            </a:r>
            <a:r>
              <a:rPr lang="en-US" altLang="ja-JP" sz="3200" dirty="0"/>
              <a:t>DESC, age;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B8E3E1-8A88-4EC6-8BEA-5E018587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688" y="4081112"/>
            <a:ext cx="6864946" cy="26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4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0544" y="231775"/>
            <a:ext cx="8454656" cy="17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7. </a:t>
            </a:r>
            <a:r>
              <a:rPr lang="ja-JP" altLang="en-US" dirty="0"/>
              <a:t>次の </a:t>
            </a:r>
            <a:r>
              <a:rPr lang="en-US" altLang="ja-JP" dirty="0"/>
              <a:t>SQL </a:t>
            </a:r>
            <a:r>
              <a:rPr lang="ja-JP" altLang="en-US" dirty="0"/>
              <a:t>を実行し、結果を確認しなさい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性別ごとの平均年齢</a:t>
            </a:r>
            <a:r>
              <a:rPr lang="ja-JP" altLang="en-US" dirty="0"/>
              <a:t>を得て、</a:t>
            </a:r>
            <a:r>
              <a:rPr lang="ja-JP" altLang="en-US" b="1" dirty="0"/>
              <a:t>平均年齢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に並べ替えている．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786D3-9A1D-4BC7-AE4C-FC9C2C7591A0}"/>
              </a:ext>
            </a:extLst>
          </p:cNvPr>
          <p:cNvSpPr txBox="1"/>
          <p:nvPr/>
        </p:nvSpPr>
        <p:spPr>
          <a:xfrm>
            <a:off x="1251189" y="1755035"/>
            <a:ext cx="6662582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</a:t>
            </a:r>
            <a:r>
              <a:rPr lang="en-US" altLang="ja-JP" sz="3200" dirty="0"/>
              <a:t>gender, </a:t>
            </a:r>
            <a:r>
              <a:rPr lang="en-US" altLang="ja-JP" sz="3200" b="1" dirty="0">
                <a:solidFill>
                  <a:srgbClr val="C00000"/>
                </a:solidFill>
              </a:rPr>
              <a:t>AVG</a:t>
            </a:r>
            <a:r>
              <a:rPr lang="en-US" altLang="ja-JP" sz="3200" dirty="0">
                <a:solidFill>
                  <a:srgbClr val="C00000"/>
                </a:solidFill>
              </a:rPr>
              <a:t>(</a:t>
            </a:r>
            <a:r>
              <a:rPr lang="en-US" altLang="ja-JP" sz="3200" dirty="0"/>
              <a:t>age</a:t>
            </a:r>
            <a:r>
              <a:rPr lang="en-US" altLang="ja-JP" sz="3200" dirty="0">
                <a:solidFill>
                  <a:srgbClr val="C00000"/>
                </a:solidFill>
              </a:rPr>
              <a:t>)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sanka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GROUP BY</a:t>
            </a:r>
            <a:r>
              <a:rPr lang="en-US" altLang="ja-JP" sz="3200" dirty="0"/>
              <a:t> gender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 AVG</a:t>
            </a:r>
            <a:r>
              <a:rPr lang="en-US" altLang="ja-JP" sz="3200" b="1" dirty="0">
                <a:solidFill>
                  <a:srgbClr val="C00000"/>
                </a:solidFill>
              </a:rPr>
              <a:t>(</a:t>
            </a:r>
            <a:r>
              <a:rPr lang="en-US" altLang="ja-JP" sz="3200" b="1" dirty="0"/>
              <a:t>age</a:t>
            </a:r>
            <a:r>
              <a:rPr lang="en-US" altLang="ja-JP" sz="3200" b="1" dirty="0">
                <a:solidFill>
                  <a:srgbClr val="C00000"/>
                </a:solidFill>
              </a:rPr>
              <a:t>)  DESC</a:t>
            </a:r>
            <a:r>
              <a:rPr lang="en-US" altLang="ja-JP" sz="3200" dirty="0"/>
              <a:t>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4A26AC-DD81-4132-A10F-E04E2782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44" y="4428841"/>
            <a:ext cx="6750229" cy="12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1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288" y="644893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8. name 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</a:t>
            </a:r>
            <a:r>
              <a:rPr lang="ja-JP" altLang="en-US" b="1" dirty="0"/>
              <a:t>並べ替え</a:t>
            </a:r>
            <a:r>
              <a:rPr lang="ja-JP" altLang="en-US" dirty="0"/>
              <a:t>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を考え、実行して確認しなさい．降順に並べ替えるには </a:t>
            </a:r>
            <a:r>
              <a:rPr lang="en-US" altLang="ja-JP" dirty="0"/>
              <a:t>DESC </a:t>
            </a:r>
            <a:r>
              <a:rPr lang="ja-JP" altLang="en-US" dirty="0"/>
              <a:t>を使う．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03316D-34CA-427C-BAEB-96946427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69" y="2451431"/>
            <a:ext cx="3537798" cy="44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3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412" y="683394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9. age </a:t>
            </a:r>
            <a:r>
              <a:rPr lang="ja-JP" altLang="en-US" dirty="0"/>
              <a:t>で</a:t>
            </a:r>
            <a:r>
              <a:rPr lang="ja-JP" altLang="en-US" b="1" dirty="0"/>
              <a:t>降順</a:t>
            </a:r>
            <a:r>
              <a:rPr lang="ja-JP" altLang="en-US" dirty="0"/>
              <a:t>に</a:t>
            </a:r>
            <a:r>
              <a:rPr lang="ja-JP" altLang="en-US" b="1" dirty="0"/>
              <a:t>並べ替え</a:t>
            </a:r>
            <a:r>
              <a:rPr lang="ja-JP" altLang="en-US" dirty="0"/>
              <a:t>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を考え、実行して確認しなさい．降順に並べ替えるには </a:t>
            </a:r>
            <a:r>
              <a:rPr lang="en-US" altLang="ja-JP" dirty="0"/>
              <a:t>DESC </a:t>
            </a:r>
            <a:r>
              <a:rPr lang="ja-JP" altLang="en-US" dirty="0"/>
              <a:t>を使う．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E661A7-089D-4175-B189-B3BC88EC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78" y="2412929"/>
            <a:ext cx="3664215" cy="43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4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412" y="683394"/>
            <a:ext cx="9064256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10. gender </a:t>
            </a:r>
            <a:r>
              <a:rPr lang="ja-JP" altLang="en-US" b="1" dirty="0"/>
              <a:t>で集計</a:t>
            </a:r>
            <a:r>
              <a:rPr lang="ja-JP" altLang="en-US" dirty="0"/>
              <a:t>し、</a:t>
            </a:r>
            <a:r>
              <a:rPr lang="ja-JP" altLang="en-US" b="1" u="sng" dirty="0">
                <a:solidFill>
                  <a:srgbClr val="FF0000"/>
                </a:solidFill>
              </a:rPr>
              <a:t>行数</a:t>
            </a:r>
            <a:r>
              <a:rPr lang="ja-JP" altLang="en-US" dirty="0"/>
              <a:t>を得て、行数で</a:t>
            </a:r>
            <a:r>
              <a:rPr lang="ja-JP" altLang="en-US" b="1" dirty="0"/>
              <a:t>降順</a:t>
            </a:r>
            <a:r>
              <a:rPr lang="ja-JP" altLang="en-US" dirty="0"/>
              <a:t>に並べ替えたい．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次のテーブルを得る </a:t>
            </a:r>
            <a:r>
              <a:rPr lang="en-US" altLang="ja-JP" b="1" dirty="0"/>
              <a:t>SQL </a:t>
            </a:r>
            <a:r>
              <a:rPr lang="ja-JP" altLang="en-US" dirty="0"/>
              <a:t>を考え、実行して確認しなさい．ページ </a:t>
            </a:r>
            <a:r>
              <a:rPr lang="en-US" altLang="ja-JP" dirty="0"/>
              <a:t>42 </a:t>
            </a:r>
            <a:r>
              <a:rPr lang="ja-JP" altLang="en-US" dirty="0"/>
              <a:t>を参考にすること．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B0F647-A79C-4485-998A-CBCF5091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63" y="2947255"/>
            <a:ext cx="8005352" cy="20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1975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>
                <a:latin typeface="メイリオ" panose="020B0604030504040204" pitchFamily="50" charset="-128"/>
              </a:rPr>
              <a:t>で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このような</a:t>
            </a:r>
            <a:endParaRPr kumimoji="1" lang="en-US" altLang="ja-JP" dirty="0"/>
          </a:p>
          <a:p>
            <a:r>
              <a:rPr kumimoji="1" lang="ja-JP" altLang="en-US" dirty="0"/>
              <a:t>表示が出た</a:t>
            </a:r>
            <a:endParaRPr kumimoji="1" lang="en-US" altLang="ja-JP" dirty="0"/>
          </a:p>
          <a:p>
            <a:r>
              <a:rPr kumimoji="1" lang="ja-JP" altLang="en-US" dirty="0"/>
              <a:t>ときは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閉じる</a:t>
            </a:r>
            <a:r>
              <a:rPr kumimoji="1" lang="ja-JP" altLang="en-US" dirty="0"/>
              <a:t>」を</a:t>
            </a:r>
            <a:endParaRPr kumimoji="1" lang="en-US" altLang="ja-JP" dirty="0"/>
          </a:p>
          <a:p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750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33912"/>
              </p:ext>
            </p:extLst>
          </p:nvPr>
        </p:nvGraphicFramePr>
        <p:xfrm>
          <a:off x="455427" y="795190"/>
          <a:ext cx="832762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939573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  <a:gridCol w="1340261">
                  <a:extLst>
                    <a:ext uri="{9D8B030D-6E8A-4147-A177-3AD203B41FA5}">
                      <a16:colId xmlns:a16="http://schemas.microsoft.com/office/drawing/2014/main" val="3969157425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説明時間の目安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の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ビュー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によるテーブル定義（</a:t>
                      </a:r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を使用）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474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のデータシートビュー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07994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による並べ替え（ソート）（</a:t>
                      </a:r>
                      <a:r>
                        <a:rPr kumimoji="1" lang="en-US" altLang="ja-JP" sz="2400" dirty="0"/>
                        <a:t>Access </a:t>
                      </a:r>
                      <a:r>
                        <a:rPr kumimoji="1" lang="ja-JP" altLang="en-US" sz="2400" dirty="0"/>
                        <a:t>を使用）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98147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55427" y="615416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3B9A2-A8B3-4F33-9D7C-FF075B1010F6}"/>
              </a:ext>
            </a:extLst>
          </p:cNvPr>
          <p:cNvSpPr txBox="1"/>
          <p:nvPr/>
        </p:nvSpPr>
        <p:spPr>
          <a:xfrm>
            <a:off x="455427" y="4373169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6-1, 6-2, 6-3 </a:t>
            </a:r>
            <a:r>
              <a:rPr kumimoji="1" lang="ja-JP" altLang="en-US" b="1" dirty="0"/>
              <a:t>は復習，再確認である</a:t>
            </a:r>
            <a:endParaRPr kumimoji="1" lang="en-US" altLang="ja-JP" b="1" dirty="0"/>
          </a:p>
          <a:p>
            <a:r>
              <a:rPr kumimoji="1" lang="ja-JP" altLang="en-US" dirty="0"/>
              <a:t>（以前「うまく動かなかった」という人も，意外とうまくいく可能性が高い，</a:t>
            </a:r>
            <a:endParaRPr kumimoji="1" lang="en-US" altLang="ja-JP" dirty="0"/>
          </a:p>
          <a:p>
            <a:r>
              <a:rPr kumimoji="1" lang="ja-JP" altLang="en-US" dirty="0"/>
              <a:t>という気持ちで取り組んで下さい）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B14B72-4EB9-4916-9802-825098C2F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6719" cy="5333166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並べ替え（ソート）</a:t>
            </a:r>
            <a:r>
              <a:rPr lang="ja-JP" altLang="en-US" dirty="0"/>
              <a:t>の演習を繰り返す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	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dirty="0"/>
              <a:t>Access </a:t>
            </a:r>
            <a:r>
              <a:rPr kumimoji="1" lang="ja-JP" altLang="en-US" b="1" dirty="0"/>
              <a:t>の主要機能</a:t>
            </a:r>
            <a:r>
              <a:rPr lang="ja-JP" altLang="en-US" dirty="0"/>
              <a:t>は</a:t>
            </a:r>
            <a:r>
              <a:rPr kumimoji="1" lang="ja-JP" altLang="en-US" dirty="0"/>
              <a:t>、</a:t>
            </a:r>
            <a:r>
              <a:rPr lang="ja-JP" altLang="en-US" dirty="0"/>
              <a:t>繰り返し実習によりマスター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テーブル定義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Access</a:t>
            </a:r>
            <a:r>
              <a:rPr lang="ja-JP" altLang="en-US" dirty="0"/>
              <a:t> のデータシートビュー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問い合わせ（クエリ）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SQL </a:t>
            </a:r>
            <a:r>
              <a:rPr lang="ja-JP" altLang="en-US" dirty="0"/>
              <a:t>を使用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6F657B-ECE7-4943-BE56-51016D4B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C488F2-F496-4345-9CDE-19FE4878F2D2}"/>
              </a:ext>
            </a:extLst>
          </p:cNvPr>
          <p:cNvSpPr txBox="1"/>
          <p:nvPr/>
        </p:nvSpPr>
        <p:spPr>
          <a:xfrm>
            <a:off x="1445304" y="1538171"/>
            <a:ext cx="51954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C00000"/>
                </a:solidFill>
              </a:rPr>
              <a:t>SELECT *</a:t>
            </a:r>
          </a:p>
          <a:p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/>
              <a:t> </a:t>
            </a:r>
            <a:r>
              <a:rPr lang="en-US" altLang="ja-JP" sz="3200" dirty="0" err="1"/>
              <a:t>seiseki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>
                <a:solidFill>
                  <a:srgbClr val="C00000"/>
                </a:solidFill>
              </a:rPr>
              <a:t>ORDER BY</a:t>
            </a:r>
            <a:r>
              <a:rPr lang="en-US" altLang="ja-JP" sz="3200" dirty="0"/>
              <a:t> </a:t>
            </a:r>
            <a:r>
              <a:rPr lang="en-US" altLang="ja-JP" sz="3200" dirty="0" err="1"/>
              <a:t>jukousya</a:t>
            </a:r>
            <a:r>
              <a:rPr lang="en-US" altLang="ja-JP" sz="3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9794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6-1.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618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440734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はリレーショナル</a:t>
            </a:r>
            <a:br>
              <a:rPr lang="en-US" altLang="ja-JP" dirty="0"/>
            </a:br>
            <a:r>
              <a:rPr lang="ja-JP" altLang="en-US" dirty="0"/>
              <a:t>データベース管理システム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29354" y="603318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自在なデータ操作（</a:t>
            </a:r>
            <a:r>
              <a:rPr kumimoji="1" lang="ja-JP" altLang="en-US" b="1" dirty="0">
                <a:solidFill>
                  <a:srgbClr val="C00000"/>
                </a:solidFill>
              </a:rPr>
              <a:t>検索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C00000"/>
                </a:solidFill>
              </a:rPr>
              <a:t>集計</a:t>
            </a:r>
            <a:r>
              <a:rPr kumimoji="1" lang="ja-JP" altLang="en-US" dirty="0"/>
              <a:t>、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並べ替え</a:t>
            </a:r>
            <a:r>
              <a:rPr kumimoji="1" lang="ja-JP" altLang="en-US" dirty="0"/>
              <a:t>）のための</a:t>
            </a:r>
            <a:r>
              <a:rPr lang="ja-JP" altLang="en-US" dirty="0"/>
              <a:t>いくつかのビュー</a:t>
            </a:r>
            <a:endParaRPr kumimoji="1"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3" y="1347828"/>
            <a:ext cx="2706832" cy="11520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96" y="4511185"/>
            <a:ext cx="2240374" cy="66932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29354" y="520636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データの確認のための</a:t>
            </a:r>
            <a:r>
              <a:rPr lang="ja-JP" altLang="en-US" b="1" dirty="0">
                <a:solidFill>
                  <a:srgbClr val="C00000"/>
                </a:solidFill>
              </a:rPr>
              <a:t>データシートビュ</a:t>
            </a:r>
            <a:r>
              <a:rPr lang="ja-JP" altLang="en-US" dirty="0">
                <a:solidFill>
                  <a:srgbClr val="C00000"/>
                </a:solidFill>
              </a:rPr>
              <a:t>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70" y="998613"/>
            <a:ext cx="1653023" cy="109544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289806" y="2228379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をビジュアルに行う</a:t>
            </a:r>
            <a:endParaRPr lang="en-US" altLang="ja-JP" dirty="0"/>
          </a:p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デザインビュー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695" y="3113084"/>
            <a:ext cx="2314575" cy="4572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289806" y="3627628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dirty="0"/>
              <a:t>をコマンドで行う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ja-JP" altLang="en-US" b="1" dirty="0">
                <a:solidFill>
                  <a:srgbClr val="C00000"/>
                </a:solidFill>
              </a:rPr>
              <a:t>ビュー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4898" y="252620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dirty="0"/>
              <a:t>では，</a:t>
            </a:r>
            <a:endParaRPr lang="en-US" altLang="ja-JP" dirty="0"/>
          </a:p>
          <a:p>
            <a:r>
              <a:rPr lang="ja-JP" altLang="en-US" b="1" dirty="0"/>
              <a:t>テーブルの編集</a:t>
            </a:r>
            <a:r>
              <a:rPr lang="ja-JP" altLang="en-US" dirty="0"/>
              <a:t>などができる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49305" y="1923836"/>
            <a:ext cx="1918854" cy="4805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3" y="3585290"/>
            <a:ext cx="2706832" cy="115201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37954" y="4256725"/>
            <a:ext cx="654627" cy="4542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4898" y="473730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テーブルビュー</a:t>
            </a:r>
            <a:r>
              <a:rPr lang="ja-JP" altLang="en-US" dirty="0"/>
              <a:t>は，リレーショナル</a:t>
            </a:r>
            <a:endParaRPr lang="en-US" altLang="ja-JP" dirty="0"/>
          </a:p>
          <a:p>
            <a:r>
              <a:rPr lang="ja-JP" altLang="en-US" dirty="0"/>
              <a:t>データベースの中の</a:t>
            </a:r>
            <a:r>
              <a:rPr lang="ja-JP" altLang="en-US" b="1" dirty="0"/>
              <a:t>テーブル一覧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2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1798</Words>
  <Application>Microsoft Office PowerPoint</Application>
  <PresentationFormat>画面に合わせる (4:3)</PresentationFormat>
  <Paragraphs>432</Paragraphs>
  <Slides>46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5" baseType="lpstr">
      <vt:lpstr>Inconsolata</vt:lpstr>
      <vt:lpstr>メイリオ</vt:lpstr>
      <vt:lpstr>游ゴシック</vt:lpstr>
      <vt:lpstr>Abadi</vt:lpstr>
      <vt:lpstr>Arial</vt:lpstr>
      <vt:lpstr>Calibri</vt:lpstr>
      <vt:lpstr>Courier New</vt:lpstr>
      <vt:lpstr>Segoe UI</vt:lpstr>
      <vt:lpstr>Office テーマ</vt:lpstr>
      <vt:lpstr>de-6. 並べ替え（ソート） </vt:lpstr>
      <vt:lpstr>SQL による問い合わせの例</vt:lpstr>
      <vt:lpstr>並べ替え（ソート）のバリエーション</vt:lpstr>
      <vt:lpstr>SQL を用いた並べ替え（ソート）</vt:lpstr>
      <vt:lpstr>PowerPoint プレゼンテーション</vt:lpstr>
      <vt:lpstr>アウトライン</vt:lpstr>
      <vt:lpstr>PowerPoint プレゼンテーション</vt:lpstr>
      <vt:lpstr>6-1. Access の SQL ビュー</vt:lpstr>
      <vt:lpstr>マイクロソフト Access はリレーショナル データベース管理システム</vt:lpstr>
      <vt:lpstr>SQL ビュー</vt:lpstr>
      <vt:lpstr>6-2. SQL によるテーブル定義（Access を使用）</vt:lpstr>
      <vt:lpstr>Access のスタート画面</vt:lpstr>
      <vt:lpstr>実習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気を付けて欲しいこと</vt:lpstr>
      <vt:lpstr>テーブルの削除</vt:lpstr>
      <vt:lpstr>6-3. Access の データシートビュー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6-4 SQL による並べ替え（ソート） (Access を使用)</vt:lpstr>
      <vt:lpstr>問い合わせ（クエリ）での、２つのビュー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6-5. 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164</cp:revision>
  <dcterms:created xsi:type="dcterms:W3CDTF">2019-11-02T00:06:04Z</dcterms:created>
  <dcterms:modified xsi:type="dcterms:W3CDTF">2022-11-11T01:25:29Z</dcterms:modified>
</cp:coreProperties>
</file>