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589" r:id="rId2"/>
    <p:sldId id="953" r:id="rId3"/>
    <p:sldId id="954" r:id="rId4"/>
    <p:sldId id="955" r:id="rId5"/>
    <p:sldId id="956" r:id="rId6"/>
    <p:sldId id="957" r:id="rId7"/>
    <p:sldId id="958" r:id="rId8"/>
    <p:sldId id="959" r:id="rId9"/>
    <p:sldId id="960" r:id="rId10"/>
    <p:sldId id="961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54" d="100"/>
          <a:sy n="54" d="100"/>
        </p:scale>
        <p:origin x="22" y="2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80D5-EDEA-4895-8CB1-F56E4C324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6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リレーショナルデータベースは，</a:t>
            </a:r>
            <a:endParaRPr kumimoji="1" lang="en-US" altLang="ja-JP" dirty="0"/>
          </a:p>
          <a:p>
            <a:r>
              <a:rPr kumimoji="1" lang="ja-JP" altLang="en-US" dirty="0"/>
              <a:t>データ本体とソフトが合体したものです．</a:t>
            </a:r>
            <a:endParaRPr kumimoji="1" lang="en-US" altLang="ja-JP" dirty="0"/>
          </a:p>
          <a:p>
            <a:r>
              <a:rPr kumimoji="1" lang="ja-JP" altLang="en-US" dirty="0"/>
              <a:t>ソフトは「管理」を付けて，リレーショナルデータベース管理システムと言います．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データ本体の方は，リレーショナルデータベースと言います．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これら２つが合体したシステムを，リレーショナルデータベースと言います．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データ本体である，リレーショナルデータベースは，たくさんのテーブルが入っているのが普通です．</a:t>
            </a:r>
            <a:endParaRPr kumimoji="1" lang="en-US" altLang="ja-JP" dirty="0"/>
          </a:p>
          <a:p>
            <a:r>
              <a:rPr kumimoji="1" lang="ja-JP" altLang="en-US" dirty="0"/>
              <a:t>リレーショナルデータベースは，あるテーマの沿って取集された大量のデータなのですが，</a:t>
            </a:r>
            <a:endParaRPr kumimoji="1" lang="en-US" altLang="ja-JP" dirty="0"/>
          </a:p>
          <a:p>
            <a:r>
              <a:rPr kumimoji="1" lang="ja-JP" altLang="en-US" dirty="0"/>
              <a:t>このとき，テーマが２つあれば，テーブルは２つできます．</a:t>
            </a:r>
            <a:endParaRPr kumimoji="1" lang="en-US" altLang="ja-JP" dirty="0"/>
          </a:p>
          <a:p>
            <a:r>
              <a:rPr kumimoji="1" lang="ja-JP" altLang="en-US" dirty="0"/>
              <a:t>テーマが３つあれば，テーブルは３つになったでしょう．</a:t>
            </a:r>
            <a:endParaRPr kumimoji="1" lang="en-US" altLang="ja-JP" dirty="0"/>
          </a:p>
          <a:p>
            <a:r>
              <a:rPr kumimoji="1" lang="ja-JP" altLang="en-US" dirty="0"/>
              <a:t>テーブルにはたくさんの行がありますね．</a:t>
            </a:r>
            <a:endParaRPr kumimoji="1" lang="en-US" altLang="ja-JP" dirty="0"/>
          </a:p>
          <a:p>
            <a:r>
              <a:rPr kumimoji="1" lang="ja-JP" altLang="en-US" dirty="0"/>
              <a:t>みかん，５０という行で１つのデータ，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りんご，１００という行で１つのデータ，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このようにたくさんのデータがあつまってテーブルになっています．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42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05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データ型は属性ごとに設定します．</a:t>
            </a:r>
            <a:endParaRPr kumimoji="1" lang="en-US" altLang="ja-JP" dirty="0"/>
          </a:p>
          <a:p>
            <a:r>
              <a:rPr kumimoji="1" lang="ja-JP" altLang="en-US" dirty="0"/>
              <a:t>このテーブルの例で示すように，</a:t>
            </a:r>
            <a:endParaRPr kumimoji="1" lang="en-US" altLang="ja-JP" dirty="0"/>
          </a:p>
          <a:p>
            <a:r>
              <a:rPr kumimoji="1" lang="en-US" altLang="ja-JP" dirty="0"/>
              <a:t>id</a:t>
            </a:r>
            <a:r>
              <a:rPr kumimoji="1" lang="ja-JP" altLang="en-US" dirty="0"/>
              <a:t>属性は自動インクリメント，</a:t>
            </a:r>
            <a:endParaRPr kumimoji="1" lang="en-US" altLang="ja-JP" dirty="0"/>
          </a:p>
          <a:p>
            <a:r>
              <a:rPr kumimoji="1" lang="en-US" altLang="ja-JP" dirty="0"/>
              <a:t>products</a:t>
            </a:r>
            <a:r>
              <a:rPr kumimoji="1" lang="ja-JP" altLang="en-US" dirty="0"/>
              <a:t>属性には短いテキスト，</a:t>
            </a:r>
            <a:endParaRPr kumimoji="1" lang="en-US" altLang="ja-JP" dirty="0"/>
          </a:p>
          <a:p>
            <a:r>
              <a:rPr kumimoji="1" lang="ja-JP" altLang="en-US" dirty="0"/>
              <a:t>単価属性には数値というように，</a:t>
            </a:r>
            <a:endParaRPr kumimoji="1" lang="en-US" altLang="ja-JP" dirty="0"/>
          </a:p>
          <a:p>
            <a:r>
              <a:rPr kumimoji="1" lang="ja-JP" altLang="en-US" dirty="0"/>
              <a:t>属性ごとに異なるデータ型を設定することができます．</a:t>
            </a:r>
            <a:endParaRPr kumimoji="1" lang="en-US" altLang="ja-JP" dirty="0"/>
          </a:p>
          <a:p>
            <a:r>
              <a:rPr kumimoji="1" lang="ja-JP" altLang="en-US" dirty="0"/>
              <a:t>こうして設定されたデータ型と違うデータを入れることはできません．</a:t>
            </a:r>
            <a:endParaRPr kumimoji="1" lang="en-US" altLang="ja-JP" dirty="0"/>
          </a:p>
          <a:p>
            <a:r>
              <a:rPr kumimoji="1" lang="ja-JP" altLang="en-US" dirty="0"/>
              <a:t>例えば，単価属性が数値に設定されているとき，</a:t>
            </a:r>
            <a:endParaRPr kumimoji="1" lang="en-US" altLang="ja-JP" dirty="0"/>
          </a:p>
          <a:p>
            <a:r>
              <a:rPr kumimoji="1" lang="ja-JP" altLang="en-US" dirty="0"/>
              <a:t>数値でないデータを入れることはできません．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82FCC-E7B9-4D79-B158-EAEDCA2E771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70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de/rdbkiso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602986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smtClean="0">
                <a:solidFill>
                  <a:schemeClr val="tx1"/>
                </a:solidFill>
                <a:latin typeface="メイリオ" panose="020B0604030504040204" pitchFamily="50" charset="-128"/>
              </a:rPr>
              <a:t>1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リレーショナル</a:t>
            </a:r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</a:rPr>
              <a:t>データベースシステム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9" y="3294369"/>
            <a:ext cx="5288602" cy="16785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リレーショナルデータベースの基本まとめ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endParaRPr lang="en-US" altLang="ja-JP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altLang="ja-JP" sz="20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altLang="ja-JP" sz="2000" dirty="0" err="1" smtClean="0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de</a:t>
            </a:r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hlinkClick r:id="rId4"/>
              </a:rPr>
              <a:t>rdbkiso</a:t>
            </a:r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4098B7AE-0745-4698-9D37-861AFDF2DB2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1529" y="1114639"/>
          <a:ext cx="65566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67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204364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3074925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属性のデータ型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/>
          <p:cNvSpPr/>
          <p:nvPr/>
        </p:nvSpPr>
        <p:spPr>
          <a:xfrm>
            <a:off x="6981423" y="1721116"/>
            <a:ext cx="238153" cy="1300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43333" y="1955203"/>
            <a:ext cx="1700751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の本体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05868" y="1199901"/>
            <a:ext cx="203660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属性名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53116" y="4823873"/>
            <a:ext cx="5071899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それぞれの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7623" y="3760284"/>
            <a:ext cx="1055493" cy="44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TEXT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38983" y="3719130"/>
            <a:ext cx="2054993" cy="4442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DATETIME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右中かっこ 5"/>
          <p:cNvSpPr/>
          <p:nvPr/>
        </p:nvSpPr>
        <p:spPr>
          <a:xfrm rot="5400000">
            <a:off x="3230267" y="1235686"/>
            <a:ext cx="286924" cy="65570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686509" y="340983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上矢印 20"/>
          <p:cNvSpPr/>
          <p:nvPr/>
        </p:nvSpPr>
        <p:spPr>
          <a:xfrm>
            <a:off x="1928848" y="3424148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上矢印 21"/>
          <p:cNvSpPr/>
          <p:nvPr/>
        </p:nvSpPr>
        <p:spPr>
          <a:xfrm>
            <a:off x="5323579" y="3424148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95224" y="1097819"/>
            <a:ext cx="6810644" cy="45908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上矢印 20">
            <a:extLst>
              <a:ext uri="{FF2B5EF4-FFF2-40B4-BE49-F238E27FC236}">
                <a16:creationId xmlns:a16="http://schemas.microsoft.com/office/drawing/2014/main" id="{C8DF2FD6-26C9-4029-9DD9-94689397553D}"/>
              </a:ext>
            </a:extLst>
          </p:cNvPr>
          <p:cNvSpPr/>
          <p:nvPr/>
        </p:nvSpPr>
        <p:spPr>
          <a:xfrm>
            <a:off x="3107759" y="3429741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4AAD05-C23E-4B13-8BEF-45B9990851A7}"/>
              </a:ext>
            </a:extLst>
          </p:cNvPr>
          <p:cNvSpPr txBox="1"/>
          <p:nvPr/>
        </p:nvSpPr>
        <p:spPr>
          <a:xfrm>
            <a:off x="1572551" y="3769737"/>
            <a:ext cx="1055493" cy="44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TEXT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2B7C33E-C672-436B-B319-3781369817D1}"/>
              </a:ext>
            </a:extLst>
          </p:cNvPr>
          <p:cNvSpPr txBox="1"/>
          <p:nvPr/>
        </p:nvSpPr>
        <p:spPr>
          <a:xfrm>
            <a:off x="2747479" y="3779190"/>
            <a:ext cx="1055493" cy="44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TEXT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6196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AD331B-5B1C-4B36-9606-2337A5C6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データベースシステム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0FB24-470D-4B15-BE22-FACBCD76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データベースシステム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を扱う </a:t>
            </a:r>
            <a:r>
              <a:rPr lang="en-US" altLang="ja-JP" dirty="0"/>
              <a:t>IT </a:t>
            </a:r>
            <a:r>
              <a:rPr lang="ja-JP" altLang="en-US" dirty="0"/>
              <a:t>のシステム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C5DA08-05D7-429F-9B65-5020CF13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Picture 18" descr="j0285750">
            <a:extLst>
              <a:ext uri="{FF2B5EF4-FFF2-40B4-BE49-F238E27FC236}">
                <a16:creationId xmlns:a16="http://schemas.microsoft.com/office/drawing/2014/main" id="{04388CBF-C6F5-4CC7-B172-8DE13924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4537435"/>
            <a:ext cx="1402556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A8EC54-22F1-4ECC-946E-BD375357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886" y="5585506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管理システム</a:t>
            </a:r>
          </a:p>
        </p:txBody>
      </p:sp>
      <p:pic>
        <p:nvPicPr>
          <p:cNvPr id="7" name="Picture 4" descr="j0195384">
            <a:extLst>
              <a:ext uri="{FF2B5EF4-FFF2-40B4-BE49-F238E27FC236}">
                <a16:creationId xmlns:a16="http://schemas.microsoft.com/office/drawing/2014/main" id="{BC1D67E3-301F-4423-8FFD-574B9AEC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3974" y="4033802"/>
            <a:ext cx="729854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27">
            <a:extLst>
              <a:ext uri="{FF2B5EF4-FFF2-40B4-BE49-F238E27FC236}">
                <a16:creationId xmlns:a16="http://schemas.microsoft.com/office/drawing/2014/main" id="{E4928EE5-F15A-4793-B7BC-6450F315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16" y="4938677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16B0349-ED6F-4F32-BE56-FCB9C08CA268}"/>
              </a:ext>
            </a:extLst>
          </p:cNvPr>
          <p:cNvSpPr txBox="1">
            <a:spLocks/>
          </p:cNvSpPr>
          <p:nvPr/>
        </p:nvSpPr>
        <p:spPr>
          <a:xfrm>
            <a:off x="569001" y="2161286"/>
            <a:ext cx="8461375" cy="114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データベースシステム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＝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（データの集まり）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　　＋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（ソフトウエア）</a:t>
            </a:r>
          </a:p>
        </p:txBody>
      </p:sp>
      <p:pic>
        <p:nvPicPr>
          <p:cNvPr id="10" name="Picture 24" descr="[フリーイラスト素材] クリップアート, PC / パソコン / コンピュータ, サーバ, インターネット, 灰色 / グレー ID:201310050600">
            <a:extLst>
              <a:ext uri="{FF2B5EF4-FFF2-40B4-BE49-F238E27FC236}">
                <a16:creationId xmlns:a16="http://schemas.microsoft.com/office/drawing/2014/main" id="{C169EB16-6A8B-43EB-979D-129765D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80" y="4669595"/>
            <a:ext cx="781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E1857B7C-36B4-48A0-B4F5-8B6BBF562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021" y="5703057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pic>
        <p:nvPicPr>
          <p:cNvPr id="12" name="Picture 29" descr="http://free-illustrations-ls01.gatag.net/images/lgi01a201401181000.jpg">
            <a:extLst>
              <a:ext uri="{FF2B5EF4-FFF2-40B4-BE49-F238E27FC236}">
                <a16:creationId xmlns:a16="http://schemas.microsoft.com/office/drawing/2014/main" id="{F0C8A2EE-34B3-44E6-AF8D-B9EF5C5C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54" y="3998083"/>
            <a:ext cx="1131094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0">
            <a:extLst>
              <a:ext uri="{FF2B5EF4-FFF2-40B4-BE49-F238E27FC236}">
                <a16:creationId xmlns:a16="http://schemas.microsoft.com/office/drawing/2014/main" id="{52D912CD-B354-46BD-818F-DE7F5F1C8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15968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042BED2E-7B4B-40C6-9343-A80DA844B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65" y="4285023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113DFA4B-7693-4996-9FE1-B8DF90AA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509" y="4926770"/>
            <a:ext cx="646331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記憶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装置</a:t>
            </a:r>
          </a:p>
        </p:txBody>
      </p:sp>
      <p:sp>
        <p:nvSpPr>
          <p:cNvPr id="16" name="テキスト ボックス 27">
            <a:extLst>
              <a:ext uri="{FF2B5EF4-FFF2-40B4-BE49-F238E27FC236}">
                <a16:creationId xmlns:a16="http://schemas.microsoft.com/office/drawing/2014/main" id="{B1F1E6DF-462E-4C60-8598-B6023D8F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120968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テキスト ボックス 27">
            <a:extLst>
              <a:ext uri="{FF2B5EF4-FFF2-40B4-BE49-F238E27FC236}">
                <a16:creationId xmlns:a16="http://schemas.microsoft.com/office/drawing/2014/main" id="{50411095-F344-400B-A7A9-DBBD30E7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503" y="6248364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Picture 37" descr="ATMを使う人のイラスト">
            <a:extLst>
              <a:ext uri="{FF2B5EF4-FFF2-40B4-BE49-F238E27FC236}">
                <a16:creationId xmlns:a16="http://schemas.microsoft.com/office/drawing/2014/main" id="{BBFB0281-95A9-499C-8EE8-E6754915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276815"/>
            <a:ext cx="626269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38">
            <a:extLst>
              <a:ext uri="{FF2B5EF4-FFF2-40B4-BE49-F238E27FC236}">
                <a16:creationId xmlns:a16="http://schemas.microsoft.com/office/drawing/2014/main" id="{5934A589-3370-4196-B86B-3CD797A16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8603" y="4399323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Line 39">
            <a:extLst>
              <a:ext uri="{FF2B5EF4-FFF2-40B4-BE49-F238E27FC236}">
                <a16:creationId xmlns:a16="http://schemas.microsoft.com/office/drawing/2014/main" id="{CB24702F-50EB-410A-9F21-0DDB2CA4F4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6438" y="4699362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Line 40">
            <a:extLst>
              <a:ext uri="{FF2B5EF4-FFF2-40B4-BE49-F238E27FC236}">
                <a16:creationId xmlns:a16="http://schemas.microsoft.com/office/drawing/2014/main" id="{2523771A-A7A6-4EA8-A724-211767E4C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4187" y="4905338"/>
            <a:ext cx="210741" cy="614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Line 42">
            <a:extLst>
              <a:ext uri="{FF2B5EF4-FFF2-40B4-BE49-F238E27FC236}">
                <a16:creationId xmlns:a16="http://schemas.microsoft.com/office/drawing/2014/main" id="{11EF67B2-AC76-4815-ACAD-B7962D147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8094" y="4538627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5">
            <a:extLst>
              <a:ext uri="{FF2B5EF4-FFF2-40B4-BE49-F238E27FC236}">
                <a16:creationId xmlns:a16="http://schemas.microsoft.com/office/drawing/2014/main" id="{CAE2AF92-58D2-4397-A265-EC49929F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4" y="6260270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pic>
        <p:nvPicPr>
          <p:cNvPr id="24" name="Picture 45" descr="http://konifree.web.fc2.com/bn1-1143.jpg">
            <a:extLst>
              <a:ext uri="{FF2B5EF4-FFF2-40B4-BE49-F238E27FC236}">
                <a16:creationId xmlns:a16="http://schemas.microsoft.com/office/drawing/2014/main" id="{6FEDE037-7C0E-42E2-8E63-E1357542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84" y="5301817"/>
            <a:ext cx="627459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6">
            <a:extLst>
              <a:ext uri="{FF2B5EF4-FFF2-40B4-BE49-F238E27FC236}">
                <a16:creationId xmlns:a16="http://schemas.microsoft.com/office/drawing/2014/main" id="{50B8A67A-9048-4A2C-AAED-D9BAA4820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918" y="5049405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ネットワーク</a:t>
            </a:r>
          </a:p>
        </p:txBody>
      </p:sp>
      <p:sp>
        <p:nvSpPr>
          <p:cNvPr id="26" name="角丸四角形 28">
            <a:extLst>
              <a:ext uri="{FF2B5EF4-FFF2-40B4-BE49-F238E27FC236}">
                <a16:creationId xmlns:a16="http://schemas.microsoft.com/office/drawing/2014/main" id="{F5E208F5-1537-4EE0-BB05-2198B27740AF}"/>
              </a:ext>
            </a:extLst>
          </p:cNvPr>
          <p:cNvSpPr/>
          <p:nvPr/>
        </p:nvSpPr>
        <p:spPr>
          <a:xfrm>
            <a:off x="486959" y="2080323"/>
            <a:ext cx="7850854" cy="1612461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69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データベースは，我々の生活に必須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8DB55-E895-48B7-B177-8BA3B81DB942}" type="slidenum"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620506" y="3013307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V="1">
            <a:off x="5873828" y="3479528"/>
            <a:ext cx="484678" cy="7012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854806" y="3235396"/>
            <a:ext cx="588410" cy="1297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067629" y="3728211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ネットワーク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V="1">
            <a:off x="5064541" y="3287839"/>
            <a:ext cx="1158597" cy="59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5018512" y="2748937"/>
            <a:ext cx="1204626" cy="3070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9" name="Picture 2" descr="http://1.bp.blogspot.com/-7_tELB1A_Zw/UZM49POKe7I/AAAAAAAASQk/1YS95rrd1IM/s800/computer_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22" y="2082115"/>
            <a:ext cx="1051871" cy="9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3.bp.blogspot.com/-rxGpy3sFcRE/UdYhIQxFOpI/AAAAAAAAV4w/cna44PTl1tw/s530/chikyu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10" y="2688551"/>
            <a:ext cx="978298" cy="10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76" y="3235396"/>
            <a:ext cx="914317" cy="9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12657" y="2991429"/>
            <a:ext cx="871939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取引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304008" y="3008420"/>
            <a:ext cx="824207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記入</a:t>
            </a:r>
          </a:p>
        </p:txBody>
      </p:sp>
      <p:pic>
        <p:nvPicPr>
          <p:cNvPr id="47" name="Picture 4" descr="http://3.bp.blogspot.com/-olBaPxDoJL0/VahTtOA-sGI/AAAAAAAAv3U/KkyqU0OCERY/s800/money_choub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3" y="2140538"/>
            <a:ext cx="1038278" cy="9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2.bp.blogspot.com/-Gs4MgMoRfwI/Ur1HRZ-odII/AAAAAAAAcdc/-ROKSGsN61Y/s800/atm_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" y="1945321"/>
            <a:ext cx="969366" cy="10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1987367" y="3023588"/>
            <a:ext cx="1545432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データ保存</a:t>
            </a:r>
          </a:p>
        </p:txBody>
      </p:sp>
      <p:pic>
        <p:nvPicPr>
          <p:cNvPr id="50" name="Picture 44" descr="本が詰まったダンボール箱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81" y="1902007"/>
            <a:ext cx="1310879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161" y="4042511"/>
            <a:ext cx="1616132" cy="1041856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4" y="4445708"/>
            <a:ext cx="10429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6" y="3788917"/>
            <a:ext cx="1294209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23"/>
          <p:cNvSpPr>
            <a:spLocks noChangeArrowheads="1"/>
          </p:cNvSpPr>
          <p:nvPr/>
        </p:nvSpPr>
        <p:spPr bwMode="auto">
          <a:xfrm>
            <a:off x="422946" y="5468045"/>
            <a:ext cx="1762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センサー連携</a:t>
            </a:r>
          </a:p>
        </p:txBody>
      </p:sp>
      <p:pic>
        <p:nvPicPr>
          <p:cNvPr id="1026" name="Picture 2" descr="https://3.bp.blogspot.com/-wDpBSxzpbtI/WK7epUaIFxI/AAAAAAABB9s/UG5LeKT8RHAa_ygLFcaJOpwwj4A7ZWlegCLcB/s800/camera_360_zentenkyu_s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29" y="4563438"/>
            <a:ext cx="733624" cy="8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8NKYZTR2p3k/W-VEjTGpRGI/AAAAAAABQGg/NXH8bcXl7AUcuKaDVpzSCidakjdbOCMmQCLcBGAs/s800/smartphone_map_app_woma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29" y="3139703"/>
            <a:ext cx="1196081" cy="13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23"/>
          <p:cNvSpPr>
            <a:spLocks noChangeArrowheads="1"/>
          </p:cNvSpPr>
          <p:nvPr/>
        </p:nvSpPr>
        <p:spPr bwMode="auto">
          <a:xfrm>
            <a:off x="1987367" y="5131005"/>
            <a:ext cx="1762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人工知能応用</a:t>
            </a:r>
          </a:p>
        </p:txBody>
      </p:sp>
      <p:pic>
        <p:nvPicPr>
          <p:cNvPr id="1030" name="Picture 6" descr="https://3.bp.blogspot.com/-rLWMahJq8IY/VEETQ6djzwI/AAAAAAAAocg/CVL0dqrMC7k/s800/bouhan_camer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0" y="4547973"/>
            <a:ext cx="956188" cy="9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5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515530" y="4401733"/>
            <a:ext cx="20697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管理システム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49187" y="4428037"/>
            <a:ext cx="2069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525556" y="3032195"/>
            <a:ext cx="4142687" cy="2408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69621" y="3101252"/>
            <a:ext cx="180049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539211" y="3777090"/>
            <a:ext cx="723275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記憶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装置</a:t>
            </a:r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464868" y="5617686"/>
            <a:ext cx="4762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あわせて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リレーショナルデータベースシステム</a:t>
            </a:r>
          </a:p>
        </p:txBody>
      </p:sp>
      <p:pic>
        <p:nvPicPr>
          <p:cNvPr id="11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4" y="3376285"/>
            <a:ext cx="1217357" cy="11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50" y="3419800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4668242" y="2178583"/>
            <a:ext cx="4433492" cy="3261896"/>
          </a:xfrm>
          <a:prstGeom prst="wedgeEllipseCallout">
            <a:avLst>
              <a:gd name="adj1" fmla="val -61058"/>
              <a:gd name="adj2" fmla="val 4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755638" y="4724898"/>
            <a:ext cx="4392657" cy="4154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が格納される</a:t>
            </a:r>
          </a:p>
        </p:txBody>
      </p:sp>
      <p:sp>
        <p:nvSpPr>
          <p:cNvPr id="19" name="テキスト ボックス 5">
            <a:extLst>
              <a:ext uri="{FF2B5EF4-FFF2-40B4-BE49-F238E27FC236}">
                <a16:creationId xmlns:a16="http://schemas.microsoft.com/office/drawing/2014/main" id="{672F89A7-A32C-4886-B1A8-285B7A11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88" y="842186"/>
            <a:ext cx="83735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の一種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データの形は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ともいう）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FE247BB-CCCE-4A70-872D-60B4A1693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486" y="3714447"/>
            <a:ext cx="2491295" cy="92184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55E8192-90AA-400C-90B9-4C18F6F3E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432" y="2380534"/>
            <a:ext cx="1915556" cy="125761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A0296E1-9D32-B37F-807C-68619D9F8481}"/>
              </a:ext>
            </a:extLst>
          </p:cNvPr>
          <p:cNvSpPr/>
          <p:nvPr/>
        </p:nvSpPr>
        <p:spPr>
          <a:xfrm>
            <a:off x="7080666" y="2707963"/>
            <a:ext cx="1915556" cy="6425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id,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name, price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858D216-3166-0C24-42F3-8E602104AF46}"/>
              </a:ext>
            </a:extLst>
          </p:cNvPr>
          <p:cNvSpPr/>
          <p:nvPr/>
        </p:nvSpPr>
        <p:spPr>
          <a:xfrm>
            <a:off x="7418024" y="3848661"/>
            <a:ext cx="1915556" cy="6425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book, who,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what, at</a:t>
            </a:r>
          </a:p>
        </p:txBody>
      </p:sp>
    </p:spTree>
    <p:extLst>
      <p:ext uri="{BB962C8B-B14F-4D97-AF65-F5344CB8AC3E}">
        <p14:creationId xmlns:p14="http://schemas.microsoft.com/office/powerpoint/2010/main" val="42016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977D8E-564C-4E9D-BD03-2C6BA5DD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174624"/>
            <a:ext cx="8751399" cy="688693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リレーショナルデータベースシステムは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表計算ではない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2A1657-6A5D-4948-A810-EC3F6435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48D3940E-F09B-4B90-8B26-FFAD249E9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464" y="1382147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294FB8D7-7412-4ECC-9AB1-9AFD7E32B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706" y="1967934"/>
            <a:ext cx="341760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+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4BA1F3-4F5E-4C1A-B091-61B0F7BF7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35" y="2556103"/>
            <a:ext cx="18004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管理システム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AF0D9ABB-B869-44FC-A269-EB3D1B88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99" y="3405019"/>
            <a:ext cx="401072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| |</a:t>
            </a:r>
          </a:p>
        </p:txBody>
      </p:sp>
      <p:sp>
        <p:nvSpPr>
          <p:cNvPr id="9" name="テキスト ボックス 5">
            <a:extLst>
              <a:ext uri="{FF2B5EF4-FFF2-40B4-BE49-F238E27FC236}">
                <a16:creationId xmlns:a16="http://schemas.microsoft.com/office/drawing/2014/main" id="{9EADE161-8F26-453C-8F5D-904114E5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698" y="3962232"/>
            <a:ext cx="18004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システム</a:t>
            </a: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81C16998-25B8-480B-A516-876E4476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113" y="1405051"/>
            <a:ext cx="2339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エクセルのデータ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29AB936A-F121-4827-A20F-8CF5F48D8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608" y="2038464"/>
            <a:ext cx="341760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+</a:t>
            </a:r>
          </a:p>
        </p:txBody>
      </p:sp>
      <p:sp>
        <p:nvSpPr>
          <p:cNvPr id="12" name="テキスト ボックス 5">
            <a:extLst>
              <a:ext uri="{FF2B5EF4-FFF2-40B4-BE49-F238E27FC236}">
                <a16:creationId xmlns:a16="http://schemas.microsoft.com/office/drawing/2014/main" id="{E4FB744B-5AEC-4FA2-8F3C-173C4713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294" y="2615918"/>
            <a:ext cx="23391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エクセル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（ソフトウエア）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C94C6813-FB5F-4C7F-9A98-297F896FA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641" y="3407683"/>
            <a:ext cx="401072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| |</a:t>
            </a:r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8A7FB871-1E00-4168-A66D-EA204654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197" y="4100626"/>
            <a:ext cx="2339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表計算のシステム</a:t>
            </a:r>
          </a:p>
        </p:txBody>
      </p:sp>
      <p:pic>
        <p:nvPicPr>
          <p:cNvPr id="15" name="Picture 21" descr="Office Excel 2007 Microsoft128PX PNG アイコンダウンロード">
            <a:extLst>
              <a:ext uri="{FF2B5EF4-FFF2-40B4-BE49-F238E27FC236}">
                <a16:creationId xmlns:a16="http://schemas.microsoft.com/office/drawing/2014/main" id="{1AD42944-2DAC-476B-9B2B-FE5C9030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21" y="3081452"/>
            <a:ext cx="625078" cy="6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>
            <a:extLst>
              <a:ext uri="{FF2B5EF4-FFF2-40B4-BE49-F238E27FC236}">
                <a16:creationId xmlns:a16="http://schemas.microsoft.com/office/drawing/2014/main" id="{C24EC339-FE3F-4973-A379-E321EB3A2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121" y="4763805"/>
            <a:ext cx="992579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sng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表計算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1A544226-B53F-4ECF-9B11-39407D24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47" y="4752807"/>
            <a:ext cx="422423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データ共有，検索，セキュリティ</a:t>
            </a:r>
          </a:p>
        </p:txBody>
      </p:sp>
      <p:pic>
        <p:nvPicPr>
          <p:cNvPr id="18" name="図 1">
            <a:extLst>
              <a:ext uri="{FF2B5EF4-FFF2-40B4-BE49-F238E27FC236}">
                <a16:creationId xmlns:a16="http://schemas.microsoft.com/office/drawing/2014/main" id="{6E93AC71-B54D-46C4-B6E8-F7E623BEF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40" y="1738427"/>
            <a:ext cx="1944290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2">
            <a:extLst>
              <a:ext uri="{FF2B5EF4-FFF2-40B4-BE49-F238E27FC236}">
                <a16:creationId xmlns:a16="http://schemas.microsoft.com/office/drawing/2014/main" id="{C168CA95-90C7-45F8-A8E8-4B6049CE5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62" y="1739335"/>
            <a:ext cx="1790700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40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A3E68-4B17-48F1-8772-D9728F4D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7F1058-E769-4CD8-932F-490EF0E5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846138"/>
            <a:ext cx="8461375" cy="5719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データの形</a:t>
            </a:r>
            <a:r>
              <a:rPr lang="ja-JP" altLang="en-US" dirty="0"/>
              <a:t>は</a:t>
            </a:r>
            <a:r>
              <a:rPr lang="ja-JP" altLang="en-US" b="1" dirty="0"/>
              <a:t>テーブル</a:t>
            </a:r>
            <a:endParaRPr lang="en-US" altLang="ja-JP" dirty="0"/>
          </a:p>
          <a:p>
            <a:r>
              <a:rPr lang="ja-JP" altLang="en-US" b="1" dirty="0"/>
              <a:t>機能が豊富</a:t>
            </a:r>
            <a:endParaRPr lang="en-US" altLang="ja-JP" b="1" dirty="0"/>
          </a:p>
          <a:p>
            <a:r>
              <a:rPr lang="ja-JP" altLang="en-US" b="1" dirty="0"/>
              <a:t>扱いは容易．</a:t>
            </a:r>
            <a:r>
              <a:rPr lang="en-US" altLang="ja-JP" b="1" dirty="0"/>
              <a:t>SQL </a:t>
            </a:r>
            <a:r>
              <a:rPr lang="ja-JP" altLang="en-US" b="1" dirty="0"/>
              <a:t>を利用．</a:t>
            </a:r>
            <a:endParaRPr lang="en-US" altLang="ja-JP" dirty="0"/>
          </a:p>
          <a:p>
            <a:r>
              <a:rPr lang="ja-JP" altLang="en-US" b="1" dirty="0"/>
              <a:t>リレーショナルデータベース設計</a:t>
            </a:r>
            <a:r>
              <a:rPr lang="ja-JP" altLang="en-US" dirty="0"/>
              <a:t>の基礎は</a:t>
            </a:r>
            <a:r>
              <a:rPr lang="ja-JP" altLang="en-US" b="1" dirty="0"/>
              <a:t>体系化されている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異状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正規化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/>
              <a:t>普及度</a:t>
            </a:r>
            <a:r>
              <a:rPr lang="ja-JP" altLang="en-US" dirty="0"/>
              <a:t>はナンバーワン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には</a:t>
            </a:r>
            <a:r>
              <a:rPr lang="ja-JP" altLang="en-US" b="1" dirty="0"/>
              <a:t>さまざまある</a:t>
            </a:r>
            <a:r>
              <a:rPr lang="ja-JP" altLang="en-US" dirty="0"/>
              <a:t>．</a:t>
            </a:r>
            <a:r>
              <a:rPr lang="en-US" altLang="ja-JP" dirty="0"/>
              <a:t>MySQL, </a:t>
            </a:r>
            <a:r>
              <a:rPr lang="ja-JP" altLang="en-US" dirty="0"/>
              <a:t>マイクロソフト </a:t>
            </a:r>
            <a:r>
              <a:rPr lang="en-US" altLang="ja-JP" dirty="0"/>
              <a:t>Access, Oracle, SQL Server, PostgreSQL, SQLite3, Firebird </a:t>
            </a:r>
            <a:r>
              <a:rPr lang="ja-JP" altLang="en-US" dirty="0"/>
              <a:t>など．（無料で使えるものもある）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691866-F229-41AD-A9B5-9240C376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56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790CBD-DA34-43A7-B7D7-65F10558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7606E6-E1C0-45EB-BE3E-60C923B7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99E0FE-4E3B-4E2A-90B4-5A942181BDD3}"/>
              </a:ext>
            </a:extLst>
          </p:cNvPr>
          <p:cNvSpPr txBox="1"/>
          <p:nvPr/>
        </p:nvSpPr>
        <p:spPr>
          <a:xfrm>
            <a:off x="154983" y="1091289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角丸四角形吹き出し 15">
            <a:extLst>
              <a:ext uri="{FF2B5EF4-FFF2-40B4-BE49-F238E27FC236}">
                <a16:creationId xmlns:a16="http://schemas.microsoft.com/office/drawing/2014/main" id="{519E2CB0-E338-4C0E-B28A-CC9FB8EC076A}"/>
              </a:ext>
            </a:extLst>
          </p:cNvPr>
          <p:cNvSpPr/>
          <p:nvPr/>
        </p:nvSpPr>
        <p:spPr>
          <a:xfrm>
            <a:off x="98384" y="918355"/>
            <a:ext cx="1726366" cy="789624"/>
          </a:xfrm>
          <a:prstGeom prst="wedgeRoundRectCallout">
            <a:avLst>
              <a:gd name="adj1" fmla="val 92970"/>
              <a:gd name="adj2" fmla="val 6988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角丸四角形吹き出し 11">
            <a:extLst>
              <a:ext uri="{FF2B5EF4-FFF2-40B4-BE49-F238E27FC236}">
                <a16:creationId xmlns:a16="http://schemas.microsoft.com/office/drawing/2014/main" id="{9398A83F-A8E4-49B5-8F0B-DC7ED2240CAA}"/>
              </a:ext>
            </a:extLst>
          </p:cNvPr>
          <p:cNvSpPr/>
          <p:nvPr/>
        </p:nvSpPr>
        <p:spPr>
          <a:xfrm>
            <a:off x="2337817" y="5146045"/>
            <a:ext cx="4547253" cy="1106339"/>
          </a:xfrm>
          <a:prstGeom prst="wedgeRoundRectCallout">
            <a:avLst>
              <a:gd name="adj1" fmla="val -26081"/>
              <a:gd name="adj2" fmla="val -128202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BE920C-E1A7-4FBB-9E66-CDB0BBDC90DF}"/>
              </a:ext>
            </a:extLst>
          </p:cNvPr>
          <p:cNvSpPr txBox="1"/>
          <p:nvPr/>
        </p:nvSpPr>
        <p:spPr>
          <a:xfrm>
            <a:off x="2337818" y="5255588"/>
            <a:ext cx="4651317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book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」と「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who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」と「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what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」と「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9FB3B0A3-E3CA-485D-A955-C64C3B31C1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3675" y="1988587"/>
          <a:ext cx="65566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67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204364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3074925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9B4C9C-4E09-45E5-99A8-40D9F8F5C254}"/>
              </a:ext>
            </a:extLst>
          </p:cNvPr>
          <p:cNvSpPr txBox="1"/>
          <p:nvPr/>
        </p:nvSpPr>
        <p:spPr>
          <a:xfrm>
            <a:off x="3007213" y="1526922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tosyo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7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1F901-E19D-4C1B-86D4-A2C55E8E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リレーショナルデータベースの構築手順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DB09A-E0F2-4EB6-97C3-38775B8F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矢印 2">
            <a:extLst>
              <a:ext uri="{FF2B5EF4-FFF2-40B4-BE49-F238E27FC236}">
                <a16:creationId xmlns:a16="http://schemas.microsoft.com/office/drawing/2014/main" id="{A0D290CC-EBC1-41C2-8D20-07F8F2C52BA4}"/>
              </a:ext>
            </a:extLst>
          </p:cNvPr>
          <p:cNvSpPr/>
          <p:nvPr/>
        </p:nvSpPr>
        <p:spPr>
          <a:xfrm>
            <a:off x="3436567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7A4071-BF77-4442-99B5-B52D423126F9}"/>
              </a:ext>
            </a:extLst>
          </p:cNvPr>
          <p:cNvSpPr txBox="1">
            <a:spLocks/>
          </p:cNvSpPr>
          <p:nvPr/>
        </p:nvSpPr>
        <p:spPr>
          <a:xfrm>
            <a:off x="3786439" y="3927629"/>
            <a:ext cx="3333755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最初，テーブルは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矢印 18">
            <a:extLst>
              <a:ext uri="{FF2B5EF4-FFF2-40B4-BE49-F238E27FC236}">
                <a16:creationId xmlns:a16="http://schemas.microsoft.com/office/drawing/2014/main" id="{90AF57B0-00DF-4CC2-8C41-19644B71E020}"/>
              </a:ext>
            </a:extLst>
          </p:cNvPr>
          <p:cNvSpPr/>
          <p:nvPr/>
        </p:nvSpPr>
        <p:spPr>
          <a:xfrm>
            <a:off x="6353542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5AE6C9-BB90-4C2A-925B-42D7EF7845EA}"/>
              </a:ext>
            </a:extLst>
          </p:cNvPr>
          <p:cNvSpPr txBox="1">
            <a:spLocks/>
          </p:cNvSpPr>
          <p:nvPr/>
        </p:nvSpPr>
        <p:spPr>
          <a:xfrm>
            <a:off x="1744198" y="3576655"/>
            <a:ext cx="1895096" cy="13056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データベース生成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最初，データベースは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2F154C7-82E7-422F-9081-6FA2C2528189}"/>
              </a:ext>
            </a:extLst>
          </p:cNvPr>
          <p:cNvSpPr txBox="1">
            <a:spLocks/>
          </p:cNvSpPr>
          <p:nvPr/>
        </p:nvSpPr>
        <p:spPr>
          <a:xfrm>
            <a:off x="6935029" y="4427416"/>
            <a:ext cx="2307782" cy="7985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テーブル生成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" name="Picture 12" descr="http://1.bp.blogspot.com/-S6GY-o73FYk/UgsvAaFo8vI/AAAAAAAAXNs/0_jenbN5wYs/s800/cardboard_open.png">
            <a:extLst>
              <a:ext uri="{FF2B5EF4-FFF2-40B4-BE49-F238E27FC236}">
                <a16:creationId xmlns:a16="http://schemas.microsoft.com/office/drawing/2014/main" id="{70905209-5FFD-4AFB-8F6E-6D84D162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8" y="2226254"/>
            <a:ext cx="1623271" cy="10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右矢印 17">
            <a:extLst>
              <a:ext uri="{FF2B5EF4-FFF2-40B4-BE49-F238E27FC236}">
                <a16:creationId xmlns:a16="http://schemas.microsoft.com/office/drawing/2014/main" id="{5A488A11-0B98-4DFC-A26C-D2A70358D5D8}"/>
              </a:ext>
            </a:extLst>
          </p:cNvPr>
          <p:cNvSpPr/>
          <p:nvPr/>
        </p:nvSpPr>
        <p:spPr>
          <a:xfrm>
            <a:off x="1287443" y="2471874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4006D39-0C9E-4DA2-9FF1-604DEEB7FB96}"/>
              </a:ext>
            </a:extLst>
          </p:cNvPr>
          <p:cNvSpPr txBox="1">
            <a:spLocks/>
          </p:cNvSpPr>
          <p:nvPr/>
        </p:nvSpPr>
        <p:spPr>
          <a:xfrm>
            <a:off x="-69825" y="3576655"/>
            <a:ext cx="2313447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設計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3" name="Picture 2" descr="http://3.bp.blogspot.com/-1Sriaf-OlmA/VJ6XfS-a-fI/AAAAAAAAqL0/xHBZTS6r9hM/s800/job_kenchikuka.png">
            <a:extLst>
              <a:ext uri="{FF2B5EF4-FFF2-40B4-BE49-F238E27FC236}">
                <a16:creationId xmlns:a16="http://schemas.microsoft.com/office/drawing/2014/main" id="{A51C79F0-807F-4FFB-9D8C-13FCB097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7" y="2245535"/>
            <a:ext cx="1136074" cy="11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61759098-C3D9-4DA3-ADDC-DE15E8C521DC}"/>
              </a:ext>
            </a:extLst>
          </p:cNvPr>
          <p:cNvGraphicFramePr>
            <a:graphicFrameLocks noGrp="1"/>
          </p:cNvGraphicFramePr>
          <p:nvPr/>
        </p:nvGraphicFramePr>
        <p:xfrm>
          <a:off x="3902273" y="2094682"/>
          <a:ext cx="2297832" cy="77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178737F2-2D3F-4735-8E28-5181AABB30FA}"/>
              </a:ext>
            </a:extLst>
          </p:cNvPr>
          <p:cNvGraphicFramePr>
            <a:graphicFrameLocks noGrp="1"/>
          </p:cNvGraphicFramePr>
          <p:nvPr/>
        </p:nvGraphicFramePr>
        <p:xfrm>
          <a:off x="6804008" y="2068780"/>
          <a:ext cx="2297832" cy="10889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X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6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Y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8283FD1A-64C9-455F-8D3E-FE238AF22CFB}"/>
              </a:ext>
            </a:extLst>
          </p:cNvPr>
          <p:cNvGraphicFramePr>
            <a:graphicFrameLocks noGrp="1"/>
          </p:cNvGraphicFramePr>
          <p:nvPr/>
        </p:nvGraphicFramePr>
        <p:xfrm>
          <a:off x="3904552" y="3055907"/>
          <a:ext cx="2199647" cy="56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図 17">
            <a:extLst>
              <a:ext uri="{FF2B5EF4-FFF2-40B4-BE49-F238E27FC236}">
                <a16:creationId xmlns:a16="http://schemas.microsoft.com/office/drawing/2014/main" id="{A67B97B2-F7BF-4470-9C32-C1D8117F9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71" y="3223383"/>
            <a:ext cx="2112884" cy="12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9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53CAF-1D5B-4DE6-A2AD-7B039113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CB03C8-3D7B-430F-A2C6-EDB6C1F5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03E5AB-735B-402D-AD5A-99760FCFE8F1}"/>
              </a:ext>
            </a:extLst>
          </p:cNvPr>
          <p:cNvSpPr txBox="1">
            <a:spLocks/>
          </p:cNvSpPr>
          <p:nvPr/>
        </p:nvSpPr>
        <p:spPr>
          <a:xfrm>
            <a:off x="427421" y="929803"/>
            <a:ext cx="7201346" cy="293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では，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テーブル名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を設定して，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定義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3BC5F44-9E56-403D-9BEB-97911B7D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21" y="4103836"/>
            <a:ext cx="6927451" cy="2579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CREATE TABLE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book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TEXT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who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TEXT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what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TEXT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at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DATETIME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);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D63A50-6BC5-4245-A25E-E468597CCE85}"/>
              </a:ext>
            </a:extLst>
          </p:cNvPr>
          <p:cNvSpPr txBox="1"/>
          <p:nvPr/>
        </p:nvSpPr>
        <p:spPr>
          <a:xfrm>
            <a:off x="5519152" y="627349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tosyo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7687BEF-F915-40FB-ADF6-ECE5BEFE5F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53023" y="1055950"/>
          <a:ext cx="4827180" cy="1947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0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886685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2263842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35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5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681</Words>
  <Application>Microsoft Office PowerPoint</Application>
  <PresentationFormat>画面に合わせる (4:3)</PresentationFormat>
  <Paragraphs>228</Paragraphs>
  <Slides>10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データベースシステム</vt:lpstr>
      <vt:lpstr>データベースは，我々の生活に必須</vt:lpstr>
      <vt:lpstr>リレーショナルデータベースシステム</vt:lpstr>
      <vt:lpstr>リレーショナルデータベースシステムは 表計算ではない</vt:lpstr>
      <vt:lpstr>リレーショナルデータベースシステムの特徴</vt:lpstr>
      <vt:lpstr>テーブル定義</vt:lpstr>
      <vt:lpstr>リレーショナルデータベースの構築手順</vt:lpstr>
      <vt:lpstr>テーブル定義</vt:lpstr>
      <vt:lpstr>属性のデータ型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リレーショナルデータベース序論</dc:title>
  <dc:creator>kunihiko</dc:creator>
  <cp:lastModifiedBy>me</cp:lastModifiedBy>
  <cp:revision>46</cp:revision>
  <dcterms:created xsi:type="dcterms:W3CDTF">2020-06-03T12:20:31Z</dcterms:created>
  <dcterms:modified xsi:type="dcterms:W3CDTF">2023-01-13T03:01:05Z</dcterms:modified>
</cp:coreProperties>
</file>