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1285" r:id="rId2"/>
    <p:sldId id="1286" r:id="rId3"/>
    <p:sldId id="1287" r:id="rId4"/>
    <p:sldId id="1288" r:id="rId5"/>
    <p:sldId id="1289" r:id="rId6"/>
    <p:sldId id="1290" r:id="rId7"/>
    <p:sldId id="1291" r:id="rId8"/>
    <p:sldId id="1292" r:id="rId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49" d="100"/>
          <a:sy n="49" d="100"/>
        </p:scale>
        <p:origin x="26" y="3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kkaneko.jp/de/rdbkiso/index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90" y="574999"/>
            <a:ext cx="5358862" cy="141592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 marR="0" lvl="0" indent="0" algn="l" defTabSz="914400" rtl="0" eaLnBrk="1" fontAlgn="auto" latinLnBrk="0" hangingPunct="1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2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. </a:t>
            </a:r>
            <a:r>
              <a:rPr kumimoji="1" lang="en-US" altLang="ja-JP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SQL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金子邦彦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3BEC78D-113C-41E3-A1C2-1BEF179E3F46}"/>
              </a:ext>
            </a:extLst>
          </p:cNvPr>
          <p:cNvSpPr txBox="1"/>
          <p:nvPr/>
        </p:nvSpPr>
        <p:spPr>
          <a:xfrm>
            <a:off x="3593161" y="6551600"/>
            <a:ext cx="5349310" cy="19296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謝辞：この資料では「かわいいフリー素材集 いらすとや」のイラストを使用しています</a:t>
            </a: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9E76904D-92F3-4472-8471-B3058CC72BA0}"/>
              </a:ext>
            </a:extLst>
          </p:cNvPr>
          <p:cNvSpPr txBox="1">
            <a:spLocks/>
          </p:cNvSpPr>
          <p:nvPr/>
        </p:nvSpPr>
        <p:spPr>
          <a:xfrm>
            <a:off x="192389" y="3294369"/>
            <a:ext cx="5288602" cy="167859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リレーショナルデータベースの基本まとめ</a:t>
            </a:r>
            <a:endParaRPr kumimoji="1" lang="en-US" altLang="ja-JP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4"/>
              </a:rPr>
              <a:t>https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4"/>
              </a:rPr>
              <a:t>://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4"/>
              </a:rPr>
              <a:t>www.kkaneko.jp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4"/>
              </a:rPr>
              <a:t>/de/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4"/>
              </a:rPr>
              <a:t>rdbkiso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4"/>
              </a:rPr>
              <a:t>/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4"/>
              </a:rPr>
              <a:t>index.html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931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問い合わせ（クエリ）の仕組み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2" name="Picture 8" descr="http://3.bp.blogspot.com/-V4IWtEE4mi0/U2sr28tExOI/AAAAAAAAf50/ivdH5uLVwUc/s800/computer_harddis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980" y="3612421"/>
            <a:ext cx="1136210" cy="10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円形吹き出し 13"/>
          <p:cNvSpPr/>
          <p:nvPr/>
        </p:nvSpPr>
        <p:spPr>
          <a:xfrm>
            <a:off x="5055685" y="3249186"/>
            <a:ext cx="3901532" cy="2597158"/>
          </a:xfrm>
          <a:prstGeom prst="wedgeEllipseCallout">
            <a:avLst>
              <a:gd name="adj1" fmla="val -70482"/>
              <a:gd name="adj2" fmla="val -2369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600515" y="4852220"/>
            <a:ext cx="3434096" cy="7386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データの種類ごとに分かれた，たくさんの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テーブル</a:t>
            </a:r>
            <a:endParaRPr kumimoji="0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8" name="Picture 6" descr="http://4.bp.blogspot.com/-ugfDrCNROHw/VbnRccqW8JI/AAAAAAAAwLQ/W3tt2UI4bcA/s800/computer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508" y="3612421"/>
            <a:ext cx="1120995" cy="104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屈折矢印 2"/>
          <p:cNvSpPr/>
          <p:nvPr/>
        </p:nvSpPr>
        <p:spPr>
          <a:xfrm rot="10800000" flipH="1">
            <a:off x="1938508" y="2681340"/>
            <a:ext cx="848886" cy="81543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0" name="Picture 4" descr="http://4.bp.blogspot.com/-xkCf3U6tykY/UZM47IK-HjI/AAAAAAAASP0/_6_p6PfSld8/s800/computer_businessma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99" y="1533525"/>
            <a:ext cx="688521" cy="63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テキスト ボックス 5"/>
          <p:cNvSpPr txBox="1">
            <a:spLocks noChangeArrowheads="1"/>
          </p:cNvSpPr>
          <p:nvPr/>
        </p:nvSpPr>
        <p:spPr bwMode="auto">
          <a:xfrm>
            <a:off x="59104" y="2280085"/>
            <a:ext cx="1879403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問い合わせ（クエリ）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コマンド</a:t>
            </a:r>
          </a:p>
        </p:txBody>
      </p:sp>
      <p:sp>
        <p:nvSpPr>
          <p:cNvPr id="22" name="屈折矢印 21"/>
          <p:cNvSpPr/>
          <p:nvPr/>
        </p:nvSpPr>
        <p:spPr>
          <a:xfrm rot="5400000" flipH="1">
            <a:off x="2979468" y="2039116"/>
            <a:ext cx="1610824" cy="130449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テキスト ボックス 5"/>
          <p:cNvSpPr txBox="1">
            <a:spLocks noChangeArrowheads="1"/>
          </p:cNvSpPr>
          <p:nvPr/>
        </p:nvSpPr>
        <p:spPr bwMode="auto">
          <a:xfrm>
            <a:off x="4666797" y="1652615"/>
            <a:ext cx="3407749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問い合わせ（クエリ）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結果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は，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テーブル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形式のデータ</a:t>
            </a: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952675" y="3318831"/>
            <a:ext cx="4142687" cy="1787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86B5B9A-7802-44F5-A7B2-FE74845C0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086" y="5347902"/>
            <a:ext cx="287771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リレーショナル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データベースシステム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72A82E4-26C1-49BB-97DA-ABD94D06E5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5922" y="3856554"/>
            <a:ext cx="2491295" cy="92184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D684F0A-716C-4567-8C11-7904892D59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9948" y="2867964"/>
            <a:ext cx="1915556" cy="12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8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"/>
    </mc:Choice>
    <mc:Fallback xmlns="">
      <p:transition spd="slow" advTm="30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8ABD05-9BC3-426D-BA81-2E3396A7C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問い合わせ（クエリ）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8DB03A1-9998-42C9-BA12-E33760F72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ja-JP" altLang="en-US" dirty="0">
                <a:latin typeface="メイリオ" panose="020B0604030504040204" pitchFamily="50" charset="-128"/>
              </a:rPr>
              <a:t>「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問い合わせ（クエリ）</a:t>
            </a:r>
            <a:r>
              <a:rPr lang="ja-JP" altLang="en-US" dirty="0">
                <a:latin typeface="メイリオ" panose="020B0604030504040204" pitchFamily="50" charset="-128"/>
              </a:rPr>
              <a:t>」とは、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b="1" dirty="0">
                <a:latin typeface="メイリオ" panose="020B0604030504040204" pitchFamily="50" charset="-128"/>
              </a:rPr>
              <a:t>データベース</a:t>
            </a:r>
            <a:r>
              <a:rPr lang="ja-JP" altLang="en-US" dirty="0">
                <a:latin typeface="メイリオ" panose="020B0604030504040204" pitchFamily="50" charset="-128"/>
              </a:rPr>
              <a:t>の</a:t>
            </a:r>
            <a:r>
              <a:rPr lang="ja-JP" altLang="en-US" b="1" dirty="0">
                <a:latin typeface="メイリオ" panose="020B0604030504040204" pitchFamily="50" charset="-128"/>
              </a:rPr>
              <a:t>検索</a:t>
            </a:r>
            <a:r>
              <a:rPr lang="ja-JP" altLang="en-US" dirty="0">
                <a:latin typeface="メイリオ" panose="020B0604030504040204" pitchFamily="50" charset="-128"/>
              </a:rPr>
              <a:t>、</a:t>
            </a:r>
            <a:r>
              <a:rPr lang="ja-JP" altLang="en-US" b="1" dirty="0">
                <a:latin typeface="メイリオ" panose="020B0604030504040204" pitchFamily="50" charset="-128"/>
              </a:rPr>
              <a:t>集計・集約、ソート（並べ替え</a:t>
            </a:r>
            <a:r>
              <a:rPr lang="ja-JP" altLang="en-US" dirty="0">
                <a:latin typeface="メイリオ" panose="020B0604030504040204" pitchFamily="50" charset="-128"/>
              </a:rPr>
              <a:t>）を行うこと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リレーショナルデータベース</a:t>
            </a:r>
            <a:r>
              <a:rPr lang="ja-JP" altLang="en-US" dirty="0">
                <a:latin typeface="メイリオ" panose="020B0604030504040204" pitchFamily="50" charset="-128"/>
              </a:rPr>
              <a:t>での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問い合わせ（クエリ）</a:t>
            </a:r>
            <a:r>
              <a:rPr lang="ja-JP" altLang="en-US" dirty="0">
                <a:latin typeface="メイリオ" panose="020B0604030504040204" pitchFamily="50" charset="-128"/>
              </a:rPr>
              <a:t>の結果は、</a:t>
            </a:r>
            <a:r>
              <a:rPr lang="ja-JP" altLang="en-US" b="1" u="sng" dirty="0">
                <a:solidFill>
                  <a:srgbClr val="FF0000"/>
                </a:solidFill>
                <a:latin typeface="メイリオ" panose="020B0604030504040204" pitchFamily="50" charset="-128"/>
              </a:rPr>
              <a:t>テーブル形式のデータ</a:t>
            </a:r>
            <a:endParaRPr lang="en-US" altLang="ja-JP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8EEDA2-2742-4516-A0B0-B0988F692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234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017F1F-0D4B-4E0A-AFB0-7992DD175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b="1" dirty="0">
                <a:solidFill>
                  <a:srgbClr val="C00000"/>
                </a:solidFill>
              </a:rPr>
              <a:t>SQL</a:t>
            </a:r>
            <a:r>
              <a:rPr kumimoji="1" lang="en-US" altLang="ja-JP" dirty="0"/>
              <a:t> </a:t>
            </a:r>
            <a:r>
              <a:rPr kumimoji="1" lang="ja-JP" altLang="en-US" dirty="0"/>
              <a:t>は、</a:t>
            </a:r>
            <a:r>
              <a:rPr kumimoji="1" lang="ja-JP" altLang="en-US" b="1" dirty="0">
                <a:solidFill>
                  <a:srgbClr val="C00000"/>
                </a:solidFill>
              </a:rPr>
              <a:t>リレーショナルデータベースシステム</a:t>
            </a:r>
            <a:r>
              <a:rPr kumimoji="1" lang="ja-JP" altLang="en-US" dirty="0"/>
              <a:t>のさまざまな機能を使える言語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b="1" dirty="0">
                <a:solidFill>
                  <a:srgbClr val="C00000"/>
                </a:solidFill>
                <a:latin typeface="Segoe UI" panose="020B0502040204020203" pitchFamily="34" charset="0"/>
              </a:rPr>
              <a:t>問い合わせ（クエリ）</a:t>
            </a:r>
            <a:r>
              <a:rPr lang="ja-JP" altLang="en-US" dirty="0">
                <a:latin typeface="Segoe UI" panose="020B0502040204020203" pitchFamily="34" charset="0"/>
              </a:rPr>
              <a:t>、</a:t>
            </a:r>
            <a:endParaRPr lang="en-US" altLang="ja-JP" dirty="0">
              <a:latin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altLang="ja-JP" b="1" dirty="0">
                <a:solidFill>
                  <a:srgbClr val="C00000"/>
                </a:solidFill>
                <a:latin typeface="Segoe UI" panose="020B0502040204020203" pitchFamily="34" charset="0"/>
              </a:rPr>
              <a:t>	</a:t>
            </a:r>
            <a:r>
              <a:rPr lang="ja-JP" altLang="en-US" b="1" dirty="0">
                <a:solidFill>
                  <a:srgbClr val="C00000"/>
                </a:solidFill>
                <a:latin typeface="Segoe UI" panose="020B0502040204020203" pitchFamily="34" charset="0"/>
              </a:rPr>
              <a:t>テーブル定義</a:t>
            </a:r>
            <a:r>
              <a:rPr lang="ja-JP" altLang="en-US" dirty="0">
                <a:latin typeface="Segoe UI" panose="020B0502040204020203" pitchFamily="34" charset="0"/>
              </a:rPr>
              <a:t>、</a:t>
            </a:r>
            <a:endParaRPr lang="en-US" altLang="ja-JP" dirty="0">
              <a:latin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rgbClr val="FF0000"/>
                </a:solidFill>
                <a:latin typeface="Segoe UI" panose="020B0502040204020203" pitchFamily="34" charset="0"/>
              </a:rPr>
              <a:t>	</a:t>
            </a:r>
            <a:r>
              <a:rPr lang="ja-JP" altLang="en-US" dirty="0">
                <a:latin typeface="Segoe UI" panose="020B0502040204020203" pitchFamily="34" charset="0"/>
              </a:rPr>
              <a:t>その他の操作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FAF87A-5BFE-42B4-887D-F7F9C4EC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6104331-3775-4CDA-92F4-85A8B3797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01" y="3538537"/>
            <a:ext cx="1785297" cy="162462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0C485AE-9A08-4092-8E8D-B2FBC309B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65" y="3884407"/>
            <a:ext cx="3157407" cy="25575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D90679F-B6C8-4739-95B2-6C355EF4B3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400" y="4852829"/>
            <a:ext cx="1736507" cy="1959387"/>
          </a:xfrm>
          <a:prstGeom prst="rect">
            <a:avLst/>
          </a:prstGeom>
        </p:spPr>
      </p:pic>
      <p:sp>
        <p:nvSpPr>
          <p:cNvPr id="5" name="タイトル 4">
            <a:extLst>
              <a:ext uri="{FF2B5EF4-FFF2-40B4-BE49-F238E27FC236}">
                <a16:creationId xmlns:a16="http://schemas.microsoft.com/office/drawing/2014/main" id="{7FBFF06C-72C0-402A-BC4B-46E7580D8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SQL</a:t>
            </a:r>
            <a:endParaRPr kumimoji="1" lang="ja-JP" altLang="en-US" dirty="0"/>
          </a:p>
        </p:txBody>
      </p:sp>
      <p:sp>
        <p:nvSpPr>
          <p:cNvPr id="2" name="矢印: 左右 1">
            <a:extLst>
              <a:ext uri="{FF2B5EF4-FFF2-40B4-BE49-F238E27FC236}">
                <a16:creationId xmlns:a16="http://schemas.microsoft.com/office/drawing/2014/main" id="{24B714F6-49D1-42F2-88B4-7591A9D9306B}"/>
              </a:ext>
            </a:extLst>
          </p:cNvPr>
          <p:cNvSpPr/>
          <p:nvPr/>
        </p:nvSpPr>
        <p:spPr>
          <a:xfrm>
            <a:off x="3625136" y="4934514"/>
            <a:ext cx="1048580" cy="4003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663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E2D481-CC27-4BC8-848B-D0A5BB569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SQL </a:t>
            </a:r>
            <a:r>
              <a:rPr lang="ja-JP" altLang="en-US" dirty="0"/>
              <a:t>の特徴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FA6D2C4-FD4B-4615-BF62-B7077B2D9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r>
              <a:rPr lang="en-US" altLang="ja-JP" b="1" dirty="0">
                <a:solidFill>
                  <a:srgbClr val="C00000"/>
                </a:solidFill>
              </a:rPr>
              <a:t>SQL</a:t>
            </a:r>
            <a:r>
              <a:rPr lang="en-US" altLang="ja-JP" dirty="0"/>
              <a:t> </a:t>
            </a:r>
            <a:r>
              <a:rPr lang="ja-JP" altLang="en-US" dirty="0"/>
              <a:t>は，</a:t>
            </a:r>
            <a:r>
              <a:rPr lang="ja-JP" altLang="en-US" b="1" dirty="0">
                <a:solidFill>
                  <a:srgbClr val="C00000"/>
                </a:solidFill>
              </a:rPr>
              <a:t>リレーショナルデータベースシステム</a:t>
            </a:r>
            <a:r>
              <a:rPr lang="ja-JP" altLang="en-US" dirty="0"/>
              <a:t>の</a:t>
            </a:r>
            <a:r>
              <a:rPr lang="ja-JP" altLang="en-US" b="1" u="sng" dirty="0"/>
              <a:t>標準言語</a:t>
            </a:r>
            <a:endParaRPr lang="en-US" altLang="ja-JP" b="1" u="sng" dirty="0"/>
          </a:p>
          <a:p>
            <a:r>
              <a:rPr lang="ja-JP" altLang="en-US" dirty="0"/>
              <a:t>豊富な機能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さまざまな機能を組み合わせて使うことができる</a:t>
            </a:r>
            <a:endParaRPr lang="en-US" altLang="ja-JP" dirty="0"/>
          </a:p>
          <a:p>
            <a:r>
              <a:rPr lang="ja-JP" altLang="en-US" dirty="0"/>
              <a:t>簡単簡潔</a:t>
            </a:r>
            <a:endParaRPr lang="en-US" altLang="ja-JP" dirty="0"/>
          </a:p>
          <a:p>
            <a:r>
              <a:rPr lang="ja-JP" altLang="en-US" dirty="0"/>
              <a:t>コマンドなので，自動実行も簡単．あとからの確認も簡単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550D15E-D250-47C6-BE75-6B0C4A1B7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C493C58-FD6E-4352-AC1B-5C73D3756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757" y="2333293"/>
            <a:ext cx="7968296" cy="21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65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SQL </a:t>
            </a:r>
            <a:r>
              <a:rPr lang="ja-JP" altLang="en-US" dirty="0"/>
              <a:t>による問い合わせ（クエリ）の例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069638" y="6221307"/>
            <a:ext cx="5308223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SQL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は簡潔で単純</a:t>
            </a:r>
          </a:p>
        </p:txBody>
      </p:sp>
      <p:sp>
        <p:nvSpPr>
          <p:cNvPr id="7" name="スライド番号プレースホルダー 3">
            <a:extLst>
              <a:ext uri="{FF2B5EF4-FFF2-40B4-BE49-F238E27FC236}">
                <a16:creationId xmlns:a16="http://schemas.microsoft.com/office/drawing/2014/main" id="{A35BBEF5-BE1A-4039-8517-042BDA2B1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B67670DE-2C6D-4046-BA05-AE936969C82A}"/>
              </a:ext>
            </a:extLst>
          </p:cNvPr>
          <p:cNvSpPr txBox="1">
            <a:spLocks/>
          </p:cNvSpPr>
          <p:nvPr/>
        </p:nvSpPr>
        <p:spPr>
          <a:xfrm>
            <a:off x="742495" y="1249288"/>
            <a:ext cx="8461208" cy="35967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誰が何回貸出，返却したか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SELECT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 who,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COUNT(*) FROM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tosyo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GROUP BY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who;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貸出の回数は全部で何回か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SELECT COUNT(*) FROM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tosyo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WHERE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what='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貸出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';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ADF7E9D-71E9-44CB-8EE0-47C8A2D58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245" y="2281748"/>
            <a:ext cx="5656317" cy="102520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043CD83-5096-4D58-BA4F-0243CFFF6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245" y="4892109"/>
            <a:ext cx="4269332" cy="71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11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SQL </a:t>
            </a:r>
            <a:r>
              <a:rPr lang="ja-JP" altLang="en-US" dirty="0"/>
              <a:t>を用いた新しい行の挿入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右矢印 5"/>
          <p:cNvSpPr/>
          <p:nvPr/>
        </p:nvSpPr>
        <p:spPr>
          <a:xfrm>
            <a:off x="4089083" y="2444591"/>
            <a:ext cx="497205" cy="5314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06841" y="5001761"/>
            <a:ext cx="13388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テーブル名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80978" y="5003187"/>
            <a:ext cx="4166525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値の並び．半角のカンマ「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,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」で区切る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※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　文字列は半角の「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'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」で囲む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-10261" y="4421117"/>
            <a:ext cx="6678431" cy="5539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INSERT INTO </a:t>
            </a:r>
            <a:r>
              <a:rPr kumimoji="0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products</a:t>
            </a:r>
            <a:r>
              <a:rPr kumimoji="0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VALUES</a:t>
            </a:r>
            <a:r>
              <a:rPr kumimoji="0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(</a:t>
            </a:r>
            <a:r>
              <a:rPr kumimoji="0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4, 'apple', 150</a:t>
            </a:r>
            <a:r>
              <a:rPr kumimoji="0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);</a:t>
            </a:r>
            <a:endParaRPr kumimoji="1" lang="ja-JP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F740B0AF-AA9B-4757-A174-225CE631C22B}"/>
              </a:ext>
            </a:extLst>
          </p:cNvPr>
          <p:cNvGraphicFramePr>
            <a:graphicFrameLocks noGrp="1"/>
          </p:cNvGraphicFramePr>
          <p:nvPr/>
        </p:nvGraphicFramePr>
        <p:xfrm>
          <a:off x="597117" y="1996973"/>
          <a:ext cx="3186350" cy="17897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1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2561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  <a:gridCol w="1102191">
                  <a:extLst>
                    <a:ext uri="{9D8B030D-6E8A-4147-A177-3AD203B41FA5}">
                      <a16:colId xmlns:a16="http://schemas.microsoft.com/office/drawing/2014/main" val="2120742072"/>
                    </a:ext>
                  </a:extLst>
                </a:gridCol>
              </a:tblGrid>
              <a:tr h="4015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id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name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orange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apple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melon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4835494"/>
                  </a:ext>
                </a:extLst>
              </a:tr>
            </a:tbl>
          </a:graphicData>
        </a:graphic>
      </p:graphicFrame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25F751A1-8EEE-479C-BDF1-04EA5CE3DAB8}"/>
              </a:ext>
            </a:extLst>
          </p:cNvPr>
          <p:cNvGraphicFramePr>
            <a:graphicFrameLocks noGrp="1"/>
          </p:cNvGraphicFramePr>
          <p:nvPr/>
        </p:nvGraphicFramePr>
        <p:xfrm>
          <a:off x="4953527" y="1996972"/>
          <a:ext cx="3186350" cy="22415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1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2561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  <a:gridCol w="1102191">
                  <a:extLst>
                    <a:ext uri="{9D8B030D-6E8A-4147-A177-3AD203B41FA5}">
                      <a16:colId xmlns:a16="http://schemas.microsoft.com/office/drawing/2014/main" val="2120742072"/>
                    </a:ext>
                  </a:extLst>
                </a:gridCol>
              </a:tblGrid>
              <a:tr h="4015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id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name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orange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apple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melon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483549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apple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150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69082541"/>
                  </a:ext>
                </a:extLst>
              </a:tr>
            </a:tbl>
          </a:graphicData>
        </a:graphic>
      </p:graphicFrame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720A445-9C17-441B-AD9B-94748B9142D8}"/>
              </a:ext>
            </a:extLst>
          </p:cNvPr>
          <p:cNvSpPr txBox="1"/>
          <p:nvPr/>
        </p:nvSpPr>
        <p:spPr>
          <a:xfrm>
            <a:off x="597117" y="1489274"/>
            <a:ext cx="273183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テーブル名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: products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41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SQL </a:t>
            </a:r>
            <a:r>
              <a:rPr lang="ja-JP" altLang="en-US" dirty="0"/>
              <a:t>の利用イメージ</a:t>
            </a:r>
          </a:p>
        </p:txBody>
      </p:sp>
      <p:pic>
        <p:nvPicPr>
          <p:cNvPr id="1026" name="Picture 2" descr="http://4.bp.blogspot.com/-ugfDrCNROHw/VbnRccqW8JI/AAAAAAAAwLQ/W3tt2UI4bcA/s800/computer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219" y="1611254"/>
            <a:ext cx="2515906" cy="234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4651339" y="5737436"/>
            <a:ext cx="3262432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リレーショナル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データベースシステム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95236" y="1611254"/>
            <a:ext cx="2339102" cy="4154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66"/>
            </a:solidFill>
          </a:ln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SQL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プログラム１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95236" y="2237931"/>
            <a:ext cx="2339102" cy="4154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66"/>
            </a:solidFill>
          </a:ln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SQL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プログラム２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95236" y="2864609"/>
            <a:ext cx="2339102" cy="4154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66"/>
            </a:solidFill>
          </a:ln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SQL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プログラム３</a:t>
            </a:r>
          </a:p>
        </p:txBody>
      </p:sp>
      <p:sp>
        <p:nvSpPr>
          <p:cNvPr id="4" name="円/楕円 3"/>
          <p:cNvSpPr/>
          <p:nvPr/>
        </p:nvSpPr>
        <p:spPr>
          <a:xfrm>
            <a:off x="4459562" y="3527175"/>
            <a:ext cx="214166" cy="176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4463248" y="3840580"/>
            <a:ext cx="214166" cy="176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4469500" y="4153235"/>
            <a:ext cx="214166" cy="176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3008671" y="1268820"/>
            <a:ext cx="5954354" cy="44444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1710499" y="2167369"/>
            <a:ext cx="1084007" cy="155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V="1">
            <a:off x="1802152" y="3247600"/>
            <a:ext cx="992354" cy="95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3.bp.blogspot.com/-JiEaod_8tN0/URec9dXK-NI/AAAAAAAAMV0/KJkrK5iSCGs/s1600/at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65" y="4509300"/>
            <a:ext cx="985055" cy="105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直線コネクタ 22"/>
          <p:cNvCxnSpPr/>
          <p:nvPr/>
        </p:nvCxnSpPr>
        <p:spPr>
          <a:xfrm flipV="1">
            <a:off x="1710499" y="4223571"/>
            <a:ext cx="1084007" cy="441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ttp://2.bp.blogspot.com/-beSfKCyewTk/Udy6lPRVwhI/AAAAAAAAWI8/uNDgJL6OC3I/s800/computer_famil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2" y="1487189"/>
            <a:ext cx="1379654" cy="12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3.bp.blogspot.com/-jiU8PYnS5eE/U8XlV5Hl27I/AAAAAAAAi9U/0qN8oM7F1Pc/s800/smart_phone_bo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1" y="2822730"/>
            <a:ext cx="1191285" cy="158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3255239" y="4330216"/>
            <a:ext cx="3775393" cy="70788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・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SQL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プログラムを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準備しておき，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呼び出すことが可能．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・他のアプリの中に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SQL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プログラム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を埋め込むことが可能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970E80A-10C7-4BF2-AFF2-4DF6F2EC0E56}"/>
              </a:ext>
            </a:extLst>
          </p:cNvPr>
          <p:cNvSpPr txBox="1"/>
          <p:nvPr/>
        </p:nvSpPr>
        <p:spPr>
          <a:xfrm>
            <a:off x="1553409" y="810364"/>
            <a:ext cx="2339102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ＳＱＬの作成，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編集，実行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9936A56-2F93-4D27-B4B4-8A5ACCA36C15}"/>
              </a:ext>
            </a:extLst>
          </p:cNvPr>
          <p:cNvSpPr txBox="1"/>
          <p:nvPr/>
        </p:nvSpPr>
        <p:spPr>
          <a:xfrm>
            <a:off x="14510" y="5793033"/>
            <a:ext cx="4743515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一般利用者は，リレーショナル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データベースの利用で，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ＳＱＬのことを意識しないことも多い</a:t>
            </a:r>
          </a:p>
        </p:txBody>
      </p:sp>
      <p:sp>
        <p:nvSpPr>
          <p:cNvPr id="22" name="スライド番号プレースホルダー 3">
            <a:extLst>
              <a:ext uri="{FF2B5EF4-FFF2-40B4-BE49-F238E27FC236}">
                <a16:creationId xmlns:a16="http://schemas.microsoft.com/office/drawing/2014/main" id="{0F59F513-C92E-4387-9957-4743FCE16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697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347</Words>
  <Application>Microsoft Office PowerPoint</Application>
  <PresentationFormat>画面に合わせる (4:3)</PresentationFormat>
  <Paragraphs>101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4" baseType="lpstr">
      <vt:lpstr>メイリオ</vt:lpstr>
      <vt:lpstr>游ゴシック</vt:lpstr>
      <vt:lpstr>Arial</vt:lpstr>
      <vt:lpstr>Calibri</vt:lpstr>
      <vt:lpstr>Segoe UI</vt:lpstr>
      <vt:lpstr>Office テーマ</vt:lpstr>
      <vt:lpstr>PowerPoint プレゼンテーション</vt:lpstr>
      <vt:lpstr>問い合わせ（クエリ）の仕組み</vt:lpstr>
      <vt:lpstr>問い合わせ（クエリ）</vt:lpstr>
      <vt:lpstr>SQL</vt:lpstr>
      <vt:lpstr>SQL の特徴</vt:lpstr>
      <vt:lpstr>SQL による問い合わせ（クエリ）の例</vt:lpstr>
      <vt:lpstr>SQL を用いた新しい行の挿入</vt:lpstr>
      <vt:lpstr>SQL の利用イメージ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リレーショナルデータベース序論</dc:title>
  <dc:creator>kunihiko</dc:creator>
  <cp:lastModifiedBy>me</cp:lastModifiedBy>
  <cp:revision>52</cp:revision>
  <dcterms:created xsi:type="dcterms:W3CDTF">2020-06-03T12:20:31Z</dcterms:created>
  <dcterms:modified xsi:type="dcterms:W3CDTF">2023-01-13T03:03:10Z</dcterms:modified>
</cp:coreProperties>
</file>