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1282" r:id="rId2"/>
    <p:sldId id="1283" r:id="rId3"/>
    <p:sldId id="1284" r:id="rId4"/>
    <p:sldId id="1285" r:id="rId5"/>
    <p:sldId id="1286" r:id="rId6"/>
    <p:sldId id="1287" r:id="rId7"/>
    <p:sldId id="1288" r:id="rId8"/>
    <p:sldId id="1289" r:id="rId9"/>
    <p:sldId id="1290" r:id="rId10"/>
    <p:sldId id="1291" r:id="rId11"/>
    <p:sldId id="1292" r:id="rId12"/>
    <p:sldId id="1293" r:id="rId1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01" autoAdjust="0"/>
    <p:restoredTop sz="94660"/>
  </p:normalViewPr>
  <p:slideViewPr>
    <p:cSldViewPr snapToGrid="0">
      <p:cViewPr varScale="1">
        <p:scale>
          <a:sx n="49" d="100"/>
          <a:sy n="49" d="100"/>
        </p:scale>
        <p:origin x="26" y="36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2023/1/13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90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20E4971C-66B3-4CF3-B570-BDA4C381F77B}" type="slidenum">
              <a:rPr lang="en-US" altLang="ja-JP" smtClean="0"/>
              <a:pPr/>
              <a:t>12</a:t>
            </a:fld>
            <a:endParaRPr lang="en-US" altLang="ja-JP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293971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2023/1/13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2023/1/13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2023/1/13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2023/1/13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kkaneko.jp/de/rdbkiso/index.htm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paiza.io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2B743759-250A-4CA4-A37F-4E7983A1C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</a:t>
            </a:fld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82376D-EA5A-4EB5-B560-13402A85E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タイトル 1">
            <a:extLst>
              <a:ext uri="{FF2B5EF4-FFF2-40B4-BE49-F238E27FC236}">
                <a16:creationId xmlns:a16="http://schemas.microsoft.com/office/drawing/2014/main" id="{38FEEB8D-B090-4B29-8808-094DF7AF3E3C}"/>
              </a:ext>
            </a:extLst>
          </p:cNvPr>
          <p:cNvSpPr txBox="1">
            <a:spLocks/>
          </p:cNvSpPr>
          <p:nvPr/>
        </p:nvSpPr>
        <p:spPr>
          <a:xfrm>
            <a:off x="192389" y="575000"/>
            <a:ext cx="5397773" cy="157157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50000"/>
              </a:schemeClr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21600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4400" b="1" dirty="0" smtClean="0">
                <a:solidFill>
                  <a:schemeClr val="tx1"/>
                </a:solidFill>
                <a:latin typeface="メイリオ" panose="020B0604030504040204" pitchFamily="50" charset="-128"/>
              </a:rPr>
              <a:t>3</a:t>
            </a:r>
            <a:r>
              <a:rPr lang="en-US" altLang="ja-JP" sz="4400" b="1" dirty="0">
                <a:solidFill>
                  <a:schemeClr val="tx1"/>
                </a:solidFill>
                <a:latin typeface="メイリオ" panose="020B0604030504040204" pitchFamily="50" charset="-128"/>
              </a:rPr>
              <a:t>. SQL</a:t>
            </a:r>
            <a:r>
              <a:rPr lang="ja-JP" altLang="en-US" sz="4400" b="1" dirty="0">
                <a:solidFill>
                  <a:schemeClr val="tx1"/>
                </a:solidFill>
                <a:latin typeface="メイリオ" panose="020B0604030504040204" pitchFamily="50" charset="-128"/>
              </a:rPr>
              <a:t> </a:t>
            </a:r>
            <a:r>
              <a:rPr lang="ja-JP" altLang="en-US" sz="4400" b="1" dirty="0" smtClean="0">
                <a:solidFill>
                  <a:schemeClr val="tx1"/>
                </a:solidFill>
                <a:latin typeface="メイリオ" panose="020B0604030504040204" pitchFamily="50" charset="-128"/>
              </a:rPr>
              <a:t>の</a:t>
            </a:r>
            <a:r>
              <a:rPr lang="ja-JP" altLang="en-US" sz="4400" b="1" dirty="0">
                <a:solidFill>
                  <a:schemeClr val="tx1"/>
                </a:solidFill>
                <a:latin typeface="メイリオ" panose="020B0604030504040204" pitchFamily="50" charset="-128"/>
              </a:rPr>
              <a:t>実行</a:t>
            </a:r>
            <a:endParaRPr lang="ja-JP" altLang="en-US" dirty="0"/>
          </a:p>
        </p:txBody>
      </p:sp>
      <p:sp>
        <p:nvSpPr>
          <p:cNvPr id="8" name="タイトル 1">
            <a:extLst>
              <a:ext uri="{FF2B5EF4-FFF2-40B4-BE49-F238E27FC236}">
                <a16:creationId xmlns:a16="http://schemas.microsoft.com/office/drawing/2014/main" id="{859CCDBF-9651-46AF-8354-4C080E716D9E}"/>
              </a:ext>
            </a:extLst>
          </p:cNvPr>
          <p:cNvSpPr txBox="1">
            <a:spLocks/>
          </p:cNvSpPr>
          <p:nvPr/>
        </p:nvSpPr>
        <p:spPr>
          <a:xfrm>
            <a:off x="1049885" y="5314663"/>
            <a:ext cx="3437681" cy="752546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3600" dirty="0">
                <a:solidFill>
                  <a:schemeClr val="tx1"/>
                </a:solidFill>
                <a:latin typeface="メイリオ" panose="020B0604030504040204" pitchFamily="50" charset="-128"/>
              </a:rPr>
              <a:t>金子邦彦</a:t>
            </a:r>
            <a:endParaRPr lang="ja-JP" altLang="en-US" sz="3600" dirty="0"/>
          </a:p>
        </p:txBody>
      </p:sp>
      <p:pic>
        <p:nvPicPr>
          <p:cNvPr id="9" name="Picture 2" descr="https://mirrors.creativecommons.org/presskit/buttons/88x31/png/by-nc-sa.eu.png">
            <a:extLst>
              <a:ext uri="{FF2B5EF4-FFF2-40B4-BE49-F238E27FC236}">
                <a16:creationId xmlns:a16="http://schemas.microsoft.com/office/drawing/2014/main" id="{FB093CEA-1F83-4E94-BF85-682B97E40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830" y="6283000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タイトル 1">
            <a:extLst>
              <a:ext uri="{FF2B5EF4-FFF2-40B4-BE49-F238E27FC236}">
                <a16:creationId xmlns:a16="http://schemas.microsoft.com/office/drawing/2014/main" id="{9E76904D-92F3-4472-8471-B3058CC72BA0}"/>
              </a:ext>
            </a:extLst>
          </p:cNvPr>
          <p:cNvSpPr txBox="1">
            <a:spLocks/>
          </p:cNvSpPr>
          <p:nvPr/>
        </p:nvSpPr>
        <p:spPr>
          <a:xfrm>
            <a:off x="192389" y="3294369"/>
            <a:ext cx="5288602" cy="1678598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r>
              <a:rPr lang="ja-JP" altLang="en-US" sz="28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リレーショナルデータベースの基本まとめ</a:t>
            </a:r>
            <a:endParaRPr lang="en-US" altLang="ja-JP" sz="2800" b="1" dirty="0" smtClean="0">
              <a:solidFill>
                <a:schemeClr val="tx1"/>
              </a:solidFill>
            </a:endParaRPr>
          </a:p>
          <a:p>
            <a:endParaRPr lang="en-US" altLang="ja-JP" sz="2800" b="1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r>
              <a:rPr lang="en-US" altLang="ja-JP" sz="2000" dirty="0" smtClean="0">
                <a:solidFill>
                  <a:schemeClr val="tx1"/>
                </a:solidFill>
                <a:hlinkClick r:id="rId4"/>
              </a:rPr>
              <a:t>https</a:t>
            </a:r>
            <a:r>
              <a:rPr lang="en-US" altLang="ja-JP" sz="2000" dirty="0">
                <a:solidFill>
                  <a:schemeClr val="tx1"/>
                </a:solidFill>
                <a:hlinkClick r:id="rId4"/>
              </a:rPr>
              <a:t>://</a:t>
            </a:r>
            <a:r>
              <a:rPr lang="en-US" altLang="ja-JP" sz="2000" dirty="0" err="1" smtClean="0">
                <a:solidFill>
                  <a:schemeClr val="tx1"/>
                </a:solidFill>
                <a:hlinkClick r:id="rId4"/>
              </a:rPr>
              <a:t>www.kkaneko.jp</a:t>
            </a:r>
            <a:r>
              <a:rPr lang="en-US" altLang="ja-JP" sz="2000" dirty="0" smtClean="0">
                <a:solidFill>
                  <a:schemeClr val="tx1"/>
                </a:solidFill>
                <a:hlinkClick r:id="rId4"/>
              </a:rPr>
              <a:t>/de/</a:t>
            </a:r>
            <a:r>
              <a:rPr lang="en-US" altLang="ja-JP" sz="2000" dirty="0" err="1" smtClean="0">
                <a:solidFill>
                  <a:schemeClr val="tx1"/>
                </a:solidFill>
                <a:hlinkClick r:id="rId4"/>
              </a:rPr>
              <a:t>rdbkiso</a:t>
            </a:r>
            <a:r>
              <a:rPr lang="en-US" altLang="ja-JP" sz="2000" dirty="0" smtClean="0">
                <a:solidFill>
                  <a:schemeClr val="tx1"/>
                </a:solidFill>
                <a:hlinkClick r:id="rId4"/>
              </a:rPr>
              <a:t>/</a:t>
            </a:r>
            <a:r>
              <a:rPr lang="en-US" altLang="ja-JP" sz="2000" dirty="0" err="1" smtClean="0">
                <a:solidFill>
                  <a:schemeClr val="tx1"/>
                </a:solidFill>
                <a:hlinkClick r:id="rId4"/>
              </a:rPr>
              <a:t>index.html</a:t>
            </a:r>
            <a:endParaRPr lang="en-US" altLang="ja-JP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490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50248" y="259493"/>
            <a:ext cx="8438913" cy="129266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32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行の挿入と確認</a:t>
            </a:r>
            <a:endParaRPr lang="en-US" altLang="ja-JP" sz="32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endParaRPr lang="en-US" altLang="ja-JP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10</a:t>
            </a:fld>
            <a:endParaRPr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4A347325-D678-4651-B96D-14C5D3D5AD8B}"/>
              </a:ext>
            </a:extLst>
          </p:cNvPr>
          <p:cNvSpPr txBox="1">
            <a:spLocks/>
          </p:cNvSpPr>
          <p:nvPr/>
        </p:nvSpPr>
        <p:spPr>
          <a:xfrm>
            <a:off x="382366" y="1145242"/>
            <a:ext cx="7974675" cy="225274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altLang="ja-JP" sz="2000" b="1" dirty="0"/>
              <a:t>INSERT INTO</a:t>
            </a:r>
            <a:r>
              <a:rPr lang="en-US" altLang="ja-JP" sz="2000" dirty="0"/>
              <a:t> </a:t>
            </a:r>
            <a:r>
              <a:rPr lang="en-US" altLang="ja-JP" sz="2000" dirty="0" err="1"/>
              <a:t>tosyo</a:t>
            </a:r>
            <a:r>
              <a:rPr lang="en-US" altLang="ja-JP" sz="2000" dirty="0"/>
              <a:t> </a:t>
            </a:r>
            <a:r>
              <a:rPr lang="en-US" altLang="ja-JP" sz="2000" b="1" dirty="0"/>
              <a:t>VALUES</a:t>
            </a:r>
            <a:r>
              <a:rPr lang="en-US" altLang="ja-JP" sz="2000" dirty="0"/>
              <a:t>('</a:t>
            </a:r>
            <a:r>
              <a:rPr lang="ja-JP" altLang="en-US" sz="2000" dirty="0"/>
              <a:t>赤</a:t>
            </a:r>
            <a:r>
              <a:rPr lang="en-US" altLang="ja-JP" sz="2000" dirty="0"/>
              <a:t>', 'XX', '</a:t>
            </a:r>
            <a:r>
              <a:rPr lang="ja-JP" altLang="en-US" sz="2000" dirty="0"/>
              <a:t>貸出</a:t>
            </a:r>
            <a:r>
              <a:rPr lang="en-US" altLang="ja-JP" sz="2000" dirty="0"/>
              <a:t>', NOW());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2000" b="1" dirty="0"/>
              <a:t>INSERT INTO </a:t>
            </a:r>
            <a:r>
              <a:rPr lang="en-US" altLang="ja-JP" sz="2000" dirty="0" err="1"/>
              <a:t>tosyo</a:t>
            </a:r>
            <a:r>
              <a:rPr lang="en-US" altLang="ja-JP" sz="2000" dirty="0"/>
              <a:t> </a:t>
            </a:r>
            <a:r>
              <a:rPr lang="en-US" altLang="ja-JP" sz="2000" b="1" dirty="0"/>
              <a:t>VALUES</a:t>
            </a:r>
            <a:r>
              <a:rPr lang="en-US" altLang="ja-JP" sz="2000" dirty="0"/>
              <a:t>('</a:t>
            </a:r>
            <a:r>
              <a:rPr lang="ja-JP" altLang="en-US" sz="2000" dirty="0"/>
              <a:t>赤</a:t>
            </a:r>
            <a:r>
              <a:rPr lang="en-US" altLang="ja-JP" sz="2000" dirty="0"/>
              <a:t>', 'XX', '</a:t>
            </a:r>
            <a:r>
              <a:rPr lang="ja-JP" altLang="en-US" sz="2000" dirty="0"/>
              <a:t>返却</a:t>
            </a:r>
            <a:r>
              <a:rPr lang="en-US" altLang="ja-JP" sz="2000" dirty="0"/>
              <a:t>', NOW());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2000" b="1" dirty="0"/>
              <a:t>INSERT INTO </a:t>
            </a:r>
            <a:r>
              <a:rPr lang="en-US" altLang="ja-JP" sz="2000" dirty="0" err="1"/>
              <a:t>tosyo</a:t>
            </a:r>
            <a:r>
              <a:rPr lang="en-US" altLang="ja-JP" sz="2000" dirty="0"/>
              <a:t> </a:t>
            </a:r>
            <a:r>
              <a:rPr lang="en-US" altLang="ja-JP" sz="2000" b="1" dirty="0"/>
              <a:t>VALUES</a:t>
            </a:r>
            <a:r>
              <a:rPr lang="en-US" altLang="ja-JP" sz="2000" dirty="0"/>
              <a:t>('</a:t>
            </a:r>
            <a:r>
              <a:rPr lang="ja-JP" altLang="en-US" sz="2000" dirty="0"/>
              <a:t>青</a:t>
            </a:r>
            <a:r>
              <a:rPr lang="en-US" altLang="ja-JP" sz="2000" dirty="0"/>
              <a:t>', 'YY', '</a:t>
            </a:r>
            <a:r>
              <a:rPr lang="ja-JP" altLang="en-US" sz="2000" dirty="0"/>
              <a:t>貸出</a:t>
            </a:r>
            <a:r>
              <a:rPr lang="en-US" altLang="ja-JP" sz="2000" dirty="0"/>
              <a:t>', NOW());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2000" b="1" dirty="0"/>
              <a:t>INSERT INTO </a:t>
            </a:r>
            <a:r>
              <a:rPr lang="en-US" altLang="ja-JP" sz="2000" dirty="0" err="1"/>
              <a:t>tosyo</a:t>
            </a:r>
            <a:r>
              <a:rPr lang="en-US" altLang="ja-JP" sz="2000" dirty="0"/>
              <a:t> </a:t>
            </a:r>
            <a:r>
              <a:rPr lang="en-US" altLang="ja-JP" sz="2000" b="1" dirty="0"/>
              <a:t>VALUES</a:t>
            </a:r>
            <a:r>
              <a:rPr lang="en-US" altLang="ja-JP" sz="2000" dirty="0"/>
              <a:t>('</a:t>
            </a:r>
            <a:r>
              <a:rPr lang="ja-JP" altLang="en-US" sz="2000" dirty="0"/>
              <a:t>緑</a:t>
            </a:r>
            <a:r>
              <a:rPr lang="en-US" altLang="ja-JP" sz="2000" dirty="0"/>
              <a:t>', 'ZZ', '</a:t>
            </a:r>
            <a:r>
              <a:rPr lang="ja-JP" altLang="en-US" sz="2000" dirty="0"/>
              <a:t>貸出</a:t>
            </a:r>
            <a:r>
              <a:rPr lang="en-US" altLang="ja-JP" sz="2000" dirty="0"/>
              <a:t>', NOW());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2000" b="1" dirty="0"/>
              <a:t>SELECT</a:t>
            </a:r>
            <a:r>
              <a:rPr lang="en-US" altLang="ja-JP" sz="2000" dirty="0"/>
              <a:t> * </a:t>
            </a:r>
            <a:r>
              <a:rPr lang="en-US" altLang="ja-JP" sz="2000" b="1" dirty="0"/>
              <a:t>FROM</a:t>
            </a:r>
            <a:r>
              <a:rPr lang="en-US" altLang="ja-JP" sz="2000" dirty="0"/>
              <a:t> </a:t>
            </a:r>
            <a:r>
              <a:rPr lang="en-US" altLang="ja-JP" sz="2000" dirty="0" err="1"/>
              <a:t>tosyo</a:t>
            </a:r>
            <a:r>
              <a:rPr lang="en-US" altLang="ja-JP" sz="2000" dirty="0"/>
              <a:t>;</a:t>
            </a:r>
            <a:endParaRPr lang="ja-JP" altLang="en-US" sz="20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D7DD38B-DBDB-4BB0-9E02-E48D4D5E821C}"/>
              </a:ext>
            </a:extLst>
          </p:cNvPr>
          <p:cNvSpPr txBox="1"/>
          <p:nvPr/>
        </p:nvSpPr>
        <p:spPr>
          <a:xfrm>
            <a:off x="382366" y="3851427"/>
            <a:ext cx="4801314" cy="1200329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NOW()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は </a:t>
            </a:r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MySQL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の機能で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現在日時の取得</a:t>
            </a:r>
            <a:endParaRPr kumimoji="1" lang="en-US" altLang="ja-JP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（９時間遅れの世界標準時）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07566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50248" y="259493"/>
            <a:ext cx="8228728" cy="129266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32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集計・集約</a:t>
            </a:r>
            <a:endParaRPr lang="en-US" altLang="ja-JP" sz="32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11</a:t>
            </a:fld>
            <a:endParaRPr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4A347325-D678-4651-B96D-14C5D3D5AD8B}"/>
              </a:ext>
            </a:extLst>
          </p:cNvPr>
          <p:cNvSpPr txBox="1">
            <a:spLocks/>
          </p:cNvSpPr>
          <p:nvPr/>
        </p:nvSpPr>
        <p:spPr>
          <a:xfrm>
            <a:off x="480201" y="1142596"/>
            <a:ext cx="8183598" cy="94441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altLang="ja-JP" sz="2400" b="1" dirty="0"/>
              <a:t>SELECT</a:t>
            </a:r>
            <a:r>
              <a:rPr lang="en-US" altLang="ja-JP" sz="2400" dirty="0"/>
              <a:t>  who, </a:t>
            </a:r>
            <a:r>
              <a:rPr lang="en-US" altLang="ja-JP" sz="2400" b="1" dirty="0"/>
              <a:t>COUNT(*) FROM</a:t>
            </a:r>
            <a:r>
              <a:rPr lang="en-US" altLang="ja-JP" sz="2400" dirty="0"/>
              <a:t> </a:t>
            </a:r>
            <a:r>
              <a:rPr lang="en-US" altLang="ja-JP" sz="2400" dirty="0" err="1"/>
              <a:t>tosyo</a:t>
            </a:r>
            <a:r>
              <a:rPr lang="en-US" altLang="ja-JP" sz="2400" dirty="0"/>
              <a:t> </a:t>
            </a:r>
            <a:r>
              <a:rPr lang="en-US" altLang="ja-JP" sz="2400" b="1" dirty="0"/>
              <a:t>GROUP BY</a:t>
            </a:r>
            <a:r>
              <a:rPr lang="en-US" altLang="ja-JP" sz="2400" dirty="0"/>
              <a:t> who;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2400" b="1" dirty="0"/>
              <a:t>SELECT COUNT(*) FROM</a:t>
            </a:r>
            <a:r>
              <a:rPr lang="en-US" altLang="ja-JP" sz="2400" dirty="0"/>
              <a:t> </a:t>
            </a:r>
            <a:r>
              <a:rPr lang="en-US" altLang="ja-JP" sz="2400" dirty="0" err="1"/>
              <a:t>tosyo</a:t>
            </a:r>
            <a:r>
              <a:rPr lang="en-US" altLang="ja-JP" sz="2400" dirty="0"/>
              <a:t> </a:t>
            </a:r>
            <a:r>
              <a:rPr lang="en-US" altLang="ja-JP" sz="2400" b="1" dirty="0"/>
              <a:t>WHERE</a:t>
            </a:r>
            <a:r>
              <a:rPr lang="en-US" altLang="ja-JP" sz="2400" dirty="0"/>
              <a:t> what='</a:t>
            </a:r>
            <a:r>
              <a:rPr lang="ja-JP" altLang="en-US" sz="2400" dirty="0"/>
              <a:t>貸出</a:t>
            </a:r>
            <a:r>
              <a:rPr lang="en-US" altLang="ja-JP" sz="2400" dirty="0"/>
              <a:t>';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lang="ja-JP" altLang="en-US" sz="2400" dirty="0"/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25D7774F-627F-4D31-A6D1-2FA118A6F851}"/>
              </a:ext>
            </a:extLst>
          </p:cNvPr>
          <p:cNvSpPr/>
          <p:nvPr/>
        </p:nvSpPr>
        <p:spPr>
          <a:xfrm>
            <a:off x="213173" y="2662803"/>
            <a:ext cx="8358626" cy="40586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kumimoji="1" lang="ja-JP" altLang="en-US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2B97E9C3-8AA3-4168-BB29-6B7473EA471F}"/>
              </a:ext>
            </a:extLst>
          </p:cNvPr>
          <p:cNvSpPr txBox="1">
            <a:spLocks/>
          </p:cNvSpPr>
          <p:nvPr/>
        </p:nvSpPr>
        <p:spPr>
          <a:xfrm>
            <a:off x="295927" y="2787206"/>
            <a:ext cx="8461208" cy="359672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dirty="0"/>
              <a:t>誰が何回貸出，返却したか</a:t>
            </a:r>
            <a:endParaRPr lang="en-US" altLang="ja-JP" sz="2000" dirty="0"/>
          </a:p>
          <a:p>
            <a:pPr marL="0" indent="0">
              <a:buNone/>
            </a:pPr>
            <a:r>
              <a:rPr lang="en-US" altLang="ja-JP" sz="2000" b="1" dirty="0"/>
              <a:t>SELECT</a:t>
            </a:r>
            <a:r>
              <a:rPr lang="en-US" altLang="ja-JP" sz="2000" dirty="0"/>
              <a:t>  who, </a:t>
            </a:r>
            <a:r>
              <a:rPr lang="en-US" altLang="ja-JP" sz="2000" b="1" dirty="0"/>
              <a:t>COUNT(*) FROM</a:t>
            </a:r>
            <a:r>
              <a:rPr lang="en-US" altLang="ja-JP" sz="2000" dirty="0"/>
              <a:t> </a:t>
            </a:r>
            <a:r>
              <a:rPr lang="en-US" altLang="ja-JP" sz="2000" dirty="0" err="1"/>
              <a:t>tosyo</a:t>
            </a:r>
            <a:r>
              <a:rPr lang="en-US" altLang="ja-JP" sz="2000" dirty="0"/>
              <a:t> </a:t>
            </a:r>
            <a:r>
              <a:rPr lang="en-US" altLang="ja-JP" sz="2000" b="1" dirty="0"/>
              <a:t>GROUP BY</a:t>
            </a:r>
            <a:r>
              <a:rPr lang="en-US" altLang="ja-JP" sz="2000" dirty="0"/>
              <a:t> who;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20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2000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000" dirty="0"/>
              <a:t>貸出の回数は全部で何回か</a:t>
            </a:r>
            <a:endParaRPr lang="en-US" altLang="ja-JP" sz="2000" dirty="0"/>
          </a:p>
          <a:p>
            <a:pPr marL="0" indent="0">
              <a:buNone/>
            </a:pPr>
            <a:r>
              <a:rPr lang="en-US" altLang="ja-JP" sz="2000" b="1" dirty="0"/>
              <a:t>SELECT COUNT(*) FROM</a:t>
            </a:r>
            <a:r>
              <a:rPr lang="en-US" altLang="ja-JP" sz="2000" dirty="0"/>
              <a:t> </a:t>
            </a:r>
            <a:r>
              <a:rPr lang="en-US" altLang="ja-JP" sz="2000" dirty="0" err="1"/>
              <a:t>tosyo</a:t>
            </a:r>
            <a:r>
              <a:rPr lang="en-US" altLang="ja-JP" sz="2000" dirty="0"/>
              <a:t> </a:t>
            </a:r>
            <a:r>
              <a:rPr lang="en-US" altLang="ja-JP" sz="2000" b="1" dirty="0"/>
              <a:t>WHERE</a:t>
            </a:r>
            <a:r>
              <a:rPr lang="en-US" altLang="ja-JP" sz="2000" dirty="0"/>
              <a:t> what='</a:t>
            </a:r>
            <a:r>
              <a:rPr lang="ja-JP" altLang="en-US" sz="2000" dirty="0"/>
              <a:t>貸出</a:t>
            </a:r>
            <a:r>
              <a:rPr lang="en-US" altLang="ja-JP" sz="2000" dirty="0"/>
              <a:t>';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/>
          </a:p>
          <a:p>
            <a:pPr marL="0" indent="0">
              <a:buFont typeface="Arial" panose="020B0604020202020204" pitchFamily="34" charset="0"/>
              <a:buNone/>
            </a:pPr>
            <a:endParaRPr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0029B2BF-788E-4013-94AE-58B5694DA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677" y="3709826"/>
            <a:ext cx="5656317" cy="1025207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505B8C53-2A24-422F-8BDC-FB28ADEE3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677" y="5783034"/>
            <a:ext cx="4269332" cy="716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543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1EFE24E3-0E80-4616-B812-9F3B42565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ja-JP" altLang="en-US" sz="3200" dirty="0">
                <a:solidFill>
                  <a:srgbClr val="FF0000"/>
                </a:solidFill>
                <a:latin typeface="Arial" panose="020B0604020202020204" pitchFamily="34" charset="0"/>
              </a:rPr>
              <a:t>ここで使用した </a:t>
            </a:r>
            <a:r>
              <a:rPr lang="en-US" altLang="ja-JP" sz="3200" dirty="0">
                <a:solidFill>
                  <a:srgbClr val="FF0000"/>
                </a:solidFill>
                <a:latin typeface="Arial" panose="020B0604020202020204" pitchFamily="34" charset="0"/>
              </a:rPr>
              <a:t>SQL</a:t>
            </a:r>
            <a:endParaRPr lang="ja-JP" alt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21845" y="846253"/>
            <a:ext cx="8461208" cy="5333166"/>
          </a:xfrm>
        </p:spPr>
        <p:txBody>
          <a:bodyPr>
            <a:noAutofit/>
          </a:bodyPr>
          <a:lstStyle/>
          <a:p>
            <a:r>
              <a:rPr lang="ja-JP" altLang="en-US" dirty="0"/>
              <a:t>テーブル定義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CREATE TABLE </a:t>
            </a:r>
            <a:r>
              <a:rPr lang="en-US" altLang="ja-JP" dirty="0"/>
              <a:t>...</a:t>
            </a:r>
          </a:p>
          <a:p>
            <a:r>
              <a:rPr lang="ja-JP" altLang="en-US" dirty="0"/>
              <a:t>問い合わせ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SELECT</a:t>
            </a:r>
            <a:r>
              <a:rPr lang="en-US" altLang="ja-JP" dirty="0"/>
              <a:t> ... </a:t>
            </a:r>
            <a:r>
              <a:rPr lang="en-US" altLang="ja-JP" b="1" dirty="0"/>
              <a:t>FROM</a:t>
            </a:r>
            <a:r>
              <a:rPr lang="en-US" altLang="ja-JP" dirty="0"/>
              <a:t> ...</a:t>
            </a:r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SELECT </a:t>
            </a:r>
            <a:r>
              <a:rPr lang="en-US" altLang="ja-JP" dirty="0"/>
              <a:t>... </a:t>
            </a:r>
            <a:r>
              <a:rPr lang="en-US" altLang="ja-JP" b="1" dirty="0"/>
              <a:t>FROM</a:t>
            </a:r>
            <a:r>
              <a:rPr lang="en-US" altLang="ja-JP" dirty="0"/>
              <a:t> ... </a:t>
            </a:r>
            <a:r>
              <a:rPr lang="en-US" altLang="ja-JP" b="1" dirty="0"/>
              <a:t>WHERE</a:t>
            </a:r>
            <a:r>
              <a:rPr lang="en-US" altLang="ja-JP" dirty="0"/>
              <a:t> ...</a:t>
            </a:r>
          </a:p>
          <a:p>
            <a:r>
              <a:rPr lang="ja-JP" altLang="en-US" dirty="0"/>
              <a:t>行の挿入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b="1" dirty="0"/>
              <a:t>INSERT INTO </a:t>
            </a:r>
            <a:r>
              <a:rPr lang="en-US" altLang="ja-JP" dirty="0"/>
              <a:t>...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12</a:t>
            </a:fld>
            <a:endParaRPr lang="ja-JP" altLang="en-US"/>
          </a:p>
        </p:txBody>
      </p:sp>
      <p:sp>
        <p:nvSpPr>
          <p:cNvPr id="4" name="タイトル 1"/>
          <p:cNvSpPr txBox="1">
            <a:spLocks/>
          </p:cNvSpPr>
          <p:nvPr/>
        </p:nvSpPr>
        <p:spPr>
          <a:xfrm>
            <a:off x="474245" y="433306"/>
            <a:ext cx="8461208" cy="6876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000" kern="1200">
                <a:solidFill>
                  <a:schemeClr val="tx1"/>
                </a:solidFill>
                <a:latin typeface="Segoe UI" panose="020B0502040204020203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endParaRPr lang="ja-JP" altLang="en-US"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94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BA6616-83BA-4446-B684-435183384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アウトライン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1F9D2EE-4D76-422A-840E-68C3ABA5C6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SQL </a:t>
            </a:r>
            <a:r>
              <a:rPr lang="ja-JP" altLang="en-US" dirty="0"/>
              <a:t>による</a:t>
            </a:r>
            <a:r>
              <a:rPr lang="ja-JP" altLang="en-US" b="1" dirty="0"/>
              <a:t>テーブル定義</a:t>
            </a:r>
            <a:endParaRPr lang="en-US" altLang="ja-JP" b="1" dirty="0"/>
          </a:p>
          <a:p>
            <a:r>
              <a:rPr lang="en-US" altLang="ja-JP" dirty="0"/>
              <a:t>SQL </a:t>
            </a:r>
            <a:r>
              <a:rPr lang="ja-JP" altLang="en-US" dirty="0"/>
              <a:t>による</a:t>
            </a:r>
            <a:r>
              <a:rPr lang="ja-JP" altLang="en-US" b="1" dirty="0"/>
              <a:t>行の挿入</a:t>
            </a:r>
            <a:endParaRPr kumimoji="1" lang="en-US" altLang="ja-JP" b="1" dirty="0"/>
          </a:p>
          <a:p>
            <a:r>
              <a:rPr kumimoji="1" lang="en-US" altLang="ja-JP" dirty="0"/>
              <a:t>SQL </a:t>
            </a:r>
            <a:r>
              <a:rPr kumimoji="1" lang="ja-JP" altLang="en-US" dirty="0"/>
              <a:t>による</a:t>
            </a:r>
            <a:r>
              <a:rPr kumimoji="1" lang="ja-JP" altLang="en-US" b="1" dirty="0"/>
              <a:t>問い合わせ（クエリ）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2AC4200-DAF1-48DC-8D27-FB941C5A7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7045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7D4A3F-F95B-4A3A-AA9A-ACA0853F1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作成するテーブル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54664D3-14E9-483B-85A4-59592E4DE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461208" cy="5333166"/>
          </a:xfrm>
        </p:spPr>
        <p:txBody>
          <a:bodyPr>
            <a:noAutofit/>
          </a:bodyPr>
          <a:lstStyle/>
          <a:p>
            <a:r>
              <a:rPr lang="ja-JP" altLang="en-US" dirty="0"/>
              <a:t>図書 </a:t>
            </a:r>
            <a:r>
              <a:rPr lang="en-US" altLang="ja-JP" dirty="0"/>
              <a:t>(</a:t>
            </a:r>
            <a:r>
              <a:rPr lang="en-US" altLang="ja-JP" b="1" dirty="0"/>
              <a:t>book</a:t>
            </a:r>
            <a:r>
              <a:rPr lang="en-US" altLang="ja-JP" dirty="0"/>
              <a:t>) </a:t>
            </a:r>
            <a:r>
              <a:rPr lang="ja-JP" altLang="en-US" dirty="0"/>
              <a:t>は，次の３冊とする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ja-JP" altLang="en-US" dirty="0"/>
              <a:t>赤，青，緑</a:t>
            </a:r>
            <a:endParaRPr lang="en-US" altLang="ja-JP" dirty="0"/>
          </a:p>
          <a:p>
            <a:r>
              <a:rPr lang="ja-JP" altLang="en-US" dirty="0"/>
              <a:t>貸出者</a:t>
            </a:r>
            <a:r>
              <a:rPr lang="en-US" altLang="ja-JP" dirty="0"/>
              <a:t>(</a:t>
            </a:r>
            <a:r>
              <a:rPr lang="en-US" altLang="ja-JP" b="1" dirty="0"/>
              <a:t>who</a:t>
            </a:r>
            <a:r>
              <a:rPr lang="en-US" altLang="ja-JP" dirty="0"/>
              <a:t>)</a:t>
            </a:r>
            <a:r>
              <a:rPr lang="ja-JP" altLang="en-US" dirty="0"/>
              <a:t>，貸出か返却か</a:t>
            </a:r>
            <a:r>
              <a:rPr lang="en-US" altLang="ja-JP" dirty="0"/>
              <a:t>(</a:t>
            </a:r>
            <a:r>
              <a:rPr lang="en-US" altLang="ja-JP" b="1" dirty="0"/>
              <a:t>what</a:t>
            </a:r>
            <a:r>
              <a:rPr lang="en-US" altLang="ja-JP" dirty="0"/>
              <a:t>)</a:t>
            </a:r>
            <a:r>
              <a:rPr lang="ja-JP" altLang="en-US" dirty="0"/>
              <a:t>，日時</a:t>
            </a:r>
            <a:r>
              <a:rPr lang="en-US" altLang="ja-JP" dirty="0"/>
              <a:t>(</a:t>
            </a:r>
            <a:r>
              <a:rPr lang="en-US" altLang="ja-JP" b="1" dirty="0"/>
              <a:t>at</a:t>
            </a:r>
            <a:r>
              <a:rPr lang="en-US" altLang="ja-JP" dirty="0"/>
              <a:t>)</a:t>
            </a:r>
            <a:r>
              <a:rPr lang="ja-JP" altLang="en-US" dirty="0"/>
              <a:t>を記録する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C27F95C-01C7-4DC8-849F-80129B19DC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3</a:t>
            </a:fld>
            <a:endParaRPr lang="ja-JP" altLang="en-US"/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B36BBAD2-CCDA-451C-8CED-84A2955A454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19400" y="3484233"/>
          <a:ext cx="6556650" cy="22415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162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5167">
                  <a:extLst>
                    <a:ext uri="{9D8B030D-6E8A-4147-A177-3AD203B41FA5}">
                      <a16:colId xmlns:a16="http://schemas.microsoft.com/office/drawing/2014/main" val="2036084990"/>
                    </a:ext>
                  </a:extLst>
                </a:gridCol>
                <a:gridCol w="1204364">
                  <a:extLst>
                    <a:ext uri="{9D8B030D-6E8A-4147-A177-3AD203B41FA5}">
                      <a16:colId xmlns:a16="http://schemas.microsoft.com/office/drawing/2014/main" val="2120742072"/>
                    </a:ext>
                  </a:extLst>
                </a:gridCol>
                <a:gridCol w="3074925">
                  <a:extLst>
                    <a:ext uri="{9D8B030D-6E8A-4147-A177-3AD203B41FA5}">
                      <a16:colId xmlns:a16="http://schemas.microsoft.com/office/drawing/2014/main" val="2995211841"/>
                    </a:ext>
                  </a:extLst>
                </a:gridCol>
              </a:tblGrid>
              <a:tr h="401502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book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who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what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at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赤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XX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貸出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2023-05-11 13:30:18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赤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XX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返却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2023-05-11 13:30:18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青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 err="1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YY</a:t>
                      </a:r>
                      <a:endParaRPr kumimoji="1" lang="en-US" altLang="ja-JP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貸出</a:t>
                      </a:r>
                      <a:endParaRPr kumimoji="1" lang="en-US" altLang="ja-JP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2023-05-11 13:30:18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74835494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b="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緑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ZZ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貸出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2023-05-11 13:30:18</a:t>
                      </a:r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660079483"/>
                  </a:ext>
                </a:extLst>
              </a:tr>
            </a:tbl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3ED6838E-4703-4F6C-A9AC-4D758025EC12}"/>
              </a:ext>
            </a:extLst>
          </p:cNvPr>
          <p:cNvSpPr txBox="1"/>
          <p:nvPr/>
        </p:nvSpPr>
        <p:spPr>
          <a:xfrm>
            <a:off x="5411893" y="5852387"/>
            <a:ext cx="3214658" cy="83099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en-US" altLang="ja-JP" sz="2400" dirty="0">
                <a:latin typeface="Arial" panose="020B0604020202020204" pitchFamily="34" charset="0"/>
                <a:ea typeface="メイリオ" panose="020B0604030504040204" pitchFamily="50" charset="-128"/>
              </a:rPr>
              <a:t>at </a:t>
            </a:r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には，プログラム</a:t>
            </a:r>
            <a:endParaRPr kumimoji="1" lang="en-US" altLang="ja-JP" sz="2400" dirty="0">
              <a:latin typeface="Arial" panose="020B0604020202020204" pitchFamily="34" charset="0"/>
              <a:ea typeface="メイリオ" panose="020B0604030504040204" pitchFamily="50" charset="-128"/>
            </a:endParaRPr>
          </a:p>
          <a:p>
            <a:r>
              <a:rPr kumimoji="1" lang="ja-JP" altLang="en-US" sz="2400" dirty="0">
                <a:latin typeface="Arial" panose="020B0604020202020204" pitchFamily="34" charset="0"/>
                <a:ea typeface="メイリオ" panose="020B0604030504040204" pitchFamily="50" charset="-128"/>
              </a:rPr>
              <a:t>実行日時を記録する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A30504B-547A-4B5E-8B72-62FE3DD19E2A}"/>
              </a:ext>
            </a:extLst>
          </p:cNvPr>
          <p:cNvSpPr txBox="1"/>
          <p:nvPr/>
        </p:nvSpPr>
        <p:spPr>
          <a:xfrm>
            <a:off x="3732938" y="3022568"/>
            <a:ext cx="2731838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kumimoji="1" lang="ja-JP" altLang="en-US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テーブル名</a:t>
            </a:r>
            <a:r>
              <a:rPr kumimoji="1" lang="en-US" altLang="ja-JP" sz="2400" b="1" dirty="0">
                <a:latin typeface="Arial" panose="020B0604020202020204" pitchFamily="34" charset="0"/>
                <a:ea typeface="メイリオ" panose="020B0604030504040204" pitchFamily="50" charset="-128"/>
              </a:rPr>
              <a:t>: </a:t>
            </a:r>
            <a:r>
              <a:rPr kumimoji="1" lang="en-US" altLang="ja-JP" sz="2400" b="1" dirty="0" err="1">
                <a:latin typeface="Arial" panose="020B0604020202020204" pitchFamily="34" charset="0"/>
                <a:ea typeface="メイリオ" panose="020B0604030504040204" pitchFamily="50" charset="-128"/>
              </a:rPr>
              <a:t>tosyo</a:t>
            </a:r>
            <a:endParaRPr kumimoji="1" lang="ja-JP" altLang="en-US" sz="2400" b="1" dirty="0"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811499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F65619-31AB-4608-BBF5-33AEF8BD7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</p:spPr>
        <p:txBody>
          <a:bodyPr>
            <a:noAutofit/>
          </a:bodyPr>
          <a:lstStyle/>
          <a:p>
            <a:r>
              <a:rPr lang="ja-JP" altLang="en-US" dirty="0"/>
              <a:t>テーブル定義の</a:t>
            </a:r>
            <a:r>
              <a:rPr lang="en-US" altLang="ja-JP" dirty="0"/>
              <a:t>SQL</a:t>
            </a:r>
            <a:endParaRPr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5D24359-98B9-494B-B5D3-D838646577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264" y="846139"/>
            <a:ext cx="4249736" cy="254557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altLang="ja-JP" b="1" dirty="0"/>
              <a:t>CREATE TABLE </a:t>
            </a:r>
            <a:r>
              <a:rPr lang="en-US" altLang="ja-JP" dirty="0" err="1"/>
              <a:t>tosyo</a:t>
            </a:r>
            <a:r>
              <a:rPr lang="en-US" altLang="ja-JP" dirty="0"/>
              <a:t> (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dirty="0"/>
              <a:t>    book </a:t>
            </a:r>
            <a:r>
              <a:rPr lang="en-US" altLang="ja-JP" b="1" dirty="0"/>
              <a:t>TEXT</a:t>
            </a:r>
            <a:r>
              <a:rPr lang="en-US" altLang="ja-JP" dirty="0"/>
              <a:t>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dirty="0"/>
              <a:t>    who </a:t>
            </a:r>
            <a:r>
              <a:rPr lang="en-US" altLang="ja-JP" b="1" dirty="0"/>
              <a:t>TEXT</a:t>
            </a:r>
            <a:r>
              <a:rPr lang="en-US" altLang="ja-JP" dirty="0"/>
              <a:t>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dirty="0"/>
              <a:t>    what </a:t>
            </a:r>
            <a:r>
              <a:rPr lang="en-US" altLang="ja-JP" b="1" dirty="0"/>
              <a:t>TEXT</a:t>
            </a:r>
            <a:r>
              <a:rPr lang="en-US" altLang="ja-JP" dirty="0"/>
              <a:t>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dirty="0"/>
              <a:t>    at </a:t>
            </a:r>
            <a:r>
              <a:rPr lang="en-US" altLang="ja-JP" b="1" dirty="0"/>
              <a:t>DATETIME</a:t>
            </a:r>
            <a:r>
              <a:rPr lang="en-US" altLang="ja-JP" dirty="0"/>
              <a:t>);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C228CAF-E605-4E5A-9689-F5EBC8B52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E205D82C-95A1-431E-8E38-AA614A14CDCF}" type="slidenum">
              <a:rPr lang="ja-JP" altLang="en-US" smtClean="0"/>
              <a:pPr/>
              <a:t>4</a:t>
            </a:fld>
            <a:endParaRPr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CD8FD5B1-2AC3-4436-80AC-37E186614EE3}"/>
              </a:ext>
            </a:extLst>
          </p:cNvPr>
          <p:cNvSpPr txBox="1">
            <a:spLocks/>
          </p:cNvSpPr>
          <p:nvPr/>
        </p:nvSpPr>
        <p:spPr>
          <a:xfrm>
            <a:off x="4572000" y="846139"/>
            <a:ext cx="3404339" cy="30595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ja-JP" dirty="0"/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ja-JP" altLang="en-US" b="1" dirty="0">
                <a:solidFill>
                  <a:srgbClr val="FF0000"/>
                </a:solidFill>
              </a:rPr>
              <a:t>赤</a:t>
            </a:r>
            <a:r>
              <a:rPr lang="ja-JP" altLang="en-US" b="1" dirty="0"/>
              <a:t>，</a:t>
            </a:r>
            <a:r>
              <a:rPr lang="ja-JP" altLang="en-US" b="1" dirty="0">
                <a:solidFill>
                  <a:srgbClr val="FF0000"/>
                </a:solidFill>
              </a:rPr>
              <a:t>青</a:t>
            </a:r>
            <a:r>
              <a:rPr lang="ja-JP" altLang="en-US" b="1" dirty="0"/>
              <a:t>，</a:t>
            </a:r>
            <a:r>
              <a:rPr lang="ja-JP" altLang="en-US" b="1" dirty="0">
                <a:solidFill>
                  <a:srgbClr val="FF0000"/>
                </a:solidFill>
              </a:rPr>
              <a:t>本</a:t>
            </a:r>
            <a:endParaRPr lang="en-US" altLang="ja-JP" b="1" dirty="0">
              <a:solidFill>
                <a:srgbClr val="FF00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ja-JP" altLang="en-US" dirty="0"/>
              <a:t>貸出者</a:t>
            </a:r>
            <a:endParaRPr lang="en-US" altLang="ja-JP" dirty="0"/>
          </a:p>
          <a:p>
            <a:pPr marL="0" indent="0">
              <a:spcBef>
                <a:spcPts val="600"/>
              </a:spcBef>
              <a:buNone/>
            </a:pPr>
            <a:r>
              <a:rPr lang="ja-JP" altLang="en-US" b="1" dirty="0">
                <a:solidFill>
                  <a:srgbClr val="FF0000"/>
                </a:solidFill>
              </a:rPr>
              <a:t>貸出</a:t>
            </a:r>
            <a:r>
              <a:rPr lang="ja-JP" altLang="en-US" b="1" dirty="0"/>
              <a:t>，</a:t>
            </a:r>
            <a:r>
              <a:rPr lang="ja-JP" altLang="en-US" b="1" dirty="0">
                <a:solidFill>
                  <a:srgbClr val="FF0000"/>
                </a:solidFill>
              </a:rPr>
              <a:t>返却</a:t>
            </a:r>
            <a:endParaRPr lang="en-US" altLang="ja-JP" b="1" dirty="0">
              <a:solidFill>
                <a:srgbClr val="FF0000"/>
              </a:solidFill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ja-JP" altLang="en-US" dirty="0"/>
              <a:t>日時</a:t>
            </a:r>
            <a:endParaRPr lang="en-US" altLang="ja-JP" dirty="0"/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2C2BFFD2-31BD-42D2-8AA6-9590FC5ABAC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74614" y="4333789"/>
          <a:ext cx="6746372" cy="13379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18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94542">
                  <a:extLst>
                    <a:ext uri="{9D8B030D-6E8A-4147-A177-3AD203B41FA5}">
                      <a16:colId xmlns:a16="http://schemas.microsoft.com/office/drawing/2014/main" val="2036084990"/>
                    </a:ext>
                  </a:extLst>
                </a:gridCol>
              </a:tblGrid>
              <a:tr h="401502">
                <a:tc>
                  <a:txBody>
                    <a:bodyPr/>
                    <a:lstStyle/>
                    <a:p>
                      <a:r>
                        <a:rPr kumimoji="1" lang="en-US" altLang="ja-JP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SQL </a:t>
                      </a:r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のキーワード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kumimoji="1" lang="ja-JP" altLang="en-US" sz="2400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TEXT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文字列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1813">
                <a:tc>
                  <a:txBody>
                    <a:bodyPr/>
                    <a:lstStyle/>
                    <a:p>
                      <a:r>
                        <a:rPr kumimoji="1" lang="en-US" altLang="ja-JP" sz="2400" b="1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DATETIME</a:t>
                      </a:r>
                      <a:endParaRPr kumimoji="1" lang="ja-JP" altLang="en-US" sz="2400" b="1" dirty="0">
                        <a:latin typeface="Arial" panose="020B0604020202020204" pitchFamily="34" charset="0"/>
                        <a:ea typeface="メイリオ" panose="020B0604030504040204" pitchFamily="50" charset="-128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kumimoji="1" lang="ja-JP" altLang="en-US" sz="2400" dirty="0">
                          <a:latin typeface="Arial" panose="020B0604020202020204" pitchFamily="34" charset="0"/>
                          <a:ea typeface="メイリオ" panose="020B0604030504040204" pitchFamily="50" charset="-128"/>
                        </a:rPr>
                        <a:t>日時，日付，時刻など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98986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 err="1"/>
              <a:t>Paiza.IO</a:t>
            </a:r>
            <a:r>
              <a:rPr lang="en-US" altLang="ja-JP" dirty="0"/>
              <a:t> </a:t>
            </a:r>
            <a:r>
              <a:rPr lang="ja-JP" altLang="en-US" dirty="0"/>
              <a:t>の使い方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① ウェブブラウザを起動する</a:t>
            </a:r>
            <a:endParaRPr kumimoji="1" lang="en-US" altLang="ja-JP" dirty="0"/>
          </a:p>
          <a:p>
            <a:endParaRPr lang="en-US" altLang="ja-JP" dirty="0"/>
          </a:p>
          <a:p>
            <a:pPr marL="0" indent="0">
              <a:buNone/>
            </a:pPr>
            <a:r>
              <a:rPr lang="ja-JP" altLang="en-US" dirty="0"/>
              <a:t>② 次の </a:t>
            </a:r>
            <a:r>
              <a:rPr lang="en-US" altLang="ja-JP" dirty="0"/>
              <a:t>URL </a:t>
            </a:r>
            <a:r>
              <a:rPr lang="ja-JP" altLang="en-US" dirty="0"/>
              <a:t>を開く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	</a:t>
            </a:r>
            <a:r>
              <a:rPr lang="en-US" altLang="ja-JP" dirty="0">
                <a:hlinkClick r:id="rId2"/>
              </a:rPr>
              <a:t>https://</a:t>
            </a:r>
            <a:r>
              <a:rPr lang="en-US" altLang="ja-JP" dirty="0" err="1">
                <a:hlinkClick r:id="rId2"/>
              </a:rPr>
              <a:t>paiza.io</a:t>
            </a:r>
            <a:r>
              <a:rPr lang="en-US" altLang="ja-JP" dirty="0">
                <a:hlinkClick r:id="rId2"/>
              </a:rPr>
              <a:t>/</a:t>
            </a:r>
            <a:endParaRPr lang="en-US" altLang="ja-JP" dirty="0"/>
          </a:p>
          <a:p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③ </a:t>
            </a:r>
            <a:r>
              <a:rPr kumimoji="1" lang="ja-JP" altLang="en-US" dirty="0"/>
              <a:t>もし，表示が英語になっていたら，</a:t>
            </a:r>
            <a:r>
              <a:rPr kumimoji="1" lang="ja-JP" altLang="en-US" b="1" dirty="0"/>
              <a:t>日本語</a:t>
            </a:r>
            <a:r>
              <a:rPr kumimoji="1" lang="ja-JP" altLang="en-US" dirty="0"/>
              <a:t>に切り替える</a:t>
            </a: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0154" y="2347112"/>
            <a:ext cx="4708227" cy="73921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947" y="5047340"/>
            <a:ext cx="3895283" cy="839846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1750056" y="5110210"/>
            <a:ext cx="673908" cy="3369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7" name="右矢印 6"/>
          <p:cNvSpPr/>
          <p:nvPr/>
        </p:nvSpPr>
        <p:spPr>
          <a:xfrm>
            <a:off x="4413972" y="5231117"/>
            <a:ext cx="214065" cy="4320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1903" y="5047341"/>
            <a:ext cx="3564731" cy="964406"/>
          </a:xfrm>
          <a:prstGeom prst="rect">
            <a:avLst/>
          </a:prstGeom>
        </p:spPr>
      </p:pic>
      <p:sp>
        <p:nvSpPr>
          <p:cNvPr id="9" name="正方形/長方形 8"/>
          <p:cNvSpPr/>
          <p:nvPr/>
        </p:nvSpPr>
        <p:spPr>
          <a:xfrm>
            <a:off x="5693736" y="5319911"/>
            <a:ext cx="673908" cy="3369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1075253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9881" y="950008"/>
            <a:ext cx="8901196" cy="37881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ja-JP" altLang="en-US" dirty="0"/>
              <a:t>④ 「コード作成を試してみる」をクリック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⑤ 「</a:t>
            </a:r>
            <a:r>
              <a:rPr lang="en-US" altLang="ja-JP" b="1" dirty="0"/>
              <a:t>MySQL</a:t>
            </a:r>
            <a:r>
              <a:rPr lang="ja-JP" altLang="en-US" dirty="0"/>
              <a:t>」を選ぶ</a:t>
            </a:r>
            <a:r>
              <a:rPr lang="ja-JP" altLang="en-US" sz="1800" dirty="0"/>
              <a:t>（</a:t>
            </a:r>
            <a:r>
              <a:rPr lang="ja-JP" altLang="en-US" sz="1800" b="1" dirty="0"/>
              <a:t>左上のボタンをクリック</a:t>
            </a:r>
            <a:r>
              <a:rPr lang="ja-JP" altLang="en-US" sz="1800" dirty="0"/>
              <a:t>するとメニューが出る）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326" y="1351874"/>
            <a:ext cx="4321391" cy="2102298"/>
          </a:xfrm>
          <a:prstGeom prst="rect">
            <a:avLst/>
          </a:prstGeom>
        </p:spPr>
      </p:pic>
      <p:sp>
        <p:nvSpPr>
          <p:cNvPr id="5" name="正方形/長方形 4"/>
          <p:cNvSpPr/>
          <p:nvPr/>
        </p:nvSpPr>
        <p:spPr>
          <a:xfrm>
            <a:off x="1148632" y="2969500"/>
            <a:ext cx="1914691" cy="41227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pic>
        <p:nvPicPr>
          <p:cNvPr id="6" name="図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127" y="4481670"/>
            <a:ext cx="4171950" cy="1884389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886127" y="4988398"/>
            <a:ext cx="721456" cy="25649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8" name="正方形/長方形 7"/>
          <p:cNvSpPr/>
          <p:nvPr/>
        </p:nvSpPr>
        <p:spPr>
          <a:xfrm>
            <a:off x="1774459" y="5178740"/>
            <a:ext cx="573693" cy="32738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</p:spTree>
    <p:extLst>
      <p:ext uri="{BB962C8B-B14F-4D97-AF65-F5344CB8AC3E}">
        <p14:creationId xmlns:p14="http://schemas.microsoft.com/office/powerpoint/2010/main" val="2031780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757" y="1514960"/>
            <a:ext cx="6947714" cy="3565542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940FB6-D91C-4C45-82A6-6C3F63B50793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6" name="正方形/長方形 5"/>
          <p:cNvSpPr/>
          <p:nvPr/>
        </p:nvSpPr>
        <p:spPr>
          <a:xfrm>
            <a:off x="2027114" y="3051676"/>
            <a:ext cx="4346476" cy="134859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7" name="正方形/長方形 6"/>
          <p:cNvSpPr/>
          <p:nvPr/>
        </p:nvSpPr>
        <p:spPr>
          <a:xfrm>
            <a:off x="1920685" y="4492981"/>
            <a:ext cx="2179307" cy="547607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35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7555" y="2174199"/>
            <a:ext cx="18004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dirty="0">
                <a:solidFill>
                  <a:srgbClr val="FF0000"/>
                </a:solidFill>
              </a:rPr>
              <a:t>プログラムの</a:t>
            </a:r>
            <a:endParaRPr kumimoji="1" lang="en-US" altLang="ja-JP" sz="2100" dirty="0">
              <a:solidFill>
                <a:srgbClr val="FF0000"/>
              </a:solidFill>
            </a:endParaRPr>
          </a:p>
          <a:p>
            <a:r>
              <a:rPr lang="ja-JP" altLang="en-US" sz="2100" dirty="0">
                <a:solidFill>
                  <a:srgbClr val="FF0000"/>
                </a:solidFill>
              </a:rPr>
              <a:t>編集画面</a:t>
            </a:r>
            <a:endParaRPr kumimoji="1" lang="ja-JP" altLang="en-US" sz="2100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72788" y="4782931"/>
            <a:ext cx="153118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100" dirty="0">
                <a:solidFill>
                  <a:srgbClr val="FF0000"/>
                </a:solidFill>
              </a:rPr>
              <a:t>実行ボタン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482" y="3091592"/>
            <a:ext cx="2069797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100" dirty="0"/>
              <a:t>プログラムを</a:t>
            </a:r>
            <a:endParaRPr lang="en-US" altLang="ja-JP" sz="2100" dirty="0"/>
          </a:p>
          <a:p>
            <a:r>
              <a:rPr lang="ja-JP" altLang="en-US" sz="2100" b="1" dirty="0">
                <a:solidFill>
                  <a:srgbClr val="FF0000"/>
                </a:solidFill>
              </a:rPr>
              <a:t>書き換えること</a:t>
            </a:r>
            <a:endParaRPr lang="en-US" altLang="ja-JP" sz="2100" b="1" dirty="0">
              <a:solidFill>
                <a:srgbClr val="FF0000"/>
              </a:solidFill>
            </a:endParaRPr>
          </a:p>
          <a:p>
            <a:r>
              <a:rPr lang="ja-JP" altLang="en-US" sz="2100" b="1" dirty="0">
                <a:solidFill>
                  <a:srgbClr val="FF0000"/>
                </a:solidFill>
              </a:rPr>
              <a:t>ができる</a:t>
            </a:r>
            <a:endParaRPr kumimoji="1" lang="ja-JP" altLang="en-US" sz="21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678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2103834"/>
            <a:ext cx="8446773" cy="2034778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335659" y="1185863"/>
            <a:ext cx="72042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/>
              <a:t>編集画面</a:t>
            </a:r>
            <a:r>
              <a:rPr lang="ja-JP" altLang="en-US" sz="2400" dirty="0"/>
              <a:t>を確認する。</a:t>
            </a:r>
            <a:endParaRPr lang="en-US" altLang="ja-JP" sz="2400" dirty="0"/>
          </a:p>
          <a:p>
            <a:r>
              <a:rPr lang="ja-JP" altLang="en-US" sz="2400" dirty="0"/>
              <a:t>すでに、</a:t>
            </a:r>
            <a:r>
              <a:rPr lang="en-US" altLang="ja-JP" sz="2400" b="1" dirty="0"/>
              <a:t>SQL </a:t>
            </a:r>
            <a:r>
              <a:rPr lang="ja-JP" altLang="en-US" sz="2400" b="1" dirty="0"/>
              <a:t>が入っている</a:t>
            </a:r>
            <a:r>
              <a:rPr lang="ja-JP" altLang="en-US" sz="2400" dirty="0"/>
              <a:t>が、使わないので</a:t>
            </a:r>
            <a:r>
              <a:rPr lang="ja-JP" altLang="en-US" sz="2400" b="1" dirty="0"/>
              <a:t>消す</a:t>
            </a:r>
            <a:r>
              <a:rPr lang="ja-JP" altLang="en-US" sz="2400" dirty="0"/>
              <a:t>。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224952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/>
          <p:cNvSpPr txBox="1"/>
          <p:nvPr/>
        </p:nvSpPr>
        <p:spPr>
          <a:xfrm>
            <a:off x="150248" y="259493"/>
            <a:ext cx="9084731" cy="129266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r>
              <a:rPr lang="ja-JP" altLang="en-US" sz="3200" dirty="0">
                <a:solidFill>
                  <a:srgbClr val="C00000"/>
                </a:solidFill>
                <a:latin typeface="Arial" panose="020B0604020202020204" pitchFamily="34" charset="0"/>
                <a:ea typeface="メイリオ" panose="020B0604030504040204" pitchFamily="50" charset="-128"/>
              </a:rPr>
              <a:t>テーブル定義</a:t>
            </a:r>
            <a:endParaRPr lang="en-US" altLang="ja-JP" sz="3200" dirty="0">
              <a:solidFill>
                <a:srgbClr val="C00000"/>
              </a:solidFill>
              <a:latin typeface="Arial" panose="020B0604020202020204" pitchFamily="34" charset="0"/>
              <a:ea typeface="メイリオ" panose="020B0604030504040204" pitchFamily="50" charset="-128"/>
            </a:endParaRP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>
          <a:xfrm>
            <a:off x="6885071" y="6356351"/>
            <a:ext cx="2057400" cy="365125"/>
          </a:xfrm>
        </p:spPr>
        <p:txBody>
          <a:bodyPr>
            <a:noAutofit/>
          </a:bodyPr>
          <a:lstStyle/>
          <a:p>
            <a:fld id="{55940FB6-D91C-4C45-82A6-6C3F63B50793}" type="slidenum">
              <a:rPr lang="ja-JP" altLang="en-US" smtClean="0"/>
              <a:pPr/>
              <a:t>9</a:t>
            </a:fld>
            <a:endParaRPr lang="ja-JP" altLang="en-US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4A347325-D678-4651-B96D-14C5D3D5AD8B}"/>
              </a:ext>
            </a:extLst>
          </p:cNvPr>
          <p:cNvSpPr txBox="1">
            <a:spLocks/>
          </p:cNvSpPr>
          <p:nvPr/>
        </p:nvSpPr>
        <p:spPr>
          <a:xfrm>
            <a:off x="1054252" y="996997"/>
            <a:ext cx="4005790" cy="234464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None/>
            </a:pPr>
            <a:r>
              <a:rPr lang="en-US" altLang="ja-JP" sz="2400" b="1" dirty="0"/>
              <a:t>CREATE TABLE </a:t>
            </a:r>
            <a:r>
              <a:rPr lang="en-US" altLang="ja-JP" sz="2400" dirty="0" err="1"/>
              <a:t>tosyo</a:t>
            </a:r>
            <a:r>
              <a:rPr lang="en-US" altLang="ja-JP" sz="2400" dirty="0"/>
              <a:t> (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2400" dirty="0"/>
              <a:t>    book </a:t>
            </a:r>
            <a:r>
              <a:rPr lang="en-US" altLang="ja-JP" sz="2400" b="1" dirty="0"/>
              <a:t>TEXT</a:t>
            </a:r>
            <a:r>
              <a:rPr lang="en-US" altLang="ja-JP" sz="2400" dirty="0"/>
              <a:t>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2400" dirty="0"/>
              <a:t>    who </a:t>
            </a:r>
            <a:r>
              <a:rPr lang="en-US" altLang="ja-JP" sz="2400" b="1" dirty="0"/>
              <a:t>TEXT</a:t>
            </a:r>
            <a:r>
              <a:rPr lang="en-US" altLang="ja-JP" sz="2400" dirty="0"/>
              <a:t>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2400" dirty="0"/>
              <a:t>    what </a:t>
            </a:r>
            <a:r>
              <a:rPr lang="en-US" altLang="ja-JP" sz="2400" b="1" dirty="0"/>
              <a:t>TEXT</a:t>
            </a:r>
            <a:r>
              <a:rPr lang="en-US" altLang="ja-JP" sz="2400" dirty="0"/>
              <a:t>,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altLang="ja-JP" sz="2400" dirty="0"/>
              <a:t>    at </a:t>
            </a:r>
            <a:r>
              <a:rPr lang="en-US" altLang="ja-JP" sz="2400" b="1" dirty="0"/>
              <a:t>DATETIME</a:t>
            </a:r>
            <a:r>
              <a:rPr lang="en-US" altLang="ja-JP" sz="2400" dirty="0"/>
              <a:t>);</a:t>
            </a:r>
            <a:endParaRPr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29740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387</Words>
  <Application>Microsoft Office PowerPoint</Application>
  <PresentationFormat>画面に合わせる (4:3)</PresentationFormat>
  <Paragraphs>121</Paragraphs>
  <Slides>12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9" baseType="lpstr">
      <vt:lpstr>ＭＳ Ｐゴシック</vt:lpstr>
      <vt:lpstr>メイリオ</vt:lpstr>
      <vt:lpstr>游ゴシック</vt:lpstr>
      <vt:lpstr>Arial</vt:lpstr>
      <vt:lpstr>Calibri</vt:lpstr>
      <vt:lpstr>Segoe UI</vt:lpstr>
      <vt:lpstr>Office テーマ</vt:lpstr>
      <vt:lpstr>PowerPoint プレゼンテーション</vt:lpstr>
      <vt:lpstr>アウトライン</vt:lpstr>
      <vt:lpstr>作成するテーブル</vt:lpstr>
      <vt:lpstr>テーブル定義のSQL</vt:lpstr>
      <vt:lpstr>Paiza.IO の使い方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ここで使用した SQL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リレーショナルデータベース序論</dc:title>
  <dc:creator>kunihiko</dc:creator>
  <cp:lastModifiedBy>me</cp:lastModifiedBy>
  <cp:revision>48</cp:revision>
  <dcterms:created xsi:type="dcterms:W3CDTF">2020-06-03T12:20:31Z</dcterms:created>
  <dcterms:modified xsi:type="dcterms:W3CDTF">2023-01-13T03:04:18Z</dcterms:modified>
</cp:coreProperties>
</file>