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283" r:id="rId2"/>
    <p:sldId id="1284" r:id="rId3"/>
    <p:sldId id="1285" r:id="rId4"/>
    <p:sldId id="1286" r:id="rId5"/>
    <p:sldId id="1287" r:id="rId6"/>
    <p:sldId id="1288" r:id="rId7"/>
    <p:sldId id="1289" r:id="rId8"/>
    <p:sldId id="1290" r:id="rId9"/>
    <p:sldId id="1291" r:id="rId10"/>
    <p:sldId id="1292" r:id="rId11"/>
    <p:sldId id="1293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48" d="100"/>
          <a:sy n="48" d="100"/>
        </p:scale>
        <p:origin x="20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4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. </a:t>
            </a:r>
            <a:r>
              <a:rPr lang="ja-JP" altLang="en-US" sz="4400" b="1" smtClean="0">
                <a:solidFill>
                  <a:schemeClr val="tx1"/>
                </a:solidFill>
                <a:latin typeface="メイリオ" panose="020B0604030504040204" pitchFamily="50" charset="-128"/>
              </a:rPr>
              <a:t>リレーショナルデータベースの設計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リレーショナルデータベースの基本まとめ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endParaRPr lang="en-US" altLang="ja-JP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ja-JP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de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rdbkiso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0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3434E-5CA6-4A12-B4CA-9E735102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設計変更による異状の防止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54FDC-C2FD-47A8-A6BB-EC2ED2FF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938E4EE-59AF-43F2-8070-AFA1BE42E1ED}"/>
              </a:ext>
            </a:extLst>
          </p:cNvPr>
          <p:cNvGraphicFramePr>
            <a:graphicFrameLocks noGrp="1"/>
          </p:cNvGraphicFramePr>
          <p:nvPr/>
        </p:nvGraphicFramePr>
        <p:xfrm>
          <a:off x="5399895" y="3692784"/>
          <a:ext cx="2643035" cy="116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0C56F-336D-4823-9E0C-03F11622349E}"/>
              </a:ext>
            </a:extLst>
          </p:cNvPr>
          <p:cNvSpPr txBox="1"/>
          <p:nvPr/>
        </p:nvSpPr>
        <p:spPr>
          <a:xfrm>
            <a:off x="4647278" y="504627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異状が起きにくい</a:t>
            </a:r>
            <a:r>
              <a:rPr kumimoji="1" lang="ja-JP" altLang="en-US" sz="2400" b="1" dirty="0"/>
              <a:t>データベース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799A672-15B8-4735-BF95-3F6E9868C0D9}"/>
              </a:ext>
            </a:extLst>
          </p:cNvPr>
          <p:cNvCxnSpPr/>
          <p:nvPr/>
        </p:nvCxnSpPr>
        <p:spPr>
          <a:xfrm flipV="1">
            <a:off x="7421599" y="427260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10D4EF-D2CB-4509-A6D7-67710EFE4DDF}"/>
              </a:ext>
            </a:extLst>
          </p:cNvPr>
          <p:cNvSpPr txBox="1"/>
          <p:nvPr/>
        </p:nvSpPr>
        <p:spPr>
          <a:xfrm>
            <a:off x="8042930" y="39189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350</a:t>
            </a:r>
            <a:endParaRPr kumimoji="1" lang="ja-JP" altLang="en-US" sz="2400" b="1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7D7C7D6-E037-473E-8085-758F0C37F9C7}"/>
              </a:ext>
            </a:extLst>
          </p:cNvPr>
          <p:cNvGraphicFramePr>
            <a:graphicFrameLocks noGrp="1"/>
          </p:cNvGraphicFramePr>
          <p:nvPr/>
        </p:nvGraphicFramePr>
        <p:xfrm>
          <a:off x="5444471" y="1750572"/>
          <a:ext cx="259845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19E7FB-52D1-4F5F-94F7-8A790C6691BD}"/>
              </a:ext>
            </a:extLst>
          </p:cNvPr>
          <p:cNvSpPr txBox="1"/>
          <p:nvPr/>
        </p:nvSpPr>
        <p:spPr>
          <a:xfrm>
            <a:off x="22984" y="436155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異状が起きやすい</a:t>
            </a:r>
            <a:r>
              <a:rPr kumimoji="1" lang="ja-JP" altLang="en-US" sz="2400" b="1" dirty="0"/>
              <a:t>データベース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BD7D878A-BA78-4408-8BF2-5861615E2409}"/>
              </a:ext>
            </a:extLst>
          </p:cNvPr>
          <p:cNvGraphicFramePr>
            <a:graphicFrameLocks noGrp="1"/>
          </p:cNvGraphicFramePr>
          <p:nvPr/>
        </p:nvGraphicFramePr>
        <p:xfrm>
          <a:off x="427059" y="2022170"/>
          <a:ext cx="29146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9C7FD72-93D5-40FC-9653-E85B9C541C51}"/>
              </a:ext>
            </a:extLst>
          </p:cNvPr>
          <p:cNvCxnSpPr/>
          <p:nvPr/>
        </p:nvCxnSpPr>
        <p:spPr>
          <a:xfrm flipV="1">
            <a:off x="2700925" y="260932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C57BACB-A2E2-4D4B-9C11-3869A8E02A2B}"/>
              </a:ext>
            </a:extLst>
          </p:cNvPr>
          <p:cNvCxnSpPr/>
          <p:nvPr/>
        </p:nvCxnSpPr>
        <p:spPr>
          <a:xfrm flipV="1">
            <a:off x="2700925" y="3705356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74697A-CF52-44BA-B855-23E15E391B19}"/>
              </a:ext>
            </a:extLst>
          </p:cNvPr>
          <p:cNvSpPr txBox="1"/>
          <p:nvPr/>
        </p:nvSpPr>
        <p:spPr>
          <a:xfrm>
            <a:off x="3341708" y="230087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350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489A49-4377-4431-BD80-50B1BE59981F}"/>
              </a:ext>
            </a:extLst>
          </p:cNvPr>
          <p:cNvSpPr txBox="1"/>
          <p:nvPr/>
        </p:nvSpPr>
        <p:spPr>
          <a:xfrm>
            <a:off x="3325800" y="33412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350</a:t>
            </a:r>
            <a:endParaRPr kumimoji="1" lang="ja-JP" altLang="en-US" sz="2400" b="1" dirty="0"/>
          </a:p>
        </p:txBody>
      </p:sp>
      <p:sp>
        <p:nvSpPr>
          <p:cNvPr id="16" name="左右矢印 1">
            <a:extLst>
              <a:ext uri="{FF2B5EF4-FFF2-40B4-BE49-F238E27FC236}">
                <a16:creationId xmlns:a16="http://schemas.microsoft.com/office/drawing/2014/main" id="{F42927B0-74D9-455B-B423-69329CDAD4A2}"/>
              </a:ext>
            </a:extLst>
          </p:cNvPr>
          <p:cNvSpPr/>
          <p:nvPr/>
        </p:nvSpPr>
        <p:spPr>
          <a:xfrm>
            <a:off x="4109830" y="2989194"/>
            <a:ext cx="919370" cy="4770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640744-C2DA-4B46-BC3B-2753854AAE72}"/>
              </a:ext>
            </a:extLst>
          </p:cNvPr>
          <p:cNvSpPr txBox="1"/>
          <p:nvPr/>
        </p:nvSpPr>
        <p:spPr>
          <a:xfrm>
            <a:off x="153740" y="5499686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カレーライスの値下げのとき、</a:t>
            </a:r>
            <a:endParaRPr kumimoji="1" lang="en-US" altLang="ja-JP" sz="2400" b="1" dirty="0"/>
          </a:p>
          <a:p>
            <a:r>
              <a:rPr lang="ja-JP" altLang="en-US" sz="2400" b="1" dirty="0"/>
              <a:t>片方を書き忘れると →　異状</a:t>
            </a:r>
            <a:endParaRPr kumimoji="1" lang="ja-JP" altLang="en-US" sz="2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21BE5A-E17A-4094-BCB7-D443161C956E}"/>
              </a:ext>
            </a:extLst>
          </p:cNvPr>
          <p:cNvSpPr txBox="1"/>
          <p:nvPr/>
        </p:nvSpPr>
        <p:spPr>
          <a:xfrm>
            <a:off x="4043158" y="2011924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情報は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同じ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481CF0-A13B-4C7F-B56E-4D98AC5B2C5B}"/>
              </a:ext>
            </a:extLst>
          </p:cNvPr>
          <p:cNvSpPr txBox="1"/>
          <p:nvPr/>
        </p:nvSpPr>
        <p:spPr>
          <a:xfrm>
            <a:off x="710498" y="4940254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冗長なデータがある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B8011E-AA1E-4ABA-A401-96EA29582463}"/>
              </a:ext>
            </a:extLst>
          </p:cNvPr>
          <p:cNvSpPr txBox="1"/>
          <p:nvPr/>
        </p:nvSpPr>
        <p:spPr>
          <a:xfrm>
            <a:off x="5455161" y="5684351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156140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7292" y="1844921"/>
            <a:ext cx="732836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のテーブルを、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8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テーブルに分解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することで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28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異状の防止が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場合がある．</a:t>
            </a:r>
          </a:p>
        </p:txBody>
      </p:sp>
    </p:spTree>
    <p:extLst>
      <p:ext uri="{BB962C8B-B14F-4D97-AF65-F5344CB8AC3E}">
        <p14:creationId xmlns:p14="http://schemas.microsoft.com/office/powerpoint/2010/main" val="163791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はじめに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で一番困ることは，データベースの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である．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異状とは</a:t>
            </a:r>
            <a:r>
              <a:rPr lang="en-US" altLang="ja-JP" sz="2400" dirty="0"/>
              <a:t>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データベース内のデータが、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◆　</a:t>
            </a:r>
            <a:r>
              <a:rPr lang="ja-JP" altLang="en-US" sz="2400" b="1" dirty="0"/>
              <a:t>つじつまの合わない状態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あるいは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◆　記録したいデータが記録できない状態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になり、しかも、修復できない状態に陥ること</a:t>
            </a:r>
            <a:endParaRPr lang="en-US" altLang="ja-JP" sz="2400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は完全に防止できるわけではないが，正規化により，ある程度防ぐことができる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ABCC8B-BADB-289E-A96C-E592F007DF7C}"/>
              </a:ext>
            </a:extLst>
          </p:cNvPr>
          <p:cNvSpPr/>
          <p:nvPr/>
        </p:nvSpPr>
        <p:spPr>
          <a:xfrm>
            <a:off x="637953" y="1802219"/>
            <a:ext cx="7990367" cy="3285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1FABA-2834-4CE2-9EFE-A47FDEF2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異状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E5243-3A25-41E6-B441-723547EC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Picture 2" descr="http://4.bp.blogspot.com/-grFsR7IJJTs/Us_NJ_QCtZI/AAAAAAAAdFc/Lyf0Qem4p0c/s800/car_bus.png">
            <a:extLst>
              <a:ext uri="{FF2B5EF4-FFF2-40B4-BE49-F238E27FC236}">
                <a16:creationId xmlns:a16="http://schemas.microsoft.com/office/drawing/2014/main" id="{441935FD-EC16-4F97-AAFD-98C8E913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4" y="2694605"/>
            <a:ext cx="4196977" cy="29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9850DA68-84B5-4C84-995E-E05CBB25CD4D}"/>
              </a:ext>
            </a:extLst>
          </p:cNvPr>
          <p:cNvSpPr/>
          <p:nvPr/>
        </p:nvSpPr>
        <p:spPr>
          <a:xfrm>
            <a:off x="4273383" y="1404178"/>
            <a:ext cx="4669087" cy="671510"/>
          </a:xfrm>
          <a:prstGeom prst="wedgeRoundRectCallout">
            <a:avLst>
              <a:gd name="adj1" fmla="val -42761"/>
              <a:gd name="adj2" fmla="val 3701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05E6EDF7-5403-484F-AEE7-0B98AC404B12}"/>
              </a:ext>
            </a:extLst>
          </p:cNvPr>
          <p:cNvSpPr/>
          <p:nvPr/>
        </p:nvSpPr>
        <p:spPr>
          <a:xfrm>
            <a:off x="431379" y="1378478"/>
            <a:ext cx="2954655" cy="605512"/>
          </a:xfrm>
          <a:prstGeom prst="wedgeRoundRectCallout">
            <a:avLst>
              <a:gd name="adj1" fmla="val 25020"/>
              <a:gd name="adj2" fmla="val 2701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DE5A9F-3B89-4314-A7FB-8928833FCDF9}"/>
              </a:ext>
            </a:extLst>
          </p:cNvPr>
          <p:cNvSpPr txBox="1"/>
          <p:nvPr/>
        </p:nvSpPr>
        <p:spPr>
          <a:xfrm>
            <a:off x="533651" y="15223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このバスは無料です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64765-37A6-40EB-8CAB-58F6EE5660D5}"/>
              </a:ext>
            </a:extLst>
          </p:cNvPr>
          <p:cNvSpPr txBox="1"/>
          <p:nvPr/>
        </p:nvSpPr>
        <p:spPr>
          <a:xfrm>
            <a:off x="4448933" y="152232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このバスは</a:t>
            </a:r>
            <a:r>
              <a:rPr lang="ja-JP" altLang="en-US" sz="2400" dirty="0"/>
              <a:t>運賃１０００円</a:t>
            </a:r>
            <a:r>
              <a:rPr kumimoji="1" lang="ja-JP" altLang="en-US" sz="2400" dirty="0"/>
              <a:t>です</a:t>
            </a:r>
          </a:p>
        </p:txBody>
      </p:sp>
    </p:spTree>
    <p:extLst>
      <p:ext uri="{BB962C8B-B14F-4D97-AF65-F5344CB8AC3E}">
        <p14:creationId xmlns:p14="http://schemas.microsoft.com/office/powerpoint/2010/main" val="68234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E42F651-6461-4A74-806A-6B39C90990AA}"/>
              </a:ext>
            </a:extLst>
          </p:cNvPr>
          <p:cNvSpPr txBox="1">
            <a:spLocks/>
          </p:cNvSpPr>
          <p:nvPr/>
        </p:nvSpPr>
        <p:spPr>
          <a:xfrm>
            <a:off x="4348783" y="1855892"/>
            <a:ext cx="4689200" cy="2135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４００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6947F3-FDC6-4081-A62D-0E20FD5C8302}"/>
              </a:ext>
            </a:extLst>
          </p:cNvPr>
          <p:cNvSpPr txBox="1"/>
          <p:nvPr/>
        </p:nvSpPr>
        <p:spPr>
          <a:xfrm>
            <a:off x="6064974" y="4782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情報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</p:spTree>
    <p:extLst>
      <p:ext uri="{BB962C8B-B14F-4D97-AF65-F5344CB8AC3E}">
        <p14:creationId xmlns:p14="http://schemas.microsoft.com/office/powerpoint/2010/main" val="15880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E42F651-6461-4A74-806A-6B39C90990AA}"/>
              </a:ext>
            </a:extLst>
          </p:cNvPr>
          <p:cNvSpPr txBox="1">
            <a:spLocks/>
          </p:cNvSpPr>
          <p:nvPr/>
        </p:nvSpPr>
        <p:spPr>
          <a:xfrm>
            <a:off x="4348783" y="1855892"/>
            <a:ext cx="4689200" cy="2135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４００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6947F3-FDC6-4081-A62D-0E20FD5C8302}"/>
              </a:ext>
            </a:extLst>
          </p:cNvPr>
          <p:cNvSpPr txBox="1"/>
          <p:nvPr/>
        </p:nvSpPr>
        <p:spPr>
          <a:xfrm>
            <a:off x="6064974" y="4782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情報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3280077" y="2357538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185DDE-6AC6-4197-826F-9696BF2A4FC3}"/>
              </a:ext>
            </a:extLst>
          </p:cNvPr>
          <p:cNvCxnSpPr/>
          <p:nvPr/>
        </p:nvCxnSpPr>
        <p:spPr>
          <a:xfrm flipV="1">
            <a:off x="3346337" y="361166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20860" y="204908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39D586-D2B5-437D-B900-D0270BBF91D0}"/>
              </a:ext>
            </a:extLst>
          </p:cNvPr>
          <p:cNvSpPr txBox="1"/>
          <p:nvPr/>
        </p:nvSpPr>
        <p:spPr>
          <a:xfrm>
            <a:off x="3805561" y="360354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271FFAA-0ED3-4629-BB35-8DC860E35D95}"/>
              </a:ext>
            </a:extLst>
          </p:cNvPr>
          <p:cNvCxnSpPr/>
          <p:nvPr/>
        </p:nvCxnSpPr>
        <p:spPr>
          <a:xfrm flipV="1">
            <a:off x="7182842" y="2006355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1BFD9F-A6AB-479C-83FB-C0B4AD75430E}"/>
              </a:ext>
            </a:extLst>
          </p:cNvPr>
          <p:cNvSpPr txBox="1"/>
          <p:nvPr/>
        </p:nvSpPr>
        <p:spPr>
          <a:xfrm>
            <a:off x="7638094" y="139422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</p:spTree>
    <p:extLst>
      <p:ext uri="{BB962C8B-B14F-4D97-AF65-F5344CB8AC3E}">
        <p14:creationId xmlns:p14="http://schemas.microsoft.com/office/powerpoint/2010/main" val="29779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情報の更新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185DDE-6AC6-4197-826F-9696BF2A4FC3}"/>
              </a:ext>
            </a:extLst>
          </p:cNvPr>
          <p:cNvCxnSpPr/>
          <p:nvPr/>
        </p:nvCxnSpPr>
        <p:spPr>
          <a:xfrm flipV="1">
            <a:off x="3346337" y="361166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39D586-D2B5-437D-B900-D0270BBF91D0}"/>
              </a:ext>
            </a:extLst>
          </p:cNvPr>
          <p:cNvSpPr txBox="1"/>
          <p:nvPr/>
        </p:nvSpPr>
        <p:spPr>
          <a:xfrm>
            <a:off x="3805561" y="361076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  <p:sp>
        <p:nvSpPr>
          <p:cNvPr id="5" name="角丸四角形吹き出し 14">
            <a:extLst>
              <a:ext uri="{FF2B5EF4-FFF2-40B4-BE49-F238E27FC236}">
                <a16:creationId xmlns:a16="http://schemas.microsoft.com/office/drawing/2014/main" id="{D3BA9A93-54B6-46B2-93AA-C299A376D07F}"/>
              </a:ext>
            </a:extLst>
          </p:cNvPr>
          <p:cNvSpPr/>
          <p:nvPr/>
        </p:nvSpPr>
        <p:spPr>
          <a:xfrm>
            <a:off x="4806454" y="3038836"/>
            <a:ext cx="3976600" cy="1475412"/>
          </a:xfrm>
          <a:prstGeom prst="wedgeRoundRectCallout">
            <a:avLst>
              <a:gd name="adj1" fmla="val -68243"/>
              <a:gd name="adj2" fmla="val -768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19AD11-4542-4ED7-AAE6-B61792CE3C11}"/>
              </a:ext>
            </a:extLst>
          </p:cNvPr>
          <p:cNvSpPr txBox="1"/>
          <p:nvPr/>
        </p:nvSpPr>
        <p:spPr>
          <a:xfrm>
            <a:off x="5373223" y="3431086"/>
            <a:ext cx="273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書き換え忘れして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しまうかも！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3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350</a:t>
                      </a:r>
                      <a:endParaRPr kumimoji="1" lang="ja-JP" altLang="en-US" sz="2400" b="1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情報の更新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6E8220-9A3B-455A-BD94-61C40FD750BF}"/>
              </a:ext>
            </a:extLst>
          </p:cNvPr>
          <p:cNvSpPr txBox="1"/>
          <p:nvPr/>
        </p:nvSpPr>
        <p:spPr>
          <a:xfrm>
            <a:off x="5198718" y="28081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異状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が起きている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C079B6D7-C272-4DE1-907A-0F3F5D51D105}"/>
              </a:ext>
            </a:extLst>
          </p:cNvPr>
          <p:cNvSpPr/>
          <p:nvPr/>
        </p:nvSpPr>
        <p:spPr>
          <a:xfrm>
            <a:off x="4406900" y="1843705"/>
            <a:ext cx="431800" cy="2375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849157" y="4219380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5009322" y="4430908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dirty="0"/>
              <a:t>◆朝食の値段が１つのはずなのに、違った値段が記録</a:t>
            </a:r>
            <a:endParaRPr kumimoji="1" lang="en-US" altLang="ja-JP" sz="2100" dirty="0"/>
          </a:p>
          <a:p>
            <a:r>
              <a:rPr kumimoji="1" lang="ja-JP" altLang="en-US" sz="2100" dirty="0"/>
              <a:t>されていて</a:t>
            </a:r>
            <a:r>
              <a:rPr lang="ja-JP" altLang="en-US" sz="2100" dirty="0"/>
              <a:t>つじつまが合わない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24671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4188291" y="2234966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4138177" y="3429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3CE6D25-3048-4559-883A-AF48AC09F4C9}"/>
              </a:ext>
            </a:extLst>
          </p:cNvPr>
          <p:cNvGraphicFramePr>
            <a:graphicFrameLocks noGrp="1"/>
          </p:cNvGraphicFramePr>
          <p:nvPr/>
        </p:nvGraphicFramePr>
        <p:xfrm>
          <a:off x="134102" y="1535921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/>
        </p:nvGraphicFramePr>
        <p:xfrm>
          <a:off x="5184130" y="3353291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1B4840C-F5E1-4E43-AD53-9113C67326E0}"/>
              </a:ext>
            </a:extLst>
          </p:cNvPr>
          <p:cNvGraphicFramePr>
            <a:graphicFrameLocks noGrp="1"/>
          </p:cNvGraphicFramePr>
          <p:nvPr/>
        </p:nvGraphicFramePr>
        <p:xfrm>
          <a:off x="5154926" y="1130412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AF7AC1-2F7B-4A08-9F5F-A24A0F3C1851}"/>
              </a:ext>
            </a:extLst>
          </p:cNvPr>
          <p:cNvSpPr txBox="1"/>
          <p:nvPr/>
        </p:nvSpPr>
        <p:spPr>
          <a:xfrm>
            <a:off x="5003810" y="5141830"/>
            <a:ext cx="317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分解後、情報は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失われていない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97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A6A39-591F-4873-A08D-90BF08D8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分解後</a:t>
            </a:r>
            <a:r>
              <a:rPr lang="ja-JP" altLang="en-US" dirty="0"/>
              <a:t>のテーブルは，異状が起きにくい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0815CA-524C-4431-A345-6891CB4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471E91-5D8A-4F74-B854-28A46DC624EE}"/>
              </a:ext>
            </a:extLst>
          </p:cNvPr>
          <p:cNvSpPr txBox="1"/>
          <p:nvPr/>
        </p:nvSpPr>
        <p:spPr>
          <a:xfrm>
            <a:off x="1361590" y="52862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950F1-6B6F-4526-B4BC-FAE88F1D5902}"/>
              </a:ext>
            </a:extLst>
          </p:cNvPr>
          <p:cNvSpPr txBox="1"/>
          <p:nvPr/>
        </p:nvSpPr>
        <p:spPr>
          <a:xfrm>
            <a:off x="4951156" y="29117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異状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はない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4AD740D3-1B8D-47BB-9819-3D54FCB97E1F}"/>
              </a:ext>
            </a:extLst>
          </p:cNvPr>
          <p:cNvSpPr/>
          <p:nvPr/>
        </p:nvSpPr>
        <p:spPr>
          <a:xfrm>
            <a:off x="4408256" y="1133863"/>
            <a:ext cx="372880" cy="4017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873FFC2-1FEC-4562-9EBB-E563B290E720}"/>
              </a:ext>
            </a:extLst>
          </p:cNvPr>
          <p:cNvSpPr txBox="1">
            <a:spLocks/>
          </p:cNvSpPr>
          <p:nvPr/>
        </p:nvSpPr>
        <p:spPr>
          <a:xfrm>
            <a:off x="4951156" y="873432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0E29B3B-AFC9-4D0A-9D8B-732F559684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751" y="3497670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E89D47B3-C461-4CF6-B655-FBCCD8175369}"/>
              </a:ext>
            </a:extLst>
          </p:cNvPr>
          <p:cNvGraphicFramePr>
            <a:graphicFrameLocks noGrp="1"/>
          </p:cNvGraphicFramePr>
          <p:nvPr/>
        </p:nvGraphicFramePr>
        <p:xfrm>
          <a:off x="438547" y="127479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F3A315-4AC7-EFB8-F041-F540CD05609E}"/>
              </a:ext>
            </a:extLst>
          </p:cNvPr>
          <p:cNvCxnSpPr/>
          <p:nvPr/>
        </p:nvCxnSpPr>
        <p:spPr>
          <a:xfrm flipV="1">
            <a:off x="3263370" y="412601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EF3405-EDE8-A5B4-219A-7251A672AB46}"/>
              </a:ext>
            </a:extLst>
          </p:cNvPr>
          <p:cNvSpPr txBox="1"/>
          <p:nvPr/>
        </p:nvSpPr>
        <p:spPr>
          <a:xfrm>
            <a:off x="3833317" y="354123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350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6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433</Words>
  <Application>Microsoft Office PowerPoint</Application>
  <PresentationFormat>画面に合わせる (4:3)</PresentationFormat>
  <Paragraphs>203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はじめに</vt:lpstr>
      <vt:lpstr>異状の例</vt:lpstr>
      <vt:lpstr>異状が起きやすいリレーショナルデータベースの例</vt:lpstr>
      <vt:lpstr>異状が起きやすいリレーショナルデータベースの例</vt:lpstr>
      <vt:lpstr>異状が起きやすいリレーショナルデータベースの例</vt:lpstr>
      <vt:lpstr>異状が起きやすいリレーショナルデータベースの例</vt:lpstr>
      <vt:lpstr>テーブル分解</vt:lpstr>
      <vt:lpstr>分解後のテーブルは，異状が起きにくい</vt:lpstr>
      <vt:lpstr>設計変更による異状の防止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リレーショナルデータベース序論</dc:title>
  <dc:creator>kunihiko</dc:creator>
  <cp:lastModifiedBy>me</cp:lastModifiedBy>
  <cp:revision>47</cp:revision>
  <dcterms:created xsi:type="dcterms:W3CDTF">2020-06-03T12:20:31Z</dcterms:created>
  <dcterms:modified xsi:type="dcterms:W3CDTF">2023-01-13T02:56:18Z</dcterms:modified>
</cp:coreProperties>
</file>