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9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6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780D5-EDEA-4895-8CB1-F56E4C324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98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リレーショナルデータベースは，</a:t>
            </a:r>
            <a:endParaRPr kumimoji="1" lang="en-US" altLang="ja-JP" dirty="0"/>
          </a:p>
          <a:p>
            <a:r>
              <a:rPr kumimoji="1" lang="ja-JP" altLang="en-US" dirty="0"/>
              <a:t>データ本体とソフトが合体したものです．</a:t>
            </a:r>
            <a:endParaRPr kumimoji="1" lang="en-US" altLang="ja-JP" dirty="0"/>
          </a:p>
          <a:p>
            <a:r>
              <a:rPr kumimoji="1" lang="ja-JP" altLang="en-US" dirty="0"/>
              <a:t>ソフトは「管理」を付けて，リレーショナルデータベース管理システムと言います．</a:t>
            </a:r>
            <a:endParaRPr kumimoji="1" lang="en-US" altLang="ja-JP" dirty="0"/>
          </a:p>
          <a:p>
            <a:r>
              <a:rPr kumimoji="1" lang="ja-JP" altLang="en-US" dirty="0"/>
              <a:t>データ本体の方は，リレーショナルデータベースと言います．</a:t>
            </a:r>
            <a:endParaRPr kumimoji="1" lang="en-US" altLang="ja-JP" dirty="0"/>
          </a:p>
          <a:p>
            <a:r>
              <a:rPr kumimoji="1" lang="ja-JP" altLang="en-US" dirty="0"/>
              <a:t>これら２つが合体したシステムを，リレーショナルデータベースと言います．</a:t>
            </a:r>
            <a:endParaRPr kumimoji="1" lang="en-US" altLang="ja-JP" dirty="0"/>
          </a:p>
          <a:p>
            <a:r>
              <a:rPr kumimoji="1" lang="ja-JP" altLang="en-US" dirty="0"/>
              <a:t>データ本体である，リレーショナルデータベースは，たくさんのテーブルが入っているのが普通です．</a:t>
            </a:r>
            <a:endParaRPr kumimoji="1" lang="en-US" altLang="ja-JP" dirty="0"/>
          </a:p>
          <a:p>
            <a:r>
              <a:rPr kumimoji="1" lang="ja-JP" altLang="en-US" dirty="0"/>
              <a:t>リレーショナルデータベースは，あるテーマの沿って取集された大量のデータなのですが，</a:t>
            </a:r>
            <a:endParaRPr kumimoji="1" lang="en-US" altLang="ja-JP" dirty="0"/>
          </a:p>
          <a:p>
            <a:r>
              <a:rPr kumimoji="1" lang="ja-JP" altLang="en-US" dirty="0"/>
              <a:t>このとき，テーマが２つあれば，テーブルは２つできます．</a:t>
            </a:r>
            <a:endParaRPr kumimoji="1" lang="en-US" altLang="ja-JP" dirty="0"/>
          </a:p>
          <a:p>
            <a:r>
              <a:rPr kumimoji="1" lang="ja-JP" altLang="en-US" dirty="0"/>
              <a:t>テーマが３つあれば，テーブルは３つになったでしょう．</a:t>
            </a:r>
            <a:endParaRPr kumimoji="1" lang="en-US" altLang="ja-JP" dirty="0"/>
          </a:p>
          <a:p>
            <a:r>
              <a:rPr kumimoji="1" lang="ja-JP" altLang="en-US" dirty="0"/>
              <a:t>テーブルにはたくさんの行がありますね．</a:t>
            </a:r>
            <a:endParaRPr kumimoji="1" lang="en-US" altLang="ja-JP" dirty="0"/>
          </a:p>
          <a:p>
            <a:r>
              <a:rPr kumimoji="1" lang="ja-JP" altLang="en-US" dirty="0"/>
              <a:t>みかん，５０という行で１つのデータ，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りんご，１００という行で１つのデータ，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りんご，１５０という行で１つのデータ，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このようにたくさんのデータがあつまってテーブルになっています．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44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633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データ型は属性ごとに設定します．</a:t>
            </a:r>
            <a:endParaRPr kumimoji="1" lang="en-US" altLang="ja-JP" dirty="0"/>
          </a:p>
          <a:p>
            <a:r>
              <a:rPr kumimoji="1" lang="ja-JP" altLang="en-US" dirty="0"/>
              <a:t>このテーブルの例で示すように，</a:t>
            </a:r>
            <a:endParaRPr kumimoji="1" lang="en-US" altLang="ja-JP" dirty="0"/>
          </a:p>
          <a:p>
            <a:r>
              <a:rPr kumimoji="1" lang="en-US" altLang="ja-JP" dirty="0"/>
              <a:t>id</a:t>
            </a:r>
            <a:r>
              <a:rPr kumimoji="1" lang="ja-JP" altLang="en-US" dirty="0"/>
              <a:t>属性は自動インクリメント，</a:t>
            </a:r>
            <a:endParaRPr kumimoji="1" lang="en-US" altLang="ja-JP" dirty="0"/>
          </a:p>
          <a:p>
            <a:r>
              <a:rPr kumimoji="1" lang="en-US" altLang="ja-JP" dirty="0"/>
              <a:t>products</a:t>
            </a:r>
            <a:r>
              <a:rPr kumimoji="1" lang="ja-JP" altLang="en-US" dirty="0"/>
              <a:t>属性には短いテキスト，</a:t>
            </a:r>
            <a:endParaRPr kumimoji="1" lang="en-US" altLang="ja-JP" dirty="0"/>
          </a:p>
          <a:p>
            <a:r>
              <a:rPr kumimoji="1" lang="ja-JP" altLang="en-US" dirty="0"/>
              <a:t>単価属性には数値というように，</a:t>
            </a:r>
            <a:endParaRPr kumimoji="1" lang="en-US" altLang="ja-JP" dirty="0"/>
          </a:p>
          <a:p>
            <a:r>
              <a:rPr kumimoji="1" lang="ja-JP" altLang="en-US" dirty="0"/>
              <a:t>属性ごとに異なるデータ型を設定することができます．</a:t>
            </a:r>
            <a:endParaRPr kumimoji="1" lang="en-US" altLang="ja-JP" dirty="0"/>
          </a:p>
          <a:p>
            <a:r>
              <a:rPr kumimoji="1" lang="ja-JP" altLang="en-US" dirty="0"/>
              <a:t>こうして設定されたデータ型と違うデータを入れることはできません．</a:t>
            </a:r>
            <a:endParaRPr kumimoji="1" lang="en-US" altLang="ja-JP" dirty="0"/>
          </a:p>
          <a:p>
            <a:r>
              <a:rPr kumimoji="1" lang="ja-JP" altLang="en-US" dirty="0"/>
              <a:t>例えば，単価属性が数値に設定されているとき，</a:t>
            </a:r>
            <a:endParaRPr kumimoji="1" lang="en-US" altLang="ja-JP" dirty="0"/>
          </a:p>
          <a:p>
            <a:r>
              <a:rPr kumimoji="1" lang="ja-JP" altLang="en-US" dirty="0"/>
              <a:t>数値でないデータを入れることはできません．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382FCC-E7B9-4D79-B158-EAEDCA2E771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228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4971C-66B3-4CF3-B570-BDA4C381F77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1825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de/rdbkiso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de/rdbkiso/index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de/rdbkiso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paiza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de/rdbkiso/index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6029860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 marR="0" lvl="0" indent="0" algn="l" defTabSz="91440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1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. 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リレーショナル</a:t>
            </a:r>
            <a:r>
              <a:rPr kumimoji="1" lang="ja-JP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データベースシステム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金子邦彦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9" y="3294369"/>
            <a:ext cx="5288602" cy="16785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リレーショナルデータベースの基本まとめ</a:t>
            </a:r>
            <a:endParaRPr kumimoji="1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https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://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www.kkaneko.jp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/de/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rdbkiso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/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index.html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BEC78D-113C-41E3-A1C2-1BEF179E3F46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謝辞：この資料では「かわいいフリー素材集 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103880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表 23">
            <a:extLst>
              <a:ext uri="{FF2B5EF4-FFF2-40B4-BE49-F238E27FC236}">
                <a16:creationId xmlns:a16="http://schemas.microsoft.com/office/drawing/2014/main" id="{4098B7AE-0745-4698-9D37-861AFDF2DB2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1529" y="1114639"/>
          <a:ext cx="65566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2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167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204364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  <a:gridCol w="3074925">
                  <a:extLst>
                    <a:ext uri="{9D8B030D-6E8A-4147-A177-3AD203B41FA5}">
                      <a16:colId xmlns:a16="http://schemas.microsoft.com/office/drawing/2014/main" val="2995211841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book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who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返却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青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YY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ZZ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0079483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属性のデータ型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右中かっこ 4"/>
          <p:cNvSpPr/>
          <p:nvPr/>
        </p:nvSpPr>
        <p:spPr>
          <a:xfrm>
            <a:off x="6981423" y="1721116"/>
            <a:ext cx="238153" cy="13006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43333" y="1955203"/>
            <a:ext cx="1700751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の本体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05868" y="1199901"/>
            <a:ext cx="203660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属性名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53116" y="4823873"/>
            <a:ext cx="5071899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それぞれの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属性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7623" y="3760284"/>
            <a:ext cx="1055493" cy="444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TEXT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38983" y="3719130"/>
            <a:ext cx="2054993" cy="4442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DATETIME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右中かっこ 5"/>
          <p:cNvSpPr/>
          <p:nvPr/>
        </p:nvSpPr>
        <p:spPr>
          <a:xfrm rot="5400000">
            <a:off x="3230267" y="1235686"/>
            <a:ext cx="286924" cy="65570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上矢印 6"/>
          <p:cNvSpPr/>
          <p:nvPr/>
        </p:nvSpPr>
        <p:spPr>
          <a:xfrm>
            <a:off x="686509" y="3409835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上矢印 20"/>
          <p:cNvSpPr/>
          <p:nvPr/>
        </p:nvSpPr>
        <p:spPr>
          <a:xfrm>
            <a:off x="1928848" y="3424148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上矢印 21"/>
          <p:cNvSpPr/>
          <p:nvPr/>
        </p:nvSpPr>
        <p:spPr>
          <a:xfrm>
            <a:off x="5323579" y="3424148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95224" y="1097819"/>
            <a:ext cx="6810644" cy="459088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6" name="上矢印 20">
            <a:extLst>
              <a:ext uri="{FF2B5EF4-FFF2-40B4-BE49-F238E27FC236}">
                <a16:creationId xmlns:a16="http://schemas.microsoft.com/office/drawing/2014/main" id="{C8DF2FD6-26C9-4029-9DD9-94689397553D}"/>
              </a:ext>
            </a:extLst>
          </p:cNvPr>
          <p:cNvSpPr/>
          <p:nvPr/>
        </p:nvSpPr>
        <p:spPr>
          <a:xfrm>
            <a:off x="3107759" y="3429741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4AAD05-C23E-4B13-8BEF-45B9990851A7}"/>
              </a:ext>
            </a:extLst>
          </p:cNvPr>
          <p:cNvSpPr txBox="1"/>
          <p:nvPr/>
        </p:nvSpPr>
        <p:spPr>
          <a:xfrm>
            <a:off x="1572551" y="3769737"/>
            <a:ext cx="1055493" cy="444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TEXT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2B7C33E-C672-436B-B319-3781369817D1}"/>
              </a:ext>
            </a:extLst>
          </p:cNvPr>
          <p:cNvSpPr txBox="1"/>
          <p:nvPr/>
        </p:nvSpPr>
        <p:spPr>
          <a:xfrm>
            <a:off x="2747479" y="3779190"/>
            <a:ext cx="1055493" cy="444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TEXT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75228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90" y="574999"/>
            <a:ext cx="5358862" cy="14159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 marR="0" lvl="0" indent="0" algn="l" defTabSz="91440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. </a:t>
            </a:r>
            <a:r>
              <a:rPr kumimoji="1" lang="en-US" altLang="ja-JP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SQL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金子邦彦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BEC78D-113C-41E3-A1C2-1BEF179E3F46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謝辞：この資料では「かわいいフリー素材集 いらすとや」のイラストを使用しています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9" y="3294369"/>
            <a:ext cx="5288602" cy="16785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リレーショナルデータベースの基本まとめ</a:t>
            </a:r>
            <a:endParaRPr kumimoji="1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https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://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www.kkaneko.jp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/de/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rdbkiso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/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index.html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5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問い合わせ（クエリ）の仕組み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80" y="3612421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5055685" y="3249186"/>
            <a:ext cx="3901532" cy="2597158"/>
          </a:xfrm>
          <a:prstGeom prst="wedgeEllipseCallout">
            <a:avLst>
              <a:gd name="adj1" fmla="val -70482"/>
              <a:gd name="adj2" fmla="val -236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600515" y="4852220"/>
            <a:ext cx="3434096" cy="738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データの種類ごとに分かれた，たくさんの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endParaRPr kumimoji="0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8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08" y="3612421"/>
            <a:ext cx="1120995" cy="10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屈折矢印 2"/>
          <p:cNvSpPr/>
          <p:nvPr/>
        </p:nvSpPr>
        <p:spPr>
          <a:xfrm rot="10800000" flipH="1">
            <a:off x="1938508" y="2681340"/>
            <a:ext cx="848886" cy="81543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" name="Picture 4" descr="http://4.bp.blogspot.com/-xkCf3U6tykY/UZM47IK-HjI/AAAAAAAASP0/_6_p6PfSld8/s800/computer_business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9" y="1533525"/>
            <a:ext cx="688521" cy="63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5"/>
          <p:cNvSpPr txBox="1">
            <a:spLocks noChangeArrowheads="1"/>
          </p:cNvSpPr>
          <p:nvPr/>
        </p:nvSpPr>
        <p:spPr bwMode="auto">
          <a:xfrm>
            <a:off x="59104" y="2280085"/>
            <a:ext cx="187940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コマンド</a:t>
            </a:r>
          </a:p>
        </p:txBody>
      </p:sp>
      <p:sp>
        <p:nvSpPr>
          <p:cNvPr id="22" name="屈折矢印 21"/>
          <p:cNvSpPr/>
          <p:nvPr/>
        </p:nvSpPr>
        <p:spPr>
          <a:xfrm rot="5400000" flipH="1">
            <a:off x="2979468" y="2039116"/>
            <a:ext cx="1610824" cy="13044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テキスト ボックス 5"/>
          <p:cNvSpPr txBox="1">
            <a:spLocks noChangeArrowheads="1"/>
          </p:cNvSpPr>
          <p:nvPr/>
        </p:nvSpPr>
        <p:spPr bwMode="auto">
          <a:xfrm>
            <a:off x="4666797" y="1652615"/>
            <a:ext cx="340774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結果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形式のデータ</a:t>
            </a: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952675" y="3318831"/>
            <a:ext cx="4142687" cy="1787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6B5B9A-7802-44F5-A7B2-FE74845C0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086" y="5347902"/>
            <a:ext cx="28777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データベースシステム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72A82E4-26C1-49BB-97DA-ABD94D06E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922" y="3856554"/>
            <a:ext cx="2491295" cy="92184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D684F0A-716C-4567-8C11-7904892D5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948" y="2867964"/>
            <a:ext cx="1915556" cy="12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5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8ABD05-9BC3-426D-BA81-2E3396A7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問い合わせ（クエリ）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DB03A1-9998-42C9-BA12-E33760F72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ja-JP" altLang="en-US" dirty="0">
                <a:latin typeface="メイリオ" panose="020B0604030504040204" pitchFamily="50" charset="-128"/>
              </a:rPr>
              <a:t>「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問い合わせ（クエリ）</a:t>
            </a:r>
            <a:r>
              <a:rPr lang="ja-JP" altLang="en-US" dirty="0">
                <a:latin typeface="メイリオ" panose="020B0604030504040204" pitchFamily="50" charset="-128"/>
              </a:rPr>
              <a:t>」とは、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b="1" dirty="0">
                <a:latin typeface="メイリオ" panose="020B0604030504040204" pitchFamily="50" charset="-128"/>
              </a:rPr>
              <a:t>データベース</a:t>
            </a:r>
            <a:r>
              <a:rPr lang="ja-JP" altLang="en-US" dirty="0">
                <a:latin typeface="メイリオ" panose="020B0604030504040204" pitchFamily="50" charset="-128"/>
              </a:rPr>
              <a:t>の</a:t>
            </a:r>
            <a:r>
              <a:rPr lang="ja-JP" altLang="en-US" b="1" dirty="0">
                <a:latin typeface="メイリオ" panose="020B0604030504040204" pitchFamily="50" charset="-128"/>
              </a:rPr>
              <a:t>検索</a:t>
            </a:r>
            <a:r>
              <a:rPr lang="ja-JP" altLang="en-US" dirty="0">
                <a:latin typeface="メイリオ" panose="020B0604030504040204" pitchFamily="50" charset="-128"/>
              </a:rPr>
              <a:t>、</a:t>
            </a:r>
            <a:r>
              <a:rPr lang="ja-JP" altLang="en-US" b="1" dirty="0">
                <a:latin typeface="メイリオ" panose="020B0604030504040204" pitchFamily="50" charset="-128"/>
              </a:rPr>
              <a:t>集計・集約、ソート（並べ替え</a:t>
            </a:r>
            <a:r>
              <a:rPr lang="ja-JP" altLang="en-US" dirty="0">
                <a:latin typeface="メイリオ" panose="020B0604030504040204" pitchFamily="50" charset="-128"/>
              </a:rPr>
              <a:t>）を行うこと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リレーショナルデータベース</a:t>
            </a:r>
            <a:r>
              <a:rPr lang="ja-JP" altLang="en-US" dirty="0">
                <a:latin typeface="メイリオ" panose="020B0604030504040204" pitchFamily="50" charset="-128"/>
              </a:rPr>
              <a:t>での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問い合わせ（クエリ）</a:t>
            </a:r>
            <a:r>
              <a:rPr lang="ja-JP" altLang="en-US" dirty="0">
                <a:latin typeface="メイリオ" panose="020B0604030504040204" pitchFamily="50" charset="-128"/>
              </a:rPr>
              <a:t>の結果は、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テーブル形式のデータ</a:t>
            </a:r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8EEDA2-2742-4516-A0B0-B0988F69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456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017F1F-0D4B-4E0A-AFB0-7992DD175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SQL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は、</a:t>
            </a:r>
            <a:r>
              <a:rPr kumimoji="1" lang="ja-JP" altLang="en-US" b="1" dirty="0">
                <a:solidFill>
                  <a:srgbClr val="C00000"/>
                </a:solidFill>
              </a:rPr>
              <a:t>リレーショナルデータベースシステム</a:t>
            </a:r>
            <a:r>
              <a:rPr kumimoji="1" lang="ja-JP" altLang="en-US" dirty="0"/>
              <a:t>のさまざまな機能を使える言語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問い合わせ（クエリ）</a:t>
            </a:r>
            <a:r>
              <a:rPr lang="ja-JP" altLang="en-US" dirty="0">
                <a:latin typeface="Segoe UI" panose="020B0502040204020203" pitchFamily="34" charset="0"/>
              </a:rPr>
              <a:t>、</a:t>
            </a:r>
            <a:endParaRPr lang="en-US" altLang="ja-JP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rgbClr val="C00000"/>
                </a:solidFill>
                <a:latin typeface="Segoe UI" panose="020B0502040204020203" pitchFamily="34" charset="0"/>
              </a:rPr>
              <a:t>	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テーブル定義</a:t>
            </a:r>
            <a:r>
              <a:rPr lang="ja-JP" altLang="en-US" dirty="0">
                <a:latin typeface="Segoe UI" panose="020B0502040204020203" pitchFamily="34" charset="0"/>
              </a:rPr>
              <a:t>、</a:t>
            </a:r>
            <a:endParaRPr lang="en-US" altLang="ja-JP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Segoe UI" panose="020B0502040204020203" pitchFamily="34" charset="0"/>
              </a:rPr>
              <a:t>	</a:t>
            </a:r>
            <a:r>
              <a:rPr lang="ja-JP" altLang="en-US" dirty="0">
                <a:latin typeface="Segoe UI" panose="020B0502040204020203" pitchFamily="34" charset="0"/>
              </a:rPr>
              <a:t>その他の操作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FAF87A-5BFE-42B4-887D-F7F9C4EC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104331-3775-4CDA-92F4-85A8B3797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1" y="3538537"/>
            <a:ext cx="1785297" cy="16246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0C485AE-9A08-4092-8E8D-B2FBC309B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5" y="3884407"/>
            <a:ext cx="3157407" cy="25575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D90679F-B6C8-4739-95B2-6C355EF4B3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00" y="4852829"/>
            <a:ext cx="1736507" cy="1959387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7FBFF06C-72C0-402A-BC4B-46E7580D8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</a:t>
            </a:r>
            <a:endParaRPr kumimoji="1" lang="ja-JP" altLang="en-US" dirty="0"/>
          </a:p>
        </p:txBody>
      </p:sp>
      <p:sp>
        <p:nvSpPr>
          <p:cNvPr id="2" name="矢印: 左右 1">
            <a:extLst>
              <a:ext uri="{FF2B5EF4-FFF2-40B4-BE49-F238E27FC236}">
                <a16:creationId xmlns:a16="http://schemas.microsoft.com/office/drawing/2014/main" id="{24B714F6-49D1-42F2-88B4-7591A9D9306B}"/>
              </a:ext>
            </a:extLst>
          </p:cNvPr>
          <p:cNvSpPr/>
          <p:nvPr/>
        </p:nvSpPr>
        <p:spPr>
          <a:xfrm>
            <a:off x="3625136" y="4934514"/>
            <a:ext cx="1048580" cy="4003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930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2D481-CC27-4BC8-848B-D0A5BB56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A6D2C4-FD4B-4615-BF62-B7077B2D9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b="1" dirty="0">
                <a:solidFill>
                  <a:srgbClr val="C00000"/>
                </a:solidFill>
              </a:rPr>
              <a:t>SQL</a:t>
            </a:r>
            <a:r>
              <a:rPr lang="en-US" altLang="ja-JP" dirty="0"/>
              <a:t> 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リレーショナルデータベースシステム</a:t>
            </a:r>
            <a:r>
              <a:rPr lang="ja-JP" altLang="en-US" dirty="0"/>
              <a:t>の</a:t>
            </a:r>
            <a:r>
              <a:rPr lang="ja-JP" altLang="en-US" b="1" u="sng" dirty="0"/>
              <a:t>標準言語</a:t>
            </a:r>
            <a:endParaRPr lang="en-US" altLang="ja-JP" b="1" u="sng" dirty="0"/>
          </a:p>
          <a:p>
            <a:r>
              <a:rPr lang="ja-JP" altLang="en-US" dirty="0"/>
              <a:t>豊富な機能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さまざまな機能を組み合わせて使うことができる</a:t>
            </a:r>
            <a:endParaRPr lang="en-US" altLang="ja-JP" dirty="0"/>
          </a:p>
          <a:p>
            <a:r>
              <a:rPr lang="ja-JP" altLang="en-US" dirty="0"/>
              <a:t>簡単簡潔</a:t>
            </a:r>
            <a:endParaRPr lang="en-US" altLang="ja-JP" dirty="0"/>
          </a:p>
          <a:p>
            <a:r>
              <a:rPr lang="ja-JP" altLang="en-US" dirty="0"/>
              <a:t>コマンドなので，自動実行も簡単．あとからの確認も簡単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50D15E-D250-47C6-BE75-6B0C4A1B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C493C58-FD6E-4352-AC1B-5C73D375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57" y="2333293"/>
            <a:ext cx="7968296" cy="21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29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による問い合わせ（クエリ）の例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69638" y="6221307"/>
            <a:ext cx="530822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SQL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は簡潔で単純</a:t>
            </a:r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A35BBEF5-BE1A-4039-8517-042BDA2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67670DE-2C6D-4046-BA05-AE936969C82A}"/>
              </a:ext>
            </a:extLst>
          </p:cNvPr>
          <p:cNvSpPr txBox="1">
            <a:spLocks/>
          </p:cNvSpPr>
          <p:nvPr/>
        </p:nvSpPr>
        <p:spPr>
          <a:xfrm>
            <a:off x="742495" y="1249288"/>
            <a:ext cx="8461208" cy="35967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誰が何回貸出，返却したか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who,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COUNT(*) FROM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tosyo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GROUP BY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who;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貸出の回数は全部で何回か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 COUNT(*) FROM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tosyo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WHERE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what='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貸出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';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ADF7E9D-71E9-44CB-8EE0-47C8A2D5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45" y="2281748"/>
            <a:ext cx="5656317" cy="102520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043CD83-5096-4D58-BA4F-0243CFFF6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245" y="4892109"/>
            <a:ext cx="4269332" cy="71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82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を用いた新しい行の挿入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4089083" y="2444591"/>
            <a:ext cx="497205" cy="53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06841" y="5001761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テーブル名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80978" y="5003187"/>
            <a:ext cx="416652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値の並び．半角のカンマ「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」で区切る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※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文字列は半角の「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'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」で囲む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0261" y="4421117"/>
            <a:ext cx="6678431" cy="5539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INSERT INTO </a:t>
            </a:r>
            <a:r>
              <a:rPr kumimoji="0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products</a:t>
            </a:r>
            <a:r>
              <a:rPr kumimoji="0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VALUES</a:t>
            </a:r>
            <a:r>
              <a:rPr kumimoji="0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4, 'apple', 150</a:t>
            </a:r>
            <a:r>
              <a:rPr kumimoji="0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);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F740B0AF-AA9B-4757-A174-225CE631C22B}"/>
              </a:ext>
            </a:extLst>
          </p:cNvPr>
          <p:cNvGraphicFramePr>
            <a:graphicFrameLocks noGrp="1"/>
          </p:cNvGraphicFramePr>
          <p:nvPr/>
        </p:nvGraphicFramePr>
        <p:xfrm>
          <a:off x="597117" y="1996973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5F751A1-8EEE-479C-BDF1-04EA5CE3DAB8}"/>
              </a:ext>
            </a:extLst>
          </p:cNvPr>
          <p:cNvGraphicFramePr>
            <a:graphicFrameLocks noGrp="1"/>
          </p:cNvGraphicFramePr>
          <p:nvPr/>
        </p:nvGraphicFramePr>
        <p:xfrm>
          <a:off x="4953527" y="1996972"/>
          <a:ext cx="31863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9082541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20A445-9C17-441B-AD9B-94748B9142D8}"/>
              </a:ext>
            </a:extLst>
          </p:cNvPr>
          <p:cNvSpPr txBox="1"/>
          <p:nvPr/>
        </p:nvSpPr>
        <p:spPr>
          <a:xfrm>
            <a:off x="597117" y="1489274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 products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478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の利用イメージ</a:t>
            </a:r>
          </a:p>
        </p:txBody>
      </p:sp>
      <p:pic>
        <p:nvPicPr>
          <p:cNvPr id="1026" name="Picture 2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219" y="1611254"/>
            <a:ext cx="2515906" cy="23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651339" y="5737436"/>
            <a:ext cx="326243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データベースシステム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95236" y="1611254"/>
            <a:ext cx="2339102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SQL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プログラム１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5236" y="2237931"/>
            <a:ext cx="2339102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SQL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プログラム２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95236" y="2864609"/>
            <a:ext cx="2339102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SQL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プログラム３</a:t>
            </a:r>
          </a:p>
        </p:txBody>
      </p:sp>
      <p:sp>
        <p:nvSpPr>
          <p:cNvPr id="4" name="円/楕円 3"/>
          <p:cNvSpPr/>
          <p:nvPr/>
        </p:nvSpPr>
        <p:spPr>
          <a:xfrm>
            <a:off x="4459562" y="3527175"/>
            <a:ext cx="214166" cy="17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463248" y="3840580"/>
            <a:ext cx="214166" cy="17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469500" y="4153235"/>
            <a:ext cx="214166" cy="17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008671" y="1268820"/>
            <a:ext cx="5954354" cy="4444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710499" y="2167369"/>
            <a:ext cx="1084007" cy="155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1802152" y="3247600"/>
            <a:ext cx="992354" cy="95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3.bp.blogspot.com/-JiEaod_8tN0/URec9dXK-NI/AAAAAAAAMV0/KJkrK5iSCGs/s1600/at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65" y="4509300"/>
            <a:ext cx="985055" cy="10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直線コネクタ 22"/>
          <p:cNvCxnSpPr/>
          <p:nvPr/>
        </p:nvCxnSpPr>
        <p:spPr>
          <a:xfrm flipV="1">
            <a:off x="1710499" y="4223571"/>
            <a:ext cx="1084007" cy="441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2.bp.blogspot.com/-beSfKCyewTk/Udy6lPRVwhI/AAAAAAAAWI8/uNDgJL6OC3I/s800/computer_fami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" y="1487189"/>
            <a:ext cx="1379654" cy="12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-jiU8PYnS5eE/U8XlV5Hl27I/AAAAAAAAi9U/0qN8oM7F1Pc/s800/smart_phone_bo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" y="2822730"/>
            <a:ext cx="1191285" cy="158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255239" y="4330216"/>
            <a:ext cx="3775393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・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SQL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プログラムを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準備しておき，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呼び出すことが可能．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・他のアプリの中に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SQL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を埋め込むことが可能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970E80A-10C7-4BF2-AFF2-4DF6F2EC0E56}"/>
              </a:ext>
            </a:extLst>
          </p:cNvPr>
          <p:cNvSpPr txBox="1"/>
          <p:nvPr/>
        </p:nvSpPr>
        <p:spPr>
          <a:xfrm>
            <a:off x="1553409" y="810364"/>
            <a:ext cx="233910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ＳＱＬの作成，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編集，実行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9936A56-2F93-4D27-B4B4-8A5ACCA36C15}"/>
              </a:ext>
            </a:extLst>
          </p:cNvPr>
          <p:cNvSpPr txBox="1"/>
          <p:nvPr/>
        </p:nvSpPr>
        <p:spPr>
          <a:xfrm>
            <a:off x="14510" y="5793033"/>
            <a:ext cx="4743515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一般利用者は，リレーショナル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データベースの利用で，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ＳＱＬのことを意識しないことも多い</a:t>
            </a:r>
          </a:p>
        </p:txBody>
      </p:sp>
      <p:sp>
        <p:nvSpPr>
          <p:cNvPr id="22" name="スライド番号プレースホルダー 3">
            <a:extLst>
              <a:ext uri="{FF2B5EF4-FFF2-40B4-BE49-F238E27FC236}">
                <a16:creationId xmlns:a16="http://schemas.microsoft.com/office/drawing/2014/main" id="{0F59F513-C92E-4387-9957-4743FCE16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819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397773" cy="15715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 marR="0" lvl="0" indent="0" algn="l" defTabSz="91440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3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. SQL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金子邦彦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9" y="3294369"/>
            <a:ext cx="5288602" cy="16785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リレーショナルデータベースの基本まとめ</a:t>
            </a:r>
            <a:endParaRPr kumimoji="1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https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://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www.kkaneko.jp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/de/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rdbkiso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/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index.html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6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AD331B-5B1C-4B36-9606-2337A5C6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データベースシステム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C0FB24-470D-4B15-BE22-FACBCD76E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データベースシステム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データベース</a:t>
            </a:r>
            <a:r>
              <a:rPr lang="ja-JP" altLang="en-US" dirty="0"/>
              <a:t>を扱う </a:t>
            </a:r>
            <a:r>
              <a:rPr lang="en-US" altLang="ja-JP" dirty="0"/>
              <a:t>IT </a:t>
            </a:r>
            <a:r>
              <a:rPr lang="ja-JP" altLang="en-US" dirty="0"/>
              <a:t>のシステム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C5DA08-05D7-429F-9B65-5020CF13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Picture 18" descr="j0285750">
            <a:extLst>
              <a:ext uri="{FF2B5EF4-FFF2-40B4-BE49-F238E27FC236}">
                <a16:creationId xmlns:a16="http://schemas.microsoft.com/office/drawing/2014/main" id="{04388CBF-C6F5-4CC7-B172-8DE139241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4537435"/>
            <a:ext cx="1402556" cy="1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A8EC54-22F1-4ECC-946E-BD3753576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886" y="5585506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管理システム</a:t>
            </a:r>
          </a:p>
        </p:txBody>
      </p:sp>
      <p:pic>
        <p:nvPicPr>
          <p:cNvPr id="7" name="Picture 4" descr="j0195384">
            <a:extLst>
              <a:ext uri="{FF2B5EF4-FFF2-40B4-BE49-F238E27FC236}">
                <a16:creationId xmlns:a16="http://schemas.microsoft.com/office/drawing/2014/main" id="{BC1D67E3-301F-4423-8FFD-574B9AEC1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3974" y="4033802"/>
            <a:ext cx="729854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27">
            <a:extLst>
              <a:ext uri="{FF2B5EF4-FFF2-40B4-BE49-F238E27FC236}">
                <a16:creationId xmlns:a16="http://schemas.microsoft.com/office/drawing/2014/main" id="{E4928EE5-F15A-4793-B7BC-6450F3154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216" y="4938677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利用者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16B0349-ED6F-4F32-BE56-FCB9C08CA268}"/>
              </a:ext>
            </a:extLst>
          </p:cNvPr>
          <p:cNvSpPr txBox="1">
            <a:spLocks/>
          </p:cNvSpPr>
          <p:nvPr/>
        </p:nvSpPr>
        <p:spPr>
          <a:xfrm>
            <a:off x="569001" y="2161286"/>
            <a:ext cx="8461375" cy="1146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データベースシステム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＝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（データの集まり）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　　＋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データベース管理システム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（ソフトウエア）</a:t>
            </a:r>
          </a:p>
        </p:txBody>
      </p:sp>
      <p:pic>
        <p:nvPicPr>
          <p:cNvPr id="10" name="Picture 24" descr="[フリーイラスト素材] クリップアート, PC / パソコン / コンピュータ, サーバ, インターネット, 灰色 / グレー ID:201310050600">
            <a:extLst>
              <a:ext uri="{FF2B5EF4-FFF2-40B4-BE49-F238E27FC236}">
                <a16:creationId xmlns:a16="http://schemas.microsoft.com/office/drawing/2014/main" id="{C169EB16-6A8B-43EB-979D-129765D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80" y="4669595"/>
            <a:ext cx="781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5">
            <a:extLst>
              <a:ext uri="{FF2B5EF4-FFF2-40B4-BE49-F238E27FC236}">
                <a16:creationId xmlns:a16="http://schemas.microsoft.com/office/drawing/2014/main" id="{E1857B7C-36B4-48A0-B4F5-8B6BBF562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1021" y="5703057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</a:p>
        </p:txBody>
      </p:sp>
      <p:pic>
        <p:nvPicPr>
          <p:cNvPr id="12" name="Picture 29" descr="http://free-illustrations-ls01.gatag.net/images/lgi01a201401181000.jpg">
            <a:extLst>
              <a:ext uri="{FF2B5EF4-FFF2-40B4-BE49-F238E27FC236}">
                <a16:creationId xmlns:a16="http://schemas.microsoft.com/office/drawing/2014/main" id="{F0C8A2EE-34B3-44E6-AF8D-B9EF5C5C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54" y="3998083"/>
            <a:ext cx="1131094" cy="1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0">
            <a:extLst>
              <a:ext uri="{FF2B5EF4-FFF2-40B4-BE49-F238E27FC236}">
                <a16:creationId xmlns:a16="http://schemas.microsoft.com/office/drawing/2014/main" id="{52D912CD-B354-46BD-818F-DE7F5F1C8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215968"/>
            <a:ext cx="3318272" cy="1987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Text Box 31">
            <a:extLst>
              <a:ext uri="{FF2B5EF4-FFF2-40B4-BE49-F238E27FC236}">
                <a16:creationId xmlns:a16="http://schemas.microsoft.com/office/drawing/2014/main" id="{042BED2E-7B4B-40C6-9343-A80DA844B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65" y="4285023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15" name="Text Box 32">
            <a:extLst>
              <a:ext uri="{FF2B5EF4-FFF2-40B4-BE49-F238E27FC236}">
                <a16:creationId xmlns:a16="http://schemas.microsoft.com/office/drawing/2014/main" id="{113DFA4B-7693-4996-9FE1-B8DF90AA0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509" y="4926770"/>
            <a:ext cx="646331" cy="5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記憶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装置</a:t>
            </a:r>
          </a:p>
        </p:txBody>
      </p:sp>
      <p:sp>
        <p:nvSpPr>
          <p:cNvPr id="16" name="テキスト ボックス 27">
            <a:extLst>
              <a:ext uri="{FF2B5EF4-FFF2-40B4-BE49-F238E27FC236}">
                <a16:creationId xmlns:a16="http://schemas.microsoft.com/office/drawing/2014/main" id="{B1F1E6DF-462E-4C60-8598-B6023D8FE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120968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利用者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テキスト ボックス 27">
            <a:extLst>
              <a:ext uri="{FF2B5EF4-FFF2-40B4-BE49-F238E27FC236}">
                <a16:creationId xmlns:a16="http://schemas.microsoft.com/office/drawing/2014/main" id="{50411095-F344-400B-A7A9-DBBD30E7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503" y="6248364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利用者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8" name="Picture 37" descr="ATMを使う人のイラスト">
            <a:extLst>
              <a:ext uri="{FF2B5EF4-FFF2-40B4-BE49-F238E27FC236}">
                <a16:creationId xmlns:a16="http://schemas.microsoft.com/office/drawing/2014/main" id="{BBFB0281-95A9-499C-8EE8-E67549157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276815"/>
            <a:ext cx="626269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38">
            <a:extLst>
              <a:ext uri="{FF2B5EF4-FFF2-40B4-BE49-F238E27FC236}">
                <a16:creationId xmlns:a16="http://schemas.microsoft.com/office/drawing/2014/main" id="{5934A589-3370-4196-B86B-3CD797A16E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8603" y="4399323"/>
            <a:ext cx="8655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Line 39">
            <a:extLst>
              <a:ext uri="{FF2B5EF4-FFF2-40B4-BE49-F238E27FC236}">
                <a16:creationId xmlns:a16="http://schemas.microsoft.com/office/drawing/2014/main" id="{CB24702F-50EB-410A-9F21-0DDB2CA4F4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6438" y="4699362"/>
            <a:ext cx="1079897" cy="7917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Line 40">
            <a:extLst>
              <a:ext uri="{FF2B5EF4-FFF2-40B4-BE49-F238E27FC236}">
                <a16:creationId xmlns:a16="http://schemas.microsoft.com/office/drawing/2014/main" id="{2523771A-A7A6-4EA8-A724-211767E4CC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4187" y="4905338"/>
            <a:ext cx="210741" cy="614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Line 42">
            <a:extLst>
              <a:ext uri="{FF2B5EF4-FFF2-40B4-BE49-F238E27FC236}">
                <a16:creationId xmlns:a16="http://schemas.microsoft.com/office/drawing/2014/main" id="{11EF67B2-AC76-4815-ACAD-B7962D147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8094" y="4538627"/>
            <a:ext cx="783431" cy="1607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テキスト ボックス 5">
            <a:extLst>
              <a:ext uri="{FF2B5EF4-FFF2-40B4-BE49-F238E27FC236}">
                <a16:creationId xmlns:a16="http://schemas.microsoft.com/office/drawing/2014/main" id="{CAE2AF92-58D2-4397-A265-EC49929F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4" y="6260270"/>
            <a:ext cx="2492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データベースシステム</a:t>
            </a:r>
          </a:p>
        </p:txBody>
      </p:sp>
      <p:pic>
        <p:nvPicPr>
          <p:cNvPr id="24" name="Picture 45" descr="http://konifree.web.fc2.com/bn1-1143.jpg">
            <a:extLst>
              <a:ext uri="{FF2B5EF4-FFF2-40B4-BE49-F238E27FC236}">
                <a16:creationId xmlns:a16="http://schemas.microsoft.com/office/drawing/2014/main" id="{6FEDE037-7C0E-42E2-8E63-E1357542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84" y="5301817"/>
            <a:ext cx="627459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46">
            <a:extLst>
              <a:ext uri="{FF2B5EF4-FFF2-40B4-BE49-F238E27FC236}">
                <a16:creationId xmlns:a16="http://schemas.microsoft.com/office/drawing/2014/main" id="{50B8A67A-9048-4A2C-AAED-D9BAA4820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918" y="5049405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ネットワーク</a:t>
            </a:r>
          </a:p>
        </p:txBody>
      </p:sp>
      <p:sp>
        <p:nvSpPr>
          <p:cNvPr id="26" name="角丸四角形 28">
            <a:extLst>
              <a:ext uri="{FF2B5EF4-FFF2-40B4-BE49-F238E27FC236}">
                <a16:creationId xmlns:a16="http://schemas.microsoft.com/office/drawing/2014/main" id="{F5E208F5-1537-4EE0-BB05-2198B27740AF}"/>
              </a:ext>
            </a:extLst>
          </p:cNvPr>
          <p:cNvSpPr/>
          <p:nvPr/>
        </p:nvSpPr>
        <p:spPr>
          <a:xfrm>
            <a:off x="486959" y="2080323"/>
            <a:ext cx="7850854" cy="1612461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456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A6616-83BA-4446-B684-43518338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9D2EE-4D76-422A-840E-68C3ABA5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SQL </a:t>
            </a:r>
            <a:r>
              <a:rPr lang="ja-JP" altLang="en-US" dirty="0"/>
              <a:t>による</a:t>
            </a:r>
            <a:r>
              <a:rPr lang="ja-JP" altLang="en-US" b="1" dirty="0"/>
              <a:t>テーブル定義</a:t>
            </a:r>
            <a:endParaRPr lang="en-US" altLang="ja-JP" b="1" dirty="0"/>
          </a:p>
          <a:p>
            <a:r>
              <a:rPr lang="en-US" altLang="ja-JP" dirty="0"/>
              <a:t>SQL </a:t>
            </a:r>
            <a:r>
              <a:rPr lang="ja-JP" altLang="en-US" dirty="0"/>
              <a:t>による</a:t>
            </a:r>
            <a:r>
              <a:rPr lang="ja-JP" altLang="en-US" b="1" dirty="0"/>
              <a:t>行の挿入</a:t>
            </a:r>
            <a:endParaRPr kumimoji="1" lang="en-US" altLang="ja-JP" b="1" dirty="0"/>
          </a:p>
          <a:p>
            <a:r>
              <a:rPr kumimoji="1" lang="en-US" altLang="ja-JP" dirty="0"/>
              <a:t>SQL </a:t>
            </a:r>
            <a:r>
              <a:rPr kumimoji="1" lang="ja-JP" altLang="en-US" dirty="0"/>
              <a:t>による</a:t>
            </a:r>
            <a:r>
              <a:rPr kumimoji="1" lang="ja-JP" altLang="en-US" b="1" dirty="0"/>
              <a:t>問い合わせ（クエリ）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C4200-DAF1-48DC-8D27-FB941C5A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37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D4A3F-F95B-4A3A-AA9A-ACA0853F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作成するテーブル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4664D3-14E9-483B-85A4-59592E4DE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図書 </a:t>
            </a:r>
            <a:r>
              <a:rPr lang="en-US" altLang="ja-JP" dirty="0"/>
              <a:t>(</a:t>
            </a:r>
            <a:r>
              <a:rPr lang="en-US" altLang="ja-JP" b="1" dirty="0"/>
              <a:t>book</a:t>
            </a:r>
            <a:r>
              <a:rPr lang="en-US" altLang="ja-JP" dirty="0"/>
              <a:t>) </a:t>
            </a:r>
            <a:r>
              <a:rPr lang="ja-JP" altLang="en-US" dirty="0"/>
              <a:t>は，次の３冊とする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赤，青，緑</a:t>
            </a:r>
            <a:endParaRPr lang="en-US" altLang="ja-JP" dirty="0"/>
          </a:p>
          <a:p>
            <a:r>
              <a:rPr lang="ja-JP" altLang="en-US" dirty="0"/>
              <a:t>貸出者</a:t>
            </a:r>
            <a:r>
              <a:rPr lang="en-US" altLang="ja-JP" dirty="0"/>
              <a:t>(</a:t>
            </a:r>
            <a:r>
              <a:rPr lang="en-US" altLang="ja-JP" b="1" dirty="0"/>
              <a:t>who</a:t>
            </a:r>
            <a:r>
              <a:rPr lang="en-US" altLang="ja-JP" dirty="0"/>
              <a:t>)</a:t>
            </a:r>
            <a:r>
              <a:rPr lang="ja-JP" altLang="en-US" dirty="0"/>
              <a:t>，貸出か返却か</a:t>
            </a:r>
            <a:r>
              <a:rPr lang="en-US" altLang="ja-JP" dirty="0"/>
              <a:t>(</a:t>
            </a:r>
            <a:r>
              <a:rPr lang="en-US" altLang="ja-JP" b="1" dirty="0"/>
              <a:t>what</a:t>
            </a:r>
            <a:r>
              <a:rPr lang="en-US" altLang="ja-JP" dirty="0"/>
              <a:t>)</a:t>
            </a:r>
            <a:r>
              <a:rPr lang="ja-JP" altLang="en-US" dirty="0"/>
              <a:t>，日時</a:t>
            </a:r>
            <a:r>
              <a:rPr lang="en-US" altLang="ja-JP" dirty="0"/>
              <a:t>(</a:t>
            </a:r>
            <a:r>
              <a:rPr lang="en-US" altLang="ja-JP" b="1" dirty="0"/>
              <a:t>at</a:t>
            </a:r>
            <a:r>
              <a:rPr lang="en-US" altLang="ja-JP" dirty="0"/>
              <a:t>)</a:t>
            </a:r>
            <a:r>
              <a:rPr lang="ja-JP" altLang="en-US" dirty="0"/>
              <a:t>を記録する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27F95C-01C7-4DC8-849F-80129B19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B36BBAD2-CCDA-451C-8CED-84A2955A45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19400" y="3484233"/>
          <a:ext cx="65566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2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167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204364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  <a:gridCol w="3074925">
                  <a:extLst>
                    <a:ext uri="{9D8B030D-6E8A-4147-A177-3AD203B41FA5}">
                      <a16:colId xmlns:a16="http://schemas.microsoft.com/office/drawing/2014/main" val="2995211841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book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who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返却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青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YY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ZZ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0079483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D6838E-4703-4F6C-A9AC-4D758025EC12}"/>
              </a:ext>
            </a:extLst>
          </p:cNvPr>
          <p:cNvSpPr txBox="1"/>
          <p:nvPr/>
        </p:nvSpPr>
        <p:spPr>
          <a:xfrm>
            <a:off x="5411893" y="5852387"/>
            <a:ext cx="321465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at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には，プログラム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実行日時を記録する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30504B-547A-4B5E-8B72-62FE3DD19E2A}"/>
              </a:ext>
            </a:extLst>
          </p:cNvPr>
          <p:cNvSpPr txBox="1"/>
          <p:nvPr/>
        </p:nvSpPr>
        <p:spPr>
          <a:xfrm>
            <a:off x="3732938" y="3022568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tosyo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13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F65619-31AB-4608-BBF5-33AEF8BD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テーブル定義の</a:t>
            </a:r>
            <a:r>
              <a:rPr lang="en-US" altLang="ja-JP" dirty="0"/>
              <a:t>SQL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D24359-98B9-494B-B5D3-D83864657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4" y="846139"/>
            <a:ext cx="4249736" cy="25455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ja-JP" b="1" dirty="0"/>
              <a:t>CREATE TABLE </a:t>
            </a:r>
            <a:r>
              <a:rPr lang="en-US" altLang="ja-JP" dirty="0" err="1"/>
              <a:t>tosyo</a:t>
            </a:r>
            <a:r>
              <a:rPr lang="en-US" altLang="ja-JP" dirty="0"/>
              <a:t> 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/>
              <a:t>    book </a:t>
            </a:r>
            <a:r>
              <a:rPr lang="en-US" altLang="ja-JP" b="1" dirty="0"/>
              <a:t>TEXT</a:t>
            </a:r>
            <a:r>
              <a:rPr lang="en-US" altLang="ja-JP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/>
              <a:t>    who </a:t>
            </a:r>
            <a:r>
              <a:rPr lang="en-US" altLang="ja-JP" b="1" dirty="0"/>
              <a:t>TEXT</a:t>
            </a:r>
            <a:r>
              <a:rPr lang="en-US" altLang="ja-JP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/>
              <a:t>    what </a:t>
            </a:r>
            <a:r>
              <a:rPr lang="en-US" altLang="ja-JP" b="1" dirty="0"/>
              <a:t>TEXT</a:t>
            </a:r>
            <a:r>
              <a:rPr lang="en-US" altLang="ja-JP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/>
              <a:t>    at </a:t>
            </a:r>
            <a:r>
              <a:rPr lang="en-US" altLang="ja-JP" b="1" dirty="0"/>
              <a:t>DATETIME</a:t>
            </a:r>
            <a:r>
              <a:rPr lang="en-US" altLang="ja-JP" dirty="0"/>
              <a:t>);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228CAF-E605-4E5A-9689-F5EBC8B5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D8FD5B1-2AC3-4436-80AC-37E186614EE3}"/>
              </a:ext>
            </a:extLst>
          </p:cNvPr>
          <p:cNvSpPr txBox="1">
            <a:spLocks/>
          </p:cNvSpPr>
          <p:nvPr/>
        </p:nvSpPr>
        <p:spPr>
          <a:xfrm>
            <a:off x="4572000" y="846139"/>
            <a:ext cx="3404339" cy="305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赤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本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貸出者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貸出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返却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日時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2C2BFFD2-31BD-42D2-8AA6-9590FC5ABAC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74614" y="4333789"/>
          <a:ext cx="6746372" cy="1337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1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4542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SQL </a:t>
                      </a:r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のキーワード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TEXT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DATETIME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日時，日付，時刻など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362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err="1"/>
              <a:t>Paiza.IO</a:t>
            </a:r>
            <a:r>
              <a:rPr lang="en-US" altLang="ja-JP" dirty="0"/>
              <a:t> </a:t>
            </a:r>
            <a:r>
              <a:rPr lang="ja-JP" altLang="en-US" dirty="0"/>
              <a:t>の使い方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ウェブブラウザを起動する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paiza.io</a:t>
            </a:r>
            <a:r>
              <a:rPr lang="en-US" altLang="ja-JP" dirty="0">
                <a:hlinkClick r:id="rId2"/>
              </a:rPr>
              <a:t>/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kumimoji="1" lang="ja-JP" altLang="en-US" dirty="0"/>
              <a:t>もし，表示が英語になっていたら，</a:t>
            </a:r>
            <a:r>
              <a:rPr kumimoji="1" lang="ja-JP" altLang="en-US" b="1" dirty="0"/>
              <a:t>日本語</a:t>
            </a:r>
            <a:r>
              <a:rPr kumimoji="1" lang="ja-JP" altLang="en-US" dirty="0"/>
              <a:t>に切り替える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154" y="2347112"/>
            <a:ext cx="4708227" cy="7392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47" y="5047340"/>
            <a:ext cx="3895283" cy="83984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50056" y="5110210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413972" y="5231117"/>
            <a:ext cx="214065" cy="432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903" y="5047341"/>
            <a:ext cx="3564731" cy="96440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693736" y="5319911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158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881" y="950008"/>
            <a:ext cx="8901196" cy="3788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/>
              <a:t>④ 「コード作成を試してみる」をクリック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⑤ 「</a:t>
            </a:r>
            <a:r>
              <a:rPr lang="en-US" altLang="ja-JP" b="1" dirty="0"/>
              <a:t>MySQL</a:t>
            </a:r>
            <a:r>
              <a:rPr lang="ja-JP" altLang="en-US" dirty="0"/>
              <a:t>」を選ぶ</a:t>
            </a:r>
            <a:r>
              <a:rPr lang="ja-JP" altLang="en-US" sz="1800" dirty="0"/>
              <a:t>（</a:t>
            </a:r>
            <a:r>
              <a:rPr lang="ja-JP" altLang="en-US" sz="1800" b="1" dirty="0"/>
              <a:t>左上のボタンをクリック</a:t>
            </a:r>
            <a:r>
              <a:rPr lang="ja-JP" altLang="en-US" sz="1800" dirty="0"/>
              <a:t>するとメニューが出る）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26" y="1351874"/>
            <a:ext cx="4321391" cy="210229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148632" y="2969500"/>
            <a:ext cx="1914691" cy="412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27" y="4481670"/>
            <a:ext cx="4171950" cy="188438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886127" y="4988398"/>
            <a:ext cx="721456" cy="2564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74459" y="5178740"/>
            <a:ext cx="573693" cy="3273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276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757" y="1514960"/>
            <a:ext cx="6947714" cy="356554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27114" y="3051676"/>
            <a:ext cx="4346476" cy="134859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20685" y="4492981"/>
            <a:ext cx="2179307" cy="5476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555" y="2174199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プログラムの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編集画面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788" y="4782931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実行ボタン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82" y="3091592"/>
            <a:ext cx="206979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プログラムを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書き換えること</a:t>
            </a:r>
            <a:endParaRPr kumimoji="0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ができる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845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103834"/>
            <a:ext cx="8446773" cy="20347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35659" y="1185863"/>
            <a:ext cx="7204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編集画面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を確認する。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すでに、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が入っている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が、使わないので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消す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573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50248" y="259493"/>
            <a:ext cx="9084731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テーブル定義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A347325-D678-4651-B96D-14C5D3D5AD8B}"/>
              </a:ext>
            </a:extLst>
          </p:cNvPr>
          <p:cNvSpPr txBox="1">
            <a:spLocks/>
          </p:cNvSpPr>
          <p:nvPr/>
        </p:nvSpPr>
        <p:spPr>
          <a:xfrm>
            <a:off x="1054252" y="996997"/>
            <a:ext cx="4005790" cy="23446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CREATE TABLE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tosyo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book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TEXT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who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TEXT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what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TEXT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at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DATETIME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);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07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50248" y="259493"/>
            <a:ext cx="8438913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行の挿入と確認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A347325-D678-4651-B96D-14C5D3D5AD8B}"/>
              </a:ext>
            </a:extLst>
          </p:cNvPr>
          <p:cNvSpPr txBox="1">
            <a:spLocks/>
          </p:cNvSpPr>
          <p:nvPr/>
        </p:nvSpPr>
        <p:spPr>
          <a:xfrm>
            <a:off x="382366" y="1145242"/>
            <a:ext cx="7974675" cy="22527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INSERT INTO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tosyo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VALUES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('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赤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', 'XX', '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貸出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', NOW());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INSERT INTO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tosyo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VALUES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('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赤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', 'XX', '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返却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', NOW());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INSERT INTO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tosyo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VALUES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('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青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', 'YY', '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貸出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', NOW());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INSERT INTO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tosyo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VALUES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('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緑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', 'ZZ', '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貸出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', NOW());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*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FROM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tosyo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7DD38B-DBDB-4BB0-9E02-E48D4D5E821C}"/>
              </a:ext>
            </a:extLst>
          </p:cNvPr>
          <p:cNvSpPr txBox="1"/>
          <p:nvPr/>
        </p:nvSpPr>
        <p:spPr>
          <a:xfrm>
            <a:off x="382366" y="3851427"/>
            <a:ext cx="4801314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NOW()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MySQL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の機能で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現在日時の取得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（９時間遅れの世界標準時）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689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50248" y="259493"/>
            <a:ext cx="8228728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集計・集約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A347325-D678-4651-B96D-14C5D3D5AD8B}"/>
              </a:ext>
            </a:extLst>
          </p:cNvPr>
          <p:cNvSpPr txBox="1">
            <a:spLocks/>
          </p:cNvSpPr>
          <p:nvPr/>
        </p:nvSpPr>
        <p:spPr>
          <a:xfrm>
            <a:off x="480201" y="1142596"/>
            <a:ext cx="8183598" cy="9444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who,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COUNT(*) FROM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tosyo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GROUP BY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who;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 COUNT(*) FROM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tosyo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WHERE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what='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貸出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';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5D7774F-627F-4D31-A6D1-2FA118A6F851}"/>
              </a:ext>
            </a:extLst>
          </p:cNvPr>
          <p:cNvSpPr/>
          <p:nvPr/>
        </p:nvSpPr>
        <p:spPr>
          <a:xfrm>
            <a:off x="213173" y="2662803"/>
            <a:ext cx="8358626" cy="4058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2B97E9C3-8AA3-4168-BB29-6B7473EA471F}"/>
              </a:ext>
            </a:extLst>
          </p:cNvPr>
          <p:cNvSpPr txBox="1">
            <a:spLocks/>
          </p:cNvSpPr>
          <p:nvPr/>
        </p:nvSpPr>
        <p:spPr>
          <a:xfrm>
            <a:off x="295927" y="2787206"/>
            <a:ext cx="8461208" cy="35967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誰が何回貸出，返却したか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who,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COUNT(*) FROM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tosyo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GROUP BY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who;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貸出の回数は全部で何回か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 COUNT(*) FROM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tosyo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WHERE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what='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貸出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';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029B2BF-788E-4013-94AE-58B5694DA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77" y="3709826"/>
            <a:ext cx="5656317" cy="102520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05B8C53-2A24-422F-8BDC-FB28ADEE3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77" y="5783034"/>
            <a:ext cx="4269332" cy="71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3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48037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データベースシステム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0E8DB55-E895-48B7-B177-8BA3B81DB942}" type="slidenum">
              <a:rPr kumimoji="1" lang="en-US" altLang="ja-JP" sz="2100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>
                <a:defRPr/>
              </a:pPr>
              <a:t>3</a:t>
            </a:fld>
            <a:endParaRPr kumimoji="1" lang="ja-JP" altLang="en-US" sz="2100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236434" y="3038540"/>
            <a:ext cx="1421033" cy="5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データベースシステム</a:t>
            </a:r>
            <a:endParaRPr lang="en-US" altLang="ja-JP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 flipV="1">
            <a:off x="5907020" y="3936728"/>
            <a:ext cx="438785" cy="7012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>
            <a:off x="6897820" y="3692596"/>
            <a:ext cx="532695" cy="1297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6203555" y="4185411"/>
            <a:ext cx="1421033" cy="5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ネットワーク</a:t>
            </a: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flipV="1">
            <a:off x="5161545" y="3745039"/>
            <a:ext cx="1048893" cy="59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5119874" y="3206137"/>
            <a:ext cx="1090563" cy="3070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pic>
        <p:nvPicPr>
          <p:cNvPr id="39" name="Picture 2" descr="http://1.bp.blogspot.com/-7_tELB1A_Zw/UZM49POKe7I/AAAAAAAASQk/1YS95rrd1IM/s800/computer_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121" y="2539315"/>
            <a:ext cx="952272" cy="9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3.bp.blogspot.com/-rxGpy3sFcRE/UdYhIQxFOpI/AAAAAAAAV4w/cna44PTl1tw/s530/chikyu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42" y="3145751"/>
            <a:ext cx="885666" cy="10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3692596"/>
            <a:ext cx="827743" cy="9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182518" y="3448629"/>
            <a:ext cx="789378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取引</a:t>
            </a: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1369350" y="3465620"/>
            <a:ext cx="746165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記入</a:t>
            </a:r>
          </a:p>
        </p:txBody>
      </p:sp>
      <p:pic>
        <p:nvPicPr>
          <p:cNvPr id="47" name="Picture 4" descr="http://3.bp.blogspot.com/-olBaPxDoJL0/VahTtOA-sGI/AAAAAAAAv3U/KkyqU0OCERY/s800/money_choub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55" y="2597738"/>
            <a:ext cx="939966" cy="9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2.bp.blogspot.com/-Gs4MgMoRfwI/Ur1HRZ-odII/AAAAAAAAcdc/-ROKSGsN61Y/s800/atm_wom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3" y="2402521"/>
            <a:ext cx="877580" cy="109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1"/>
          <p:cNvSpPr txBox="1">
            <a:spLocks noChangeArrowheads="1"/>
          </p:cNvSpPr>
          <p:nvPr/>
        </p:nvSpPr>
        <p:spPr bwMode="auto">
          <a:xfrm>
            <a:off x="2120999" y="3480788"/>
            <a:ext cx="1399100" cy="68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データ保存</a:t>
            </a:r>
          </a:p>
        </p:txBody>
      </p:sp>
      <p:pic>
        <p:nvPicPr>
          <p:cNvPr id="50" name="Picture 44" descr="本が詰まったダンボール箱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04" y="2359207"/>
            <a:ext cx="1186756" cy="10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5487" y="4499711"/>
            <a:ext cx="1463105" cy="1041856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0" y="4902908"/>
            <a:ext cx="944231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図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1" y="4246117"/>
            <a:ext cx="1171664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正方形/長方形 23"/>
          <p:cNvSpPr>
            <a:spLocks noChangeArrowheads="1"/>
          </p:cNvSpPr>
          <p:nvPr/>
        </p:nvSpPr>
        <p:spPr bwMode="auto">
          <a:xfrm>
            <a:off x="577096" y="5925245"/>
            <a:ext cx="1595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</a:rPr>
              <a:t>センサー連携</a:t>
            </a:r>
          </a:p>
        </p:txBody>
      </p:sp>
      <p:pic>
        <p:nvPicPr>
          <p:cNvPr id="1026" name="Picture 2" descr="https://3.bp.blogspot.com/-wDpBSxzpbtI/WK7epUaIFxI/AAAAAAABB9s/UG5LeKT8RHAa_ygLFcaJOpwwj4A7ZWlegCLcB/s800/camera_360_zentenkyu_sti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93" y="5020638"/>
            <a:ext cx="664159" cy="8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3.bp.blogspot.com/-8NKYZTR2p3k/W-VEjTGpRGI/AAAAAAABQGg/NXH8bcXl7AUcuKaDVpzSCidakjdbOCMmQCLcBGAs/s800/smartphone_map_app_woma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82" y="3596903"/>
            <a:ext cx="1082828" cy="13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正方形/長方形 23"/>
          <p:cNvSpPr>
            <a:spLocks noChangeArrowheads="1"/>
          </p:cNvSpPr>
          <p:nvPr/>
        </p:nvSpPr>
        <p:spPr bwMode="auto">
          <a:xfrm>
            <a:off x="2141517" y="5588205"/>
            <a:ext cx="1595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</a:rPr>
              <a:t>人工知能応用</a:t>
            </a:r>
          </a:p>
        </p:txBody>
      </p:sp>
      <p:pic>
        <p:nvPicPr>
          <p:cNvPr id="1030" name="Picture 6" descr="https://3.bp.blogspot.com/-rLWMahJq8IY/VEETQ6djzwI/AAAAAAAAocg/CVL0dqrMC7k/s800/bouhan_camer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78" y="5005173"/>
            <a:ext cx="865649" cy="9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31">
            <a:extLst>
              <a:ext uri="{FF2B5EF4-FFF2-40B4-BE49-F238E27FC236}">
                <a16:creationId xmlns:a16="http://schemas.microsoft.com/office/drawing/2014/main" id="{9C7E107A-B673-4317-B2FD-1357E45F6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995" y="1120192"/>
            <a:ext cx="6547455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・データベース管理システムは，データベースの管理等の機能を持ったソフトウエア</a:t>
            </a:r>
            <a:endParaRPr lang="en-US" altLang="ja-JP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・オンラインでデータを共有するときに，特に適する</a:t>
            </a:r>
            <a:endParaRPr lang="en-US" altLang="ja-JP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94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1EFE24E3-0E80-4616-B812-9F3B4256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ここで使用した </a:t>
            </a:r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SQL</a:t>
            </a:r>
            <a:endParaRPr lang="ja-JP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CREATE TABLE </a:t>
            </a:r>
            <a:r>
              <a:rPr lang="en-US" altLang="ja-JP" dirty="0"/>
              <a:t>...</a:t>
            </a:r>
          </a:p>
          <a:p>
            <a:r>
              <a:rPr lang="ja-JP" altLang="en-US" dirty="0"/>
              <a:t>問い合わせ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SELECT</a:t>
            </a:r>
            <a:r>
              <a:rPr lang="en-US" altLang="ja-JP" dirty="0"/>
              <a:t> ... </a:t>
            </a:r>
            <a:r>
              <a:rPr lang="en-US" altLang="ja-JP" b="1" dirty="0"/>
              <a:t>FROM</a:t>
            </a:r>
            <a:r>
              <a:rPr lang="en-US" altLang="ja-JP" dirty="0"/>
              <a:t> ...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SELECT </a:t>
            </a:r>
            <a:r>
              <a:rPr lang="en-US" altLang="ja-JP" dirty="0"/>
              <a:t>... </a:t>
            </a:r>
            <a:r>
              <a:rPr lang="en-US" altLang="ja-JP" b="1" dirty="0"/>
              <a:t>FROM</a:t>
            </a:r>
            <a:r>
              <a:rPr lang="en-US" altLang="ja-JP" dirty="0"/>
              <a:t> ... </a:t>
            </a:r>
            <a:r>
              <a:rPr lang="en-US" altLang="ja-JP" b="1" dirty="0"/>
              <a:t>WHERE</a:t>
            </a:r>
            <a:r>
              <a:rPr lang="en-US" altLang="ja-JP" dirty="0"/>
              <a:t> ...</a:t>
            </a:r>
          </a:p>
          <a:p>
            <a:r>
              <a:rPr lang="ja-JP" altLang="en-US" dirty="0"/>
              <a:t>行の挿入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INSERT INTO </a:t>
            </a:r>
            <a:r>
              <a:rPr lang="en-US" altLang="ja-JP" dirty="0"/>
              <a:t>...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74245" y="4333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87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6029860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 marR="0" lvl="0" indent="0" algn="l" defTabSz="91440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4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. </a:t>
            </a:r>
            <a:r>
              <a:rPr kumimoji="1" lang="ja-JP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リレーショナルデータベースの設計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金子邦彦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BEC78D-113C-41E3-A1C2-1BEF179E3F46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謝辞：この資料では「かわいいフリー素材集 いらすとや」のイラストを使用しています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9" y="3294369"/>
            <a:ext cx="5288602" cy="16785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リレーショナルデータベースの基本まとめ</a:t>
            </a:r>
            <a:endParaRPr kumimoji="1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https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://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www.kkaneko.jp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/de/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rdbkiso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/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index.html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01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はじめに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データベース</a:t>
            </a:r>
            <a:r>
              <a:rPr lang="ja-JP" altLang="en-US" dirty="0"/>
              <a:t>で一番困ることは，データベースの</a:t>
            </a:r>
            <a:r>
              <a:rPr lang="ja-JP" altLang="en-US" b="1" dirty="0">
                <a:solidFill>
                  <a:srgbClr val="C00000"/>
                </a:solidFill>
              </a:rPr>
              <a:t>異状</a:t>
            </a:r>
            <a:r>
              <a:rPr lang="ja-JP" altLang="en-US" dirty="0"/>
              <a:t>である．</a:t>
            </a:r>
            <a:endParaRPr lang="en-US" altLang="ja-JP" dirty="0"/>
          </a:p>
          <a:p>
            <a:pPr marL="0" indent="0" algn="ctr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異状とは</a:t>
            </a:r>
            <a:r>
              <a:rPr lang="en-US" altLang="ja-JP" sz="2400" dirty="0"/>
              <a:t>】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	</a:t>
            </a:r>
            <a:r>
              <a:rPr lang="ja-JP" altLang="en-US" sz="2400" dirty="0"/>
              <a:t>データベース内のデータが、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	</a:t>
            </a:r>
            <a:r>
              <a:rPr lang="ja-JP" altLang="en-US" sz="2400" dirty="0"/>
              <a:t>◆　</a:t>
            </a:r>
            <a:r>
              <a:rPr lang="ja-JP" altLang="en-US" sz="2400" b="1" dirty="0"/>
              <a:t>つじつまの合わない状態</a:t>
            </a:r>
            <a:endParaRPr lang="en-US" altLang="ja-JP" sz="2400" b="1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	</a:t>
            </a:r>
            <a:r>
              <a:rPr lang="ja-JP" altLang="en-US" sz="2400" dirty="0"/>
              <a:t>あるいは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/>
              <a:t>　</a:t>
            </a:r>
            <a:r>
              <a:rPr lang="en-US" altLang="ja-JP" sz="2400" b="1" dirty="0"/>
              <a:t>	</a:t>
            </a:r>
            <a:r>
              <a:rPr lang="ja-JP" altLang="en-US" sz="2400" b="1" dirty="0"/>
              <a:t>◆　記録したいデータが記録できない状態</a:t>
            </a:r>
            <a:endParaRPr lang="en-US" altLang="ja-JP" sz="2400" b="1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になり、しかも、修復できない状態に陥ること</a:t>
            </a:r>
            <a:endParaRPr lang="en-US" altLang="ja-JP" sz="2400" dirty="0"/>
          </a:p>
          <a:p>
            <a:r>
              <a:rPr lang="ja-JP" altLang="en-US" b="1" dirty="0">
                <a:solidFill>
                  <a:srgbClr val="C00000"/>
                </a:solidFill>
              </a:rPr>
              <a:t>異状</a:t>
            </a:r>
            <a:r>
              <a:rPr lang="ja-JP" altLang="en-US" dirty="0"/>
              <a:t>は完全に防止できるわけではないが，正規化により，ある程度防ぐことができる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8ABCC8B-BADB-289E-A96C-E592F007DF7C}"/>
              </a:ext>
            </a:extLst>
          </p:cNvPr>
          <p:cNvSpPr/>
          <p:nvPr/>
        </p:nvSpPr>
        <p:spPr>
          <a:xfrm>
            <a:off x="637953" y="1802219"/>
            <a:ext cx="7990367" cy="32854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188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41FABA-2834-4CE2-9EFE-A47FDEF2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異状</a:t>
            </a:r>
            <a:r>
              <a:rPr kumimoji="1" lang="ja-JP" altLang="en-US" dirty="0"/>
              <a:t>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8E5243-3A25-41E6-B441-723547EC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Picture 2" descr="http://4.bp.blogspot.com/-grFsR7IJJTs/Us_NJ_QCtZI/AAAAAAAAdFc/Lyf0Qem4p0c/s800/car_bus.png">
            <a:extLst>
              <a:ext uri="{FF2B5EF4-FFF2-40B4-BE49-F238E27FC236}">
                <a16:creationId xmlns:a16="http://schemas.microsoft.com/office/drawing/2014/main" id="{441935FD-EC16-4F97-AAFD-98C8E913B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54" y="2694605"/>
            <a:ext cx="4196977" cy="297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15">
            <a:extLst>
              <a:ext uri="{FF2B5EF4-FFF2-40B4-BE49-F238E27FC236}">
                <a16:creationId xmlns:a16="http://schemas.microsoft.com/office/drawing/2014/main" id="{9850DA68-84B5-4C84-995E-E05CBB25CD4D}"/>
              </a:ext>
            </a:extLst>
          </p:cNvPr>
          <p:cNvSpPr/>
          <p:nvPr/>
        </p:nvSpPr>
        <p:spPr>
          <a:xfrm>
            <a:off x="4273383" y="1404178"/>
            <a:ext cx="4669087" cy="671510"/>
          </a:xfrm>
          <a:prstGeom prst="wedgeRoundRectCallout">
            <a:avLst>
              <a:gd name="adj1" fmla="val -42761"/>
              <a:gd name="adj2" fmla="val 37011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角丸四角形吹き出し 12">
            <a:extLst>
              <a:ext uri="{FF2B5EF4-FFF2-40B4-BE49-F238E27FC236}">
                <a16:creationId xmlns:a16="http://schemas.microsoft.com/office/drawing/2014/main" id="{05E6EDF7-5403-484F-AEE7-0B98AC404B12}"/>
              </a:ext>
            </a:extLst>
          </p:cNvPr>
          <p:cNvSpPr/>
          <p:nvPr/>
        </p:nvSpPr>
        <p:spPr>
          <a:xfrm>
            <a:off x="431379" y="1378478"/>
            <a:ext cx="2954655" cy="605512"/>
          </a:xfrm>
          <a:prstGeom prst="wedgeRoundRectCallout">
            <a:avLst>
              <a:gd name="adj1" fmla="val 25020"/>
              <a:gd name="adj2" fmla="val 2701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EDE5A9F-3B89-4314-A7FB-8928833FCDF9}"/>
              </a:ext>
            </a:extLst>
          </p:cNvPr>
          <p:cNvSpPr txBox="1"/>
          <p:nvPr/>
        </p:nvSpPr>
        <p:spPr>
          <a:xfrm>
            <a:off x="533651" y="152232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このバスは無料です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864765-37A6-40EB-8CAB-58F6EE5660D5}"/>
              </a:ext>
            </a:extLst>
          </p:cNvPr>
          <p:cNvSpPr txBox="1"/>
          <p:nvPr/>
        </p:nvSpPr>
        <p:spPr>
          <a:xfrm>
            <a:off x="4448933" y="1522325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このバスは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運賃１０００円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です</a:t>
            </a:r>
          </a:p>
        </p:txBody>
      </p:sp>
    </p:spTree>
    <p:extLst>
      <p:ext uri="{BB962C8B-B14F-4D97-AF65-F5344CB8AC3E}">
        <p14:creationId xmlns:p14="http://schemas.microsoft.com/office/powerpoint/2010/main" val="114279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1961CA-2ED5-4214-8C97-48A7A341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異状が起きやすいリレーショナルデータベースの例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7D6EA-A29C-45AF-99E2-F58CA9BA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5D8FB9B-AE1C-44C1-9B55-671C2BCB6EEB}"/>
              </a:ext>
            </a:extLst>
          </p:cNvPr>
          <p:cNvGraphicFramePr>
            <a:graphicFrameLocks noGrp="1"/>
          </p:cNvGraphicFramePr>
          <p:nvPr/>
        </p:nvGraphicFramePr>
        <p:xfrm>
          <a:off x="259337" y="1750500"/>
          <a:ext cx="378754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E42F651-6461-4A74-806A-6B39C90990AA}"/>
              </a:ext>
            </a:extLst>
          </p:cNvPr>
          <p:cNvSpPr txBox="1">
            <a:spLocks/>
          </p:cNvSpPr>
          <p:nvPr/>
        </p:nvSpPr>
        <p:spPr>
          <a:xfrm>
            <a:off x="4348783" y="1855892"/>
            <a:ext cx="4689200" cy="21350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カレーライス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４００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うどん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２５０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さんは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カレーライス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を食べた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さんは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うどん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を食べた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さんは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カレーライス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を食べた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36947F3-FDC6-4081-A62D-0E20FD5C8302}"/>
              </a:ext>
            </a:extLst>
          </p:cNvPr>
          <p:cNvSpPr txBox="1"/>
          <p:nvPr/>
        </p:nvSpPr>
        <p:spPr>
          <a:xfrm>
            <a:off x="6064974" y="478291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情報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BD423D-FADB-460F-A895-BC5C0506645E}"/>
              </a:ext>
            </a:extLst>
          </p:cNvPr>
          <p:cNvSpPr txBox="1"/>
          <p:nvPr/>
        </p:nvSpPr>
        <p:spPr>
          <a:xfrm>
            <a:off x="1110238" y="50137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</a:p>
        </p:txBody>
      </p:sp>
    </p:spTree>
    <p:extLst>
      <p:ext uri="{BB962C8B-B14F-4D97-AF65-F5344CB8AC3E}">
        <p14:creationId xmlns:p14="http://schemas.microsoft.com/office/powerpoint/2010/main" val="3839030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1961CA-2ED5-4214-8C97-48A7A341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異状が起きやすいリレーショナルデータベースの例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7D6EA-A29C-45AF-99E2-F58CA9BA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5D8FB9B-AE1C-44C1-9B55-671C2BCB6EEB}"/>
              </a:ext>
            </a:extLst>
          </p:cNvPr>
          <p:cNvGraphicFramePr>
            <a:graphicFrameLocks noGrp="1"/>
          </p:cNvGraphicFramePr>
          <p:nvPr/>
        </p:nvGraphicFramePr>
        <p:xfrm>
          <a:off x="259337" y="1750500"/>
          <a:ext cx="378754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E42F651-6461-4A74-806A-6B39C90990AA}"/>
              </a:ext>
            </a:extLst>
          </p:cNvPr>
          <p:cNvSpPr txBox="1">
            <a:spLocks/>
          </p:cNvSpPr>
          <p:nvPr/>
        </p:nvSpPr>
        <p:spPr>
          <a:xfrm>
            <a:off x="4348783" y="1855892"/>
            <a:ext cx="4689200" cy="21350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カレーライス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４００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うどん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２５０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さんは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カレーライス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を食べた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さんは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うどん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を食べた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さんは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カレーライス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を食べた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36947F3-FDC6-4081-A62D-0E20FD5C8302}"/>
              </a:ext>
            </a:extLst>
          </p:cNvPr>
          <p:cNvSpPr txBox="1"/>
          <p:nvPr/>
        </p:nvSpPr>
        <p:spPr>
          <a:xfrm>
            <a:off x="6064974" y="478291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情報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BD423D-FADB-460F-A895-BC5C0506645E}"/>
              </a:ext>
            </a:extLst>
          </p:cNvPr>
          <p:cNvSpPr txBox="1"/>
          <p:nvPr/>
        </p:nvSpPr>
        <p:spPr>
          <a:xfrm>
            <a:off x="1110238" y="50137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155D70-A23E-4CE9-A29B-ABF8D6B07D0B}"/>
              </a:ext>
            </a:extLst>
          </p:cNvPr>
          <p:cNvSpPr txBox="1"/>
          <p:nvPr/>
        </p:nvSpPr>
        <p:spPr>
          <a:xfrm>
            <a:off x="2577965" y="903776"/>
            <a:ext cx="281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情報の更新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3F5EBC5-29C2-419C-A995-5C759E216151}"/>
              </a:ext>
            </a:extLst>
          </p:cNvPr>
          <p:cNvCxnSpPr/>
          <p:nvPr/>
        </p:nvCxnSpPr>
        <p:spPr>
          <a:xfrm flipV="1">
            <a:off x="3280077" y="2357538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7185DDE-6AC6-4197-826F-9696BF2A4FC3}"/>
              </a:ext>
            </a:extLst>
          </p:cNvPr>
          <p:cNvCxnSpPr/>
          <p:nvPr/>
        </p:nvCxnSpPr>
        <p:spPr>
          <a:xfrm flipV="1">
            <a:off x="3346337" y="3611660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2C844B9-DA30-464A-8225-49E29B726A81}"/>
              </a:ext>
            </a:extLst>
          </p:cNvPr>
          <p:cNvSpPr txBox="1"/>
          <p:nvPr/>
        </p:nvSpPr>
        <p:spPr>
          <a:xfrm>
            <a:off x="3920860" y="204908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39D586-D2B5-437D-B900-D0270BBF91D0}"/>
              </a:ext>
            </a:extLst>
          </p:cNvPr>
          <p:cNvSpPr txBox="1"/>
          <p:nvPr/>
        </p:nvSpPr>
        <p:spPr>
          <a:xfrm>
            <a:off x="3805561" y="3603544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271FFAA-0ED3-4629-BB35-8DC860E35D95}"/>
              </a:ext>
            </a:extLst>
          </p:cNvPr>
          <p:cNvCxnSpPr/>
          <p:nvPr/>
        </p:nvCxnSpPr>
        <p:spPr>
          <a:xfrm flipV="1">
            <a:off x="7182842" y="2006355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11BFD9F-A6AB-479C-83FB-C0B4AD75430E}"/>
              </a:ext>
            </a:extLst>
          </p:cNvPr>
          <p:cNvSpPr txBox="1"/>
          <p:nvPr/>
        </p:nvSpPr>
        <p:spPr>
          <a:xfrm>
            <a:off x="7638094" y="1394227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B61B20-F646-41FA-8802-8344B1354966}"/>
              </a:ext>
            </a:extLst>
          </p:cNvPr>
          <p:cNvSpPr txBox="1">
            <a:spLocks/>
          </p:cNvSpPr>
          <p:nvPr/>
        </p:nvSpPr>
        <p:spPr>
          <a:xfrm>
            <a:off x="4456701" y="648575"/>
            <a:ext cx="4192844" cy="2135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カレーライスが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400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円から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350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円に値下げ</a:t>
            </a:r>
          </a:p>
        </p:txBody>
      </p:sp>
    </p:spTree>
    <p:extLst>
      <p:ext uri="{BB962C8B-B14F-4D97-AF65-F5344CB8AC3E}">
        <p14:creationId xmlns:p14="http://schemas.microsoft.com/office/powerpoint/2010/main" val="1823494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1961CA-2ED5-4214-8C97-48A7A341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異状が起きやすいリレーショナルデータベースの例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7D6EA-A29C-45AF-99E2-F58CA9BA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5D8FB9B-AE1C-44C1-9B55-671C2BCB6EEB}"/>
              </a:ext>
            </a:extLst>
          </p:cNvPr>
          <p:cNvGraphicFramePr>
            <a:graphicFrameLocks noGrp="1"/>
          </p:cNvGraphicFramePr>
          <p:nvPr/>
        </p:nvGraphicFramePr>
        <p:xfrm>
          <a:off x="259337" y="1750500"/>
          <a:ext cx="378754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BD423D-FADB-460F-A895-BC5C0506645E}"/>
              </a:ext>
            </a:extLst>
          </p:cNvPr>
          <p:cNvSpPr txBox="1"/>
          <p:nvPr/>
        </p:nvSpPr>
        <p:spPr>
          <a:xfrm>
            <a:off x="1110238" y="50137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155D70-A23E-4CE9-A29B-ABF8D6B07D0B}"/>
              </a:ext>
            </a:extLst>
          </p:cNvPr>
          <p:cNvSpPr txBox="1"/>
          <p:nvPr/>
        </p:nvSpPr>
        <p:spPr>
          <a:xfrm>
            <a:off x="2577965" y="903776"/>
            <a:ext cx="281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情報の更新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7185DDE-6AC6-4197-826F-9696BF2A4FC3}"/>
              </a:ext>
            </a:extLst>
          </p:cNvPr>
          <p:cNvCxnSpPr/>
          <p:nvPr/>
        </p:nvCxnSpPr>
        <p:spPr>
          <a:xfrm flipV="1">
            <a:off x="3346337" y="3611660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39D586-D2B5-437D-B900-D0270BBF91D0}"/>
              </a:ext>
            </a:extLst>
          </p:cNvPr>
          <p:cNvSpPr txBox="1"/>
          <p:nvPr/>
        </p:nvSpPr>
        <p:spPr>
          <a:xfrm>
            <a:off x="3805561" y="3610767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B61B20-F646-41FA-8802-8344B1354966}"/>
              </a:ext>
            </a:extLst>
          </p:cNvPr>
          <p:cNvSpPr txBox="1">
            <a:spLocks/>
          </p:cNvSpPr>
          <p:nvPr/>
        </p:nvSpPr>
        <p:spPr>
          <a:xfrm>
            <a:off x="4456701" y="648575"/>
            <a:ext cx="4192844" cy="2135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カレーライスが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400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円から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350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円に値下げ</a:t>
            </a:r>
          </a:p>
        </p:txBody>
      </p:sp>
      <p:sp>
        <p:nvSpPr>
          <p:cNvPr id="5" name="角丸四角形吹き出し 14">
            <a:extLst>
              <a:ext uri="{FF2B5EF4-FFF2-40B4-BE49-F238E27FC236}">
                <a16:creationId xmlns:a16="http://schemas.microsoft.com/office/drawing/2014/main" id="{D3BA9A93-54B6-46B2-93AA-C299A376D07F}"/>
              </a:ext>
            </a:extLst>
          </p:cNvPr>
          <p:cNvSpPr/>
          <p:nvPr/>
        </p:nvSpPr>
        <p:spPr>
          <a:xfrm>
            <a:off x="4806454" y="3038836"/>
            <a:ext cx="3976600" cy="1475412"/>
          </a:xfrm>
          <a:prstGeom prst="wedgeRoundRectCallout">
            <a:avLst>
              <a:gd name="adj1" fmla="val -68243"/>
              <a:gd name="adj2" fmla="val -768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19AD11-4542-4ED7-AAE6-B61792CE3C11}"/>
              </a:ext>
            </a:extLst>
          </p:cNvPr>
          <p:cNvSpPr txBox="1"/>
          <p:nvPr/>
        </p:nvSpPr>
        <p:spPr>
          <a:xfrm>
            <a:off x="5373223" y="3431086"/>
            <a:ext cx="273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書き換え忘れして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しまうかも！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913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1961CA-2ED5-4214-8C97-48A7A341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異状が起きやすいリレーショナルデータベースの例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7D6EA-A29C-45AF-99E2-F58CA9BA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5D8FB9B-AE1C-44C1-9B55-671C2BCB6EEB}"/>
              </a:ext>
            </a:extLst>
          </p:cNvPr>
          <p:cNvGraphicFramePr>
            <a:graphicFrameLocks noGrp="1"/>
          </p:cNvGraphicFramePr>
          <p:nvPr/>
        </p:nvGraphicFramePr>
        <p:xfrm>
          <a:off x="259337" y="1750500"/>
          <a:ext cx="378754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b="1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350</a:t>
                      </a:r>
                      <a:endParaRPr kumimoji="1" lang="ja-JP" altLang="en-US" sz="2400" b="1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BD423D-FADB-460F-A895-BC5C0506645E}"/>
              </a:ext>
            </a:extLst>
          </p:cNvPr>
          <p:cNvSpPr txBox="1"/>
          <p:nvPr/>
        </p:nvSpPr>
        <p:spPr>
          <a:xfrm>
            <a:off x="1110238" y="50137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155D70-A23E-4CE9-A29B-ABF8D6B07D0B}"/>
              </a:ext>
            </a:extLst>
          </p:cNvPr>
          <p:cNvSpPr txBox="1"/>
          <p:nvPr/>
        </p:nvSpPr>
        <p:spPr>
          <a:xfrm>
            <a:off x="2577965" y="903776"/>
            <a:ext cx="281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情報の更新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B61B20-F646-41FA-8802-8344B1354966}"/>
              </a:ext>
            </a:extLst>
          </p:cNvPr>
          <p:cNvSpPr txBox="1">
            <a:spLocks/>
          </p:cNvSpPr>
          <p:nvPr/>
        </p:nvSpPr>
        <p:spPr>
          <a:xfrm>
            <a:off x="4456701" y="648575"/>
            <a:ext cx="4192844" cy="2135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カレーライスが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400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円から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350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円に値下げ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6E8220-9A3B-455A-BD94-61C40FD750BF}"/>
              </a:ext>
            </a:extLst>
          </p:cNvPr>
          <p:cNvSpPr txBox="1"/>
          <p:nvPr/>
        </p:nvSpPr>
        <p:spPr>
          <a:xfrm>
            <a:off x="5198718" y="280812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異状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が起きている</a:t>
            </a: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C079B6D7-C272-4DE1-907A-0F3F5D51D105}"/>
              </a:ext>
            </a:extLst>
          </p:cNvPr>
          <p:cNvSpPr/>
          <p:nvPr/>
        </p:nvSpPr>
        <p:spPr>
          <a:xfrm>
            <a:off x="4406900" y="1843705"/>
            <a:ext cx="431800" cy="23756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角丸四角形 7">
            <a:extLst>
              <a:ext uri="{FF2B5EF4-FFF2-40B4-BE49-F238E27FC236}">
                <a16:creationId xmlns:a16="http://schemas.microsoft.com/office/drawing/2014/main" id="{8F2D4588-051E-47F1-BF75-B83156567EC5}"/>
              </a:ext>
            </a:extLst>
          </p:cNvPr>
          <p:cNvSpPr/>
          <p:nvPr/>
        </p:nvSpPr>
        <p:spPr>
          <a:xfrm>
            <a:off x="4849157" y="4219380"/>
            <a:ext cx="4192844" cy="1465803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46C7D03-6A86-4F9C-B4A9-5E19038EB1EA}"/>
              </a:ext>
            </a:extLst>
          </p:cNvPr>
          <p:cNvSpPr txBox="1"/>
          <p:nvPr/>
        </p:nvSpPr>
        <p:spPr>
          <a:xfrm>
            <a:off x="5009322" y="4430908"/>
            <a:ext cx="39953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◆朝食の値段が１つのはずなのに、違った値段が記録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されていて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つじつまが合わない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78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A0C4-3484-4473-9BE6-CEFE37A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テーブル分解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ADEF22-49A4-4284-A85A-7A5EEA2A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右矢印 20">
            <a:extLst>
              <a:ext uri="{FF2B5EF4-FFF2-40B4-BE49-F238E27FC236}">
                <a16:creationId xmlns:a16="http://schemas.microsoft.com/office/drawing/2014/main" id="{A1B512C3-581C-4517-82B4-44B03E19C1BE}"/>
              </a:ext>
            </a:extLst>
          </p:cNvPr>
          <p:cNvSpPr/>
          <p:nvPr/>
        </p:nvSpPr>
        <p:spPr>
          <a:xfrm>
            <a:off x="4188291" y="2234966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ECF5DE-96E4-4DA1-A81D-5F3F9F3E8085}"/>
              </a:ext>
            </a:extLst>
          </p:cNvPr>
          <p:cNvSpPr txBox="1"/>
          <p:nvPr/>
        </p:nvSpPr>
        <p:spPr>
          <a:xfrm>
            <a:off x="4138177" y="34290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分解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3CE6D25-3048-4559-883A-AF48AC09F4C9}"/>
              </a:ext>
            </a:extLst>
          </p:cNvPr>
          <p:cNvGraphicFramePr>
            <a:graphicFrameLocks noGrp="1"/>
          </p:cNvGraphicFramePr>
          <p:nvPr/>
        </p:nvGraphicFramePr>
        <p:xfrm>
          <a:off x="134102" y="1535921"/>
          <a:ext cx="378754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F151DBC-BD2B-459B-B016-547FDF6564D2}"/>
              </a:ext>
            </a:extLst>
          </p:cNvPr>
          <p:cNvGraphicFramePr>
            <a:graphicFrameLocks noGrp="1"/>
          </p:cNvGraphicFramePr>
          <p:nvPr/>
        </p:nvGraphicFramePr>
        <p:xfrm>
          <a:off x="5184130" y="3353291"/>
          <a:ext cx="3401881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785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1B4840C-F5E1-4E43-AD53-9113C67326E0}"/>
              </a:ext>
            </a:extLst>
          </p:cNvPr>
          <p:cNvGraphicFramePr>
            <a:graphicFrameLocks noGrp="1"/>
          </p:cNvGraphicFramePr>
          <p:nvPr/>
        </p:nvGraphicFramePr>
        <p:xfrm>
          <a:off x="5154926" y="1130412"/>
          <a:ext cx="378754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CAF7AC1-2F7B-4A08-9F5F-A24A0F3C1851}"/>
              </a:ext>
            </a:extLst>
          </p:cNvPr>
          <p:cNvSpPr txBox="1"/>
          <p:nvPr/>
        </p:nvSpPr>
        <p:spPr>
          <a:xfrm>
            <a:off x="5003810" y="5141830"/>
            <a:ext cx="3177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分解後、情報は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失われていない</a:t>
            </a: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33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8A6A39-591F-4873-A08D-90BF08D8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分解後</a:t>
            </a:r>
            <a:r>
              <a:rPr lang="ja-JP" altLang="en-US" dirty="0"/>
              <a:t>のテーブルは，異状が起きにくい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0815CA-524C-4431-A345-6891CB41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471E91-5D8A-4F74-B854-28A46DC624EE}"/>
              </a:ext>
            </a:extLst>
          </p:cNvPr>
          <p:cNvSpPr txBox="1"/>
          <p:nvPr/>
        </p:nvSpPr>
        <p:spPr>
          <a:xfrm>
            <a:off x="1361590" y="528620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7950F1-6B6F-4526-B4BC-FAE88F1D5902}"/>
              </a:ext>
            </a:extLst>
          </p:cNvPr>
          <p:cNvSpPr txBox="1"/>
          <p:nvPr/>
        </p:nvSpPr>
        <p:spPr>
          <a:xfrm>
            <a:off x="4951156" y="291178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異状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はない</a:t>
            </a: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4AD740D3-1B8D-47BB-9819-3D54FCB97E1F}"/>
              </a:ext>
            </a:extLst>
          </p:cNvPr>
          <p:cNvSpPr/>
          <p:nvPr/>
        </p:nvSpPr>
        <p:spPr>
          <a:xfrm>
            <a:off x="4408256" y="1133863"/>
            <a:ext cx="372880" cy="40175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0873FFC2-1FEC-4562-9EBB-E563B290E720}"/>
              </a:ext>
            </a:extLst>
          </p:cNvPr>
          <p:cNvSpPr txBox="1">
            <a:spLocks/>
          </p:cNvSpPr>
          <p:nvPr/>
        </p:nvSpPr>
        <p:spPr>
          <a:xfrm>
            <a:off x="4951156" y="873432"/>
            <a:ext cx="4192844" cy="2135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カレーライスが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400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円から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350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円に値下げ</a:t>
            </a: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90E29B3B-AFC9-4D0A-9D8B-732F5596849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751" y="3497670"/>
          <a:ext cx="3401881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785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E89D47B3-C461-4CF6-B655-FBCCD8175369}"/>
              </a:ext>
            </a:extLst>
          </p:cNvPr>
          <p:cNvGraphicFramePr>
            <a:graphicFrameLocks noGrp="1"/>
          </p:cNvGraphicFramePr>
          <p:nvPr/>
        </p:nvGraphicFramePr>
        <p:xfrm>
          <a:off x="438547" y="1274791"/>
          <a:ext cx="378754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2F3A315-4AC7-EFB8-F041-F540CD05609E}"/>
              </a:ext>
            </a:extLst>
          </p:cNvPr>
          <p:cNvCxnSpPr/>
          <p:nvPr/>
        </p:nvCxnSpPr>
        <p:spPr>
          <a:xfrm flipV="1">
            <a:off x="3263370" y="4126010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EF3405-EDE8-A5B4-219A-7251A672AB46}"/>
              </a:ext>
            </a:extLst>
          </p:cNvPr>
          <p:cNvSpPr txBox="1"/>
          <p:nvPr/>
        </p:nvSpPr>
        <p:spPr>
          <a:xfrm>
            <a:off x="3833317" y="3541235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28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リレーショナルデータベースシステム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515530" y="4401733"/>
            <a:ext cx="206979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管理システム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549187" y="4428037"/>
            <a:ext cx="20697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525556" y="3032195"/>
            <a:ext cx="4142687" cy="2408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69621" y="3101252"/>
            <a:ext cx="1800493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539211" y="3777090"/>
            <a:ext cx="723275" cy="68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記憶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装置</a:t>
            </a:r>
          </a:p>
        </p:txBody>
      </p:sp>
      <p:sp>
        <p:nvSpPr>
          <p:cNvPr id="10" name="テキスト ボックス 5"/>
          <p:cNvSpPr txBox="1">
            <a:spLocks noChangeArrowheads="1"/>
          </p:cNvSpPr>
          <p:nvPr/>
        </p:nvSpPr>
        <p:spPr bwMode="auto">
          <a:xfrm>
            <a:off x="464868" y="5617686"/>
            <a:ext cx="47628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あわせて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リレーショナルデータベースシステム</a:t>
            </a:r>
          </a:p>
        </p:txBody>
      </p:sp>
      <p:pic>
        <p:nvPicPr>
          <p:cNvPr id="11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4" y="3376285"/>
            <a:ext cx="1217357" cy="11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50" y="3419800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4668242" y="2178583"/>
            <a:ext cx="4433492" cy="3261896"/>
          </a:xfrm>
          <a:prstGeom prst="wedgeEllipseCallout">
            <a:avLst>
              <a:gd name="adj1" fmla="val -61058"/>
              <a:gd name="adj2" fmla="val 48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755638" y="4724898"/>
            <a:ext cx="4392657" cy="4154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たくさんの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が格納される</a:t>
            </a:r>
          </a:p>
        </p:txBody>
      </p:sp>
      <p:sp>
        <p:nvSpPr>
          <p:cNvPr id="19" name="テキスト ボックス 5">
            <a:extLst>
              <a:ext uri="{FF2B5EF4-FFF2-40B4-BE49-F238E27FC236}">
                <a16:creationId xmlns:a16="http://schemas.microsoft.com/office/drawing/2014/main" id="{672F89A7-A32C-4886-B1A8-285B7A114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88" y="842186"/>
            <a:ext cx="83735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データベースシステム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の一種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データの形は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リレーション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ともいう）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FE247BB-CCCE-4A70-872D-60B4A1693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486" y="3714447"/>
            <a:ext cx="2491295" cy="92184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55E8192-90AA-400C-90B9-4C18F6F3E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9432" y="2380534"/>
            <a:ext cx="1915556" cy="125761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A0296E1-9D32-B37F-807C-68619D9F8481}"/>
              </a:ext>
            </a:extLst>
          </p:cNvPr>
          <p:cNvSpPr/>
          <p:nvPr/>
        </p:nvSpPr>
        <p:spPr>
          <a:xfrm>
            <a:off x="7080666" y="2707963"/>
            <a:ext cx="1915556" cy="6425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属性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id,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name, price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858D216-3166-0C24-42F3-8E602104AF46}"/>
              </a:ext>
            </a:extLst>
          </p:cNvPr>
          <p:cNvSpPr/>
          <p:nvPr/>
        </p:nvSpPr>
        <p:spPr>
          <a:xfrm>
            <a:off x="7418024" y="3848661"/>
            <a:ext cx="1915556" cy="6425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属性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book, who,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what, at</a:t>
            </a:r>
          </a:p>
        </p:txBody>
      </p:sp>
    </p:spTree>
    <p:extLst>
      <p:ext uri="{BB962C8B-B14F-4D97-AF65-F5344CB8AC3E}">
        <p14:creationId xmlns:p14="http://schemas.microsoft.com/office/powerpoint/2010/main" val="130099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63434E-5CA6-4A12-B4CA-9E735102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設計変更による異状の防止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A54FDC-C2FD-47A8-A6BB-EC2ED2FF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9938E4EE-59AF-43F2-8070-AFA1BE42E1ED}"/>
              </a:ext>
            </a:extLst>
          </p:cNvPr>
          <p:cNvGraphicFramePr>
            <a:graphicFrameLocks noGrp="1"/>
          </p:cNvGraphicFramePr>
          <p:nvPr/>
        </p:nvGraphicFramePr>
        <p:xfrm>
          <a:off x="5399895" y="3692784"/>
          <a:ext cx="2643035" cy="1169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785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2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b="1" dirty="0">
                          <a:solidFill>
                            <a:srgbClr val="FF0000"/>
                          </a:solidFill>
                        </a:rPr>
                        <a:t>250</a:t>
                      </a:r>
                      <a:endParaRPr kumimoji="1" lang="ja-JP" altLang="en-US" sz="2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F0C56F-336D-4823-9E0C-03F11622349E}"/>
              </a:ext>
            </a:extLst>
          </p:cNvPr>
          <p:cNvSpPr txBox="1"/>
          <p:nvPr/>
        </p:nvSpPr>
        <p:spPr>
          <a:xfrm>
            <a:off x="4647278" y="5046276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異状が起きにくい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データベース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799A672-15B8-4735-BF95-3F6E9868C0D9}"/>
              </a:ext>
            </a:extLst>
          </p:cNvPr>
          <p:cNvCxnSpPr/>
          <p:nvPr/>
        </p:nvCxnSpPr>
        <p:spPr>
          <a:xfrm flipV="1">
            <a:off x="7421599" y="4272600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510D4EF-D2CB-4509-A6D7-67710EFE4DDF}"/>
              </a:ext>
            </a:extLst>
          </p:cNvPr>
          <p:cNvSpPr txBox="1"/>
          <p:nvPr/>
        </p:nvSpPr>
        <p:spPr>
          <a:xfrm>
            <a:off x="8042930" y="391895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67D7C7D6-E037-473E-8085-758F0C37F9C7}"/>
              </a:ext>
            </a:extLst>
          </p:cNvPr>
          <p:cNvGraphicFramePr>
            <a:graphicFrameLocks noGrp="1"/>
          </p:cNvGraphicFramePr>
          <p:nvPr/>
        </p:nvGraphicFramePr>
        <p:xfrm>
          <a:off x="5444471" y="1750572"/>
          <a:ext cx="259845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19E7FB-52D1-4F5F-94F7-8A790C6691BD}"/>
              </a:ext>
            </a:extLst>
          </p:cNvPr>
          <p:cNvSpPr txBox="1"/>
          <p:nvPr/>
        </p:nvSpPr>
        <p:spPr>
          <a:xfrm>
            <a:off x="22984" y="4361550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異状が起きやすい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データベース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BD7D878A-BA78-4408-8BF2-5861615E2409}"/>
              </a:ext>
            </a:extLst>
          </p:cNvPr>
          <p:cNvGraphicFramePr>
            <a:graphicFrameLocks noGrp="1"/>
          </p:cNvGraphicFramePr>
          <p:nvPr/>
        </p:nvGraphicFramePr>
        <p:xfrm>
          <a:off x="427059" y="2022170"/>
          <a:ext cx="291465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250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9C7FD72-93D5-40FC-9653-E85B9C541C51}"/>
              </a:ext>
            </a:extLst>
          </p:cNvPr>
          <p:cNvCxnSpPr/>
          <p:nvPr/>
        </p:nvCxnSpPr>
        <p:spPr>
          <a:xfrm flipV="1">
            <a:off x="2700925" y="2609329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C57BACB-A2E2-4D4B-9C11-3869A8E02A2B}"/>
              </a:ext>
            </a:extLst>
          </p:cNvPr>
          <p:cNvCxnSpPr/>
          <p:nvPr/>
        </p:nvCxnSpPr>
        <p:spPr>
          <a:xfrm flipV="1">
            <a:off x="2700925" y="3705356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E74697A-CF52-44BA-B855-23E15E391B19}"/>
              </a:ext>
            </a:extLst>
          </p:cNvPr>
          <p:cNvSpPr txBox="1"/>
          <p:nvPr/>
        </p:nvSpPr>
        <p:spPr>
          <a:xfrm>
            <a:off x="3341708" y="230087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0489A49-4377-4431-BD80-50B1BE59981F}"/>
              </a:ext>
            </a:extLst>
          </p:cNvPr>
          <p:cNvSpPr txBox="1"/>
          <p:nvPr/>
        </p:nvSpPr>
        <p:spPr>
          <a:xfrm>
            <a:off x="3325800" y="334124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左右矢印 1">
            <a:extLst>
              <a:ext uri="{FF2B5EF4-FFF2-40B4-BE49-F238E27FC236}">
                <a16:creationId xmlns:a16="http://schemas.microsoft.com/office/drawing/2014/main" id="{F42927B0-74D9-455B-B423-69329CDAD4A2}"/>
              </a:ext>
            </a:extLst>
          </p:cNvPr>
          <p:cNvSpPr/>
          <p:nvPr/>
        </p:nvSpPr>
        <p:spPr>
          <a:xfrm>
            <a:off x="4109830" y="2989194"/>
            <a:ext cx="919370" cy="4770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E640744-C2DA-4B46-BC3B-2753854AAE72}"/>
              </a:ext>
            </a:extLst>
          </p:cNvPr>
          <p:cNvSpPr txBox="1"/>
          <p:nvPr/>
        </p:nvSpPr>
        <p:spPr>
          <a:xfrm>
            <a:off x="153740" y="5499686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カレーライスの値下げのとき、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片方を書き忘れると →　異状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221BE5A-E17A-4094-BCB7-D443161C956E}"/>
              </a:ext>
            </a:extLst>
          </p:cNvPr>
          <p:cNvSpPr txBox="1"/>
          <p:nvPr/>
        </p:nvSpPr>
        <p:spPr>
          <a:xfrm>
            <a:off x="4043158" y="2011924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情報は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同じ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2481CF0-A13B-4C7F-B56E-4D98AC5B2C5B}"/>
              </a:ext>
            </a:extLst>
          </p:cNvPr>
          <p:cNvSpPr txBox="1"/>
          <p:nvPr/>
        </p:nvSpPr>
        <p:spPr>
          <a:xfrm>
            <a:off x="710498" y="4940254"/>
            <a:ext cx="29546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冗長なデータがある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EB8011E-AA1E-4ABA-A401-96EA29582463}"/>
              </a:ext>
            </a:extLst>
          </p:cNvPr>
          <p:cNvSpPr txBox="1"/>
          <p:nvPr/>
        </p:nvSpPr>
        <p:spPr>
          <a:xfrm>
            <a:off x="5455161" y="5684351"/>
            <a:ext cx="29546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冗長なデータがない</a:t>
            </a:r>
          </a:p>
        </p:txBody>
      </p:sp>
    </p:spTree>
    <p:extLst>
      <p:ext uri="{BB962C8B-B14F-4D97-AF65-F5344CB8AC3E}">
        <p14:creationId xmlns:p14="http://schemas.microsoft.com/office/powerpoint/2010/main" val="2611606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07292" y="1844921"/>
            <a:ext cx="7328363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１つ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のテーブルを、</a:t>
            </a: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複数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テーブルに分解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することで</a:t>
            </a:r>
            <a:r>
              <a:rPr kumimoji="0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、</a:t>
            </a:r>
            <a:r>
              <a:rPr kumimoji="1" lang="ja-JP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異状の防止が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できる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場合がある．</a:t>
            </a:r>
          </a:p>
        </p:txBody>
      </p:sp>
    </p:spTree>
    <p:extLst>
      <p:ext uri="{BB962C8B-B14F-4D97-AF65-F5344CB8AC3E}">
        <p14:creationId xmlns:p14="http://schemas.microsoft.com/office/powerpoint/2010/main" val="379252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977D8E-564C-4E9D-BD03-2C6BA5DD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3" y="174624"/>
            <a:ext cx="8751399" cy="688693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リレーショナルデータベースシステムは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表計算ではない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2A1657-6A5D-4948-A810-EC3F6435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5">
            <a:extLst>
              <a:ext uri="{FF2B5EF4-FFF2-40B4-BE49-F238E27FC236}">
                <a16:creationId xmlns:a16="http://schemas.microsoft.com/office/drawing/2014/main" id="{48D3940E-F09B-4B90-8B26-FFAD249E9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464" y="1382147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294FB8D7-7412-4ECC-9AB1-9AFD7E32B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706" y="1967934"/>
            <a:ext cx="341760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+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4BA1F3-4F5E-4C1A-B091-61B0F7BF7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35" y="2556103"/>
            <a:ext cx="18004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管理システム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AF0D9ABB-B869-44FC-A269-EB3D1B88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599" y="3405019"/>
            <a:ext cx="401072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| |</a:t>
            </a:r>
          </a:p>
        </p:txBody>
      </p:sp>
      <p:sp>
        <p:nvSpPr>
          <p:cNvPr id="9" name="テキスト ボックス 5">
            <a:extLst>
              <a:ext uri="{FF2B5EF4-FFF2-40B4-BE49-F238E27FC236}">
                <a16:creationId xmlns:a16="http://schemas.microsoft.com/office/drawing/2014/main" id="{9EADE161-8F26-453C-8F5D-904114E5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698" y="3962232"/>
            <a:ext cx="18004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システム</a:t>
            </a:r>
          </a:p>
        </p:txBody>
      </p:sp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81C16998-25B8-480B-A516-876E4476F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113" y="1405051"/>
            <a:ext cx="23391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エクセルのデータ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29AB936A-F121-4827-A20F-8CF5F48D8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608" y="2038464"/>
            <a:ext cx="341760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+</a:t>
            </a:r>
          </a:p>
        </p:txBody>
      </p:sp>
      <p:sp>
        <p:nvSpPr>
          <p:cNvPr id="12" name="テキスト ボックス 5">
            <a:extLst>
              <a:ext uri="{FF2B5EF4-FFF2-40B4-BE49-F238E27FC236}">
                <a16:creationId xmlns:a16="http://schemas.microsoft.com/office/drawing/2014/main" id="{E4FB744B-5AEC-4FA2-8F3C-173C4713E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294" y="2615918"/>
            <a:ext cx="23391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エクセル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（ソフトウエア）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C94C6813-FB5F-4C7F-9A98-297F896FA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641" y="3407683"/>
            <a:ext cx="401072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| |</a:t>
            </a:r>
          </a:p>
        </p:txBody>
      </p:sp>
      <p:sp>
        <p:nvSpPr>
          <p:cNvPr id="14" name="テキスト ボックス 5">
            <a:extLst>
              <a:ext uri="{FF2B5EF4-FFF2-40B4-BE49-F238E27FC236}">
                <a16:creationId xmlns:a16="http://schemas.microsoft.com/office/drawing/2014/main" id="{8A7FB871-1E00-4168-A66D-EA204654C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197" y="4100626"/>
            <a:ext cx="23391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表計算のシステム</a:t>
            </a:r>
          </a:p>
        </p:txBody>
      </p:sp>
      <p:pic>
        <p:nvPicPr>
          <p:cNvPr id="15" name="Picture 21" descr="Office Excel 2007 Microsoft128PX PNG アイコンダウンロード">
            <a:extLst>
              <a:ext uri="{FF2B5EF4-FFF2-40B4-BE49-F238E27FC236}">
                <a16:creationId xmlns:a16="http://schemas.microsoft.com/office/drawing/2014/main" id="{1AD42944-2DAC-476B-9B2B-FE5C9030C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721" y="3081452"/>
            <a:ext cx="625078" cy="6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>
            <a:extLst>
              <a:ext uri="{FF2B5EF4-FFF2-40B4-BE49-F238E27FC236}">
                <a16:creationId xmlns:a16="http://schemas.microsoft.com/office/drawing/2014/main" id="{C24EC339-FE3F-4973-A379-E321EB3A2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121" y="4763805"/>
            <a:ext cx="992579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sng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表計算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1A544226-B53F-4ECF-9B11-39407D24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47" y="4752807"/>
            <a:ext cx="4224233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データ共有，検索，セキュリティ</a:t>
            </a:r>
          </a:p>
        </p:txBody>
      </p:sp>
      <p:pic>
        <p:nvPicPr>
          <p:cNvPr id="18" name="図 1">
            <a:extLst>
              <a:ext uri="{FF2B5EF4-FFF2-40B4-BE49-F238E27FC236}">
                <a16:creationId xmlns:a16="http://schemas.microsoft.com/office/drawing/2014/main" id="{6E93AC71-B54D-46C4-B6E8-F7E623BEFD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40" y="1738427"/>
            <a:ext cx="1944290" cy="4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2">
            <a:extLst>
              <a:ext uri="{FF2B5EF4-FFF2-40B4-BE49-F238E27FC236}">
                <a16:creationId xmlns:a16="http://schemas.microsoft.com/office/drawing/2014/main" id="{C168CA95-90C7-45F8-A8E8-4B6049CE5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62" y="1739335"/>
            <a:ext cx="1790700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39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DA3E68-4B17-48F1-8772-D9728F4D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リレーショナルデータベースシステムの特徴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7F1058-E769-4CD8-932F-490EF0E5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846138"/>
            <a:ext cx="8461375" cy="5719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データの形</a:t>
            </a:r>
            <a:r>
              <a:rPr lang="ja-JP" altLang="en-US" dirty="0"/>
              <a:t>は</a:t>
            </a:r>
            <a:r>
              <a:rPr lang="ja-JP" altLang="en-US" b="1" dirty="0"/>
              <a:t>テーブル</a:t>
            </a:r>
            <a:endParaRPr lang="en-US" altLang="ja-JP" dirty="0"/>
          </a:p>
          <a:p>
            <a:r>
              <a:rPr lang="ja-JP" altLang="en-US" b="1" dirty="0"/>
              <a:t>機能が豊富</a:t>
            </a:r>
            <a:endParaRPr lang="en-US" altLang="ja-JP" b="1" dirty="0"/>
          </a:p>
          <a:p>
            <a:r>
              <a:rPr lang="ja-JP" altLang="en-US" b="1" dirty="0"/>
              <a:t>扱いは容易．</a:t>
            </a:r>
            <a:r>
              <a:rPr lang="en-US" altLang="ja-JP" b="1" dirty="0">
                <a:solidFill>
                  <a:srgbClr val="C00000"/>
                </a:solidFill>
              </a:rPr>
              <a:t>SQL</a:t>
            </a:r>
            <a:r>
              <a:rPr lang="en-US" altLang="ja-JP" b="1" dirty="0"/>
              <a:t> </a:t>
            </a:r>
            <a:r>
              <a:rPr lang="ja-JP" altLang="en-US" b="1" dirty="0"/>
              <a:t>を利用．</a:t>
            </a:r>
            <a:endParaRPr lang="en-US" altLang="ja-JP" dirty="0"/>
          </a:p>
          <a:p>
            <a:r>
              <a:rPr lang="ja-JP" altLang="en-US" b="1" dirty="0"/>
              <a:t>リレーショナルデータベース設計</a:t>
            </a:r>
            <a:r>
              <a:rPr lang="ja-JP" altLang="en-US" dirty="0"/>
              <a:t>の基礎は</a:t>
            </a:r>
            <a:r>
              <a:rPr lang="ja-JP" altLang="en-US" b="1" dirty="0"/>
              <a:t>体系化されている</a:t>
            </a:r>
            <a:r>
              <a:rPr lang="ja-JP" altLang="en-US" dirty="0"/>
              <a:t>：</a:t>
            </a:r>
            <a:r>
              <a:rPr lang="ja-JP" altLang="en-US" b="1" dirty="0">
                <a:solidFill>
                  <a:srgbClr val="C00000"/>
                </a:solidFill>
              </a:rPr>
              <a:t>異状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正規化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/>
              <a:t>普及度</a:t>
            </a:r>
            <a:r>
              <a:rPr lang="ja-JP" altLang="en-US" dirty="0"/>
              <a:t>はナンバーワン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リレーショナルデータベース管理システム</a:t>
            </a:r>
            <a:r>
              <a:rPr lang="ja-JP" altLang="en-US" dirty="0"/>
              <a:t>には</a:t>
            </a:r>
            <a:r>
              <a:rPr lang="ja-JP" altLang="en-US" b="1" dirty="0"/>
              <a:t>さまざまある</a:t>
            </a:r>
            <a:r>
              <a:rPr lang="ja-JP" altLang="en-US" dirty="0"/>
              <a:t>．</a:t>
            </a:r>
            <a:r>
              <a:rPr lang="en-US" altLang="ja-JP" dirty="0"/>
              <a:t>MySQL, </a:t>
            </a:r>
            <a:r>
              <a:rPr lang="ja-JP" altLang="en-US" dirty="0"/>
              <a:t>マイクロソフト </a:t>
            </a:r>
            <a:r>
              <a:rPr lang="en-US" altLang="ja-JP" dirty="0"/>
              <a:t>Access, Oracle, SQL Server, PostgreSQL, SQLite3, Firebird </a:t>
            </a:r>
            <a:r>
              <a:rPr lang="ja-JP" altLang="en-US" dirty="0"/>
              <a:t>など．（無料で使えるものもある）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691866-F229-41AD-A9B5-9240C376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59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790CBD-DA34-43A7-B7D7-65F10558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7606E6-E1C0-45EB-BE3E-60C923B7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D99E0FE-4E3B-4E2A-90B4-5A942181BDD3}"/>
              </a:ext>
            </a:extLst>
          </p:cNvPr>
          <p:cNvSpPr txBox="1"/>
          <p:nvPr/>
        </p:nvSpPr>
        <p:spPr>
          <a:xfrm>
            <a:off x="154983" y="1091289"/>
            <a:ext cx="126188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角丸四角形吹き出し 15">
            <a:extLst>
              <a:ext uri="{FF2B5EF4-FFF2-40B4-BE49-F238E27FC236}">
                <a16:creationId xmlns:a16="http://schemas.microsoft.com/office/drawing/2014/main" id="{519E2CB0-E338-4C0E-B28A-CC9FB8EC076A}"/>
              </a:ext>
            </a:extLst>
          </p:cNvPr>
          <p:cNvSpPr/>
          <p:nvPr/>
        </p:nvSpPr>
        <p:spPr>
          <a:xfrm>
            <a:off x="98384" y="918355"/>
            <a:ext cx="1726366" cy="789624"/>
          </a:xfrm>
          <a:prstGeom prst="wedgeRoundRectCallout">
            <a:avLst>
              <a:gd name="adj1" fmla="val 92970"/>
              <a:gd name="adj2" fmla="val 6988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角丸四角形吹き出し 11">
            <a:extLst>
              <a:ext uri="{FF2B5EF4-FFF2-40B4-BE49-F238E27FC236}">
                <a16:creationId xmlns:a16="http://schemas.microsoft.com/office/drawing/2014/main" id="{9398A83F-A8E4-49B5-8F0B-DC7ED2240CAA}"/>
              </a:ext>
            </a:extLst>
          </p:cNvPr>
          <p:cNvSpPr/>
          <p:nvPr/>
        </p:nvSpPr>
        <p:spPr>
          <a:xfrm>
            <a:off x="2337817" y="5146045"/>
            <a:ext cx="4547253" cy="1106339"/>
          </a:xfrm>
          <a:prstGeom prst="wedgeRoundRectCallout">
            <a:avLst>
              <a:gd name="adj1" fmla="val -26081"/>
              <a:gd name="adj2" fmla="val -128202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BE920C-E1A7-4FBB-9E66-CDB0BBDC90DF}"/>
              </a:ext>
            </a:extLst>
          </p:cNvPr>
          <p:cNvSpPr txBox="1"/>
          <p:nvPr/>
        </p:nvSpPr>
        <p:spPr>
          <a:xfrm>
            <a:off x="2337818" y="5255588"/>
            <a:ext cx="4651317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book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」と「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who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」と「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what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」と「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at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属性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9FB3B0A3-E3CA-485D-A955-C64C3B31C1E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93675" y="1988587"/>
          <a:ext cx="65566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2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167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204364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  <a:gridCol w="3074925">
                  <a:extLst>
                    <a:ext uri="{9D8B030D-6E8A-4147-A177-3AD203B41FA5}">
                      <a16:colId xmlns:a16="http://schemas.microsoft.com/office/drawing/2014/main" val="2995211841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book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who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返却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青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YY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ZZ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0079483"/>
                  </a:ext>
                </a:extLst>
              </a:tr>
            </a:tbl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69B4C9C-4E09-45E5-99A8-40D9F8F5C254}"/>
              </a:ext>
            </a:extLst>
          </p:cNvPr>
          <p:cNvSpPr txBox="1"/>
          <p:nvPr/>
        </p:nvSpPr>
        <p:spPr>
          <a:xfrm>
            <a:off x="3007213" y="1526922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tosyo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00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1F901-E19D-4C1B-86D4-A2C55E8E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リレーショナルデータベースの構築手順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DB09A-E0F2-4EB6-97C3-38775B8F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右矢印 2">
            <a:extLst>
              <a:ext uri="{FF2B5EF4-FFF2-40B4-BE49-F238E27FC236}">
                <a16:creationId xmlns:a16="http://schemas.microsoft.com/office/drawing/2014/main" id="{A0D290CC-EBC1-41C2-8D20-07F8F2C52BA4}"/>
              </a:ext>
            </a:extLst>
          </p:cNvPr>
          <p:cNvSpPr/>
          <p:nvPr/>
        </p:nvSpPr>
        <p:spPr>
          <a:xfrm>
            <a:off x="3436567" y="2471872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7A4071-BF77-4442-99B5-B52D423126F9}"/>
              </a:ext>
            </a:extLst>
          </p:cNvPr>
          <p:cNvSpPr txBox="1">
            <a:spLocks/>
          </p:cNvSpPr>
          <p:nvPr/>
        </p:nvSpPr>
        <p:spPr>
          <a:xfrm>
            <a:off x="3786439" y="3927629"/>
            <a:ext cx="3333755" cy="11876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テーブル定義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最初，テーブルは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右矢印 18">
            <a:extLst>
              <a:ext uri="{FF2B5EF4-FFF2-40B4-BE49-F238E27FC236}">
                <a16:creationId xmlns:a16="http://schemas.microsoft.com/office/drawing/2014/main" id="{90AF57B0-00DF-4CC2-8C41-19644B71E020}"/>
              </a:ext>
            </a:extLst>
          </p:cNvPr>
          <p:cNvSpPr/>
          <p:nvPr/>
        </p:nvSpPr>
        <p:spPr>
          <a:xfrm>
            <a:off x="6353542" y="2471872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B5AE6C9-BB90-4C2A-925B-42D7EF7845EA}"/>
              </a:ext>
            </a:extLst>
          </p:cNvPr>
          <p:cNvSpPr txBox="1">
            <a:spLocks/>
          </p:cNvSpPr>
          <p:nvPr/>
        </p:nvSpPr>
        <p:spPr>
          <a:xfrm>
            <a:off x="1744198" y="3576655"/>
            <a:ext cx="1895096" cy="13056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データベース生成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最初，データベースは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2F154C7-82E7-422F-9081-6FA2C2528189}"/>
              </a:ext>
            </a:extLst>
          </p:cNvPr>
          <p:cNvSpPr txBox="1">
            <a:spLocks/>
          </p:cNvSpPr>
          <p:nvPr/>
        </p:nvSpPr>
        <p:spPr>
          <a:xfrm>
            <a:off x="6935029" y="4427416"/>
            <a:ext cx="2307782" cy="7985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テーブル生成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0" name="Picture 12" descr="http://1.bp.blogspot.com/-S6GY-o73FYk/UgsvAaFo8vI/AAAAAAAAXNs/0_jenbN5wYs/s800/cardboard_open.png">
            <a:extLst>
              <a:ext uri="{FF2B5EF4-FFF2-40B4-BE49-F238E27FC236}">
                <a16:creationId xmlns:a16="http://schemas.microsoft.com/office/drawing/2014/main" id="{70905209-5FFD-4AFB-8F6E-6D84D162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98" y="2226254"/>
            <a:ext cx="1623271" cy="10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右矢印 17">
            <a:extLst>
              <a:ext uri="{FF2B5EF4-FFF2-40B4-BE49-F238E27FC236}">
                <a16:creationId xmlns:a16="http://schemas.microsoft.com/office/drawing/2014/main" id="{5A488A11-0B98-4DFC-A26C-D2A70358D5D8}"/>
              </a:ext>
            </a:extLst>
          </p:cNvPr>
          <p:cNvSpPr/>
          <p:nvPr/>
        </p:nvSpPr>
        <p:spPr>
          <a:xfrm>
            <a:off x="1287443" y="2471874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4006D39-0C9E-4DA2-9FF1-604DEEB7FB96}"/>
              </a:ext>
            </a:extLst>
          </p:cNvPr>
          <p:cNvSpPr txBox="1">
            <a:spLocks/>
          </p:cNvSpPr>
          <p:nvPr/>
        </p:nvSpPr>
        <p:spPr>
          <a:xfrm>
            <a:off x="-69825" y="3576655"/>
            <a:ext cx="2313447" cy="11876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設計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3" name="Picture 2" descr="http://3.bp.blogspot.com/-1Sriaf-OlmA/VJ6XfS-a-fI/AAAAAAAAqL0/xHBZTS6r9hM/s800/job_kenchikuka.png">
            <a:extLst>
              <a:ext uri="{FF2B5EF4-FFF2-40B4-BE49-F238E27FC236}">
                <a16:creationId xmlns:a16="http://schemas.microsoft.com/office/drawing/2014/main" id="{A51C79F0-807F-4FFB-9D8C-13FCB097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7" y="2245535"/>
            <a:ext cx="1136074" cy="11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61759098-C3D9-4DA3-ADDC-DE15E8C521DC}"/>
              </a:ext>
            </a:extLst>
          </p:cNvPr>
          <p:cNvGraphicFramePr>
            <a:graphicFrameLocks noGrp="1"/>
          </p:cNvGraphicFramePr>
          <p:nvPr/>
        </p:nvGraphicFramePr>
        <p:xfrm>
          <a:off x="3902273" y="2094682"/>
          <a:ext cx="2297832" cy="777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</a:t>
                      </a:r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178737F2-2D3F-4735-8E28-5181AABB30FA}"/>
              </a:ext>
            </a:extLst>
          </p:cNvPr>
          <p:cNvGraphicFramePr>
            <a:graphicFrameLocks noGrp="1"/>
          </p:cNvGraphicFramePr>
          <p:nvPr/>
        </p:nvGraphicFramePr>
        <p:xfrm>
          <a:off x="6804008" y="2068780"/>
          <a:ext cx="2297832" cy="10889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</a:t>
                      </a:r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X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10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66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Y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5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8283FD1A-64C9-455F-8D3E-FE238AF22CFB}"/>
              </a:ext>
            </a:extLst>
          </p:cNvPr>
          <p:cNvGraphicFramePr>
            <a:graphicFrameLocks noGrp="1"/>
          </p:cNvGraphicFramePr>
          <p:nvPr/>
        </p:nvGraphicFramePr>
        <p:xfrm>
          <a:off x="3904552" y="3055907"/>
          <a:ext cx="2199647" cy="563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図 17">
            <a:extLst>
              <a:ext uri="{FF2B5EF4-FFF2-40B4-BE49-F238E27FC236}">
                <a16:creationId xmlns:a16="http://schemas.microsoft.com/office/drawing/2014/main" id="{A67B97B2-F7BF-4470-9C32-C1D8117F9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071" y="3223383"/>
            <a:ext cx="2112884" cy="129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0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53CAF-1D5B-4DE6-A2AD-7B039113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CB03C8-3D7B-430F-A2C6-EDB6C1F5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03E5AB-735B-402D-AD5A-99760FCFE8F1}"/>
              </a:ext>
            </a:extLst>
          </p:cNvPr>
          <p:cNvSpPr txBox="1">
            <a:spLocks/>
          </p:cNvSpPr>
          <p:nvPr/>
        </p:nvSpPr>
        <p:spPr>
          <a:xfrm>
            <a:off x="427421" y="929803"/>
            <a:ext cx="7201346" cy="2931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テーブル定義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では，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テーブル名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データ型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など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を設定して，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定義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3BC5F44-9E56-403D-9BEB-97911B7DB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21" y="4103836"/>
            <a:ext cx="6927451" cy="2579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CREATE TABLE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tosyo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book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TEXT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who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TEXT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what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TEXT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at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DATETIME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);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D63A50-6BC5-4245-A25E-E468597CCE85}"/>
              </a:ext>
            </a:extLst>
          </p:cNvPr>
          <p:cNvSpPr txBox="1"/>
          <p:nvPr/>
        </p:nvSpPr>
        <p:spPr>
          <a:xfrm>
            <a:off x="5519152" y="627349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tosyo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57687BEF-F915-40FB-ADF6-ECE5BEFE5F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53023" y="1055950"/>
          <a:ext cx="4827180" cy="19474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015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886685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  <a:gridCol w="2263842">
                  <a:extLst>
                    <a:ext uri="{9D8B030D-6E8A-4147-A177-3AD203B41FA5}">
                      <a16:colId xmlns:a16="http://schemas.microsoft.com/office/drawing/2014/main" val="2995211841"/>
                    </a:ext>
                  </a:extLst>
                </a:gridCol>
              </a:tblGrid>
              <a:tr h="35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book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who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what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at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35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35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返却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35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青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YY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39835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ZZ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0079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299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1869</Words>
  <Application>Microsoft Office PowerPoint</Application>
  <PresentationFormat>画面に合わせる (4:3)</PresentationFormat>
  <Paragraphs>655</Paragraphs>
  <Slides>41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9" baseType="lpstr">
      <vt:lpstr>ＭＳ Ｐゴシック</vt:lpstr>
      <vt:lpstr>メイリオ</vt:lpstr>
      <vt:lpstr>游ゴシック</vt:lpstr>
      <vt:lpstr>Arial</vt:lpstr>
      <vt:lpstr>Calibri</vt:lpstr>
      <vt:lpstr>Calibri Light</vt:lpstr>
      <vt:lpstr>Segoe UI</vt:lpstr>
      <vt:lpstr>Office テーマ</vt:lpstr>
      <vt:lpstr>PowerPoint プレゼンテーション</vt:lpstr>
      <vt:lpstr>データベースシステム</vt:lpstr>
      <vt:lpstr>データベースシステム</vt:lpstr>
      <vt:lpstr>リレーショナルデータベースシステム</vt:lpstr>
      <vt:lpstr>リレーショナルデータベースシステムは 表計算ではない</vt:lpstr>
      <vt:lpstr>リレーショナルデータベースシステムの特徴</vt:lpstr>
      <vt:lpstr>テーブル定義</vt:lpstr>
      <vt:lpstr>リレーショナルデータベースの構築手順</vt:lpstr>
      <vt:lpstr>テーブル定義</vt:lpstr>
      <vt:lpstr>属性のデータ型</vt:lpstr>
      <vt:lpstr>PowerPoint プレゼンテーション</vt:lpstr>
      <vt:lpstr>問い合わせ（クエリ）の仕組み</vt:lpstr>
      <vt:lpstr>問い合わせ（クエリ）</vt:lpstr>
      <vt:lpstr>SQL</vt:lpstr>
      <vt:lpstr>SQL の特徴</vt:lpstr>
      <vt:lpstr>SQL による問い合わせ（クエリ）の例</vt:lpstr>
      <vt:lpstr>SQL を用いた新しい行の挿入</vt:lpstr>
      <vt:lpstr>SQL の利用イメージ</vt:lpstr>
      <vt:lpstr>PowerPoint プレゼンテーション</vt:lpstr>
      <vt:lpstr>アウトライン</vt:lpstr>
      <vt:lpstr>作成するテーブル</vt:lpstr>
      <vt:lpstr>テーブル定義のSQL</vt:lpstr>
      <vt:lpstr>Paiza.IO の使い方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ここで使用した SQL</vt:lpstr>
      <vt:lpstr>PowerPoint プレゼンテーション</vt:lpstr>
      <vt:lpstr>はじめに</vt:lpstr>
      <vt:lpstr>異状の例</vt:lpstr>
      <vt:lpstr>異状が起きやすいリレーショナルデータベースの例</vt:lpstr>
      <vt:lpstr>異状が起きやすいリレーショナルデータベースの例</vt:lpstr>
      <vt:lpstr>異状が起きやすいリレーショナルデータベースの例</vt:lpstr>
      <vt:lpstr>異状が起きやすいリレーショナルデータベースの例</vt:lpstr>
      <vt:lpstr>テーブル分解</vt:lpstr>
      <vt:lpstr>分解後のテーブルは，異状が起きにくい</vt:lpstr>
      <vt:lpstr>設計変更による異状の防止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リレーショナルデータベース序論</dc:title>
  <dc:creator>kunihiko</dc:creator>
  <cp:lastModifiedBy>me</cp:lastModifiedBy>
  <cp:revision>47</cp:revision>
  <dcterms:created xsi:type="dcterms:W3CDTF">2020-06-03T12:20:31Z</dcterms:created>
  <dcterms:modified xsi:type="dcterms:W3CDTF">2023-01-27T02:12:54Z</dcterms:modified>
</cp:coreProperties>
</file>