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907" r:id="rId2"/>
    <p:sldId id="944" r:id="rId3"/>
    <p:sldId id="910" r:id="rId4"/>
    <p:sldId id="909" r:id="rId5"/>
    <p:sldId id="911" r:id="rId6"/>
    <p:sldId id="937" r:id="rId7"/>
    <p:sldId id="936" r:id="rId8"/>
    <p:sldId id="912" r:id="rId9"/>
    <p:sldId id="913" r:id="rId10"/>
    <p:sldId id="551" r:id="rId11"/>
    <p:sldId id="914" r:id="rId12"/>
    <p:sldId id="915" r:id="rId13"/>
    <p:sldId id="916" r:id="rId14"/>
    <p:sldId id="943" r:id="rId15"/>
    <p:sldId id="918" r:id="rId16"/>
    <p:sldId id="919" r:id="rId17"/>
    <p:sldId id="941" r:id="rId18"/>
    <p:sldId id="920" r:id="rId19"/>
    <p:sldId id="921" r:id="rId20"/>
    <p:sldId id="942" r:id="rId21"/>
    <p:sldId id="917" r:id="rId22"/>
    <p:sldId id="922" r:id="rId23"/>
    <p:sldId id="924" r:id="rId24"/>
    <p:sldId id="925" r:id="rId25"/>
    <p:sldId id="926" r:id="rId26"/>
    <p:sldId id="927" r:id="rId27"/>
    <p:sldId id="935" r:id="rId28"/>
    <p:sldId id="928" r:id="rId29"/>
    <p:sldId id="929" r:id="rId30"/>
    <p:sldId id="930" r:id="rId31"/>
    <p:sldId id="931" r:id="rId32"/>
    <p:sldId id="932" r:id="rId33"/>
    <p:sldId id="933" r:id="rId34"/>
    <p:sldId id="934" r:id="rId3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2" autoAdjust="0"/>
    <p:restoredTop sz="94660"/>
  </p:normalViewPr>
  <p:slideViewPr>
    <p:cSldViewPr snapToGrid="0">
      <p:cViewPr>
        <p:scale>
          <a:sx n="75" d="100"/>
          <a:sy n="75" d="100"/>
        </p:scale>
        <p:origin x="78" y="5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183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e/ds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799" y="1122363"/>
            <a:ext cx="7984273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15. </a:t>
            </a:r>
            <a:r>
              <a:rPr lang="ja-JP" altLang="en-US" dirty="0"/>
              <a:t>種々のデータベースシステム、</a:t>
            </a:r>
            <a:r>
              <a:rPr lang="en-US" altLang="ja-JP" dirty="0"/>
              <a:t>NoSQL</a:t>
            </a:r>
            <a:r>
              <a:rPr lang="ja-JP" altLang="en-US" dirty="0"/>
              <a:t>データベース</a:t>
            </a:r>
            <a:endParaRPr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/>
          </a:p>
        </p:txBody>
      </p:sp>
      <p:sp>
        <p:nvSpPr>
          <p:cNvPr id="8" name="サブタイトル 2"/>
          <p:cNvSpPr txBox="1">
            <a:spLocks/>
          </p:cNvSpPr>
          <p:nvPr/>
        </p:nvSpPr>
        <p:spPr>
          <a:xfrm>
            <a:off x="264319" y="3963945"/>
            <a:ext cx="8492223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>
                <a:latin typeface="Arial" panose="020B0604020202020204" pitchFamily="34" charset="0"/>
              </a:rPr>
              <a:t>URL: </a:t>
            </a:r>
            <a:r>
              <a:rPr lang="en-US" altLang="ja-JP" sz="2800" dirty="0">
                <a:latin typeface="Arial" panose="020B0604020202020204" pitchFamily="34" charset="0"/>
                <a:hlinkClick r:id="rId3"/>
              </a:rPr>
              <a:t>https://</a:t>
            </a:r>
            <a:r>
              <a:rPr lang="en-US" altLang="ja-JP" sz="2800" dirty="0" err="1">
                <a:latin typeface="Arial" panose="020B0604020202020204" pitchFamily="34" charset="0"/>
                <a:hlinkClick r:id="rId3"/>
              </a:rPr>
              <a:t>www.kkaneko.jp</a:t>
            </a:r>
            <a:r>
              <a:rPr lang="en-US" altLang="ja-JP" sz="2800" dirty="0">
                <a:latin typeface="Arial" panose="020B0604020202020204" pitchFamily="34" charset="0"/>
                <a:hlinkClick r:id="rId3"/>
              </a:rPr>
              <a:t>/de/ds/</a:t>
            </a:r>
            <a:r>
              <a:rPr lang="en-US" altLang="ja-JP" sz="2800" dirty="0" err="1">
                <a:latin typeface="Arial" panose="020B0604020202020204" pitchFamily="34" charset="0"/>
                <a:hlinkClick r:id="rId3"/>
              </a:rPr>
              <a:t>index.html</a:t>
            </a:r>
            <a:endParaRPr lang="en-US" altLang="ja-JP" sz="2800" dirty="0">
              <a:latin typeface="Arial" panose="020B0604020202020204" pitchFamily="34" charset="0"/>
            </a:endParaRPr>
          </a:p>
          <a:p>
            <a:r>
              <a:rPr lang="ja-JP" altLang="en-US" sz="2800" dirty="0">
                <a:latin typeface="Arial" panose="020B0604020202020204" pitchFamily="34" charset="0"/>
              </a:rPr>
              <a:t>金子邦彦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C5C1B8-0607-4859-B5AC-11C66348B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042" y="4606947"/>
            <a:ext cx="1095375" cy="809625"/>
          </a:xfrm>
          <a:prstGeom prst="rect">
            <a:avLst/>
          </a:prstGeom>
        </p:spPr>
      </p:pic>
      <p:pic>
        <p:nvPicPr>
          <p:cNvPr id="5" name="Picture 2" descr="https://mirrors.creativecommons.org/presskit/buttons/88x31/png/by-nc-sa.eu.png">
            <a:extLst>
              <a:ext uri="{FF2B5EF4-FFF2-40B4-BE49-F238E27FC236}">
                <a16:creationId xmlns:a16="http://schemas.microsoft.com/office/drawing/2014/main" id="{3C58B151-00BC-4B03-B890-5D23E58B4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4" y="5854702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97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データベースシステムの種類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49" y="762000"/>
            <a:ext cx="8732921" cy="58507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ja-JP" altLang="en-US" sz="2100" dirty="0"/>
              <a:t>① </a:t>
            </a:r>
            <a:r>
              <a:rPr lang="ja-JP" altLang="en-US" sz="2100" b="1" dirty="0">
                <a:solidFill>
                  <a:srgbClr val="C00000"/>
                </a:solidFill>
              </a:rPr>
              <a:t>リレーショナルデータベースシステム</a:t>
            </a:r>
            <a:endParaRPr lang="en-US" altLang="ja-JP" sz="21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sz="2100" dirty="0"/>
          </a:p>
          <a:p>
            <a:pPr marL="457200" lvl="1" indent="0">
              <a:buNone/>
            </a:pPr>
            <a:endParaRPr lang="en-US" sz="2100" dirty="0"/>
          </a:p>
          <a:p>
            <a:pPr marL="457200" lvl="1" indent="0">
              <a:buNone/>
            </a:pPr>
            <a:endParaRPr lang="en-US" sz="2100" dirty="0"/>
          </a:p>
          <a:p>
            <a:pPr marL="457200" lvl="1" indent="0">
              <a:buNone/>
            </a:pPr>
            <a:r>
              <a:rPr lang="ja-JP" altLang="en-US" sz="2100" dirty="0"/>
              <a:t>② </a:t>
            </a:r>
            <a:r>
              <a:rPr lang="ja-JP" altLang="en-US" sz="2100" b="1" dirty="0">
                <a:solidFill>
                  <a:srgbClr val="C00000"/>
                </a:solidFill>
              </a:rPr>
              <a:t>ドキュメント指向のデータベースシステム</a:t>
            </a:r>
            <a:endParaRPr lang="en-US" altLang="ja-JP" sz="21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ja-JP" altLang="en-US" sz="2100" dirty="0"/>
              <a:t>　　</a:t>
            </a:r>
            <a:r>
              <a:rPr lang="en-US" altLang="ja-JP" sz="2100" dirty="0"/>
              <a:t>JSON</a:t>
            </a:r>
            <a:r>
              <a:rPr lang="ja-JP" altLang="en-US" sz="2100" dirty="0"/>
              <a:t>などの</a:t>
            </a:r>
            <a:r>
              <a:rPr lang="ja-JP" altLang="en-US" sz="2100" b="1" dirty="0">
                <a:solidFill>
                  <a:srgbClr val="C00000"/>
                </a:solidFill>
              </a:rPr>
              <a:t>ドキュメント</a:t>
            </a:r>
            <a:r>
              <a:rPr lang="ja-JP" altLang="en-US" sz="2100" dirty="0"/>
              <a:t>に特化．</a:t>
            </a:r>
            <a:endParaRPr lang="en-US" altLang="ja-JP" sz="2100" dirty="0"/>
          </a:p>
          <a:p>
            <a:pPr marL="457200" lvl="1" indent="0">
              <a:buNone/>
            </a:pPr>
            <a:endParaRPr lang="en-US" altLang="ja-JP" sz="2100" dirty="0"/>
          </a:p>
          <a:p>
            <a:pPr marL="457200" lvl="1" indent="0">
              <a:buNone/>
            </a:pPr>
            <a:endParaRPr lang="en-US" altLang="ja-JP" sz="2100" dirty="0"/>
          </a:p>
          <a:p>
            <a:pPr marL="457200" lvl="1" indent="0">
              <a:buNone/>
            </a:pPr>
            <a:endParaRPr lang="en-US" altLang="ja-JP" sz="2100" dirty="0"/>
          </a:p>
          <a:p>
            <a:pPr marL="457200" lvl="1" indent="0">
              <a:buNone/>
            </a:pPr>
            <a:r>
              <a:rPr lang="ja-JP" altLang="en-US" sz="2100" b="1" dirty="0"/>
              <a:t>③ </a:t>
            </a:r>
            <a:r>
              <a:rPr lang="ja-JP" altLang="en-US" sz="2100" b="1" dirty="0">
                <a:solidFill>
                  <a:srgbClr val="C00000"/>
                </a:solidFill>
              </a:rPr>
              <a:t>キー・バリュー形式のデータベースシステム</a:t>
            </a:r>
            <a:endParaRPr lang="en-US" altLang="ja-JP" sz="21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altLang="ja-JP" sz="2100" dirty="0"/>
          </a:p>
          <a:p>
            <a:pPr marL="457200" lvl="1" indent="0">
              <a:buNone/>
            </a:pPr>
            <a:endParaRPr lang="en-US" altLang="ja-JP" sz="2100" dirty="0"/>
          </a:p>
          <a:p>
            <a:pPr marL="457200" lvl="1" indent="0">
              <a:buNone/>
            </a:pPr>
            <a:endParaRPr lang="en-US" altLang="ja-JP" sz="2100" dirty="0"/>
          </a:p>
          <a:p>
            <a:pPr marL="457200" lvl="1" indent="0">
              <a:buNone/>
            </a:pPr>
            <a:endParaRPr lang="en-US" altLang="ja-JP" sz="2100" dirty="0"/>
          </a:p>
          <a:p>
            <a:pPr marL="457200" lvl="1" indent="0">
              <a:buNone/>
            </a:pPr>
            <a:r>
              <a:rPr lang="ja-JP" altLang="en-US" sz="2100" dirty="0"/>
              <a:t>その他、</a:t>
            </a:r>
            <a:r>
              <a:rPr lang="ja-JP" altLang="en-US" sz="2000" dirty="0"/>
              <a:t>カラム指向型、グラフ型など</a:t>
            </a:r>
            <a:endParaRPr lang="en-US" altLang="ja-JP" sz="2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8681A0-960A-4CFE-914C-690FECD8F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316" y="1538186"/>
            <a:ext cx="9541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ja-JP" altLang="en-US" sz="1500" b="1" dirty="0">
                <a:solidFill>
                  <a:srgbClr val="C00000"/>
                </a:solidFill>
                <a:latin typeface="Calibri" panose="020F0502020204030204" pitchFamily="34" charset="0"/>
              </a:rPr>
              <a:t>テーブル</a:t>
            </a:r>
            <a:endParaRPr lang="ja-JP" altLang="en-US" sz="15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図 11">
            <a:extLst>
              <a:ext uri="{FF2B5EF4-FFF2-40B4-BE49-F238E27FC236}">
                <a16:creationId xmlns:a16="http://schemas.microsoft.com/office/drawing/2014/main" id="{60B56592-3772-43E4-8907-C680F8C9A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35" y="1329485"/>
            <a:ext cx="2555081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AEE692-5530-419B-8BC1-25F8AC39A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235" y="3134276"/>
            <a:ext cx="1434515" cy="93860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18BF398-6D0A-4263-A759-81B041B01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266" y="3441996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ja-JP" altLang="en-US" sz="1500" b="1" dirty="0">
                <a:solidFill>
                  <a:srgbClr val="C00000"/>
                </a:solidFill>
                <a:latin typeface="Calibri" panose="020F0502020204030204" pitchFamily="34" charset="0"/>
              </a:rPr>
              <a:t>ドキュメント</a:t>
            </a:r>
          </a:p>
        </p:txBody>
      </p:sp>
      <p:sp>
        <p:nvSpPr>
          <p:cNvPr id="9" name="テキスト ボックス 4">
            <a:extLst>
              <a:ext uri="{FF2B5EF4-FFF2-40B4-BE49-F238E27FC236}">
                <a16:creationId xmlns:a16="http://schemas.microsoft.com/office/drawing/2014/main" id="{50F136B8-7D68-4CDA-81FF-CF321D73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008" y="5319814"/>
            <a:ext cx="15311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ja-JP" altLang="en-US" sz="1500" b="1" dirty="0">
                <a:solidFill>
                  <a:srgbClr val="C00000"/>
                </a:solidFill>
                <a:latin typeface="Calibri" panose="020F0502020204030204" pitchFamily="34" charset="0"/>
              </a:rPr>
              <a:t>キー・バリュー</a:t>
            </a:r>
            <a:endParaRPr lang="ja-JP" altLang="en-US" sz="15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AEF264-B06F-4258-8B4E-35E0490EA3FC}"/>
              </a:ext>
            </a:extLst>
          </p:cNvPr>
          <p:cNvSpPr txBox="1"/>
          <p:nvPr/>
        </p:nvSpPr>
        <p:spPr>
          <a:xfrm>
            <a:off x="2127155" y="5428744"/>
            <a:ext cx="851515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kumimoji="1" lang="en-US" altLang="ja-JP" sz="1200" dirty="0">
                <a:solidFill>
                  <a:srgbClr val="7030A0"/>
                </a:solidFill>
                <a:latin typeface="Segoe UI"/>
                <a:ea typeface="メイリオ"/>
              </a:rPr>
              <a:t>45343430</a:t>
            </a:r>
            <a:endParaRPr kumimoji="1" lang="ja-JP" altLang="en-US" sz="1200" dirty="0">
              <a:solidFill>
                <a:srgbClr val="7030A0"/>
              </a:solidFill>
              <a:latin typeface="Segoe UI"/>
              <a:ea typeface="メイリオ"/>
            </a:endParaRPr>
          </a:p>
        </p:txBody>
      </p:sp>
      <p:sp>
        <p:nvSpPr>
          <p:cNvPr id="11" name="テキスト ボックス 4">
            <a:extLst>
              <a:ext uri="{FF2B5EF4-FFF2-40B4-BE49-F238E27FC236}">
                <a16:creationId xmlns:a16="http://schemas.microsoft.com/office/drawing/2014/main" id="{A193C02E-06D5-49F8-8012-0FFD2D00E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217" y="5119182"/>
            <a:ext cx="11464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ja-JP" altLang="en-US" sz="1500">
                <a:solidFill>
                  <a:prstClr val="black"/>
                </a:solidFill>
                <a:latin typeface="Calibri" panose="020F0502020204030204" pitchFamily="34" charset="0"/>
              </a:rPr>
              <a:t>キー（鍵）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847EE70-D543-4C49-8846-603CDA062A78}"/>
              </a:ext>
            </a:extLst>
          </p:cNvPr>
          <p:cNvSpPr txBox="1"/>
          <p:nvPr/>
        </p:nvSpPr>
        <p:spPr>
          <a:xfrm>
            <a:off x="3123708" y="5428744"/>
            <a:ext cx="800219" cy="2769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kumimoji="1" lang="ja-JP" altLang="en-US" sz="1200" dirty="0">
                <a:solidFill>
                  <a:srgbClr val="7030A0"/>
                </a:solidFill>
                <a:latin typeface="Segoe UI"/>
                <a:ea typeface="メイリオ"/>
              </a:rPr>
              <a:t>金子邦彦</a:t>
            </a:r>
          </a:p>
        </p:txBody>
      </p:sp>
      <p:sp>
        <p:nvSpPr>
          <p:cNvPr id="13" name="テキスト ボックス 4">
            <a:extLst>
              <a:ext uri="{FF2B5EF4-FFF2-40B4-BE49-F238E27FC236}">
                <a16:creationId xmlns:a16="http://schemas.microsoft.com/office/drawing/2014/main" id="{8192DB85-968B-4608-828A-B28E9F401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92" y="5122754"/>
            <a:ext cx="15311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ja-JP" altLang="en-US" sz="1500">
                <a:solidFill>
                  <a:prstClr val="black"/>
                </a:solidFill>
                <a:latin typeface="Calibri" panose="020F0502020204030204" pitchFamily="34" charset="0"/>
              </a:rPr>
              <a:t>バリュー（値）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F771ABFE-DF54-407F-B168-87ADC3ED5BB0}"/>
              </a:ext>
            </a:extLst>
          </p:cNvPr>
          <p:cNvCxnSpPr>
            <a:stCxn id="10" idx="3"/>
            <a:endCxn id="12" idx="1"/>
          </p:cNvCxnSpPr>
          <p:nvPr/>
        </p:nvCxnSpPr>
        <p:spPr>
          <a:xfrm>
            <a:off x="2978670" y="5567244"/>
            <a:ext cx="1450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803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4A09C-4493-FCC8-7A5D-5885CCD41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EF8109-25BA-147C-FDFB-84BF30D3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NoSQL</a:t>
            </a:r>
            <a:r>
              <a:rPr lang="ja-JP" altLang="en-US" dirty="0"/>
              <a:t>の代表的な形式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720CEB-1C20-AF04-5952-E16356A9F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本講義では、このうち</a:t>
            </a:r>
            <a:r>
              <a:rPr lang="ja-JP" altLang="en-US" b="1" dirty="0"/>
              <a:t>キー・バリュー型</a:t>
            </a:r>
            <a:r>
              <a:rPr lang="ja-JP" altLang="en-US" dirty="0"/>
              <a:t>と</a:t>
            </a:r>
            <a:r>
              <a:rPr lang="ja-JP" altLang="en-US" b="1" dirty="0"/>
              <a:t>ドキュメント型</a:t>
            </a:r>
            <a:r>
              <a:rPr lang="ja-JP" altLang="en-US" dirty="0"/>
              <a:t>を学ぶ。</a:t>
            </a:r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864FDE-1C35-54CC-7AF2-5A44D122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87EFB274-A660-0BA4-5FEE-60E887744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878374"/>
              </p:ext>
            </p:extLst>
          </p:nvPr>
        </p:nvGraphicFramePr>
        <p:xfrm>
          <a:off x="321679" y="2131147"/>
          <a:ext cx="8461374" cy="2286000"/>
        </p:xfrm>
        <a:graphic>
          <a:graphicData uri="http://schemas.openxmlformats.org/drawingml/2006/table">
            <a:tbl>
              <a:tblPr/>
              <a:tblGrid>
                <a:gridCol w="3230406">
                  <a:extLst>
                    <a:ext uri="{9D8B030D-6E8A-4147-A177-3AD203B41FA5}">
                      <a16:colId xmlns:a16="http://schemas.microsoft.com/office/drawing/2014/main" val="2193769689"/>
                    </a:ext>
                  </a:extLst>
                </a:gridCol>
                <a:gridCol w="5230968">
                  <a:extLst>
                    <a:ext uri="{9D8B030D-6E8A-4147-A177-3AD203B41FA5}">
                      <a16:colId xmlns:a16="http://schemas.microsoft.com/office/drawing/2014/main" val="932571090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形式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特徴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82634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キー・バリュー型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最も単純な形式。</a:t>
                      </a:r>
                      <a:r>
                        <a:rPr lang="ja-JP" altLang="en-US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高速な読み書き</a:t>
                      </a:r>
                      <a:r>
                        <a:rPr lang="ja-JP" altLang="en-US" sz="24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が可能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90712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ドキュメント型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JSON</a:t>
                      </a:r>
                      <a:r>
                        <a:rPr lang="ja-JP" altLang="en-US" sz="24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形式でデータを格納。</a:t>
                      </a:r>
                      <a:r>
                        <a:rPr lang="ja-JP" altLang="en-US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柔軟な構造に対応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736543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2D5C4F5-88D9-29D8-8395-43BAAF4A2D60}"/>
              </a:ext>
            </a:extLst>
          </p:cNvPr>
          <p:cNvSpPr txBox="1"/>
          <p:nvPr/>
        </p:nvSpPr>
        <p:spPr>
          <a:xfrm>
            <a:off x="675409" y="5067556"/>
            <a:ext cx="71801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まず、</a:t>
            </a:r>
            <a:r>
              <a:rPr lang="ja-JP" altLang="en-US" b="1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キー・バリュー型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を説明する。</a:t>
            </a:r>
            <a:endParaRPr lang="en-US" altLang="ja-JP" b="0" i="0" dirty="0">
              <a:solidFill>
                <a:srgbClr val="232425"/>
              </a:solidFill>
              <a:effectLst/>
              <a:latin typeface="Noto Sans SC" panose="020B0200000000000000" pitchFamily="50" charset="-128"/>
              <a:ea typeface="Noto Sans SC" panose="020B0200000000000000" pitchFamily="50" charset="-128"/>
            </a:endParaRPr>
          </a:p>
          <a:p>
            <a:r>
              <a:rPr lang="ja-JP" altLang="en-US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その後、</a:t>
            </a:r>
            <a:r>
              <a:rPr lang="ja-JP" altLang="en-US" b="1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ドキュメント型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の</a:t>
            </a:r>
            <a:r>
              <a:rPr lang="ja-JP" altLang="en-US" b="1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前提知識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として</a:t>
            </a:r>
            <a:r>
              <a:rPr lang="en-US" altLang="ja-JP" b="1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JSON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を学び、ドキュメント型を説明する。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4927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DE8E6-1527-E6DE-48AF-B93B1FE32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B9FB2C-6479-3D87-0857-AE20501E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キー・バリュー型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570006-1C34-7328-0EF5-F13E94868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lang="ja-JP" altLang="en-US" dirty="0"/>
              <a:t>キー・バリュー型は、「</a:t>
            </a:r>
            <a:r>
              <a:rPr lang="ja-JP" altLang="en-US" b="1" dirty="0"/>
              <a:t>キー（鍵）</a:t>
            </a:r>
            <a:r>
              <a:rPr lang="ja-JP" altLang="en-US" dirty="0"/>
              <a:t>」を指定すると「</a:t>
            </a:r>
            <a:r>
              <a:rPr lang="ja-JP" altLang="en-US" b="1" dirty="0"/>
              <a:t>バリュー（値）</a:t>
            </a:r>
            <a:r>
              <a:rPr lang="ja-JP" altLang="en-US" dirty="0"/>
              <a:t>」が得られる形式。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例</a:t>
            </a:r>
            <a:r>
              <a:rPr lang="en-US" altLang="ja-JP" dirty="0"/>
              <a:t>	</a:t>
            </a:r>
            <a:r>
              <a:rPr lang="ja-JP" altLang="en-US" b="1" dirty="0"/>
              <a:t>キー </a:t>
            </a:r>
            <a:r>
              <a:rPr lang="en-US" altLang="ja-JP" b="1" dirty="0"/>
              <a:t>		</a:t>
            </a:r>
            <a:r>
              <a:rPr lang="ja-JP" altLang="en-US" b="1" dirty="0"/>
              <a:t>バリュー</a:t>
            </a:r>
          </a:p>
          <a:p>
            <a:pPr marL="0" indent="0">
              <a:buNone/>
            </a:pPr>
            <a:r>
              <a:rPr lang="en-US" altLang="ja-JP" b="1" dirty="0"/>
              <a:t>	user001 → 	</a:t>
            </a:r>
            <a:r>
              <a:rPr lang="ja-JP" altLang="en-US" b="1" dirty="0"/>
              <a:t>山田太郎 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/>
              <a:t>	user002 → 	</a:t>
            </a:r>
            <a:r>
              <a:rPr lang="ja-JP" altLang="en-US" b="1" dirty="0"/>
              <a:t>鈴木花子 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/>
              <a:t>	count001 → 	12345</a:t>
            </a:r>
            <a:endParaRPr lang="ja-JP" altLang="en-US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特徴：</a:t>
            </a:r>
            <a:r>
              <a:rPr lang="ja-JP" altLang="en-US" b="1" dirty="0"/>
              <a:t>構造が単純</a:t>
            </a:r>
            <a:r>
              <a:rPr lang="ja-JP" altLang="en-US" dirty="0"/>
              <a:t>で、</a:t>
            </a:r>
            <a:r>
              <a:rPr lang="ja-JP" altLang="en-US" b="1" dirty="0"/>
              <a:t>キー</a:t>
            </a:r>
            <a:r>
              <a:rPr lang="ja-JP" altLang="en-US" dirty="0"/>
              <a:t>から</a:t>
            </a:r>
            <a:r>
              <a:rPr lang="ja-JP" altLang="en-US" b="1" dirty="0"/>
              <a:t>直接バリュー</a:t>
            </a:r>
            <a:r>
              <a:rPr lang="ja-JP" altLang="en-US" dirty="0"/>
              <a:t>を</a:t>
            </a:r>
            <a:r>
              <a:rPr lang="ja-JP" altLang="en-US" b="1" dirty="0"/>
              <a:t>特定</a:t>
            </a:r>
            <a:r>
              <a:rPr lang="ja-JP" altLang="en-US" dirty="0"/>
              <a:t>できるため、</a:t>
            </a:r>
            <a:r>
              <a:rPr lang="ja-JP" altLang="en-US" b="1" dirty="0"/>
              <a:t>高速に取り出せる</a:t>
            </a:r>
            <a:r>
              <a:rPr lang="ja-JP" altLang="en-US" dirty="0"/>
              <a:t>。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93690C-9C8C-7FCF-5FB3-D568F0E0E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 descr="時計, 記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D1B8924-50DA-2C2E-4CF4-FC903E32C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16" y="2598057"/>
            <a:ext cx="3559574" cy="198673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7084BE-7AE6-6110-F9E1-946103C7878C}"/>
              </a:ext>
            </a:extLst>
          </p:cNvPr>
          <p:cNvSpPr txBox="1"/>
          <p:nvPr/>
        </p:nvSpPr>
        <p:spPr>
          <a:xfrm>
            <a:off x="4572000" y="478615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考え方：ロッカーの番号（キー）を指定すると、中の荷物（バリュー）を取り出せる。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1A9251F-98A4-3410-DE9F-AF6206E61E98}"/>
              </a:ext>
            </a:extLst>
          </p:cNvPr>
          <p:cNvSpPr txBox="1"/>
          <p:nvPr/>
        </p:nvSpPr>
        <p:spPr>
          <a:xfrm>
            <a:off x="5599816" y="448803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930594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E202D-27F8-973E-1053-BA9B46C92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9C52AF2-9174-F57A-35ED-C8FB8E200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BBCC87-2DAA-131F-455E-BC09535FB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キー・バリュー型の用途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33B633-735E-5B9C-9588-6BDD88AE1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（例）ログイン状態の管理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大量の単純なデータを高速に読み書きする場面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24FB47-7CA5-E57D-241F-D5BDAED5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AEB94A-30EA-966F-DB45-B002A9012328}"/>
              </a:ext>
            </a:extLst>
          </p:cNvPr>
          <p:cNvSpPr txBox="1"/>
          <p:nvPr/>
        </p:nvSpPr>
        <p:spPr>
          <a:xfrm>
            <a:off x="360947" y="524311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590846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B8A7FF-0587-D042-DE2E-18510F75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929872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さまざまなシステムのデータ交換に使用される </a:t>
            </a:r>
            <a:r>
              <a:rPr lang="en-US" altLang="ja-JP" dirty="0"/>
              <a:t>JSON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920ED2-8604-F862-9ACA-BB3359010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346199"/>
            <a:ext cx="8461208" cy="4833219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ドキュメント型</a:t>
            </a:r>
            <a:r>
              <a:rPr lang="en-US" altLang="ja-JP" dirty="0"/>
              <a:t>NoSQL </a:t>
            </a:r>
            <a:r>
              <a:rPr lang="ja-JP" altLang="en-US" dirty="0"/>
              <a:t>の基礎となる </a:t>
            </a:r>
            <a:r>
              <a:rPr lang="en-US" altLang="ja-JP" dirty="0"/>
              <a:t>JSON </a:t>
            </a:r>
            <a:r>
              <a:rPr lang="ja-JP" altLang="en-US" dirty="0"/>
              <a:t>を説明する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6E11EC-0204-57BF-ADED-209B9DC7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25CACFF-12DB-75DD-E0A7-DC65FB4E7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6" y="2307935"/>
            <a:ext cx="8109953" cy="44236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5A2664B-4A65-1784-CA56-5B3E5771F28F}"/>
              </a:ext>
            </a:extLst>
          </p:cNvPr>
          <p:cNvSpPr txBox="1"/>
          <p:nvPr/>
        </p:nvSpPr>
        <p:spPr>
          <a:xfrm>
            <a:off x="927100" y="6086150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ドキュメント型</a:t>
            </a:r>
            <a:r>
              <a:rPr kumimoji="1" lang="en-US" altLang="ja-JP" b="1" dirty="0"/>
              <a:t>NoSQL</a:t>
            </a:r>
            <a:endParaRPr kumimoji="1" lang="ja-JP" altLang="en-US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956387-8F0A-E014-EA0F-F1556E561627}"/>
              </a:ext>
            </a:extLst>
          </p:cNvPr>
          <p:cNvSpPr txBox="1"/>
          <p:nvPr/>
        </p:nvSpPr>
        <p:spPr>
          <a:xfrm>
            <a:off x="3556000" y="5327135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JSON </a:t>
            </a:r>
            <a:r>
              <a:rPr kumimoji="1" lang="ja-JP" altLang="en-US" b="1" dirty="0"/>
              <a:t>オブジェクト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9B4847-2ACE-C331-163B-3FE0560B0C91}"/>
              </a:ext>
            </a:extLst>
          </p:cNvPr>
          <p:cNvSpPr txBox="1"/>
          <p:nvPr/>
        </p:nvSpPr>
        <p:spPr>
          <a:xfrm>
            <a:off x="927100" y="6523330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852861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09C03-2673-F8FB-FE2C-F129894A0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770168-AC58-C33E-765C-F3061B9E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JSON </a:t>
            </a:r>
            <a:r>
              <a:rPr lang="ja-JP" altLang="en-US" dirty="0"/>
              <a:t>の書き方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5BC891-E52B-79D6-A735-841FEDC48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02194"/>
            <a:ext cx="8718246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/>
              <a:t>JSON</a:t>
            </a:r>
            <a:r>
              <a:rPr lang="ja-JP" altLang="en-US" dirty="0"/>
              <a:t>は「</a:t>
            </a:r>
            <a:r>
              <a:rPr lang="ja-JP" altLang="en-US" b="1" dirty="0"/>
              <a:t>名前</a:t>
            </a:r>
            <a:r>
              <a:rPr lang="ja-JP" altLang="en-US" dirty="0"/>
              <a:t>」と「</a:t>
            </a:r>
            <a:r>
              <a:rPr lang="ja-JP" altLang="en-US" b="1" dirty="0"/>
              <a:t>値</a:t>
            </a:r>
            <a:r>
              <a:rPr lang="ja-JP" altLang="en-US" dirty="0"/>
              <a:t>」の</a:t>
            </a:r>
            <a:r>
              <a:rPr lang="ja-JP" altLang="en-US" b="1" dirty="0"/>
              <a:t>組み合わせ</a:t>
            </a:r>
            <a:r>
              <a:rPr lang="ja-JP" altLang="en-US" dirty="0"/>
              <a:t>で</a:t>
            </a:r>
            <a:r>
              <a:rPr lang="ja-JP" altLang="en-US" b="1" dirty="0"/>
              <a:t>データを表現</a:t>
            </a:r>
            <a:r>
              <a:rPr lang="ja-JP" altLang="en-US" dirty="0"/>
              <a:t>する。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BF6592-EA32-909C-53C2-D60B0BA29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6" name="図 5" descr="ダイアグラム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A1EE93AE-7A8B-E478-E0FF-584F41B0F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1" y="1608578"/>
            <a:ext cx="9144000" cy="498763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1AAAE8C-D9F0-A8CC-8589-B15E1C0A33FE}"/>
              </a:ext>
            </a:extLst>
          </p:cNvPr>
          <p:cNvSpPr txBox="1"/>
          <p:nvPr/>
        </p:nvSpPr>
        <p:spPr>
          <a:xfrm>
            <a:off x="1014090" y="662716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47087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B7C53-50A3-F26D-49C5-F696E6D0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6DA250-2830-C9BB-227E-8C45A0E8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JSON</a:t>
            </a:r>
            <a:r>
              <a:rPr lang="ja-JP" altLang="en-US" dirty="0"/>
              <a:t>の値の種類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E0A95F-0F79-1662-AB26-E5DB215A8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273492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/>
              <a:t>JSON</a:t>
            </a:r>
            <a:r>
              <a:rPr lang="ja-JP" altLang="en-US" b="1" dirty="0"/>
              <a:t>の値</a:t>
            </a:r>
            <a:r>
              <a:rPr lang="ja-JP" altLang="en-US" dirty="0"/>
              <a:t>には</a:t>
            </a:r>
            <a:r>
              <a:rPr lang="ja-JP" altLang="en-US" b="1" dirty="0"/>
              <a:t>種類</a:t>
            </a:r>
            <a:r>
              <a:rPr lang="ja-JP" altLang="en-US" dirty="0"/>
              <a:t>がある。基本は「文字列」と「数値」。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07C90D-B307-A60F-DE05-C3E889BEA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DC27127A-49F0-34F5-ECD8-336AAB3F4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0307"/>
              </p:ext>
            </p:extLst>
          </p:nvPr>
        </p:nvGraphicFramePr>
        <p:xfrm>
          <a:off x="321679" y="2119745"/>
          <a:ext cx="8461374" cy="1920240"/>
        </p:xfrm>
        <a:graphic>
          <a:graphicData uri="http://schemas.openxmlformats.org/drawingml/2006/table">
            <a:tbl>
              <a:tblPr/>
              <a:tblGrid>
                <a:gridCol w="1971232">
                  <a:extLst>
                    <a:ext uri="{9D8B030D-6E8A-4147-A177-3AD203B41FA5}">
                      <a16:colId xmlns:a16="http://schemas.microsoft.com/office/drawing/2014/main" val="793037927"/>
                    </a:ext>
                  </a:extLst>
                </a:gridCol>
                <a:gridCol w="3669684">
                  <a:extLst>
                    <a:ext uri="{9D8B030D-6E8A-4147-A177-3AD203B41FA5}">
                      <a16:colId xmlns:a16="http://schemas.microsoft.com/office/drawing/2014/main" val="509408797"/>
                    </a:ext>
                  </a:extLst>
                </a:gridCol>
                <a:gridCol w="2820458">
                  <a:extLst>
                    <a:ext uri="{9D8B030D-6E8A-4147-A177-3AD203B41FA5}">
                      <a16:colId xmlns:a16="http://schemas.microsoft.com/office/drawing/2014/main" val="2996893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b="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種類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b="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書き方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b="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例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547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文字列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ダブルクォーテーションで囲む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"</a:t>
                      </a:r>
                      <a:r>
                        <a:rPr lang="ja-JP" altLang="en-US" sz="24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みかん</a:t>
                      </a:r>
                      <a:r>
                        <a:rPr lang="en-US" altLang="ja-JP" sz="24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"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629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数値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そのまま書く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50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642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097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766225-480A-D040-E860-A1DD9B66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JSON </a:t>
            </a:r>
            <a:r>
              <a:rPr kumimoji="1" lang="ja-JP" altLang="en-US" dirty="0"/>
              <a:t>の実例</a:t>
            </a:r>
          </a:p>
        </p:txBody>
      </p:sp>
      <p:pic>
        <p:nvPicPr>
          <p:cNvPr id="6" name="コンテンツ プレースホルダー 5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0009D0A-D172-ED87-A6DA-0C4C3489A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1192974"/>
            <a:ext cx="8461375" cy="4615295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424E5A-B7F6-FDBC-8D44-E95421CD4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1EAC66-17ED-7A58-1FCE-377990739DD3}"/>
              </a:ext>
            </a:extLst>
          </p:cNvPr>
          <p:cNvSpPr txBox="1"/>
          <p:nvPr/>
        </p:nvSpPr>
        <p:spPr>
          <a:xfrm>
            <a:off x="979782" y="5966894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45A602-C3A8-33FA-9CAA-E8D6933D00A3}"/>
              </a:ext>
            </a:extLst>
          </p:cNvPr>
          <p:cNvSpPr txBox="1"/>
          <p:nvPr/>
        </p:nvSpPr>
        <p:spPr>
          <a:xfrm>
            <a:off x="0" y="435379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JSON</a:t>
            </a:r>
          </a:p>
          <a:p>
            <a:r>
              <a:rPr kumimoji="1" lang="ja-JP" altLang="en-US" b="1" dirty="0"/>
              <a:t>オブジェクト</a:t>
            </a:r>
          </a:p>
        </p:txBody>
      </p:sp>
    </p:spTree>
    <p:extLst>
      <p:ext uri="{BB962C8B-B14F-4D97-AF65-F5344CB8AC3E}">
        <p14:creationId xmlns:p14="http://schemas.microsoft.com/office/powerpoint/2010/main" val="2630474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7341-056A-8DCE-1FB2-AD2A0EFDE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E1054-7FF8-EF44-3D6F-A39529BC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JSON</a:t>
            </a:r>
            <a:r>
              <a:rPr lang="ja-JP" altLang="en-US" dirty="0"/>
              <a:t>の複数項目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FAC140-2902-F0C2-DB64-E24FCA3E0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図 5" descr="ダイアグラム, テキスト, 手紙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FA57FD1E-60C3-CF2C-BCED-091C7F4FF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524"/>
            <a:ext cx="9144000" cy="498763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E705A3-E3AE-FBDB-A7C1-F955A1C7C773}"/>
              </a:ext>
            </a:extLst>
          </p:cNvPr>
          <p:cNvSpPr txBox="1"/>
          <p:nvPr/>
        </p:nvSpPr>
        <p:spPr>
          <a:xfrm>
            <a:off x="1623688" y="6082476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48752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4835E-C03A-ED91-D170-570D8931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ダイアグラム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178B611-25C7-1BFB-E21D-2A5D43F8B9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335"/>
            <a:ext cx="9323882" cy="508575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02E4506-61D7-AE19-C2EB-31333B796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JSON</a:t>
            </a:r>
            <a:r>
              <a:rPr lang="ja-JP" altLang="en-US" dirty="0"/>
              <a:t>の配列とネスト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3E4C28-09AF-D01F-4805-7D653B0F1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dirty="0"/>
              <a:t>配列とネストを組み合わせる</a:t>
            </a:r>
            <a:r>
              <a:rPr lang="ja-JP" altLang="en-US" dirty="0"/>
              <a:t>ことで</a:t>
            </a:r>
            <a:r>
              <a:rPr lang="ja-JP" altLang="en-US" b="1" dirty="0"/>
              <a:t>、複雑なデータも表現可能</a:t>
            </a:r>
            <a:r>
              <a:rPr lang="ja-JP" altLang="en-US" dirty="0"/>
              <a:t>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D023E1-6B85-1B3A-1689-6BFADDC5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4DC1C8-8511-7F4D-C183-440390B0401A}"/>
              </a:ext>
            </a:extLst>
          </p:cNvPr>
          <p:cNvSpPr txBox="1"/>
          <p:nvPr/>
        </p:nvSpPr>
        <p:spPr>
          <a:xfrm>
            <a:off x="360947" y="6452140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966152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5FEE532-F73F-1224-BFD3-20018070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4" name="図 3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1A5E687-8371-2606-E33D-35440E98A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79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065B8-AA75-24C2-4449-C138AEC29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59B05C6-DF87-10D1-C6AB-7F6AE9E35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E520A75-F985-7CA9-96E9-6B9E709CC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ドキュメント型</a:t>
            </a:r>
            <a:r>
              <a:rPr lang="en-US" altLang="ja-JP" dirty="0"/>
              <a:t>NoSQL </a:t>
            </a:r>
            <a:r>
              <a:rPr lang="ja-JP" altLang="en-US" dirty="0"/>
              <a:t>と </a:t>
            </a:r>
            <a:r>
              <a:rPr lang="en-US" altLang="ja-JP" dirty="0"/>
              <a:t>JSON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7EE8F7-7FD9-D1F6-71F6-9A04263C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0EF5F1-F48A-99C4-C02F-418682425E78}"/>
              </a:ext>
            </a:extLst>
          </p:cNvPr>
          <p:cNvSpPr txBox="1"/>
          <p:nvPr/>
        </p:nvSpPr>
        <p:spPr>
          <a:xfrm>
            <a:off x="321845" y="5691986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59264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E5D47-F848-E2CF-F9BD-055364FE9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39EA45B-75E3-E455-46B5-E6D4E5302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1" y="1695336"/>
            <a:ext cx="9144000" cy="49876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CB515CA-D729-E022-90A8-CC21B4F5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1210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JSO</a:t>
            </a:r>
            <a:r>
              <a:rPr lang="ja-JP" altLang="en-US" dirty="0"/>
              <a:t>によるドキュメント型 </a:t>
            </a:r>
            <a:r>
              <a:rPr lang="en-US" altLang="ja-JP" dirty="0"/>
              <a:t>NoSQL </a:t>
            </a:r>
            <a:r>
              <a:rPr lang="ja-JP" altLang="en-US" dirty="0"/>
              <a:t>と </a:t>
            </a:r>
            <a:r>
              <a:rPr lang="en-US" altLang="ja-JP" dirty="0"/>
              <a:t>Web </a:t>
            </a:r>
            <a:r>
              <a:rPr lang="ja-JP" altLang="en-US" dirty="0"/>
              <a:t>サービスの連携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2AEF7A-98C6-7F43-C80A-B02E43A0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95838D-E463-AC73-E02D-F3B540E0946E}"/>
              </a:ext>
            </a:extLst>
          </p:cNvPr>
          <p:cNvSpPr txBox="1"/>
          <p:nvPr/>
        </p:nvSpPr>
        <p:spPr>
          <a:xfrm>
            <a:off x="321845" y="6070806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055375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A784E-D770-BD56-115A-3F2253F05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2FC4A8-C3F5-A71C-8BC9-443CFFAC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JSON</a:t>
            </a:r>
            <a:r>
              <a:rPr lang="ja-JP" altLang="en-US" dirty="0"/>
              <a:t>とテーブルの対応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2CF5A3-C8CD-F4AA-1B67-2901B1B9D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b="1" dirty="0"/>
              <a:t>同じデータ</a:t>
            </a:r>
            <a:r>
              <a:rPr lang="ja-JP" altLang="en-US" dirty="0"/>
              <a:t>を、</a:t>
            </a:r>
            <a:r>
              <a:rPr lang="ja-JP" altLang="en-US" b="1" dirty="0"/>
              <a:t>テーブル</a:t>
            </a:r>
            <a:r>
              <a:rPr lang="ja-JP" altLang="en-US" dirty="0"/>
              <a:t>と</a:t>
            </a:r>
            <a:r>
              <a:rPr lang="en-US" altLang="ja-JP" b="1" dirty="0"/>
              <a:t>JSON</a:t>
            </a:r>
            <a:r>
              <a:rPr lang="ja-JP" altLang="en-US" dirty="0"/>
              <a:t>の両方で表現できる。</a:t>
            </a:r>
          </a:p>
          <a:p>
            <a:pPr marL="0" indent="0">
              <a:buNone/>
            </a:pPr>
            <a:endParaRPr lang="en-US" altLang="ja-JP" b="1" u="sng" dirty="0"/>
          </a:p>
          <a:p>
            <a:pPr marL="0" indent="0">
              <a:buNone/>
            </a:pPr>
            <a:endParaRPr lang="en-US" altLang="ja-JP" b="1" u="sng" dirty="0"/>
          </a:p>
          <a:p>
            <a:pPr marL="0" indent="0">
              <a:buNone/>
            </a:pPr>
            <a:endParaRPr lang="en-US" altLang="ja-JP" b="1" u="sng" dirty="0"/>
          </a:p>
          <a:p>
            <a:pPr marL="0" indent="0">
              <a:buNone/>
            </a:pPr>
            <a:endParaRPr lang="en-US" altLang="ja-JP" b="1" u="sng" dirty="0"/>
          </a:p>
          <a:p>
            <a:pPr marL="0" indent="0">
              <a:buNone/>
            </a:pPr>
            <a:endParaRPr lang="en-US" altLang="ja-JP" b="1" u="sng" dirty="0"/>
          </a:p>
          <a:p>
            <a:pPr marL="0" indent="0">
              <a:buNone/>
            </a:pPr>
            <a:endParaRPr lang="en-US" altLang="ja-JP" b="1" u="sng" dirty="0"/>
          </a:p>
          <a:p>
            <a:pPr marL="0" indent="0">
              <a:buNone/>
            </a:pPr>
            <a:r>
              <a:rPr lang="ja-JP" altLang="en-US" b="1" u="sng" dirty="0"/>
              <a:t>対応関係</a:t>
            </a:r>
          </a:p>
          <a:p>
            <a:r>
              <a:rPr lang="ja-JP" altLang="en-US" dirty="0"/>
              <a:t>テーブルの</a:t>
            </a:r>
            <a:r>
              <a:rPr lang="en-US" altLang="ja-JP" dirty="0"/>
              <a:t>1</a:t>
            </a:r>
            <a:r>
              <a:rPr lang="ja-JP" altLang="en-US" dirty="0"/>
              <a:t>行 → </a:t>
            </a:r>
            <a:r>
              <a:rPr lang="en-US" altLang="ja-JP" dirty="0"/>
              <a:t>1</a:t>
            </a:r>
            <a:r>
              <a:rPr lang="ja-JP" altLang="en-US" dirty="0"/>
              <a:t>つの</a:t>
            </a:r>
            <a:r>
              <a:rPr lang="en-US" altLang="ja-JP" dirty="0"/>
              <a:t>JSON</a:t>
            </a:r>
            <a:r>
              <a:rPr lang="ja-JP" altLang="en-US" dirty="0"/>
              <a:t>オブジェクト</a:t>
            </a:r>
          </a:p>
          <a:p>
            <a:r>
              <a:rPr lang="ja-JP" altLang="en-US" dirty="0"/>
              <a:t>列名 → </a:t>
            </a:r>
            <a:r>
              <a:rPr lang="en-US" altLang="ja-JP" dirty="0"/>
              <a:t>JSON</a:t>
            </a:r>
            <a:r>
              <a:rPr lang="ja-JP" altLang="en-US" dirty="0"/>
              <a:t>の名前</a:t>
            </a:r>
          </a:p>
          <a:p>
            <a:r>
              <a:rPr lang="ja-JP" altLang="en-US" dirty="0"/>
              <a:t>セルの値 → </a:t>
            </a:r>
            <a:r>
              <a:rPr lang="en-US" altLang="ja-JP" dirty="0"/>
              <a:t>JSON</a:t>
            </a:r>
            <a:r>
              <a:rPr lang="ja-JP" altLang="en-US" dirty="0"/>
              <a:t>の値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59AF1D-40BE-7925-1905-17ED4AE0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7" name="図 6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18A41A2-CB34-94C2-D19F-3916AC454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82" y="1275454"/>
            <a:ext cx="6476271" cy="361466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294DF2-9BFA-43F2-114E-31CD0584EFD6}"/>
              </a:ext>
            </a:extLst>
          </p:cNvPr>
          <p:cNvSpPr txBox="1"/>
          <p:nvPr/>
        </p:nvSpPr>
        <p:spPr>
          <a:xfrm>
            <a:off x="3529887" y="4712072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48797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85CE1-9A3B-AADF-1310-1A947432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0E3A01-2B88-7B99-FF50-860EDA89E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ドキュメント型 </a:t>
            </a:r>
            <a:r>
              <a:rPr lang="en-US" altLang="ja-JP" dirty="0"/>
              <a:t>NoSQL </a:t>
            </a:r>
            <a:r>
              <a:rPr lang="ja-JP" altLang="en-US" dirty="0"/>
              <a:t>の特徴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4AC179-6AE5-04F8-FE34-7C0B4236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8" name="図 7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5BB5875-4BAB-B190-A7D9-412A3699C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CF7579-9A13-C7D6-4A47-E8E69D092234}"/>
              </a:ext>
            </a:extLst>
          </p:cNvPr>
          <p:cNvSpPr txBox="1"/>
          <p:nvPr/>
        </p:nvSpPr>
        <p:spPr>
          <a:xfrm>
            <a:off x="321845" y="6125519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917861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5C3A0-9943-BEB8-7E81-1AE0F2E9A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3C2D5F-084B-1532-0CE6-B98BF87FB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リレーショナルデータベースと</a:t>
            </a:r>
            <a:r>
              <a:rPr lang="en-US" altLang="ja-JP" dirty="0"/>
              <a:t>NoSQL</a:t>
            </a:r>
            <a:r>
              <a:rPr lang="ja-JP" altLang="en-US" dirty="0"/>
              <a:t>の比較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2021F3-2EBE-613C-B999-0BC62830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103434"/>
            <a:ext cx="8461208" cy="1579537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sz="2000" dirty="0"/>
              <a:t>補足：</a:t>
            </a:r>
            <a:r>
              <a:rPr lang="en-US" altLang="ja-JP" sz="2000" b="1" dirty="0"/>
              <a:t>ACID</a:t>
            </a:r>
            <a:r>
              <a:rPr lang="ja-JP" altLang="en-US" sz="2000" b="1" dirty="0"/>
              <a:t>特性</a:t>
            </a:r>
          </a:p>
          <a:p>
            <a:pPr marL="0" indent="0">
              <a:buNone/>
            </a:pPr>
            <a:r>
              <a:rPr lang="ja-JP" altLang="en-US" sz="2000" dirty="0"/>
              <a:t>リレーショナルデータベースは、</a:t>
            </a:r>
            <a:r>
              <a:rPr lang="ja-JP" altLang="en-US" sz="2000" b="1" dirty="0"/>
              <a:t>原子性</a:t>
            </a:r>
            <a:r>
              <a:rPr lang="ja-JP" altLang="en-US" sz="2000" dirty="0"/>
              <a:t>（</a:t>
            </a:r>
            <a:r>
              <a:rPr lang="en-US" altLang="ja-JP" sz="2000" dirty="0"/>
              <a:t>Atomicity</a:t>
            </a:r>
            <a:r>
              <a:rPr lang="ja-JP" altLang="en-US" sz="2000" dirty="0"/>
              <a:t>）、</a:t>
            </a:r>
            <a:r>
              <a:rPr lang="ja-JP" altLang="en-US" sz="2000" b="1" dirty="0"/>
              <a:t>一貫性</a:t>
            </a:r>
            <a:r>
              <a:rPr lang="ja-JP" altLang="en-US" sz="2000" dirty="0"/>
              <a:t>（</a:t>
            </a:r>
            <a:r>
              <a:rPr lang="en-US" altLang="ja-JP" sz="2000" dirty="0"/>
              <a:t>Consistency</a:t>
            </a:r>
            <a:r>
              <a:rPr lang="ja-JP" altLang="en-US" sz="2000" dirty="0"/>
              <a:t>）、</a:t>
            </a:r>
            <a:r>
              <a:rPr lang="ja-JP" altLang="en-US" sz="2000" b="1" dirty="0"/>
              <a:t>独立性</a:t>
            </a:r>
            <a:r>
              <a:rPr lang="ja-JP" altLang="en-US" sz="2000" dirty="0"/>
              <a:t>（</a:t>
            </a:r>
            <a:r>
              <a:rPr lang="en-US" altLang="ja-JP" sz="2000" dirty="0"/>
              <a:t>Isolation</a:t>
            </a:r>
            <a:r>
              <a:rPr lang="ja-JP" altLang="en-US" sz="2000" dirty="0"/>
              <a:t>）、</a:t>
            </a:r>
            <a:r>
              <a:rPr lang="ja-JP" altLang="en-US" sz="2000" b="1" dirty="0"/>
              <a:t>永続性</a:t>
            </a:r>
            <a:r>
              <a:rPr lang="ja-JP" altLang="en-US" sz="2000" dirty="0"/>
              <a:t>（</a:t>
            </a:r>
            <a:r>
              <a:rPr lang="en-US" altLang="ja-JP" sz="2000" dirty="0"/>
              <a:t>Durability</a:t>
            </a:r>
            <a:r>
              <a:rPr lang="ja-JP" altLang="en-US" sz="2000" dirty="0"/>
              <a:t>）の</a:t>
            </a:r>
            <a:r>
              <a:rPr lang="en-US" altLang="ja-JP" sz="2000" dirty="0"/>
              <a:t>4</a:t>
            </a:r>
            <a:r>
              <a:rPr lang="ja-JP" altLang="en-US" sz="2000" dirty="0"/>
              <a:t>つの特性を備えた</a:t>
            </a:r>
            <a:r>
              <a:rPr lang="ja-JP" altLang="en-US" sz="2000" b="1" dirty="0"/>
              <a:t>トランザクション処理</a:t>
            </a:r>
            <a:r>
              <a:rPr lang="ja-JP" altLang="en-US" sz="2000" dirty="0"/>
              <a:t>をサポートする。</a:t>
            </a:r>
            <a:r>
              <a:rPr lang="en-US" altLang="ja-JP" sz="2000" dirty="0"/>
              <a:t>NoSQL</a:t>
            </a:r>
            <a:r>
              <a:rPr lang="ja-JP" altLang="en-US" sz="2000" dirty="0"/>
              <a:t>の多くは、処理速度を優先するため、これらの</a:t>
            </a:r>
            <a:r>
              <a:rPr lang="ja-JP" altLang="en-US" sz="2000" b="1" dirty="0"/>
              <a:t>特性の一部</a:t>
            </a:r>
            <a:r>
              <a:rPr lang="ja-JP" altLang="en-US" sz="2000" dirty="0"/>
              <a:t>を</a:t>
            </a:r>
            <a:r>
              <a:rPr lang="ja-JP" altLang="en-US" sz="2000" b="1" dirty="0"/>
              <a:t>緩和</a:t>
            </a:r>
            <a:r>
              <a:rPr lang="ja-JP" altLang="en-US" sz="2000" dirty="0"/>
              <a:t>している</a:t>
            </a:r>
            <a:r>
              <a:rPr lang="ja-JP" altLang="en-US" dirty="0"/>
              <a:t>。</a:t>
            </a:r>
          </a:p>
          <a:p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1090BF-E400-B0A8-F751-338FC6D8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907BA1A1-980D-00D4-A2F5-28E2938E7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776923"/>
              </p:ext>
            </p:extLst>
          </p:nvPr>
        </p:nvGraphicFramePr>
        <p:xfrm>
          <a:off x="321679" y="771044"/>
          <a:ext cx="8461374" cy="4206240"/>
        </p:xfrm>
        <a:graphic>
          <a:graphicData uri="http://schemas.openxmlformats.org/drawingml/2006/table">
            <a:tbl>
              <a:tblPr/>
              <a:tblGrid>
                <a:gridCol w="2820458">
                  <a:extLst>
                    <a:ext uri="{9D8B030D-6E8A-4147-A177-3AD203B41FA5}">
                      <a16:colId xmlns:a16="http://schemas.microsoft.com/office/drawing/2014/main" val="90325466"/>
                    </a:ext>
                  </a:extLst>
                </a:gridCol>
                <a:gridCol w="2820458">
                  <a:extLst>
                    <a:ext uri="{9D8B030D-6E8A-4147-A177-3AD203B41FA5}">
                      <a16:colId xmlns:a16="http://schemas.microsoft.com/office/drawing/2014/main" val="4190398599"/>
                    </a:ext>
                  </a:extLst>
                </a:gridCol>
                <a:gridCol w="2820458">
                  <a:extLst>
                    <a:ext uri="{9D8B030D-6E8A-4147-A177-3AD203B41FA5}">
                      <a16:colId xmlns:a16="http://schemas.microsoft.com/office/drawing/2014/main" val="9994853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観点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リレーショナルデータベース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NoSQL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672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データ形式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テーブル（行と列）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キー・バリュー、</a:t>
                      </a:r>
                      <a:r>
                        <a:rPr lang="en-US" altLang="ja-JP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JSON</a:t>
                      </a: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など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766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構造の変更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列の追加が必要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柔軟に対応可能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76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複雑な問い合わせ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得意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苦手な場合が多い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384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大量データの単純処理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負担が大きい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得意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573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データの正確性保証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得意（</a:t>
                      </a:r>
                      <a:r>
                        <a:rPr lang="en-US" altLang="ja-JP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ACID</a:t>
                      </a: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特性を完全にサポート）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限定的（一部のみサポート、または結果整合性を採用）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43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579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ABF1A-E823-C1E6-7B6F-4C75C1F6F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C5F450-D10E-4DDE-CFE6-53582102B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使い分けの考え方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B02D4D-0798-18B2-F78B-26A02DFBE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b="1" u="sng" dirty="0"/>
              <a:t>リレーショナルデータベースを選ぶ場面</a:t>
            </a:r>
          </a:p>
          <a:p>
            <a:r>
              <a:rPr lang="ja-JP" altLang="en-US" dirty="0"/>
              <a:t>複数のテーブルを関連付けて管理したい</a:t>
            </a:r>
          </a:p>
          <a:p>
            <a:r>
              <a:rPr lang="ja-JP" altLang="en-US" dirty="0"/>
              <a:t>データの信頼性を保証する必要がある（銀行、在庫管理、履修登録）</a:t>
            </a:r>
          </a:p>
          <a:p>
            <a:r>
              <a:rPr lang="ja-JP" altLang="en-US" dirty="0"/>
              <a:t>複雑な条件での検索や集計が必要</a:t>
            </a:r>
          </a:p>
          <a:p>
            <a:pPr marL="0" indent="0">
              <a:buNone/>
            </a:pPr>
            <a:r>
              <a:rPr lang="en-US" altLang="ja-JP" b="1" u="sng" dirty="0"/>
              <a:t>NoSQL</a:t>
            </a:r>
            <a:r>
              <a:rPr lang="ja-JP" altLang="en-US" b="1" u="sng" dirty="0"/>
              <a:t>を選ぶ場面</a:t>
            </a:r>
          </a:p>
          <a:p>
            <a:r>
              <a:rPr lang="ja-JP" altLang="en-US" b="1" dirty="0"/>
              <a:t>大量のデータ</a:t>
            </a:r>
            <a:r>
              <a:rPr lang="ja-JP" altLang="en-US" dirty="0"/>
              <a:t>を</a:t>
            </a:r>
            <a:r>
              <a:rPr lang="ja-JP" altLang="en-US" b="1" dirty="0"/>
              <a:t>高速</a:t>
            </a:r>
            <a:r>
              <a:rPr lang="ja-JP" altLang="en-US" dirty="0"/>
              <a:t>に読み書きしたい（</a:t>
            </a:r>
            <a:r>
              <a:rPr lang="en-US" altLang="ja-JP" b="1" dirty="0"/>
              <a:t>SNS</a:t>
            </a:r>
            <a:r>
              <a:rPr lang="ja-JP" altLang="en-US" b="1" dirty="0"/>
              <a:t>の「いいね」</a:t>
            </a:r>
            <a:r>
              <a:rPr lang="ja-JP" altLang="en-US" dirty="0"/>
              <a:t>）</a:t>
            </a:r>
          </a:p>
          <a:p>
            <a:r>
              <a:rPr lang="ja-JP" altLang="en-US" b="1" dirty="0"/>
              <a:t>データの構造が決まっていない</a:t>
            </a:r>
            <a:r>
              <a:rPr lang="ja-JP" altLang="en-US" dirty="0"/>
              <a:t>、または</a:t>
            </a:r>
            <a:r>
              <a:rPr lang="ja-JP" altLang="en-US" b="1" dirty="0"/>
              <a:t>変化する</a:t>
            </a:r>
          </a:p>
          <a:p>
            <a:r>
              <a:rPr lang="ja-JP" altLang="en-US" b="1" dirty="0"/>
              <a:t>単純なアクセス</a:t>
            </a:r>
            <a:r>
              <a:rPr lang="ja-JP" altLang="en-US" dirty="0"/>
              <a:t>が中心（</a:t>
            </a:r>
            <a:r>
              <a:rPr lang="en-US" altLang="ja-JP" b="1" dirty="0"/>
              <a:t>ID</a:t>
            </a:r>
            <a:r>
              <a:rPr lang="ja-JP" altLang="en-US" b="1" dirty="0"/>
              <a:t>でデータを取得</a:t>
            </a:r>
            <a:r>
              <a:rPr lang="ja-JP" altLang="en-US" dirty="0"/>
              <a:t>するなど）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C89AC4-D74C-9DEA-E1D1-7662179F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021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7D7AD-FF90-80A8-BA3B-916E62326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3E26BE-ADA0-CC74-F3EC-9BB2646F9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実際のシステムでの利用例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F00CDD-50F9-C47B-2068-FD7634C5C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実際のシステムでは、</a:t>
            </a:r>
            <a:r>
              <a:rPr lang="ja-JP" altLang="en-US" b="1" dirty="0"/>
              <a:t>リレーショナルデータベース</a:t>
            </a:r>
            <a:r>
              <a:rPr lang="ja-JP" altLang="en-US" dirty="0"/>
              <a:t>と</a:t>
            </a:r>
            <a:r>
              <a:rPr lang="en-US" altLang="ja-JP" b="1" dirty="0"/>
              <a:t>NoSQL</a:t>
            </a:r>
            <a:r>
              <a:rPr lang="ja-JP" altLang="en-US" dirty="0"/>
              <a:t>を</a:t>
            </a:r>
            <a:r>
              <a:rPr lang="ja-JP" altLang="en-US" b="1" dirty="0"/>
              <a:t>組み合わせ</a:t>
            </a:r>
            <a:r>
              <a:rPr lang="ja-JP" altLang="en-US" dirty="0"/>
              <a:t>て利用することが多い。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データの性質に応じて、適切なデータベースを選択する。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8385B6-3483-F50F-1865-ACE49BC2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392C0D6A-45A8-D4B1-00B6-C2B2FAC1A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94308"/>
              </p:ext>
            </p:extLst>
          </p:nvPr>
        </p:nvGraphicFramePr>
        <p:xfrm>
          <a:off x="360947" y="2101418"/>
          <a:ext cx="8461208" cy="1981200"/>
        </p:xfrm>
        <a:graphic>
          <a:graphicData uri="http://schemas.openxmlformats.org/drawingml/2006/table">
            <a:tbl>
              <a:tblPr/>
              <a:tblGrid>
                <a:gridCol w="2714242">
                  <a:extLst>
                    <a:ext uri="{9D8B030D-6E8A-4147-A177-3AD203B41FA5}">
                      <a16:colId xmlns:a16="http://schemas.microsoft.com/office/drawing/2014/main" val="3914875636"/>
                    </a:ext>
                  </a:extLst>
                </a:gridCol>
                <a:gridCol w="2873483">
                  <a:extLst>
                    <a:ext uri="{9D8B030D-6E8A-4147-A177-3AD203B41FA5}">
                      <a16:colId xmlns:a16="http://schemas.microsoft.com/office/drawing/2014/main" val="2496787494"/>
                    </a:ext>
                  </a:extLst>
                </a:gridCol>
                <a:gridCol w="2873483">
                  <a:extLst>
                    <a:ext uri="{9D8B030D-6E8A-4147-A177-3AD203B41FA5}">
                      <a16:colId xmlns:a16="http://schemas.microsoft.com/office/drawing/2014/main" val="37699614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データの種類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選択するデータベース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理由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48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会員情報、注文履歴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リレーショナルデータベース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データの信頼性の保証が必要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625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「いいね」の数、閲覧履歴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NoSQL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大量データ、高速処理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31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924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0A105-F4E5-B5B8-B67B-21C3D0B8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E5DA3A-2CFD-FC0A-B1CF-FA8BD2AE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866227F-6861-629C-DCAA-81CE6F63E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48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46219-8A9E-CE00-A0EC-5E863052B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9A23F4-6FC6-BDAD-93DD-75604B011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演習の目的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81C660-0AFF-3209-0CF2-D7A11CEDD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620626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u="sng" dirty="0"/>
              <a:t>演習の目的</a:t>
            </a:r>
          </a:p>
          <a:p>
            <a:r>
              <a:rPr lang="ja-JP" altLang="en-US" dirty="0"/>
              <a:t>リレーショナルデータベースと</a:t>
            </a:r>
            <a:r>
              <a:rPr lang="en-US" altLang="ja-JP" dirty="0"/>
              <a:t>NoSQL</a:t>
            </a:r>
            <a:r>
              <a:rPr lang="ja-JP" altLang="en-US" dirty="0"/>
              <a:t>（</a:t>
            </a:r>
            <a:r>
              <a:rPr lang="en-US" altLang="ja-JP" dirty="0"/>
              <a:t>JSON</a:t>
            </a:r>
            <a:r>
              <a:rPr lang="ja-JP" altLang="en-US" dirty="0"/>
              <a:t>形式）の両方でデータ表現を体験する。</a:t>
            </a:r>
          </a:p>
          <a:p>
            <a:pPr marL="0" indent="0">
              <a:buNone/>
            </a:pPr>
            <a:r>
              <a:rPr lang="ja-JP" altLang="en-US" b="1" u="sng" dirty="0"/>
              <a:t>この演習で確認すること</a:t>
            </a:r>
          </a:p>
          <a:p>
            <a:r>
              <a:rPr lang="ja-JP" altLang="en-US" dirty="0"/>
              <a:t>リレーショナルデータベースにおけるテーブル設計</a:t>
            </a:r>
          </a:p>
          <a:p>
            <a:r>
              <a:rPr lang="en-US" altLang="ja-JP" dirty="0"/>
              <a:t>JSON</a:t>
            </a:r>
            <a:r>
              <a:rPr lang="ja-JP" altLang="en-US" dirty="0"/>
              <a:t>の構文</a:t>
            </a:r>
          </a:p>
          <a:p>
            <a:r>
              <a:rPr lang="ja-JP" altLang="en-US" dirty="0"/>
              <a:t>テーブルのデータを</a:t>
            </a:r>
            <a:r>
              <a:rPr lang="en-US" altLang="ja-JP" dirty="0"/>
              <a:t>JSON</a:t>
            </a:r>
            <a:r>
              <a:rPr lang="ja-JP" altLang="en-US" dirty="0"/>
              <a:t>形式で表現</a:t>
            </a:r>
          </a:p>
          <a:p>
            <a:pPr marL="0" indent="0">
              <a:buNone/>
            </a:pPr>
            <a:r>
              <a:rPr lang="ja-JP" altLang="en-US" b="1" u="sng" dirty="0"/>
              <a:t>演習のねらい</a:t>
            </a:r>
          </a:p>
          <a:p>
            <a:r>
              <a:rPr lang="ja-JP" altLang="en-US" b="1" dirty="0"/>
              <a:t>同じデータ</a:t>
            </a:r>
            <a:r>
              <a:rPr lang="ja-JP" altLang="en-US" dirty="0"/>
              <a:t>を</a:t>
            </a:r>
            <a:r>
              <a:rPr lang="ja-JP" altLang="en-US" b="1" dirty="0"/>
              <a:t>リレーショナルデータベース</a:t>
            </a:r>
            <a:r>
              <a:rPr lang="ja-JP" altLang="en-US" dirty="0"/>
              <a:t>用と</a:t>
            </a:r>
            <a:r>
              <a:rPr lang="en-US" altLang="ja-JP" b="1" dirty="0"/>
              <a:t>NoSQL</a:t>
            </a:r>
            <a:r>
              <a:rPr lang="ja-JP" altLang="en-US" dirty="0"/>
              <a:t>用の両方で設計し、</a:t>
            </a:r>
            <a:r>
              <a:rPr lang="ja-JP" altLang="en-US" b="1" dirty="0"/>
              <a:t>それぞれの特徴</a:t>
            </a:r>
            <a:r>
              <a:rPr lang="ja-JP" altLang="en-US" dirty="0"/>
              <a:t>を実感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91DE23-C95D-86E0-08A9-2BA3B7D2A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885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B2A76-4AD1-E50F-7A7B-7A5549790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2DAB67-D81C-CADC-6191-F1550C13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238991"/>
            <a:ext cx="8461208" cy="1589809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ゲームのキャラクターデータを題材とする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キャラクターごとに</a:t>
            </a:r>
            <a:r>
              <a:rPr lang="ja-JP" altLang="en-US" b="1" dirty="0"/>
              <a:t>装備数</a:t>
            </a:r>
            <a:r>
              <a:rPr lang="ja-JP" altLang="en-US" dirty="0"/>
              <a:t>、</a:t>
            </a:r>
            <a:r>
              <a:rPr lang="ja-JP" altLang="en-US" b="1" dirty="0"/>
              <a:t>スキル数</a:t>
            </a:r>
            <a:r>
              <a:rPr lang="ja-JP" altLang="en-US" dirty="0"/>
              <a:t>、</a:t>
            </a:r>
            <a:r>
              <a:rPr lang="ja-JP" altLang="en-US" b="1" dirty="0"/>
              <a:t>属性耐性の有無</a:t>
            </a:r>
            <a:r>
              <a:rPr lang="ja-JP" altLang="en-US" dirty="0"/>
              <a:t>が異なる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1F88F7-0905-5DBE-342F-74BF2297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67C52F4F-78A1-0863-3DF0-627AEB364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040304"/>
              </p:ext>
            </p:extLst>
          </p:nvPr>
        </p:nvGraphicFramePr>
        <p:xfrm>
          <a:off x="201529" y="1828800"/>
          <a:ext cx="8461374" cy="3962400"/>
        </p:xfrm>
        <a:graphic>
          <a:graphicData uri="http://schemas.openxmlformats.org/drawingml/2006/table">
            <a:tbl>
              <a:tblPr/>
              <a:tblGrid>
                <a:gridCol w="1410229">
                  <a:extLst>
                    <a:ext uri="{9D8B030D-6E8A-4147-A177-3AD203B41FA5}">
                      <a16:colId xmlns:a16="http://schemas.microsoft.com/office/drawing/2014/main" val="4054625513"/>
                    </a:ext>
                  </a:extLst>
                </a:gridCol>
                <a:gridCol w="861278">
                  <a:extLst>
                    <a:ext uri="{9D8B030D-6E8A-4147-A177-3AD203B41FA5}">
                      <a16:colId xmlns:a16="http://schemas.microsoft.com/office/drawing/2014/main" val="3225282848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950537185"/>
                    </a:ext>
                  </a:extLst>
                </a:gridCol>
                <a:gridCol w="2130136">
                  <a:extLst>
                    <a:ext uri="{9D8B030D-6E8A-4147-A177-3AD203B41FA5}">
                      <a16:colId xmlns:a16="http://schemas.microsoft.com/office/drawing/2014/main" val="2428142744"/>
                    </a:ext>
                  </a:extLst>
                </a:gridCol>
                <a:gridCol w="2078182">
                  <a:extLst>
                    <a:ext uri="{9D8B030D-6E8A-4147-A177-3AD203B41FA5}">
                      <a16:colId xmlns:a16="http://schemas.microsoft.com/office/drawing/2014/main" val="1532258559"/>
                    </a:ext>
                  </a:extLst>
                </a:gridCol>
                <a:gridCol w="1202230">
                  <a:extLst>
                    <a:ext uri="{9D8B030D-6E8A-4147-A177-3AD203B41FA5}">
                      <a16:colId xmlns:a16="http://schemas.microsoft.com/office/drawing/2014/main" val="27544162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キャラクター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HP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MP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装備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スキル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属性耐性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3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勇者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120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30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鉄の剣、革の鎧、力の指輪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TW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斬撃、回復魔法、防御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なし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567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魔法使い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60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100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樫の杖、魔法のローブ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ファイア、ブリザド、サンダー、ケアル、バリア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炎</a:t>
                      </a:r>
                      <a:r>
                        <a:rPr lang="en-US" altLang="ja-JP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:50</a:t>
                      </a: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、氷</a:t>
                      </a:r>
                      <a:r>
                        <a:rPr lang="en-US" altLang="ja-JP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:50</a:t>
                      </a: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、雷</a:t>
                      </a:r>
                      <a:r>
                        <a:rPr lang="en-US" altLang="ja-JP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:50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604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盗賊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80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短剣、黒装束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二刀流、隠密、毒攻撃、盗む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なし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49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829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AFC37-5EBD-6121-6D7F-AA992D6A8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4082B5-1618-B327-3DAC-5B2705048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今回の内容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297AA6-8E2A-A882-C49C-7E30BF0FA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背景 </a:t>
            </a:r>
            <a:endParaRPr lang="en-US" altLang="ja-JP" dirty="0"/>
          </a:p>
          <a:p>
            <a:r>
              <a:rPr lang="ja-JP" altLang="en-US" b="1" dirty="0"/>
              <a:t>リレーショナルデータベース</a:t>
            </a:r>
            <a:r>
              <a:rPr lang="ja-JP" altLang="en-US" dirty="0"/>
              <a:t>は、</a:t>
            </a:r>
            <a:r>
              <a:rPr lang="ja-JP" altLang="en-US" b="1" dirty="0"/>
              <a:t>データベース技術の基盤</a:t>
            </a:r>
            <a:endParaRPr lang="en-US" altLang="ja-JP" dirty="0"/>
          </a:p>
          <a:p>
            <a:r>
              <a:rPr lang="ja-JP" altLang="en-US" dirty="0"/>
              <a:t>多くのシステムで利用されている</a:t>
            </a:r>
            <a:endParaRPr lang="en-US" altLang="ja-JP" dirty="0"/>
          </a:p>
          <a:p>
            <a:r>
              <a:rPr lang="ja-JP" altLang="en-US" b="1" dirty="0"/>
              <a:t>すべての場面で最適とは限らない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目的 </a:t>
            </a:r>
            <a:endParaRPr lang="en-US" altLang="ja-JP" dirty="0"/>
          </a:p>
          <a:p>
            <a:r>
              <a:rPr lang="ja-JP" altLang="en-US" dirty="0"/>
              <a:t>リレーショナルデータベース</a:t>
            </a:r>
            <a:r>
              <a:rPr lang="ja-JP" altLang="en-US" b="1" dirty="0"/>
              <a:t>以外の選択肢</a:t>
            </a:r>
            <a:r>
              <a:rPr lang="ja-JP" altLang="en-US" dirty="0"/>
              <a:t>「</a:t>
            </a:r>
            <a:r>
              <a:rPr lang="en-US" altLang="ja-JP" b="1" dirty="0"/>
              <a:t>NoSQL</a:t>
            </a:r>
            <a:r>
              <a:rPr lang="ja-JP" altLang="en-US" dirty="0"/>
              <a:t>」を学ぶ</a:t>
            </a:r>
            <a:endParaRPr lang="en-US" altLang="ja-JP" dirty="0"/>
          </a:p>
          <a:p>
            <a:r>
              <a:rPr lang="ja-JP" altLang="en-US" b="1" dirty="0"/>
              <a:t>状況に応じたデータベース選択</a:t>
            </a:r>
            <a:r>
              <a:rPr lang="ja-JP" altLang="en-US" dirty="0"/>
              <a:t>ができるようになる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C1B4D9-5D23-F558-2EF4-4B65F8B3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39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16448-99BC-348C-F639-7CF7F75F3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69380E-8F17-E31A-75B9-0EF283267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36524"/>
            <a:ext cx="8461208" cy="60428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問</a:t>
            </a:r>
            <a:r>
              <a:rPr lang="en-US" altLang="ja-JP" b="1" dirty="0"/>
              <a:t>1</a:t>
            </a:r>
          </a:p>
          <a:p>
            <a:r>
              <a:rPr lang="ja-JP" altLang="en-US" dirty="0"/>
              <a:t>このデータをリレーショナルデータベースで管理するためのテーブル設計を示しなさい。</a:t>
            </a:r>
          </a:p>
          <a:p>
            <a:pPr marL="0" indent="0">
              <a:buNone/>
            </a:pPr>
            <a:r>
              <a:rPr lang="ja-JP" altLang="en-US" b="1" dirty="0"/>
              <a:t>ヒント</a:t>
            </a:r>
          </a:p>
          <a:p>
            <a:r>
              <a:rPr lang="en-US" altLang="ja-JP" dirty="0"/>
              <a:t>1</a:t>
            </a:r>
            <a:r>
              <a:rPr lang="ja-JP" altLang="en-US" dirty="0"/>
              <a:t>つのセルに複数の値（装備やスキル）を入れることはできない</a:t>
            </a:r>
          </a:p>
          <a:p>
            <a:r>
              <a:rPr lang="ja-JP" altLang="en-US" dirty="0"/>
              <a:t>繰り返し項目は別テーブルに分離する</a:t>
            </a:r>
          </a:p>
          <a:p>
            <a:pPr marL="0" indent="0">
              <a:buNone/>
            </a:pPr>
            <a:r>
              <a:rPr lang="ja-JP" altLang="en-US" b="1" dirty="0"/>
              <a:t>問</a:t>
            </a:r>
            <a:r>
              <a:rPr lang="en-US" altLang="ja-JP" b="1" dirty="0"/>
              <a:t>2</a:t>
            </a:r>
          </a:p>
          <a:p>
            <a:r>
              <a:rPr lang="ja-JP" altLang="en-US" dirty="0"/>
              <a:t>勇者と魔法使いのデータを</a:t>
            </a:r>
            <a:r>
              <a:rPr lang="en-US" altLang="ja-JP" dirty="0"/>
              <a:t>JSON</a:t>
            </a:r>
            <a:r>
              <a:rPr lang="ja-JP" altLang="en-US" dirty="0"/>
              <a:t>形式で記述しなさい。属性耐性を持たないキャラクターについては、「属性耐性」の項目を省略してよい。</a:t>
            </a:r>
          </a:p>
          <a:p>
            <a:pPr marL="0" indent="0">
              <a:buNone/>
            </a:pPr>
            <a:r>
              <a:rPr lang="ja-JP" altLang="en-US" b="1" dirty="0"/>
              <a:t>ヒント</a:t>
            </a:r>
          </a:p>
          <a:p>
            <a:r>
              <a:rPr lang="ja-JP" altLang="en-US" dirty="0"/>
              <a:t>配列とネストを活用する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81AE8F-ED46-7B0C-F603-336393E3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0927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1F34E-9777-8979-EE66-14B9E5E7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4FF3EC-D5D4-A3E3-F169-2B8D0EC0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解答（問</a:t>
            </a:r>
            <a:r>
              <a:rPr lang="en-US" altLang="ja-JP" dirty="0"/>
              <a:t>1</a:t>
            </a:r>
            <a:r>
              <a:rPr lang="ja-JP" altLang="en-US" dirty="0"/>
              <a:t>）キャラクターテーブル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557A7C-55CD-8833-9CF3-46888C402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3341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基本情報を管理するテーブルを作成する。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（装備、スキル、属性耐性は繰り返し項目のため、別テーブルに分離）</a:t>
            </a:r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　　　　　　キャラクターテーブル</a:t>
            </a:r>
          </a:p>
          <a:p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70F9CC-894D-8777-ACAB-8076537C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48B7BDE4-7A25-FA58-86F6-5B35FBD3D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662389"/>
              </p:ext>
            </p:extLst>
          </p:nvPr>
        </p:nvGraphicFramePr>
        <p:xfrm>
          <a:off x="1205345" y="3896713"/>
          <a:ext cx="7577708" cy="2072640"/>
        </p:xfrm>
        <a:graphic>
          <a:graphicData uri="http://schemas.openxmlformats.org/drawingml/2006/table">
            <a:tbl>
              <a:tblPr/>
              <a:tblGrid>
                <a:gridCol w="1361210">
                  <a:extLst>
                    <a:ext uri="{9D8B030D-6E8A-4147-A177-3AD203B41FA5}">
                      <a16:colId xmlns:a16="http://schemas.microsoft.com/office/drawing/2014/main" val="1262429150"/>
                    </a:ext>
                  </a:extLst>
                </a:gridCol>
                <a:gridCol w="1891145">
                  <a:extLst>
                    <a:ext uri="{9D8B030D-6E8A-4147-A177-3AD203B41FA5}">
                      <a16:colId xmlns:a16="http://schemas.microsoft.com/office/drawing/2014/main" val="3005807829"/>
                    </a:ext>
                  </a:extLst>
                </a:gridCol>
                <a:gridCol w="2015836">
                  <a:extLst>
                    <a:ext uri="{9D8B030D-6E8A-4147-A177-3AD203B41FA5}">
                      <a16:colId xmlns:a16="http://schemas.microsoft.com/office/drawing/2014/main" val="2603000197"/>
                    </a:ext>
                  </a:extLst>
                </a:gridCol>
                <a:gridCol w="2309517">
                  <a:extLst>
                    <a:ext uri="{9D8B030D-6E8A-4147-A177-3AD203B41FA5}">
                      <a16:colId xmlns:a16="http://schemas.microsoft.com/office/drawing/2014/main" val="3922104930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ID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名前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HP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MP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83489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勇者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120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30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583398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魔法使い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60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100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28463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3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b="1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盗賊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80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400" b="1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095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1975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E030B-4716-D1BA-4C61-AD5EF42AD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2674D1-65F8-93E6-5717-D5F6BA38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解答（問</a:t>
            </a:r>
            <a:r>
              <a:rPr lang="en-US" altLang="ja-JP" dirty="0"/>
              <a:t>1</a:t>
            </a:r>
            <a:r>
              <a:rPr lang="ja-JP" altLang="en-US" dirty="0"/>
              <a:t>）装備・スキルテーブル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8E8B9C-D6FE-E3F4-6EB2-0D4DD5C47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884" y="990643"/>
            <a:ext cx="2722691" cy="4698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dirty="0"/>
              <a:t>装備テーブル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6CDA4E-785C-746E-1923-8583DE08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84485289-2C7A-8100-810A-931393F1E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908615"/>
              </p:ext>
            </p:extLst>
          </p:nvPr>
        </p:nvGraphicFramePr>
        <p:xfrm>
          <a:off x="322263" y="1806258"/>
          <a:ext cx="3949934" cy="3413760"/>
        </p:xfrm>
        <a:graphic>
          <a:graphicData uri="http://schemas.openxmlformats.org/drawingml/2006/table">
            <a:tbl>
              <a:tblPr/>
              <a:tblGrid>
                <a:gridCol w="1974967">
                  <a:extLst>
                    <a:ext uri="{9D8B030D-6E8A-4147-A177-3AD203B41FA5}">
                      <a16:colId xmlns:a16="http://schemas.microsoft.com/office/drawing/2014/main" val="2845406323"/>
                    </a:ext>
                  </a:extLst>
                </a:gridCol>
                <a:gridCol w="1974967">
                  <a:extLst>
                    <a:ext uri="{9D8B030D-6E8A-4147-A177-3AD203B41FA5}">
                      <a16:colId xmlns:a16="http://schemas.microsoft.com/office/drawing/2014/main" val="1245923264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キャラクター</a:t>
                      </a:r>
                      <a:r>
                        <a:rPr lang="en-US" altLang="ja-JP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ID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装備名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26713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鉄の剣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4642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革の鎧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14494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力の指輪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346556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樫の杖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65811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魔法のローブ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11096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3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短剣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77391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8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3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8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黒装束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438728"/>
                  </a:ext>
                </a:extLst>
              </a:tr>
            </a:tbl>
          </a:graphicData>
        </a:graphic>
      </p:graphicFrame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7B8D02B-E335-17CB-9D75-07D4FF61FA10}"/>
              </a:ext>
            </a:extLst>
          </p:cNvPr>
          <p:cNvSpPr txBox="1">
            <a:spLocks/>
          </p:cNvSpPr>
          <p:nvPr/>
        </p:nvSpPr>
        <p:spPr>
          <a:xfrm>
            <a:off x="5191080" y="708227"/>
            <a:ext cx="2722691" cy="4698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スキルテーブル</a:t>
            </a: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DEDD055C-8242-D0BD-97B0-1D7E01C46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307545"/>
              </p:ext>
            </p:extLst>
          </p:nvPr>
        </p:nvGraphicFramePr>
        <p:xfrm>
          <a:off x="4572000" y="1241427"/>
          <a:ext cx="3709556" cy="5334004"/>
        </p:xfrm>
        <a:graphic>
          <a:graphicData uri="http://schemas.openxmlformats.org/drawingml/2006/table">
            <a:tbl>
              <a:tblPr/>
              <a:tblGrid>
                <a:gridCol w="1854778">
                  <a:extLst>
                    <a:ext uri="{9D8B030D-6E8A-4147-A177-3AD203B41FA5}">
                      <a16:colId xmlns:a16="http://schemas.microsoft.com/office/drawing/2014/main" val="3399249120"/>
                    </a:ext>
                  </a:extLst>
                </a:gridCol>
                <a:gridCol w="1854778">
                  <a:extLst>
                    <a:ext uri="{9D8B030D-6E8A-4147-A177-3AD203B41FA5}">
                      <a16:colId xmlns:a16="http://schemas.microsoft.com/office/drawing/2014/main" val="1422288146"/>
                    </a:ext>
                  </a:extLst>
                </a:gridCol>
              </a:tblGrid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キャラクター</a:t>
                      </a: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ID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スキル名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62753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斬撃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859493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回復魔法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631231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1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防御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723987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ファイア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289683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ブリザド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166653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サンダー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7640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ケアル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021433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バリア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436670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3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二刀流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075787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3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隠密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954347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3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毒攻撃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954758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17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3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17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盗む</a:t>
                      </a:r>
                    </a:p>
                  </a:txBody>
                  <a:tcPr marL="146538" marR="146538" marT="73269" marB="7326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155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295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0A440-B0C1-1171-1698-0C33B549E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8D0331-CB7F-413F-B0F3-B70D6246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解答（問</a:t>
            </a:r>
            <a:r>
              <a:rPr lang="en-US" altLang="ja-JP" dirty="0"/>
              <a:t>1</a:t>
            </a:r>
            <a:r>
              <a:rPr lang="ja-JP" altLang="en-US" dirty="0"/>
              <a:t>）属性耐性テーブル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760350-3CBD-7BB1-0249-089C02131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4250155" cy="660429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属性耐性テーブル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096FB8-83BE-D15A-2069-29547967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4C0B1D37-5EE6-185F-927C-B16E810F1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604543"/>
              </p:ext>
            </p:extLst>
          </p:nvPr>
        </p:nvGraphicFramePr>
        <p:xfrm>
          <a:off x="360781" y="1506682"/>
          <a:ext cx="5515362" cy="2133600"/>
        </p:xfrm>
        <a:graphic>
          <a:graphicData uri="http://schemas.openxmlformats.org/drawingml/2006/table">
            <a:tbl>
              <a:tblPr/>
              <a:tblGrid>
                <a:gridCol w="1838454">
                  <a:extLst>
                    <a:ext uri="{9D8B030D-6E8A-4147-A177-3AD203B41FA5}">
                      <a16:colId xmlns:a16="http://schemas.microsoft.com/office/drawing/2014/main" val="542802850"/>
                    </a:ext>
                  </a:extLst>
                </a:gridCol>
                <a:gridCol w="1838454">
                  <a:extLst>
                    <a:ext uri="{9D8B030D-6E8A-4147-A177-3AD203B41FA5}">
                      <a16:colId xmlns:a16="http://schemas.microsoft.com/office/drawing/2014/main" val="918794854"/>
                    </a:ext>
                  </a:extLst>
                </a:gridCol>
                <a:gridCol w="1838454">
                  <a:extLst>
                    <a:ext uri="{9D8B030D-6E8A-4147-A177-3AD203B41FA5}">
                      <a16:colId xmlns:a16="http://schemas.microsoft.com/office/drawing/2014/main" val="3788603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キャラクター</a:t>
                      </a:r>
                      <a:r>
                        <a:rPr lang="en-US" altLang="ja-JP" sz="20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ID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属性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耐性値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90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炎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50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5467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氷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50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721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2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00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雷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000" dirty="0">
                          <a:effectLst/>
                          <a:latin typeface="Noto Sans SC" panose="020B0200000000000000" pitchFamily="50" charset="-128"/>
                          <a:ea typeface="Noto Sans SC" panose="020B0200000000000000" pitchFamily="50" charset="-128"/>
                        </a:rPr>
                        <a:t>50</a:t>
                      </a:r>
                    </a:p>
                  </a:txBody>
                  <a:tcPr marL="152400" marR="152400" marT="76200" marB="7620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965494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54CD8F-F620-AB4C-43B2-0B04744E389D}"/>
              </a:ext>
            </a:extLst>
          </p:cNvPr>
          <p:cNvSpPr txBox="1"/>
          <p:nvPr/>
        </p:nvSpPr>
        <p:spPr>
          <a:xfrm>
            <a:off x="509155" y="4266926"/>
            <a:ext cx="7543800" cy="195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Aft>
                <a:spcPts val="900"/>
              </a:spcAft>
              <a:buNone/>
            </a:pPr>
            <a:r>
              <a:rPr lang="ja-JP" altLang="en-US" sz="2400" b="0" i="0" u="sng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設計のポイント</a:t>
            </a:r>
          </a:p>
          <a:p>
            <a:pPr algn="l">
              <a:lnSpc>
                <a:spcPts val="21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合計</a:t>
            </a:r>
            <a:r>
              <a:rPr lang="en-US" altLang="ja-JP" sz="2400" b="1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4</a:t>
            </a:r>
            <a:r>
              <a:rPr lang="ja-JP" altLang="en-US" sz="2400" b="1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つのテーブル</a:t>
            </a:r>
            <a:r>
              <a:rPr lang="ja-JP" altLang="en-US" sz="2400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が必要</a:t>
            </a:r>
          </a:p>
          <a:p>
            <a:pPr algn="l">
              <a:lnSpc>
                <a:spcPts val="21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ja-JP" altLang="en-US" sz="2400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キャラクター</a:t>
            </a:r>
            <a:r>
              <a:rPr lang="en-US" altLang="ja-JP" sz="2400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ID</a:t>
            </a:r>
            <a:r>
              <a:rPr lang="ja-JP" altLang="en-US" sz="2400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で各テーブルを</a:t>
            </a:r>
            <a:r>
              <a:rPr lang="ja-JP" altLang="en-US" sz="2400" b="1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関連付け</a:t>
            </a:r>
          </a:p>
          <a:p>
            <a:pPr algn="l">
              <a:lnSpc>
                <a:spcPts val="21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ja-JP" altLang="en-US" sz="2400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勇者と盗賊は属性耐性を持たないため、</a:t>
            </a:r>
            <a:r>
              <a:rPr lang="ja-JP" altLang="en-US" sz="2400" dirty="0">
                <a:solidFill>
                  <a:srgbClr val="232425"/>
                </a:solidFill>
                <a:latin typeface="Noto Sans SC" panose="020B0200000000000000" pitchFamily="50" charset="-128"/>
                <a:ea typeface="Noto Sans SC" panose="020B0200000000000000" pitchFamily="50" charset="-128"/>
              </a:rPr>
              <a:t>属性耐性</a:t>
            </a:r>
            <a:r>
              <a:rPr lang="ja-JP" altLang="en-US" sz="2400" b="0" i="0" dirty="0">
                <a:solidFill>
                  <a:srgbClr val="232425"/>
                </a:solidFill>
                <a:effectLst/>
                <a:latin typeface="Noto Sans SC" panose="020B0200000000000000" pitchFamily="50" charset="-128"/>
                <a:ea typeface="Noto Sans SC" panose="020B0200000000000000" pitchFamily="50" charset="-128"/>
              </a:rPr>
              <a:t>テーブルには登場しない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53409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611ED-28ED-E94A-1F29-006378D2B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AC1B6A-BF6B-D3E4-8F51-FE77AC69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解答（問</a:t>
            </a:r>
            <a:r>
              <a:rPr lang="en-US" altLang="zh-TW" dirty="0"/>
              <a:t>2</a:t>
            </a:r>
            <a:r>
              <a:rPr lang="zh-TW" altLang="en-US" dirty="0"/>
              <a:t>）</a:t>
            </a:r>
            <a:r>
              <a:rPr lang="en-US" altLang="zh-TW" dirty="0"/>
              <a:t>JSON</a:t>
            </a:r>
            <a:r>
              <a:rPr lang="zh-TW" altLang="en-US" dirty="0"/>
              <a:t>形式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544430-BCB5-586C-3272-2DD3CF87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ja-JP" altLang="en-US" b="1" u="sng" dirty="0"/>
              <a:t>勇者</a:t>
            </a:r>
          </a:p>
          <a:p>
            <a:pPr marL="0" indent="0">
              <a:buNone/>
            </a:pPr>
            <a:r>
              <a:rPr lang="en-US" altLang="ja-JP" dirty="0"/>
              <a:t>{ "</a:t>
            </a:r>
            <a:r>
              <a:rPr lang="ja-JP" altLang="en-US" dirty="0"/>
              <a:t>名前</a:t>
            </a:r>
            <a:r>
              <a:rPr lang="en-US" altLang="ja-JP" dirty="0"/>
              <a:t>": "</a:t>
            </a:r>
            <a:r>
              <a:rPr lang="ja-JP" altLang="en-US" dirty="0"/>
              <a:t>勇者</a:t>
            </a:r>
            <a:r>
              <a:rPr lang="en-US" altLang="ja-JP" dirty="0"/>
              <a:t>", "HP": 120, "MP": 30, "</a:t>
            </a:r>
            <a:r>
              <a:rPr lang="ja-JP" altLang="en-US" dirty="0"/>
              <a:t>装備</a:t>
            </a:r>
            <a:r>
              <a:rPr lang="en-US" altLang="ja-JP" dirty="0"/>
              <a:t>": ["</a:t>
            </a:r>
            <a:r>
              <a:rPr lang="ja-JP" altLang="en-US" dirty="0"/>
              <a:t>鉄の剣</a:t>
            </a:r>
            <a:r>
              <a:rPr lang="en-US" altLang="ja-JP" dirty="0"/>
              <a:t>", "</a:t>
            </a:r>
            <a:r>
              <a:rPr lang="ja-JP" altLang="en-US" dirty="0"/>
              <a:t>革の鎧</a:t>
            </a:r>
            <a:r>
              <a:rPr lang="en-US" altLang="ja-JP" dirty="0"/>
              <a:t>", "</a:t>
            </a:r>
            <a:r>
              <a:rPr lang="ja-JP" altLang="en-US" dirty="0"/>
              <a:t>力の指輪</a:t>
            </a:r>
            <a:r>
              <a:rPr lang="en-US" altLang="ja-JP" dirty="0"/>
              <a:t>"], "</a:t>
            </a:r>
            <a:r>
              <a:rPr lang="ja-JP" altLang="en-US" dirty="0"/>
              <a:t>スキル</a:t>
            </a:r>
            <a:r>
              <a:rPr lang="en-US" altLang="ja-JP" dirty="0"/>
              <a:t>": ["</a:t>
            </a:r>
            <a:r>
              <a:rPr lang="ja-JP" altLang="en-US" dirty="0"/>
              <a:t>斬撃</a:t>
            </a:r>
            <a:r>
              <a:rPr lang="en-US" altLang="ja-JP" dirty="0"/>
              <a:t>", "</a:t>
            </a:r>
            <a:r>
              <a:rPr lang="ja-JP" altLang="en-US" dirty="0"/>
              <a:t>回復魔法</a:t>
            </a:r>
            <a:r>
              <a:rPr lang="en-US" altLang="ja-JP" dirty="0"/>
              <a:t>", "</a:t>
            </a:r>
            <a:r>
              <a:rPr lang="ja-JP" altLang="en-US" dirty="0"/>
              <a:t>防御</a:t>
            </a:r>
            <a:r>
              <a:rPr lang="en-US" altLang="ja-JP" dirty="0"/>
              <a:t>"] }</a:t>
            </a:r>
          </a:p>
          <a:p>
            <a:pPr marL="0" indent="0">
              <a:buNone/>
            </a:pPr>
            <a:r>
              <a:rPr lang="ja-JP" altLang="en-US" b="1" u="sng" dirty="0"/>
              <a:t>魔法使い</a:t>
            </a:r>
          </a:p>
          <a:p>
            <a:pPr marL="0" indent="0">
              <a:buNone/>
            </a:pPr>
            <a:r>
              <a:rPr lang="en-US" altLang="ja-JP" dirty="0"/>
              <a:t>{ "</a:t>
            </a:r>
            <a:r>
              <a:rPr lang="ja-JP" altLang="en-US" dirty="0"/>
              <a:t>名前</a:t>
            </a:r>
            <a:r>
              <a:rPr lang="en-US" altLang="ja-JP" dirty="0"/>
              <a:t>": "</a:t>
            </a:r>
            <a:r>
              <a:rPr lang="ja-JP" altLang="en-US" dirty="0"/>
              <a:t>魔法使い</a:t>
            </a:r>
            <a:r>
              <a:rPr lang="en-US" altLang="ja-JP" dirty="0"/>
              <a:t>", "HP": 60, "MP": 100, "</a:t>
            </a:r>
            <a:r>
              <a:rPr lang="ja-JP" altLang="en-US" dirty="0"/>
              <a:t>装備</a:t>
            </a:r>
            <a:r>
              <a:rPr lang="en-US" altLang="ja-JP" dirty="0"/>
              <a:t>": ["</a:t>
            </a:r>
            <a:r>
              <a:rPr lang="ja-JP" altLang="en-US" dirty="0"/>
              <a:t>樫の杖</a:t>
            </a:r>
            <a:r>
              <a:rPr lang="en-US" altLang="ja-JP" dirty="0"/>
              <a:t>", "</a:t>
            </a:r>
            <a:r>
              <a:rPr lang="ja-JP" altLang="en-US" dirty="0"/>
              <a:t>魔法のローブ</a:t>
            </a:r>
            <a:r>
              <a:rPr lang="en-US" altLang="ja-JP" dirty="0"/>
              <a:t>"], "</a:t>
            </a:r>
            <a:r>
              <a:rPr lang="ja-JP" altLang="en-US" dirty="0"/>
              <a:t>スキル</a:t>
            </a:r>
            <a:r>
              <a:rPr lang="en-US" altLang="ja-JP" dirty="0"/>
              <a:t>": ["</a:t>
            </a:r>
            <a:r>
              <a:rPr lang="ja-JP" altLang="en-US" dirty="0"/>
              <a:t>ファイア</a:t>
            </a:r>
            <a:r>
              <a:rPr lang="en-US" altLang="ja-JP" dirty="0"/>
              <a:t>", "</a:t>
            </a:r>
            <a:r>
              <a:rPr lang="ja-JP" altLang="en-US" dirty="0"/>
              <a:t>ブリザド</a:t>
            </a:r>
            <a:r>
              <a:rPr lang="en-US" altLang="ja-JP" dirty="0"/>
              <a:t>", "</a:t>
            </a:r>
            <a:r>
              <a:rPr lang="ja-JP" altLang="en-US" dirty="0"/>
              <a:t>サンダー</a:t>
            </a:r>
            <a:r>
              <a:rPr lang="en-US" altLang="ja-JP" dirty="0"/>
              <a:t>", "</a:t>
            </a:r>
            <a:r>
              <a:rPr lang="ja-JP" altLang="en-US" dirty="0"/>
              <a:t>ケアル</a:t>
            </a:r>
            <a:r>
              <a:rPr lang="en-US" altLang="ja-JP" dirty="0"/>
              <a:t>", "</a:t>
            </a:r>
            <a:r>
              <a:rPr lang="ja-JP" altLang="en-US" dirty="0"/>
              <a:t>バリア</a:t>
            </a:r>
            <a:r>
              <a:rPr lang="en-US" altLang="ja-JP" dirty="0"/>
              <a:t>"], "</a:t>
            </a:r>
            <a:r>
              <a:rPr lang="ja-JP" altLang="en-US" dirty="0"/>
              <a:t>属性耐性</a:t>
            </a:r>
            <a:r>
              <a:rPr lang="en-US" altLang="ja-JP" dirty="0"/>
              <a:t>": {"</a:t>
            </a:r>
            <a:r>
              <a:rPr lang="ja-JP" altLang="en-US" dirty="0"/>
              <a:t>炎</a:t>
            </a:r>
            <a:r>
              <a:rPr lang="en-US" altLang="ja-JP" dirty="0"/>
              <a:t>": 50, "</a:t>
            </a:r>
            <a:r>
              <a:rPr lang="ja-JP" altLang="en-US" dirty="0"/>
              <a:t>氷</a:t>
            </a:r>
            <a:r>
              <a:rPr lang="en-US" altLang="ja-JP" dirty="0"/>
              <a:t>": 50, "</a:t>
            </a:r>
            <a:r>
              <a:rPr lang="ja-JP" altLang="en-US" dirty="0"/>
              <a:t>雷</a:t>
            </a:r>
            <a:r>
              <a:rPr lang="en-US" altLang="ja-JP" dirty="0"/>
              <a:t>": 50} }</a:t>
            </a:r>
          </a:p>
          <a:p>
            <a:pPr marL="0" indent="0">
              <a:buNone/>
            </a:pPr>
            <a:r>
              <a:rPr lang="ja-JP" altLang="en-US" b="1" u="sng" dirty="0"/>
              <a:t>盗賊</a:t>
            </a:r>
          </a:p>
          <a:p>
            <a:pPr marL="0" indent="0">
              <a:buNone/>
            </a:pPr>
            <a:r>
              <a:rPr lang="en-US" altLang="ja-JP" dirty="0"/>
              <a:t>{ "</a:t>
            </a:r>
            <a:r>
              <a:rPr lang="ja-JP" altLang="en-US" dirty="0"/>
              <a:t>名前</a:t>
            </a:r>
            <a:r>
              <a:rPr lang="en-US" altLang="ja-JP" dirty="0"/>
              <a:t>": "</a:t>
            </a:r>
            <a:r>
              <a:rPr lang="ja-JP" altLang="en-US" dirty="0"/>
              <a:t>盗賊</a:t>
            </a:r>
            <a:r>
              <a:rPr lang="en-US" altLang="ja-JP" dirty="0"/>
              <a:t>", "HP": 80, "MP": 20, "</a:t>
            </a:r>
            <a:r>
              <a:rPr lang="ja-JP" altLang="en-US" dirty="0"/>
              <a:t>装備</a:t>
            </a:r>
            <a:r>
              <a:rPr lang="en-US" altLang="ja-JP" dirty="0"/>
              <a:t>": ["</a:t>
            </a:r>
            <a:r>
              <a:rPr lang="ja-JP" altLang="en-US" dirty="0"/>
              <a:t>短剣</a:t>
            </a:r>
            <a:r>
              <a:rPr lang="en-US" altLang="ja-JP" dirty="0"/>
              <a:t>", "</a:t>
            </a:r>
            <a:r>
              <a:rPr lang="ja-JP" altLang="en-US" dirty="0"/>
              <a:t>黒装束</a:t>
            </a:r>
            <a:r>
              <a:rPr lang="en-US" altLang="ja-JP" dirty="0"/>
              <a:t>"], "</a:t>
            </a:r>
            <a:r>
              <a:rPr lang="ja-JP" altLang="en-US" dirty="0"/>
              <a:t>スキル</a:t>
            </a:r>
            <a:r>
              <a:rPr lang="en-US" altLang="ja-JP" dirty="0"/>
              <a:t>": ["</a:t>
            </a:r>
            <a:r>
              <a:rPr lang="ja-JP" altLang="en-US" dirty="0"/>
              <a:t>二刀流</a:t>
            </a:r>
            <a:r>
              <a:rPr lang="en-US" altLang="ja-JP" dirty="0"/>
              <a:t>", "</a:t>
            </a:r>
            <a:r>
              <a:rPr lang="ja-JP" altLang="en-US" dirty="0"/>
              <a:t>隠密</a:t>
            </a:r>
            <a:r>
              <a:rPr lang="en-US" altLang="ja-JP" dirty="0"/>
              <a:t>", "</a:t>
            </a:r>
            <a:r>
              <a:rPr lang="ja-JP" altLang="en-US" dirty="0"/>
              <a:t>毒攻撃</a:t>
            </a:r>
            <a:r>
              <a:rPr lang="en-US" altLang="ja-JP" dirty="0"/>
              <a:t>", "</a:t>
            </a:r>
            <a:r>
              <a:rPr lang="ja-JP" altLang="en-US" dirty="0"/>
              <a:t>盗む</a:t>
            </a:r>
            <a:r>
              <a:rPr lang="en-US" altLang="ja-JP" dirty="0"/>
              <a:t>"] }</a:t>
            </a:r>
          </a:p>
          <a:p>
            <a:pPr marL="0" indent="0">
              <a:buNone/>
            </a:pPr>
            <a:r>
              <a:rPr lang="ja-JP" altLang="en-US" dirty="0"/>
              <a:t>補足</a:t>
            </a:r>
          </a:p>
          <a:p>
            <a:r>
              <a:rPr lang="ja-JP" altLang="en-US" dirty="0"/>
              <a:t>勇者は属性耐性を持たないため、「属性耐性」の項目を省略している。これはドキュメント型の柔軟性を示す例である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E5E57-3B8A-3E17-E3CB-0C81A409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33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1CC7-6156-12F6-9C08-026124309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BA3FE4-EE33-9BD5-8BB5-E412200E8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第</a:t>
            </a:r>
            <a:r>
              <a:rPr lang="en-US" altLang="ja-JP" dirty="0"/>
              <a:t>1</a:t>
            </a:r>
            <a:r>
              <a:rPr lang="ja-JP" altLang="en-US" dirty="0"/>
              <a:t>回から第</a:t>
            </a:r>
            <a:r>
              <a:rPr lang="en-US" altLang="ja-JP" dirty="0"/>
              <a:t>14</a:t>
            </a:r>
            <a:r>
              <a:rPr lang="ja-JP" altLang="en-US" dirty="0"/>
              <a:t>回で学んだ内容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CB41A7-DA84-FDB6-5058-9FC7E4E2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altLang="ja-JP" dirty="0"/>
            </a:b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これらはすべて</a:t>
            </a:r>
            <a:r>
              <a:rPr lang="ja-JP" altLang="en-US" b="1" dirty="0"/>
              <a:t>リレーショナルデータベースの技術</a:t>
            </a:r>
            <a:r>
              <a:rPr lang="ja-JP" altLang="en-US" dirty="0"/>
              <a:t>である。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858000-DBC9-7365-C5F0-A27C7252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41EFCC1-F8F2-90AC-D934-ABBDE7638B68}"/>
              </a:ext>
            </a:extLst>
          </p:cNvPr>
          <p:cNvSpPr txBox="1"/>
          <p:nvPr/>
        </p:nvSpPr>
        <p:spPr>
          <a:xfrm>
            <a:off x="1190410" y="4947145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  <p:pic>
        <p:nvPicPr>
          <p:cNvPr id="7" name="図 6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C0B5F22A-7B4B-32A3-68EA-5FAAC58C3A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93"/>
            <a:ext cx="9144000" cy="49876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41B4B8-9015-1633-921A-039478CFD6E9}"/>
              </a:ext>
            </a:extLst>
          </p:cNvPr>
          <p:cNvSpPr txBox="1"/>
          <p:nvPr/>
        </p:nvSpPr>
        <p:spPr>
          <a:xfrm>
            <a:off x="162427" y="5513557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96071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70791-92D1-4401-97AC-6D84B824E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, ウォーターフォール図&#10;&#10;AI 生成コンテンツは誤りを含む可能性があります。">
            <a:extLst>
              <a:ext uri="{FF2B5EF4-FFF2-40B4-BE49-F238E27FC236}">
                <a16:creationId xmlns:a16="http://schemas.microsoft.com/office/drawing/2014/main" id="{A62F8F4C-765C-1825-039A-3FFD4C4FA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650"/>
            <a:ext cx="9065182" cy="50596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19F53CC-27D6-D1A2-4D28-E849FBEC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リレーショナルデータベースが得意なこと①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F6E21B-7B8E-31E3-934E-7F9FDABC5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9" y="1092995"/>
            <a:ext cx="8461208" cy="6011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u="sng" dirty="0"/>
              <a:t>複数のテーブル</a:t>
            </a:r>
            <a:r>
              <a:rPr lang="ja-JP" altLang="en-US" u="sng" dirty="0"/>
              <a:t>を</a:t>
            </a:r>
            <a:r>
              <a:rPr lang="ja-JP" altLang="en-US" b="1" u="sng" dirty="0"/>
              <a:t>関連付けた問い合わせ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リレーショナルデータベースは、このような複雑な問い合わせを得意とする。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2067AD-2C1F-6D18-0E47-137FE77B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64F02E-92AD-F6CD-54EE-4376FE9666A2}"/>
              </a:ext>
            </a:extLst>
          </p:cNvPr>
          <p:cNvSpPr txBox="1"/>
          <p:nvPr/>
        </p:nvSpPr>
        <p:spPr>
          <a:xfrm>
            <a:off x="201529" y="4656860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748447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9FF7D-67DC-37E2-4D62-C7C511273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5BE6810C-F344-CB95-EBDF-5346B8C72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747"/>
            <a:ext cx="9144000" cy="49876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4C782E3-6F58-D5F0-6FAF-BFA49C49D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リレーショナルデータベースが得意なこと②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245D8F-ED36-179F-EABD-A98274D8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795383"/>
            <a:ext cx="8461208" cy="887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/>
              <a:t>リレーショナルデータベースは、</a:t>
            </a:r>
            <a:r>
              <a:rPr lang="ja-JP" altLang="en-US" b="1" dirty="0"/>
              <a:t>トランザクション</a:t>
            </a:r>
            <a:r>
              <a:rPr lang="ja-JP" altLang="en-US" dirty="0"/>
              <a:t>や</a:t>
            </a:r>
            <a:r>
              <a:rPr lang="ja-JP" altLang="en-US" b="1" dirty="0"/>
              <a:t>制約</a:t>
            </a:r>
            <a:r>
              <a:rPr lang="ja-JP" altLang="en-US" dirty="0"/>
              <a:t>により、データの信頼性を向上できる。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3BB867-DBC7-18BB-1DED-D199DC54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11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53C3B-5CF5-9315-4BAB-18BF96CCE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8311FC-ECAE-FA66-BB12-008CFDD9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リレーショナルデータベースが苦手なこと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434C93F-A954-E2E1-B951-3684DDE83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44893"/>
            <a:ext cx="8461208" cy="6213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インターネットの普及により、</a:t>
            </a:r>
            <a:r>
              <a:rPr lang="ja-JP" altLang="en-US" b="1" dirty="0"/>
              <a:t>リレーショナルデータベースでは対応が難しい状況が生まれた</a:t>
            </a:r>
            <a:r>
              <a:rPr lang="ja-JP" altLang="en-US" dirty="0"/>
              <a:t>。</a:t>
            </a:r>
          </a:p>
          <a:p>
            <a:pPr marL="0" indent="0">
              <a:buNone/>
            </a:pPr>
            <a:r>
              <a:rPr lang="ja-JP" altLang="en-US" b="1" u="sng" dirty="0"/>
              <a:t>①　大量の単純なデータを高速に処理する場面</a:t>
            </a:r>
          </a:p>
          <a:p>
            <a:r>
              <a:rPr lang="en-US" altLang="ja-JP" dirty="0"/>
              <a:t>SNS</a:t>
            </a:r>
            <a:r>
              <a:rPr lang="ja-JP" altLang="en-US" dirty="0"/>
              <a:t>の「いいね」ボタンは、</a:t>
            </a:r>
            <a:r>
              <a:rPr lang="en-US" altLang="ja-JP" b="1" dirty="0"/>
              <a:t>1</a:t>
            </a:r>
            <a:r>
              <a:rPr lang="ja-JP" altLang="en-US" b="1" dirty="0"/>
              <a:t>秒間に数万件</a:t>
            </a:r>
            <a:r>
              <a:rPr lang="ja-JP" altLang="en-US" dirty="0"/>
              <a:t>押される可能性がある。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リレーショナルデータベースでは、</a:t>
            </a:r>
            <a:r>
              <a:rPr lang="en-US" altLang="ja-JP" dirty="0"/>
              <a:t>1</a:t>
            </a:r>
            <a:r>
              <a:rPr lang="ja-JP" altLang="en-US" dirty="0"/>
              <a:t>件ごとに</a:t>
            </a:r>
            <a:r>
              <a:rPr lang="ja-JP" altLang="en-US" b="1" dirty="0"/>
              <a:t>テーブルの制約を確認する処理</a:t>
            </a:r>
            <a:r>
              <a:rPr lang="ja-JP" altLang="en-US" dirty="0"/>
              <a:t>が発生。このような大量データの高速処理には</a:t>
            </a:r>
            <a:r>
              <a:rPr lang="ja-JP" altLang="en-US" b="1" dirty="0"/>
              <a:t>工夫が必要</a:t>
            </a:r>
            <a:r>
              <a:rPr lang="ja-JP" altLang="en-US" dirty="0"/>
              <a:t>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AF1B54-93AF-C67C-90AA-CE36F6E9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 descr="グラフ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EE8BFC7-BA11-9540-AAE4-DDBA1C57C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85" y="2779791"/>
            <a:ext cx="4325257" cy="241409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2FC4B1-827A-E463-F538-78AFB0A65B60}"/>
              </a:ext>
            </a:extLst>
          </p:cNvPr>
          <p:cNvSpPr txBox="1"/>
          <p:nvPr/>
        </p:nvSpPr>
        <p:spPr>
          <a:xfrm>
            <a:off x="3686867" y="519388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81060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C8098-8F0E-4D41-24D4-936489996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22B337-F219-BD54-386C-206123AA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リレーショナルデータベースが苦手なこと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91F08B-1A4A-EDAB-0D8D-6DB2EE00D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00100"/>
            <a:ext cx="8461208" cy="5882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u="sng" dirty="0"/>
              <a:t>②　データの構造が一定でない場面</a:t>
            </a:r>
          </a:p>
          <a:p>
            <a:r>
              <a:rPr lang="ja-JP" altLang="en-US" b="1" dirty="0"/>
              <a:t>ユーザー</a:t>
            </a:r>
            <a:r>
              <a:rPr lang="en-US" altLang="ja-JP" b="1" dirty="0"/>
              <a:t>A</a:t>
            </a:r>
            <a:r>
              <a:rPr lang="ja-JP" altLang="en-US" dirty="0"/>
              <a:t>は「</a:t>
            </a:r>
            <a:r>
              <a:rPr lang="ja-JP" altLang="en-US" b="1" dirty="0"/>
              <a:t>趣味</a:t>
            </a:r>
            <a:r>
              <a:rPr lang="ja-JP" altLang="en-US" dirty="0"/>
              <a:t>」を、</a:t>
            </a:r>
            <a:r>
              <a:rPr lang="ja-JP" altLang="en-US" b="1" dirty="0"/>
              <a:t>ユーザー</a:t>
            </a:r>
            <a:r>
              <a:rPr lang="en-US" altLang="ja-JP" b="1" dirty="0"/>
              <a:t>B</a:t>
            </a:r>
            <a:r>
              <a:rPr lang="ja-JP" altLang="en-US" dirty="0"/>
              <a:t>は「</a:t>
            </a:r>
            <a:r>
              <a:rPr lang="ja-JP" altLang="en-US" b="1" dirty="0"/>
              <a:t>職業</a:t>
            </a:r>
            <a:r>
              <a:rPr lang="ja-JP" altLang="en-US" dirty="0"/>
              <a:t>」を登録するような場合、</a:t>
            </a:r>
            <a:r>
              <a:rPr lang="ja-JP" altLang="en-US" b="1" dirty="0"/>
              <a:t>テーブルには両方の列が必要</a:t>
            </a:r>
            <a:r>
              <a:rPr lang="ja-JP" altLang="en-US" dirty="0"/>
              <a:t>になる。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列数が増加、</a:t>
            </a:r>
            <a:r>
              <a:rPr lang="ja-JP" altLang="en-US" b="1" dirty="0"/>
              <a:t>新しい項目を追加</a:t>
            </a:r>
            <a:r>
              <a:rPr lang="ja-JP" altLang="en-US" dirty="0"/>
              <a:t>するたびに</a:t>
            </a:r>
            <a:r>
              <a:rPr lang="ja-JP" altLang="en-US" b="1" dirty="0"/>
              <a:t>テーブル構造の変更</a:t>
            </a:r>
            <a:r>
              <a:rPr lang="ja-JP" altLang="en-US" dirty="0"/>
              <a:t>が必要。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0EE926-DD57-F6DF-97B1-DC9B8E3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8" name="図 7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C2AF868B-2BC4-4216-3B85-1F8E937FB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3" y="2257380"/>
            <a:ext cx="5384800" cy="293716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FB117D6-A9E4-CCBE-7081-3EB24646CA93}"/>
              </a:ext>
            </a:extLst>
          </p:cNvPr>
          <p:cNvSpPr txBox="1"/>
          <p:nvPr/>
        </p:nvSpPr>
        <p:spPr>
          <a:xfrm>
            <a:off x="3510336" y="5272147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956425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CDD57-41AD-BD43-86B8-DF7D15CBA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2399B2-F34D-AA78-418D-537FAC0D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NoSQL</a:t>
            </a:r>
            <a:r>
              <a:rPr lang="ja-JP" altLang="en-US" dirty="0"/>
              <a:t>データベースとは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72FA58-DFED-E8BA-1766-B23D50A7D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lang="en-US" altLang="ja-JP" b="1" dirty="0"/>
              <a:t>NoSQL</a:t>
            </a:r>
            <a:r>
              <a:rPr lang="ja-JP" altLang="en-US" b="1" dirty="0"/>
              <a:t>（</a:t>
            </a:r>
            <a:r>
              <a:rPr lang="en-US" altLang="ja-JP" b="1" dirty="0"/>
              <a:t>Not Only SQL</a:t>
            </a:r>
            <a:r>
              <a:rPr lang="ja-JP" altLang="en-US" b="1" dirty="0"/>
              <a:t>）</a:t>
            </a:r>
            <a:r>
              <a:rPr lang="ja-JP" altLang="en-US" dirty="0"/>
              <a:t>は、</a:t>
            </a:r>
            <a:r>
              <a:rPr lang="ja-JP" altLang="en-US" b="1" dirty="0"/>
              <a:t>リレーショナルデータベース以外のデータベースの総称</a:t>
            </a:r>
            <a:r>
              <a:rPr lang="ja-JP" altLang="en-US" dirty="0"/>
              <a:t>である。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b="1" dirty="0"/>
              <a:t>基本的な考え方</a:t>
            </a:r>
            <a:r>
              <a:rPr lang="en-US" altLang="ja-JP" dirty="0"/>
              <a:t>】</a:t>
            </a:r>
            <a:endParaRPr lang="ja-JP" altLang="en-US" dirty="0"/>
          </a:p>
          <a:p>
            <a:r>
              <a:rPr lang="ja-JP" altLang="en-US" dirty="0"/>
              <a:t>テーブル形式にこだわらない</a:t>
            </a:r>
          </a:p>
          <a:p>
            <a:r>
              <a:rPr lang="ja-JP" altLang="en-US" b="1" dirty="0"/>
              <a:t>データ構造を柔軟に変更可能</a:t>
            </a:r>
          </a:p>
          <a:p>
            <a:r>
              <a:rPr lang="ja-JP" altLang="en-US" b="1" dirty="0"/>
              <a:t>単純な読み書きを高速に処理</a:t>
            </a:r>
          </a:p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注意</a:t>
            </a:r>
            <a:r>
              <a:rPr lang="en-US" altLang="ja-JP" dirty="0"/>
              <a:t>】</a:t>
            </a:r>
            <a:endParaRPr lang="ja-JP" altLang="en-US" dirty="0"/>
          </a:p>
          <a:p>
            <a:r>
              <a:rPr lang="en-US" altLang="ja-JP" dirty="0"/>
              <a:t>NoSQL</a:t>
            </a:r>
            <a:r>
              <a:rPr lang="ja-JP" altLang="en-US" dirty="0"/>
              <a:t>はリレーショナルデータベースを「置き換える」ものではない。それぞれに得意な場面があり、目的に応じて「使い分ける」ものである。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5B5395-0CB1-9714-51C3-A7E2A2BC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050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1853</Words>
  <Application>Microsoft Office PowerPoint</Application>
  <PresentationFormat>画面に合わせる (4:3)</PresentationFormat>
  <Paragraphs>400</Paragraphs>
  <Slides>34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0" baseType="lpstr">
      <vt:lpstr>Noto Sans SC</vt:lpstr>
      <vt:lpstr>游ゴシック</vt:lpstr>
      <vt:lpstr>Arial</vt:lpstr>
      <vt:lpstr>Calibri</vt:lpstr>
      <vt:lpstr>Segoe UI</vt:lpstr>
      <vt:lpstr>Office テーマ</vt:lpstr>
      <vt:lpstr>15. 種々のデータベースシステム、NoSQLデータベース</vt:lpstr>
      <vt:lpstr>PowerPoint プレゼンテーション</vt:lpstr>
      <vt:lpstr>今回の内容</vt:lpstr>
      <vt:lpstr>第1回から第14回で学んだ内容</vt:lpstr>
      <vt:lpstr>リレーショナルデータベースが得意なこと①</vt:lpstr>
      <vt:lpstr>リレーショナルデータベースが得意なこと②</vt:lpstr>
      <vt:lpstr>リレーショナルデータベースが苦手なこと</vt:lpstr>
      <vt:lpstr>リレーショナルデータベースが苦手なこと</vt:lpstr>
      <vt:lpstr>NoSQLデータベースとは</vt:lpstr>
      <vt:lpstr>データベースシステムの種類</vt:lpstr>
      <vt:lpstr>NoSQLの代表的な形式</vt:lpstr>
      <vt:lpstr>キー・バリュー型</vt:lpstr>
      <vt:lpstr>キー・バリュー型の用途</vt:lpstr>
      <vt:lpstr>さまざまなシステムのデータ交換に使用される JSON</vt:lpstr>
      <vt:lpstr>JSON の書き方</vt:lpstr>
      <vt:lpstr>JSONの値の種類</vt:lpstr>
      <vt:lpstr>JSON の実例</vt:lpstr>
      <vt:lpstr>JSONの複数項目</vt:lpstr>
      <vt:lpstr>JSONの配列とネスト</vt:lpstr>
      <vt:lpstr>ドキュメント型NoSQL と JSON</vt:lpstr>
      <vt:lpstr>JSOによるドキュメント型 NoSQL と Web サービスの連携</vt:lpstr>
      <vt:lpstr>JSONとテーブルの対応</vt:lpstr>
      <vt:lpstr>ドキュメント型 NoSQL の特徴</vt:lpstr>
      <vt:lpstr>リレーショナルデータベースとNoSQLの比較</vt:lpstr>
      <vt:lpstr>使い分けの考え方</vt:lpstr>
      <vt:lpstr>実際のシステムでの利用例</vt:lpstr>
      <vt:lpstr>全体まとめ</vt:lpstr>
      <vt:lpstr>演習の目的</vt:lpstr>
      <vt:lpstr>PowerPoint プレゼンテーション</vt:lpstr>
      <vt:lpstr>PowerPoint プレゼンテーション</vt:lpstr>
      <vt:lpstr>解答（問1）キャラクターテーブル</vt:lpstr>
      <vt:lpstr>解答（問1）装備・スキルテーブル</vt:lpstr>
      <vt:lpstr>解答（問1）属性耐性テーブル</vt:lpstr>
      <vt:lpstr>解答（問2）JSON形式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リレーショナルデータベースの基本</dc:title>
  <dc:creator>kaneko kunihiko</dc:creator>
  <cp:lastModifiedBy>金子　邦彦</cp:lastModifiedBy>
  <cp:revision>384</cp:revision>
  <dcterms:created xsi:type="dcterms:W3CDTF">2019-11-02T00:06:04Z</dcterms:created>
  <dcterms:modified xsi:type="dcterms:W3CDTF">2026-01-22T15:29:08Z</dcterms:modified>
</cp:coreProperties>
</file>