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5" r:id="rId2"/>
  </p:sldMasterIdLst>
  <p:notesMasterIdLst>
    <p:notesMasterId r:id="rId45"/>
  </p:notesMasterIdLst>
  <p:sldIdLst>
    <p:sldId id="907" r:id="rId3"/>
    <p:sldId id="2336" r:id="rId4"/>
    <p:sldId id="2306" r:id="rId5"/>
    <p:sldId id="2247" r:id="rId6"/>
    <p:sldId id="2307" r:id="rId7"/>
    <p:sldId id="2308" r:id="rId8"/>
    <p:sldId id="2309" r:id="rId9"/>
    <p:sldId id="2311" r:id="rId10"/>
    <p:sldId id="2312" r:id="rId11"/>
    <p:sldId id="2313" r:id="rId12"/>
    <p:sldId id="2314" r:id="rId13"/>
    <p:sldId id="2316" r:id="rId14"/>
    <p:sldId id="2315" r:id="rId15"/>
    <p:sldId id="2310" r:id="rId16"/>
    <p:sldId id="2317" r:id="rId17"/>
    <p:sldId id="2318" r:id="rId18"/>
    <p:sldId id="2319" r:id="rId19"/>
    <p:sldId id="2320" r:id="rId20"/>
    <p:sldId id="2322" r:id="rId21"/>
    <p:sldId id="2323" r:id="rId22"/>
    <p:sldId id="2324" r:id="rId23"/>
    <p:sldId id="2325" r:id="rId24"/>
    <p:sldId id="2304" r:id="rId25"/>
    <p:sldId id="2326" r:id="rId26"/>
    <p:sldId id="2329" r:id="rId27"/>
    <p:sldId id="2279" r:id="rId28"/>
    <p:sldId id="2250" r:id="rId29"/>
    <p:sldId id="2251" r:id="rId30"/>
    <p:sldId id="2252" r:id="rId31"/>
    <p:sldId id="2253" r:id="rId32"/>
    <p:sldId id="2254" r:id="rId33"/>
    <p:sldId id="2295" r:id="rId34"/>
    <p:sldId id="2327" r:id="rId35"/>
    <p:sldId id="2298" r:id="rId36"/>
    <p:sldId id="2328" r:id="rId37"/>
    <p:sldId id="2301" r:id="rId38"/>
    <p:sldId id="2330" r:id="rId39"/>
    <p:sldId id="2331" r:id="rId40"/>
    <p:sldId id="2332" r:id="rId41"/>
    <p:sldId id="2333" r:id="rId42"/>
    <p:sldId id="2334" r:id="rId43"/>
    <p:sldId id="2335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7" autoAdjust="0"/>
    <p:restoredTop sz="94660"/>
  </p:normalViewPr>
  <p:slideViewPr>
    <p:cSldViewPr snapToGrid="0">
      <p:cViewPr varScale="1">
        <p:scale>
          <a:sx n="42" d="100"/>
          <a:sy n="42" d="100"/>
        </p:scale>
        <p:origin x="42" y="1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516"/>
    </p:cViewPr>
  </p:sorterViewPr>
  <p:notesViewPr>
    <p:cSldViewPr snapToGrid="0">
      <p:cViewPr varScale="1">
        <p:scale>
          <a:sx n="36" d="100"/>
          <a:sy n="36" d="100"/>
        </p:scale>
        <p:origin x="1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06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2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68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8F9rdskdANKrWkB9CTbzyi8e8Gpuj18V?usp=drive_link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14. </a:t>
            </a:r>
            <a:r>
              <a:rPr lang="ja-JP" altLang="en-US" sz="3600" dirty="0">
                <a:latin typeface="メイリオ" panose="020B0604030504040204" pitchFamily="50" charset="-128"/>
              </a:rPr>
              <a:t>データベースアプリケーションの実践</a:t>
            </a:r>
            <a:br>
              <a:rPr lang="en-US" altLang="ja-JP" sz="3600" dirty="0">
                <a:latin typeface="メイリオ" panose="020B0604030504040204" pitchFamily="50" charset="-128"/>
              </a:rPr>
            </a:br>
            <a:br>
              <a:rPr lang="en-US" altLang="ja-JP" sz="3600" dirty="0">
                <a:latin typeface="メイリオ" panose="020B0604030504040204" pitchFamily="50" charset="-128"/>
              </a:rPr>
            </a:b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C7159-2734-9419-64E3-A4BAC359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0721F-325C-9122-2E11-11656216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sqlite3 </a:t>
            </a:r>
            <a:r>
              <a:rPr lang="ja-JP" altLang="en-US" dirty="0"/>
              <a:t>のカーソルの使い方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2BF89F-E857-4646-D2C0-C551F477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行き：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をデータベースシステムに送る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→ </a:t>
            </a:r>
            <a:r>
              <a:rPr kumimoji="1" lang="en-US" altLang="ja-JP" dirty="0"/>
              <a:t>execute()</a:t>
            </a:r>
          </a:p>
          <a:p>
            <a:r>
              <a:rPr kumimoji="1" lang="ja-JP" altLang="en-US" dirty="0"/>
              <a:t>帰り：結果を戻す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 </a:t>
            </a:r>
            <a:r>
              <a:rPr kumimoji="1" lang="en-US" altLang="ja-JP" dirty="0" err="1"/>
              <a:t>fetchone</a:t>
            </a:r>
            <a:r>
              <a:rPr kumimoji="1" lang="en-US" altLang="ja-JP" dirty="0"/>
              <a:t>() / </a:t>
            </a:r>
            <a:r>
              <a:rPr kumimoji="1" lang="en-US" altLang="ja-JP" dirty="0" err="1"/>
              <a:t>fetchall</a:t>
            </a:r>
            <a:r>
              <a:rPr kumimoji="1" lang="en-US" altLang="ja-JP" dirty="0"/>
              <a:t>()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プログラム例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cur = </a:t>
            </a:r>
            <a:r>
              <a:rPr lang="en-US" altLang="ja-JP" dirty="0" err="1"/>
              <a:t>conn.cursor</a:t>
            </a:r>
            <a:r>
              <a:rPr lang="en-US" altLang="ja-JP" dirty="0"/>
              <a:t>() </a:t>
            </a:r>
            <a:r>
              <a:rPr lang="en-US" altLang="ja-JP" i="1" dirty="0"/>
              <a:t># </a:t>
            </a:r>
            <a:r>
              <a:rPr lang="ja-JP" altLang="en-US" i="1" dirty="0"/>
              <a:t>カーソルを作成</a:t>
            </a:r>
            <a:r>
              <a:rPr lang="ja-JP" altLang="en-US" dirty="0"/>
              <a:t> </a:t>
            </a:r>
            <a:r>
              <a:rPr lang="en-US" altLang="ja-JP" dirty="0" err="1"/>
              <a:t>cur.execute</a:t>
            </a:r>
            <a:r>
              <a:rPr lang="en-US" altLang="ja-JP" dirty="0"/>
              <a:t>("SELECT ...") </a:t>
            </a:r>
            <a:r>
              <a:rPr lang="en-US" altLang="ja-JP" i="1" dirty="0"/>
              <a:t># SQL</a:t>
            </a:r>
            <a:r>
              <a:rPr lang="ja-JP" altLang="en-US" i="1" dirty="0"/>
              <a:t>を実行</a:t>
            </a:r>
            <a:r>
              <a:rPr lang="ja-JP" altLang="en-US" dirty="0"/>
              <a:t> </a:t>
            </a:r>
            <a:r>
              <a:rPr lang="en-US" altLang="ja-JP" dirty="0"/>
              <a:t>result = </a:t>
            </a:r>
            <a:r>
              <a:rPr lang="en-US" altLang="ja-JP" dirty="0" err="1"/>
              <a:t>cur.fetchall</a:t>
            </a:r>
            <a:r>
              <a:rPr lang="en-US" altLang="ja-JP" dirty="0"/>
              <a:t>() </a:t>
            </a:r>
            <a:r>
              <a:rPr lang="en-US" altLang="ja-JP" i="1" dirty="0"/>
              <a:t># </a:t>
            </a:r>
            <a:r>
              <a:rPr lang="ja-JP" altLang="en-US" i="1" dirty="0"/>
              <a:t>結果を取得</a:t>
            </a:r>
            <a:endParaRPr lang="en-US" altLang="ja-JP" i="1" dirty="0"/>
          </a:p>
          <a:p>
            <a:pPr marL="0" indent="0">
              <a:buNone/>
            </a:pPr>
            <a:endParaRPr kumimoji="1" lang="en-US" altLang="ja-JP" i="1" dirty="0"/>
          </a:p>
          <a:p>
            <a:pPr marL="0" indent="0">
              <a:buNone/>
            </a:pPr>
            <a:r>
              <a:rPr kumimoji="1" lang="en-US" altLang="ja-JP" i="1" dirty="0" err="1"/>
              <a:t>fetchone</a:t>
            </a:r>
            <a:r>
              <a:rPr kumimoji="1" lang="en-US" altLang="ja-JP" i="1" dirty="0"/>
              <a:t>() </a:t>
            </a:r>
            <a:r>
              <a:rPr kumimoji="1" lang="ja-JP" altLang="en-US" i="1" dirty="0"/>
              <a:t>・・・ </a:t>
            </a:r>
            <a:r>
              <a:rPr kumimoji="1" lang="en-US" altLang="ja-JP" i="1" dirty="0"/>
              <a:t>1</a:t>
            </a:r>
            <a:r>
              <a:rPr kumimoji="1" lang="ja-JP" altLang="en-US" i="1" dirty="0"/>
              <a:t>件だけ必要なとき</a:t>
            </a:r>
            <a:endParaRPr kumimoji="1" lang="en-US" altLang="ja-JP" i="1" dirty="0"/>
          </a:p>
          <a:p>
            <a:pPr marL="0" indent="0">
              <a:buNone/>
            </a:pPr>
            <a:r>
              <a:rPr kumimoji="1" lang="en-US" altLang="ja-JP" i="1" dirty="0" err="1"/>
              <a:t>fetchall</a:t>
            </a:r>
            <a:r>
              <a:rPr kumimoji="1" lang="en-US" altLang="ja-JP" i="1" dirty="0"/>
              <a:t>()</a:t>
            </a:r>
            <a:r>
              <a:rPr lang="ja-JP" altLang="en-US" i="1" dirty="0"/>
              <a:t> ・・・ </a:t>
            </a:r>
            <a:r>
              <a:rPr kumimoji="1" lang="ja-JP" altLang="en-US" i="1" dirty="0"/>
              <a:t>全件必要なとき</a:t>
            </a:r>
            <a:endParaRPr kumimoji="1" lang="en-US" altLang="ja-JP" i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0D5380-C76C-3049-D800-119F2D3A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14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C8173-1553-C237-0C38-37A2C0C9A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3927DF-5A03-2EE2-81A9-17A4320E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データは「リスト」に入れて渡す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2464F8-AAAF-A373-FC01-BB043CCB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587522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データは</a:t>
            </a:r>
            <a:r>
              <a:rPr kumimoji="1" lang="ja-JP" altLang="en-US" b="1" dirty="0"/>
              <a:t>リスト</a:t>
            </a:r>
            <a:r>
              <a:rPr lang="ja-JP" altLang="en-US" b="1" dirty="0"/>
              <a:t>（角括弧 </a:t>
            </a:r>
            <a:r>
              <a:rPr lang="en-US" altLang="ja-JP" b="1" dirty="0"/>
              <a:t>[]</a:t>
            </a:r>
            <a:r>
              <a:rPr lang="ja-JP" altLang="en-US" b="1" dirty="0"/>
              <a:t>）</a:t>
            </a:r>
            <a:r>
              <a:rPr kumimoji="1" lang="ja-JP" altLang="en-US" dirty="0"/>
              <a:t>に入れて渡す</a:t>
            </a:r>
            <a:endParaRPr kumimoji="1" lang="en-US" altLang="ja-JP" dirty="0"/>
          </a:p>
          <a:p>
            <a:r>
              <a:rPr lang="en-US" altLang="ja-JP" b="1" dirty="0"/>
              <a:t>SQL</a:t>
            </a:r>
            <a:r>
              <a:rPr lang="ja-JP" altLang="en-US" b="1" dirty="0"/>
              <a:t>文の </a:t>
            </a:r>
            <a:r>
              <a:rPr lang="en-US" altLang="ja-JP" b="1" dirty="0"/>
              <a:t>?</a:t>
            </a:r>
            <a:r>
              <a:rPr lang="ja-JP" altLang="en-US" b="1" dirty="0"/>
              <a:t> </a:t>
            </a:r>
            <a:r>
              <a:rPr lang="ja-JP" altLang="en-US" dirty="0"/>
              <a:t>と、</a:t>
            </a:r>
            <a:r>
              <a:rPr lang="ja-JP" altLang="en-US" b="1" dirty="0"/>
              <a:t>リストの要素</a:t>
            </a:r>
            <a:r>
              <a:rPr lang="ja-JP" altLang="en-US" dirty="0"/>
              <a:t>が</a:t>
            </a:r>
            <a:r>
              <a:rPr lang="ja-JP" altLang="en-US" b="1" dirty="0"/>
              <a:t>順番に対応する</a:t>
            </a:r>
            <a:endParaRPr lang="en-US" altLang="ja-JP" b="1" dirty="0"/>
          </a:p>
          <a:p>
            <a:pPr marL="0" indent="0">
              <a:buNone/>
            </a:pPr>
            <a:endParaRPr lang="en-US" altLang="ja-JP" u="sng" dirty="0"/>
          </a:p>
          <a:p>
            <a:pPr marL="0" indent="0">
              <a:buNone/>
            </a:pPr>
            <a:r>
              <a:rPr lang="ja-JP" altLang="en-US" u="sng" dirty="0"/>
              <a:t>プログラム例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sz="2400" dirty="0" err="1"/>
              <a:t>data_list</a:t>
            </a:r>
            <a:r>
              <a:rPr lang="en-US" altLang="ja-JP" sz="2400" dirty="0"/>
              <a:t> = [1, '</a:t>
            </a:r>
            <a:r>
              <a:rPr lang="ja-JP" altLang="en-US" sz="2400" dirty="0"/>
              <a:t>パソコン</a:t>
            </a:r>
            <a:r>
              <a:rPr lang="en-US" altLang="ja-JP" sz="2400" dirty="0"/>
              <a:t>',</a:t>
            </a:r>
            <a:r>
              <a:rPr lang="ja-JP" altLang="en-US" sz="2400" dirty="0"/>
              <a:t> </a:t>
            </a:r>
            <a:r>
              <a:rPr lang="en-US" altLang="ja-JP" sz="2400" dirty="0"/>
              <a:t>120000]</a:t>
            </a:r>
            <a:r>
              <a:rPr lang="ja-JP" altLang="en-US" sz="2400" dirty="0"/>
              <a:t> </a:t>
            </a:r>
            <a:r>
              <a:rPr lang="en-US" altLang="ja-JP" sz="2400" dirty="0" err="1"/>
              <a:t>cur.execute</a:t>
            </a:r>
            <a:r>
              <a:rPr lang="en-US" altLang="ja-JP" sz="2400" b="1" dirty="0"/>
              <a:t>("INSERT INTO items VALUES (?, ?, ?)", </a:t>
            </a:r>
            <a:r>
              <a:rPr lang="en-US" altLang="ja-JP" sz="2400" b="1" dirty="0" err="1"/>
              <a:t>data_list</a:t>
            </a:r>
            <a:r>
              <a:rPr lang="en-US" altLang="ja-JP" sz="2400" dirty="0"/>
              <a:t>)</a:t>
            </a: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? </a:t>
            </a:r>
            <a:r>
              <a:rPr lang="ja-JP" altLang="en-US" dirty="0"/>
              <a:t>の位置              対応する値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</a:t>
            </a:r>
            <a:r>
              <a:rPr lang="ja-JP" altLang="en-US" dirty="0"/>
              <a:t>番目  </a:t>
            </a:r>
            <a:r>
              <a:rPr lang="en-US" altLang="ja-JP" dirty="0"/>
              <a:t>1            </a:t>
            </a:r>
            <a:r>
              <a:rPr lang="ja-JP" altLang="en-US" dirty="0"/>
              <a:t>（</a:t>
            </a:r>
            <a:r>
              <a:rPr lang="en-US" altLang="ja-JP" dirty="0"/>
              <a:t>id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</a:t>
            </a:r>
            <a:r>
              <a:rPr lang="ja-JP" altLang="en-US" dirty="0"/>
              <a:t>番目  </a:t>
            </a:r>
            <a:r>
              <a:rPr lang="en-US" altLang="ja-JP" dirty="0"/>
              <a:t>'</a:t>
            </a:r>
            <a:r>
              <a:rPr lang="ja-JP" altLang="en-US" dirty="0"/>
              <a:t>パソコン</a:t>
            </a:r>
            <a:r>
              <a:rPr lang="en-US" altLang="ja-JP" dirty="0"/>
              <a:t>'</a:t>
            </a:r>
            <a:r>
              <a:rPr lang="ja-JP" altLang="en-US" dirty="0"/>
              <a:t>（</a:t>
            </a:r>
            <a:r>
              <a:rPr lang="en-US" altLang="ja-JP" dirty="0"/>
              <a:t>name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</a:t>
            </a:r>
            <a:r>
              <a:rPr lang="ja-JP" altLang="en-US" dirty="0"/>
              <a:t>番目  </a:t>
            </a:r>
            <a:r>
              <a:rPr lang="en-US" altLang="ja-JP" dirty="0"/>
              <a:t>120000   </a:t>
            </a:r>
            <a:r>
              <a:rPr lang="ja-JP" altLang="en-US" dirty="0"/>
              <a:t>（</a:t>
            </a:r>
            <a:r>
              <a:rPr lang="en-US" altLang="ja-JP" dirty="0"/>
              <a:t>price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708136-7554-B1CD-3AB2-5BE98F94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34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2754E-0844-53AA-778E-132F9A05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FDE137-9A59-B62A-2335-E54553FA7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14-2 </a:t>
            </a:r>
            <a:r>
              <a:rPr lang="ja-JP" altLang="en-US" dirty="0"/>
              <a:t>セキュリティ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B0AC7D-0DB8-355C-AD26-BAC3DA55A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8FEE2C-C3E5-913E-EF43-7E15DDD4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8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9A499-2030-AE97-ACDF-BD7C6CE7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3EE01-A4BD-C25F-15BF-37A77E0D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やってはいけないこと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A7E274-9688-DFCF-1DB4-EE75B550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24878" cy="5333166"/>
          </a:xfrm>
        </p:spPr>
        <p:txBody>
          <a:bodyPr/>
          <a:lstStyle/>
          <a:p>
            <a:r>
              <a:rPr kumimoji="1" lang="ja-JP" altLang="en-US" dirty="0"/>
              <a:t>文字列連結（</a:t>
            </a:r>
            <a:r>
              <a:rPr kumimoji="1" lang="en-US" altLang="ja-JP" dirty="0"/>
              <a:t>+</a:t>
            </a:r>
            <a:r>
              <a:rPr kumimoji="1" lang="ja-JP" altLang="en-US" dirty="0"/>
              <a:t>）で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を組み立ててはならない</a:t>
            </a:r>
            <a:endParaRPr kumimoji="1" lang="en-US" altLang="ja-JP" dirty="0"/>
          </a:p>
          <a:p>
            <a:r>
              <a:rPr kumimoji="1" lang="ja-JP" altLang="en-US" b="1" dirty="0"/>
              <a:t>ユーザーの入力</a:t>
            </a:r>
            <a:r>
              <a:rPr kumimoji="1" lang="ja-JP" altLang="en-US" dirty="0"/>
              <a:t>が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命令の一部</a:t>
            </a:r>
            <a:r>
              <a:rPr kumimoji="1" lang="ja-JP" altLang="en-US" dirty="0"/>
              <a:t>になってしまう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400" i="1" dirty="0"/>
              <a:t># </a:t>
            </a:r>
            <a:r>
              <a:rPr lang="ja-JP" altLang="en-US" sz="2400" i="1" dirty="0"/>
              <a:t>危険なコード（使用しないこと）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sql</a:t>
            </a:r>
            <a:r>
              <a:rPr lang="en-US" altLang="ja-JP" sz="2400" dirty="0"/>
              <a:t> = "SELECT * FROM items WHERE name = '" + </a:t>
            </a:r>
            <a:r>
              <a:rPr lang="en-US" altLang="ja-JP" sz="2400" dirty="0" err="1"/>
              <a:t>user_input</a:t>
            </a:r>
            <a:r>
              <a:rPr lang="en-US" altLang="ja-JP" sz="2400" dirty="0"/>
              <a:t> + "'"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551756-BE14-48BB-ADEF-8D98A596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19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93A41-BCBC-6B5F-5D2E-50869200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正常な動作と攻撃の比較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31D8CD-69BA-D7A5-9C1E-76E0BC5A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正常な場合：</a:t>
            </a:r>
            <a:r>
              <a:rPr kumimoji="1" lang="ja-JP" altLang="en-US" b="1" dirty="0"/>
              <a:t>ユーザーが「マウス」と入力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* FROM items WHERE name = '</a:t>
            </a:r>
            <a:r>
              <a:rPr kumimoji="1" lang="ja-JP" altLang="en-US" dirty="0"/>
              <a:t>マウス</a:t>
            </a:r>
            <a:r>
              <a:rPr kumimoji="1" lang="en-US" altLang="ja-JP" dirty="0"/>
              <a:t>’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en-US" altLang="ja-JP" dirty="0"/>
              <a:t>→ </a:t>
            </a:r>
            <a:r>
              <a:rPr kumimoji="1" lang="ja-JP" altLang="en-US" dirty="0"/>
              <a:t>マウスだけが検索される（意図通り）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攻撃された場合</a:t>
            </a:r>
            <a:r>
              <a:rPr kumimoji="1" lang="ja-JP" altLang="en-US" dirty="0"/>
              <a:t>：</a:t>
            </a:r>
            <a:r>
              <a:rPr kumimoji="1" lang="ja-JP" altLang="en-US" b="1" dirty="0"/>
              <a:t>ユーザーが </a:t>
            </a:r>
            <a:r>
              <a:rPr kumimoji="1" lang="en-US" altLang="ja-JP" b="1" dirty="0"/>
              <a:t>' OR '1'='1 </a:t>
            </a:r>
            <a:r>
              <a:rPr kumimoji="1" lang="ja-JP" altLang="en-US" b="1" dirty="0"/>
              <a:t>と入力</a:t>
            </a:r>
            <a:r>
              <a:rPr kumimoji="1" lang="en-US" altLang="ja-JP" dirty="0"/>
              <a:t>SELECT * FROM items WHERE name = '' OR '1'=‘1’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en-US" altLang="ja-JP" dirty="0"/>
              <a:t>→ ‘1’=‘1’ </a:t>
            </a:r>
            <a:r>
              <a:rPr kumimoji="1" lang="ja-JP" altLang="en-US" dirty="0"/>
              <a:t>は常に真なので、全商品が取得されてしまう。情報漏洩。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053FAB-9EED-F083-6F14-6B4620FC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4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CEA1D-B3B5-2FE1-EF0A-CF0FAFF8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</a:t>
            </a:r>
            <a:r>
              <a:rPr lang="ja-JP" altLang="en-US" dirty="0"/>
              <a:t>インジェクション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10AC31-CEB3-7C95-6508-5A06507B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SQL</a:t>
            </a:r>
            <a:r>
              <a:rPr lang="ja-JP" altLang="en-US" b="1" dirty="0"/>
              <a:t>インジェクション</a:t>
            </a:r>
            <a:r>
              <a:rPr lang="ja-JP" altLang="en-US" dirty="0"/>
              <a:t>：ユーザーの入力が</a:t>
            </a:r>
            <a:r>
              <a:rPr lang="en-US" altLang="ja-JP" dirty="0"/>
              <a:t>SQL</a:t>
            </a:r>
            <a:r>
              <a:rPr lang="ja-JP" altLang="en-US" dirty="0"/>
              <a:t>命令の一部として解釈される脆弱性</a:t>
            </a:r>
          </a:p>
          <a:p>
            <a:r>
              <a:rPr lang="ja-JP" altLang="en-US" b="1" dirty="0"/>
              <a:t>なぜ全データが漏洩するのか</a:t>
            </a:r>
            <a:endParaRPr lang="ja-JP" altLang="en-US" dirty="0"/>
          </a:p>
          <a:p>
            <a:r>
              <a:rPr lang="en-US" altLang="ja-JP" dirty="0"/>
              <a:t>WHERE</a:t>
            </a:r>
            <a:r>
              <a:rPr lang="ja-JP" altLang="en-US" dirty="0"/>
              <a:t>句の条件を分解すると： </a:t>
            </a:r>
          </a:p>
          <a:p>
            <a:pPr lvl="1"/>
            <a:r>
              <a:rPr lang="en-US" altLang="ja-JP" dirty="0"/>
              <a:t>name = ''</a:t>
            </a:r>
            <a:r>
              <a:rPr lang="ja-JP" altLang="en-US" dirty="0"/>
              <a:t>（名前が空文字）</a:t>
            </a:r>
            <a:r>
              <a:rPr lang="ja-JP" altLang="en-US" b="1" dirty="0"/>
              <a:t>または</a:t>
            </a:r>
            <a:endParaRPr lang="ja-JP" altLang="en-US" dirty="0"/>
          </a:p>
          <a:p>
            <a:pPr lvl="1"/>
            <a:r>
              <a:rPr lang="en-US" altLang="ja-JP" dirty="0"/>
              <a:t>'1'='1'</a:t>
            </a:r>
            <a:r>
              <a:rPr lang="ja-JP" altLang="en-US" dirty="0"/>
              <a:t>（常に真）</a:t>
            </a:r>
          </a:p>
          <a:p>
            <a:r>
              <a:rPr lang="en-US" altLang="ja-JP" dirty="0"/>
              <a:t>WHERE</a:t>
            </a:r>
            <a:r>
              <a:rPr lang="ja-JP" altLang="en-US" dirty="0"/>
              <a:t>句全体が常に真となり、全データが取得される</a:t>
            </a:r>
          </a:p>
          <a:p>
            <a:r>
              <a:rPr lang="ja-JP" altLang="en-US" b="1" dirty="0"/>
              <a:t>結論</a:t>
            </a:r>
            <a:r>
              <a:rPr lang="ja-JP" altLang="en-US" dirty="0"/>
              <a:t>：ユーザーの入力を信用して</a:t>
            </a:r>
            <a:r>
              <a:rPr lang="en-US" altLang="ja-JP" dirty="0"/>
              <a:t>SQL</a:t>
            </a:r>
            <a:r>
              <a:rPr lang="ja-JP" altLang="en-US" dirty="0"/>
              <a:t>文と連結してはならない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3F2CB7-EA9C-16DD-8C69-55E71118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3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BAE4C-1787-3BB9-27B0-BD4AFD458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E530E-F1C1-C5C2-D4E0-2750A060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解決策 ～プレースホルダ～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D0ED4D-67BE-7B31-CE90-45B7A99A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SQL</a:t>
            </a:r>
            <a:r>
              <a:rPr kumimoji="1" lang="ja-JP" altLang="en-US" dirty="0"/>
              <a:t>文には </a:t>
            </a:r>
            <a:r>
              <a:rPr kumimoji="1" lang="en-US" altLang="ja-JP" b="1" dirty="0"/>
              <a:t>?</a:t>
            </a:r>
            <a:r>
              <a:rPr kumimoji="1" lang="ja-JP" altLang="en-US" b="1" dirty="0"/>
              <a:t>（プレースホルダ）</a:t>
            </a:r>
            <a:r>
              <a:rPr kumimoji="1" lang="ja-JP" altLang="en-US" dirty="0"/>
              <a:t>を記述</a:t>
            </a:r>
            <a:endParaRPr kumimoji="1" lang="en-US" altLang="ja-JP" dirty="0"/>
          </a:p>
          <a:p>
            <a:r>
              <a:rPr kumimoji="1" lang="ja-JP" altLang="en-US" b="1" dirty="0"/>
              <a:t>データ</a:t>
            </a:r>
            <a:r>
              <a:rPr kumimoji="1" lang="ja-JP" altLang="en-US" dirty="0"/>
              <a:t>は別途</a:t>
            </a:r>
            <a:r>
              <a:rPr kumimoji="1" lang="ja-JP" altLang="en-US" b="1" dirty="0"/>
              <a:t>リストで渡す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u="sng" dirty="0"/>
              <a:t>プログラム例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 err="1"/>
              <a:t>sql</a:t>
            </a:r>
            <a:r>
              <a:rPr kumimoji="1" lang="en-US" altLang="ja-JP" dirty="0"/>
              <a:t> = "SELECT * FROM items WHERE name = ?“</a:t>
            </a:r>
          </a:p>
          <a:p>
            <a:pPr marL="0" indent="0">
              <a:buNone/>
            </a:pPr>
            <a:r>
              <a:rPr kumimoji="1" lang="en-US" altLang="ja-JP" dirty="0" err="1"/>
              <a:t>data_list</a:t>
            </a:r>
            <a:r>
              <a:rPr kumimoji="1" lang="en-US" altLang="ja-JP" dirty="0"/>
              <a:t> = [</a:t>
            </a:r>
            <a:r>
              <a:rPr kumimoji="1" lang="en-US" altLang="ja-JP" dirty="0" err="1"/>
              <a:t>user_input</a:t>
            </a:r>
            <a:r>
              <a:rPr kumimoji="1" lang="en-US" altLang="ja-JP" dirty="0"/>
              <a:t>]</a:t>
            </a:r>
          </a:p>
          <a:p>
            <a:pPr marL="0" indent="0">
              <a:buNone/>
            </a:pPr>
            <a:r>
              <a:rPr kumimoji="1" lang="en-US" altLang="ja-JP" dirty="0" err="1"/>
              <a:t>cur.execute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sql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data_list</a:t>
            </a:r>
            <a:r>
              <a:rPr kumimoji="1"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514350" indent="-514350">
              <a:buAutoNum type="arabicPeriod"/>
            </a:pPr>
            <a:r>
              <a:rPr kumimoji="1" lang="en-US" altLang="ja-JP" dirty="0"/>
              <a:t>? </a:t>
            </a:r>
            <a:r>
              <a:rPr kumimoji="1" lang="ja-JP" altLang="en-US" dirty="0"/>
              <a:t>を含む</a:t>
            </a:r>
            <a:r>
              <a:rPr kumimoji="1" lang="en-US" altLang="ja-JP" dirty="0"/>
              <a:t>SQL</a:t>
            </a:r>
            <a:r>
              <a:rPr kumimoji="1" lang="ja-JP" altLang="en-US" dirty="0"/>
              <a:t>文を</a:t>
            </a:r>
            <a:r>
              <a:rPr lang="ja-JP" altLang="en-US" dirty="0"/>
              <a:t>使用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kumimoji="1" lang="en-US" altLang="ja-JP" dirty="0"/>
              <a:t>? </a:t>
            </a:r>
            <a:r>
              <a:rPr kumimoji="1" lang="ja-JP" altLang="en-US" dirty="0"/>
              <a:t>の位置にデータ</a:t>
            </a:r>
            <a:r>
              <a:rPr lang="ja-JP" altLang="en-US" dirty="0"/>
              <a:t>が埋め込まれる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90952C-6C8C-1E32-3FCB-F0E8FA51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59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B4CE-F570-5ACA-CA41-41041F8B0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93AC7-2D38-1537-C563-B1B3BD7E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なぜプレースホルダは安全なのか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3E779-E50E-04D7-149C-F6377FC2F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WHERE</a:t>
            </a:r>
            <a:r>
              <a:rPr kumimoji="1" lang="ja-JP" altLang="en-US" dirty="0"/>
              <a:t>句には条件が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つある」という構造が確定する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* FROM items WHERE name = ?</a:t>
            </a:r>
          </a:p>
          <a:p>
            <a:r>
              <a:rPr kumimoji="1" lang="en-US" altLang="ja-JP" dirty="0"/>
              <a:t>' OR '1'='1 </a:t>
            </a:r>
            <a:r>
              <a:rPr kumimoji="1" lang="ja-JP" altLang="en-US" dirty="0"/>
              <a:t>という文字列が渡されても：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</a:t>
            </a:r>
            <a:r>
              <a:rPr kumimoji="1" lang="en-US" altLang="ja-JP" dirty="0"/>
              <a:t>name</a:t>
            </a:r>
            <a:r>
              <a:rPr kumimoji="1" lang="ja-JP" altLang="en-US" dirty="0"/>
              <a:t>列と比較する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つの文字列データ」として扱われる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SQL</a:t>
            </a:r>
            <a:r>
              <a:rPr kumimoji="1" lang="ja-JP" altLang="en-US" dirty="0"/>
              <a:t>命令として解釈されることはない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（</a:t>
            </a:r>
            <a:r>
              <a:rPr kumimoji="1" lang="ja-JP" altLang="en-US" dirty="0"/>
              <a:t>データが命令として</a:t>
            </a:r>
            <a:r>
              <a:rPr kumimoji="1" lang="en-US" altLang="ja-JP" dirty="0"/>
              <a:t>SQL</a:t>
            </a:r>
            <a:r>
              <a:rPr kumimoji="1" lang="ja-JP" altLang="en-US" dirty="0"/>
              <a:t>命令として解釈される可能性がない）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C09DDC-1F89-DF13-3AFC-6E66208B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6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8E05-0FC7-3C92-06CE-EED6CFE9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DC58A-B4D9-F18B-873F-4DF71E1B8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14-3 </a:t>
            </a:r>
            <a:r>
              <a:rPr lang="ja-JP" altLang="en-US" dirty="0"/>
              <a:t>整合性とトランザクション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36FB9E-666A-284A-A738-38E1BF7F8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EE69EE-B3E8-AF99-CE64-6A8A11A0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02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C192-6A46-A1E9-A54C-F92D6020F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F0FD8-67A9-F1AF-CD02-47808D20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トランザクション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DBC389-E64B-CAAF-C1BC-F7D10B1AE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複数の操作</a:t>
            </a:r>
            <a:r>
              <a:rPr lang="ja-JP" altLang="en-US" dirty="0"/>
              <a:t>を「</a:t>
            </a:r>
            <a:r>
              <a:rPr lang="en-US" altLang="ja-JP" b="1" dirty="0"/>
              <a:t>1</a:t>
            </a:r>
            <a:r>
              <a:rPr lang="ja-JP" altLang="en-US" b="1" dirty="0"/>
              <a:t>つのまとまり</a:t>
            </a:r>
            <a:r>
              <a:rPr lang="ja-JP" altLang="en-US" dirty="0"/>
              <a:t>」として扱う仕組み</a:t>
            </a:r>
          </a:p>
          <a:p>
            <a:r>
              <a:rPr lang="ja-JP" altLang="en-US" dirty="0"/>
              <a:t>「</a:t>
            </a:r>
            <a:r>
              <a:rPr lang="ja-JP" altLang="en-US" b="1" dirty="0"/>
              <a:t>すべて成功</a:t>
            </a:r>
            <a:r>
              <a:rPr lang="ja-JP" altLang="en-US" dirty="0"/>
              <a:t>」か「</a:t>
            </a:r>
            <a:r>
              <a:rPr lang="ja-JP" altLang="en-US" b="1" dirty="0"/>
              <a:t>すべて取り消し</a:t>
            </a:r>
            <a:r>
              <a:rPr lang="ja-JP" altLang="en-US" dirty="0"/>
              <a:t>」のどちらかを保証する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具体例</a:t>
            </a:r>
            <a:r>
              <a:rPr lang="ja-JP" altLang="en-US" dirty="0"/>
              <a:t>：銀行の振込（</a:t>
            </a:r>
            <a:r>
              <a:rPr lang="en-US" altLang="ja-JP" dirty="0"/>
              <a:t>A</a:t>
            </a:r>
            <a:r>
              <a:rPr lang="ja-JP" altLang="en-US" dirty="0"/>
              <a:t>さんから</a:t>
            </a:r>
            <a:r>
              <a:rPr lang="en-US" altLang="ja-JP" dirty="0"/>
              <a:t>B</a:t>
            </a:r>
            <a:r>
              <a:rPr lang="ja-JP" altLang="en-US" dirty="0"/>
              <a:t>さんに</a:t>
            </a:r>
            <a:r>
              <a:rPr lang="en-US" altLang="ja-JP" dirty="0"/>
              <a:t>1</a:t>
            </a:r>
            <a:r>
              <a:rPr lang="ja-JP" altLang="en-US" dirty="0"/>
              <a:t>万円を送金）</a:t>
            </a:r>
          </a:p>
          <a:p>
            <a:pPr marL="0" indent="0">
              <a:buNone/>
            </a:pPr>
            <a:r>
              <a:rPr lang="ja-JP" altLang="en-US" b="1" dirty="0"/>
              <a:t>　操作</a:t>
            </a:r>
            <a:r>
              <a:rPr lang="en-US" altLang="ja-JP" b="1" dirty="0"/>
              <a:t>1. A</a:t>
            </a:r>
            <a:r>
              <a:rPr lang="ja-JP" altLang="en-US" b="1" dirty="0"/>
              <a:t>さんの口座から</a:t>
            </a:r>
            <a:r>
              <a:rPr lang="en-US" altLang="ja-JP" b="1" dirty="0"/>
              <a:t>1</a:t>
            </a:r>
            <a:r>
              <a:rPr lang="ja-JP" altLang="en-US" b="1" dirty="0"/>
              <a:t>万円を引く</a:t>
            </a:r>
          </a:p>
          <a:p>
            <a:pPr marL="0" indent="0">
              <a:buNone/>
            </a:pPr>
            <a:r>
              <a:rPr lang="ja-JP" altLang="en-US" b="1" dirty="0"/>
              <a:t>　操作</a:t>
            </a:r>
            <a:r>
              <a:rPr lang="en-US" altLang="ja-JP" b="1" dirty="0"/>
              <a:t>2. B</a:t>
            </a:r>
            <a:r>
              <a:rPr lang="ja-JP" altLang="en-US" b="1" dirty="0"/>
              <a:t>さんの口座に</a:t>
            </a:r>
            <a:r>
              <a:rPr lang="en-US" altLang="ja-JP" b="1" dirty="0"/>
              <a:t>1</a:t>
            </a:r>
            <a:r>
              <a:rPr lang="ja-JP" altLang="en-US" b="1" dirty="0"/>
              <a:t>万円を足す</a:t>
            </a:r>
          </a:p>
          <a:p>
            <a:pPr marL="0" indent="0">
              <a:buNone/>
            </a:pPr>
            <a:r>
              <a:rPr lang="ja-JP" altLang="en-US" dirty="0"/>
              <a:t>この</a:t>
            </a:r>
            <a:r>
              <a:rPr lang="en-US" altLang="ja-JP" dirty="0"/>
              <a:t>2</a:t>
            </a:r>
            <a:r>
              <a:rPr lang="ja-JP" altLang="en-US" dirty="0"/>
              <a:t>つの操作は「</a:t>
            </a:r>
            <a:r>
              <a:rPr lang="ja-JP" altLang="en-US" b="1" dirty="0"/>
              <a:t>セット</a:t>
            </a:r>
            <a:r>
              <a:rPr lang="ja-JP" altLang="en-US" dirty="0"/>
              <a:t>」で成功しなければならない。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70B97B-8F9F-F134-4D5D-6BD0FD88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60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C468FE-E03A-E26F-D54B-710711DA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4" name="図 3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75CA213-B935-B046-479D-183355573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0B82-E731-972B-E4D9-FE407E965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77A76-9B84-1D98-EEDC-5765BA67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トランザクションの必要性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464716-DB5C-8779-0440-FCEE3017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　操作</a:t>
            </a:r>
            <a:r>
              <a:rPr lang="en-US" altLang="ja-JP" b="1" dirty="0"/>
              <a:t>1. A</a:t>
            </a:r>
            <a:r>
              <a:rPr lang="ja-JP" altLang="en-US" b="1" dirty="0"/>
              <a:t>さんの口座から</a:t>
            </a:r>
            <a:r>
              <a:rPr lang="en-US" altLang="ja-JP" b="1" dirty="0"/>
              <a:t>1</a:t>
            </a:r>
            <a:r>
              <a:rPr lang="ja-JP" altLang="en-US" b="1" dirty="0"/>
              <a:t>万円を引く</a:t>
            </a:r>
          </a:p>
          <a:p>
            <a:pPr marL="0" indent="0">
              <a:buNone/>
            </a:pPr>
            <a:r>
              <a:rPr lang="ja-JP" altLang="en-US" b="1" dirty="0"/>
              <a:t>　操作</a:t>
            </a:r>
            <a:r>
              <a:rPr lang="en-US" altLang="ja-JP" b="1" dirty="0"/>
              <a:t>2. B</a:t>
            </a:r>
            <a:r>
              <a:rPr lang="ja-JP" altLang="en-US" b="1" dirty="0"/>
              <a:t>さんの口座に</a:t>
            </a:r>
            <a:r>
              <a:rPr lang="en-US" altLang="ja-JP" b="1" dirty="0"/>
              <a:t>1</a:t>
            </a:r>
            <a:r>
              <a:rPr lang="ja-JP" altLang="en-US" b="1" dirty="0"/>
              <a:t>万円を足す</a:t>
            </a:r>
          </a:p>
          <a:p>
            <a:pPr marL="0" indent="0">
              <a:buNone/>
            </a:pPr>
            <a:r>
              <a:rPr lang="ja-JP" altLang="en-US" b="1" u="sng" dirty="0"/>
              <a:t>問題</a:t>
            </a:r>
            <a:r>
              <a:rPr lang="ja-JP" altLang="en-US" u="sng" dirty="0"/>
              <a:t>：操作</a:t>
            </a:r>
            <a:r>
              <a:rPr lang="en-US" altLang="ja-JP" u="sng" dirty="0"/>
              <a:t>1</a:t>
            </a:r>
            <a:r>
              <a:rPr lang="ja-JP" altLang="en-US" u="sng" dirty="0"/>
              <a:t>の後にシステム障害が発生した場合</a:t>
            </a:r>
          </a:p>
          <a:p>
            <a:r>
              <a:rPr lang="en-US" altLang="ja-JP" dirty="0"/>
              <a:t>A</a:t>
            </a:r>
            <a:r>
              <a:rPr lang="ja-JP" altLang="en-US" dirty="0"/>
              <a:t>さんの口座：</a:t>
            </a:r>
            <a:r>
              <a:rPr lang="en-US" altLang="ja-JP" dirty="0"/>
              <a:t>1</a:t>
            </a:r>
            <a:r>
              <a:rPr lang="ja-JP" altLang="en-US" dirty="0"/>
              <a:t>万円が減る</a:t>
            </a:r>
          </a:p>
          <a:p>
            <a:r>
              <a:rPr lang="en-US" altLang="ja-JP" dirty="0"/>
              <a:t>B</a:t>
            </a:r>
            <a:r>
              <a:rPr lang="ja-JP" altLang="en-US" dirty="0"/>
              <a:t>さんの口座：</a:t>
            </a:r>
            <a:r>
              <a:rPr lang="en-US" altLang="ja-JP" dirty="0"/>
              <a:t>1</a:t>
            </a:r>
            <a:r>
              <a:rPr lang="ja-JP" altLang="en-US" dirty="0"/>
              <a:t>万円が増えない</a:t>
            </a:r>
          </a:p>
          <a:p>
            <a:pPr marL="0" indent="0">
              <a:buNone/>
            </a:pPr>
            <a:r>
              <a:rPr lang="ja-JP" altLang="en-US" b="1" dirty="0"/>
              <a:t>⇒　</a:t>
            </a:r>
            <a:r>
              <a:rPr lang="en-US" altLang="ja-JP" b="1" dirty="0"/>
              <a:t>1</a:t>
            </a:r>
            <a:r>
              <a:rPr lang="ja-JP" altLang="en-US" b="1" dirty="0"/>
              <a:t>万円が消失する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b="1" u="sng" dirty="0"/>
              <a:t>解決</a:t>
            </a:r>
            <a:r>
              <a:rPr lang="ja-JP" altLang="en-US" u="sng" dirty="0"/>
              <a:t>：トランザクションを使用する</a:t>
            </a:r>
          </a:p>
          <a:p>
            <a:r>
              <a:rPr lang="ja-JP" altLang="en-US" b="1" dirty="0"/>
              <a:t>コミット（</a:t>
            </a:r>
            <a:r>
              <a:rPr lang="en-US" altLang="ja-JP" b="1" dirty="0"/>
              <a:t>Commit</a:t>
            </a:r>
            <a:r>
              <a:rPr lang="ja-JP" altLang="en-US" b="1" dirty="0"/>
              <a:t>）</a:t>
            </a:r>
            <a:r>
              <a:rPr lang="ja-JP" altLang="en-US" dirty="0"/>
              <a:t>：すべて成功したら、まとめて確定</a:t>
            </a:r>
          </a:p>
          <a:p>
            <a:r>
              <a:rPr lang="ja-JP" altLang="en-US" b="1" dirty="0"/>
              <a:t>ロールバック（</a:t>
            </a:r>
            <a:r>
              <a:rPr lang="en-US" altLang="ja-JP" b="1" dirty="0"/>
              <a:t>Rollback</a:t>
            </a:r>
            <a:r>
              <a:rPr lang="ja-JP" altLang="en-US" b="1" dirty="0"/>
              <a:t>）</a:t>
            </a:r>
            <a:r>
              <a:rPr lang="ja-JP" altLang="en-US" dirty="0"/>
              <a:t>：途中で失敗したら、すべて取り消し</a:t>
            </a:r>
          </a:p>
          <a:p>
            <a:r>
              <a:rPr lang="ja-JP" altLang="en-US" dirty="0"/>
              <a:t>これにより、データの整合性（矛盾のない状態）が保たれる。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7E944-0A58-CC0B-4915-8F8D70D0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57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937C-64DD-48B6-7080-45139C54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AA7360-321F-A620-C617-A64A6B2F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コミット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0417A9-E69E-0B13-FEB8-CB912C13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プログラムからの変更は、最初は「</a:t>
            </a:r>
            <a:r>
              <a:rPr kumimoji="1" lang="ja-JP" altLang="en-US" b="1" dirty="0"/>
              <a:t>仮保存</a:t>
            </a:r>
            <a:r>
              <a:rPr kumimoji="1" lang="ja-JP" altLang="en-US" dirty="0"/>
              <a:t>」状態</a:t>
            </a:r>
            <a:endParaRPr kumimoji="1" lang="en-US" altLang="ja-JP" dirty="0"/>
          </a:p>
          <a:p>
            <a:r>
              <a:rPr lang="en-US" altLang="ja-JP" dirty="0"/>
              <a:t>sqlite3 </a:t>
            </a:r>
            <a:r>
              <a:rPr lang="ja-JP" altLang="en-US" dirty="0"/>
              <a:t>ドライバでは、</a:t>
            </a:r>
            <a:r>
              <a:rPr kumimoji="1" lang="en-US" altLang="ja-JP" b="1" dirty="0" err="1"/>
              <a:t>conn.commit</a:t>
            </a:r>
            <a:r>
              <a:rPr kumimoji="1" lang="en-US" altLang="ja-JP" b="1" dirty="0"/>
              <a:t>() </a:t>
            </a:r>
            <a:r>
              <a:rPr kumimoji="1" lang="ja-JP" altLang="en-US" dirty="0"/>
              <a:t>を実行するとコミット（データベースに確定）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類似例</a:t>
            </a:r>
            <a:r>
              <a:rPr kumimoji="1" lang="ja-JP" altLang="en-US" dirty="0"/>
              <a:t>：</a:t>
            </a:r>
            <a:r>
              <a:rPr kumimoji="1" lang="en-US" altLang="ja-JP" dirty="0"/>
              <a:t>Word</a:t>
            </a:r>
            <a:r>
              <a:rPr kumimoji="1" lang="ja-JP" altLang="en-US" dirty="0"/>
              <a:t>で「保存」ボタンを押すまでファイルに反映されないのと同じ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/>
              <a:t>なぜ仮保存状態にするのか</a:t>
            </a:r>
            <a:endParaRPr lang="ja-JP" altLang="en-US" u="sng" dirty="0"/>
          </a:p>
          <a:p>
            <a:r>
              <a:rPr lang="ja-JP" altLang="en-US" dirty="0"/>
              <a:t>すべての操作が成功したことを確認してから、</a:t>
            </a:r>
            <a:r>
              <a:rPr lang="ja-JP" altLang="en-US" b="1" dirty="0"/>
              <a:t>まとめて確定</a:t>
            </a:r>
            <a:r>
              <a:rPr lang="ja-JP" altLang="en-US" dirty="0"/>
              <a:t>できる</a:t>
            </a:r>
          </a:p>
          <a:p>
            <a:r>
              <a:rPr lang="ja-JP" altLang="en-US" b="1" dirty="0"/>
              <a:t>途中で失敗</a:t>
            </a:r>
            <a:r>
              <a:rPr lang="ja-JP" altLang="en-US" dirty="0"/>
              <a:t>しても、</a:t>
            </a:r>
            <a:r>
              <a:rPr lang="ja-JP" altLang="en-US" b="1" dirty="0"/>
              <a:t>確定前なら元に戻せる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87765D-AFFD-0366-C2F5-B2BD19D2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77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4113-7809-B9B8-C0E3-0B23F24A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2CEAD-E2D4-2578-4049-EB99AC07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ロールバックとは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CC5F0C-EF13-BBE2-5AF9-D174A069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sqlite3 </a:t>
            </a:r>
            <a:r>
              <a:rPr lang="ja-JP" altLang="en-US" dirty="0"/>
              <a:t>ドライバで </a:t>
            </a:r>
            <a:r>
              <a:rPr lang="en-US" altLang="ja-JP" dirty="0" err="1"/>
              <a:t>conn.rollback</a:t>
            </a:r>
            <a:r>
              <a:rPr lang="en-US" altLang="ja-JP" dirty="0"/>
              <a:t>()</a:t>
            </a:r>
            <a:r>
              <a:rPr lang="ja-JP" altLang="en-US" dirty="0"/>
              <a:t> を実行すると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⇒　</a:t>
            </a:r>
            <a:r>
              <a:rPr lang="ja-JP" altLang="en-US"/>
              <a:t>操作がすべて</a:t>
            </a:r>
            <a:r>
              <a:rPr lang="ja-JP" altLang="en-US" dirty="0"/>
              <a:t>取り消される</a:t>
            </a:r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類似例：ワードで「保存せずに閉じる」と同じ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E0E7CE-0D34-70A4-8019-C3612AD6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06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B730-D858-D5D6-C905-920BFCBD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FDB85-C447-E92D-98C2-8D071A95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トランザクション、コミット／ロールバック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96C0F6-2A15-BD45-A8B0-27BB0278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4088"/>
            <a:ext cx="8461208" cy="609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u="sng" dirty="0"/>
              <a:t>トランザクション</a:t>
            </a:r>
            <a:endParaRPr lang="en-US" altLang="ja-JP" b="1" u="sng" dirty="0"/>
          </a:p>
          <a:p>
            <a:r>
              <a:rPr lang="ja-JP" altLang="en-US" dirty="0"/>
              <a:t>複数のデータベース操作を「</a:t>
            </a:r>
            <a:r>
              <a:rPr lang="en-US" altLang="ja-JP" b="1" dirty="0"/>
              <a:t>1</a:t>
            </a:r>
            <a:r>
              <a:rPr lang="ja-JP" altLang="en-US" b="1" dirty="0"/>
              <a:t>つのまとまり</a:t>
            </a:r>
            <a:r>
              <a:rPr lang="ja-JP" altLang="en-US" dirty="0"/>
              <a:t>」として扱う。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すべて成功するか、すべて取り消すか</a:t>
            </a:r>
            <a:r>
              <a:rPr lang="ja-JP" altLang="en-US" dirty="0"/>
              <a:t>」を保証し、データの不整合を防ぐ。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/>
              <a:t>コミット </a:t>
            </a:r>
            <a:r>
              <a:rPr lang="en-US" altLang="ja-JP" b="1" u="sng" dirty="0"/>
              <a:t>/ </a:t>
            </a:r>
            <a:r>
              <a:rPr lang="ja-JP" altLang="en-US" b="1" u="sng" dirty="0"/>
              <a:t>ロールバック</a:t>
            </a:r>
            <a:endParaRPr lang="en-US" altLang="ja-JP" b="1" u="sng" dirty="0"/>
          </a:p>
          <a:p>
            <a:r>
              <a:rPr lang="ja-JP" altLang="en-US" dirty="0"/>
              <a:t>トランザクション処理において、変更を</a:t>
            </a:r>
            <a:r>
              <a:rPr lang="ja-JP" altLang="en-US" b="1" dirty="0"/>
              <a:t>データベースに確定</a:t>
            </a:r>
            <a:r>
              <a:rPr lang="ja-JP" altLang="en-US" dirty="0"/>
              <a:t>する操作（</a:t>
            </a:r>
            <a:r>
              <a:rPr lang="ja-JP" altLang="en-US" b="1" dirty="0"/>
              <a:t>コミット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b="1" dirty="0"/>
              <a:t>途中までの変更を破棄</a:t>
            </a:r>
            <a:r>
              <a:rPr lang="ja-JP" altLang="en-US" dirty="0"/>
              <a:t>して</a:t>
            </a:r>
            <a:r>
              <a:rPr lang="ja-JP" altLang="en-US" b="1" dirty="0"/>
              <a:t>元に戻す</a:t>
            </a:r>
            <a:r>
              <a:rPr lang="ja-JP" altLang="en-US" dirty="0"/>
              <a:t>操作（</a:t>
            </a:r>
            <a:r>
              <a:rPr lang="ja-JP" altLang="en-US" b="1" dirty="0"/>
              <a:t>ロールバック</a:t>
            </a:r>
            <a:r>
              <a:rPr lang="ja-JP" altLang="en-US" dirty="0"/>
              <a:t>）。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22AF41-306D-8F57-2370-295AE215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23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9134-A059-E3FC-5FD9-DE325BA3F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8BC0CA-1731-9CAB-DF88-179536AE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 ～ </a:t>
            </a:r>
            <a:r>
              <a:rPr lang="en-US" altLang="ja-JP" dirty="0"/>
              <a:t>Python </a:t>
            </a:r>
            <a:r>
              <a:rPr lang="ja-JP" altLang="en-US" dirty="0"/>
              <a:t>での </a:t>
            </a:r>
            <a:r>
              <a:rPr lang="en-US" altLang="ja-JP" dirty="0"/>
              <a:t>3</a:t>
            </a:r>
            <a:r>
              <a:rPr lang="ja-JP" altLang="en-US" dirty="0"/>
              <a:t>つの原則 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F06E82-F6C2-9AB4-0F08-67CCAED3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データ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リスト </a:t>
            </a:r>
            <a:r>
              <a:rPr kumimoji="1" lang="en-US" altLang="ja-JP" b="1" dirty="0"/>
              <a:t>[] 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格納</a:t>
            </a:r>
            <a:r>
              <a:rPr kumimoji="1" lang="ja-JP" altLang="en-US" dirty="0"/>
              <a:t>して渡す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SQL</a:t>
            </a:r>
            <a:r>
              <a:rPr kumimoji="1" lang="ja-JP" altLang="en-US" dirty="0"/>
              <a:t>には </a:t>
            </a:r>
            <a:r>
              <a:rPr kumimoji="1" lang="en-US" altLang="ja-JP" b="1" dirty="0"/>
              <a:t>? </a:t>
            </a:r>
            <a:r>
              <a:rPr kumimoji="1" lang="ja-JP" altLang="en-US" b="1" dirty="0"/>
              <a:t>を使用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文字列連結（</a:t>
            </a:r>
            <a:r>
              <a:rPr kumimoji="1" lang="en-US" altLang="ja-JP" b="1" dirty="0"/>
              <a:t>+</a:t>
            </a:r>
            <a:r>
              <a:rPr kumimoji="1" lang="ja-JP" altLang="en-US" b="1" dirty="0"/>
              <a:t>）を行わない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エラーが発生したら </a:t>
            </a:r>
            <a:r>
              <a:rPr kumimoji="1" lang="en-US" altLang="ja-JP" b="1" dirty="0"/>
              <a:t>rollback </a:t>
            </a:r>
            <a:r>
              <a:rPr kumimoji="1" lang="ja-JP" altLang="en-US" b="1" dirty="0"/>
              <a:t>でデータを復旧</a:t>
            </a:r>
            <a:r>
              <a:rPr kumimoji="1" lang="ja-JP" altLang="en-US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CA0ED7-F3CB-016A-0533-200D133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32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106B5-D352-D846-2F78-746CF666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用語集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88B4F4-52B4-14B4-4375-7C386CFD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ドライバ：プログラミング言語とデータベースの間の通信を担うソフトウェア</a:t>
            </a:r>
            <a:endParaRPr kumimoji="1" lang="en-US" altLang="ja-JP" dirty="0"/>
          </a:p>
          <a:p>
            <a:r>
              <a:rPr kumimoji="1" lang="ja-JP" altLang="en-US" dirty="0"/>
              <a:t>カーソル：</a:t>
            </a:r>
            <a:r>
              <a:rPr kumimoji="1" lang="en-US" altLang="ja-JP" dirty="0"/>
              <a:t>SQL</a:t>
            </a:r>
            <a:r>
              <a:rPr kumimoji="1" lang="ja-JP" altLang="en-US" dirty="0"/>
              <a:t>文を実行し、結果を取得するためのオブジェクト</a:t>
            </a:r>
            <a:endParaRPr kumimoji="1" lang="en-US" altLang="ja-JP" dirty="0"/>
          </a:p>
          <a:p>
            <a:r>
              <a:rPr kumimoji="1" lang="ja-JP" altLang="en-US" dirty="0"/>
              <a:t>プレースホルダ：</a:t>
            </a:r>
            <a:r>
              <a:rPr kumimoji="1" lang="en-US" altLang="ja-JP" dirty="0"/>
              <a:t>SQL</a:t>
            </a:r>
            <a:r>
              <a:rPr kumimoji="1" lang="ja-JP" altLang="en-US" dirty="0"/>
              <a:t>文中でデータの挿入位置を示す記号（</a:t>
            </a:r>
            <a:r>
              <a:rPr kumimoji="1" lang="en-US" altLang="ja-JP" dirty="0"/>
              <a:t>?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en-US" altLang="ja-JP" dirty="0"/>
              <a:t>SQL</a:t>
            </a:r>
            <a:r>
              <a:rPr kumimoji="1" lang="ja-JP" altLang="en-US" dirty="0"/>
              <a:t>インジェクション：悪意のある入力によって</a:t>
            </a:r>
            <a:r>
              <a:rPr kumimoji="1" lang="en-US" altLang="ja-JP" dirty="0"/>
              <a:t>SQL</a:t>
            </a:r>
            <a:r>
              <a:rPr kumimoji="1" lang="ja-JP" altLang="en-US" dirty="0"/>
              <a:t>文を改ざんする攻撃手法</a:t>
            </a:r>
            <a:endParaRPr kumimoji="1" lang="en-US" altLang="ja-JP" dirty="0"/>
          </a:p>
          <a:p>
            <a:r>
              <a:rPr kumimoji="1" lang="ja-JP" altLang="en-US" dirty="0"/>
              <a:t>トランザクション：複数の操作を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つのまとまりとして扱い、整合性を保証する仕組み</a:t>
            </a:r>
            <a:endParaRPr kumimoji="1" lang="en-US" altLang="ja-JP" dirty="0"/>
          </a:p>
          <a:p>
            <a:r>
              <a:rPr kumimoji="1" lang="ja-JP" altLang="en-US" dirty="0"/>
              <a:t>コミット：仮保存状態の変更をデータベースに確定する操作</a:t>
            </a:r>
            <a:endParaRPr kumimoji="1" lang="en-US" altLang="ja-JP" dirty="0"/>
          </a:p>
          <a:p>
            <a:r>
              <a:rPr kumimoji="1" lang="ja-JP" altLang="en-US" dirty="0"/>
              <a:t>ロールバック：変更を取り消す操作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DEA9A-98DB-6574-57F9-23B51174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3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720A4-FEB8-0662-F1AF-FE8525AF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49575-2021-513A-D458-2B05E6628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14-4 Google </a:t>
            </a:r>
            <a:r>
              <a:rPr lang="en-US" altLang="ja-JP" dirty="0" err="1"/>
              <a:t>Colaboratory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356C1-75F4-C462-3EB2-84446973B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BA0CC0-4CAB-F8F0-E7D2-FAB615C8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72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2CF1F-FA8D-279F-2CB1-8D802409A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5FB2E-CDB2-8492-5ED5-819E4E2C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C3BF8-FD2C-D32C-92F9-6813826E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プログラム</a:t>
            </a:r>
            <a:r>
              <a:rPr lang="ja-JP" altLang="en-US" dirty="0"/>
              <a:t>と</a:t>
            </a:r>
            <a:r>
              <a:rPr lang="ja-JP" altLang="en-US" b="1" dirty="0"/>
              <a:t>実行結果</a:t>
            </a:r>
            <a:r>
              <a:rPr lang="ja-JP" altLang="en-US" dirty="0"/>
              <a:t>を</a:t>
            </a:r>
            <a:r>
              <a:rPr lang="ja-JP" altLang="en-US" b="1" dirty="0"/>
              <a:t>一緒に保存できるファイル</a:t>
            </a:r>
          </a:p>
          <a:p>
            <a:r>
              <a:rPr lang="ja-JP" altLang="en-US" dirty="0"/>
              <a:t>スマホの</a:t>
            </a:r>
            <a:r>
              <a:rPr lang="ja-JP" altLang="en-US" b="1" dirty="0"/>
              <a:t>メモ帳</a:t>
            </a:r>
            <a:r>
              <a:rPr lang="ja-JP" altLang="en-US" dirty="0"/>
              <a:t>に近いが、</a:t>
            </a:r>
            <a:r>
              <a:rPr lang="ja-JP" altLang="en-US" b="1" dirty="0"/>
              <a:t>書いた内容を「実行」できる点</a:t>
            </a:r>
            <a:r>
              <a:rPr lang="ja-JP" altLang="en-US" dirty="0"/>
              <a:t>が違う </a:t>
            </a:r>
          </a:p>
          <a:p>
            <a:r>
              <a:rPr lang="en-US" altLang="ja-JP" dirty="0"/>
              <a:t>Google Drive</a:t>
            </a:r>
            <a:r>
              <a:rPr lang="ja-JP" altLang="en-US" dirty="0"/>
              <a:t>に保存可能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769815-AD37-F7E9-8A16-5E230F74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94065C5E-9928-3572-5137-79241F63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02" y="3512836"/>
            <a:ext cx="6789998" cy="32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2F11-FF8E-9528-0EB4-89315E1A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4054BF-F112-6A69-BC76-DE03C627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画面の見方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60703-7EB1-A1F5-1120-3820D7F2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b="1" dirty="0"/>
              <a:t>コードセル</a:t>
            </a:r>
            <a:r>
              <a:rPr kumimoji="1" lang="ja-JP" altLang="en-US" dirty="0"/>
              <a:t>：グレーの枠。ここに</a:t>
            </a:r>
            <a:r>
              <a:rPr kumimoji="1" lang="ja-JP" altLang="en-US" b="1" dirty="0"/>
              <a:t>プログラムを書く</a:t>
            </a:r>
            <a:endParaRPr kumimoji="1" lang="en-US" altLang="ja-JP" b="1" dirty="0"/>
          </a:p>
          <a:p>
            <a:r>
              <a:rPr kumimoji="1" lang="ja-JP" altLang="en-US" b="1" dirty="0"/>
              <a:t>実行ボタン</a:t>
            </a:r>
            <a:r>
              <a:rPr kumimoji="1" lang="ja-JP" altLang="en-US" dirty="0"/>
              <a:t>：セルの左側にある</a:t>
            </a:r>
            <a:r>
              <a:rPr kumimoji="1" lang="ja-JP" altLang="en-US" b="1" dirty="0"/>
              <a:t>再生ボタン</a:t>
            </a:r>
            <a:r>
              <a:rPr kumimoji="1" lang="ja-JP" altLang="en-US" dirty="0"/>
              <a:t>のような</a:t>
            </a:r>
            <a:r>
              <a:rPr kumimoji="1" lang="ja-JP" altLang="en-US" b="1" dirty="0"/>
              <a:t>三角形</a:t>
            </a:r>
            <a:r>
              <a:rPr kumimoji="1" lang="ja-JP" altLang="en-US" dirty="0"/>
              <a:t>。</a:t>
            </a:r>
            <a:r>
              <a:rPr kumimoji="1" lang="ja-JP" altLang="en-US" b="1" dirty="0"/>
              <a:t>クリックで実行</a:t>
            </a:r>
            <a:endParaRPr kumimoji="1" lang="en-US" altLang="ja-JP" b="1" dirty="0"/>
          </a:p>
          <a:p>
            <a:r>
              <a:rPr kumimoji="1" lang="ja-JP" altLang="en-US" b="1" dirty="0"/>
              <a:t>出力エリア</a:t>
            </a:r>
            <a:r>
              <a:rPr kumimoji="1" lang="ja-JP" altLang="en-US" dirty="0"/>
              <a:t>：セルの下。</a:t>
            </a:r>
            <a:r>
              <a:rPr kumimoji="1" lang="ja-JP" altLang="en-US" b="1" dirty="0"/>
              <a:t>結果がここに出る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99F2A-10DA-148C-407B-51C56BA9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149A6F5-989B-418B-325F-113BC724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01" y="3168120"/>
            <a:ext cx="6789998" cy="321265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A4D5D2-1F35-6FB0-DEA4-B5061D8CA5A6}"/>
              </a:ext>
            </a:extLst>
          </p:cNvPr>
          <p:cNvSpPr/>
          <p:nvPr/>
        </p:nvSpPr>
        <p:spPr>
          <a:xfrm>
            <a:off x="3064933" y="4876800"/>
            <a:ext cx="4876800" cy="55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8AB4A9-C73B-2FFC-8CD7-5A8A460A1E98}"/>
              </a:ext>
            </a:extLst>
          </p:cNvPr>
          <p:cNvSpPr/>
          <p:nvPr/>
        </p:nvSpPr>
        <p:spPr>
          <a:xfrm>
            <a:off x="2540001" y="4876176"/>
            <a:ext cx="457200" cy="55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DBEB16-C8C5-5539-7BE5-0C87D88913E9}"/>
              </a:ext>
            </a:extLst>
          </p:cNvPr>
          <p:cNvSpPr/>
          <p:nvPr/>
        </p:nvSpPr>
        <p:spPr>
          <a:xfrm>
            <a:off x="2768601" y="5511568"/>
            <a:ext cx="5173132" cy="381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89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AA1F-9E41-381C-3808-2DF4510A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383CA-5E16-ECC3-7AFF-FD867DC0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でのプログラムの動作法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5982F-9317-4630-F55C-5745F429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lang="ja-JP" altLang="en-US" dirty="0"/>
              <a:t>コードセルに次を入れる</a:t>
            </a:r>
          </a:p>
          <a:p>
            <a:pPr marL="0" indent="0">
              <a:buNone/>
            </a:pPr>
            <a:r>
              <a:rPr lang="en-US" altLang="ja-JP" dirty="0"/>
              <a:t>print("Hello")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②入力できたら、実行</a:t>
            </a:r>
          </a:p>
          <a:p>
            <a:r>
              <a:rPr lang="ja-JP" altLang="en-US" dirty="0"/>
              <a:t>方法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ja-JP" altLang="en-US" b="1" dirty="0"/>
              <a:t>三角形の実行ボタン</a:t>
            </a:r>
            <a:r>
              <a:rPr lang="ja-JP" altLang="en-US" dirty="0"/>
              <a:t>を</a:t>
            </a:r>
            <a:r>
              <a:rPr lang="ja-JP" altLang="en-US" b="1" dirty="0"/>
              <a:t>クリック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ja-JP" altLang="en-US" dirty="0"/>
              <a:t>方法</a:t>
            </a:r>
            <a:r>
              <a:rPr lang="en-US" altLang="ja-JP" dirty="0"/>
              <a:t>2</a:t>
            </a:r>
            <a:r>
              <a:rPr lang="ja-JP" altLang="en-US" dirty="0"/>
              <a:t>：</a:t>
            </a:r>
            <a:r>
              <a:rPr lang="en-US" altLang="ja-JP" b="1" dirty="0"/>
              <a:t>Shift</a:t>
            </a:r>
            <a:r>
              <a:rPr lang="ja-JP" altLang="en-US" b="1" dirty="0"/>
              <a:t>キーを押しながら</a:t>
            </a:r>
            <a:r>
              <a:rPr lang="en-US" altLang="ja-JP" b="1" dirty="0"/>
              <a:t>Enter</a:t>
            </a:r>
            <a:r>
              <a:rPr lang="ja-JP" altLang="en-US" b="1" dirty="0"/>
              <a:t>キー</a:t>
            </a:r>
          </a:p>
          <a:p>
            <a:r>
              <a:rPr lang="ja-JP" altLang="en-US" dirty="0"/>
              <a:t>セルの下に </a:t>
            </a:r>
            <a:r>
              <a:rPr lang="en-US" altLang="ja-JP" dirty="0"/>
              <a:t>Hello </a:t>
            </a:r>
            <a:r>
              <a:rPr lang="ja-JP" altLang="en-US" dirty="0"/>
              <a:t>と表示されたら成功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54415E-6BCB-E9D4-3CCD-D42D60DA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637613E-A953-3BFA-DBC1-AAE1FEF1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05" y="4931261"/>
            <a:ext cx="5253766" cy="19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C5CFB8-DFE4-2180-23DB-75248465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E4A69A-FC97-CE72-1FB3-C2BF4C12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プログラム（</a:t>
            </a:r>
            <a:r>
              <a:rPr lang="en-US" altLang="ja-JP" b="1" dirty="0"/>
              <a:t>Python</a:t>
            </a:r>
            <a:r>
              <a:rPr lang="ja-JP" altLang="en-US" b="1" dirty="0"/>
              <a:t>）によるデータベースの自動操作を学ぶ。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仕組みと基本操作</a:t>
            </a:r>
            <a:r>
              <a:rPr kumimoji="1" lang="en-US" altLang="ja-JP" dirty="0"/>
              <a:t>: Python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を実行する方法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セキュリティ攻撃から守る方法</a:t>
            </a:r>
            <a:r>
              <a:rPr kumimoji="1" lang="en-US" altLang="ja-JP" dirty="0"/>
              <a:t>: </a:t>
            </a:r>
            <a:r>
              <a:rPr kumimoji="1" lang="ja-JP" altLang="en-US" dirty="0"/>
              <a:t>プレースホルダ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整合性とトランザクション</a:t>
            </a:r>
            <a:r>
              <a:rPr kumimoji="1" lang="en-US" altLang="ja-JP" dirty="0"/>
              <a:t>: </a:t>
            </a:r>
            <a:r>
              <a:rPr kumimoji="1" lang="ja-JP" altLang="en-US" dirty="0"/>
              <a:t>失敗したときに元に戻す方法（ロールバック）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BF60B-2E6E-EFDA-B140-3A057F41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0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1FA74-0F97-9B1D-3AB7-CBA45AE6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57755-F609-BA6A-B1A6-05FF4705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プログラミングの基本サイクル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C14492-6C13-1985-F39C-CD8AD2E7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入力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 実行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 結果を見る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このサイクルの繰り返しがプログラミングの基本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A9D9CA-85AD-3FB1-6400-4E700B26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1A92F7-5D5C-9B56-9797-C362979B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96" y="644893"/>
            <a:ext cx="2942683" cy="9668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DEBDF3-1087-50AC-6E9A-03984988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796" y="3082911"/>
            <a:ext cx="2353404" cy="6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9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C3FA-3AE4-1838-AED1-8B59D745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08620-0DA9-2BBC-AE5F-84287F5D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コメントとは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B5CBD-FD10-7E0E-6A79-459F465A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#</a:t>
            </a:r>
            <a:r>
              <a:rPr lang="ja-JP" altLang="en-US" dirty="0"/>
              <a:t>（シャープ）で始まる行は「コメント」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# </a:t>
            </a:r>
            <a:r>
              <a:rPr lang="ja-JP" altLang="en-US" b="1" dirty="0"/>
              <a:t>これはコメント</a:t>
            </a:r>
          </a:p>
          <a:p>
            <a:pPr marL="0" indent="0">
              <a:buNone/>
            </a:pPr>
            <a:r>
              <a:rPr lang="en-US" altLang="ja-JP" dirty="0"/>
              <a:t>print("</a:t>
            </a:r>
            <a:r>
              <a:rPr lang="ja-JP" altLang="en-US" dirty="0"/>
              <a:t>これは実行される</a:t>
            </a:r>
            <a:r>
              <a:rPr lang="en-US" altLang="ja-JP" dirty="0"/>
              <a:t>")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コメント</a:t>
            </a:r>
            <a:r>
              <a:rPr lang="ja-JP" altLang="en-US" dirty="0"/>
              <a:t>は</a:t>
            </a:r>
            <a:r>
              <a:rPr lang="ja-JP" altLang="en-US" b="1" dirty="0"/>
              <a:t>プログラムとして実行されない </a:t>
            </a:r>
            <a:endParaRPr lang="en-US" altLang="ja-JP" b="1" dirty="0"/>
          </a:p>
          <a:p>
            <a:r>
              <a:rPr lang="ja-JP" altLang="en-US" b="1" dirty="0"/>
              <a:t>メモ書き</a:t>
            </a:r>
            <a:r>
              <a:rPr lang="ja-JP" altLang="en-US" dirty="0"/>
              <a:t>として使う</a:t>
            </a:r>
            <a:endParaRPr lang="en-US" altLang="ja-JP" dirty="0"/>
          </a:p>
          <a:p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では</a:t>
            </a:r>
            <a:r>
              <a:rPr lang="en-US" altLang="ja-JP" b="1" dirty="0"/>
              <a:t>AI</a:t>
            </a:r>
            <a:r>
              <a:rPr lang="ja-JP" altLang="en-US" b="1" dirty="0"/>
              <a:t>への指示にも使える </a:t>
            </a:r>
            <a:endParaRPr lang="en-US" altLang="ja-JP" b="1" dirty="0"/>
          </a:p>
          <a:p>
            <a:r>
              <a:rPr lang="ja-JP" altLang="en-US" dirty="0"/>
              <a:t>日本語で書ける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6864F8-F7B7-AD20-183C-D2465A28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61A2906-D249-67B7-50AE-3E8C2FAE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20" y="1688516"/>
            <a:ext cx="4080796" cy="18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2F836-80FF-CF9C-D09A-5E5FF3DA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56CF2-40C2-7151-FF04-1426F7294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14-5</a:t>
            </a:r>
            <a:r>
              <a:rPr lang="ja-JP" altLang="en-US" dirty="0"/>
              <a:t> </a:t>
            </a:r>
            <a:r>
              <a:rPr lang="ja-JP" altLang="en-US" dirty="0">
                <a:latin typeface="メイリオ" panose="020B0604030504040204" pitchFamily="50" charset="-128"/>
              </a:rPr>
              <a:t>データベースアプリケーションの実践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3530E1-AA29-8827-4BA4-7DFAF2B3D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D601CD-84EF-D966-A25D-22016CEF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73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B6941A-34E5-E2BF-3DA5-9FF0538F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本日の演習：データベースの「攻撃」と「防御」を体験する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2782A9-8D3B-83BD-804A-ABCB10A2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0157"/>
            <a:ext cx="8461208" cy="50492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お店のデータベースを作る（全体の</a:t>
            </a:r>
            <a:r>
              <a:rPr lang="ja-JP" altLang="en-US" b="1" dirty="0"/>
              <a:t>準備</a:t>
            </a:r>
            <a:r>
              <a:rPr lang="ja-JP" altLang="en-US" dirty="0"/>
              <a:t>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SQL</a:t>
            </a:r>
            <a:r>
              <a:rPr lang="ja-JP" altLang="en-US" dirty="0"/>
              <a:t>インジェクション攻撃で</a:t>
            </a:r>
            <a:r>
              <a:rPr lang="ja-JP" altLang="en-US" b="1" dirty="0"/>
              <a:t>全データが漏洩</a:t>
            </a:r>
            <a:r>
              <a:rPr lang="ja-JP" altLang="en-US" dirty="0"/>
              <a:t>する瞬間を見る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プレースホルダで</a:t>
            </a:r>
            <a:r>
              <a:rPr lang="ja-JP" altLang="en-US" b="1" dirty="0"/>
              <a:t>攻撃を防御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データを変更</a:t>
            </a:r>
            <a:r>
              <a:rPr lang="ja-JP" altLang="en-US" dirty="0"/>
              <a:t>して「</a:t>
            </a:r>
            <a:r>
              <a:rPr lang="ja-JP" altLang="en-US" b="1" dirty="0"/>
              <a:t>確定</a:t>
            </a:r>
            <a:r>
              <a:rPr lang="ja-JP" altLang="en-US" dirty="0"/>
              <a:t>」する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データを削除した直後</a:t>
            </a:r>
            <a:r>
              <a:rPr lang="ja-JP" altLang="en-US" dirty="0"/>
              <a:t>に</a:t>
            </a:r>
            <a:r>
              <a:rPr lang="ja-JP" altLang="en-US" b="1" dirty="0"/>
              <a:t>プログラムが停止</a:t>
            </a:r>
            <a:r>
              <a:rPr lang="ja-JP" altLang="en-US" dirty="0"/>
              <a:t>する </a:t>
            </a:r>
            <a:r>
              <a:rPr lang="en-US" altLang="ja-JP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ロールバックで</a:t>
            </a:r>
            <a:r>
              <a:rPr lang="ja-JP" altLang="en-US" b="1" dirty="0"/>
              <a:t>削除したデータが復活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切断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4E33B1-6D9E-677D-415F-A016390F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08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820E8-CC3F-63AE-711B-188A8C34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263E6B-1A27-B4D0-1354-EC1DF28E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</a:p>
          <a:p>
            <a:r>
              <a:rPr lang="ja-JP" altLang="en-US" dirty="0"/>
              <a:t>ブラウザ上で動作する</a:t>
            </a:r>
            <a:r>
              <a:rPr lang="en-US" altLang="ja-JP" dirty="0"/>
              <a:t>Python</a:t>
            </a:r>
            <a:r>
              <a:rPr lang="ja-JP" altLang="en-US" dirty="0"/>
              <a:t>実行環境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/>
              <a:t>演習の進め方</a:t>
            </a:r>
          </a:p>
          <a:p>
            <a:r>
              <a:rPr lang="ja-JP" altLang="en-US" dirty="0"/>
              <a:t>各セルを</a:t>
            </a:r>
            <a:r>
              <a:rPr lang="ja-JP" altLang="en-US" b="1" dirty="0"/>
              <a:t>上から順番に</a:t>
            </a:r>
            <a:r>
              <a:rPr lang="ja-JP" altLang="en-US" dirty="0"/>
              <a:t>実行する</a:t>
            </a:r>
          </a:p>
          <a:p>
            <a:r>
              <a:rPr lang="ja-JP" altLang="en-US" b="1" dirty="0"/>
              <a:t>セル</a:t>
            </a:r>
            <a:r>
              <a:rPr lang="en-US" altLang="ja-JP" b="1" dirty="0"/>
              <a:t>5</a:t>
            </a:r>
            <a:r>
              <a:rPr lang="ja-JP" altLang="en-US" dirty="0"/>
              <a:t>では</a:t>
            </a:r>
            <a:r>
              <a:rPr lang="ja-JP" altLang="en-US" b="1" dirty="0"/>
              <a:t>エラー</a:t>
            </a:r>
            <a:r>
              <a:rPr lang="ja-JP" altLang="en-US" dirty="0"/>
              <a:t>が発生するが、</a:t>
            </a:r>
            <a:r>
              <a:rPr lang="ja-JP" altLang="en-US" b="1" dirty="0"/>
              <a:t>それは正常な動作</a:t>
            </a:r>
            <a:r>
              <a:rPr lang="ja-JP" altLang="en-US" dirty="0"/>
              <a:t>である</a:t>
            </a:r>
          </a:p>
          <a:p>
            <a:r>
              <a:rPr lang="ja-JP" altLang="en-US" b="1" dirty="0"/>
              <a:t>セル</a:t>
            </a:r>
            <a:r>
              <a:rPr lang="en-US" altLang="ja-JP" b="1" dirty="0"/>
              <a:t>7</a:t>
            </a:r>
            <a:r>
              <a:rPr lang="ja-JP" altLang="en-US" b="1" dirty="0"/>
              <a:t>で接続を切断した後</a:t>
            </a:r>
            <a:r>
              <a:rPr lang="ja-JP" altLang="en-US" dirty="0"/>
              <a:t>に</a:t>
            </a:r>
            <a:r>
              <a:rPr lang="ja-JP" altLang="en-US" b="1" dirty="0"/>
              <a:t>再度演習を行う</a:t>
            </a:r>
            <a:r>
              <a:rPr lang="ja-JP" altLang="en-US" dirty="0"/>
              <a:t>場合は、</a:t>
            </a:r>
            <a:r>
              <a:rPr lang="ja-JP" altLang="en-US" b="1" dirty="0"/>
              <a:t>セル</a:t>
            </a:r>
            <a:r>
              <a:rPr lang="en-US" altLang="ja-JP" b="1" dirty="0"/>
              <a:t>1</a:t>
            </a:r>
            <a:r>
              <a:rPr lang="ja-JP" altLang="en-US" b="1" dirty="0"/>
              <a:t>から実行し直す</a:t>
            </a:r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FB7CF2-50B1-BEAB-7FCA-75B2502D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93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3B88BD-57ED-843D-14B8-FF1340C8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A66097-49BD-EE54-B911-3842BD8F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警告</a:t>
            </a:r>
            <a:endParaRPr lang="ja-JP" altLang="en-US" dirty="0"/>
          </a:p>
          <a:p>
            <a:r>
              <a:rPr lang="ja-JP" altLang="en-US" dirty="0"/>
              <a:t>本演習で学ぶ</a:t>
            </a:r>
            <a:r>
              <a:rPr lang="en-US" altLang="ja-JP" dirty="0"/>
              <a:t>SQL</a:t>
            </a:r>
            <a:r>
              <a:rPr lang="ja-JP" altLang="en-US" dirty="0"/>
              <a:t>インジェクションは、</a:t>
            </a:r>
            <a:r>
              <a:rPr lang="ja-JP" altLang="en-US" b="1" dirty="0"/>
              <a:t>防御方法を理解するため</a:t>
            </a:r>
            <a:r>
              <a:rPr lang="ja-JP" altLang="en-US" dirty="0"/>
              <a:t>の学習である。</a:t>
            </a:r>
            <a:endParaRPr lang="en-US" altLang="ja-JP" dirty="0"/>
          </a:p>
          <a:p>
            <a:r>
              <a:rPr lang="ja-JP" altLang="en-US" dirty="0"/>
              <a:t>他者が管理するシステムに対して</a:t>
            </a:r>
            <a:r>
              <a:rPr lang="en-US" altLang="ja-JP" dirty="0"/>
              <a:t>SQL</a:t>
            </a:r>
            <a:r>
              <a:rPr lang="ja-JP" altLang="en-US" dirty="0"/>
              <a:t>インジェクション攻撃を試みることは、</a:t>
            </a:r>
            <a:r>
              <a:rPr lang="ja-JP" altLang="en-US" b="1" dirty="0"/>
              <a:t>不正アクセス禁止法に違反する犯罪行為</a:t>
            </a:r>
            <a:r>
              <a:rPr lang="ja-JP" altLang="en-US" dirty="0"/>
              <a:t>である。</a:t>
            </a:r>
            <a:endParaRPr lang="en-US" altLang="ja-JP" dirty="0"/>
          </a:p>
          <a:p>
            <a:r>
              <a:rPr lang="ja-JP" altLang="en-US" dirty="0"/>
              <a:t>本演習の知識は、自身が開発するシステムの安全性向上のためにのみ使用すること。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8CFF54-570F-6268-94F5-A699A7EA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543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47FCC-40D3-582A-744E-F9FB5D5F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演習１　～お店を作る～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5E43AD-6DE8-931B-F336-3068D8BC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演習で使用するデータベースを準備する</a:t>
            </a:r>
            <a:r>
              <a:rPr lang="ja-JP" altLang="en-US" dirty="0"/>
              <a:t>。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en-US" altLang="ja-JP" dirty="0"/>
              <a:t>Google </a:t>
            </a:r>
            <a:r>
              <a:rPr lang="en-US" altLang="ja-JP" dirty="0" err="1"/>
              <a:t>Colab</a:t>
            </a:r>
            <a:r>
              <a:rPr lang="ja-JP" altLang="en-US" dirty="0"/>
              <a:t>のノートブックを開く </a:t>
            </a:r>
            <a:br>
              <a:rPr lang="en-US" altLang="ja-JP" dirty="0"/>
            </a:br>
            <a:r>
              <a:rPr lang="en-US" altLang="ja-JP" dirty="0">
                <a:hlinkClick r:id="rId2"/>
              </a:rPr>
              <a:t>https://colab.research.google.com/drive/18F9rdskdANKrWkB9CTbzyi8e8Gpuj18V?usp=drive_link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1</a:t>
            </a:r>
            <a:r>
              <a:rPr lang="ja-JP" altLang="en-US" dirty="0"/>
              <a:t>を見つける 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1</a:t>
            </a:r>
            <a:r>
              <a:rPr lang="ja-JP" altLang="en-US" dirty="0"/>
              <a:t>を実行する（</a:t>
            </a:r>
            <a:r>
              <a:rPr lang="en-US" altLang="ja-JP" dirty="0"/>
              <a:t>Shift + Enter </a:t>
            </a:r>
            <a:r>
              <a:rPr lang="ja-JP" altLang="en-US" dirty="0"/>
              <a:t>または再生ボタン）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期待される出力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dirty="0"/>
              <a:t>準備完了：お店を開店しました。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注目ポイント</a:t>
            </a:r>
            <a:endParaRPr lang="en-US" altLang="ja-JP" dirty="0"/>
          </a:p>
          <a:p>
            <a:r>
              <a:rPr lang="ja-JP" altLang="en-US" dirty="0"/>
              <a:t>この出力は、</a:t>
            </a:r>
            <a:r>
              <a:rPr lang="en-US" altLang="ja-JP" b="1" dirty="0"/>
              <a:t>3</a:t>
            </a:r>
            <a:r>
              <a:rPr lang="ja-JP" altLang="en-US" b="1" dirty="0"/>
              <a:t>つの商品</a:t>
            </a:r>
            <a:r>
              <a:rPr lang="ja-JP" altLang="en-US" dirty="0"/>
              <a:t>が登録されたことを示す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パソコン（</a:t>
            </a:r>
            <a:r>
              <a:rPr lang="en-US" altLang="ja-JP" b="1" dirty="0"/>
              <a:t>120,000</a:t>
            </a:r>
            <a:r>
              <a:rPr lang="ja-JP" altLang="en-US" b="1" dirty="0"/>
              <a:t>円）、マウス（</a:t>
            </a:r>
            <a:r>
              <a:rPr lang="en-US" altLang="ja-JP" b="1" dirty="0"/>
              <a:t>3,000</a:t>
            </a:r>
            <a:r>
              <a:rPr lang="ja-JP" altLang="en-US" b="1" dirty="0"/>
              <a:t>円）、キーボード（</a:t>
            </a:r>
            <a:r>
              <a:rPr lang="en-US" altLang="ja-JP" b="1" dirty="0"/>
              <a:t>8,000</a:t>
            </a:r>
            <a:r>
              <a:rPr lang="ja-JP" altLang="en-US" b="1" dirty="0"/>
              <a:t>円）</a:t>
            </a:r>
            <a:endParaRPr lang="en-US" altLang="ja-JP" b="1" dirty="0"/>
          </a:p>
          <a:p>
            <a:r>
              <a:rPr lang="en-US" altLang="ja-JP" dirty="0"/>
              <a:t>`commit()` </a:t>
            </a:r>
            <a:r>
              <a:rPr lang="ja-JP" altLang="en-US" dirty="0"/>
              <a:t>により、データが確定された</a:t>
            </a:r>
            <a:endParaRPr lang="en-US" altLang="ja-JP" dirty="0"/>
          </a:p>
          <a:p>
            <a:r>
              <a:rPr lang="ja-JP" altLang="en-US" dirty="0"/>
              <a:t>この時点のデータを、後の演習で使う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B97A52-DDE4-1429-125B-66881CA8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30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E088-4BA2-733D-876E-1CB37D412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26FEE-CDF3-3F10-B9A2-FFD5FAAB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lang="en-US" altLang="ja-JP" dirty="0"/>
              <a:t>2 </a:t>
            </a:r>
            <a:r>
              <a:rPr lang="ja-JP" altLang="en-US" dirty="0"/>
              <a:t>　～</a:t>
            </a:r>
            <a:r>
              <a:rPr lang="en-US" altLang="ja-JP" dirty="0"/>
              <a:t>SQL</a:t>
            </a:r>
            <a:r>
              <a:rPr lang="ja-JP" altLang="en-US" dirty="0"/>
              <a:t>インジェクション攻撃～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6CB374-A5C3-0FE4-627F-177C412A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文字列連結で</a:t>
            </a:r>
            <a:r>
              <a:rPr lang="en-US" altLang="ja-JP" b="1" dirty="0"/>
              <a:t>SQL</a:t>
            </a:r>
            <a:r>
              <a:rPr lang="ja-JP" altLang="en-US" b="1" dirty="0"/>
              <a:t>を組み立てると、情報漏洩が発生することを確認する。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1</a:t>
            </a:r>
            <a:r>
              <a:rPr lang="ja-JP" altLang="en-US" dirty="0"/>
              <a:t>を実行済みであることを確認する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2</a:t>
            </a:r>
            <a:r>
              <a:rPr lang="ja-JP" altLang="en-US" dirty="0"/>
              <a:t>を見つける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2</a:t>
            </a:r>
            <a:r>
              <a:rPr lang="ja-JP" altLang="en-US" dirty="0"/>
              <a:t>を実行する（</a:t>
            </a:r>
            <a:r>
              <a:rPr lang="en-US" altLang="ja-JP" dirty="0"/>
              <a:t>Shift + Enter </a:t>
            </a:r>
            <a:r>
              <a:rPr lang="ja-JP" altLang="en-US" dirty="0"/>
              <a:t>または再生ボタン）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期待される出力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dirty="0"/>
              <a:t>実行される危険な</a:t>
            </a:r>
            <a:r>
              <a:rPr lang="en-US" altLang="ja-JP" dirty="0"/>
              <a:t>SQL: SELECT * FROM items WHERE name = '' OR '1'='1’ </a:t>
            </a:r>
          </a:p>
          <a:p>
            <a:pPr marL="0" indent="0">
              <a:buNone/>
            </a:pPr>
            <a:r>
              <a:rPr lang="en-US" altLang="ja-JP" dirty="0"/>
              <a:t>--- </a:t>
            </a:r>
            <a:r>
              <a:rPr lang="ja-JP" altLang="en-US" dirty="0"/>
              <a:t>検索結果 </a:t>
            </a:r>
            <a:r>
              <a:rPr lang="en-US" altLang="ja-JP" dirty="0"/>
              <a:t>--- </a:t>
            </a:r>
          </a:p>
          <a:p>
            <a:pPr marL="0" indent="0">
              <a:buNone/>
            </a:pPr>
            <a:r>
              <a:rPr lang="en-US" altLang="ja-JP" dirty="0"/>
              <a:t>[(1, '</a:t>
            </a:r>
            <a:r>
              <a:rPr lang="ja-JP" altLang="en-US" dirty="0"/>
              <a:t>パソコン</a:t>
            </a:r>
            <a:r>
              <a:rPr lang="en-US" altLang="ja-JP" dirty="0"/>
              <a:t>', 120000), (2, '</a:t>
            </a:r>
            <a:r>
              <a:rPr lang="ja-JP" altLang="en-US" dirty="0"/>
              <a:t>マウス</a:t>
            </a:r>
            <a:r>
              <a:rPr lang="en-US" altLang="ja-JP" dirty="0"/>
              <a:t>', 3000), (3, '</a:t>
            </a:r>
            <a:r>
              <a:rPr lang="ja-JP" altLang="en-US" dirty="0"/>
              <a:t>キーボード</a:t>
            </a:r>
            <a:r>
              <a:rPr lang="en-US" altLang="ja-JP" dirty="0"/>
              <a:t>', 8000)]</a:t>
            </a:r>
          </a:p>
          <a:p>
            <a:pPr marL="0" indent="0">
              <a:buNone/>
            </a:pPr>
            <a:r>
              <a:rPr lang="ja-JP" altLang="en-US" u="sng" dirty="0"/>
              <a:t>注目ポイント</a:t>
            </a:r>
            <a:endParaRPr lang="en-US" altLang="ja-JP" u="sng" dirty="0"/>
          </a:p>
          <a:p>
            <a:r>
              <a:rPr lang="ja-JP" altLang="en-US" b="1" dirty="0"/>
              <a:t>全商品</a:t>
            </a:r>
            <a:r>
              <a:rPr lang="ja-JP" altLang="en-US" dirty="0"/>
              <a:t>が表示されてしまった</a:t>
            </a:r>
            <a:endParaRPr lang="en-US" altLang="ja-JP" dirty="0"/>
          </a:p>
          <a:p>
            <a:r>
              <a:rPr lang="ja-JP" altLang="en-US" dirty="0"/>
              <a:t>本来は特定の商品名で検索する処理であった</a:t>
            </a:r>
            <a:endParaRPr lang="en-US" altLang="ja-JP" dirty="0"/>
          </a:p>
          <a:p>
            <a:r>
              <a:rPr lang="en-US" altLang="ja-JP" dirty="0"/>
              <a:t>`' OR '1'='1` </a:t>
            </a:r>
            <a:r>
              <a:rPr lang="ja-JP" altLang="en-US" dirty="0"/>
              <a:t>という入力により、</a:t>
            </a:r>
            <a:r>
              <a:rPr lang="en-US" altLang="ja-JP" dirty="0"/>
              <a:t>WHERE</a:t>
            </a:r>
            <a:r>
              <a:rPr lang="ja-JP" altLang="en-US" dirty="0"/>
              <a:t>句が常に真になった </a:t>
            </a:r>
            <a:endParaRPr lang="en-US" altLang="ja-JP" dirty="0"/>
          </a:p>
          <a:p>
            <a:r>
              <a:rPr lang="ja-JP" altLang="en-US" dirty="0"/>
              <a:t>これが「</a:t>
            </a:r>
            <a:r>
              <a:rPr lang="en-US" altLang="ja-JP" dirty="0"/>
              <a:t>SQL</a:t>
            </a:r>
            <a:r>
              <a:rPr lang="ja-JP" altLang="en-US" dirty="0"/>
              <a:t>インジェクション攻撃」による情報漏洩である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F07589-514A-BCFA-CDFE-0AA92369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425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579C-03F6-E7F7-9B90-D42538647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2893F-C282-6C7B-F73A-EC715C0F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lang="en-US" altLang="ja-JP" dirty="0"/>
              <a:t>3 </a:t>
            </a:r>
            <a:r>
              <a:rPr lang="ja-JP" altLang="en-US" dirty="0"/>
              <a:t>～プレースホルダで守る～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988C97-53E9-C2C9-950A-5BF1FD5C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プレースホルダ（</a:t>
            </a:r>
            <a:r>
              <a:rPr lang="en-US" altLang="ja-JP" b="1" dirty="0"/>
              <a:t>`?`</a:t>
            </a:r>
            <a:r>
              <a:rPr lang="ja-JP" altLang="en-US" b="1" dirty="0"/>
              <a:t>）を使うと、同じ攻撃が防御できることを確認する。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2</a:t>
            </a:r>
            <a:r>
              <a:rPr lang="ja-JP" altLang="en-US" dirty="0"/>
              <a:t>を実行済みであることを確認する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3</a:t>
            </a:r>
            <a:r>
              <a:rPr lang="ja-JP" altLang="en-US" dirty="0"/>
              <a:t>を見つける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3</a:t>
            </a:r>
            <a:r>
              <a:rPr lang="ja-JP" altLang="en-US" dirty="0"/>
              <a:t>を実行する（</a:t>
            </a:r>
            <a:r>
              <a:rPr lang="en-US" altLang="ja-JP" dirty="0"/>
              <a:t>Shift + Enter </a:t>
            </a:r>
            <a:r>
              <a:rPr lang="ja-JP" altLang="en-US" dirty="0"/>
              <a:t>または再生ボタン）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期待される出力</a:t>
            </a:r>
            <a:endParaRPr lang="en-US" altLang="ja-JP" u="sng" dirty="0"/>
          </a:p>
          <a:p>
            <a:pPr marL="0" indent="0">
              <a:buNone/>
            </a:pPr>
            <a:r>
              <a:rPr lang="en-US" altLang="ja-JP" dirty="0"/>
              <a:t>--- </a:t>
            </a:r>
            <a:r>
              <a:rPr lang="ja-JP" altLang="en-US" dirty="0"/>
              <a:t>安全な検索結果 </a:t>
            </a:r>
            <a:r>
              <a:rPr lang="en-US" altLang="ja-JP" dirty="0"/>
              <a:t>--- </a:t>
            </a:r>
          </a:p>
          <a:p>
            <a:pPr marL="0" indent="0">
              <a:buNone/>
            </a:pPr>
            <a:r>
              <a:rPr lang="en-US" altLang="ja-JP" dirty="0"/>
              <a:t>[]</a:t>
            </a:r>
          </a:p>
          <a:p>
            <a:pPr marL="0" indent="0">
              <a:buNone/>
            </a:pPr>
            <a:r>
              <a:rPr lang="ja-JP" altLang="en-US" u="sng" dirty="0"/>
              <a:t>注目ポイント</a:t>
            </a:r>
            <a:endParaRPr lang="en-US" altLang="ja-JP" u="sng" dirty="0"/>
          </a:p>
          <a:p>
            <a:r>
              <a:rPr lang="ja-JP" altLang="en-US" b="1" dirty="0"/>
              <a:t>何も表示されなかった（攻撃失敗）</a:t>
            </a:r>
            <a:endParaRPr lang="en-US" altLang="ja-JP" b="1" dirty="0"/>
          </a:p>
          <a:p>
            <a:r>
              <a:rPr lang="ja-JP" altLang="en-US" dirty="0"/>
              <a:t>同じ攻撃データ </a:t>
            </a:r>
            <a:r>
              <a:rPr lang="en-US" altLang="ja-JP" dirty="0"/>
              <a:t>`' OR '1'='1` </a:t>
            </a:r>
            <a:r>
              <a:rPr lang="ja-JP" altLang="en-US" dirty="0"/>
              <a:t>を送信したのに、結果が異なる</a:t>
            </a:r>
            <a:endParaRPr lang="en-US" altLang="ja-JP" dirty="0"/>
          </a:p>
          <a:p>
            <a:r>
              <a:rPr lang="ja-JP" altLang="en-US" dirty="0"/>
              <a:t>プレースホルダ </a:t>
            </a:r>
            <a:r>
              <a:rPr lang="en-US" altLang="ja-JP" dirty="0"/>
              <a:t>`?` </a:t>
            </a:r>
            <a:r>
              <a:rPr lang="ja-JP" altLang="en-US" dirty="0"/>
              <a:t>を使ったため、攻撃文字列は「ただの検索文字列」として処理された</a:t>
            </a:r>
            <a:endParaRPr lang="en-US" altLang="ja-JP" dirty="0"/>
          </a:p>
          <a:p>
            <a:r>
              <a:rPr lang="en-US" altLang="ja-JP" dirty="0"/>
              <a:t>`?` </a:t>
            </a:r>
            <a:r>
              <a:rPr lang="ja-JP" altLang="en-US" dirty="0"/>
              <a:t>を使うだけで、</a:t>
            </a:r>
            <a:r>
              <a:rPr lang="en-US" altLang="ja-JP" b="1" dirty="0"/>
              <a:t>SQL</a:t>
            </a:r>
            <a:r>
              <a:rPr lang="ja-JP" altLang="en-US" b="1" dirty="0"/>
              <a:t>インジェクションを防御</a:t>
            </a:r>
            <a:r>
              <a:rPr lang="ja-JP" altLang="en-US" dirty="0"/>
              <a:t>できる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B216F0-A8F5-D97C-4E2B-FF3D1A97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340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47F7E-B371-E0D9-A977-C368EE27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6F7E35-8500-C218-7043-8D420704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lang="en-US" altLang="ja-JP" dirty="0"/>
              <a:t>4 </a:t>
            </a:r>
            <a:r>
              <a:rPr lang="ja-JP" altLang="en-US" dirty="0"/>
              <a:t>～更新とコミット～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38B838-737B-11DB-33F2-8E2379B3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データを変更し、</a:t>
            </a:r>
            <a:r>
              <a:rPr lang="en-US" altLang="ja-JP" b="1" dirty="0"/>
              <a:t>`commit()` </a:t>
            </a:r>
            <a:r>
              <a:rPr lang="ja-JP" altLang="en-US" b="1" dirty="0"/>
              <a:t>で確定する操作を体験する。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</a:t>
            </a:r>
            <a:r>
              <a:rPr lang="ja-JP" altLang="en-US" dirty="0"/>
              <a:t>のノートブックを開く 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3</a:t>
            </a:r>
            <a:r>
              <a:rPr lang="ja-JP" altLang="en-US" dirty="0"/>
              <a:t>を実行済みであることを確認する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4</a:t>
            </a:r>
            <a:r>
              <a:rPr lang="ja-JP" altLang="en-US" dirty="0"/>
              <a:t>を見つける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4</a:t>
            </a:r>
            <a:r>
              <a:rPr lang="ja-JP" altLang="en-US" dirty="0"/>
              <a:t>を実行する（</a:t>
            </a:r>
            <a:r>
              <a:rPr lang="en-US" altLang="ja-JP" dirty="0"/>
              <a:t>Shift + Enter </a:t>
            </a:r>
            <a:r>
              <a:rPr lang="ja-JP" altLang="en-US" dirty="0"/>
              <a:t>または再生ボタン）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期待される出力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dirty="0"/>
              <a:t>値上げを確定しました。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[(2, '</a:t>
            </a:r>
            <a:r>
              <a:rPr lang="ja-JP" altLang="en-US" dirty="0"/>
              <a:t>マウス</a:t>
            </a:r>
            <a:r>
              <a:rPr lang="en-US" altLang="ja-JP" dirty="0"/>
              <a:t>', 3500)]</a:t>
            </a:r>
          </a:p>
          <a:p>
            <a:pPr marL="0" indent="0">
              <a:buNone/>
            </a:pPr>
            <a:r>
              <a:rPr lang="ja-JP" altLang="en-US" u="sng" dirty="0"/>
              <a:t>注目ポイント</a:t>
            </a:r>
            <a:endParaRPr lang="en-US" altLang="ja-JP" dirty="0"/>
          </a:p>
          <a:p>
            <a:r>
              <a:rPr lang="ja-JP" altLang="en-US" dirty="0"/>
              <a:t>マウスの価格が</a:t>
            </a:r>
            <a:r>
              <a:rPr lang="en-US" altLang="ja-JP" dirty="0"/>
              <a:t>3,000</a:t>
            </a:r>
            <a:r>
              <a:rPr lang="ja-JP" altLang="en-US" dirty="0"/>
              <a:t>円から</a:t>
            </a:r>
            <a:r>
              <a:rPr lang="en-US" altLang="ja-JP" dirty="0"/>
              <a:t>3,500</a:t>
            </a:r>
            <a:r>
              <a:rPr lang="ja-JP" altLang="en-US" dirty="0"/>
              <a:t>円に変更された</a:t>
            </a:r>
            <a:endParaRPr lang="en-US" altLang="ja-JP" dirty="0"/>
          </a:p>
          <a:p>
            <a:r>
              <a:rPr lang="ja-JP" altLang="en-US" dirty="0"/>
              <a:t> </a:t>
            </a:r>
            <a:r>
              <a:rPr lang="en-US" altLang="ja-JP" dirty="0"/>
              <a:t>`commit()` </a:t>
            </a:r>
            <a:r>
              <a:rPr lang="ja-JP" altLang="en-US" dirty="0"/>
              <a:t>により、この変更が</a:t>
            </a:r>
            <a:r>
              <a:rPr lang="ja-JP" altLang="en-US" b="1" dirty="0"/>
              <a:t>確定</a:t>
            </a:r>
            <a:r>
              <a:rPr lang="ja-JP" altLang="en-US" dirty="0"/>
              <a:t>された</a:t>
            </a:r>
            <a:endParaRPr lang="en-US" altLang="ja-JP" dirty="0"/>
          </a:p>
          <a:p>
            <a:r>
              <a:rPr lang="ja-JP" altLang="en-US" dirty="0"/>
              <a:t>この時点が、</a:t>
            </a:r>
            <a:r>
              <a:rPr lang="ja-JP" altLang="en-US" b="1" dirty="0"/>
              <a:t>次の演習以降で「戻る先（ロールバック先）」</a:t>
            </a:r>
            <a:r>
              <a:rPr lang="ja-JP" altLang="en-US" dirty="0"/>
              <a:t>になる</a:t>
            </a:r>
            <a:endParaRPr lang="en-US" altLang="ja-JP" dirty="0"/>
          </a:p>
          <a:p>
            <a:r>
              <a:rPr lang="ja-JP" altLang="en-US" dirty="0"/>
              <a:t>演習</a:t>
            </a:r>
            <a:r>
              <a:rPr lang="en-US" altLang="ja-JP" dirty="0"/>
              <a:t>6</a:t>
            </a:r>
            <a:r>
              <a:rPr lang="ja-JP" altLang="en-US" dirty="0"/>
              <a:t>で、この状態に戻ることを確認する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D72B77-7E8D-E32E-11B1-E7D6567A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57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DEC5-F427-8470-4E12-91454DE4E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844FE-79DF-CC52-2238-05376912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今日身につける知識、スキル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D6E568-1995-777F-7476-9B35AC39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4088"/>
            <a:ext cx="8461208" cy="609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対象</a:t>
            </a:r>
            <a:r>
              <a:rPr kumimoji="1" lang="en-US" altLang="ja-JP" b="1" dirty="0"/>
              <a:t>】</a:t>
            </a:r>
            <a:r>
              <a:rPr lang="en-US" altLang="ja-JP" dirty="0"/>
              <a:t>Python</a:t>
            </a:r>
            <a:r>
              <a:rPr lang="ja-JP" altLang="en-US" dirty="0"/>
              <a:t>を用いて</a:t>
            </a:r>
            <a:r>
              <a:rPr lang="ja-JP" altLang="en-US" b="1" dirty="0"/>
              <a:t>データベースを操作</a:t>
            </a:r>
            <a:r>
              <a:rPr lang="ja-JP" altLang="en-US" dirty="0"/>
              <a:t>する</a:t>
            </a:r>
            <a:r>
              <a:rPr lang="ja-JP" altLang="en-US" b="1" dirty="0"/>
              <a:t>アプリケーション開発の基礎</a:t>
            </a:r>
            <a:r>
              <a:rPr lang="ja-JP" altLang="en-US" dirty="0"/>
              <a:t>を学びたい人。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特に、</a:t>
            </a:r>
            <a:r>
              <a:rPr lang="ja-JP" altLang="en-US" b="1" dirty="0"/>
              <a:t>セキュリティ</a:t>
            </a:r>
            <a:r>
              <a:rPr lang="ja-JP" altLang="en-US" dirty="0"/>
              <a:t>（</a:t>
            </a:r>
            <a:r>
              <a:rPr lang="en-US" altLang="ja-JP" dirty="0"/>
              <a:t>SQL</a:t>
            </a:r>
            <a:r>
              <a:rPr lang="ja-JP" altLang="en-US" dirty="0"/>
              <a:t>インジェクション対策）や</a:t>
            </a:r>
            <a:r>
              <a:rPr lang="ja-JP" altLang="en-US" b="1" dirty="0"/>
              <a:t>データの整合性</a:t>
            </a:r>
            <a:r>
              <a:rPr lang="ja-JP" altLang="en-US" dirty="0"/>
              <a:t>（トランザクション処理）といった、安全なシステム構築を習得したい</a:t>
            </a:r>
            <a:endParaRPr lang="en-US" altLang="ja-JP" dirty="0"/>
          </a:p>
          <a:p>
            <a:r>
              <a:rPr lang="en-US" altLang="ja-JP" b="1" dirty="0"/>
              <a:t>SQL</a:t>
            </a:r>
            <a:r>
              <a:rPr lang="ja-JP" altLang="en-US" b="1" dirty="0"/>
              <a:t>インジェクション</a:t>
            </a:r>
            <a:r>
              <a:rPr lang="en-US" altLang="ja-JP" dirty="0"/>
              <a:t>: </a:t>
            </a:r>
            <a:r>
              <a:rPr lang="ja-JP" altLang="en-US" b="1" dirty="0"/>
              <a:t>ユーザーからの入力データ</a:t>
            </a:r>
            <a:r>
              <a:rPr lang="ja-JP" altLang="en-US" dirty="0"/>
              <a:t>が</a:t>
            </a:r>
            <a:r>
              <a:rPr lang="en-US" altLang="ja-JP" b="1" dirty="0"/>
              <a:t>SQL</a:t>
            </a:r>
            <a:r>
              <a:rPr lang="ja-JP" altLang="en-US" b="1" dirty="0"/>
              <a:t>命令の一部として不正に実行</a:t>
            </a:r>
            <a:r>
              <a:rPr lang="ja-JP" altLang="en-US" dirty="0"/>
              <a:t>されてしまう脆弱性。</a:t>
            </a:r>
            <a:endParaRPr lang="en-US" altLang="ja-JP" dirty="0"/>
          </a:p>
          <a:p>
            <a:r>
              <a:rPr lang="ja-JP" altLang="en-US" b="1" dirty="0"/>
              <a:t>プレースホルダ</a:t>
            </a:r>
            <a:r>
              <a:rPr lang="en-US" altLang="ja-JP" dirty="0"/>
              <a:t>: SQL</a:t>
            </a:r>
            <a:r>
              <a:rPr lang="ja-JP" altLang="en-US" dirty="0"/>
              <a:t>文の中で、後から</a:t>
            </a:r>
            <a:r>
              <a:rPr lang="ja-JP" altLang="en-US" b="1" dirty="0"/>
              <a:t>データが入る場所</a:t>
            </a:r>
            <a:r>
              <a:rPr lang="ja-JP" altLang="en-US" dirty="0"/>
              <a:t>を</a:t>
            </a:r>
            <a:r>
              <a:rPr lang="ja-JP" altLang="en-US" b="1" dirty="0"/>
              <a:t>あらかじめ「</a:t>
            </a:r>
            <a:r>
              <a:rPr lang="en-US" altLang="ja-JP" b="1" dirty="0"/>
              <a:t>?</a:t>
            </a:r>
            <a:r>
              <a:rPr lang="ja-JP" altLang="en-US" b="1" dirty="0"/>
              <a:t>」記号で確保</a:t>
            </a:r>
            <a:r>
              <a:rPr lang="ja-JP" altLang="en-US" dirty="0"/>
              <a:t>しておく仕組み（</a:t>
            </a:r>
            <a:r>
              <a:rPr lang="en-US" altLang="ja-JP" dirty="0"/>
              <a:t>Python </a:t>
            </a:r>
            <a:r>
              <a:rPr lang="ja-JP" altLang="en-US" dirty="0"/>
              <a:t>言語では「</a:t>
            </a:r>
            <a:r>
              <a:rPr lang="en-US" altLang="ja-JP" dirty="0"/>
              <a:t>?</a:t>
            </a:r>
            <a:r>
              <a:rPr lang="ja-JP" altLang="en-US" dirty="0"/>
              <a:t>」）。</a:t>
            </a:r>
            <a:r>
              <a:rPr lang="en-US" altLang="ja-JP" dirty="0"/>
              <a:t>SQL </a:t>
            </a:r>
            <a:r>
              <a:rPr lang="ja-JP" altLang="en-US" dirty="0"/>
              <a:t>インジェクション対策にもなる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13B878-2B85-B2D3-DEBD-F0A50EA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31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22AB-C1BC-0434-EC3A-5F6C9041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15A8A-642E-986D-2D21-88DA2C28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lang="en-US" altLang="ja-JP" dirty="0"/>
              <a:t>5 </a:t>
            </a:r>
            <a:r>
              <a:rPr lang="ja-JP" altLang="en-US" dirty="0"/>
              <a:t>～エラー体験～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0D5A0D-92EC-3A47-C85D-B6E58749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b="1" dirty="0"/>
              <a:t>`commit()` </a:t>
            </a:r>
            <a:r>
              <a:rPr lang="ja-JP" altLang="en-US" b="1" dirty="0"/>
              <a:t>の前にエラーが発生すると、変更が確定されないことを確認する。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4</a:t>
            </a:r>
            <a:r>
              <a:rPr lang="ja-JP" altLang="en-US" dirty="0"/>
              <a:t>を実行済みであることを確認する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5</a:t>
            </a:r>
            <a:r>
              <a:rPr lang="ja-JP" altLang="en-US" dirty="0"/>
              <a:t>を見つける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5</a:t>
            </a:r>
            <a:r>
              <a:rPr lang="ja-JP" altLang="en-US" dirty="0"/>
              <a:t>を実行する（</a:t>
            </a:r>
            <a:r>
              <a:rPr lang="en-US" altLang="ja-JP" dirty="0"/>
              <a:t>Shift + Enter </a:t>
            </a:r>
            <a:r>
              <a:rPr lang="ja-JP" altLang="en-US" dirty="0"/>
              <a:t>または再生ボタン） 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期待される出力</a:t>
            </a:r>
            <a:endParaRPr lang="en-US" altLang="ja-JP" u="sng" dirty="0"/>
          </a:p>
          <a:p>
            <a:pPr marL="0" indent="0">
              <a:buNone/>
            </a:pPr>
            <a:r>
              <a:rPr lang="en-US" altLang="ja-JP" dirty="0"/>
              <a:t>--- </a:t>
            </a:r>
            <a:r>
              <a:rPr lang="ja-JP" altLang="en-US" dirty="0"/>
              <a:t>ここからトラブル実験 </a:t>
            </a:r>
            <a:r>
              <a:rPr lang="en-US" altLang="ja-JP" dirty="0"/>
              <a:t>--- </a:t>
            </a:r>
          </a:p>
          <a:p>
            <a:pPr marL="0" indent="0">
              <a:buNone/>
            </a:pPr>
            <a:r>
              <a:rPr lang="ja-JP" altLang="en-US" dirty="0"/>
              <a:t>パソコンを削除してしまいました</a:t>
            </a:r>
            <a:r>
              <a:rPr lang="en-US" altLang="ja-JP" dirty="0"/>
              <a:t>...</a:t>
            </a:r>
            <a:r>
              <a:rPr lang="ja-JP" altLang="en-US" dirty="0"/>
              <a:t>（まだ未確定）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その後、</a:t>
            </a:r>
            <a:r>
              <a:rPr lang="ja-JP" altLang="en-US" dirty="0">
                <a:solidFill>
                  <a:srgbClr val="FF0000"/>
                </a:solidFill>
              </a:rPr>
              <a:t>赤い背景で以下のエラーが表示される： </a:t>
            </a:r>
            <a:r>
              <a:rPr lang="en-US" altLang="ja-JP" dirty="0" err="1">
                <a:solidFill>
                  <a:srgbClr val="FF0000"/>
                </a:solidFill>
              </a:rPr>
              <a:t>ZeroDivisionError</a:t>
            </a:r>
            <a:r>
              <a:rPr lang="en-US" altLang="ja-JP" dirty="0">
                <a:solidFill>
                  <a:srgbClr val="FF0000"/>
                </a:solidFill>
              </a:rPr>
              <a:t>: division by zero </a:t>
            </a:r>
            <a:r>
              <a:rPr lang="ja-JP" altLang="en-US" dirty="0"/>
              <a:t>：</a:t>
            </a:r>
            <a:r>
              <a:rPr lang="en-US" altLang="ja-JP" dirty="0"/>
              <a:t>0</a:t>
            </a:r>
            <a:r>
              <a:rPr lang="ja-JP" altLang="en-US" dirty="0"/>
              <a:t>で割り算を行ったときに発生するエラー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注目ポイント</a:t>
            </a:r>
            <a:endParaRPr lang="en-US" altLang="ja-JP" u="sng" dirty="0"/>
          </a:p>
          <a:p>
            <a:r>
              <a:rPr lang="ja-JP" altLang="en-US" dirty="0"/>
              <a:t>パソコンのデータは削除されたように見える</a:t>
            </a:r>
            <a:endParaRPr lang="en-US" altLang="ja-JP" dirty="0"/>
          </a:p>
          <a:p>
            <a:r>
              <a:rPr lang="ja-JP" altLang="en-US" dirty="0"/>
              <a:t>しかし、エラーにより </a:t>
            </a:r>
            <a:r>
              <a:rPr lang="en-US" altLang="ja-JP" b="1" dirty="0"/>
              <a:t>`commit()` </a:t>
            </a:r>
            <a:r>
              <a:rPr lang="ja-JP" altLang="en-US" b="1" dirty="0"/>
              <a:t>が実行されなかった</a:t>
            </a:r>
            <a:endParaRPr lang="en-US" altLang="ja-JP" b="1" dirty="0"/>
          </a:p>
          <a:p>
            <a:r>
              <a:rPr lang="ja-JP" altLang="en-US" dirty="0"/>
              <a:t>つまり、削除は「</a:t>
            </a:r>
            <a:r>
              <a:rPr lang="ja-JP" altLang="en-US" b="1" dirty="0"/>
              <a:t>仮保存</a:t>
            </a:r>
            <a:r>
              <a:rPr lang="ja-JP" altLang="en-US" dirty="0"/>
              <a:t>」のまま、確定されていない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E41B34-0D2D-9964-0EAD-15726A8A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211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AA55-AE0E-7889-5407-BF05EED81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9DD826-0274-C8D4-C9DF-022B96BD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lang="en-US" altLang="ja-JP" dirty="0"/>
              <a:t>6 </a:t>
            </a:r>
            <a:r>
              <a:rPr lang="ja-JP" altLang="en-US" dirty="0"/>
              <a:t>～手動ロールバック～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6EA51-A595-A306-54A2-66845F0D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58367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b="1" dirty="0"/>
              <a:t>`rollback()` </a:t>
            </a:r>
            <a:r>
              <a:rPr lang="ja-JP" altLang="en-US" b="1" dirty="0"/>
              <a:t>を実行すると、最後の確定状態に戻ることを確認する。</a:t>
            </a:r>
            <a:endParaRPr lang="en-US" altLang="ja-JP" b="1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5</a:t>
            </a:r>
            <a:r>
              <a:rPr lang="ja-JP" altLang="en-US" dirty="0"/>
              <a:t>を実行済みであることを確認する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6</a:t>
            </a:r>
            <a:r>
              <a:rPr lang="ja-JP" altLang="en-US" dirty="0"/>
              <a:t>を見つける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セル</a:t>
            </a:r>
            <a:r>
              <a:rPr lang="en-US" altLang="ja-JP" dirty="0"/>
              <a:t>6</a:t>
            </a:r>
            <a:r>
              <a:rPr lang="ja-JP" altLang="en-US" dirty="0"/>
              <a:t>を実行する（</a:t>
            </a:r>
            <a:r>
              <a:rPr lang="en-US" altLang="ja-JP" dirty="0"/>
              <a:t>Shift + Enter </a:t>
            </a:r>
            <a:r>
              <a:rPr lang="ja-JP" altLang="en-US" dirty="0"/>
              <a:t>または再生ボタン）  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期待される出力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dirty="0"/>
              <a:t>ロールバックを実行しました。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--- </a:t>
            </a:r>
            <a:r>
              <a:rPr lang="ja-JP" altLang="en-US" dirty="0"/>
              <a:t>在庫確認 </a:t>
            </a:r>
            <a:r>
              <a:rPr lang="en-US" altLang="ja-JP" dirty="0"/>
              <a:t>--- </a:t>
            </a:r>
          </a:p>
          <a:p>
            <a:pPr marL="0" indent="0">
              <a:buNone/>
            </a:pPr>
            <a:r>
              <a:rPr lang="en-US" altLang="ja-JP" dirty="0"/>
              <a:t>[(1, '</a:t>
            </a:r>
            <a:r>
              <a:rPr lang="ja-JP" altLang="en-US" dirty="0"/>
              <a:t>パソコン</a:t>
            </a:r>
            <a:r>
              <a:rPr lang="en-US" altLang="ja-JP" dirty="0"/>
              <a:t>', 120000), (2, '</a:t>
            </a:r>
            <a:r>
              <a:rPr lang="ja-JP" altLang="en-US" dirty="0"/>
              <a:t>マウス</a:t>
            </a:r>
            <a:r>
              <a:rPr lang="en-US" altLang="ja-JP" dirty="0"/>
              <a:t>', 3500), (3, '</a:t>
            </a:r>
            <a:r>
              <a:rPr lang="ja-JP" altLang="en-US" dirty="0"/>
              <a:t>キーボード</a:t>
            </a:r>
            <a:r>
              <a:rPr lang="en-US" altLang="ja-JP" dirty="0"/>
              <a:t>', 8000)]</a:t>
            </a:r>
          </a:p>
          <a:p>
            <a:pPr marL="0" indent="0">
              <a:buNone/>
            </a:pPr>
            <a:r>
              <a:rPr lang="ja-JP" altLang="en-US" u="sng" dirty="0"/>
              <a:t>注目ポイント</a:t>
            </a:r>
            <a:endParaRPr lang="en-US" altLang="ja-JP" dirty="0"/>
          </a:p>
          <a:p>
            <a:r>
              <a:rPr lang="ja-JP" altLang="en-US" b="1" dirty="0"/>
              <a:t>パソコンのデータが復旧した</a:t>
            </a:r>
            <a:endParaRPr lang="en-US" altLang="ja-JP" b="1" dirty="0"/>
          </a:p>
          <a:p>
            <a:r>
              <a:rPr lang="en-US" altLang="ja-JP" dirty="0"/>
              <a:t>`rollback()` </a:t>
            </a:r>
            <a:r>
              <a:rPr lang="ja-JP" altLang="en-US" dirty="0"/>
              <a:t>により、「最後の確定状態」（演習</a:t>
            </a:r>
            <a:r>
              <a:rPr lang="en-US" altLang="ja-JP" dirty="0"/>
              <a:t>4</a:t>
            </a:r>
            <a:r>
              <a:rPr lang="ja-JP" altLang="en-US" dirty="0"/>
              <a:t>でコミットした直後）に戻った</a:t>
            </a:r>
            <a:endParaRPr lang="en-US" altLang="ja-JP" dirty="0"/>
          </a:p>
          <a:p>
            <a:r>
              <a:rPr lang="ja-JP" altLang="en-US" dirty="0"/>
              <a:t>マウスは</a:t>
            </a:r>
            <a:r>
              <a:rPr lang="en-US" altLang="ja-JP" dirty="0"/>
              <a:t>3,500</a:t>
            </a:r>
            <a:r>
              <a:rPr lang="ja-JP" altLang="en-US" dirty="0"/>
              <a:t>円のまま（演習</a:t>
            </a:r>
            <a:r>
              <a:rPr lang="en-US" altLang="ja-JP" dirty="0"/>
              <a:t>4</a:t>
            </a:r>
            <a:r>
              <a:rPr lang="ja-JP" altLang="en-US" dirty="0"/>
              <a:t>で確定済みのため）</a:t>
            </a:r>
            <a:endParaRPr lang="en-US" altLang="ja-JP" dirty="0"/>
          </a:p>
          <a:p>
            <a:r>
              <a:rPr lang="ja-JP" altLang="en-US" b="1" dirty="0"/>
              <a:t>これがトランザクションの機能である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2EB1E0-06BF-5482-AECF-77D4F0AA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421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E72DD-6458-73A0-42F5-6D451032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演習の総括</a:t>
            </a:r>
            <a:r>
              <a:rPr lang="en-US" altLang="ja-JP" dirty="0"/>
              <a:t>: </a:t>
            </a:r>
            <a:r>
              <a:rPr lang="ja-JP" altLang="en-US" dirty="0"/>
              <a:t>体験したこと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A4436-947A-49F4-8A7D-26CC2B2B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データベースを作成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全データが漏洩。文字列連結は危険である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攻撃を防御した。</a:t>
            </a:r>
            <a:r>
              <a:rPr lang="en-US" altLang="ja-JP" dirty="0"/>
              <a:t>`?` </a:t>
            </a:r>
            <a:r>
              <a:rPr lang="ja-JP" altLang="en-US" dirty="0"/>
              <a:t>を使えば安全である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データを変更して確定した。コミット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エラーでプログラムが停止した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削除したデータが</a:t>
            </a:r>
            <a:r>
              <a:rPr lang="ja-JP" altLang="en-US"/>
              <a:t>復旧した。</a:t>
            </a:r>
            <a:r>
              <a:rPr lang="en-US" altLang="ja-JP"/>
              <a:t>`</a:t>
            </a:r>
            <a:r>
              <a:rPr lang="en-US" altLang="ja-JP" dirty="0"/>
              <a:t>rollback()` </a:t>
            </a:r>
            <a:r>
              <a:rPr lang="ja-JP" altLang="en-US" dirty="0"/>
              <a:t>で元に戻せる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946FD2-538E-5426-B694-DB80501C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2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C3CEB-A0E8-2504-7625-76F7D39F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B62632-3195-5557-89C0-8F0004134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14-1</a:t>
            </a:r>
            <a:r>
              <a:rPr lang="ja-JP" altLang="en-US" dirty="0"/>
              <a:t> 仕組みと基本操作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5DC7B3-2C96-221B-C984-3FC0D80B0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16E6F1-9DA3-8C24-5BD6-7265A7B5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03CBF-B32B-536B-C4DA-74EC7ABA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イントロダクション ～手動から自動へ～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7543B3-FD5C-ACBA-1B36-FB8E0E9B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これまでの授業：</a:t>
            </a:r>
            <a:r>
              <a:rPr kumimoji="1" lang="ja-JP" altLang="en-US" b="1" dirty="0"/>
              <a:t>人間が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を手入力していた</a:t>
            </a:r>
            <a:endParaRPr kumimoji="1" lang="en-US" altLang="ja-JP" b="1" dirty="0"/>
          </a:p>
          <a:p>
            <a:r>
              <a:rPr kumimoji="1" lang="ja-JP" altLang="en-US" dirty="0"/>
              <a:t>現実のシステム：</a:t>
            </a:r>
            <a:r>
              <a:rPr kumimoji="1" lang="ja-JP" altLang="en-US" b="1" dirty="0"/>
              <a:t>プログラムが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を自動実行している</a:t>
            </a:r>
            <a:endParaRPr kumimoji="1" lang="en-US" altLang="ja-JP" b="1" dirty="0"/>
          </a:p>
          <a:p>
            <a:r>
              <a:rPr kumimoji="1" lang="ja-JP" altLang="en-US" dirty="0"/>
              <a:t>本日のテーマ：</a:t>
            </a:r>
            <a:r>
              <a:rPr kumimoji="1" lang="ja-JP" altLang="en-US" b="1" dirty="0"/>
              <a:t>プログラム（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）に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を実行させる</a:t>
            </a:r>
            <a:endParaRPr kumimoji="1" lang="en-US" altLang="ja-JP" b="1" dirty="0"/>
          </a:p>
          <a:p>
            <a:r>
              <a:rPr kumimoji="1" lang="ja-JP" altLang="en-US" dirty="0"/>
              <a:t>ゴール：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からデータベースに安全にデータを渡す方法</a:t>
            </a:r>
            <a:r>
              <a:rPr kumimoji="1" lang="ja-JP" altLang="en-US" dirty="0"/>
              <a:t>を習得する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CDD92E-F740-F053-4BD3-5D0C0D78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06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5630-58CC-1D3C-6230-C10F80C8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ドライバとは何か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F0DA29-B5F4-FDA8-9978-1B2B351C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/>
              <a:t>Python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データベース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別のシステム</a:t>
            </a:r>
            <a:r>
              <a:rPr kumimoji="1" lang="ja-JP" altLang="en-US" dirty="0"/>
              <a:t>であり、そのままでは</a:t>
            </a:r>
            <a:r>
              <a:rPr kumimoji="1" lang="ja-JP" altLang="en-US" b="1" dirty="0"/>
              <a:t>通信できない</a:t>
            </a:r>
            <a:endParaRPr kumimoji="1" lang="en-US" altLang="ja-JP" b="1" dirty="0"/>
          </a:p>
          <a:p>
            <a:r>
              <a:rPr kumimoji="1" lang="ja-JP" altLang="en-US" b="1" dirty="0"/>
              <a:t>ドライバ</a:t>
            </a:r>
            <a:r>
              <a:rPr kumimoji="1" lang="ja-JP" altLang="en-US" dirty="0"/>
              <a:t>：</a:t>
            </a:r>
            <a:r>
              <a:rPr kumimoji="1" lang="ja-JP" altLang="en-US" b="1" dirty="0"/>
              <a:t>両者の間の通信を担うソフトウェア</a:t>
            </a:r>
            <a:r>
              <a:rPr lang="ja-JP" altLang="en-US" dirty="0"/>
              <a:t>例）</a:t>
            </a:r>
            <a:r>
              <a:rPr kumimoji="1" lang="ja-JP" altLang="en-US" dirty="0"/>
              <a:t>プリンタを使うには「プリンタドライバ」が必要</a:t>
            </a:r>
            <a:endParaRPr kumimoji="1" lang="en-US" altLang="ja-JP" dirty="0"/>
          </a:p>
          <a:p>
            <a:r>
              <a:rPr kumimoji="1" lang="ja-JP" altLang="en-US" dirty="0"/>
              <a:t>データベースを使うには「</a:t>
            </a:r>
            <a:r>
              <a:rPr kumimoji="1" lang="ja-JP" altLang="en-US" b="1" dirty="0"/>
              <a:t>データベースドライバ</a:t>
            </a:r>
            <a:r>
              <a:rPr kumimoji="1" lang="ja-JP" altLang="en-US" dirty="0"/>
              <a:t>」が必要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（今回は </a:t>
            </a:r>
            <a:r>
              <a:rPr lang="en-US" altLang="ja-JP" b="1" dirty="0"/>
              <a:t>sqlite3</a:t>
            </a:r>
            <a:r>
              <a:rPr lang="en-US" altLang="ja-JP" dirty="0"/>
              <a:t>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[Python] ←―― sqlite3 ――→ [</a:t>
            </a:r>
            <a:r>
              <a:rPr lang="ja-JP" altLang="en-US" dirty="0"/>
              <a:t>データベース</a:t>
            </a:r>
            <a:r>
              <a:rPr lang="en-US" altLang="ja-JP" dirty="0"/>
              <a:t>]</a:t>
            </a:r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en-US" altLang="ja-JP" dirty="0"/>
              <a:t> </a:t>
            </a:r>
            <a:r>
              <a:rPr lang="ja-JP" altLang="en-US" dirty="0"/>
              <a:t>ドライバ</a:t>
            </a:r>
            <a:endParaRPr kumimoji="1" lang="en-US" altLang="ja-JP" dirty="0"/>
          </a:p>
          <a:p>
            <a:r>
              <a:rPr kumimoji="1" lang="ja-JP" altLang="en-US" b="1" dirty="0"/>
              <a:t>ドライバ</a:t>
            </a:r>
            <a:r>
              <a:rPr kumimoji="1" lang="ja-JP" altLang="en-US" dirty="0"/>
              <a:t>＝</a:t>
            </a:r>
            <a:r>
              <a:rPr kumimoji="1" lang="ja-JP" altLang="en-US" b="1" dirty="0"/>
              <a:t>異なるシステム間の橋渡しをするソフトウェア</a:t>
            </a:r>
            <a:r>
              <a:rPr kumimoji="1" lang="ja-JP" altLang="en-US" dirty="0"/>
              <a:t>の総称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E512D1-9858-77CE-AF9E-703079E2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6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A42D-8D4F-D5B3-1908-58194C25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8FC5E-5A5D-E07B-E19C-4D4C78BD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sqlite3 </a:t>
            </a:r>
            <a:r>
              <a:rPr lang="ja-JP" altLang="en-US" dirty="0"/>
              <a:t>ドライバの接続と切断のルール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FE3D20-9C08-8824-2ED3-7F4A8E58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接続：</a:t>
            </a:r>
            <a:r>
              <a:rPr kumimoji="1" lang="en-US" altLang="ja-JP" dirty="0"/>
              <a:t>connect() </a:t>
            </a:r>
            <a:r>
              <a:rPr kumimoji="1" lang="ja-JP" altLang="en-US" dirty="0"/>
              <a:t>で通信を開始する</a:t>
            </a:r>
            <a:endParaRPr kumimoji="1" lang="en-US" altLang="ja-JP" dirty="0"/>
          </a:p>
          <a:p>
            <a:r>
              <a:rPr kumimoji="1" lang="ja-JP" altLang="en-US" dirty="0"/>
              <a:t>切断：</a:t>
            </a:r>
            <a:r>
              <a:rPr kumimoji="1" lang="en-US" altLang="ja-JP" dirty="0"/>
              <a:t>close() </a:t>
            </a:r>
            <a:r>
              <a:rPr kumimoji="1" lang="ja-JP" altLang="en-US" dirty="0"/>
              <a:t>で通信を終了する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en-US" altLang="ja-JP" dirty="0"/>
              <a:t>close() </a:t>
            </a:r>
            <a:r>
              <a:rPr kumimoji="1" lang="ja-JP" altLang="en-US" dirty="0"/>
              <a:t>は必ず実行すること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プログラム例</a:t>
            </a:r>
            <a:endParaRPr lang="en-US" altLang="ja-JP" u="sng" dirty="0"/>
          </a:p>
          <a:p>
            <a:pPr marL="0" indent="0">
              <a:buNone/>
            </a:pPr>
            <a:r>
              <a:rPr kumimoji="1" lang="en-US" altLang="ja-JP" dirty="0"/>
              <a:t>conn = sqlite3.connect('</a:t>
            </a:r>
            <a:r>
              <a:rPr kumimoji="1" lang="en-US" altLang="ja-JP" dirty="0" err="1"/>
              <a:t>shop.db</a:t>
            </a:r>
            <a:r>
              <a:rPr kumimoji="1" lang="en-US" altLang="ja-JP" dirty="0"/>
              <a:t>')  # </a:t>
            </a:r>
            <a:r>
              <a:rPr kumimoji="1" lang="ja-JP" altLang="en-US" dirty="0"/>
              <a:t>接続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# ... </a:t>
            </a:r>
            <a:r>
              <a:rPr kumimoji="1" lang="ja-JP" altLang="en-US" dirty="0"/>
              <a:t>処理 </a:t>
            </a:r>
            <a:r>
              <a:rPr kumimoji="1" lang="en-US" altLang="ja-JP" dirty="0"/>
              <a:t>...</a:t>
            </a:r>
          </a:p>
          <a:p>
            <a:pPr marL="0" indent="0">
              <a:buNone/>
            </a:pPr>
            <a:r>
              <a:rPr kumimoji="1" lang="en-US" altLang="ja-JP" dirty="0" err="1"/>
              <a:t>conn.close</a:t>
            </a:r>
            <a:r>
              <a:rPr kumimoji="1" lang="en-US" altLang="ja-JP" dirty="0"/>
              <a:t>()                        # </a:t>
            </a:r>
            <a:r>
              <a:rPr kumimoji="1" lang="ja-JP" altLang="en-US" dirty="0"/>
              <a:t>切断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BEA65A-8EC3-6FF1-5A23-194C03B3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43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2CEDF-E16D-AD2C-425E-FBD17BF0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A4C55-86AF-AE32-7110-BEDF4922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カーソルとは何か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B7428-8524-C7F5-2480-96F43AD74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接続</a:t>
            </a:r>
            <a:r>
              <a:rPr kumimoji="1" lang="ja-JP" altLang="en-US" dirty="0"/>
              <a:t>しても、</a:t>
            </a:r>
            <a:r>
              <a:rPr kumimoji="1" lang="ja-JP" altLang="en-US" b="1" dirty="0"/>
              <a:t>データ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自動的に流れない</a:t>
            </a:r>
            <a:endParaRPr kumimoji="1" lang="en-US" altLang="ja-JP" b="1" dirty="0"/>
          </a:p>
          <a:p>
            <a:r>
              <a:rPr kumimoji="1" lang="ja-JP" altLang="en-US" b="1" dirty="0"/>
              <a:t>カーソル</a:t>
            </a:r>
            <a:r>
              <a:rPr kumimoji="1" lang="ja-JP" altLang="en-US" dirty="0"/>
              <a:t>：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を実行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結果を取得するオブジェクト</a:t>
            </a:r>
            <a:endParaRPr kumimoji="1" lang="en-US" altLang="ja-JP" b="1" dirty="0"/>
          </a:p>
          <a:p>
            <a:r>
              <a:rPr kumimoji="1" lang="ja-JP" altLang="en-US" dirty="0"/>
              <a:t>画面上の「カーソル」が現在位置を示すように、データベースのカーソルも、</a:t>
            </a:r>
            <a:r>
              <a:rPr kumimoji="1" lang="ja-JP" altLang="en-US" b="1" dirty="0"/>
              <a:t>検索結果の中での現在位置</a:t>
            </a:r>
            <a:r>
              <a:rPr kumimoji="1" lang="ja-JP" altLang="en-US" dirty="0"/>
              <a:t>を管理する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[Python] ―― conn</a:t>
            </a:r>
            <a:r>
              <a:rPr kumimoji="1" lang="ja-JP" altLang="en-US" dirty="0"/>
              <a:t>（道路） </a:t>
            </a:r>
            <a:r>
              <a:rPr kumimoji="1" lang="en-US" altLang="ja-JP" dirty="0"/>
              <a:t>―― [</a:t>
            </a:r>
            <a:r>
              <a:rPr kumimoji="1" lang="ja-JP" altLang="en-US" dirty="0"/>
              <a:t>データベース</a:t>
            </a:r>
            <a:r>
              <a:rPr kumimoji="1" lang="en-US" altLang="ja-JP" dirty="0"/>
              <a:t>]              </a:t>
            </a:r>
            <a:r>
              <a:rPr kumimoji="1" lang="ja-JP" altLang="en-US" dirty="0"/>
              <a:t>　　　　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</a:t>
            </a:r>
            <a:r>
              <a:rPr kumimoji="1" lang="en-US" altLang="ja-JP" dirty="0"/>
              <a:t>↑</a:t>
            </a:r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kumimoji="1" lang="en-US" altLang="ja-JP" dirty="0"/>
              <a:t>           </a:t>
            </a:r>
            <a:r>
              <a:rPr kumimoji="1" lang="en-US" altLang="ja-JP" b="1" dirty="0"/>
              <a:t>cur</a:t>
            </a:r>
            <a:r>
              <a:rPr kumimoji="1" lang="ja-JP" altLang="en-US" b="1" dirty="0"/>
              <a:t>（トラック）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27793C-1705-A26A-58C3-8692A365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1364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2853</Words>
  <Application>Microsoft Office PowerPoint</Application>
  <PresentationFormat>画面に合わせる (4:3)</PresentationFormat>
  <Paragraphs>348</Paragraphs>
  <Slides>42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42</vt:i4>
      </vt:variant>
    </vt:vector>
  </HeadingPairs>
  <TitlesOfParts>
    <vt:vector size="49" baseType="lpstr">
      <vt:lpstr>メイリオ</vt:lpstr>
      <vt:lpstr>游ゴシック</vt:lpstr>
      <vt:lpstr>Abadi</vt:lpstr>
      <vt:lpstr>Arial</vt:lpstr>
      <vt:lpstr>Calibri</vt:lpstr>
      <vt:lpstr>1_Office テーマ</vt:lpstr>
      <vt:lpstr>3_Office テーマ</vt:lpstr>
      <vt:lpstr>14. データベースアプリケーションの実践  </vt:lpstr>
      <vt:lpstr>PowerPoint プレゼンテーション</vt:lpstr>
      <vt:lpstr>PowerPoint プレゼンテーション</vt:lpstr>
      <vt:lpstr>今日身につける知識、スキル</vt:lpstr>
      <vt:lpstr>14-1 仕組みと基本操作</vt:lpstr>
      <vt:lpstr>イントロダクション ～手動から自動へ～</vt:lpstr>
      <vt:lpstr>ドライバとは何か</vt:lpstr>
      <vt:lpstr>sqlite3 ドライバの接続と切断のルール</vt:lpstr>
      <vt:lpstr>カーソルとは何か</vt:lpstr>
      <vt:lpstr>sqlite3 のカーソルの使い方</vt:lpstr>
      <vt:lpstr>データは「リスト」に入れて渡す</vt:lpstr>
      <vt:lpstr>14-2 セキュリティ</vt:lpstr>
      <vt:lpstr>やってはいけないこと</vt:lpstr>
      <vt:lpstr>正常な動作と攻撃の比較</vt:lpstr>
      <vt:lpstr>SQLインジェクション</vt:lpstr>
      <vt:lpstr>解決策 ～プレースホルダ～</vt:lpstr>
      <vt:lpstr>なぜプレースホルダは安全なのか</vt:lpstr>
      <vt:lpstr>14-3 整合性とトランザクション</vt:lpstr>
      <vt:lpstr>トランザクション</vt:lpstr>
      <vt:lpstr>トランザクションの必要性</vt:lpstr>
      <vt:lpstr>コミット</vt:lpstr>
      <vt:lpstr>ロールバックとは</vt:lpstr>
      <vt:lpstr>トランザクション、コミット／ロールバック</vt:lpstr>
      <vt:lpstr>まとめ ～ Python での 3つの原則 ～</vt:lpstr>
      <vt:lpstr>用語集</vt:lpstr>
      <vt:lpstr>14-4 Google Colaboratory</vt:lpstr>
      <vt:lpstr>Google Colaboratory のノートブックとは</vt:lpstr>
      <vt:lpstr>画面の見方</vt:lpstr>
      <vt:lpstr>Google Colaboratory でのプログラムの動作法</vt:lpstr>
      <vt:lpstr>プログラミングの基本サイクル</vt:lpstr>
      <vt:lpstr>コメントとは</vt:lpstr>
      <vt:lpstr>14-5 データベースアプリケーションの実践</vt:lpstr>
      <vt:lpstr>本日の演習：データベースの「攻撃」と「防御」を体験する</vt:lpstr>
      <vt:lpstr>演習の手順</vt:lpstr>
      <vt:lpstr>PowerPoint プレゼンテーション</vt:lpstr>
      <vt:lpstr>演習１　～お店を作る～</vt:lpstr>
      <vt:lpstr>演習2 　～SQLインジェクション攻撃～</vt:lpstr>
      <vt:lpstr>演習3 ～プレースホルダで守る～</vt:lpstr>
      <vt:lpstr>演習4 ～更新とコミット～</vt:lpstr>
      <vt:lpstr>演習5 ～エラー体験～</vt:lpstr>
      <vt:lpstr>演習6 ～手動ロールバック～</vt:lpstr>
      <vt:lpstr>演習の総括: 体験したこと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ae-1.人工知能（AI）の基礎と応用：概要，種類，活用分野，およびプログラミング入門（AI演習）</dc:title>
  <dc:creator>kaneko kunihiko</dc:creator>
  <cp:lastModifiedBy>金子　邦彦</cp:lastModifiedBy>
  <cp:revision>536</cp:revision>
  <dcterms:created xsi:type="dcterms:W3CDTF">2019-11-02T00:06:04Z</dcterms:created>
  <dcterms:modified xsi:type="dcterms:W3CDTF">2026-01-22T15:43:25Z</dcterms:modified>
</cp:coreProperties>
</file>