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78" r:id="rId3"/>
    <p:sldMasterId id="2147483683" r:id="rId4"/>
  </p:sldMasterIdLst>
  <p:notesMasterIdLst>
    <p:notesMasterId r:id="rId56"/>
  </p:notesMasterIdLst>
  <p:sldIdLst>
    <p:sldId id="875" r:id="rId5"/>
    <p:sldId id="872" r:id="rId6"/>
    <p:sldId id="959" r:id="rId7"/>
    <p:sldId id="964" r:id="rId8"/>
    <p:sldId id="848" r:id="rId9"/>
    <p:sldId id="980" r:id="rId10"/>
    <p:sldId id="993" r:id="rId11"/>
    <p:sldId id="994" r:id="rId12"/>
    <p:sldId id="1381" r:id="rId13"/>
    <p:sldId id="995" r:id="rId14"/>
    <p:sldId id="996" r:id="rId15"/>
    <p:sldId id="407" r:id="rId16"/>
    <p:sldId id="997" r:id="rId17"/>
    <p:sldId id="1854" r:id="rId18"/>
    <p:sldId id="956" r:id="rId19"/>
    <p:sldId id="998" r:id="rId20"/>
    <p:sldId id="857" r:id="rId21"/>
    <p:sldId id="858" r:id="rId22"/>
    <p:sldId id="976" r:id="rId23"/>
    <p:sldId id="965" r:id="rId24"/>
    <p:sldId id="977" r:id="rId25"/>
    <p:sldId id="999" r:id="rId26"/>
    <p:sldId id="1855" r:id="rId27"/>
    <p:sldId id="1853" r:id="rId28"/>
    <p:sldId id="979" r:id="rId29"/>
    <p:sldId id="1003" r:id="rId30"/>
    <p:sldId id="371" r:id="rId31"/>
    <p:sldId id="372" r:id="rId32"/>
    <p:sldId id="859" r:id="rId33"/>
    <p:sldId id="1005" r:id="rId34"/>
    <p:sldId id="1007" r:id="rId35"/>
    <p:sldId id="968" r:id="rId36"/>
    <p:sldId id="425" r:id="rId37"/>
    <p:sldId id="983" r:id="rId38"/>
    <p:sldId id="984" r:id="rId39"/>
    <p:sldId id="986" r:id="rId40"/>
    <p:sldId id="970" r:id="rId41"/>
    <p:sldId id="1070" r:id="rId42"/>
    <p:sldId id="988" r:id="rId43"/>
    <p:sldId id="1861" r:id="rId44"/>
    <p:sldId id="989" r:id="rId45"/>
    <p:sldId id="990" r:id="rId46"/>
    <p:sldId id="991" r:id="rId47"/>
    <p:sldId id="539" r:id="rId48"/>
    <p:sldId id="540" r:id="rId49"/>
    <p:sldId id="541" r:id="rId50"/>
    <p:sldId id="1859" r:id="rId51"/>
    <p:sldId id="1857" r:id="rId52"/>
    <p:sldId id="1004" r:id="rId53"/>
    <p:sldId id="1862" r:id="rId54"/>
    <p:sldId id="1848"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2009" autoAdjust="0"/>
    <p:restoredTop sz="92282" autoAdjust="0"/>
  </p:normalViewPr>
  <p:slideViewPr>
    <p:cSldViewPr snapToGrid="0">
      <p:cViewPr varScale="1">
        <p:scale>
          <a:sx n="57" d="100"/>
          <a:sy n="57" d="100"/>
        </p:scale>
        <p:origin x="1530" y="14"/>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D864EF8-74FE-40A1-902E-125A64E3EB0E}" type="datetimeFigureOut">
              <a:rPr kumimoji="1" lang="ja-JP" altLang="en-US" smtClean="0"/>
              <a:t>2025/3/6</a:t>
            </a:fld>
            <a:endParaRPr kumimoji="1" lang="ja-JP" altLang="en-US"/>
          </a:p>
        </p:txBody>
      </p:sp>
      <p:sp>
        <p:nvSpPr>
          <p:cNvPr id="4" name="スライド イメージ プレースホルダー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33223C1-63D0-4CA4-8D67-2118CF2CB847}" type="slidenum">
              <a:rPr kumimoji="1" lang="ja-JP" altLang="en-US" smtClean="0"/>
              <a:t>‹#›</a:t>
            </a:fld>
            <a:endParaRPr kumimoji="1" lang="ja-JP" altLang="en-US"/>
          </a:p>
        </p:txBody>
      </p:sp>
    </p:spTree>
    <p:extLst>
      <p:ext uri="{BB962C8B-B14F-4D97-AF65-F5344CB8AC3E}">
        <p14:creationId xmlns:p14="http://schemas.microsoft.com/office/powerpoint/2010/main" val="33723115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E9C5B174-42CB-4E29-BEDB-5B349DA0C657}" type="slidenum">
              <a:rPr kumimoji="1" lang="ja-JP" altLang="en-US" smtClean="0"/>
              <a:t>1</a:t>
            </a:fld>
            <a:endParaRPr kumimoji="1" lang="ja-JP" altLang="en-US"/>
          </a:p>
        </p:txBody>
      </p:sp>
    </p:spTree>
    <p:extLst>
      <p:ext uri="{BB962C8B-B14F-4D97-AF65-F5344CB8AC3E}">
        <p14:creationId xmlns:p14="http://schemas.microsoft.com/office/powerpoint/2010/main" val="3171833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382FCC-E7B9-4D79-B158-EAEDCA2E7713}"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4680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570999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71833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0116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88428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130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テーブルは、属性という列に分かれています。</a:t>
            </a:r>
            <a:endParaRPr kumimoji="1" lang="en-US" altLang="ja-JP" dirty="0"/>
          </a:p>
          <a:p>
            <a:r>
              <a:rPr kumimoji="1" lang="ja-JP" altLang="en-US" dirty="0"/>
              <a:t>こちら、左のテーブルは、</a:t>
            </a:r>
            <a:r>
              <a:rPr kumimoji="1" lang="en-US" altLang="ja-JP" dirty="0"/>
              <a:t>ID</a:t>
            </a:r>
            <a:r>
              <a:rPr kumimoji="1" lang="ja-JP" altLang="en-US" dirty="0"/>
              <a:t>属性と、商品属性と、単価属性の３つがあります。</a:t>
            </a:r>
            <a:endParaRPr kumimoji="1" lang="en-US" altLang="ja-JP" dirty="0"/>
          </a:p>
          <a:p>
            <a:r>
              <a:rPr kumimoji="1" lang="ja-JP" altLang="en-US" dirty="0"/>
              <a:t>こちら、右のテーブルは別のテーブルです。属性の名前も数も違います。</a:t>
            </a:r>
            <a:endParaRPr kumimoji="1" lang="en-US" altLang="ja-JP" dirty="0"/>
          </a:p>
          <a:p>
            <a:r>
              <a:rPr kumimoji="1" lang="en-US" altLang="ja-JP" dirty="0"/>
              <a:t>ID</a:t>
            </a:r>
            <a:r>
              <a:rPr kumimoji="1" lang="ja-JP" altLang="en-US" dirty="0"/>
              <a:t>属性と、購入者属性と、数量属性の４つがあります。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382FCC-E7B9-4D79-B158-EAEDCA2E7713}" type="slidenum">
              <a:rPr kumimoji="1" lang="ja-JP" altLang="en-US" smtClean="0"/>
              <a:t>12</a:t>
            </a:fld>
            <a:endParaRPr kumimoji="1" lang="ja-JP" altLang="en-US"/>
          </a:p>
        </p:txBody>
      </p:sp>
    </p:spTree>
    <p:extLst>
      <p:ext uri="{BB962C8B-B14F-4D97-AF65-F5344CB8AC3E}">
        <p14:creationId xmlns:p14="http://schemas.microsoft.com/office/powerpoint/2010/main" val="25191511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91246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4544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C5B174-42CB-4E29-BEDB-5B349DA0C657}" type="slidenum">
              <a:rPr kumimoji="0"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7341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481FBDB-3FE1-4E23-8A3E-D23037547262}" type="datetime1">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409079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99562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762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86179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5358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945094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09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4151214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3975038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21AA3E3D-4D1D-4163-AD90-B772FBC95A7D}" type="datetime1">
              <a:rPr kumimoji="1" lang="ja-JP" altLang="en-US" smtClean="0"/>
              <a:t>2025/3/6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8172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7190-F4F2-435C-9433-79F7AB9E97BF}" type="datetime1">
              <a:rPr kumimoji="1" lang="ja-JP" altLang="en-US" smtClean="0"/>
              <a:t>2025/3/6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205D82C-95A1-431E-8E38-AA614A14CDCF}" type="slidenum">
              <a:rPr kumimoji="1" lang="ja-JP" altLang="en-US" smtClean="0"/>
              <a:t>‹#›</a:t>
            </a:fld>
            <a:endParaRPr kumimoji="1" lang="ja-JP" altLang="en-US"/>
          </a:p>
        </p:txBody>
      </p:sp>
    </p:spTree>
    <p:extLst>
      <p:ext uri="{BB962C8B-B14F-4D97-AF65-F5344CB8AC3E}">
        <p14:creationId xmlns:p14="http://schemas.microsoft.com/office/powerpoint/2010/main" val="1008162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48855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5085173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59376" y="2614172"/>
            <a:ext cx="3086100" cy="1397000"/>
          </a:xfrm>
        </p:spPr>
        <p:txBody>
          <a:bodyPr/>
          <a:lstStyle>
            <a:lvl1pPr algn="r">
              <a:lnSpc>
                <a:spcPct val="100000"/>
              </a:lnSpc>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3622284" y="946596"/>
            <a:ext cx="5311720" cy="5267459"/>
          </a:xfrm>
        </p:spPr>
        <p:txBody>
          <a:bodyPr anchor="ctr"/>
          <a:lstStyle>
            <a:lvl1pPr>
              <a:spcBef>
                <a:spcPts val="0"/>
              </a:spcBef>
              <a:defRPr sz="2600"/>
            </a:lvl1pPr>
            <a:lvl2pPr>
              <a:spcBef>
                <a:spcPts val="0"/>
              </a:spcBef>
              <a:defRPr/>
            </a:lvl2pPr>
            <a:lvl3pPr>
              <a:spcBef>
                <a:spcPts val="0"/>
              </a:spcBef>
              <a:defRPr/>
            </a:lvl3pPr>
            <a:lvl4pPr>
              <a:spcBef>
                <a:spcPts val="0"/>
              </a:spcBef>
              <a:defRPr/>
            </a:lvl4pPr>
            <a:lvl5pPr>
              <a:spcBef>
                <a:spcPts val="0"/>
              </a:spcBef>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1AA3E3D-4D1D-4163-AD90-B772FBC95A7D}"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8" name="直線コネクタ 7">
            <a:extLst>
              <a:ext uri="{FF2B5EF4-FFF2-40B4-BE49-F238E27FC236}">
                <a16:creationId xmlns:a16="http://schemas.microsoft.com/office/drawing/2014/main" id="{FEE24C5F-FDEB-41AC-8EE7-D7A90FDF0D4E}"/>
              </a:ext>
            </a:extLst>
          </p:cNvPr>
          <p:cNvCxnSpPr/>
          <p:nvPr userDrawn="1"/>
        </p:nvCxnSpPr>
        <p:spPr>
          <a:xfrm>
            <a:off x="3408372" y="1771739"/>
            <a:ext cx="0" cy="30818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6010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A417190-F4F2-435C-9433-79F7AB9E97BF}"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600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4400"/>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481FBDB-3FE1-4E23-8A3E-D23037547262}"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8140830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BE731-6ED8-4A42-8A57-3C41D7584935}" type="datetime1">
              <a:rPr kumimoji="1" lang="ja-JP" altLang="en-US" smtClean="0"/>
              <a:t>2025/3/6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endParaRPr kumimoji="1" lang="ja-JP" altLang="en-US"/>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fld id="{E205D82C-95A1-431E-8E38-AA614A14CDCF}" type="slidenum">
              <a:rPr lang="ja-JP" altLang="en-US" smtClean="0"/>
              <a:pPr/>
              <a:t>‹#›</a:t>
            </a:fld>
            <a:endParaRPr lang="ja-JP" altLang="en-US" dirty="0"/>
          </a:p>
        </p:txBody>
      </p:sp>
    </p:spTree>
    <p:extLst>
      <p:ext uri="{BB962C8B-B14F-4D97-AF65-F5344CB8AC3E}">
        <p14:creationId xmlns:p14="http://schemas.microsoft.com/office/powerpoint/2010/main" val="149842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rial"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73619409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rial"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205717050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845" y="175028"/>
            <a:ext cx="8461208" cy="469865"/>
          </a:xfrm>
          <a:prstGeom prst="rect">
            <a:avLst/>
          </a:prstGeom>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321845" y="846253"/>
            <a:ext cx="8461208" cy="5333166"/>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BFBE731-6ED8-4A42-8A57-3C41D7584935}" type="datetime1">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2025/3/6</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6" name="Slide Number Placeholder 5"/>
          <p:cNvSpPr>
            <a:spLocks noGrp="1"/>
          </p:cNvSpPr>
          <p:nvPr>
            <p:ph type="sldNum" sz="quarter" idx="4"/>
          </p:nvPr>
        </p:nvSpPr>
        <p:spPr>
          <a:xfrm>
            <a:off x="6885071" y="6356351"/>
            <a:ext cx="2057400" cy="365125"/>
          </a:xfrm>
          <a:prstGeom prst="rect">
            <a:avLst/>
          </a:prstGeom>
        </p:spPr>
        <p:txBody>
          <a:bodyPr vert="horz" lIns="91440" tIns="45720" rIns="91440" bIns="45720" rtlCol="0" anchor="ctr"/>
          <a:lstStyle>
            <a:lvl1pPr algn="r">
              <a:defRPr sz="2800">
                <a:solidFill>
                  <a:schemeClr val="tx1">
                    <a:tint val="75000"/>
                  </a:schemeClr>
                </a:solidFill>
                <a:latin typeface="Abadi" panose="020B0604020202020204" pitchFamily="34" charset="0"/>
                <a:ea typeface="メイリオ" panose="020B0604030504040204" pitchFamily="50"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0"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ja-JP" altLang="en-US" sz="2800" b="0" i="0" u="none" strike="noStrike" kern="1200" cap="none" spc="0" normalizeH="0" baseline="0" noProof="0" dirty="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15995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Lst>
  <p:hf hdr="0" ftr="0" dt="0"/>
  <p:txStyles>
    <p:titleStyle>
      <a:lvl1pPr algn="l" defTabSz="914400" rtl="0" eaLnBrk="1" latinLnBrk="0" hangingPunct="1">
        <a:lnSpc>
          <a:spcPct val="90000"/>
        </a:lnSpc>
        <a:spcBef>
          <a:spcPct val="0"/>
        </a:spcBef>
        <a:buNone/>
        <a:defRPr kumimoji="1" sz="3200" kern="1200">
          <a:solidFill>
            <a:srgbClr val="FF0000"/>
          </a:solidFill>
          <a:latin typeface="Abadi" panose="020B0604020202020204" pitchFamily="34" charset="0"/>
          <a:ea typeface="メイリオ" panose="020B0604030504040204" pitchFamily="50" charset="-128"/>
          <a:cs typeface="Segoe UI" panose="020B0502040204020203"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badi"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kkaneko.jp/de/ds/index.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0.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5" Type="http://schemas.openxmlformats.org/officeDocument/2006/relationships/image" Target="../media/image31.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2. </a:t>
            </a:r>
            <a:r>
              <a:rPr lang="ja-JP" altLang="en-US" sz="3600" dirty="0"/>
              <a:t>リレーショナルデータベースと</a:t>
            </a:r>
            <a:br>
              <a:rPr lang="en-US" altLang="ja-JP" sz="3600" dirty="0"/>
            </a:br>
            <a:r>
              <a:rPr lang="en-US" altLang="ja-JP" sz="3600" dirty="0"/>
              <a:t>SQL </a:t>
            </a:r>
            <a:r>
              <a:rPr lang="ja-JP" altLang="en-US" sz="3600" dirty="0"/>
              <a:t>入門</a:t>
            </a:r>
            <a:br>
              <a:rPr lang="en-US" altLang="ja-JP" sz="3600" dirty="0"/>
            </a:br>
            <a:br>
              <a:rPr lang="en-US" altLang="ja-JP" sz="3200" dirty="0">
                <a:solidFill>
                  <a:schemeClr val="tx1"/>
                </a:solidFill>
              </a:rPr>
            </a:br>
            <a:r>
              <a:rPr lang="ja-JP" altLang="en-US" sz="3200" dirty="0">
                <a:solidFill>
                  <a:schemeClr val="tx1"/>
                </a:solidFill>
              </a:rPr>
              <a:t>（データベースシステム）（全</a:t>
            </a:r>
            <a:r>
              <a:rPr lang="en-US" altLang="ja-JP" sz="3200" dirty="0">
                <a:solidFill>
                  <a:schemeClr val="tx1"/>
                </a:solidFill>
              </a:rPr>
              <a:t>15</a:t>
            </a:r>
            <a:r>
              <a:rPr lang="ja-JP" altLang="en-US" sz="3200" dirty="0">
                <a:solidFill>
                  <a:schemeClr val="tx1"/>
                </a:solidFill>
              </a:rPr>
              <a:t>回）</a:t>
            </a: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fld id="{55940FB6-D91C-4C45-82A6-6C3F63B50793}" type="slidenum">
              <a:rPr lang="ja-JP" altLang="en-US" smtClean="0"/>
              <a:pPr/>
              <a:t>1</a:t>
            </a:fld>
            <a:endParaRPr lang="ja-JP" altLang="en-US"/>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en-US" altLang="ja-JP" sz="2800" dirty="0">
                <a:latin typeface="Arial" panose="020B0604020202020204" pitchFamily="34" charset="0"/>
              </a:rPr>
              <a:t>URL: </a:t>
            </a:r>
            <a:r>
              <a:rPr lang="en-US" altLang="ja-JP" sz="2800" dirty="0">
                <a:latin typeface="Arial" panose="020B0604020202020204" pitchFamily="34" charset="0"/>
                <a:hlinkClick r:id="rId3"/>
              </a:rPr>
              <a:t>https://</a:t>
            </a:r>
            <a:r>
              <a:rPr lang="en-US" altLang="ja-JP" sz="2800" dirty="0" err="1">
                <a:latin typeface="Arial" panose="020B0604020202020204" pitchFamily="34" charset="0"/>
                <a:hlinkClick r:id="rId3"/>
              </a:rPr>
              <a:t>www.kkaneko.jp</a:t>
            </a:r>
            <a:r>
              <a:rPr lang="en-US" altLang="ja-JP" sz="2800" dirty="0">
                <a:latin typeface="Arial" panose="020B0604020202020204" pitchFamily="34" charset="0"/>
                <a:hlinkClick r:id="rId3"/>
              </a:rPr>
              <a:t>/de/ds/</a:t>
            </a:r>
            <a:r>
              <a:rPr lang="en-US" altLang="ja-JP" sz="2800" dirty="0" err="1">
                <a:latin typeface="Arial" panose="020B0604020202020204" pitchFamily="34" charset="0"/>
                <a:hlinkClick r:id="rId3"/>
              </a:rPr>
              <a:t>index.html</a:t>
            </a:r>
            <a:endParaRPr lang="en-US" altLang="ja-JP" sz="2800" dirty="0">
              <a:latin typeface="Arial" panose="020B0604020202020204" pitchFamily="34" charset="0"/>
            </a:endParaRPr>
          </a:p>
          <a:p>
            <a:r>
              <a:rPr lang="ja-JP" altLang="en-US" sz="2800" dirty="0">
                <a:latin typeface="Arial" panose="020B0604020202020204"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r>
              <a:rPr kumimoji="1" lang="ja-JP" altLang="en-US" sz="1350" dirty="0">
                <a:latin typeface="Arial" panose="020B0604020202020204" pitchFamily="34" charset="0"/>
                <a:ea typeface="メイリオ" panose="020B0604030504040204" pitchFamily="50" charset="-128"/>
              </a:rPr>
              <a:t>謝辞：この資料では「いらすとや」のイラストを使用しています</a:t>
            </a:r>
          </a:p>
        </p:txBody>
      </p:sp>
    </p:spTree>
    <p:extLst>
      <p:ext uri="{BB962C8B-B14F-4D97-AF65-F5344CB8AC3E}">
        <p14:creationId xmlns:p14="http://schemas.microsoft.com/office/powerpoint/2010/main" val="2724975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03C7FD-7E51-0D0B-1B42-EC16E21DA8E7}"/>
              </a:ext>
            </a:extLst>
          </p:cNvPr>
          <p:cNvSpPr>
            <a:spLocks noGrp="1"/>
          </p:cNvSpPr>
          <p:nvPr>
            <p:ph type="title"/>
          </p:nvPr>
        </p:nvSpPr>
        <p:spPr/>
        <p:txBody>
          <a:bodyPr>
            <a:normAutofit fontScale="90000"/>
          </a:bodyPr>
          <a:lstStyle/>
          <a:p>
            <a:r>
              <a:rPr kumimoji="1" lang="ja-JP" altLang="en-US" dirty="0"/>
              <a:t>リレーショナルデータベースが普及している理由</a:t>
            </a:r>
          </a:p>
        </p:txBody>
      </p:sp>
      <p:sp>
        <p:nvSpPr>
          <p:cNvPr id="3" name="コンテンツ プレースホルダー 2">
            <a:extLst>
              <a:ext uri="{FF2B5EF4-FFF2-40B4-BE49-F238E27FC236}">
                <a16:creationId xmlns:a16="http://schemas.microsoft.com/office/drawing/2014/main" id="{940532FC-6065-2DFF-73C0-6B318AEC9DB7}"/>
              </a:ext>
            </a:extLst>
          </p:cNvPr>
          <p:cNvSpPr>
            <a:spLocks noGrp="1"/>
          </p:cNvSpPr>
          <p:nvPr>
            <p:ph idx="1"/>
          </p:nvPr>
        </p:nvSpPr>
        <p:spPr>
          <a:xfrm>
            <a:off x="321845" y="1168701"/>
            <a:ext cx="8461208" cy="5010718"/>
          </a:xfrm>
        </p:spPr>
        <p:txBody>
          <a:bodyPr/>
          <a:lstStyle/>
          <a:p>
            <a:r>
              <a:rPr kumimoji="1" lang="ja-JP" altLang="en-US" sz="2400" dirty="0"/>
              <a:t>使いやすい</a:t>
            </a:r>
            <a:endParaRPr kumimoji="1" lang="en-US" altLang="ja-JP" sz="2400" dirty="0"/>
          </a:p>
          <a:p>
            <a:r>
              <a:rPr lang="ja-JP" altLang="en-US" sz="2400" dirty="0"/>
              <a:t>信頼性が高い</a:t>
            </a:r>
            <a:endParaRPr lang="en-US" altLang="ja-JP" sz="2400"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r>
              <a:rPr lang="ja-JP" altLang="en-US" sz="2400" dirty="0">
                <a:solidFill>
                  <a:srgbClr val="374151"/>
                </a:solidFill>
                <a:latin typeface="Söhne"/>
              </a:rPr>
              <a:t>（エクセルに似ていてなじみやすい）</a:t>
            </a:r>
            <a:endParaRPr lang="en-US" altLang="ja-JP" sz="2400" dirty="0">
              <a:solidFill>
                <a:srgbClr val="374151"/>
              </a:solidFill>
              <a:latin typeface="Söhne"/>
            </a:endParaRPr>
          </a:p>
          <a:p>
            <a:r>
              <a:rPr kumimoji="1" lang="ja-JP" altLang="en-US" sz="2400" b="1" dirty="0"/>
              <a:t>データの管理と検索</a:t>
            </a:r>
            <a:r>
              <a:rPr kumimoji="1" lang="ja-JP" altLang="en-US" sz="2400" dirty="0"/>
              <a:t>が、</a:t>
            </a:r>
            <a:r>
              <a:rPr kumimoji="1" lang="en-US" altLang="ja-JP" sz="2400" b="1" dirty="0">
                <a:solidFill>
                  <a:srgbClr val="C00000"/>
                </a:solidFill>
              </a:rPr>
              <a:t>SQL </a:t>
            </a:r>
            <a:r>
              <a:rPr kumimoji="1" lang="ja-JP" altLang="en-US" sz="2400" dirty="0"/>
              <a:t>言語を使って、簡単に行える</a:t>
            </a:r>
            <a:endParaRPr kumimoji="1" lang="en-US" altLang="ja-JP" sz="2400" dirty="0"/>
          </a:p>
          <a:p>
            <a:pPr marL="0" indent="0">
              <a:buNone/>
            </a:pPr>
            <a:endParaRPr kumimoji="1" lang="en-US" altLang="ja-JP" sz="2400" dirty="0"/>
          </a:p>
          <a:p>
            <a:endParaRPr lang="en-US" altLang="ja-JP" sz="2400" dirty="0">
              <a:solidFill>
                <a:srgbClr val="374151"/>
              </a:solidFill>
              <a:latin typeface="Söhne"/>
            </a:endParaRPr>
          </a:p>
          <a:p>
            <a:endParaRPr lang="en-US" altLang="ja-JP" sz="2800" i="0" dirty="0">
              <a:solidFill>
                <a:srgbClr val="374151"/>
              </a:solidFill>
              <a:effectLst/>
              <a:latin typeface="Söhne"/>
            </a:endParaRPr>
          </a:p>
          <a:p>
            <a:endParaRPr kumimoji="1" lang="ja-JP" altLang="en-US" dirty="0"/>
          </a:p>
        </p:txBody>
      </p:sp>
      <p:sp>
        <p:nvSpPr>
          <p:cNvPr id="4" name="スライド番号プレースホルダー 3">
            <a:extLst>
              <a:ext uri="{FF2B5EF4-FFF2-40B4-BE49-F238E27FC236}">
                <a16:creationId xmlns:a16="http://schemas.microsoft.com/office/drawing/2014/main" id="{66847EC8-D25B-35DE-A273-2E9152ED89BF}"/>
              </a:ext>
            </a:extLst>
          </p:cNvPr>
          <p:cNvSpPr>
            <a:spLocks noGrp="1"/>
          </p:cNvSpPr>
          <p:nvPr>
            <p:ph type="sldNum" sz="quarter" idx="12"/>
          </p:nvPr>
        </p:nvSpPr>
        <p:spPr/>
        <p:txBody>
          <a:bodyPr/>
          <a:lstStyle/>
          <a:p>
            <a:fld id="{E205D82C-95A1-431E-8E38-AA614A14CDCF}" type="slidenum">
              <a:rPr kumimoji="1" lang="ja-JP" altLang="en-US" smtClean="0"/>
              <a:t>10</a:t>
            </a:fld>
            <a:endParaRPr kumimoji="1" lang="ja-JP" altLang="en-US"/>
          </a:p>
        </p:txBody>
      </p:sp>
    </p:spTree>
    <p:extLst>
      <p:ext uri="{BB962C8B-B14F-4D97-AF65-F5344CB8AC3E}">
        <p14:creationId xmlns:p14="http://schemas.microsoft.com/office/powerpoint/2010/main" val="3331780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2-3. </a:t>
            </a:r>
            <a:r>
              <a:rPr lang="ja-JP" altLang="en-US" sz="4500" dirty="0">
                <a:solidFill>
                  <a:schemeClr val="tx2"/>
                </a:solidFill>
                <a:latin typeface="メイリオ" panose="020B0604030504040204" pitchFamily="50" charset="-128"/>
              </a:rPr>
              <a:t>テーブルの構造</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11</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2081628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テーブルと属性</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12</a:t>
            </a:fld>
            <a:endParaRPr kumimoji="1" lang="ja-JP" altLang="en-US"/>
          </a:p>
        </p:txBody>
      </p:sp>
      <p:sp>
        <p:nvSpPr>
          <p:cNvPr id="12" name="角丸四角形吹き出し 11"/>
          <p:cNvSpPr/>
          <p:nvPr/>
        </p:nvSpPr>
        <p:spPr>
          <a:xfrm>
            <a:off x="3318656" y="5755394"/>
            <a:ext cx="3828553" cy="825123"/>
          </a:xfrm>
          <a:prstGeom prst="wedgeRoundRectCallout">
            <a:avLst>
              <a:gd name="adj1" fmla="val -26081"/>
              <a:gd name="adj2" fmla="val -128202"/>
              <a:gd name="adj3" fmla="val 16667"/>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1042795" y="3780712"/>
            <a:ext cx="1562042" cy="461665"/>
          </a:xfrm>
          <a:prstGeom prst="rect">
            <a:avLst/>
          </a:prstGeom>
          <a:noFill/>
        </p:spPr>
        <p:txBody>
          <a:bodyPr wrap="square" rtlCol="0">
            <a:spAutoFit/>
          </a:bodyPr>
          <a:lstStyle/>
          <a:p>
            <a:r>
              <a:rPr kumimoji="1" lang="ja-JP" altLang="en-US" sz="2400" b="1" dirty="0">
                <a:solidFill>
                  <a:srgbClr val="C00000"/>
                </a:solidFill>
                <a:latin typeface="メイリオ" panose="020B0604030504040204" pitchFamily="50" charset="-128"/>
                <a:ea typeface="メイリオ" panose="020B0604030504040204" pitchFamily="50" charset="-128"/>
              </a:rPr>
              <a:t>テーブル</a:t>
            </a:r>
            <a:endParaRPr kumimoji="1" lang="ja-JP" altLang="en-US" sz="2400" dirty="0">
              <a:latin typeface="メイリオ" panose="020B0604030504040204" pitchFamily="50" charset="-128"/>
              <a:ea typeface="メイリオ" panose="020B0604030504040204" pitchFamily="50" charset="-128"/>
            </a:endParaRPr>
          </a:p>
        </p:txBody>
      </p:sp>
      <p:sp>
        <p:nvSpPr>
          <p:cNvPr id="16" name="角丸四角形吹き出し 15"/>
          <p:cNvSpPr/>
          <p:nvPr/>
        </p:nvSpPr>
        <p:spPr>
          <a:xfrm>
            <a:off x="864031" y="3613612"/>
            <a:ext cx="1619412" cy="642395"/>
          </a:xfrm>
          <a:prstGeom prst="wedgeRoundRectCallout">
            <a:avLst>
              <a:gd name="adj1" fmla="val 22004"/>
              <a:gd name="adj2" fmla="val 45299"/>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3318656" y="5864937"/>
            <a:ext cx="3828553" cy="830997"/>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ID</a:t>
            </a:r>
            <a:r>
              <a:rPr lang="ja-JP" altLang="en-US" sz="2400" dirty="0">
                <a:latin typeface="メイリオ" panose="020B0604030504040204" pitchFamily="50" charset="-128"/>
                <a:ea typeface="メイリオ" panose="020B0604030504040204" pitchFamily="50" charset="-128"/>
              </a:rPr>
              <a:t>」</a:t>
            </a:r>
            <a:r>
              <a:rPr lang="ja-JP" altLang="en-US" sz="2400">
                <a:latin typeface="メイリオ" panose="020B0604030504040204" pitchFamily="50" charset="-128"/>
                <a:ea typeface="メイリオ" panose="020B0604030504040204" pitchFamily="50" charset="-128"/>
              </a:rPr>
              <a:t>と「</a:t>
            </a:r>
            <a:r>
              <a:rPr lang="ja-JP" altLang="en-US" sz="2400" b="1">
                <a:latin typeface="メイリオ" panose="020B0604030504040204" pitchFamily="50" charset="-128"/>
                <a:ea typeface="メイリオ" panose="020B0604030504040204" pitchFamily="50" charset="-128"/>
              </a:rPr>
              <a:t>商品名</a:t>
            </a:r>
            <a:r>
              <a:rPr lang="ja-JP" altLang="en-US" sz="240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と「</a:t>
            </a:r>
            <a:r>
              <a:rPr lang="ja-JP" altLang="en-US" sz="2400" b="1" dirty="0">
                <a:latin typeface="メイリオ" panose="020B0604030504040204" pitchFamily="50" charset="-128"/>
                <a:ea typeface="メイリオ" panose="020B0604030504040204" pitchFamily="50" charset="-128"/>
              </a:rPr>
              <a:t>単価</a:t>
            </a:r>
            <a:r>
              <a:rPr lang="ja-JP" altLang="en-US" sz="2400" dirty="0">
                <a:latin typeface="メイリオ" panose="020B0604030504040204" pitchFamily="50" charset="-128"/>
                <a:ea typeface="メイリオ" panose="020B0604030504040204" pitchFamily="50" charset="-128"/>
              </a:rPr>
              <a:t>」の</a:t>
            </a:r>
            <a:r>
              <a:rPr kumimoji="1" lang="ja-JP" altLang="en-US" sz="2400" b="1" dirty="0">
                <a:solidFill>
                  <a:srgbClr val="C00000"/>
                </a:solidFill>
                <a:latin typeface="メイリオ" panose="020B0604030504040204" pitchFamily="50" charset="-128"/>
                <a:ea typeface="メイリオ" panose="020B0604030504040204" pitchFamily="50" charset="-128"/>
              </a:rPr>
              <a:t>属性</a:t>
            </a:r>
            <a:endParaRPr kumimoji="1" lang="ja-JP" altLang="en-US" sz="2400" b="1" dirty="0">
              <a:latin typeface="メイリオ" panose="020B0604030504040204" pitchFamily="50" charset="-128"/>
              <a:ea typeface="メイリオ" panose="020B0604030504040204" pitchFamily="50" charset="-128"/>
            </a:endParaRP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extLst>
              <p:ext uri="{D42A27DB-BD31-4B8C-83A1-F6EECF244321}">
                <p14:modId xmlns:p14="http://schemas.microsoft.com/office/powerpoint/2010/main" val="2356310317"/>
              </p:ext>
            </p:extLst>
          </p:nvPr>
        </p:nvGraphicFramePr>
        <p:xfrm>
          <a:off x="3318656" y="3036688"/>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6D2564B3-55E9-47FA-1ACC-0B6A214D8285}"/>
              </a:ext>
            </a:extLst>
          </p:cNvPr>
          <p:cNvSpPr>
            <a:spLocks noGrp="1"/>
          </p:cNvSpPr>
          <p:nvPr>
            <p:ph idx="1"/>
          </p:nvPr>
        </p:nvSpPr>
        <p:spPr>
          <a:xfrm>
            <a:off x="546919" y="834789"/>
            <a:ext cx="8669271" cy="1613637"/>
          </a:xfrm>
        </p:spPr>
        <p:txBody>
          <a:bodyPr>
            <a:normAutofit/>
          </a:bodyPr>
          <a:lstStyle/>
          <a:p>
            <a:r>
              <a:rPr lang="ja-JP" altLang="en-US" sz="2400" b="1" dirty="0"/>
              <a:t>テーブル</a:t>
            </a:r>
            <a:r>
              <a:rPr kumimoji="1" lang="ja-JP" altLang="en-US" sz="2400" dirty="0"/>
              <a:t>：データを</a:t>
            </a:r>
            <a:r>
              <a:rPr kumimoji="1" lang="ja-JP" altLang="en-US" sz="2400" b="1" dirty="0"/>
              <a:t>表形式で保存</a:t>
            </a:r>
            <a:r>
              <a:rPr kumimoji="1" lang="ja-JP" altLang="en-US" sz="2400" dirty="0"/>
              <a:t>する構造</a:t>
            </a:r>
            <a:endParaRPr kumimoji="1" lang="en-US" altLang="ja-JP" sz="2400" dirty="0"/>
          </a:p>
          <a:p>
            <a:r>
              <a:rPr kumimoji="1" lang="ja-JP" altLang="en-US" sz="2400" b="1" dirty="0"/>
              <a:t>属性（列）</a:t>
            </a:r>
            <a:r>
              <a:rPr kumimoji="1" lang="ja-JP" altLang="en-US" sz="2400" dirty="0"/>
              <a:t>：データの種類に対応（例：</a:t>
            </a:r>
            <a:r>
              <a:rPr kumimoji="1" lang="en-US" altLang="ja-JP" sz="2400" dirty="0"/>
              <a:t>ID</a:t>
            </a:r>
            <a:r>
              <a:rPr kumimoji="1" lang="ja-JP" altLang="en-US" sz="2400" dirty="0"/>
              <a:t>，商品名，単価）</a:t>
            </a:r>
            <a:endParaRPr kumimoji="1" lang="en-US" altLang="ja-JP" sz="2400" dirty="0"/>
          </a:p>
          <a:p>
            <a:r>
              <a:rPr kumimoji="1" lang="ja-JP" altLang="en-US" sz="2400" b="1" dirty="0"/>
              <a:t>行</a:t>
            </a:r>
            <a:r>
              <a:rPr kumimoji="1" lang="ja-JP" altLang="en-US" sz="2400" dirty="0"/>
              <a:t>：</a:t>
            </a:r>
            <a:r>
              <a:rPr kumimoji="1" lang="ja-JP" altLang="en-US" sz="2400" b="1" dirty="0"/>
              <a:t>属性（列）</a:t>
            </a:r>
            <a:r>
              <a:rPr kumimoji="1" lang="ja-JP" altLang="en-US" sz="2400" dirty="0"/>
              <a:t>に基づいた具体的なデータの集まり</a:t>
            </a:r>
          </a:p>
          <a:p>
            <a:endParaRPr kumimoji="1" lang="ja-JP" altLang="en-US" sz="2400" dirty="0"/>
          </a:p>
        </p:txBody>
      </p:sp>
    </p:spTree>
    <p:extLst>
      <p:ext uri="{BB962C8B-B14F-4D97-AF65-F5344CB8AC3E}">
        <p14:creationId xmlns:p14="http://schemas.microsoft.com/office/powerpoint/2010/main" val="15650239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テーブルの属性（列）と行</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kumimoji="1" lang="ja-JP" altLang="en-US" sz="2400" b="1" dirty="0"/>
              <a:t>属性（列）</a:t>
            </a:r>
            <a:endParaRPr kumimoji="1" lang="en-US" altLang="ja-JP" sz="2400" b="1"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pPr marL="0" indent="0">
              <a:buNone/>
            </a:pPr>
            <a:endParaRPr lang="en-US" altLang="ja-JP" sz="2400" dirty="0"/>
          </a:p>
          <a:p>
            <a:pPr marL="0" indent="0">
              <a:buNone/>
            </a:pPr>
            <a:r>
              <a:rPr kumimoji="1" lang="ja-JP" altLang="en-US" sz="2400" b="1" dirty="0"/>
              <a:t>行</a:t>
            </a:r>
            <a:endParaRPr kumimoji="1" lang="en-US" altLang="ja-JP" sz="2400" b="1"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497578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E33D30-DF91-13B3-04B6-583802121A67}"/>
              </a:ext>
            </a:extLst>
          </p:cNvPr>
          <p:cNvSpPr>
            <a:spLocks noGrp="1"/>
          </p:cNvSpPr>
          <p:nvPr>
            <p:ph type="title"/>
          </p:nvPr>
        </p:nvSpPr>
        <p:spPr/>
        <p:txBody>
          <a:bodyPr>
            <a:normAutofit fontScale="90000"/>
          </a:bodyPr>
          <a:lstStyle/>
          <a:p>
            <a:r>
              <a:rPr kumimoji="1" lang="ja-JP" altLang="en-US" dirty="0"/>
              <a:t>属性のデータ型</a:t>
            </a:r>
          </a:p>
        </p:txBody>
      </p:sp>
      <p:sp>
        <p:nvSpPr>
          <p:cNvPr id="3" name="コンテンツ プレースホルダー 2">
            <a:extLst>
              <a:ext uri="{FF2B5EF4-FFF2-40B4-BE49-F238E27FC236}">
                <a16:creationId xmlns:a16="http://schemas.microsoft.com/office/drawing/2014/main" id="{08F945C4-0CA0-E79D-C34A-0A4A52FD75A7}"/>
              </a:ext>
            </a:extLst>
          </p:cNvPr>
          <p:cNvSpPr>
            <a:spLocks noGrp="1"/>
          </p:cNvSpPr>
          <p:nvPr>
            <p:ph idx="1"/>
          </p:nvPr>
        </p:nvSpPr>
        <p:spPr/>
        <p:txBody>
          <a:bodyPr>
            <a:normAutofit/>
          </a:bodyPr>
          <a:lstStyle/>
          <a:p>
            <a:pPr marL="0" indent="0">
              <a:buNone/>
            </a:pPr>
            <a:r>
              <a:rPr kumimoji="1" lang="en-US" altLang="ja-JP" sz="2400" dirty="0"/>
              <a:t>【</a:t>
            </a:r>
            <a:r>
              <a:rPr kumimoji="1" lang="ja-JP" altLang="en-US" sz="2400" dirty="0"/>
              <a:t>主なデータ型</a:t>
            </a:r>
            <a:r>
              <a:rPr kumimoji="1" lang="en-US" altLang="ja-JP" sz="2400" dirty="0"/>
              <a:t>】</a:t>
            </a:r>
          </a:p>
          <a:p>
            <a:r>
              <a:rPr kumimoji="1" lang="ja-JP" altLang="en-US" sz="2400" b="1" dirty="0"/>
              <a:t>整数（</a:t>
            </a:r>
            <a:r>
              <a:rPr kumimoji="1" lang="en-US" altLang="ja-JP" sz="2400" b="1" dirty="0"/>
              <a:t>INTEGER</a:t>
            </a:r>
            <a:r>
              <a:rPr kumimoji="1" lang="ja-JP" altLang="en-US" sz="2400" b="1" dirty="0"/>
              <a:t>）</a:t>
            </a:r>
            <a:r>
              <a:rPr kumimoji="1" lang="ja-JP" altLang="en-US" sz="2400" dirty="0"/>
              <a:t>：</a:t>
            </a:r>
            <a:r>
              <a:rPr kumimoji="1" lang="en-US" altLang="ja-JP" sz="2400" dirty="0"/>
              <a:t>ID</a:t>
            </a:r>
            <a:r>
              <a:rPr kumimoji="1" lang="ja-JP" altLang="en-US" sz="2400" dirty="0"/>
              <a:t>，単価など</a:t>
            </a:r>
            <a:endParaRPr kumimoji="1" lang="en-US" altLang="ja-JP" sz="2400" dirty="0"/>
          </a:p>
          <a:p>
            <a:r>
              <a:rPr kumimoji="1" lang="ja-JP" altLang="en-US" sz="2400" b="1" dirty="0"/>
              <a:t>テキスト（</a:t>
            </a:r>
            <a:r>
              <a:rPr kumimoji="1" lang="en-US" altLang="ja-JP" sz="2400" b="1" dirty="0"/>
              <a:t>TEXT</a:t>
            </a:r>
            <a:r>
              <a:rPr kumimoji="1" lang="ja-JP" altLang="en-US" sz="2400" b="1" dirty="0"/>
              <a:t>）</a:t>
            </a:r>
            <a:r>
              <a:rPr kumimoji="1" lang="ja-JP" altLang="en-US" sz="2400" dirty="0"/>
              <a:t>：商品名など</a:t>
            </a:r>
            <a:endParaRPr kumimoji="1" lang="en-US" altLang="ja-JP" sz="2400" dirty="0"/>
          </a:p>
          <a:p>
            <a:r>
              <a:rPr kumimoji="1" lang="ja-JP" altLang="en-US" sz="2400" b="1" dirty="0"/>
              <a:t>日付／時刻（</a:t>
            </a:r>
            <a:r>
              <a:rPr kumimoji="1" lang="en-US" altLang="ja-JP" sz="2400" b="1" dirty="0"/>
              <a:t>DATETIME</a:t>
            </a:r>
            <a:r>
              <a:rPr kumimoji="1" lang="ja-JP" altLang="en-US" sz="2400" b="1" dirty="0"/>
              <a:t>）</a:t>
            </a:r>
            <a:endParaRPr kumimoji="1" lang="en-US" altLang="ja-JP" sz="2400" b="1" dirty="0"/>
          </a:p>
          <a:p>
            <a:r>
              <a:rPr kumimoji="1" lang="en-US" altLang="ja-JP" sz="2400" b="1" dirty="0"/>
              <a:t>Yes</a:t>
            </a:r>
            <a:r>
              <a:rPr kumimoji="1" lang="ja-JP" altLang="en-US" sz="2400" b="1" dirty="0"/>
              <a:t>／</a:t>
            </a:r>
            <a:r>
              <a:rPr kumimoji="1" lang="en-US" altLang="ja-JP" sz="2400" b="1" dirty="0"/>
              <a:t>No</a:t>
            </a:r>
            <a:r>
              <a:rPr kumimoji="1" lang="ja-JP" altLang="en-US" sz="2400" b="1" dirty="0"/>
              <a:t>（</a:t>
            </a:r>
            <a:r>
              <a:rPr kumimoji="1" lang="en-US" altLang="ja-JP" sz="2400" b="1" dirty="0"/>
              <a:t>BIT, BOOL</a:t>
            </a:r>
            <a:r>
              <a:rPr kumimoji="1" lang="ja-JP" altLang="en-US" sz="2400" b="1" dirty="0"/>
              <a:t>）</a:t>
            </a:r>
            <a:r>
              <a:rPr kumimoji="1" lang="ja-JP" altLang="en-US" sz="2400" dirty="0"/>
              <a:t>：ブール値</a:t>
            </a:r>
            <a:endParaRPr kumimoji="1"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171EE880-D593-AAEA-D458-7146379AC83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15" name="テキスト ボックス 14"/>
          <p:cNvSpPr txBox="1"/>
          <p:nvPr/>
        </p:nvSpPr>
        <p:spPr>
          <a:xfrm>
            <a:off x="199136" y="6162906"/>
            <a:ext cx="6489685" cy="738664"/>
          </a:xfrm>
          <a:prstGeom prst="rect">
            <a:avLst/>
          </a:prstGeom>
          <a:noFill/>
        </p:spPr>
        <p:txBody>
          <a:bodyPr wrap="square" rtlCol="0">
            <a:spAutoFit/>
          </a:bodyPr>
          <a:lstStyle/>
          <a:p>
            <a:r>
              <a:rPr kumimoji="1" lang="ja-JP" altLang="en-US" sz="2100" b="1" dirty="0">
                <a:solidFill>
                  <a:srgbClr val="C00000"/>
                </a:solidFill>
                <a:latin typeface="メイリオ" panose="020B0604030504040204" pitchFamily="50" charset="-128"/>
                <a:ea typeface="メイリオ" panose="020B0604030504040204" pitchFamily="50" charset="-128"/>
              </a:rPr>
              <a:t>整数で</a:t>
            </a:r>
            <a:endParaRPr kumimoji="1" lang="en-US" altLang="ja-JP" sz="2100" b="1" dirty="0">
              <a:solidFill>
                <a:srgbClr val="C00000"/>
              </a:solidFill>
              <a:latin typeface="メイリオ" panose="020B0604030504040204" pitchFamily="50" charset="-128"/>
              <a:ea typeface="メイリオ" panose="020B0604030504040204" pitchFamily="50" charset="-128"/>
            </a:endParaRPr>
          </a:p>
          <a:p>
            <a:r>
              <a:rPr kumimoji="1" lang="ja-JP" altLang="en-US" sz="2100" b="1" dirty="0">
                <a:solidFill>
                  <a:srgbClr val="C00000"/>
                </a:solidFill>
                <a:latin typeface="メイリオ" panose="020B0604030504040204" pitchFamily="50" charset="-128"/>
                <a:ea typeface="メイリオ" panose="020B0604030504040204" pitchFamily="50" charset="-128"/>
              </a:rPr>
              <a:t>オートナンバー　　テキスト　　    整数</a:t>
            </a:r>
          </a:p>
        </p:txBody>
      </p:sp>
      <p:sp>
        <p:nvSpPr>
          <p:cNvPr id="7" name="上矢印 6"/>
          <p:cNvSpPr/>
          <p:nvPr/>
        </p:nvSpPr>
        <p:spPr>
          <a:xfrm>
            <a:off x="1079246" y="5825906"/>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上矢印 20"/>
          <p:cNvSpPr/>
          <p:nvPr/>
        </p:nvSpPr>
        <p:spPr>
          <a:xfrm>
            <a:off x="3165101" y="5814202"/>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2" name="上矢印 21"/>
          <p:cNvSpPr/>
          <p:nvPr/>
        </p:nvSpPr>
        <p:spPr>
          <a:xfrm>
            <a:off x="5250956" y="5825906"/>
            <a:ext cx="342900" cy="2457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25" name="表 24">
            <a:extLst>
              <a:ext uri="{FF2B5EF4-FFF2-40B4-BE49-F238E27FC236}">
                <a16:creationId xmlns:a16="http://schemas.microsoft.com/office/drawing/2014/main" id="{7E80C97C-5FE1-4379-8B71-244D7E1669BA}"/>
              </a:ext>
            </a:extLst>
          </p:cNvPr>
          <p:cNvGraphicFramePr>
            <a:graphicFrameLocks noGrp="1"/>
          </p:cNvGraphicFramePr>
          <p:nvPr>
            <p:extLst>
              <p:ext uri="{D42A27DB-BD31-4B8C-83A1-F6EECF244321}">
                <p14:modId xmlns:p14="http://schemas.microsoft.com/office/powerpoint/2010/main" val="3552344890"/>
              </p:ext>
            </p:extLst>
          </p:nvPr>
        </p:nvGraphicFramePr>
        <p:xfrm>
          <a:off x="360947" y="3841930"/>
          <a:ext cx="5790198" cy="1920240"/>
        </p:xfrm>
        <a:graphic>
          <a:graphicData uri="http://schemas.openxmlformats.org/drawingml/2006/table">
            <a:tbl>
              <a:tblPr firstRow="1" bandRow="1">
                <a:tableStyleId>{5C22544A-7EE6-4342-B048-85BDC9FD1C3A}</a:tableStyleId>
              </a:tblPr>
              <a:tblGrid>
                <a:gridCol w="1509461">
                  <a:extLst>
                    <a:ext uri="{9D8B030D-6E8A-4147-A177-3AD203B41FA5}">
                      <a16:colId xmlns:a16="http://schemas.microsoft.com/office/drawing/2014/main" val="20000"/>
                    </a:ext>
                  </a:extLst>
                </a:gridCol>
                <a:gridCol w="2350671">
                  <a:extLst>
                    <a:ext uri="{9D8B030D-6E8A-4147-A177-3AD203B41FA5}">
                      <a16:colId xmlns:a16="http://schemas.microsoft.com/office/drawing/2014/main" val="20001"/>
                    </a:ext>
                  </a:extLst>
                </a:gridCol>
                <a:gridCol w="1930066">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5" name="正方形/長方形 34"/>
          <p:cNvSpPr/>
          <p:nvPr/>
        </p:nvSpPr>
        <p:spPr>
          <a:xfrm>
            <a:off x="360947" y="3840824"/>
            <a:ext cx="5928146" cy="42995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10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4081624C-B038-4FB9-8B88-DC0D2B28486A}"/>
              </a:ext>
            </a:extLst>
          </p:cNvPr>
          <p:cNvSpPr/>
          <p:nvPr/>
        </p:nvSpPr>
        <p:spPr>
          <a:xfrm>
            <a:off x="6351258" y="4625577"/>
            <a:ext cx="2690196" cy="1569660"/>
          </a:xfrm>
          <a:prstGeom prst="rect">
            <a:avLst/>
          </a:prstGeom>
        </p:spPr>
        <p:txBody>
          <a:bodyPr wrap="square">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オートナンバー</a:t>
            </a:r>
            <a:r>
              <a:rPr kumimoji="1" lang="ja-JP" altLang="en-US" sz="2400" dirty="0">
                <a:latin typeface="メイリオ" panose="020B0604030504040204" pitchFamily="50" charset="-128"/>
                <a:ea typeface="メイリオ" panose="020B0604030504040204" pitchFamily="50" charset="-128"/>
              </a:rPr>
              <a:t>は，</a:t>
            </a:r>
            <a:r>
              <a:rPr lang="ja-JP" altLang="en-US" sz="2400" dirty="0">
                <a:latin typeface="メイリオ" panose="020B0604030504040204" pitchFamily="50" charset="-128"/>
                <a:ea typeface="メイリオ" panose="020B0604030504040204" pitchFamily="50" charset="-128"/>
              </a:rPr>
              <a:t>自動で </a:t>
            </a:r>
            <a:r>
              <a:rPr lang="en-US" altLang="ja-JP" sz="2400" dirty="0">
                <a:latin typeface="メイリオ" panose="020B0604030504040204" pitchFamily="50" charset="-128"/>
                <a:ea typeface="メイリオ" panose="020B0604030504040204" pitchFamily="50" charset="-128"/>
              </a:rPr>
              <a:t>1,2,3 </a:t>
            </a:r>
            <a:r>
              <a:rPr lang="ja-JP" altLang="en-US" sz="2400" dirty="0" err="1">
                <a:latin typeface="メイリオ" panose="020B0604030504040204" pitchFamily="50" charset="-128"/>
                <a:ea typeface="メイリオ" panose="020B0604030504040204" pitchFamily="50" charset="-128"/>
              </a:rPr>
              <a:t>の</a:t>
            </a:r>
            <a:r>
              <a:rPr kumimoji="1" lang="ja-JP" altLang="en-US" sz="2400" dirty="0" err="1">
                <a:latin typeface="メイリオ" panose="020B0604030504040204" pitchFamily="50" charset="-128"/>
                <a:ea typeface="メイリオ" panose="020B0604030504040204" pitchFamily="50" charset="-128"/>
              </a:rPr>
              <a:t>ように</a:t>
            </a:r>
            <a:r>
              <a:rPr kumimoji="1" lang="ja-JP" altLang="en-US" sz="2400" b="1" dirty="0">
                <a:latin typeface="メイリオ" panose="020B0604030504040204" pitchFamily="50" charset="-128"/>
                <a:ea typeface="メイリオ" panose="020B0604030504040204" pitchFamily="50" charset="-128"/>
              </a:rPr>
              <a:t>通し番号</a:t>
            </a:r>
            <a:r>
              <a:rPr kumimoji="1" lang="ja-JP" altLang="en-US" sz="2400" dirty="0">
                <a:latin typeface="メイリオ" panose="020B0604030504040204" pitchFamily="50" charset="-128"/>
                <a:ea typeface="メイリオ" panose="020B0604030504040204" pitchFamily="50" charset="-128"/>
              </a:rPr>
              <a:t>が付くもの</a:t>
            </a:r>
          </a:p>
        </p:txBody>
      </p:sp>
    </p:spTree>
    <p:extLst>
      <p:ext uri="{BB962C8B-B14F-4D97-AF65-F5344CB8AC3E}">
        <p14:creationId xmlns:p14="http://schemas.microsoft.com/office/powerpoint/2010/main" val="2635857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811B4F-9E8A-4A7F-BE1E-EF4B73C1A28D}"/>
              </a:ext>
            </a:extLst>
          </p:cNvPr>
          <p:cNvSpPr>
            <a:spLocks noGrp="1"/>
          </p:cNvSpPr>
          <p:nvPr>
            <p:ph type="title"/>
          </p:nvPr>
        </p:nvSpPr>
        <p:spPr/>
        <p:txBody>
          <a:bodyPr>
            <a:noAutofit/>
          </a:bodyPr>
          <a:lstStyle/>
          <a:p>
            <a:r>
              <a:rPr kumimoji="1" lang="ja-JP" altLang="en-US" dirty="0"/>
              <a:t>属性のデータ型</a:t>
            </a:r>
          </a:p>
        </p:txBody>
      </p:sp>
      <p:sp>
        <p:nvSpPr>
          <p:cNvPr id="4" name="スライド番号プレースホルダー 3">
            <a:extLst>
              <a:ext uri="{FF2B5EF4-FFF2-40B4-BE49-F238E27FC236}">
                <a16:creationId xmlns:a16="http://schemas.microsoft.com/office/drawing/2014/main" id="{3904D384-1F56-419E-BC98-917D33693650}"/>
              </a:ext>
            </a:extLst>
          </p:cNvPr>
          <p:cNvSpPr>
            <a:spLocks noGrp="1"/>
          </p:cNvSpPr>
          <p:nvPr>
            <p:ph type="sldNum" sz="quarter" idx="12"/>
          </p:nvPr>
        </p:nvSpPr>
        <p:spPr/>
        <p:txBody>
          <a:bodyPr/>
          <a:lstStyle/>
          <a:p>
            <a:fld id="{E205D82C-95A1-431E-8E38-AA614A14CDCF}" type="slidenum">
              <a:rPr kumimoji="1" lang="ja-JP" altLang="en-US" smtClean="0"/>
              <a:t>15</a:t>
            </a:fld>
            <a:endParaRPr kumimoji="1" lang="ja-JP" altLang="en-US"/>
          </a:p>
        </p:txBody>
      </p:sp>
      <p:graphicFrame>
        <p:nvGraphicFramePr>
          <p:cNvPr id="5" name="表 4">
            <a:extLst>
              <a:ext uri="{FF2B5EF4-FFF2-40B4-BE49-F238E27FC236}">
                <a16:creationId xmlns:a16="http://schemas.microsoft.com/office/drawing/2014/main" id="{4F9C79DC-A6CE-4734-96ED-81460D1D9A1F}"/>
              </a:ext>
            </a:extLst>
          </p:cNvPr>
          <p:cNvGraphicFramePr>
            <a:graphicFrameLocks noGrp="1"/>
          </p:cNvGraphicFramePr>
          <p:nvPr>
            <p:extLst>
              <p:ext uri="{D42A27DB-BD31-4B8C-83A1-F6EECF244321}">
                <p14:modId xmlns:p14="http://schemas.microsoft.com/office/powerpoint/2010/main" val="2281839002"/>
              </p:ext>
            </p:extLst>
          </p:nvPr>
        </p:nvGraphicFramePr>
        <p:xfrm>
          <a:off x="764565" y="951160"/>
          <a:ext cx="7937175" cy="3883059"/>
        </p:xfrm>
        <a:graphic>
          <a:graphicData uri="http://schemas.openxmlformats.org/drawingml/2006/table">
            <a:tbl>
              <a:tblPr firstRow="1" bandRow="1">
                <a:tableStyleId>{5C22544A-7EE6-4342-B048-85BDC9FD1C3A}</a:tableStyleId>
              </a:tblPr>
              <a:tblGrid>
                <a:gridCol w="3078569">
                  <a:extLst>
                    <a:ext uri="{9D8B030D-6E8A-4147-A177-3AD203B41FA5}">
                      <a16:colId xmlns:a16="http://schemas.microsoft.com/office/drawing/2014/main" val="20000"/>
                    </a:ext>
                  </a:extLst>
                </a:gridCol>
                <a:gridCol w="2429303">
                  <a:extLst>
                    <a:ext uri="{9D8B030D-6E8A-4147-A177-3AD203B41FA5}">
                      <a16:colId xmlns:a16="http://schemas.microsoft.com/office/drawing/2014/main" val="20001"/>
                    </a:ext>
                  </a:extLst>
                </a:gridCol>
                <a:gridCol w="2429303">
                  <a:extLst>
                    <a:ext uri="{9D8B030D-6E8A-4147-A177-3AD203B41FA5}">
                      <a16:colId xmlns:a16="http://schemas.microsoft.com/office/drawing/2014/main" val="2036084990"/>
                    </a:ext>
                  </a:extLst>
                </a:gridCol>
              </a:tblGrid>
              <a:tr h="823894">
                <a:tc>
                  <a:txBody>
                    <a:bodyPr/>
                    <a:lstStyle/>
                    <a:p>
                      <a:r>
                        <a:rPr kumimoji="1" lang="en-US" altLang="ja-JP" sz="2400" dirty="0"/>
                        <a:t>Access</a:t>
                      </a:r>
                      <a:r>
                        <a:rPr kumimoji="1" lang="en-US" altLang="ja-JP" sz="2400" baseline="0" dirty="0"/>
                        <a:t> </a:t>
                      </a:r>
                      <a:r>
                        <a:rPr kumimoji="1" lang="ja-JP" altLang="en-US" sz="2400" baseline="0" dirty="0"/>
                        <a:t>の主なデータ型</a:t>
                      </a:r>
                      <a:endParaRPr kumimoji="1" lang="ja-JP" altLang="en-US" sz="2400" dirty="0"/>
                    </a:p>
                  </a:txBody>
                  <a:tcPr marL="68580" marR="68580" marT="34290" marB="34290"/>
                </a:tc>
                <a:tc>
                  <a:txBody>
                    <a:bodyPr/>
                    <a:lstStyle/>
                    <a:p>
                      <a:r>
                        <a:rPr kumimoji="1" lang="en-US" altLang="ja-JP" sz="2400" dirty="0"/>
                        <a:t>SQL </a:t>
                      </a:r>
                      <a:r>
                        <a:rPr kumimoji="1" lang="ja-JP" altLang="en-US" sz="2400" dirty="0"/>
                        <a:t>のキーワード</a:t>
                      </a:r>
                    </a:p>
                  </a:txBody>
                  <a:tcPr marL="68580" marR="68580" marT="34290" marB="34290"/>
                </a:tc>
                <a:tc>
                  <a:txBody>
                    <a:bodyPr/>
                    <a:lstStyle/>
                    <a:p>
                      <a:endParaRPr kumimoji="1" lang="ja-JP" altLang="en-US" sz="2400" dirty="0"/>
                    </a:p>
                  </a:txBody>
                  <a:tcPr marL="68580" marR="68580" marT="34290" marB="34290"/>
                </a:tc>
                <a:extLst>
                  <a:ext uri="{0D108BD9-81ED-4DB2-BD59-A6C34878D82A}">
                    <a16:rowId xmlns:a16="http://schemas.microsoft.com/office/drawing/2014/main" val="10000"/>
                  </a:ext>
                </a:extLst>
              </a:tr>
              <a:tr h="451813">
                <a:tc>
                  <a:txBody>
                    <a:bodyPr/>
                    <a:lstStyle/>
                    <a:p>
                      <a:endParaRPr kumimoji="1" lang="ja-JP" altLang="en-US" sz="2400" dirty="0">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b="1" dirty="0"/>
                        <a:t>NULL</a:t>
                      </a:r>
                      <a:endParaRPr kumimoji="1" lang="ja-JP" altLang="en-US" sz="2400" b="1" dirty="0"/>
                    </a:p>
                  </a:txBody>
                  <a:tcPr marL="68580" marR="68580" marT="34290" marB="34290"/>
                </a:tc>
                <a:tc>
                  <a:txBody>
                    <a:bodyPr/>
                    <a:lstStyle/>
                    <a:p>
                      <a:r>
                        <a:rPr kumimoji="1" lang="ja-JP" altLang="en-US" sz="2400" dirty="0"/>
                        <a:t>空値</a:t>
                      </a:r>
                    </a:p>
                  </a:txBody>
                  <a:tcPr marL="68580" marR="68580" marT="34290" marB="34290"/>
                </a:tc>
                <a:extLst>
                  <a:ext uri="{0D108BD9-81ED-4DB2-BD59-A6C34878D82A}">
                    <a16:rowId xmlns:a16="http://schemas.microsoft.com/office/drawing/2014/main" val="1537146662"/>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短いテキスト</a:t>
                      </a:r>
                    </a:p>
                  </a:txBody>
                  <a:tcPr marL="68580" marR="68580" marT="34290" marB="34290"/>
                </a:tc>
                <a:tc>
                  <a:txBody>
                    <a:bodyPr/>
                    <a:lstStyle/>
                    <a:p>
                      <a:r>
                        <a:rPr kumimoji="1" lang="en-US" altLang="ja-JP" sz="2400" b="1" dirty="0"/>
                        <a:t>CHAR</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1"/>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テキスト</a:t>
                      </a:r>
                    </a:p>
                  </a:txBody>
                  <a:tcPr marL="68580" marR="68580" marT="34290" marB="34290"/>
                </a:tc>
                <a:tc>
                  <a:txBody>
                    <a:bodyPr/>
                    <a:lstStyle/>
                    <a:p>
                      <a:r>
                        <a:rPr kumimoji="1" lang="en-US" altLang="ja-JP" sz="2400" b="1" dirty="0"/>
                        <a:t>TEXT</a:t>
                      </a:r>
                      <a:endParaRPr kumimoji="1" lang="ja-JP" altLang="en-US" sz="2400" b="1" dirty="0"/>
                    </a:p>
                  </a:txBody>
                  <a:tcPr marL="68580" marR="68580" marT="34290" marB="34290"/>
                </a:tc>
                <a:tc>
                  <a:txBody>
                    <a:bodyPr/>
                    <a:lstStyle/>
                    <a:p>
                      <a:r>
                        <a:rPr kumimoji="1" lang="ja-JP" altLang="en-US" sz="2400" dirty="0"/>
                        <a:t>文字列</a:t>
                      </a:r>
                    </a:p>
                  </a:txBody>
                  <a:tcPr marL="68580" marR="68580" marT="34290" marB="34290"/>
                </a:tc>
                <a:extLst>
                  <a:ext uri="{0D108BD9-81ED-4DB2-BD59-A6C34878D82A}">
                    <a16:rowId xmlns:a16="http://schemas.microsoft.com/office/drawing/2014/main" val="10002"/>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数値</a:t>
                      </a:r>
                    </a:p>
                  </a:txBody>
                  <a:tcPr marL="68580" marR="68580" marT="34290" marB="34290"/>
                </a:tc>
                <a:tc>
                  <a:txBody>
                    <a:bodyPr/>
                    <a:lstStyle/>
                    <a:p>
                      <a:r>
                        <a:rPr kumimoji="1" lang="en-US" altLang="ja-JP" sz="2400" b="1" dirty="0"/>
                        <a:t>INTEGER, REAL</a:t>
                      </a:r>
                      <a:endParaRPr kumimoji="1" lang="ja-JP" altLang="en-US" sz="2400" b="1" dirty="0"/>
                    </a:p>
                  </a:txBody>
                  <a:tcPr marL="68580" marR="68580" marT="34290" marB="34290"/>
                </a:tc>
                <a:tc>
                  <a:txBody>
                    <a:bodyPr/>
                    <a:lstStyle/>
                    <a:p>
                      <a:r>
                        <a:rPr kumimoji="1" lang="ja-JP" altLang="en-US" sz="2400" dirty="0"/>
                        <a:t>整数や浮動小数点数</a:t>
                      </a:r>
                    </a:p>
                  </a:txBody>
                  <a:tcPr marL="68580" marR="68580" marT="34290" marB="34290"/>
                </a:tc>
                <a:extLst>
                  <a:ext uri="{0D108BD9-81ED-4DB2-BD59-A6C34878D82A}">
                    <a16:rowId xmlns:a16="http://schemas.microsoft.com/office/drawing/2014/main" val="10003"/>
                  </a:ext>
                </a:extLst>
              </a:tr>
              <a:tr h="451813">
                <a:tc>
                  <a:txBody>
                    <a:bodyPr/>
                    <a:lstStyle/>
                    <a:p>
                      <a:r>
                        <a:rPr kumimoji="1" lang="ja-JP" altLang="en-US" sz="2400" dirty="0">
                          <a:latin typeface="メイリオ" panose="020B0604030504040204" pitchFamily="50" charset="-128"/>
                          <a:ea typeface="メイリオ" panose="020B0604030504040204" pitchFamily="50" charset="-128"/>
                        </a:rPr>
                        <a:t>日付／時刻</a:t>
                      </a:r>
                    </a:p>
                  </a:txBody>
                  <a:tcPr marL="68580" marR="68580" marT="34290" marB="34290"/>
                </a:tc>
                <a:tc>
                  <a:txBody>
                    <a:bodyPr/>
                    <a:lstStyle/>
                    <a:p>
                      <a:r>
                        <a:rPr kumimoji="1" lang="en-US" altLang="ja-JP" sz="2400" b="1" dirty="0"/>
                        <a:t>DATETIME</a:t>
                      </a:r>
                      <a:endParaRPr kumimoji="1" lang="ja-JP" altLang="en-US" sz="2400" b="1" dirty="0"/>
                    </a:p>
                  </a:txBody>
                  <a:tcPr marL="68580" marR="68580" marT="34290" marB="34290"/>
                </a:tc>
                <a:tc>
                  <a:txBody>
                    <a:bodyPr/>
                    <a:lstStyle/>
                    <a:p>
                      <a:r>
                        <a:rPr kumimoji="1" lang="ja-JP" altLang="en-US" sz="2400" dirty="0"/>
                        <a:t>日付や時刻など</a:t>
                      </a:r>
                    </a:p>
                  </a:txBody>
                  <a:tcPr marL="68580" marR="68580" marT="34290" marB="34290"/>
                </a:tc>
                <a:extLst>
                  <a:ext uri="{0D108BD9-81ED-4DB2-BD59-A6C34878D82A}">
                    <a16:rowId xmlns:a16="http://schemas.microsoft.com/office/drawing/2014/main" val="10004"/>
                  </a:ext>
                </a:extLst>
              </a:tr>
              <a:tr h="451813">
                <a:tc>
                  <a:txBody>
                    <a:bodyPr/>
                    <a:lstStyle/>
                    <a:p>
                      <a:r>
                        <a:rPr kumimoji="1" lang="en-US" altLang="ja-JP" sz="2400" dirty="0">
                          <a:latin typeface="メイリオ" panose="020B0604030504040204" pitchFamily="50" charset="-128"/>
                          <a:ea typeface="メイリオ" panose="020B0604030504040204" pitchFamily="50" charset="-128"/>
                        </a:rPr>
                        <a:t>Yes</a:t>
                      </a:r>
                      <a:r>
                        <a:rPr kumimoji="1" lang="ja-JP" altLang="en-US" sz="2400" dirty="0">
                          <a:latin typeface="メイリオ" panose="020B0604030504040204" pitchFamily="50" charset="-128"/>
                          <a:ea typeface="メイリオ" panose="020B0604030504040204" pitchFamily="50" charset="-128"/>
                        </a:rPr>
                        <a:t>／</a:t>
                      </a:r>
                      <a:r>
                        <a:rPr kumimoji="1" lang="en-US" altLang="ja-JP" sz="2400" dirty="0">
                          <a:latin typeface="メイリオ" panose="020B0604030504040204" pitchFamily="50" charset="-128"/>
                          <a:ea typeface="メイリオ" panose="020B0604030504040204" pitchFamily="50" charset="-128"/>
                        </a:rPr>
                        <a:t>No </a:t>
                      </a:r>
                      <a:endParaRPr kumimoji="1" lang="ja-JP" altLang="en-US" sz="2400" dirty="0">
                        <a:latin typeface="メイリオ" panose="020B0604030504040204" pitchFamily="50" charset="-128"/>
                        <a:ea typeface="メイリオ" panose="020B0604030504040204" pitchFamily="50" charset="-128"/>
                      </a:endParaRPr>
                    </a:p>
                  </a:txBody>
                  <a:tcPr marL="68580" marR="68580" marT="34290" marB="34290"/>
                </a:tc>
                <a:tc>
                  <a:txBody>
                    <a:bodyPr/>
                    <a:lstStyle/>
                    <a:p>
                      <a:r>
                        <a:rPr kumimoji="1" lang="en-US" altLang="ja-JP" sz="2400" b="1" dirty="0"/>
                        <a:t>BIT, BOOL</a:t>
                      </a:r>
                      <a:endParaRPr kumimoji="1" lang="ja-JP" altLang="en-US" sz="2400" b="1" dirty="0"/>
                    </a:p>
                  </a:txBody>
                  <a:tcPr marL="68580" marR="68580" marT="34290" marB="34290"/>
                </a:tc>
                <a:tc>
                  <a:txBody>
                    <a:bodyPr/>
                    <a:lstStyle/>
                    <a:p>
                      <a:r>
                        <a:rPr kumimoji="1" lang="ja-JP" altLang="en-US" sz="2400" dirty="0"/>
                        <a:t>ブール値</a:t>
                      </a:r>
                    </a:p>
                  </a:txBody>
                  <a:tcPr marL="68580" marR="68580" marT="34290" marB="34290"/>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4C93ABF5-6625-4029-88CE-7AEB79FFD9A2}"/>
              </a:ext>
            </a:extLst>
          </p:cNvPr>
          <p:cNvSpPr txBox="1"/>
          <p:nvPr/>
        </p:nvSpPr>
        <p:spPr>
          <a:xfrm>
            <a:off x="940661" y="5046977"/>
            <a:ext cx="7262678" cy="830997"/>
          </a:xfrm>
          <a:prstGeom prst="rect">
            <a:avLst/>
          </a:prstGeom>
          <a:noFill/>
        </p:spPr>
        <p:txBody>
          <a:bodyPr wrap="square" rtlCol="0">
            <a:spAutoFit/>
          </a:bodyPr>
          <a:lstStyle/>
          <a:p>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整数</a:t>
            </a:r>
            <a:r>
              <a:rPr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INTEGER, </a:t>
            </a:r>
            <a:r>
              <a:rPr kumimoji="1" lang="ja-JP" altLang="en-US" sz="2400" b="1" dirty="0">
                <a:solidFill>
                  <a:srgbClr val="C00000"/>
                </a:solidFill>
                <a:latin typeface="メイリオ" panose="020B0604030504040204" pitchFamily="50" charset="-128"/>
                <a:ea typeface="メイリオ" panose="020B0604030504040204" pitchFamily="50" charset="-128"/>
              </a:rPr>
              <a:t>浮動小数点数</a:t>
            </a:r>
            <a:r>
              <a:rPr kumimoji="1" lang="ja-JP" altLang="en-US" sz="2400" dirty="0">
                <a:solidFill>
                  <a:srgbClr val="C00000"/>
                </a:solidFill>
                <a:latin typeface="メイリオ" panose="020B0604030504040204" pitchFamily="50" charset="-128"/>
                <a:ea typeface="メイリオ" panose="020B0604030504040204" pitchFamily="50" charset="-128"/>
              </a:rPr>
              <a:t>（小数付きの数）</a:t>
            </a:r>
            <a:r>
              <a:rPr kumimoji="1" lang="ja-JP" altLang="en-US" sz="2400" dirty="0">
                <a:latin typeface="メイリオ" panose="020B0604030504040204" pitchFamily="50" charset="-128"/>
                <a:ea typeface="メイリオ" panose="020B0604030504040204" pitchFamily="50" charset="-128"/>
              </a:rPr>
              <a:t>は </a:t>
            </a:r>
            <a:r>
              <a:rPr lang="en-US" altLang="ja-JP" sz="2400" dirty="0">
                <a:latin typeface="メイリオ" panose="020B0604030504040204" pitchFamily="50" charset="-128"/>
                <a:ea typeface="メイリオ" panose="020B0604030504040204" pitchFamily="50" charset="-128"/>
              </a:rPr>
              <a:t>REAL</a:t>
            </a:r>
          </a:p>
        </p:txBody>
      </p:sp>
      <p:sp>
        <p:nvSpPr>
          <p:cNvPr id="7" name="テキスト ボックス 6">
            <a:extLst>
              <a:ext uri="{FF2B5EF4-FFF2-40B4-BE49-F238E27FC236}">
                <a16:creationId xmlns:a16="http://schemas.microsoft.com/office/drawing/2014/main" id="{A8FD4C39-9E65-4742-B947-466BE3185DF0}"/>
              </a:ext>
            </a:extLst>
          </p:cNvPr>
          <p:cNvSpPr txBox="1"/>
          <p:nvPr/>
        </p:nvSpPr>
        <p:spPr>
          <a:xfrm>
            <a:off x="940661" y="5726174"/>
            <a:ext cx="6647974" cy="830997"/>
          </a:xfrm>
          <a:prstGeom prst="rect">
            <a:avLst/>
          </a:prstGeom>
          <a:noFill/>
        </p:spPr>
        <p:txBody>
          <a:bodyPr wrap="none" rtlCol="0">
            <a:spAutoFit/>
          </a:bodyPr>
          <a:lstStyle/>
          <a:p>
            <a:r>
              <a:rPr lang="en-US" altLang="ja-JP" sz="2400" dirty="0">
                <a:latin typeface="メイリオ" panose="020B0604030504040204" pitchFamily="50" charset="-128"/>
                <a:ea typeface="メイリオ" panose="020B0604030504040204" pitchFamily="50" charset="-128"/>
              </a:rPr>
              <a:t>※ </a:t>
            </a:r>
            <a:r>
              <a:rPr lang="ja-JP" altLang="en-US" sz="2400" b="1" dirty="0">
                <a:solidFill>
                  <a:srgbClr val="C00000"/>
                </a:solidFill>
                <a:latin typeface="メイリオ" panose="020B0604030504040204" pitchFamily="50" charset="-128"/>
                <a:ea typeface="メイリオ" panose="020B0604030504040204" pitchFamily="50" charset="-128"/>
              </a:rPr>
              <a:t>短いテキスト</a:t>
            </a:r>
            <a:r>
              <a:rPr lang="ja-JP" altLang="en-US" sz="2400" dirty="0">
                <a:latin typeface="メイリオ" panose="020B0604030504040204" pitchFamily="50" charset="-128"/>
                <a:ea typeface="メイリオ" panose="020B0604030504040204" pitchFamily="50" charset="-128"/>
              </a:rPr>
              <a:t>は</a:t>
            </a:r>
            <a:r>
              <a:rPr lang="ja-JP" altLang="en-US" sz="2400" b="1" dirty="0">
                <a:latin typeface="メイリオ" panose="020B0604030504040204" pitchFamily="50" charset="-128"/>
                <a:ea typeface="メイリオ" panose="020B0604030504040204" pitchFamily="50" charset="-128"/>
              </a:rPr>
              <a:t>半角 </a:t>
            </a:r>
            <a:r>
              <a:rPr lang="en-US" altLang="ja-JP" sz="2400" b="1" dirty="0">
                <a:latin typeface="メイリオ" panose="020B0604030504040204" pitchFamily="50" charset="-128"/>
                <a:ea typeface="メイリオ" panose="020B0604030504040204" pitchFamily="50" charset="-128"/>
              </a:rPr>
              <a:t>255</a:t>
            </a:r>
            <a:r>
              <a:rPr lang="ja-JP" altLang="en-US" sz="2400" b="1" dirty="0">
                <a:latin typeface="メイリオ" panose="020B0604030504040204" pitchFamily="50" charset="-128"/>
                <a:ea typeface="メイリオ" panose="020B0604030504040204" pitchFamily="50" charset="-128"/>
              </a:rPr>
              <a:t>文字分</a:t>
            </a:r>
            <a:r>
              <a:rPr lang="ja-JP" altLang="en-US" sz="2400" dirty="0">
                <a:latin typeface="メイリオ" panose="020B0604030504040204" pitchFamily="50" charset="-128"/>
                <a:ea typeface="メイリオ" panose="020B0604030504040204" pitchFamily="50" charset="-128"/>
              </a:rPr>
              <a:t>までが目安</a:t>
            </a:r>
            <a:endParaRPr kumimoji="1" lang="en-US" altLang="ja-JP"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それ以上になる可能性があるときは</a:t>
            </a:r>
            <a:r>
              <a:rPr kumimoji="1" lang="ja-JP" altLang="en-US" sz="2400" b="1" dirty="0">
                <a:solidFill>
                  <a:srgbClr val="C00000"/>
                </a:solidFill>
                <a:latin typeface="メイリオ" panose="020B0604030504040204" pitchFamily="50" charset="-128"/>
                <a:ea typeface="メイリオ" panose="020B0604030504040204" pitchFamily="50" charset="-128"/>
              </a:rPr>
              <a:t>テキスト</a:t>
            </a:r>
            <a:endParaRPr lang="en-US" altLang="ja-JP" sz="2400" b="1" dirty="0">
              <a:solidFill>
                <a:srgbClr val="C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048314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7F3BEE-D582-9E48-785B-F13EC5596549}"/>
              </a:ext>
            </a:extLst>
          </p:cNvPr>
          <p:cNvSpPr>
            <a:spLocks noGrp="1"/>
          </p:cNvSpPr>
          <p:nvPr>
            <p:ph type="title"/>
          </p:nvPr>
        </p:nvSpPr>
        <p:spPr/>
        <p:txBody>
          <a:bodyPr>
            <a:normAutofit fontScale="90000"/>
          </a:bodyPr>
          <a:lstStyle/>
          <a:p>
            <a:r>
              <a:rPr kumimoji="1" lang="ja-JP" altLang="en-US" dirty="0"/>
              <a:t>テーブルのセル</a:t>
            </a:r>
          </a:p>
        </p:txBody>
      </p:sp>
      <p:sp>
        <p:nvSpPr>
          <p:cNvPr id="3" name="コンテンツ プレースホルダー 2">
            <a:extLst>
              <a:ext uri="{FF2B5EF4-FFF2-40B4-BE49-F238E27FC236}">
                <a16:creationId xmlns:a16="http://schemas.microsoft.com/office/drawing/2014/main" id="{FBB331CE-D3C7-AB28-24B4-1AE82D7079B2}"/>
              </a:ext>
            </a:extLst>
          </p:cNvPr>
          <p:cNvSpPr>
            <a:spLocks noGrp="1"/>
          </p:cNvSpPr>
          <p:nvPr>
            <p:ph idx="1"/>
          </p:nvPr>
        </p:nvSpPr>
        <p:spPr>
          <a:xfrm>
            <a:off x="4902049" y="846253"/>
            <a:ext cx="4112095" cy="5333166"/>
          </a:xfrm>
        </p:spPr>
        <p:txBody>
          <a:bodyPr>
            <a:normAutofit/>
          </a:bodyPr>
          <a:lstStyle/>
          <a:p>
            <a:pPr marL="0" indent="0">
              <a:buNone/>
            </a:pPr>
            <a:r>
              <a:rPr lang="ja-JP" altLang="en-US" sz="2400" b="1" u="sng" dirty="0"/>
              <a:t>セル</a:t>
            </a:r>
            <a:endParaRPr lang="en-US" altLang="ja-JP" sz="2400" b="1" u="sng" dirty="0"/>
          </a:p>
          <a:p>
            <a:r>
              <a:rPr kumimoji="1" lang="ja-JP" altLang="en-US" sz="2400" dirty="0"/>
              <a:t>属性と行が交差したところに位置する</a:t>
            </a:r>
            <a:endParaRPr kumimoji="1" lang="en-US" altLang="ja-JP" sz="2400" dirty="0"/>
          </a:p>
          <a:p>
            <a:pPr marL="0" indent="0">
              <a:buNone/>
            </a:pPr>
            <a:endParaRPr lang="en-US" altLang="ja-JP" sz="2400" dirty="0"/>
          </a:p>
          <a:p>
            <a:pPr marL="0" indent="0">
              <a:buNone/>
            </a:pPr>
            <a:r>
              <a:rPr kumimoji="1" lang="ja-JP" altLang="en-US" sz="2400" b="1" u="sng" dirty="0"/>
              <a:t>セルの特徴</a:t>
            </a:r>
            <a:endParaRPr kumimoji="1" lang="en-US" altLang="ja-JP" sz="2400" b="1" u="sng" dirty="0"/>
          </a:p>
          <a:p>
            <a:r>
              <a:rPr lang="ja-JP" altLang="en-US" sz="2400" b="1" dirty="0">
                <a:solidFill>
                  <a:srgbClr val="C00000"/>
                </a:solidFill>
              </a:rPr>
              <a:t>１つのセル</a:t>
            </a:r>
            <a:r>
              <a:rPr lang="ja-JP" altLang="en-US" sz="2400" dirty="0"/>
              <a:t>には、</a:t>
            </a:r>
            <a:r>
              <a:rPr lang="ja-JP" altLang="en-US" sz="2400" b="1" dirty="0"/>
              <a:t>１つの値</a:t>
            </a:r>
            <a:r>
              <a:rPr lang="ja-JP" altLang="en-US" sz="2400" dirty="0"/>
              <a:t>だけが入る</a:t>
            </a:r>
            <a:endParaRPr lang="en-US" altLang="ja-JP" sz="2400" dirty="0"/>
          </a:p>
          <a:p>
            <a:r>
              <a:rPr kumimoji="1" lang="ja-JP" altLang="en-US" sz="2400" b="1" dirty="0">
                <a:solidFill>
                  <a:srgbClr val="C00000"/>
                </a:solidFill>
              </a:rPr>
              <a:t>セル</a:t>
            </a:r>
            <a:r>
              <a:rPr kumimoji="1" lang="ja-JP" altLang="en-US" sz="2400" dirty="0"/>
              <a:t>に入る値は、</a:t>
            </a:r>
            <a:r>
              <a:rPr kumimoji="1" lang="ja-JP" altLang="en-US" sz="2400" b="1" dirty="0"/>
              <a:t>属性のデータ型に応じたもの</a:t>
            </a:r>
            <a:r>
              <a:rPr kumimoji="1" lang="ja-JP" altLang="en-US" sz="2400" dirty="0"/>
              <a:t>でなければならない</a:t>
            </a:r>
            <a:endParaRPr kumimoji="1" lang="en-US" altLang="ja-JP" sz="2400" dirty="0"/>
          </a:p>
        </p:txBody>
      </p:sp>
      <p:sp>
        <p:nvSpPr>
          <p:cNvPr id="4" name="スライド番号プレースホルダー 3">
            <a:extLst>
              <a:ext uri="{FF2B5EF4-FFF2-40B4-BE49-F238E27FC236}">
                <a16:creationId xmlns:a16="http://schemas.microsoft.com/office/drawing/2014/main" id="{3BDC247B-A2EA-A0B0-3A2E-F8C380A1DEC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table">
            <a:extLst>
              <a:ext uri="{FF2B5EF4-FFF2-40B4-BE49-F238E27FC236}">
                <a16:creationId xmlns:a16="http://schemas.microsoft.com/office/drawing/2014/main" id="{0312E8CD-0630-5960-A9F3-D54AEA236585}"/>
              </a:ext>
            </a:extLst>
          </p:cNvPr>
          <p:cNvPicPr>
            <a:picLocks noChangeAspect="1"/>
          </p:cNvPicPr>
          <p:nvPr/>
        </p:nvPicPr>
        <p:blipFill>
          <a:blip r:embed="rId2"/>
          <a:stretch>
            <a:fillRect/>
          </a:stretch>
        </p:blipFill>
        <p:spPr>
          <a:xfrm>
            <a:off x="0" y="2631658"/>
            <a:ext cx="4736706" cy="1191696"/>
          </a:xfrm>
          <a:prstGeom prst="rect">
            <a:avLst/>
          </a:prstGeom>
        </p:spPr>
      </p:pic>
      <p:pic>
        <p:nvPicPr>
          <p:cNvPr id="6" name="図 5">
            <a:extLst>
              <a:ext uri="{FF2B5EF4-FFF2-40B4-BE49-F238E27FC236}">
                <a16:creationId xmlns:a16="http://schemas.microsoft.com/office/drawing/2014/main" id="{9BE0208D-F4AE-2E37-4A29-C9203746A9EA}"/>
              </a:ext>
            </a:extLst>
          </p:cNvPr>
          <p:cNvPicPr>
            <a:picLocks noChangeAspect="1"/>
          </p:cNvPicPr>
          <p:nvPr/>
        </p:nvPicPr>
        <p:blipFill>
          <a:blip r:embed="rId3"/>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30157610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①</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17</a:t>
            </a:fld>
            <a:endParaRPr kumimoji="1" lang="ja-JP" altLang="en-US"/>
          </a:p>
        </p:txBody>
      </p:sp>
      <p:graphicFrame>
        <p:nvGraphicFramePr>
          <p:cNvPr id="5" name="表 4">
            <a:extLst>
              <a:ext uri="{FF2B5EF4-FFF2-40B4-BE49-F238E27FC236}">
                <a16:creationId xmlns:a16="http://schemas.microsoft.com/office/drawing/2014/main" id="{53E03A21-EA52-484A-8BDB-7EF31A148353}"/>
              </a:ext>
            </a:extLst>
          </p:cNvPr>
          <p:cNvGraphicFramePr>
            <a:graphicFrameLocks noGrp="1"/>
          </p:cNvGraphicFramePr>
          <p:nvPr>
            <p:extLst>
              <p:ext uri="{D42A27DB-BD31-4B8C-83A1-F6EECF244321}">
                <p14:modId xmlns:p14="http://schemas.microsoft.com/office/powerpoint/2010/main" val="3633041545"/>
              </p:ext>
            </p:extLst>
          </p:nvPr>
        </p:nvGraphicFramePr>
        <p:xfrm>
          <a:off x="5626235" y="2144700"/>
          <a:ext cx="2900683" cy="1920240"/>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8</a:t>
                      </a:r>
                      <a:endParaRPr kumimoji="1" lang="ja-JP" altLang="en-US" sz="2700" dirty="0"/>
                    </a:p>
                  </a:txBody>
                  <a:tcPr marL="68580" marR="68580" marT="34290" marB="34290"/>
                </a:tc>
                <a:tc>
                  <a:txBody>
                    <a:bodyPr/>
                    <a:lstStyle/>
                    <a:p>
                      <a:pPr algn="r"/>
                      <a:r>
                        <a:rPr kumimoji="1" lang="en-US" altLang="ja-JP" sz="2700" dirty="0"/>
                        <a:t>0,</a:t>
                      </a:r>
                      <a:r>
                        <a:rPr kumimoji="1" lang="en-US" altLang="ja-JP" sz="2700" baseline="0" dirty="0"/>
                        <a:t> 20, 45</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12</a:t>
                      </a:r>
                      <a:endParaRPr kumimoji="1" lang="ja-JP" altLang="en-US" sz="2700" dirty="0"/>
                    </a:p>
                  </a:txBody>
                  <a:tcPr marL="68580" marR="68580" marT="34290" marB="34290"/>
                </a:tc>
                <a:tc>
                  <a:txBody>
                    <a:bodyPr/>
                    <a:lstStyle/>
                    <a:p>
                      <a:pPr algn="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17</a:t>
                      </a:r>
                      <a:endParaRPr kumimoji="1" lang="ja-JP" altLang="en-US" sz="2700" dirty="0"/>
                    </a:p>
                  </a:txBody>
                  <a:tcPr marL="68580" marR="68580" marT="34290" marB="34290"/>
                </a:tc>
                <a:tc>
                  <a:txBody>
                    <a:bodyPr/>
                    <a:lstStyle/>
                    <a:p>
                      <a:pPr algn="r"/>
                      <a:r>
                        <a:rPr kumimoji="1" lang="en-US" altLang="ja-JP" sz="2700" dirty="0"/>
                        <a:t>20, 40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6" name="コンテンツ プレースホルダー 2">
            <a:extLst>
              <a:ext uri="{FF2B5EF4-FFF2-40B4-BE49-F238E27FC236}">
                <a16:creationId xmlns:a16="http://schemas.microsoft.com/office/drawing/2014/main" id="{F17CEC05-97A3-437A-81D2-F552511A2FEA}"/>
              </a:ext>
            </a:extLst>
          </p:cNvPr>
          <p:cNvSpPr txBox="1">
            <a:spLocks/>
          </p:cNvSpPr>
          <p:nvPr/>
        </p:nvSpPr>
        <p:spPr>
          <a:xfrm>
            <a:off x="509914" y="1167679"/>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6143C44F-896E-4086-8EAD-00F4B492B7FE}"/>
              </a:ext>
            </a:extLst>
          </p:cNvPr>
          <p:cNvSpPr txBox="1"/>
          <p:nvPr/>
        </p:nvSpPr>
        <p:spPr>
          <a:xfrm>
            <a:off x="5256847" y="4240284"/>
            <a:ext cx="3685624"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１つのセルに複数の値を</a:t>
            </a:r>
            <a:endParaRPr lang="en-US" altLang="ja-JP" sz="2100" dirty="0">
              <a:latin typeface="メイリオ" panose="020B0604030504040204" pitchFamily="50" charset="-128"/>
              <a:ea typeface="メイリオ" panose="020B0604030504040204" pitchFamily="50" charset="-128"/>
            </a:endParaRPr>
          </a:p>
          <a:p>
            <a:r>
              <a:rPr kumimoji="1" lang="ja-JP" altLang="en-US" sz="2100" dirty="0">
                <a:latin typeface="メイリオ" panose="020B0604030504040204" pitchFamily="50" charset="-128"/>
                <a:ea typeface="メイリオ" panose="020B0604030504040204" pitchFamily="50" charset="-128"/>
              </a:rPr>
              <a:t>　　入れることはない</a:t>
            </a:r>
          </a:p>
        </p:txBody>
      </p:sp>
      <p:sp>
        <p:nvSpPr>
          <p:cNvPr id="8" name="テキスト ボックス 7">
            <a:extLst>
              <a:ext uri="{FF2B5EF4-FFF2-40B4-BE49-F238E27FC236}">
                <a16:creationId xmlns:a16="http://schemas.microsoft.com/office/drawing/2014/main" id="{314C9099-C54B-4DC0-87EC-9271D0751C30}"/>
              </a:ext>
            </a:extLst>
          </p:cNvPr>
          <p:cNvSpPr txBox="1"/>
          <p:nvPr/>
        </p:nvSpPr>
        <p:spPr>
          <a:xfrm>
            <a:off x="261569" y="5094900"/>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9" name="表 8">
            <a:extLst>
              <a:ext uri="{FF2B5EF4-FFF2-40B4-BE49-F238E27FC236}">
                <a16:creationId xmlns:a16="http://schemas.microsoft.com/office/drawing/2014/main" id="{77CD7A6B-0A34-450C-8659-7F7C1C32E986}"/>
              </a:ext>
            </a:extLst>
          </p:cNvPr>
          <p:cNvGraphicFramePr>
            <a:graphicFrameLocks noGrp="1"/>
          </p:cNvGraphicFramePr>
          <p:nvPr>
            <p:extLst>
              <p:ext uri="{D42A27DB-BD31-4B8C-83A1-F6EECF244321}">
                <p14:modId xmlns:p14="http://schemas.microsoft.com/office/powerpoint/2010/main" val="847691889"/>
              </p:ext>
            </p:extLst>
          </p:nvPr>
        </p:nvGraphicFramePr>
        <p:xfrm>
          <a:off x="895691" y="1467718"/>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0" name="テキスト ボックス 9">
            <a:extLst>
              <a:ext uri="{FF2B5EF4-FFF2-40B4-BE49-F238E27FC236}">
                <a16:creationId xmlns:a16="http://schemas.microsoft.com/office/drawing/2014/main" id="{1DCED05A-262A-4A46-AB0F-23C93B297A02}"/>
              </a:ext>
            </a:extLst>
          </p:cNvPr>
          <p:cNvSpPr txBox="1"/>
          <p:nvPr/>
        </p:nvSpPr>
        <p:spPr>
          <a:xfrm>
            <a:off x="5364916" y="1378078"/>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b="1" u="sng" dirty="0">
                <a:solidFill>
                  <a:srgbClr val="FF0000"/>
                </a:solidFill>
              </a:rPr>
              <a:t>扱えない</a:t>
            </a:r>
            <a:r>
              <a:rPr kumimoji="1" lang="ja-JP" altLang="en-US" dirty="0">
                <a:solidFill>
                  <a:srgbClr val="FF0000"/>
                </a:solidFill>
              </a:rPr>
              <a:t>テーブルの例</a:t>
            </a:r>
          </a:p>
        </p:txBody>
      </p:sp>
    </p:spTree>
    <p:extLst>
      <p:ext uri="{BB962C8B-B14F-4D97-AF65-F5344CB8AC3E}">
        <p14:creationId xmlns:p14="http://schemas.microsoft.com/office/powerpoint/2010/main" val="3157537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F27B9-653B-40BC-B0C5-FF26ED5736B0}"/>
              </a:ext>
            </a:extLst>
          </p:cNvPr>
          <p:cNvSpPr>
            <a:spLocks noGrp="1"/>
          </p:cNvSpPr>
          <p:nvPr>
            <p:ph type="title"/>
          </p:nvPr>
        </p:nvSpPr>
        <p:spPr/>
        <p:txBody>
          <a:bodyPr>
            <a:normAutofit fontScale="90000"/>
          </a:bodyPr>
          <a:lstStyle/>
          <a:p>
            <a:r>
              <a:rPr lang="ja-JP" altLang="en-US" dirty="0"/>
              <a:t>テーブルの性質 ②</a:t>
            </a:r>
            <a:endParaRPr kumimoji="1" lang="ja-JP" altLang="en-US" dirty="0"/>
          </a:p>
        </p:txBody>
      </p:sp>
      <p:sp>
        <p:nvSpPr>
          <p:cNvPr id="4" name="スライド番号プレースホルダー 3">
            <a:extLst>
              <a:ext uri="{FF2B5EF4-FFF2-40B4-BE49-F238E27FC236}">
                <a16:creationId xmlns:a16="http://schemas.microsoft.com/office/drawing/2014/main" id="{091568BE-8571-473E-8788-12E75A0C6942}"/>
              </a:ext>
            </a:extLst>
          </p:cNvPr>
          <p:cNvSpPr>
            <a:spLocks noGrp="1"/>
          </p:cNvSpPr>
          <p:nvPr>
            <p:ph type="sldNum" sz="quarter" idx="12"/>
          </p:nvPr>
        </p:nvSpPr>
        <p:spPr/>
        <p:txBody>
          <a:bodyPr/>
          <a:lstStyle/>
          <a:p>
            <a:fld id="{E205D82C-95A1-431E-8E38-AA614A14CDCF}" type="slidenum">
              <a:rPr kumimoji="1" lang="ja-JP" altLang="en-US" smtClean="0"/>
              <a:t>18</a:t>
            </a:fld>
            <a:endParaRPr kumimoji="1" lang="ja-JP" altLang="en-US"/>
          </a:p>
        </p:txBody>
      </p:sp>
      <p:sp>
        <p:nvSpPr>
          <p:cNvPr id="12" name="テキスト ボックス 11">
            <a:extLst>
              <a:ext uri="{FF2B5EF4-FFF2-40B4-BE49-F238E27FC236}">
                <a16:creationId xmlns:a16="http://schemas.microsoft.com/office/drawing/2014/main" id="{F81C0B48-FE0E-4189-8C76-AFF0186573C0}"/>
              </a:ext>
            </a:extLst>
          </p:cNvPr>
          <p:cNvSpPr txBox="1"/>
          <p:nvPr/>
        </p:nvSpPr>
        <p:spPr>
          <a:xfrm>
            <a:off x="5157705" y="5239016"/>
            <a:ext cx="3685624" cy="415498"/>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マルチカラムには</a:t>
            </a:r>
            <a:r>
              <a:rPr lang="ja-JP" altLang="en-US" sz="2100" b="1" u="sng" dirty="0">
                <a:latin typeface="メイリオ" panose="020B0604030504040204" pitchFamily="50" charset="-128"/>
                <a:ea typeface="メイリオ" panose="020B0604030504040204" pitchFamily="50" charset="-128"/>
              </a:rPr>
              <a:t>しない</a:t>
            </a:r>
            <a:endParaRPr kumimoji="1" lang="ja-JP" altLang="en-US" sz="2100" b="1" u="sng"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E87B007-A0D7-4BD6-A707-4953DD440A9D}"/>
              </a:ext>
            </a:extLst>
          </p:cNvPr>
          <p:cNvSpPr txBox="1"/>
          <p:nvPr/>
        </p:nvSpPr>
        <p:spPr>
          <a:xfrm>
            <a:off x="5100412" y="979096"/>
            <a:ext cx="3416321" cy="646331"/>
          </a:xfrm>
          <a:prstGeom prst="rect">
            <a:avLst/>
          </a:prstGeom>
          <a:noFill/>
        </p:spPr>
        <p:txBody>
          <a:bodyPr wrap="none" rtlCol="0">
            <a:spAutoFit/>
          </a:bodyPr>
          <a:lstStyle/>
          <a:p>
            <a:pPr algn="ctr"/>
            <a:r>
              <a:rPr lang="ja-JP" altLang="en-US" dirty="0">
                <a:solidFill>
                  <a:srgbClr val="FF0000"/>
                </a:solidFill>
              </a:rPr>
              <a:t>リレーショナルデータベースで</a:t>
            </a:r>
            <a:endParaRPr lang="en-US" altLang="ja-JP" dirty="0">
              <a:solidFill>
                <a:srgbClr val="FF0000"/>
              </a:solidFill>
            </a:endParaRPr>
          </a:p>
          <a:p>
            <a:pPr algn="ctr"/>
            <a:r>
              <a:rPr kumimoji="1" lang="ja-JP" altLang="en-US" dirty="0">
                <a:solidFill>
                  <a:srgbClr val="FF0000"/>
                </a:solidFill>
              </a:rPr>
              <a:t>扱えないテーブルの例</a:t>
            </a:r>
          </a:p>
        </p:txBody>
      </p:sp>
      <p:graphicFrame>
        <p:nvGraphicFramePr>
          <p:cNvPr id="14" name="表 13">
            <a:extLst>
              <a:ext uri="{FF2B5EF4-FFF2-40B4-BE49-F238E27FC236}">
                <a16:creationId xmlns:a16="http://schemas.microsoft.com/office/drawing/2014/main" id="{69F570D1-4F58-4A72-84BD-FB52B58B2E7E}"/>
              </a:ext>
            </a:extLst>
          </p:cNvPr>
          <p:cNvGraphicFramePr>
            <a:graphicFrameLocks noGrp="1"/>
          </p:cNvGraphicFramePr>
          <p:nvPr>
            <p:extLst>
              <p:ext uri="{D42A27DB-BD31-4B8C-83A1-F6EECF244321}">
                <p14:modId xmlns:p14="http://schemas.microsoft.com/office/powerpoint/2010/main" val="3706643369"/>
              </p:ext>
            </p:extLst>
          </p:nvPr>
        </p:nvGraphicFramePr>
        <p:xfrm>
          <a:off x="5491989" y="1570871"/>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rowSpan="3">
                  <a:txBody>
                    <a:bodyPr/>
                    <a:lstStyle/>
                    <a:p>
                      <a:pPr algn="r">
                        <a:lnSpc>
                          <a:spcPts val="3600"/>
                        </a:lnSpc>
                      </a:pPr>
                      <a:r>
                        <a:rPr kumimoji="1" lang="en-US" altLang="ja-JP" sz="270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rowSpan="2">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vMerge="1">
                  <a:txBody>
                    <a:bodyPr/>
                    <a:lstStyle/>
                    <a:p>
                      <a:pPr algn="r">
                        <a:lnSpc>
                          <a:spcPts val="3600"/>
                        </a:lnSpc>
                      </a:pPr>
                      <a:endParaRPr kumimoji="1" lang="ja-JP" altLang="en-US" sz="3600" dirty="0"/>
                    </a:p>
                  </a:txBody>
                  <a:tcPr/>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
        <p:nvSpPr>
          <p:cNvPr id="15" name="コンテンツ プレースホルダー 2">
            <a:extLst>
              <a:ext uri="{FF2B5EF4-FFF2-40B4-BE49-F238E27FC236}">
                <a16:creationId xmlns:a16="http://schemas.microsoft.com/office/drawing/2014/main" id="{C10EB196-9CDC-4834-A173-A6014AFDFB4E}"/>
              </a:ext>
            </a:extLst>
          </p:cNvPr>
          <p:cNvSpPr txBox="1">
            <a:spLocks/>
          </p:cNvSpPr>
          <p:nvPr/>
        </p:nvSpPr>
        <p:spPr>
          <a:xfrm>
            <a:off x="570190" y="1223750"/>
            <a:ext cx="3264442" cy="522023"/>
          </a:xfrm>
          <a:prstGeom prst="rect">
            <a:avLst/>
          </a:prstGeom>
        </p:spPr>
        <p:txBody>
          <a:bodyPr vert="horz" lIns="68580" tIns="34290" rIns="68580" bIns="3429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sz="2700" dirty="0">
                <a:solidFill>
                  <a:schemeClr val="tx1"/>
                </a:solidFill>
                <a:latin typeface="メイリオ" panose="020B0604030504040204" pitchFamily="50" charset="-128"/>
                <a:ea typeface="メイリオ" panose="020B0604030504040204" pitchFamily="50" charset="-128"/>
              </a:rPr>
              <a:t>テーブル名：福山駅行き</a:t>
            </a:r>
            <a:endParaRPr lang="ja-JP" altLang="en-US" sz="2700" b="1" dirty="0">
              <a:solidFill>
                <a:schemeClr val="tx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02597AD-A77B-48D8-97C1-DBEBE6E3BD3F}"/>
              </a:ext>
            </a:extLst>
          </p:cNvPr>
          <p:cNvSpPr txBox="1"/>
          <p:nvPr/>
        </p:nvSpPr>
        <p:spPr>
          <a:xfrm>
            <a:off x="321845" y="5150971"/>
            <a:ext cx="4995278" cy="738664"/>
          </a:xfrm>
          <a:prstGeom prst="rect">
            <a:avLst/>
          </a:prstGeom>
          <a:noFill/>
        </p:spPr>
        <p:txBody>
          <a:bodyPr wrap="none" rtlCol="0">
            <a:spAutoFit/>
          </a:bodyPr>
          <a:lstStyle/>
          <a:p>
            <a:r>
              <a:rPr lang="ja-JP" altLang="en-US" sz="2100" dirty="0">
                <a:latin typeface="メイリオ" panose="020B0604030504040204" pitchFamily="50" charset="-128"/>
                <a:ea typeface="メイリオ" panose="020B0604030504040204" pitchFamily="50" charset="-128"/>
              </a:rPr>
              <a:t>☑　</a:t>
            </a:r>
            <a:r>
              <a:rPr lang="ja-JP" altLang="en-US" sz="2100" dirty="0">
                <a:solidFill>
                  <a:srgbClr val="C00000"/>
                </a:solidFill>
                <a:latin typeface="メイリオ" panose="020B0604030504040204" pitchFamily="50" charset="-128"/>
                <a:ea typeface="メイリオ" panose="020B0604030504040204" pitchFamily="50" charset="-128"/>
              </a:rPr>
              <a:t>リレーショナルデータベース</a:t>
            </a:r>
            <a:r>
              <a:rPr lang="ja-JP" altLang="en-US" sz="2100" dirty="0">
                <a:latin typeface="メイリオ" panose="020B0604030504040204" pitchFamily="50" charset="-128"/>
                <a:ea typeface="メイリオ" panose="020B0604030504040204" pitchFamily="50" charset="-128"/>
              </a:rPr>
              <a:t>では、</a:t>
            </a:r>
            <a:endParaRPr lang="en-US" altLang="ja-JP" sz="2100" dirty="0">
              <a:latin typeface="メイリオ" panose="020B0604030504040204" pitchFamily="50" charset="-128"/>
              <a:ea typeface="メイリオ" panose="020B0604030504040204" pitchFamily="50" charset="-128"/>
            </a:endParaRPr>
          </a:p>
          <a:p>
            <a:r>
              <a:rPr lang="ja-JP" altLang="en-US" sz="2100" dirty="0">
                <a:latin typeface="メイリオ" panose="020B0604030504040204" pitchFamily="50" charset="-128"/>
                <a:ea typeface="メイリオ" panose="020B0604030504040204" pitchFamily="50" charset="-128"/>
              </a:rPr>
              <a:t>　　</a:t>
            </a:r>
            <a:r>
              <a:rPr lang="ja-JP" altLang="en-US" sz="2100" b="1" u="sng" dirty="0">
                <a:solidFill>
                  <a:srgbClr val="FF0000"/>
                </a:solidFill>
                <a:latin typeface="メイリオ" panose="020B0604030504040204" pitchFamily="50" charset="-128"/>
                <a:ea typeface="メイリオ" panose="020B0604030504040204" pitchFamily="50" charset="-128"/>
              </a:rPr>
              <a:t>１つのセルに１つの値</a:t>
            </a:r>
            <a:endParaRPr lang="en-US" altLang="ja-JP" sz="2100" dirty="0">
              <a:latin typeface="メイリオ" panose="020B0604030504040204" pitchFamily="50" charset="-128"/>
              <a:ea typeface="メイリオ" panose="020B0604030504040204" pitchFamily="50" charset="-128"/>
            </a:endParaRPr>
          </a:p>
        </p:txBody>
      </p:sp>
      <p:graphicFrame>
        <p:nvGraphicFramePr>
          <p:cNvPr id="17" name="表 16">
            <a:extLst>
              <a:ext uri="{FF2B5EF4-FFF2-40B4-BE49-F238E27FC236}">
                <a16:creationId xmlns:a16="http://schemas.microsoft.com/office/drawing/2014/main" id="{870A8EA7-DEC7-4D26-9B8A-EC772BE0DCEA}"/>
              </a:ext>
            </a:extLst>
          </p:cNvPr>
          <p:cNvGraphicFramePr>
            <a:graphicFrameLocks noGrp="1"/>
          </p:cNvGraphicFramePr>
          <p:nvPr>
            <p:extLst>
              <p:ext uri="{D42A27DB-BD31-4B8C-83A1-F6EECF244321}">
                <p14:modId xmlns:p14="http://schemas.microsoft.com/office/powerpoint/2010/main" val="1236496159"/>
              </p:ext>
            </p:extLst>
          </p:nvPr>
        </p:nvGraphicFramePr>
        <p:xfrm>
          <a:off x="955967" y="1523789"/>
          <a:ext cx="2900683" cy="3491868"/>
        </p:xfrm>
        <a:graphic>
          <a:graphicData uri="http://schemas.openxmlformats.org/drawingml/2006/table">
            <a:tbl>
              <a:tblPr firstRow="1" bandRow="1">
                <a:tableStyleId>{5C22544A-7EE6-4342-B048-85BDC9FD1C3A}</a:tableStyleId>
              </a:tblPr>
              <a:tblGrid>
                <a:gridCol w="1134279">
                  <a:extLst>
                    <a:ext uri="{9D8B030D-6E8A-4147-A177-3AD203B41FA5}">
                      <a16:colId xmlns:a16="http://schemas.microsoft.com/office/drawing/2014/main" val="20000"/>
                    </a:ext>
                  </a:extLst>
                </a:gridCol>
                <a:gridCol w="1766404">
                  <a:extLst>
                    <a:ext uri="{9D8B030D-6E8A-4147-A177-3AD203B41FA5}">
                      <a16:colId xmlns:a16="http://schemas.microsoft.com/office/drawing/2014/main" val="20001"/>
                    </a:ext>
                  </a:extLst>
                </a:gridCol>
              </a:tblGrid>
              <a:tr h="480060">
                <a:tc>
                  <a:txBody>
                    <a:bodyPr/>
                    <a:lstStyle/>
                    <a:p>
                      <a:pPr algn="ctr"/>
                      <a:r>
                        <a:rPr kumimoji="1" lang="ja-JP" altLang="en-US" sz="2700" dirty="0"/>
                        <a:t>時</a:t>
                      </a:r>
                    </a:p>
                  </a:txBody>
                  <a:tcPr marL="68580" marR="68580" marT="34290" marB="34290"/>
                </a:tc>
                <a:tc>
                  <a:txBody>
                    <a:bodyPr/>
                    <a:lstStyle/>
                    <a:p>
                      <a:pPr algn="ctr"/>
                      <a:r>
                        <a:rPr kumimoji="1" lang="ja-JP" altLang="en-US" sz="2700" dirty="0"/>
                        <a:t>分</a:t>
                      </a:r>
                    </a:p>
                  </a:txBody>
                  <a:tcPr marL="68580" marR="68580" marT="34290" marB="34290"/>
                </a:tc>
                <a:extLst>
                  <a:ext uri="{0D108BD9-81ED-4DB2-BD59-A6C34878D82A}">
                    <a16:rowId xmlns:a16="http://schemas.microsoft.com/office/drawing/2014/main" val="10000"/>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0</a:t>
                      </a:r>
                      <a:endParaRPr kumimoji="1" lang="ja-JP" altLang="en-US" sz="2700" dirty="0"/>
                    </a:p>
                  </a:txBody>
                  <a:tcPr marL="68580" marR="68580" marT="34290" marB="34290"/>
                </a:tc>
                <a:extLst>
                  <a:ext uri="{0D108BD9-81ED-4DB2-BD59-A6C34878D82A}">
                    <a16:rowId xmlns:a16="http://schemas.microsoft.com/office/drawing/2014/main" val="10001"/>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2"/>
                  </a:ext>
                </a:extLst>
              </a:tr>
              <a:tr h="416291">
                <a:tc>
                  <a:txBody>
                    <a:bodyPr/>
                    <a:lstStyle/>
                    <a:p>
                      <a:pPr algn="r">
                        <a:lnSpc>
                          <a:spcPts val="3600"/>
                        </a:lnSpc>
                      </a:pPr>
                      <a:r>
                        <a:rPr kumimoji="1" lang="en-US" altLang="ja-JP" sz="2700" dirty="0"/>
                        <a:t>8</a:t>
                      </a:r>
                      <a:endParaRPr kumimoji="1" lang="ja-JP" altLang="en-US" sz="2700" dirty="0"/>
                    </a:p>
                  </a:txBody>
                  <a:tcPr marL="68580" marR="68580" marT="34290" marB="34290"/>
                </a:tc>
                <a:tc>
                  <a:txBody>
                    <a:bodyPr/>
                    <a:lstStyle/>
                    <a:p>
                      <a:pPr algn="r">
                        <a:lnSpc>
                          <a:spcPts val="3600"/>
                        </a:lnSpc>
                      </a:pPr>
                      <a:r>
                        <a:rPr kumimoji="1" lang="en-US" altLang="ja-JP" sz="2700" dirty="0"/>
                        <a:t>45</a:t>
                      </a:r>
                      <a:endParaRPr kumimoji="1" lang="ja-JP" altLang="en-US" sz="2700" dirty="0"/>
                    </a:p>
                  </a:txBody>
                  <a:tcPr marL="68580" marR="68580" marT="34290" marB="34290"/>
                </a:tc>
                <a:extLst>
                  <a:ext uri="{0D108BD9-81ED-4DB2-BD59-A6C34878D82A}">
                    <a16:rowId xmlns:a16="http://schemas.microsoft.com/office/drawing/2014/main" val="10003"/>
                  </a:ext>
                </a:extLst>
              </a:tr>
              <a:tr h="416291">
                <a:tc>
                  <a:txBody>
                    <a:bodyPr/>
                    <a:lstStyle/>
                    <a:p>
                      <a:pPr algn="r">
                        <a:lnSpc>
                          <a:spcPts val="3600"/>
                        </a:lnSpc>
                      </a:pPr>
                      <a:r>
                        <a:rPr kumimoji="1" lang="en-US" altLang="ja-JP" sz="2700" dirty="0"/>
                        <a:t>12</a:t>
                      </a:r>
                      <a:endParaRPr kumimoji="1" lang="ja-JP" altLang="en-US" sz="2700" dirty="0"/>
                    </a:p>
                  </a:txBody>
                  <a:tcPr marL="68580" marR="68580" marT="34290" marB="34290"/>
                </a:tc>
                <a:tc>
                  <a:txBody>
                    <a:bodyPr/>
                    <a:lstStyle/>
                    <a:p>
                      <a:pPr algn="r">
                        <a:lnSpc>
                          <a:spcPts val="3600"/>
                        </a:lnSpc>
                      </a:pPr>
                      <a:r>
                        <a:rPr kumimoji="1" lang="en-US" altLang="ja-JP" sz="2700" dirty="0"/>
                        <a:t>30</a:t>
                      </a:r>
                      <a:endParaRPr kumimoji="1" lang="ja-JP" altLang="en-US" sz="2700" dirty="0"/>
                    </a:p>
                  </a:txBody>
                  <a:tcPr marL="68580" marR="68580" marT="34290" marB="34290"/>
                </a:tc>
                <a:extLst>
                  <a:ext uri="{0D108BD9-81ED-4DB2-BD59-A6C34878D82A}">
                    <a16:rowId xmlns:a16="http://schemas.microsoft.com/office/drawing/2014/main" val="10004"/>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20</a:t>
                      </a:r>
                      <a:endParaRPr kumimoji="1" lang="ja-JP" altLang="en-US" sz="2700" dirty="0"/>
                    </a:p>
                  </a:txBody>
                  <a:tcPr marL="68580" marR="68580" marT="34290" marB="34290"/>
                </a:tc>
                <a:extLst>
                  <a:ext uri="{0D108BD9-81ED-4DB2-BD59-A6C34878D82A}">
                    <a16:rowId xmlns:a16="http://schemas.microsoft.com/office/drawing/2014/main" val="10005"/>
                  </a:ext>
                </a:extLst>
              </a:tr>
              <a:tr h="416291">
                <a:tc>
                  <a:txBody>
                    <a:bodyPr/>
                    <a:lstStyle/>
                    <a:p>
                      <a:pPr algn="r">
                        <a:lnSpc>
                          <a:spcPts val="3600"/>
                        </a:lnSpc>
                      </a:pPr>
                      <a:r>
                        <a:rPr kumimoji="1" lang="en-US" altLang="ja-JP" sz="2700" dirty="0"/>
                        <a:t>17</a:t>
                      </a:r>
                      <a:endParaRPr kumimoji="1" lang="ja-JP" altLang="en-US" sz="2700" dirty="0"/>
                    </a:p>
                  </a:txBody>
                  <a:tcPr marL="68580" marR="68580" marT="34290" marB="34290"/>
                </a:tc>
                <a:tc>
                  <a:txBody>
                    <a:bodyPr/>
                    <a:lstStyle/>
                    <a:p>
                      <a:pPr algn="r">
                        <a:lnSpc>
                          <a:spcPts val="3600"/>
                        </a:lnSpc>
                      </a:pPr>
                      <a:r>
                        <a:rPr kumimoji="1" lang="en-US" altLang="ja-JP" sz="2700" dirty="0"/>
                        <a:t>40</a:t>
                      </a:r>
                      <a:endParaRPr kumimoji="1" lang="ja-JP" altLang="en-US" sz="27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45733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ja-JP" altLang="en-US" dirty="0"/>
              <a:t>まとめ</a:t>
            </a:r>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a:xfrm>
            <a:off x="3013224" y="572339"/>
            <a:ext cx="5899703" cy="5966574"/>
          </a:xfrm>
        </p:spPr>
        <p:txBody>
          <a:bodyPr>
            <a:normAutofit/>
          </a:bodyPr>
          <a:lstStyle/>
          <a:p>
            <a:pPr marL="0" indent="0">
              <a:buNone/>
            </a:pPr>
            <a:r>
              <a:rPr kumimoji="1" lang="ja-JP" altLang="en-US" sz="2400" b="1" u="sng" dirty="0"/>
              <a:t>属性（列）</a:t>
            </a:r>
            <a:endParaRPr kumimoji="1" lang="en-US" altLang="ja-JP" sz="2400" b="1" u="sng" dirty="0"/>
          </a:p>
          <a:p>
            <a:r>
              <a:rPr lang="ja-JP" altLang="en-US" sz="2400" dirty="0"/>
              <a:t>データの種類に対応する</a:t>
            </a:r>
            <a:endParaRPr lang="en-US" altLang="ja-JP" sz="2400" dirty="0"/>
          </a:p>
          <a:p>
            <a:pPr marL="0" indent="0">
              <a:buNone/>
            </a:pPr>
            <a:r>
              <a:rPr lang="ja-JP" altLang="en-US" sz="2400" dirty="0"/>
              <a:t>例：</a:t>
            </a:r>
            <a:r>
              <a:rPr lang="en-US" altLang="ja-JP" sz="2400" dirty="0"/>
              <a:t>ID</a:t>
            </a:r>
            <a:r>
              <a:rPr lang="ja-JP" altLang="en-US" sz="2400" dirty="0"/>
              <a:t>、商品名、単価など</a:t>
            </a:r>
            <a:endParaRPr lang="en-US" altLang="ja-JP" sz="2400" dirty="0"/>
          </a:p>
          <a:p>
            <a:r>
              <a:rPr kumimoji="1" lang="ja-JP" altLang="en-US" sz="2400" dirty="0"/>
              <a:t>各属性には特定のデータ型が設定される</a:t>
            </a:r>
            <a:endParaRPr kumimoji="1" lang="en-US" altLang="ja-JP" sz="2400" dirty="0"/>
          </a:p>
          <a:p>
            <a:pPr marL="0" indent="0">
              <a:buNone/>
            </a:pPr>
            <a:endParaRPr lang="en-US" altLang="ja-JP" sz="2400" dirty="0"/>
          </a:p>
          <a:p>
            <a:pPr marL="0" indent="0">
              <a:buNone/>
            </a:pPr>
            <a:r>
              <a:rPr kumimoji="1" lang="ja-JP" altLang="en-US" sz="2400" b="1" u="sng" dirty="0"/>
              <a:t>行</a:t>
            </a:r>
            <a:endParaRPr kumimoji="1" lang="en-US" altLang="ja-JP" sz="2400" b="1" u="sng" dirty="0"/>
          </a:p>
          <a:p>
            <a:r>
              <a:rPr lang="ja-JP" altLang="en-US" sz="2400" dirty="0"/>
              <a:t>属性に基づいた具体的なデータの集まり</a:t>
            </a:r>
            <a:endParaRPr lang="en-US" altLang="ja-JP" sz="2400" dirty="0"/>
          </a:p>
          <a:p>
            <a:pPr marL="0" indent="0">
              <a:buNone/>
            </a:pPr>
            <a:r>
              <a:rPr kumimoji="1" lang="ja-JP" altLang="en-US" sz="2400" dirty="0"/>
              <a:t>例：「</a:t>
            </a:r>
            <a:r>
              <a:rPr kumimoji="1" lang="en-US" altLang="ja-JP" sz="2400" b="1" dirty="0"/>
              <a:t>1 </a:t>
            </a:r>
            <a:r>
              <a:rPr kumimoji="1" lang="ja-JP" altLang="en-US" sz="2400" b="1" dirty="0"/>
              <a:t>みかん </a:t>
            </a:r>
            <a:r>
              <a:rPr kumimoji="1" lang="en-US" altLang="ja-JP" sz="2400" b="1" dirty="0"/>
              <a:t>50</a:t>
            </a:r>
            <a:r>
              <a:rPr kumimoji="1" lang="ja-JP" altLang="en-US" sz="2400" dirty="0"/>
              <a:t>」など</a:t>
            </a:r>
          </a:p>
          <a:p>
            <a:pPr marL="0" indent="0">
              <a:buNone/>
            </a:pPr>
            <a:endParaRPr kumimoji="1" lang="en-US" altLang="ja-JP" sz="2400" b="1" u="sng" dirty="0"/>
          </a:p>
          <a:p>
            <a:pPr marL="0" indent="0">
              <a:buNone/>
            </a:pPr>
            <a:r>
              <a:rPr kumimoji="1" lang="ja-JP" altLang="en-US" sz="2400" b="1" u="sng" dirty="0"/>
              <a:t>セルの特徴</a:t>
            </a:r>
            <a:endParaRPr kumimoji="1" lang="en-US" altLang="ja-JP" sz="2400" b="1" u="sng" dirty="0"/>
          </a:p>
          <a:p>
            <a:r>
              <a:rPr lang="ja-JP" altLang="en-US" sz="2400" b="1" dirty="0">
                <a:solidFill>
                  <a:srgbClr val="C00000"/>
                </a:solidFill>
              </a:rPr>
              <a:t>１つのセル</a:t>
            </a:r>
            <a:r>
              <a:rPr lang="ja-JP" altLang="en-US" sz="2400" dirty="0"/>
              <a:t>には、</a:t>
            </a:r>
            <a:r>
              <a:rPr lang="ja-JP" altLang="en-US" sz="2400" b="1" dirty="0"/>
              <a:t>１つの値</a:t>
            </a:r>
            <a:r>
              <a:rPr lang="ja-JP" altLang="en-US" sz="2400" dirty="0"/>
              <a:t>だけが入る</a:t>
            </a:r>
            <a:endParaRPr lang="en-US" altLang="ja-JP" sz="2400" dirty="0"/>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3A88CED2-B156-6455-7E9A-C009BE7C480C}"/>
              </a:ext>
            </a:extLst>
          </p:cNvPr>
          <p:cNvPicPr>
            <a:picLocks noChangeAspect="1"/>
          </p:cNvPicPr>
          <p:nvPr/>
        </p:nvPicPr>
        <p:blipFill>
          <a:blip r:embed="rId2"/>
          <a:stretch>
            <a:fillRect/>
          </a:stretch>
        </p:blipFill>
        <p:spPr>
          <a:xfrm>
            <a:off x="360947" y="982788"/>
            <a:ext cx="2549983" cy="1557278"/>
          </a:xfrm>
          <a:prstGeom prst="rect">
            <a:avLst/>
          </a:prstGeom>
        </p:spPr>
      </p:pic>
    </p:spTree>
    <p:extLst>
      <p:ext uri="{BB962C8B-B14F-4D97-AF65-F5344CB8AC3E}">
        <p14:creationId xmlns:p14="http://schemas.microsoft.com/office/powerpoint/2010/main" val="1406628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r>
              <a:rPr lang="en-US" altLang="ja-JP" sz="3600" dirty="0"/>
              <a:t>ds-2. SQL</a:t>
            </a:r>
            <a:r>
              <a:rPr lang="ja-JP" altLang="en-US" sz="3600" dirty="0"/>
              <a:t> の基本</a:t>
            </a:r>
            <a:br>
              <a:rPr lang="en-US" altLang="ja-JP" sz="3600" dirty="0"/>
            </a:br>
            <a:br>
              <a:rPr lang="en-US" altLang="ja-JP" sz="3600"/>
            </a:br>
            <a:r>
              <a:rPr lang="en-US" altLang="ja-JP" sz="3200">
                <a:solidFill>
                  <a:schemeClr val="tx1"/>
                </a:solidFill>
              </a:rPr>
              <a:t>SQL </a:t>
            </a:r>
            <a:r>
              <a:rPr lang="ja-JP" altLang="en-US" sz="3200" dirty="0">
                <a:solidFill>
                  <a:schemeClr val="tx1"/>
                </a:solidFill>
              </a:rPr>
              <a:t>の役割、テーブルと属性、テーブル定義、問い合わせ（クエリ） </a:t>
            </a:r>
            <a:endParaRPr lang="ja-JP" altLang="en-US" sz="3600" dirty="0">
              <a:solidFill>
                <a:schemeClr val="tx1"/>
              </a:solidFill>
            </a:endParaRPr>
          </a:p>
        </p:txBody>
      </p:sp>
      <p:sp>
        <p:nvSpPr>
          <p:cNvPr id="4" name="スライド番号プレースホルダー 3"/>
          <p:cNvSpPr>
            <a:spLocks noGrp="1"/>
          </p:cNvSpPr>
          <p:nvPr>
            <p:ph type="sldNum" sz="quarter" idx="12"/>
          </p:nvPr>
        </p:nvSpPr>
        <p:spPr/>
        <p:txBody>
          <a:bodyPr>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0"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8" name="サブタイトル 2"/>
          <p:cNvSpPr txBox="1">
            <a:spLocks/>
          </p:cNvSpPr>
          <p:nvPr/>
        </p:nvSpPr>
        <p:spPr>
          <a:xfrm>
            <a:off x="264319" y="3963945"/>
            <a:ext cx="8492223" cy="1655762"/>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Font typeface="Arial" panose="020B0604020202020204" pitchFamily="34" charset="0"/>
              <a:buNone/>
              <a:defRPr kumimoji="1" sz="24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1pPr>
            <a:lvl2pPr marL="457200" indent="0" algn="ctr" defTabSz="914400" rtl="0" eaLnBrk="1" latinLnBrk="0" hangingPunct="1">
              <a:lnSpc>
                <a:spcPct val="100000"/>
              </a:lnSpc>
              <a:spcBef>
                <a:spcPts val="500"/>
              </a:spcBef>
              <a:buFont typeface="Arial" panose="020B0604020202020204" pitchFamily="34" charset="0"/>
              <a:buNone/>
              <a:defRPr kumimoji="1" sz="20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2pPr>
            <a:lvl3pPr marL="914400" indent="0" algn="ctr" defTabSz="914400" rtl="0" eaLnBrk="1" latinLnBrk="0" hangingPunct="1">
              <a:lnSpc>
                <a:spcPct val="100000"/>
              </a:lnSpc>
              <a:spcBef>
                <a:spcPts val="500"/>
              </a:spcBef>
              <a:buFont typeface="Arial" panose="020B0604020202020204" pitchFamily="34" charset="0"/>
              <a:buNone/>
              <a:defRPr kumimoji="1" sz="18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3pPr>
            <a:lvl4pPr marL="13716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4pPr>
            <a:lvl5pPr marL="1828800" indent="0" algn="ctr" defTabSz="914400" rtl="0" eaLnBrk="1" latinLnBrk="0" hangingPunct="1">
              <a:lnSpc>
                <a:spcPct val="100000"/>
              </a:lnSpc>
              <a:spcBef>
                <a:spcPts val="500"/>
              </a:spcBef>
              <a:buFont typeface="Arial" panose="020B0604020202020204" pitchFamily="34" charset="0"/>
              <a:buNone/>
              <a:defRPr kumimoji="1" sz="1600" kern="1200">
                <a:solidFill>
                  <a:schemeClr val="tx1"/>
                </a:solidFill>
                <a:latin typeface="Segoe UI" panose="020B0502040204020203" pitchFamily="34" charset="0"/>
                <a:ea typeface="メイリオ" panose="020B0604030504040204" pitchFamily="50" charset="-128"/>
                <a:cs typeface="Segoe UI" panose="020B0502040204020203"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URL: </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https://</a:t>
            </a:r>
            <a:r>
              <a:rPr kumimoji="1"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www.kkaneko.jp</a:t>
            </a:r>
            <a:r>
              <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/de/ds/</a:t>
            </a:r>
            <a:r>
              <a:rPr kumimoji="1" lang="en-US" altLang="ja-JP" sz="2800" b="0" i="0" u="none" strike="noStrike" kern="1200" cap="none" spc="0" normalizeH="0" baseline="0" noProof="0" dirty="0" err="1">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hlinkClick r:id="rId3"/>
              </a:rPr>
              <a:t>index.html</a:t>
            </a:r>
            <a:endParaRPr kumimoji="1" lang="en-US" altLang="ja-JP"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endParaRPr>
          </a:p>
          <a:p>
            <a:pPr marL="0" marR="0" lvl="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金子邦彦</a:t>
            </a:r>
          </a:p>
        </p:txBody>
      </p:sp>
      <p:pic>
        <p:nvPicPr>
          <p:cNvPr id="3" name="図 2">
            <a:extLst>
              <a:ext uri="{FF2B5EF4-FFF2-40B4-BE49-F238E27FC236}">
                <a16:creationId xmlns:a16="http://schemas.microsoft.com/office/drawing/2014/main" id="{39C5C1B8-0607-4859-B5AC-11C66348B2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41042" y="4606947"/>
            <a:ext cx="1095375" cy="809625"/>
          </a:xfrm>
          <a:prstGeom prst="rect">
            <a:avLst/>
          </a:prstGeom>
        </p:spPr>
      </p:pic>
      <p:pic>
        <p:nvPicPr>
          <p:cNvPr id="5" name="Picture 2" descr="https://mirrors.creativecommons.org/presskit/buttons/88x31/png/by-nc-sa.eu.png">
            <a:extLst>
              <a:ext uri="{FF2B5EF4-FFF2-40B4-BE49-F238E27FC236}">
                <a16:creationId xmlns:a16="http://schemas.microsoft.com/office/drawing/2014/main" id="{3C58B151-00BC-4B03-B890-5D23E58B4CE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55104" y="5854702"/>
            <a:ext cx="1433790" cy="50164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333C51FE-3BAB-482B-A9F8-01DBD2DFE5FA}"/>
              </a:ext>
            </a:extLst>
          </p:cNvPr>
          <p:cNvSpPr txBox="1"/>
          <p:nvPr/>
        </p:nvSpPr>
        <p:spPr>
          <a:xfrm>
            <a:off x="1969364" y="6538913"/>
            <a:ext cx="5205271" cy="300082"/>
          </a:xfrm>
          <a:prstGeom prst="rect">
            <a:avLst/>
          </a:prstGeom>
          <a:noFill/>
        </p:spPr>
        <p:txBody>
          <a:bodyPr wrap="non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35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謝辞：この資料では「いらすとや」のイラストを使用しています</a:t>
            </a:r>
          </a:p>
        </p:txBody>
      </p:sp>
    </p:spTree>
    <p:extLst>
      <p:ext uri="{BB962C8B-B14F-4D97-AF65-F5344CB8AC3E}">
        <p14:creationId xmlns:p14="http://schemas.microsoft.com/office/powerpoint/2010/main" val="1810323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2-4. </a:t>
            </a:r>
            <a:r>
              <a:rPr lang="ja-JP" altLang="en-US" sz="4500" dirty="0">
                <a:solidFill>
                  <a:schemeClr val="tx2"/>
                </a:solidFill>
                <a:latin typeface="メイリオ" panose="020B0604030504040204" pitchFamily="50" charset="-128"/>
              </a:rPr>
              <a:t>問い合わせ（クエリ）の役割</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20</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400727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lang="ja-JP" altLang="en-US" dirty="0"/>
              <a:t>問い合わせ（クエリ）とは何か</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normAutofit/>
          </a:bodyPr>
          <a:lstStyle/>
          <a:p>
            <a:r>
              <a:rPr kumimoji="1" lang="ja-JP" altLang="en-US" sz="2400" b="1" dirty="0">
                <a:solidFill>
                  <a:srgbClr val="C00000"/>
                </a:solidFill>
              </a:rPr>
              <a:t>問い合わせ（クエリ）</a:t>
            </a:r>
            <a:r>
              <a:rPr kumimoji="1" lang="ja-JP" altLang="en-US" sz="2400" dirty="0"/>
              <a:t>は、</a:t>
            </a:r>
            <a:r>
              <a:rPr kumimoji="1" lang="ja-JP" altLang="en-US" sz="2400" b="1" dirty="0">
                <a:solidFill>
                  <a:srgbClr val="C00000"/>
                </a:solidFill>
              </a:rPr>
              <a:t>データベース</a:t>
            </a:r>
            <a:r>
              <a:rPr kumimoji="1" lang="ja-JP" altLang="en-US" sz="2400" dirty="0"/>
              <a:t>から</a:t>
            </a:r>
            <a:r>
              <a:rPr lang="ja-JP" altLang="en-US" sz="2400" b="1" u="sng" dirty="0"/>
              <a:t>必要な</a:t>
            </a:r>
            <a:r>
              <a:rPr kumimoji="1" lang="ja-JP" altLang="en-US" sz="2400" b="1" u="sng" dirty="0"/>
              <a:t>データを検索、加工するためのコマンド（指令）</a:t>
            </a:r>
            <a:r>
              <a:rPr kumimoji="1" lang="ja-JP" altLang="en-US" sz="2400" dirty="0"/>
              <a:t>のこと</a:t>
            </a:r>
            <a:endParaRPr kumimoji="1" lang="en-US" altLang="ja-JP" sz="2400" dirty="0"/>
          </a:p>
          <a:p>
            <a:r>
              <a:rPr lang="ja-JP" altLang="en-US" sz="2400" b="1" dirty="0">
                <a:solidFill>
                  <a:srgbClr val="C00000"/>
                </a:solidFill>
              </a:rPr>
              <a:t>リレーショナルデータベースシステム</a:t>
            </a:r>
            <a:r>
              <a:rPr lang="ja-JP" altLang="en-US" sz="2400" dirty="0"/>
              <a:t>においては、</a:t>
            </a:r>
            <a:r>
              <a:rPr lang="ja-JP" altLang="en-US" sz="2400" b="1" dirty="0">
                <a:solidFill>
                  <a:srgbClr val="C00000"/>
                </a:solidFill>
              </a:rPr>
              <a:t>問い合わせ（クエリ）</a:t>
            </a:r>
            <a:r>
              <a:rPr lang="ja-JP" altLang="en-US" sz="2400" dirty="0"/>
              <a:t>は、</a:t>
            </a:r>
            <a:r>
              <a:rPr lang="en-US" altLang="ja-JP" sz="2400" b="1" dirty="0">
                <a:solidFill>
                  <a:srgbClr val="C00000"/>
                </a:solidFill>
              </a:rPr>
              <a:t> SQL</a:t>
            </a:r>
            <a:r>
              <a:rPr lang="en-US" altLang="ja-JP" sz="2400" dirty="0"/>
              <a:t> </a:t>
            </a:r>
            <a:r>
              <a:rPr lang="ja-JP" altLang="en-US" sz="2400" dirty="0"/>
              <a:t>を使用して実行できる</a:t>
            </a:r>
            <a:endParaRPr lang="en-US" altLang="ja-JP" sz="2400" dirty="0"/>
          </a:p>
          <a:p>
            <a:pPr marL="0" indent="0">
              <a:buNone/>
            </a:pPr>
            <a:endParaRPr lang="en-US" altLang="ja-JP" sz="2400" b="1" dirty="0">
              <a:solidFill>
                <a:srgbClr val="C00000"/>
              </a:solidFill>
            </a:endParaRPr>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fld id="{E205D82C-95A1-431E-8E38-AA614A14CDCF}" type="slidenum">
              <a:rPr kumimoji="1" lang="ja-JP" altLang="en-US" smtClean="0"/>
              <a:t>21</a:t>
            </a:fld>
            <a:endParaRPr kumimoji="1" lang="ja-JP" altLang="en-US"/>
          </a:p>
        </p:txBody>
      </p:sp>
      <p:pic>
        <p:nvPicPr>
          <p:cNvPr id="6" name="図 5">
            <a:extLst>
              <a:ext uri="{FF2B5EF4-FFF2-40B4-BE49-F238E27FC236}">
                <a16:creationId xmlns:a16="http://schemas.microsoft.com/office/drawing/2014/main" id="{E342C00C-4067-40EB-ACD1-686FFD36C5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6952" y="3892516"/>
            <a:ext cx="1889504" cy="1728896"/>
          </a:xfrm>
          <a:prstGeom prst="rect">
            <a:avLst/>
          </a:prstGeom>
        </p:spPr>
      </p:pic>
      <p:pic>
        <p:nvPicPr>
          <p:cNvPr id="8" name="図 7">
            <a:extLst>
              <a:ext uri="{FF2B5EF4-FFF2-40B4-BE49-F238E27FC236}">
                <a16:creationId xmlns:a16="http://schemas.microsoft.com/office/drawing/2014/main" id="{F9B5CF0A-4D53-4CDD-BC49-0451BB4212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04455" y="3119561"/>
            <a:ext cx="2892186" cy="2892186"/>
          </a:xfrm>
          <a:prstGeom prst="rect">
            <a:avLst/>
          </a:prstGeom>
        </p:spPr>
      </p:pic>
    </p:spTree>
    <p:extLst>
      <p:ext uri="{BB962C8B-B14F-4D97-AF65-F5344CB8AC3E}">
        <p14:creationId xmlns:p14="http://schemas.microsoft.com/office/powerpoint/2010/main" val="58514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588037-55E2-8146-AC7E-B7D7667641AD}"/>
              </a:ext>
            </a:extLst>
          </p:cNvPr>
          <p:cNvSpPr>
            <a:spLocks noGrp="1"/>
          </p:cNvSpPr>
          <p:nvPr>
            <p:ph type="title"/>
          </p:nvPr>
        </p:nvSpPr>
        <p:spPr/>
        <p:txBody>
          <a:bodyPr>
            <a:normAutofit fontScale="90000"/>
          </a:bodyPr>
          <a:lstStyle/>
          <a:p>
            <a:r>
              <a:rPr kumimoji="1" lang="ja-JP" altLang="en-US" dirty="0"/>
              <a:t>問い合わせの目的と用途</a:t>
            </a:r>
          </a:p>
        </p:txBody>
      </p:sp>
      <p:sp>
        <p:nvSpPr>
          <p:cNvPr id="3" name="コンテンツ プレースホルダー 2">
            <a:extLst>
              <a:ext uri="{FF2B5EF4-FFF2-40B4-BE49-F238E27FC236}">
                <a16:creationId xmlns:a16="http://schemas.microsoft.com/office/drawing/2014/main" id="{24FF6D13-A637-D331-4A1C-098D3963C7AC}"/>
              </a:ext>
            </a:extLst>
          </p:cNvPr>
          <p:cNvSpPr>
            <a:spLocks noGrp="1"/>
          </p:cNvSpPr>
          <p:nvPr>
            <p:ph idx="1"/>
          </p:nvPr>
        </p:nvSpPr>
        <p:spPr/>
        <p:txBody>
          <a:bodyPr>
            <a:normAutofit/>
          </a:bodyPr>
          <a:lstStyle/>
          <a:p>
            <a:pPr algn="l">
              <a:buFont typeface="+mj-lt"/>
              <a:buAutoNum type="arabicPeriod"/>
            </a:pPr>
            <a:r>
              <a:rPr lang="ja-JP" altLang="en-US" sz="2400" b="1" i="0" dirty="0">
                <a:solidFill>
                  <a:srgbClr val="374151"/>
                </a:solidFill>
                <a:effectLst/>
                <a:latin typeface="Söhne"/>
              </a:rPr>
              <a:t>データの検索</a:t>
            </a:r>
            <a:r>
              <a:rPr lang="en-US" altLang="ja-JP" sz="2400" b="0" i="0" dirty="0">
                <a:solidFill>
                  <a:srgbClr val="374151"/>
                </a:solidFill>
                <a:effectLst/>
                <a:latin typeface="Söhne"/>
              </a:rPr>
              <a:t>: </a:t>
            </a:r>
            <a:r>
              <a:rPr lang="ja-JP" altLang="en-US" sz="2400" b="0" i="0" dirty="0">
                <a:solidFill>
                  <a:srgbClr val="374151"/>
                </a:solidFill>
                <a:effectLst/>
                <a:latin typeface="Söhne"/>
              </a:rPr>
              <a:t>何らかの条件に合致するデータを見つけ出す</a:t>
            </a:r>
          </a:p>
          <a:p>
            <a:pPr algn="l">
              <a:buFont typeface="+mj-lt"/>
              <a:buAutoNum type="arabicPeriod"/>
            </a:pPr>
            <a:r>
              <a:rPr lang="ja-JP" altLang="en-US" sz="2400" b="1" i="0" dirty="0">
                <a:solidFill>
                  <a:srgbClr val="374151"/>
                </a:solidFill>
                <a:effectLst/>
                <a:latin typeface="Söhne"/>
              </a:rPr>
              <a:t>データの加工</a:t>
            </a:r>
            <a:r>
              <a:rPr lang="en-US" altLang="ja-JP" sz="2400" b="1" i="0" dirty="0">
                <a:solidFill>
                  <a:srgbClr val="374151"/>
                </a:solidFill>
                <a:effectLst/>
                <a:latin typeface="Söhne"/>
              </a:rPr>
              <a:t>: </a:t>
            </a:r>
            <a:r>
              <a:rPr lang="ja-JP" altLang="en-US" sz="2400" b="1" i="0" dirty="0">
                <a:solidFill>
                  <a:srgbClr val="374151"/>
                </a:solidFill>
                <a:effectLst/>
                <a:latin typeface="Söhne"/>
              </a:rPr>
              <a:t>不要なデータは表示しない</a:t>
            </a:r>
            <a:r>
              <a:rPr lang="ja-JP" altLang="en-US" sz="2400" i="0" dirty="0">
                <a:solidFill>
                  <a:srgbClr val="374151"/>
                </a:solidFill>
                <a:effectLst/>
                <a:latin typeface="Söhne"/>
              </a:rPr>
              <a:t>、</a:t>
            </a:r>
            <a:r>
              <a:rPr lang="ja-JP" altLang="en-US" sz="2400" b="1" i="0" dirty="0">
                <a:solidFill>
                  <a:srgbClr val="374151"/>
                </a:solidFill>
                <a:effectLst/>
                <a:latin typeface="Söhne"/>
              </a:rPr>
              <a:t>集計・集約</a:t>
            </a:r>
            <a:r>
              <a:rPr lang="ja-JP" altLang="en-US" sz="2400" i="0" dirty="0">
                <a:solidFill>
                  <a:srgbClr val="374151"/>
                </a:solidFill>
                <a:effectLst/>
                <a:latin typeface="Söhne"/>
              </a:rPr>
              <a:t>や</a:t>
            </a:r>
            <a:r>
              <a:rPr lang="ja-JP" altLang="en-US" sz="2400" b="1" i="0" dirty="0">
                <a:solidFill>
                  <a:srgbClr val="374151"/>
                </a:solidFill>
                <a:effectLst/>
                <a:latin typeface="Söhne"/>
              </a:rPr>
              <a:t>計算</a:t>
            </a:r>
            <a:r>
              <a:rPr lang="ja-JP" altLang="en-US" sz="2400" i="0" dirty="0">
                <a:solidFill>
                  <a:srgbClr val="374151"/>
                </a:solidFill>
                <a:effectLst/>
                <a:latin typeface="Söhne"/>
              </a:rPr>
              <a:t>、</a:t>
            </a:r>
            <a:r>
              <a:rPr lang="ja-JP" altLang="en-US" sz="2400" b="1" i="0" dirty="0">
                <a:solidFill>
                  <a:srgbClr val="374151"/>
                </a:solidFill>
                <a:effectLst/>
                <a:latin typeface="Söhne"/>
              </a:rPr>
              <a:t>並べ替え（ソート）</a:t>
            </a:r>
            <a:r>
              <a:rPr lang="ja-JP" altLang="en-US" sz="2400" i="0" dirty="0">
                <a:solidFill>
                  <a:srgbClr val="374151"/>
                </a:solidFill>
                <a:effectLst/>
                <a:latin typeface="Söhne"/>
              </a:rPr>
              <a:t>、複数テーブルの</a:t>
            </a:r>
            <a:r>
              <a:rPr lang="ja-JP" altLang="en-US" sz="2400" b="1" i="0" dirty="0">
                <a:solidFill>
                  <a:srgbClr val="374151"/>
                </a:solidFill>
                <a:effectLst/>
                <a:latin typeface="Söhne"/>
              </a:rPr>
              <a:t>結合</a:t>
            </a:r>
            <a:r>
              <a:rPr lang="ja-JP" altLang="en-US" sz="2400" i="0" dirty="0">
                <a:solidFill>
                  <a:srgbClr val="374151"/>
                </a:solidFill>
                <a:effectLst/>
                <a:latin typeface="Söhne"/>
              </a:rPr>
              <a:t>など</a:t>
            </a:r>
            <a:endParaRPr lang="en-US" altLang="ja-JP" sz="240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データの挿入</a:t>
            </a:r>
            <a:r>
              <a:rPr lang="en-US" altLang="ja-JP" sz="2400" b="0" i="0" dirty="0">
                <a:solidFill>
                  <a:srgbClr val="374151"/>
                </a:solidFill>
                <a:effectLst/>
                <a:latin typeface="Söhne"/>
              </a:rPr>
              <a:t>: </a:t>
            </a:r>
            <a:r>
              <a:rPr lang="ja-JP" altLang="en-US" sz="2400" b="0" i="0" dirty="0">
                <a:solidFill>
                  <a:srgbClr val="374151"/>
                </a:solidFill>
                <a:effectLst/>
                <a:latin typeface="Söhne"/>
              </a:rPr>
              <a:t>データベースに新規データを追加</a:t>
            </a:r>
          </a:p>
          <a:p>
            <a:pPr algn="l">
              <a:buFont typeface="+mj-lt"/>
              <a:buAutoNum type="arabicPeriod"/>
            </a:pPr>
            <a:r>
              <a:rPr lang="ja-JP" altLang="en-US" sz="2400" b="1" i="0" dirty="0">
                <a:solidFill>
                  <a:srgbClr val="374151"/>
                </a:solidFill>
                <a:effectLst/>
                <a:latin typeface="Söhne"/>
              </a:rPr>
              <a:t>データの更新</a:t>
            </a:r>
            <a:r>
              <a:rPr lang="en-US" altLang="ja-JP" sz="2400" b="0" i="0" dirty="0">
                <a:solidFill>
                  <a:srgbClr val="374151"/>
                </a:solidFill>
                <a:effectLst/>
                <a:latin typeface="Söhne"/>
              </a:rPr>
              <a:t>: </a:t>
            </a:r>
            <a:r>
              <a:rPr lang="ja-JP" altLang="en-US" sz="2400" dirty="0">
                <a:solidFill>
                  <a:srgbClr val="374151"/>
                </a:solidFill>
                <a:latin typeface="Söhne"/>
              </a:rPr>
              <a:t>すでに存在する</a:t>
            </a:r>
            <a:r>
              <a:rPr lang="ja-JP" altLang="en-US" sz="2400" b="0" i="0" dirty="0">
                <a:solidFill>
                  <a:srgbClr val="374151"/>
                </a:solidFill>
                <a:effectLst/>
                <a:latin typeface="Söhne"/>
              </a:rPr>
              <a:t>データ</a:t>
            </a:r>
            <a:r>
              <a:rPr lang="ja-JP" altLang="en-US" sz="2400" dirty="0">
                <a:solidFill>
                  <a:srgbClr val="374151"/>
                </a:solidFill>
                <a:latin typeface="Söhne"/>
              </a:rPr>
              <a:t>の変更</a:t>
            </a:r>
            <a:endParaRPr lang="ja-JP" altLang="en-US" sz="2400" b="0" i="0" dirty="0">
              <a:solidFill>
                <a:srgbClr val="374151"/>
              </a:solidFill>
              <a:effectLst/>
              <a:latin typeface="Söhne"/>
            </a:endParaRPr>
          </a:p>
          <a:p>
            <a:pPr algn="l">
              <a:buFont typeface="+mj-lt"/>
              <a:buAutoNum type="arabicPeriod"/>
            </a:pPr>
            <a:r>
              <a:rPr lang="ja-JP" altLang="en-US" sz="2400" b="1" i="0" dirty="0">
                <a:solidFill>
                  <a:srgbClr val="374151"/>
                </a:solidFill>
                <a:effectLst/>
                <a:latin typeface="Söhne"/>
              </a:rPr>
              <a:t>データの削除</a:t>
            </a:r>
            <a:r>
              <a:rPr lang="en-US" altLang="ja-JP" sz="2400" b="0" i="0" dirty="0">
                <a:solidFill>
                  <a:srgbClr val="374151"/>
                </a:solidFill>
                <a:effectLst/>
                <a:latin typeface="Söhne"/>
              </a:rPr>
              <a:t>: </a:t>
            </a:r>
            <a:r>
              <a:rPr lang="ja-JP" altLang="en-US" sz="2400" b="0" i="0" dirty="0">
                <a:solidFill>
                  <a:srgbClr val="374151"/>
                </a:solidFill>
                <a:effectLst/>
                <a:latin typeface="Söhne"/>
              </a:rPr>
              <a:t>不要なデータの除去</a:t>
            </a:r>
          </a:p>
          <a:p>
            <a:pPr marL="0" indent="0">
              <a:buNone/>
            </a:pPr>
            <a:endParaRPr kumimoji="1" lang="ja-JP" altLang="en-US" sz="2400" dirty="0"/>
          </a:p>
        </p:txBody>
      </p:sp>
      <p:sp>
        <p:nvSpPr>
          <p:cNvPr id="4" name="スライド番号プレースホルダー 3">
            <a:extLst>
              <a:ext uri="{FF2B5EF4-FFF2-40B4-BE49-F238E27FC236}">
                <a16:creationId xmlns:a16="http://schemas.microsoft.com/office/drawing/2014/main" id="{80BB640F-852B-D57A-737E-4D8AFBB11C0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839285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31175540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2-4. SQL</a:t>
            </a:r>
            <a:endParaRPr lang="ja-JP" altLang="en-US" sz="4500" dirty="0">
              <a:solidFill>
                <a:schemeClr val="tx2"/>
              </a:solidFill>
              <a:latin typeface="メイリオ" panose="020B0604030504040204" pitchFamily="50" charset="-128"/>
            </a:endParaRP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24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9612511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BF8F9-77E0-481D-B4E7-366C64A159F5}"/>
              </a:ext>
            </a:extLst>
          </p:cNvPr>
          <p:cNvSpPr>
            <a:spLocks noGrp="1"/>
          </p:cNvSpPr>
          <p:nvPr>
            <p:ph type="title"/>
          </p:nvPr>
        </p:nvSpPr>
        <p:spPr/>
        <p:txBody>
          <a:bodyPr>
            <a:normAutofit fontScale="90000"/>
          </a:bodyPr>
          <a:lstStyle/>
          <a:p>
            <a:r>
              <a:rPr kumimoji="1" lang="en-US" altLang="ja-JP" dirty="0"/>
              <a:t>SQL</a:t>
            </a:r>
            <a:endParaRPr kumimoji="1" lang="ja-JP" altLang="en-US" dirty="0"/>
          </a:p>
        </p:txBody>
      </p:sp>
      <p:sp>
        <p:nvSpPr>
          <p:cNvPr id="3" name="コンテンツ プレースホルダー 2">
            <a:extLst>
              <a:ext uri="{FF2B5EF4-FFF2-40B4-BE49-F238E27FC236}">
                <a16:creationId xmlns:a16="http://schemas.microsoft.com/office/drawing/2014/main" id="{D4017F1F-0D4B-4E0A-AFB0-7992DD1754A1}"/>
              </a:ext>
            </a:extLst>
          </p:cNvPr>
          <p:cNvSpPr>
            <a:spLocks noGrp="1"/>
          </p:cNvSpPr>
          <p:nvPr>
            <p:ph idx="1"/>
          </p:nvPr>
        </p:nvSpPr>
        <p:spPr/>
        <p:txBody>
          <a:bodyPr/>
          <a:lstStyle/>
          <a:p>
            <a:pPr marL="0" indent="0">
              <a:buNone/>
            </a:pPr>
            <a:r>
              <a:rPr kumimoji="1" lang="en-US" altLang="ja-JP" b="1" dirty="0">
                <a:solidFill>
                  <a:srgbClr val="C00000"/>
                </a:solidFill>
              </a:rPr>
              <a:t>SQL</a:t>
            </a:r>
            <a:r>
              <a:rPr kumimoji="1" lang="en-US" altLang="ja-JP" dirty="0"/>
              <a:t> </a:t>
            </a:r>
            <a:r>
              <a:rPr kumimoji="1" lang="ja-JP" altLang="en-US" dirty="0"/>
              <a:t>は、</a:t>
            </a:r>
            <a:r>
              <a:rPr kumimoji="1" lang="ja-JP" altLang="en-US" b="1" dirty="0">
                <a:solidFill>
                  <a:srgbClr val="C00000"/>
                </a:solidFill>
              </a:rPr>
              <a:t>リレーショナルデータベースシステム</a:t>
            </a:r>
            <a:r>
              <a:rPr kumimoji="1" lang="ja-JP" altLang="en-US" dirty="0"/>
              <a:t>で、</a:t>
            </a:r>
            <a:r>
              <a:rPr kumimoji="1" lang="ja-JP" altLang="en-US" b="1" dirty="0"/>
              <a:t>問い合わせ（クエリ）</a:t>
            </a:r>
            <a:r>
              <a:rPr kumimoji="1" lang="ja-JP" altLang="en-US" dirty="0"/>
              <a:t>や、その他、さまざまな機能を実行できる</a:t>
            </a:r>
            <a:endParaRPr lang="ja-JP" altLang="en-US" dirty="0"/>
          </a:p>
          <a:p>
            <a:endParaRPr kumimoji="1" lang="ja-JP" altLang="en-US" dirty="0"/>
          </a:p>
        </p:txBody>
      </p:sp>
      <p:sp>
        <p:nvSpPr>
          <p:cNvPr id="4" name="スライド番号プレースホルダー 3">
            <a:extLst>
              <a:ext uri="{FF2B5EF4-FFF2-40B4-BE49-F238E27FC236}">
                <a16:creationId xmlns:a16="http://schemas.microsoft.com/office/drawing/2014/main" id="{FCFAF87A-5BFE-42B4-887D-F7F9C4ECD515}"/>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9" name="図 8">
            <a:extLst>
              <a:ext uri="{FF2B5EF4-FFF2-40B4-BE49-F238E27FC236}">
                <a16:creationId xmlns:a16="http://schemas.microsoft.com/office/drawing/2014/main" id="{F058AE25-C80F-4B6E-8ED6-022BBD7A0D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251" y="2840037"/>
            <a:ext cx="1785297" cy="1624620"/>
          </a:xfrm>
          <a:prstGeom prst="rect">
            <a:avLst/>
          </a:prstGeom>
        </p:spPr>
      </p:pic>
      <p:pic>
        <p:nvPicPr>
          <p:cNvPr id="12" name="図 11">
            <a:extLst>
              <a:ext uri="{FF2B5EF4-FFF2-40B4-BE49-F238E27FC236}">
                <a16:creationId xmlns:a16="http://schemas.microsoft.com/office/drawing/2014/main" id="{DBF99769-3749-48B0-8BF7-D36DED4005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1415" y="3185907"/>
            <a:ext cx="3157407" cy="2557500"/>
          </a:xfrm>
          <a:prstGeom prst="rect">
            <a:avLst/>
          </a:prstGeom>
        </p:spPr>
      </p:pic>
      <p:pic>
        <p:nvPicPr>
          <p:cNvPr id="13" name="図 12">
            <a:extLst>
              <a:ext uri="{FF2B5EF4-FFF2-40B4-BE49-F238E27FC236}">
                <a16:creationId xmlns:a16="http://schemas.microsoft.com/office/drawing/2014/main" id="{2A506959-61F6-45E3-AEF9-7C88B15AB0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6050" y="4154329"/>
            <a:ext cx="1736507" cy="1959387"/>
          </a:xfrm>
          <a:prstGeom prst="rect">
            <a:avLst/>
          </a:prstGeom>
        </p:spPr>
      </p:pic>
      <p:sp>
        <p:nvSpPr>
          <p:cNvPr id="14" name="矢印: 左右 13">
            <a:extLst>
              <a:ext uri="{FF2B5EF4-FFF2-40B4-BE49-F238E27FC236}">
                <a16:creationId xmlns:a16="http://schemas.microsoft.com/office/drawing/2014/main" id="{4D643431-CC80-4F68-A694-3A1E3AB686FD}"/>
              </a:ext>
            </a:extLst>
          </p:cNvPr>
          <p:cNvSpPr/>
          <p:nvPr/>
        </p:nvSpPr>
        <p:spPr>
          <a:xfrm>
            <a:off x="3872786" y="4236014"/>
            <a:ext cx="1048580" cy="400388"/>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C2CADAD-8FD7-B6FC-9DFD-345ADC140487}"/>
              </a:ext>
            </a:extLst>
          </p:cNvPr>
          <p:cNvSpPr txBox="1"/>
          <p:nvPr/>
        </p:nvSpPr>
        <p:spPr>
          <a:xfrm>
            <a:off x="2666836" y="2908300"/>
            <a:ext cx="3877985" cy="461665"/>
          </a:xfrm>
          <a:prstGeom prst="rect">
            <a:avLst/>
          </a:prstGeom>
          <a:noFill/>
        </p:spPr>
        <p:txBody>
          <a:bodyPr wrap="none" rtlCol="0">
            <a:spAutoFit/>
          </a:bodyPr>
          <a:lstStyle/>
          <a:p>
            <a:r>
              <a:rPr kumimoji="1" lang="ja-JP" altLang="en-US" sz="2400" dirty="0"/>
              <a:t>人間が </a:t>
            </a:r>
            <a:r>
              <a:rPr kumimoji="1" lang="en-US" altLang="ja-JP" sz="2400" dirty="0"/>
              <a:t>SQL </a:t>
            </a:r>
            <a:r>
              <a:rPr kumimoji="1" lang="ja-JP" altLang="en-US" sz="2400" dirty="0"/>
              <a:t>を作成し、実行</a:t>
            </a:r>
          </a:p>
        </p:txBody>
      </p:sp>
      <p:sp>
        <p:nvSpPr>
          <p:cNvPr id="6" name="テキスト ボックス 5">
            <a:extLst>
              <a:ext uri="{FF2B5EF4-FFF2-40B4-BE49-F238E27FC236}">
                <a16:creationId xmlns:a16="http://schemas.microsoft.com/office/drawing/2014/main" id="{FB9CC816-8D11-736E-9968-E7F4C1AC3EBA}"/>
              </a:ext>
            </a:extLst>
          </p:cNvPr>
          <p:cNvSpPr txBox="1"/>
          <p:nvPr/>
        </p:nvSpPr>
        <p:spPr>
          <a:xfrm>
            <a:off x="3536786" y="5843427"/>
            <a:ext cx="2646878" cy="830997"/>
          </a:xfrm>
          <a:prstGeom prst="rect">
            <a:avLst/>
          </a:prstGeom>
          <a:noFill/>
        </p:spPr>
        <p:txBody>
          <a:bodyPr wrap="none" rtlCol="0">
            <a:spAutoFit/>
          </a:bodyPr>
          <a:lstStyle/>
          <a:p>
            <a:r>
              <a:rPr kumimoji="1" lang="ja-JP" altLang="en-US" sz="2400" dirty="0"/>
              <a:t>プログラムの中で</a:t>
            </a:r>
            <a:endParaRPr kumimoji="1" lang="en-US" altLang="ja-JP" sz="2400" dirty="0"/>
          </a:p>
          <a:p>
            <a:r>
              <a:rPr kumimoji="1" lang="en-US" altLang="ja-JP" sz="2400" dirty="0"/>
              <a:t>SQL </a:t>
            </a:r>
            <a:r>
              <a:rPr kumimoji="1" lang="ja-JP" altLang="en-US" sz="2400" dirty="0"/>
              <a:t>の機能を利用</a:t>
            </a:r>
          </a:p>
        </p:txBody>
      </p:sp>
    </p:spTree>
    <p:extLst>
      <p:ext uri="{BB962C8B-B14F-4D97-AF65-F5344CB8AC3E}">
        <p14:creationId xmlns:p14="http://schemas.microsoft.com/office/powerpoint/2010/main" val="267678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6D8943-5413-0A2C-2FC6-78D8F681C5BC}"/>
              </a:ext>
            </a:extLst>
          </p:cNvPr>
          <p:cNvSpPr>
            <a:spLocks noGrp="1"/>
          </p:cNvSpPr>
          <p:nvPr>
            <p:ph type="title"/>
          </p:nvPr>
        </p:nvSpPr>
        <p:spPr/>
        <p:txBody>
          <a:bodyPr>
            <a:normAutofit fontScale="90000"/>
          </a:bodyPr>
          <a:lstStyle/>
          <a:p>
            <a:r>
              <a:rPr kumimoji="1" lang="en-US" altLang="ja-JP" dirty="0"/>
              <a:t>SQL </a:t>
            </a:r>
            <a:r>
              <a:rPr kumimoji="1" lang="ja-JP" altLang="en-US" dirty="0"/>
              <a:t>の重要性</a:t>
            </a:r>
          </a:p>
        </p:txBody>
      </p:sp>
      <p:sp>
        <p:nvSpPr>
          <p:cNvPr id="3" name="コンテンツ プレースホルダー 2">
            <a:extLst>
              <a:ext uri="{FF2B5EF4-FFF2-40B4-BE49-F238E27FC236}">
                <a16:creationId xmlns:a16="http://schemas.microsoft.com/office/drawing/2014/main" id="{F7FB177B-BA5B-171A-5936-63EB57A2754B}"/>
              </a:ext>
            </a:extLst>
          </p:cNvPr>
          <p:cNvSpPr>
            <a:spLocks noGrp="1"/>
          </p:cNvSpPr>
          <p:nvPr>
            <p:ph idx="1"/>
          </p:nvPr>
        </p:nvSpPr>
        <p:spPr/>
        <p:txBody>
          <a:bodyPr>
            <a:normAutofit/>
          </a:bodyPr>
          <a:lstStyle/>
          <a:p>
            <a:r>
              <a:rPr lang="ja-JP" altLang="en-US" sz="2400" b="1" dirty="0"/>
              <a:t>問い合わせ</a:t>
            </a:r>
            <a:r>
              <a:rPr lang="ja-JP" altLang="en-US" sz="2400" dirty="0"/>
              <a:t>：</a:t>
            </a:r>
            <a:r>
              <a:rPr lang="en-US" altLang="ja-JP" sz="2400" dirty="0"/>
              <a:t>SQL</a:t>
            </a:r>
            <a:r>
              <a:rPr lang="ja-JP" altLang="en-US" sz="2400" dirty="0"/>
              <a:t>を使用してデータの検索，加工，挿入，更新，削除が行える</a:t>
            </a:r>
            <a:endParaRPr lang="en-US" altLang="ja-JP" sz="2400" dirty="0"/>
          </a:p>
          <a:p>
            <a:r>
              <a:rPr lang="ja-JP" altLang="en-US" sz="2400" b="1" dirty="0"/>
              <a:t>テーブル定義</a:t>
            </a:r>
            <a:r>
              <a:rPr lang="ja-JP" altLang="en-US" sz="2400" dirty="0"/>
              <a:t>：</a:t>
            </a:r>
            <a:r>
              <a:rPr lang="en-US" altLang="ja-JP" sz="2400" dirty="0"/>
              <a:t>SQL</a:t>
            </a:r>
            <a:r>
              <a:rPr lang="ja-JP" altLang="en-US" sz="2400" dirty="0"/>
              <a:t>でデータベースのテーブル構造を定義することができる</a:t>
            </a:r>
            <a:endParaRPr lang="en-US" altLang="ja-JP" sz="2400" dirty="0"/>
          </a:p>
          <a:p>
            <a:r>
              <a:rPr lang="ja-JP" altLang="en-US" sz="2400" b="1" dirty="0"/>
              <a:t>簡潔さ</a:t>
            </a:r>
            <a:r>
              <a:rPr lang="ja-JP" altLang="en-US" sz="2400" dirty="0"/>
              <a:t>：少量の</a:t>
            </a:r>
            <a:r>
              <a:rPr lang="en-US" altLang="ja-JP" sz="2400" dirty="0"/>
              <a:t>SQL</a:t>
            </a:r>
            <a:r>
              <a:rPr lang="ja-JP" altLang="en-US" sz="2400" dirty="0"/>
              <a:t>で複雑なデータ操作が可能</a:t>
            </a:r>
            <a:endParaRPr lang="en-US" altLang="ja-JP" sz="2400" dirty="0"/>
          </a:p>
          <a:p>
            <a:r>
              <a:rPr lang="ja-JP" altLang="en-US" sz="2400" b="1" dirty="0"/>
              <a:t>汎用性</a:t>
            </a:r>
            <a:r>
              <a:rPr lang="ja-JP" altLang="en-US" sz="2400" dirty="0"/>
              <a:t>：多くのリレーショナルデータベースで対応し，業界標準として広く採用されている</a:t>
            </a:r>
            <a:endParaRPr lang="en-US" altLang="ja-JP" sz="2400" dirty="0"/>
          </a:p>
          <a:p>
            <a:r>
              <a:rPr lang="ja-JP" altLang="en-US" sz="2400" b="1" dirty="0"/>
              <a:t>柔軟性</a:t>
            </a:r>
            <a:r>
              <a:rPr lang="ja-JP" altLang="en-US" sz="2400" dirty="0"/>
              <a:t>：データの並べ替え（ソート），集計・集約など，多様な操作が可能</a:t>
            </a:r>
            <a:endParaRPr lang="en-US" altLang="ja-JP" sz="2400" dirty="0"/>
          </a:p>
          <a:p>
            <a:r>
              <a:rPr lang="ja-JP" altLang="en-US" sz="2400" b="1" dirty="0"/>
              <a:t>性能</a:t>
            </a:r>
            <a:r>
              <a:rPr lang="ja-JP" altLang="en-US" sz="2400" dirty="0"/>
              <a:t>：小規模から大規模なデータベースに対応し，高いパフォーマンスを発揮</a:t>
            </a:r>
            <a:endParaRPr lang="en-US" altLang="ja-JP" sz="2400" dirty="0"/>
          </a:p>
        </p:txBody>
      </p:sp>
      <p:sp>
        <p:nvSpPr>
          <p:cNvPr id="4" name="スライド番号プレースホルダー 3">
            <a:extLst>
              <a:ext uri="{FF2B5EF4-FFF2-40B4-BE49-F238E27FC236}">
                <a16:creationId xmlns:a16="http://schemas.microsoft.com/office/drawing/2014/main" id="{A469F7D3-12EC-4FA9-6436-074BAB33B6FA}"/>
              </a:ext>
            </a:extLst>
          </p:cNvPr>
          <p:cNvSpPr>
            <a:spLocks noGrp="1"/>
          </p:cNvSpPr>
          <p:nvPr>
            <p:ph type="sldNum" sz="quarter" idx="12"/>
          </p:nvPr>
        </p:nvSpPr>
        <p:spPr/>
        <p:txBody>
          <a:bodyPr/>
          <a:lstStyle/>
          <a:p>
            <a:fld id="{E205D82C-95A1-431E-8E38-AA614A14CDCF}" type="slidenum">
              <a:rPr kumimoji="1" lang="ja-JP" altLang="en-US" smtClean="0"/>
              <a:t>26</a:t>
            </a:fld>
            <a:endParaRPr kumimoji="1" lang="ja-JP" altLang="en-US"/>
          </a:p>
        </p:txBody>
      </p:sp>
    </p:spTree>
    <p:extLst>
      <p:ext uri="{BB962C8B-B14F-4D97-AF65-F5344CB8AC3E}">
        <p14:creationId xmlns:p14="http://schemas.microsoft.com/office/powerpoint/2010/main" val="898779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6212" y="172609"/>
            <a:ext cx="8753475" cy="1124285"/>
          </a:xfrm>
        </p:spPr>
        <p:txBody>
          <a:bodyPr>
            <a:normAutofit/>
          </a:bodyPr>
          <a:lstStyle/>
          <a:p>
            <a:r>
              <a:rPr lang="ja-JP" altLang="en-US" b="1" dirty="0"/>
              <a:t>問い合わせ（クエリ）の例 ①</a:t>
            </a:r>
            <a:br>
              <a:rPr lang="en-US" altLang="ja-JP" dirty="0"/>
            </a:br>
            <a:r>
              <a:rPr lang="ja-JP" altLang="en-US" dirty="0"/>
              <a:t>　データの検索</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27</a:t>
            </a:fld>
            <a:endParaRPr kumimoji="1" lang="ja-JP" altLang="en-US"/>
          </a:p>
        </p:txBody>
      </p:sp>
      <p:pic>
        <p:nvPicPr>
          <p:cNvPr id="2052" name="Picture 4" descr="https://www.kunihikokaneko.com/free/db/28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565" y="1837135"/>
            <a:ext cx="3780572" cy="343554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www.kunihikokaneko.com/free/db/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2950" y="2359223"/>
            <a:ext cx="4410075" cy="233260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481104" y="5461909"/>
            <a:ext cx="1569660" cy="507831"/>
          </a:xfrm>
          <a:prstGeom prst="rect">
            <a:avLst/>
          </a:prstGeom>
          <a:noFill/>
        </p:spPr>
        <p:txBody>
          <a:bodyPr wrap="none" rtlCol="0">
            <a:spAutoFit/>
          </a:bodyPr>
          <a:lstStyle/>
          <a:p>
            <a:r>
              <a:rPr kumimoji="1" lang="ja-JP" altLang="en-US" sz="2700" dirty="0"/>
              <a:t>元データ</a:t>
            </a:r>
          </a:p>
        </p:txBody>
      </p:sp>
      <p:sp>
        <p:nvSpPr>
          <p:cNvPr id="8" name="テキスト ボックス 7"/>
          <p:cNvSpPr txBox="1"/>
          <p:nvPr/>
        </p:nvSpPr>
        <p:spPr>
          <a:xfrm>
            <a:off x="6446489" y="4761431"/>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9" name="テキスト ボックス 8">
            <a:extLst>
              <a:ext uri="{FF2B5EF4-FFF2-40B4-BE49-F238E27FC236}">
                <a16:creationId xmlns:a16="http://schemas.microsoft.com/office/drawing/2014/main" id="{1528CF2F-8AC7-4463-A7AD-BD52E630B560}"/>
              </a:ext>
            </a:extLst>
          </p:cNvPr>
          <p:cNvSpPr txBox="1"/>
          <p:nvPr/>
        </p:nvSpPr>
        <p:spPr>
          <a:xfrm>
            <a:off x="6150239" y="1781786"/>
            <a:ext cx="721672" cy="507831"/>
          </a:xfrm>
          <a:prstGeom prst="rect">
            <a:avLst/>
          </a:prstGeom>
          <a:noFill/>
        </p:spPr>
        <p:txBody>
          <a:bodyPr wrap="none" rtlCol="0">
            <a:spAutoFit/>
          </a:bodyPr>
          <a:lstStyle/>
          <a:p>
            <a:r>
              <a:rPr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36161408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079469"/>
          </a:xfrm>
          <a:solidFill>
            <a:schemeClr val="bg1"/>
          </a:solidFill>
        </p:spPr>
        <p:txBody>
          <a:bodyPr>
            <a:normAutofit/>
          </a:bodyPr>
          <a:lstStyle/>
          <a:p>
            <a:r>
              <a:rPr lang="ja-JP" altLang="en-US" b="1" dirty="0"/>
              <a:t>問い合わせ（クエリ）の例 ②</a:t>
            </a:r>
            <a:br>
              <a:rPr lang="en-US" altLang="ja-JP" b="1" u="sng" dirty="0"/>
            </a:br>
            <a:r>
              <a:rPr lang="ja-JP" altLang="en-US" dirty="0"/>
              <a:t>　集計・集約</a:t>
            </a:r>
            <a:r>
              <a:rPr kumimoji="1" lang="ja-JP" altLang="en-US" dirty="0"/>
              <a:t>，並べ替え（ソート）　</a:t>
            </a:r>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28</a:t>
            </a:fld>
            <a:endParaRPr kumimoji="1" lang="ja-JP" altLang="en-US"/>
          </a:p>
        </p:txBody>
      </p:sp>
      <p:pic>
        <p:nvPicPr>
          <p:cNvPr id="3" name="図 2"/>
          <p:cNvPicPr>
            <a:picLocks noChangeAspect="1"/>
          </p:cNvPicPr>
          <p:nvPr/>
        </p:nvPicPr>
        <p:blipFill>
          <a:blip r:embed="rId2"/>
          <a:stretch>
            <a:fillRect/>
          </a:stretch>
        </p:blipFill>
        <p:spPr>
          <a:xfrm>
            <a:off x="80753" y="1482899"/>
            <a:ext cx="3759222" cy="4146646"/>
          </a:xfrm>
          <a:prstGeom prst="rect">
            <a:avLst/>
          </a:prstGeom>
        </p:spPr>
      </p:pic>
      <p:pic>
        <p:nvPicPr>
          <p:cNvPr id="5" name="図 4"/>
          <p:cNvPicPr>
            <a:picLocks noChangeAspect="1"/>
          </p:cNvPicPr>
          <p:nvPr/>
        </p:nvPicPr>
        <p:blipFill>
          <a:blip r:embed="rId3"/>
          <a:stretch>
            <a:fillRect/>
          </a:stretch>
        </p:blipFill>
        <p:spPr>
          <a:xfrm>
            <a:off x="5014573" y="1482899"/>
            <a:ext cx="3256862" cy="4210471"/>
          </a:xfrm>
          <a:prstGeom prst="rect">
            <a:avLst/>
          </a:prstGeom>
        </p:spPr>
      </p:pic>
      <p:sp>
        <p:nvSpPr>
          <p:cNvPr id="6" name="テキスト ボックス 5"/>
          <p:cNvSpPr txBox="1"/>
          <p:nvPr/>
        </p:nvSpPr>
        <p:spPr>
          <a:xfrm>
            <a:off x="1038824" y="5817720"/>
            <a:ext cx="1723549" cy="461665"/>
          </a:xfrm>
          <a:prstGeom prst="rect">
            <a:avLst/>
          </a:prstGeom>
          <a:noFill/>
        </p:spPr>
        <p:txBody>
          <a:bodyPr wrap="none" rtlCol="0">
            <a:spAutoFit/>
          </a:bodyPr>
          <a:lstStyle/>
          <a:p>
            <a:r>
              <a:rPr kumimoji="1" lang="ja-JP" altLang="en-US" sz="2400" dirty="0"/>
              <a:t>集計・集約</a:t>
            </a:r>
          </a:p>
        </p:txBody>
      </p:sp>
      <p:sp>
        <p:nvSpPr>
          <p:cNvPr id="8" name="テキスト ボックス 7"/>
          <p:cNvSpPr txBox="1"/>
          <p:nvPr/>
        </p:nvSpPr>
        <p:spPr>
          <a:xfrm>
            <a:off x="5407743" y="5817720"/>
            <a:ext cx="2954655" cy="461665"/>
          </a:xfrm>
          <a:prstGeom prst="rect">
            <a:avLst/>
          </a:prstGeom>
          <a:noFill/>
        </p:spPr>
        <p:txBody>
          <a:bodyPr wrap="none" rtlCol="0">
            <a:spAutoFit/>
          </a:bodyPr>
          <a:lstStyle/>
          <a:p>
            <a:r>
              <a:rPr kumimoji="1" lang="ja-JP" altLang="en-US" sz="2400" dirty="0"/>
              <a:t>並べ替え（ソート）</a:t>
            </a:r>
          </a:p>
        </p:txBody>
      </p:sp>
      <p:sp>
        <p:nvSpPr>
          <p:cNvPr id="10" name="テキスト ボックス 9">
            <a:extLst>
              <a:ext uri="{FF2B5EF4-FFF2-40B4-BE49-F238E27FC236}">
                <a16:creationId xmlns:a16="http://schemas.microsoft.com/office/drawing/2014/main" id="{AFA9EB9F-A773-4428-AFBF-C9B0556E4DEE}"/>
              </a:ext>
            </a:extLst>
          </p:cNvPr>
          <p:cNvSpPr txBox="1"/>
          <p:nvPr/>
        </p:nvSpPr>
        <p:spPr>
          <a:xfrm>
            <a:off x="3269580" y="1961081"/>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7599197" y="1835336"/>
            <a:ext cx="721672" cy="507831"/>
          </a:xfrm>
          <a:prstGeom prst="rect">
            <a:avLst/>
          </a:prstGeom>
          <a:noFill/>
        </p:spPr>
        <p:txBody>
          <a:bodyPr wrap="none" rtlCol="0">
            <a:spAutoFit/>
          </a:bodyPr>
          <a:lstStyle/>
          <a:p>
            <a:r>
              <a:rPr kumimoji="1" lang="en-US" altLang="ja-JP" sz="2700" dirty="0">
                <a:solidFill>
                  <a:srgbClr val="FF0000"/>
                </a:solidFill>
              </a:rPr>
              <a:t>SQL</a:t>
            </a:r>
            <a:endParaRPr kumimoji="1" lang="ja-JP" altLang="en-US" sz="2700" dirty="0">
              <a:solidFill>
                <a:srgbClr val="FF0000"/>
              </a:solidFill>
            </a:endParaRPr>
          </a:p>
        </p:txBody>
      </p:sp>
    </p:spTree>
    <p:extLst>
      <p:ext uri="{BB962C8B-B14F-4D97-AF65-F5344CB8AC3E}">
        <p14:creationId xmlns:p14="http://schemas.microsoft.com/office/powerpoint/2010/main" val="10752831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9550" y="274731"/>
            <a:ext cx="8753475" cy="1290023"/>
          </a:xfrm>
          <a:solidFill>
            <a:schemeClr val="bg1"/>
          </a:solidFill>
        </p:spPr>
        <p:txBody>
          <a:bodyPr>
            <a:normAutofit/>
          </a:bodyPr>
          <a:lstStyle/>
          <a:p>
            <a:r>
              <a:rPr lang="ja-JP" altLang="en-US" b="1" dirty="0"/>
              <a:t>問い合わせ（クエリ）の例 ③</a:t>
            </a:r>
            <a:br>
              <a:rPr lang="en-US" altLang="ja-JP" dirty="0"/>
            </a:br>
            <a:r>
              <a:rPr lang="ja-JP" altLang="en-US" dirty="0"/>
              <a:t>　２つのテーブルの結合</a:t>
            </a:r>
            <a:endParaRPr kumimoji="1" lang="ja-JP" altLang="en-US" dirty="0"/>
          </a:p>
        </p:txBody>
      </p:sp>
      <p:sp>
        <p:nvSpPr>
          <p:cNvPr id="4" name="スライド番号プレースホルダー 3"/>
          <p:cNvSpPr>
            <a:spLocks noGrp="1"/>
          </p:cNvSpPr>
          <p:nvPr>
            <p:ph type="sldNum" sz="quarter" idx="12"/>
          </p:nvPr>
        </p:nvSpPr>
        <p:spPr/>
        <p:txBody>
          <a:bodyPr/>
          <a:lstStyle/>
          <a:p>
            <a:fld id="{55940FB6-D91C-4C45-82A6-6C3F63B50793}" type="slidenum">
              <a:rPr kumimoji="1" lang="ja-JP" altLang="en-US" smtClean="0"/>
              <a:t>29</a:t>
            </a:fld>
            <a:endParaRPr kumimoji="1" lang="ja-JP" altLang="en-US"/>
          </a:p>
        </p:txBody>
      </p:sp>
      <p:sp>
        <p:nvSpPr>
          <p:cNvPr id="11" name="テキスト ボックス 10">
            <a:extLst>
              <a:ext uri="{FF2B5EF4-FFF2-40B4-BE49-F238E27FC236}">
                <a16:creationId xmlns:a16="http://schemas.microsoft.com/office/drawing/2014/main" id="{1E47450D-3ED1-4A4C-94DD-3561C325E358}"/>
              </a:ext>
            </a:extLst>
          </p:cNvPr>
          <p:cNvSpPr txBox="1"/>
          <p:nvPr/>
        </p:nvSpPr>
        <p:spPr>
          <a:xfrm>
            <a:off x="6179427" y="4944009"/>
            <a:ext cx="877163" cy="507831"/>
          </a:xfrm>
          <a:prstGeom prst="rect">
            <a:avLst/>
          </a:prstGeom>
          <a:noFill/>
        </p:spPr>
        <p:txBody>
          <a:bodyPr wrap="none" rtlCol="0">
            <a:spAutoFit/>
          </a:bodyPr>
          <a:lstStyle/>
          <a:p>
            <a:r>
              <a:rPr kumimoji="1" lang="ja-JP" altLang="en-US" sz="2700" dirty="0">
                <a:solidFill>
                  <a:schemeClr val="accent5">
                    <a:lumMod val="50000"/>
                  </a:schemeClr>
                </a:solidFill>
              </a:rPr>
              <a:t>結果</a:t>
            </a:r>
          </a:p>
        </p:txBody>
      </p:sp>
      <p:sp>
        <p:nvSpPr>
          <p:cNvPr id="12" name="テキスト ボックス 11">
            <a:extLst>
              <a:ext uri="{FF2B5EF4-FFF2-40B4-BE49-F238E27FC236}">
                <a16:creationId xmlns:a16="http://schemas.microsoft.com/office/drawing/2014/main" id="{A802F7CC-FFEF-499A-B1BC-D74B3A83A4C4}"/>
              </a:ext>
            </a:extLst>
          </p:cNvPr>
          <p:cNvSpPr txBox="1"/>
          <p:nvPr/>
        </p:nvSpPr>
        <p:spPr>
          <a:xfrm>
            <a:off x="4871027" y="1706044"/>
            <a:ext cx="3643177" cy="923330"/>
          </a:xfrm>
          <a:prstGeom prst="rect">
            <a:avLst/>
          </a:prstGeom>
          <a:noFill/>
        </p:spPr>
        <p:txBody>
          <a:bodyPr wrap="none" rtlCol="0">
            <a:spAutoFit/>
          </a:bodyPr>
          <a:lstStyle/>
          <a:p>
            <a:r>
              <a:rPr kumimoji="1" lang="en-US" altLang="ja-JP" sz="2700" dirty="0">
                <a:solidFill>
                  <a:srgbClr val="FF0000"/>
                </a:solidFill>
              </a:rPr>
              <a:t>SQL</a:t>
            </a:r>
          </a:p>
          <a:p>
            <a:r>
              <a:rPr kumimoji="1" lang="en-US" altLang="ja-JP" sz="2700" dirty="0">
                <a:solidFill>
                  <a:srgbClr val="FF0000"/>
                </a:solidFill>
              </a:rPr>
              <a:t>select * from </a:t>
            </a:r>
            <a:r>
              <a:rPr kumimoji="1" lang="ja-JP" altLang="en-US" sz="2700" dirty="0">
                <a:solidFill>
                  <a:srgbClr val="FF0000"/>
                </a:solidFill>
              </a:rPr>
              <a:t>商品</a:t>
            </a:r>
            <a:r>
              <a:rPr kumimoji="1" lang="en-US" altLang="ja-JP" sz="2700" dirty="0">
                <a:solidFill>
                  <a:srgbClr val="FF0000"/>
                </a:solidFill>
              </a:rPr>
              <a:t>, </a:t>
            </a:r>
            <a:r>
              <a:rPr kumimoji="1" lang="ja-JP" altLang="en-US" sz="2700" dirty="0">
                <a:solidFill>
                  <a:srgbClr val="FF0000"/>
                </a:solidFill>
              </a:rPr>
              <a:t>購入</a:t>
            </a:r>
            <a:endParaRPr kumimoji="1" lang="en-US" altLang="ja-JP" sz="2700" dirty="0">
              <a:solidFill>
                <a:srgbClr val="FF0000"/>
              </a:solidFill>
            </a:endParaRPr>
          </a:p>
        </p:txBody>
      </p:sp>
      <p:cxnSp>
        <p:nvCxnSpPr>
          <p:cNvPr id="13" name="直線矢印コネクタ 12">
            <a:extLst>
              <a:ext uri="{FF2B5EF4-FFF2-40B4-BE49-F238E27FC236}">
                <a16:creationId xmlns:a16="http://schemas.microsoft.com/office/drawing/2014/main" id="{E63B7A7F-1A9A-4DBC-B3FF-3B26004C823A}"/>
              </a:ext>
            </a:extLst>
          </p:cNvPr>
          <p:cNvCxnSpPr/>
          <p:nvPr/>
        </p:nvCxnSpPr>
        <p:spPr>
          <a:xfrm flipV="1">
            <a:off x="3733892" y="3481679"/>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表 13">
            <a:extLst>
              <a:ext uri="{FF2B5EF4-FFF2-40B4-BE49-F238E27FC236}">
                <a16:creationId xmlns:a16="http://schemas.microsoft.com/office/drawing/2014/main" id="{FC759EAD-FF56-4DA6-BD8E-4B9D4EEF1A04}"/>
              </a:ext>
            </a:extLst>
          </p:cNvPr>
          <p:cNvGraphicFramePr>
            <a:graphicFrameLocks noGrp="1"/>
          </p:cNvGraphicFramePr>
          <p:nvPr/>
        </p:nvGraphicFramePr>
        <p:xfrm>
          <a:off x="298824" y="4198379"/>
          <a:ext cx="2584754" cy="1031837"/>
        </p:xfrm>
        <a:graphic>
          <a:graphicData uri="http://schemas.openxmlformats.org/drawingml/2006/table">
            <a:tbl>
              <a:tblPr firstRow="1" bandRow="1">
                <a:tableStyleId>{5C22544A-7EE6-4342-B048-85BDC9FD1C3A}</a:tableStyleId>
              </a:tblPr>
              <a:tblGrid>
                <a:gridCol w="992472">
                  <a:extLst>
                    <a:ext uri="{9D8B030D-6E8A-4147-A177-3AD203B41FA5}">
                      <a16:colId xmlns:a16="http://schemas.microsoft.com/office/drawing/2014/main" val="20000"/>
                    </a:ext>
                  </a:extLst>
                </a:gridCol>
                <a:gridCol w="795988">
                  <a:extLst>
                    <a:ext uri="{9D8B030D-6E8A-4147-A177-3AD203B41FA5}">
                      <a16:colId xmlns:a16="http://schemas.microsoft.com/office/drawing/2014/main" val="20001"/>
                    </a:ext>
                  </a:extLst>
                </a:gridCol>
                <a:gridCol w="796294">
                  <a:extLst>
                    <a:ext uri="{9D8B030D-6E8A-4147-A177-3AD203B41FA5}">
                      <a16:colId xmlns:a16="http://schemas.microsoft.com/office/drawing/2014/main" val="20002"/>
                    </a:ext>
                  </a:extLst>
                </a:gridCol>
              </a:tblGrid>
              <a:tr h="346037">
                <a:tc>
                  <a:txBody>
                    <a:bodyPr/>
                    <a:lstStyle/>
                    <a:p>
                      <a:pPr algn="ctr"/>
                      <a:r>
                        <a:rPr kumimoji="1" lang="en-US" altLang="ja-JP" sz="1800" dirty="0"/>
                        <a:t>ID</a:t>
                      </a:r>
                      <a:endParaRPr kumimoji="1" lang="ja-JP" altLang="en-US" sz="1800" dirty="0"/>
                    </a:p>
                  </a:txBody>
                  <a:tcPr marL="68580" marR="68580" marT="34290" marB="34290"/>
                </a:tc>
                <a:tc>
                  <a:txBody>
                    <a:bodyPr/>
                    <a:lstStyle/>
                    <a:p>
                      <a:pPr algn="ctr"/>
                      <a:r>
                        <a:rPr kumimoji="1" lang="ja-JP" altLang="en-US" sz="1800" dirty="0"/>
                        <a:t>名前</a:t>
                      </a:r>
                    </a:p>
                  </a:txBody>
                  <a:tcPr marL="68580" marR="68580" marT="34290" marB="34290"/>
                </a:tc>
                <a:tc>
                  <a:txBody>
                    <a:bodyPr/>
                    <a:lstStyle/>
                    <a:p>
                      <a:pPr algn="ctr"/>
                      <a:r>
                        <a:rPr kumimoji="1" lang="ja-JP" altLang="en-US" sz="1800" dirty="0"/>
                        <a:t>商品</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1800" dirty="0"/>
                        <a:t>1</a:t>
                      </a:r>
                      <a:endParaRPr kumimoji="1" lang="ja-JP" altLang="en-US" sz="1800" dirty="0"/>
                    </a:p>
                  </a:txBody>
                  <a:tcPr marL="68580" marR="68580" marT="34290" marB="34290"/>
                </a:tc>
                <a:tc>
                  <a:txBody>
                    <a:bodyPr/>
                    <a:lstStyle/>
                    <a:p>
                      <a:pPr algn="r"/>
                      <a:r>
                        <a:rPr kumimoji="1" lang="en-US" altLang="ja-JP" sz="1800" dirty="0"/>
                        <a:t>X</a:t>
                      </a:r>
                      <a:endParaRPr kumimoji="1" lang="ja-JP" altLang="en-US" sz="1800" dirty="0"/>
                    </a:p>
                  </a:txBody>
                  <a:tcPr marL="68580" marR="68580" marT="34290" marB="34290"/>
                </a:tc>
                <a:tc>
                  <a:txBody>
                    <a:bodyPr/>
                    <a:lstStyle/>
                    <a:p>
                      <a:pPr algn="r"/>
                      <a:r>
                        <a:rPr kumimoji="1" lang="en-US" altLang="ja-JP" sz="1800" dirty="0"/>
                        <a:t>3</a:t>
                      </a:r>
                      <a:endParaRPr kumimoji="1" lang="ja-JP" altLang="en-US" sz="18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1800" dirty="0"/>
                        <a:t>2</a:t>
                      </a:r>
                      <a:endParaRPr kumimoji="1" lang="ja-JP" altLang="en-US" sz="1800" dirty="0"/>
                    </a:p>
                  </a:txBody>
                  <a:tcPr marL="68580" marR="68580" marT="34290" marB="34290"/>
                </a:tc>
                <a:tc>
                  <a:txBody>
                    <a:bodyPr/>
                    <a:lstStyle/>
                    <a:p>
                      <a:pPr algn="r"/>
                      <a:r>
                        <a:rPr kumimoji="1" lang="en-US" altLang="ja-JP" sz="1800" dirty="0"/>
                        <a:t>Y</a:t>
                      </a:r>
                      <a:endParaRPr kumimoji="1" lang="ja-JP" altLang="en-US" sz="1800" dirty="0"/>
                    </a:p>
                  </a:txBody>
                  <a:tcPr marL="68580" marR="68580" marT="34290" marB="34290"/>
                </a:tc>
                <a:tc>
                  <a:txBody>
                    <a:bodyPr/>
                    <a:lstStyle/>
                    <a:p>
                      <a:pPr algn="r"/>
                      <a:r>
                        <a:rPr kumimoji="1" lang="en-US" altLang="ja-JP" sz="1800" dirty="0"/>
                        <a:t>1</a:t>
                      </a:r>
                      <a:endParaRPr kumimoji="1" lang="ja-JP" altLang="en-US" sz="1800" dirty="0"/>
                    </a:p>
                  </a:txBody>
                  <a:tcPr marL="68580" marR="68580" marT="34290" marB="34290"/>
                </a:tc>
                <a:extLst>
                  <a:ext uri="{0D108BD9-81ED-4DB2-BD59-A6C34878D82A}">
                    <a16:rowId xmlns:a16="http://schemas.microsoft.com/office/drawing/2014/main" val="10002"/>
                  </a:ext>
                </a:extLst>
              </a:tr>
            </a:tbl>
          </a:graphicData>
        </a:graphic>
      </p:graphicFrame>
      <p:sp>
        <p:nvSpPr>
          <p:cNvPr id="15" name="テキスト ボックス 14">
            <a:extLst>
              <a:ext uri="{FF2B5EF4-FFF2-40B4-BE49-F238E27FC236}">
                <a16:creationId xmlns:a16="http://schemas.microsoft.com/office/drawing/2014/main" id="{900F3333-2BDF-45B9-8DF1-7C7E317BAFF8}"/>
              </a:ext>
            </a:extLst>
          </p:cNvPr>
          <p:cNvSpPr txBox="1"/>
          <p:nvPr/>
        </p:nvSpPr>
        <p:spPr>
          <a:xfrm>
            <a:off x="1010930" y="3784232"/>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購入</a:t>
            </a:r>
            <a:endParaRPr kumimoji="1" lang="ja-JP" altLang="en-US" sz="2700" dirty="0">
              <a:latin typeface="メイリオ" panose="020B0604030504040204" pitchFamily="50" charset="-128"/>
              <a:ea typeface="メイリオ" panose="020B0604030504040204" pitchFamily="50" charset="-128"/>
            </a:endParaRPr>
          </a:p>
        </p:txBody>
      </p:sp>
      <p:pic>
        <p:nvPicPr>
          <p:cNvPr id="16" name="図 15">
            <a:extLst>
              <a:ext uri="{FF2B5EF4-FFF2-40B4-BE49-F238E27FC236}">
                <a16:creationId xmlns:a16="http://schemas.microsoft.com/office/drawing/2014/main" id="{125C3250-A777-44D9-BB02-7F24DFEAFBBA}"/>
              </a:ext>
            </a:extLst>
          </p:cNvPr>
          <p:cNvPicPr>
            <a:picLocks noChangeAspect="1"/>
          </p:cNvPicPr>
          <p:nvPr/>
        </p:nvPicPr>
        <p:blipFill>
          <a:blip r:embed="rId2"/>
          <a:stretch>
            <a:fillRect/>
          </a:stretch>
        </p:blipFill>
        <p:spPr>
          <a:xfrm>
            <a:off x="4586287" y="2826823"/>
            <a:ext cx="4212658" cy="2117186"/>
          </a:xfrm>
          <a:prstGeom prst="rect">
            <a:avLst/>
          </a:prstGeom>
        </p:spPr>
      </p:pic>
      <p:graphicFrame>
        <p:nvGraphicFramePr>
          <p:cNvPr id="17" name="表 16">
            <a:extLst>
              <a:ext uri="{FF2B5EF4-FFF2-40B4-BE49-F238E27FC236}">
                <a16:creationId xmlns:a16="http://schemas.microsoft.com/office/drawing/2014/main" id="{5D46184E-15CC-45AD-9C68-EF49FBB2D477}"/>
              </a:ext>
            </a:extLst>
          </p:cNvPr>
          <p:cNvGraphicFramePr>
            <a:graphicFrameLocks noGrp="1"/>
          </p:cNvGraphicFramePr>
          <p:nvPr/>
        </p:nvGraphicFramePr>
        <p:xfrm>
          <a:off x="298824" y="1925847"/>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
        <p:nvSpPr>
          <p:cNvPr id="18" name="テキスト ボックス 17">
            <a:extLst>
              <a:ext uri="{FF2B5EF4-FFF2-40B4-BE49-F238E27FC236}">
                <a16:creationId xmlns:a16="http://schemas.microsoft.com/office/drawing/2014/main" id="{FAD7883C-2839-410E-AA3A-AC62082DED27}"/>
              </a:ext>
            </a:extLst>
          </p:cNvPr>
          <p:cNvSpPr txBox="1"/>
          <p:nvPr/>
        </p:nvSpPr>
        <p:spPr>
          <a:xfrm>
            <a:off x="1067664" y="1512527"/>
            <a:ext cx="2722962" cy="507831"/>
          </a:xfrm>
          <a:prstGeom prst="rect">
            <a:avLst/>
          </a:prstGeom>
          <a:noFill/>
        </p:spPr>
        <p:txBody>
          <a:bodyPr wrap="square" rtlCol="0">
            <a:spAutoFit/>
          </a:bodyPr>
          <a:lstStyle/>
          <a:p>
            <a:r>
              <a:rPr lang="ja-JP" altLang="en-US" sz="2700" dirty="0">
                <a:latin typeface="メイリオ" panose="020B0604030504040204" pitchFamily="50" charset="-128"/>
                <a:ea typeface="メイリオ" panose="020B0604030504040204" pitchFamily="50" charset="-128"/>
              </a:rPr>
              <a:t>商品</a:t>
            </a:r>
            <a:endParaRPr kumimoji="1" lang="ja-JP" altLang="en-US" sz="2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126392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73321" y="329184"/>
            <a:ext cx="4688333" cy="1783080"/>
          </a:xfrm>
        </p:spPr>
        <p:txBody>
          <a:bodyPr anchor="b">
            <a:normAutofit/>
          </a:bodyPr>
          <a:lstStyle/>
          <a:p>
            <a:r>
              <a:rPr lang="ja-JP" altLang="en-US" sz="4000" dirty="0">
                <a:latin typeface="ＭＳ ゴシック" panose="020B0609070205080204" pitchFamily="49" charset="-128"/>
                <a:ea typeface="ＭＳ ゴシック" panose="020B0609070205080204" pitchFamily="49" charset="-128"/>
              </a:rPr>
              <a:t>アウトライン</a:t>
            </a:r>
            <a:endParaRPr kumimoji="1" lang="ja-JP" altLang="en-US" sz="4000" dirty="0">
              <a:latin typeface="ＭＳ ゴシック" panose="020B0609070205080204" pitchFamily="49" charset="-128"/>
              <a:ea typeface="ＭＳ ゴシック" panose="020B0609070205080204" pitchFamily="49" charset="-128"/>
            </a:endParaRPr>
          </a:p>
        </p:txBody>
      </p:sp>
      <p:pic>
        <p:nvPicPr>
          <p:cNvPr id="7" name="図 6">
            <a:extLst>
              <a:ext uri="{FF2B5EF4-FFF2-40B4-BE49-F238E27FC236}">
                <a16:creationId xmlns:a16="http://schemas.microsoft.com/office/drawing/2014/main" id="{ADE5C89F-0CB4-504E-E8F6-BD3C6D03C720}"/>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a14:imgEffect>
                  </a14:imgLayer>
                </a14:imgProps>
              </a:ext>
            </a:extLst>
          </a:blip>
          <a:srcRect l="27514" r="23589" b="-2"/>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3861995" y="2477311"/>
            <a:ext cx="5098010" cy="4051505"/>
          </a:xfrm>
        </p:spPr>
        <p:txBody>
          <a:bodyPr>
            <a:normAutofit fontScale="92500"/>
          </a:bodyPr>
          <a:lstStyle/>
          <a:p>
            <a:pPr marL="457200" indent="-457200">
              <a:buFont typeface="+mj-lt"/>
              <a:buAutoNum type="arabicPeriod"/>
            </a:pPr>
            <a:r>
              <a:rPr lang="ja-JP" altLang="en-US" sz="2400" dirty="0">
                <a:solidFill>
                  <a:srgbClr val="000000"/>
                </a:solidFill>
                <a:latin typeface="Calibri" panose="020F0502020204030204" pitchFamily="34" charset="0"/>
              </a:rPr>
              <a:t>データベースシステムの基本概念</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リレーショナルデータベースの特性</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テーブルの構造</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ja-JP" altLang="en-US" sz="2400" dirty="0">
                <a:solidFill>
                  <a:srgbClr val="000000"/>
                </a:solidFill>
                <a:latin typeface="Calibri" panose="020F0502020204030204" pitchFamily="34" charset="0"/>
              </a:rPr>
              <a:t>問い合わせ（クエリ）の役割</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SQL</a:t>
            </a: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によるテーブル定義</a:t>
            </a:r>
            <a:endParaRPr lang="en-US" altLang="ja-JP" sz="2400" dirty="0">
              <a:solidFill>
                <a:srgbClr val="000000"/>
              </a:solidFill>
              <a:latin typeface="Calibri" panose="020F0502020204030204" pitchFamily="34" charset="0"/>
            </a:endParaRPr>
          </a:p>
          <a:p>
            <a:pPr marL="457200" indent="-457200">
              <a:buFont typeface="+mj-lt"/>
              <a:buAutoNum type="arabicPeriod"/>
            </a:pPr>
            <a:r>
              <a:rPr lang="en-US" altLang="ja-JP" sz="2400" dirty="0">
                <a:solidFill>
                  <a:srgbClr val="000000"/>
                </a:solidFill>
                <a:latin typeface="Calibri" panose="020F0502020204030204" pitchFamily="34" charset="0"/>
              </a:rPr>
              <a:t>SQL </a:t>
            </a:r>
            <a:r>
              <a:rPr lang="ja-JP" altLang="en-US" sz="2400" dirty="0">
                <a:solidFill>
                  <a:srgbClr val="000000"/>
                </a:solidFill>
                <a:latin typeface="Calibri" panose="020F0502020204030204" pitchFamily="34" charset="0"/>
              </a:rPr>
              <a:t>による問い合わせ（クエリ）</a:t>
            </a: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DD4950-D159-4EF1-90C3-DB06CAAE7C11}"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761381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5CBED1-099E-BF62-07A8-2D8EBC4CE963}"/>
              </a:ext>
            </a:extLst>
          </p:cNvPr>
          <p:cNvSpPr>
            <a:spLocks noGrp="1"/>
          </p:cNvSpPr>
          <p:nvPr>
            <p:ph type="title"/>
          </p:nvPr>
        </p:nvSpPr>
        <p:spPr/>
        <p:txBody>
          <a:bodyPr>
            <a:normAutofit fontScale="90000"/>
          </a:bodyPr>
          <a:lstStyle/>
          <a:p>
            <a:r>
              <a:rPr kumimoji="1" lang="en-US" altLang="ja-JP" dirty="0"/>
              <a:t>SQL </a:t>
            </a:r>
            <a:r>
              <a:rPr kumimoji="1" lang="ja-JP" altLang="en-US" dirty="0"/>
              <a:t>活用のビジョン</a:t>
            </a:r>
          </a:p>
        </p:txBody>
      </p:sp>
      <p:sp>
        <p:nvSpPr>
          <p:cNvPr id="3" name="コンテンツ プレースホルダー 2">
            <a:extLst>
              <a:ext uri="{FF2B5EF4-FFF2-40B4-BE49-F238E27FC236}">
                <a16:creationId xmlns:a16="http://schemas.microsoft.com/office/drawing/2014/main" id="{27E6F2F1-58D9-4FB6-B50C-4ACABE054621}"/>
              </a:ext>
            </a:extLst>
          </p:cNvPr>
          <p:cNvSpPr>
            <a:spLocks noGrp="1"/>
          </p:cNvSpPr>
          <p:nvPr>
            <p:ph idx="1"/>
          </p:nvPr>
        </p:nvSpPr>
        <p:spPr>
          <a:xfrm>
            <a:off x="321845" y="846252"/>
            <a:ext cx="8509334" cy="5929197"/>
          </a:xfrm>
        </p:spPr>
        <p:txBody>
          <a:bodyPr>
            <a:noAutofit/>
          </a:bodyPr>
          <a:lstStyle/>
          <a:p>
            <a:pPr marL="0" indent="0">
              <a:buNone/>
            </a:pPr>
            <a:r>
              <a:rPr kumimoji="1" lang="ja-JP" altLang="en-US" sz="2400" b="1" dirty="0"/>
              <a:t>リアルタイムのデータ管理</a:t>
            </a:r>
          </a:p>
          <a:p>
            <a:pPr marL="457200" lvl="1" indent="0">
              <a:buNone/>
            </a:pPr>
            <a:r>
              <a:rPr kumimoji="1" lang="ja-JP" altLang="en-US" dirty="0"/>
              <a:t>例</a:t>
            </a:r>
            <a:r>
              <a:rPr kumimoji="1" lang="en-US" altLang="ja-JP" dirty="0"/>
              <a:t>:</a:t>
            </a:r>
            <a:r>
              <a:rPr lang="ja-JP" altLang="en-US" dirty="0"/>
              <a:t> </a:t>
            </a:r>
            <a:r>
              <a:rPr kumimoji="1" lang="ja-JP" altLang="en-US" b="1" dirty="0"/>
              <a:t>オンラインショッピングサイトでの在庫確認</a:t>
            </a:r>
            <a:endParaRPr kumimoji="1" lang="ja-JP" altLang="en-US" dirty="0"/>
          </a:p>
          <a:p>
            <a:pPr marL="0" indent="0">
              <a:buNone/>
            </a:pPr>
            <a:r>
              <a:rPr kumimoji="1" lang="ja-JP" altLang="en-US" sz="2400" b="1" dirty="0"/>
              <a:t>データの自動分析</a:t>
            </a:r>
          </a:p>
          <a:p>
            <a:pPr marL="457200" lvl="1" indent="0">
              <a:buNone/>
            </a:pPr>
            <a:r>
              <a:rPr kumimoji="1" lang="ja-JP" altLang="en-US" dirty="0"/>
              <a:t>例</a:t>
            </a:r>
            <a:r>
              <a:rPr kumimoji="1" lang="en-US" altLang="ja-JP" dirty="0"/>
              <a:t>: </a:t>
            </a:r>
            <a:r>
              <a:rPr kumimoji="1" lang="ja-JP" altLang="en-US" b="1" dirty="0"/>
              <a:t>毎月の売上レポートの自動生成</a:t>
            </a:r>
            <a:endParaRPr kumimoji="1" lang="ja-JP" altLang="en-US" dirty="0"/>
          </a:p>
          <a:p>
            <a:pPr marL="0" indent="0">
              <a:buNone/>
            </a:pPr>
            <a:r>
              <a:rPr kumimoji="1" lang="ja-JP" altLang="en-US" sz="2400" b="1" dirty="0"/>
              <a:t>データの安全性と一貫性（</a:t>
            </a:r>
            <a:r>
              <a:rPr kumimoji="1" lang="ja-JP" altLang="en-US" sz="2400" dirty="0"/>
              <a:t>トランザクション</a:t>
            </a:r>
            <a:r>
              <a:rPr lang="ja-JP" altLang="en-US" sz="2400" dirty="0"/>
              <a:t>の機能を活用</a:t>
            </a:r>
            <a:r>
              <a:rPr kumimoji="1" lang="ja-JP" altLang="en-US" sz="2400" b="1" dirty="0"/>
              <a:t>）</a:t>
            </a:r>
          </a:p>
          <a:p>
            <a:pPr marL="457200" lvl="1" indent="0">
              <a:buNone/>
            </a:pPr>
            <a:r>
              <a:rPr lang="ja-JP" altLang="en-US" dirty="0"/>
              <a:t>例：リレーショナルデータベースシステムの</a:t>
            </a:r>
            <a:r>
              <a:rPr kumimoji="1" lang="ja-JP" altLang="en-US" dirty="0"/>
              <a:t>例</a:t>
            </a:r>
            <a:r>
              <a:rPr kumimoji="1" lang="en-US" altLang="ja-JP" dirty="0"/>
              <a:t>: </a:t>
            </a:r>
            <a:r>
              <a:rPr kumimoji="1" lang="ja-JP" altLang="en-US" b="1" dirty="0"/>
              <a:t>銀行での送金処理</a:t>
            </a:r>
          </a:p>
          <a:p>
            <a:pPr marL="0" indent="0">
              <a:buNone/>
            </a:pPr>
            <a:r>
              <a:rPr kumimoji="1" lang="ja-JP" altLang="en-US" sz="2400" b="1" dirty="0"/>
              <a:t>データの共有</a:t>
            </a:r>
            <a:endParaRPr kumimoji="1" lang="en-US" altLang="ja-JP" sz="2400" b="1" dirty="0"/>
          </a:p>
          <a:p>
            <a:pPr marL="457200" lvl="1" indent="0">
              <a:buNone/>
            </a:pPr>
            <a:r>
              <a:rPr kumimoji="1" lang="ja-JP" altLang="en-US" dirty="0"/>
              <a:t>例</a:t>
            </a:r>
            <a:r>
              <a:rPr kumimoji="1" lang="en-US" altLang="ja-JP" dirty="0"/>
              <a:t>: </a:t>
            </a:r>
            <a:r>
              <a:rPr kumimoji="1" lang="ja-JP" altLang="en-US" b="1" dirty="0"/>
              <a:t>在庫データをサプライヤーと共有</a:t>
            </a:r>
            <a:r>
              <a:rPr kumimoji="1" lang="ja-JP" altLang="en-US" dirty="0"/>
              <a:t>。</a:t>
            </a:r>
            <a:r>
              <a:rPr kumimoji="1" lang="en-US" altLang="ja-JP" dirty="0"/>
              <a:t>SQL</a:t>
            </a:r>
            <a:r>
              <a:rPr kumimoji="1" lang="ja-JP" altLang="en-US" dirty="0"/>
              <a:t>でデータアクセス</a:t>
            </a:r>
          </a:p>
        </p:txBody>
      </p:sp>
      <p:sp>
        <p:nvSpPr>
          <p:cNvPr id="4" name="スライド番号プレースホルダー 3">
            <a:extLst>
              <a:ext uri="{FF2B5EF4-FFF2-40B4-BE49-F238E27FC236}">
                <a16:creationId xmlns:a16="http://schemas.microsoft.com/office/drawing/2014/main" id="{CB330B2A-76C4-1EFA-5219-31F011110BF0}"/>
              </a:ext>
            </a:extLst>
          </p:cNvPr>
          <p:cNvSpPr>
            <a:spLocks noGrp="1"/>
          </p:cNvSpPr>
          <p:nvPr>
            <p:ph type="sldNum" sz="quarter" idx="12"/>
          </p:nvPr>
        </p:nvSpPr>
        <p:spPr/>
        <p:txBody>
          <a:bodyPr/>
          <a:lstStyle/>
          <a:p>
            <a:fld id="{E205D82C-95A1-431E-8E38-AA614A14CDCF}" type="slidenum">
              <a:rPr kumimoji="1" lang="ja-JP" altLang="en-US" smtClean="0"/>
              <a:t>30</a:t>
            </a:fld>
            <a:endParaRPr kumimoji="1" lang="ja-JP" altLang="en-US"/>
          </a:p>
        </p:txBody>
      </p:sp>
    </p:spTree>
    <p:extLst>
      <p:ext uri="{BB962C8B-B14F-4D97-AF65-F5344CB8AC3E}">
        <p14:creationId xmlns:p14="http://schemas.microsoft.com/office/powerpoint/2010/main" val="23075209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C0C404-72EC-3191-E34E-8697A9828F30}"/>
              </a:ext>
            </a:extLst>
          </p:cNvPr>
          <p:cNvSpPr>
            <a:spLocks noGrp="1"/>
          </p:cNvSpPr>
          <p:nvPr>
            <p:ph type="title"/>
          </p:nvPr>
        </p:nvSpPr>
        <p:spPr/>
        <p:txBody>
          <a:bodyPr>
            <a:normAutofit fontScale="90000"/>
          </a:bodyPr>
          <a:lstStyle/>
          <a:p>
            <a:r>
              <a:rPr lang="ja-JP" altLang="en-US" dirty="0"/>
              <a:t>ここまでの</a:t>
            </a:r>
            <a:r>
              <a:rPr kumimoji="1" lang="ja-JP" altLang="en-US" dirty="0"/>
              <a:t>まとめ</a:t>
            </a:r>
          </a:p>
        </p:txBody>
      </p:sp>
      <p:sp>
        <p:nvSpPr>
          <p:cNvPr id="3" name="コンテンツ プレースホルダー 2">
            <a:extLst>
              <a:ext uri="{FF2B5EF4-FFF2-40B4-BE49-F238E27FC236}">
                <a16:creationId xmlns:a16="http://schemas.microsoft.com/office/drawing/2014/main" id="{6704C7AA-A67A-7BCC-B926-4FC542DCF51F}"/>
              </a:ext>
            </a:extLst>
          </p:cNvPr>
          <p:cNvSpPr>
            <a:spLocks noGrp="1"/>
          </p:cNvSpPr>
          <p:nvPr>
            <p:ph idx="1"/>
          </p:nvPr>
        </p:nvSpPr>
        <p:spPr/>
        <p:txBody>
          <a:bodyPr>
            <a:normAutofit/>
          </a:bodyPr>
          <a:lstStyle/>
          <a:p>
            <a:pPr marL="0" indent="0">
              <a:buNone/>
            </a:pPr>
            <a:r>
              <a:rPr kumimoji="1" lang="en-US" altLang="ja-JP" sz="2400" b="1" dirty="0"/>
              <a:t>SQL</a:t>
            </a:r>
            <a:r>
              <a:rPr kumimoji="1" lang="ja-JP" altLang="en-US" sz="2400" b="1" dirty="0"/>
              <a:t>の特徴</a:t>
            </a:r>
          </a:p>
          <a:p>
            <a:r>
              <a:rPr kumimoji="1" lang="ja-JP" altLang="en-US" sz="2400" b="1" dirty="0"/>
              <a:t>簡潔さ</a:t>
            </a:r>
            <a:r>
              <a:rPr kumimoji="1" lang="en-US" altLang="ja-JP" sz="2400" dirty="0"/>
              <a:t>: </a:t>
            </a:r>
            <a:r>
              <a:rPr kumimoji="1" lang="ja-JP" altLang="en-US" sz="2400" dirty="0"/>
              <a:t>多機能であり、短い </a:t>
            </a:r>
            <a:r>
              <a:rPr kumimoji="1" lang="en-US" altLang="ja-JP" sz="2400" dirty="0"/>
              <a:t>SQL </a:t>
            </a:r>
            <a:r>
              <a:rPr kumimoji="1" lang="ja-JP" altLang="en-US" sz="2400" dirty="0"/>
              <a:t>でもさまざまな機能を使える</a:t>
            </a:r>
          </a:p>
          <a:p>
            <a:r>
              <a:rPr kumimoji="1" lang="ja-JP" altLang="en-US" sz="2400" b="1" dirty="0"/>
              <a:t>汎用性</a:t>
            </a:r>
            <a:r>
              <a:rPr kumimoji="1" lang="en-US" altLang="ja-JP" sz="2400" dirty="0"/>
              <a:t>: </a:t>
            </a:r>
            <a:r>
              <a:rPr kumimoji="1" lang="ja-JP" altLang="en-US" sz="2400" dirty="0"/>
              <a:t>複数の</a:t>
            </a:r>
            <a:r>
              <a:rPr lang="ja-JP" altLang="en-US" sz="2400" dirty="0"/>
              <a:t>リレーショナルデータベースシステム</a:t>
            </a:r>
            <a:r>
              <a:rPr kumimoji="1" lang="ja-JP" altLang="en-US" sz="2400" dirty="0"/>
              <a:t>で使用可能。</a:t>
            </a:r>
          </a:p>
          <a:p>
            <a:pPr marL="0" indent="0">
              <a:buNone/>
            </a:pPr>
            <a:r>
              <a:rPr kumimoji="1" lang="ja-JP" altLang="en-US" sz="2400" b="1" dirty="0"/>
              <a:t>活用のビジョン</a:t>
            </a:r>
          </a:p>
          <a:p>
            <a:r>
              <a:rPr kumimoji="1" lang="ja-JP" altLang="en-US" sz="2400" dirty="0"/>
              <a:t>リアルタイム</a:t>
            </a:r>
            <a:r>
              <a:rPr lang="ja-JP" altLang="en-US" sz="2400" dirty="0"/>
              <a:t>の</a:t>
            </a:r>
            <a:r>
              <a:rPr kumimoji="1" lang="ja-JP" altLang="en-US" sz="2400" dirty="0"/>
              <a:t>データ管理，自動分析など</a:t>
            </a:r>
          </a:p>
          <a:p>
            <a:pPr marL="0" indent="0">
              <a:buNone/>
            </a:pPr>
            <a:endParaRPr kumimoji="1" lang="ja-JP" altLang="en-US" sz="2400" b="1" dirty="0"/>
          </a:p>
        </p:txBody>
      </p:sp>
      <p:sp>
        <p:nvSpPr>
          <p:cNvPr id="4" name="スライド番号プレースホルダー 3">
            <a:extLst>
              <a:ext uri="{FF2B5EF4-FFF2-40B4-BE49-F238E27FC236}">
                <a16:creationId xmlns:a16="http://schemas.microsoft.com/office/drawing/2014/main" id="{94DB933C-8D0C-D03D-465C-D4C0CE4D7809}"/>
              </a:ext>
            </a:extLst>
          </p:cNvPr>
          <p:cNvSpPr>
            <a:spLocks noGrp="1"/>
          </p:cNvSpPr>
          <p:nvPr>
            <p:ph type="sldNum" sz="quarter" idx="12"/>
          </p:nvPr>
        </p:nvSpPr>
        <p:spPr/>
        <p:txBody>
          <a:bodyPr/>
          <a:lstStyle/>
          <a:p>
            <a:fld id="{E205D82C-95A1-431E-8E38-AA614A14CDCF}" type="slidenum">
              <a:rPr kumimoji="1" lang="ja-JP" altLang="en-US" smtClean="0"/>
              <a:t>31</a:t>
            </a:fld>
            <a:endParaRPr kumimoji="1" lang="ja-JP" altLang="en-US"/>
          </a:p>
        </p:txBody>
      </p:sp>
    </p:spTree>
    <p:extLst>
      <p:ext uri="{BB962C8B-B14F-4D97-AF65-F5344CB8AC3E}">
        <p14:creationId xmlns:p14="http://schemas.microsoft.com/office/powerpoint/2010/main" val="17238306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2-6. SQL </a:t>
            </a:r>
            <a:r>
              <a:rPr lang="ja-JP" altLang="en-US" sz="4500" dirty="0">
                <a:solidFill>
                  <a:schemeClr val="tx2"/>
                </a:solidFill>
                <a:latin typeface="メイリオ" panose="020B0604030504040204" pitchFamily="50" charset="-128"/>
              </a:rPr>
              <a:t>によるテーブル定義</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32</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4270189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latin typeface="Segoe UI" panose="020B0502040204020203" pitchFamily="34" charset="0"/>
                <a:cs typeface="Segoe UI" panose="020B0502040204020203" pitchFamily="34" charset="0"/>
              </a:rPr>
              <a:pPr>
                <a:lnSpc>
                  <a:spcPct val="100000"/>
                </a:lnSpc>
                <a:spcBef>
                  <a:spcPct val="0"/>
                </a:spcBef>
                <a:buFontTx/>
                <a:buNone/>
              </a:pPr>
              <a:t>33</a:t>
            </a:fld>
            <a:endParaRPr lang="ja-JP" altLang="en-US" sz="1350" dirty="0">
              <a:latin typeface="Segoe UI" panose="020B0502040204020203" pitchFamily="34" charset="0"/>
              <a:cs typeface="Segoe UI" panose="020B0502040204020203" pitchFamily="34" charset="0"/>
            </a:endParaRPr>
          </a:p>
        </p:txBody>
      </p:sp>
      <p:sp>
        <p:nvSpPr>
          <p:cNvPr id="19460" name="Rectangle 2"/>
          <p:cNvSpPr>
            <a:spLocks noGrp="1"/>
          </p:cNvSpPr>
          <p:nvPr>
            <p:ph type="title" idx="4294967295"/>
          </p:nvPr>
        </p:nvSpPr>
        <p:spPr>
          <a:xfrm>
            <a:off x="72681" y="160728"/>
            <a:ext cx="6429375" cy="753666"/>
          </a:xfrm>
        </p:spPr>
        <p:txBody>
          <a:bodyPr>
            <a:normAutofit/>
          </a:bodyPr>
          <a:lstStyle/>
          <a:p>
            <a:pPr>
              <a:lnSpc>
                <a:spcPct val="100000"/>
              </a:lnSpc>
              <a:spcBef>
                <a:spcPct val="20000"/>
              </a:spcBef>
            </a:pPr>
            <a:r>
              <a:rPr lang="ja-JP" altLang="en-US" sz="3000" dirty="0">
                <a:latin typeface="Segoe UI" panose="020B0502040204020203" pitchFamily="34" charset="0"/>
              </a:rPr>
              <a:t>データベースの構築手順</a:t>
            </a:r>
          </a:p>
        </p:txBody>
      </p:sp>
      <p:sp>
        <p:nvSpPr>
          <p:cNvPr id="3" name="右矢印 2"/>
          <p:cNvSpPr/>
          <p:nvPr/>
        </p:nvSpPr>
        <p:spPr>
          <a:xfrm>
            <a:off x="3436567"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7" name="Rectangle 3"/>
          <p:cNvSpPr txBox="1">
            <a:spLocks/>
          </p:cNvSpPr>
          <p:nvPr/>
        </p:nvSpPr>
        <p:spPr>
          <a:xfrm>
            <a:off x="3786439" y="3927629"/>
            <a:ext cx="2953797" cy="23692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テーブル定義</a:t>
            </a:r>
            <a:endParaRPr lang="en-US" altLang="ja-JP"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endParaRPr lang="en-US" altLang="ja-JP" sz="1800" dirty="0">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ja-JP" altLang="en-US" sz="1800" dirty="0">
                <a:latin typeface="Segoe UI" panose="020B0502040204020203" pitchFamily="34" charset="0"/>
                <a:ea typeface="メイリオ" panose="020B0604030504040204" pitchFamily="50" charset="-128"/>
                <a:cs typeface="Segoe UI" panose="020B0502040204020203" pitchFamily="34" charset="0"/>
              </a:rPr>
              <a:t>「こういうテーブルを使いたい」と設定するだけなので、テーブルは</a:t>
            </a:r>
            <a:r>
              <a:rPr lang="ja-JP" altLang="en-US" sz="1800" b="1" u="sng" dirty="0">
                <a:solidFill>
                  <a:srgbClr val="FF0000"/>
                </a:solidFill>
                <a:latin typeface="Segoe UI" panose="020B0502040204020203" pitchFamily="34" charset="0"/>
                <a:ea typeface="メイリオ" panose="020B0604030504040204" pitchFamily="50" charset="-128"/>
                <a:cs typeface="Segoe UI" panose="020B0502040204020203" pitchFamily="34" charset="0"/>
              </a:rPr>
              <a:t>空</a:t>
            </a: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19" name="右矢印 18"/>
          <p:cNvSpPr/>
          <p:nvPr/>
        </p:nvSpPr>
        <p:spPr>
          <a:xfrm>
            <a:off x="6353542" y="2471872"/>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0" name="Rectangle 3"/>
          <p:cNvSpPr txBox="1">
            <a:spLocks/>
          </p:cNvSpPr>
          <p:nvPr/>
        </p:nvSpPr>
        <p:spPr>
          <a:xfrm>
            <a:off x="1744198" y="3576655"/>
            <a:ext cx="1895096" cy="1305641"/>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データベース生成</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en-US" altLang="ja-JP" sz="1800" dirty="0">
                <a:latin typeface="Segoe UI" panose="020B0502040204020203" pitchFamily="34" charset="0"/>
                <a:ea typeface="メイリオ" panose="020B0604030504040204" pitchFamily="50" charset="-128"/>
                <a:cs typeface="Segoe UI" panose="020B0502040204020203" pitchFamily="34" charset="0"/>
              </a:rPr>
              <a:t>※</a:t>
            </a:r>
            <a:r>
              <a:rPr lang="ja-JP" altLang="en-US" sz="1800" dirty="0">
                <a:latin typeface="Segoe UI" panose="020B0502040204020203" pitchFamily="34" charset="0"/>
                <a:ea typeface="メイリオ" panose="020B0604030504040204" pitchFamily="50" charset="-128"/>
                <a:cs typeface="Segoe UI" panose="020B0502040204020203" pitchFamily="34" charset="0"/>
              </a:rPr>
              <a:t>　最初，データベースは</a:t>
            </a:r>
            <a:r>
              <a:rPr lang="ja-JP" altLang="en-US" sz="1800" b="1" u="sng" dirty="0">
                <a:solidFill>
                  <a:srgbClr val="FF0000"/>
                </a:solidFill>
                <a:latin typeface="Segoe UI" panose="020B0502040204020203" pitchFamily="34" charset="0"/>
                <a:ea typeface="メイリオ" panose="020B0604030504040204" pitchFamily="50" charset="-128"/>
                <a:cs typeface="Segoe UI" panose="020B0502040204020203" pitchFamily="34" charset="0"/>
              </a:rPr>
              <a:t>空</a:t>
            </a: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sp>
        <p:nvSpPr>
          <p:cNvPr id="22" name="Rectangle 3"/>
          <p:cNvSpPr txBox="1">
            <a:spLocks/>
          </p:cNvSpPr>
          <p:nvPr/>
        </p:nvSpPr>
        <p:spPr>
          <a:xfrm>
            <a:off x="6935029" y="4427416"/>
            <a:ext cx="2307782" cy="79856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b="1"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データ追加</a:t>
            </a:r>
            <a:endParaRPr lang="ja-JP" altLang="en-US" sz="24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1036" name="Picture 12" descr="http://1.bp.blogspot.com/-S6GY-o73FYk/UgsvAaFo8vI/AAAAAAAAXNs/0_jenbN5wYs/s800/cardboard_ope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44198" y="2226254"/>
            <a:ext cx="1623271" cy="1095967"/>
          </a:xfrm>
          <a:prstGeom prst="rect">
            <a:avLst/>
          </a:prstGeom>
          <a:noFill/>
          <a:extLst>
            <a:ext uri="{909E8E84-426E-40DD-AFC4-6F175D3DCCD1}">
              <a14:hiddenFill xmlns:a14="http://schemas.microsoft.com/office/drawing/2010/main">
                <a:solidFill>
                  <a:srgbClr val="FFFFFF"/>
                </a:solidFill>
              </a14:hiddenFill>
            </a:ext>
          </a:extLst>
        </p:spPr>
      </p:pic>
      <p:sp>
        <p:nvSpPr>
          <p:cNvPr id="18" name="右矢印 17"/>
          <p:cNvSpPr/>
          <p:nvPr/>
        </p:nvSpPr>
        <p:spPr>
          <a:xfrm>
            <a:off x="1287443" y="2471874"/>
            <a:ext cx="297029" cy="6833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1" name="Rectangle 3"/>
          <p:cNvSpPr txBox="1">
            <a:spLocks/>
          </p:cNvSpPr>
          <p:nvPr/>
        </p:nvSpPr>
        <p:spPr>
          <a:xfrm>
            <a:off x="-69825" y="3576655"/>
            <a:ext cx="2313447" cy="118768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データベース</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ja-JP" altLang="en-US" sz="2100" dirty="0">
                <a:solidFill>
                  <a:srgbClr val="C00000"/>
                </a:solidFill>
                <a:latin typeface="Segoe UI" panose="020B0502040204020203" pitchFamily="34" charset="0"/>
                <a:ea typeface="メイリオ" panose="020B0604030504040204" pitchFamily="50" charset="-128"/>
                <a:cs typeface="Segoe UI" panose="020B0502040204020203" pitchFamily="34" charset="0"/>
              </a:rPr>
              <a:t>設計</a:t>
            </a:r>
            <a:endParaRPr lang="en-US" altLang="ja-JP" sz="2100" dirty="0">
              <a:solidFill>
                <a:srgbClr val="C00000"/>
              </a:solidFill>
              <a:latin typeface="Segoe UI" panose="020B0502040204020203" pitchFamily="34" charset="0"/>
              <a:ea typeface="メイリオ" panose="020B0604030504040204" pitchFamily="50" charset="-128"/>
              <a:cs typeface="Segoe UI" panose="020B0502040204020203" pitchFamily="34" charset="0"/>
            </a:endParaRPr>
          </a:p>
          <a:p>
            <a:pPr marL="0" indent="0">
              <a:lnSpc>
                <a:spcPct val="75000"/>
              </a:lnSpc>
              <a:buNone/>
            </a:pPr>
            <a:r>
              <a:rPr lang="en-US" altLang="ja-JP" sz="2400" dirty="0">
                <a:latin typeface="Segoe UI" panose="020B0502040204020203" pitchFamily="34" charset="0"/>
                <a:ea typeface="メイリオ" panose="020B0604030504040204" pitchFamily="50" charset="-128"/>
                <a:cs typeface="Segoe UI" panose="020B0502040204020203" pitchFamily="34" charset="0"/>
              </a:rPr>
              <a:t>	</a:t>
            </a:r>
            <a:endParaRPr lang="en-US" altLang="ja-JP" sz="2400" dirty="0">
              <a:solidFill>
                <a:schemeClr val="tx1"/>
              </a:solidFill>
              <a:latin typeface="Segoe UI" panose="020B0502040204020203" pitchFamily="34" charset="0"/>
              <a:ea typeface="メイリオ" panose="020B0604030504040204" pitchFamily="50" charset="-128"/>
              <a:cs typeface="Segoe UI" panose="020B0502040204020203" pitchFamily="34" charset="0"/>
            </a:endParaRPr>
          </a:p>
          <a:p>
            <a:pPr>
              <a:lnSpc>
                <a:spcPct val="120000"/>
              </a:lnSpc>
            </a:pPr>
            <a:endParaRPr lang="ja-JP" altLang="en-US" sz="2400" dirty="0">
              <a:solidFill>
                <a:schemeClr val="accent6">
                  <a:lumMod val="50000"/>
                </a:schemeClr>
              </a:solidFill>
              <a:latin typeface="Segoe UI" panose="020B0502040204020203" pitchFamily="34" charset="0"/>
              <a:ea typeface="メイリオ" panose="020B0604030504040204" pitchFamily="50" charset="-128"/>
              <a:cs typeface="Segoe UI" panose="020B0502040204020203" pitchFamily="34" charset="0"/>
            </a:endParaRPr>
          </a:p>
        </p:txBody>
      </p:sp>
      <p:pic>
        <p:nvPicPr>
          <p:cNvPr id="23" name="Picture 2" descr="http://3.bp.blogspot.com/-1Sriaf-OlmA/VJ6XfS-a-fI/AAAAAAAAqL0/xHBZTS6r9hM/s800/job_kenchikuk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7" y="2245535"/>
            <a:ext cx="1136074" cy="113607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5" name="表 14"/>
          <p:cNvGraphicFramePr>
            <a:graphicFrameLocks noGrp="1"/>
          </p:cNvGraphicFramePr>
          <p:nvPr/>
        </p:nvGraphicFramePr>
        <p:xfrm>
          <a:off x="3902273" y="2094682"/>
          <a:ext cx="2297832" cy="777240"/>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nvGraphicFramePr>
        <p:xfrm>
          <a:off x="6804008" y="2068780"/>
          <a:ext cx="2297832" cy="1088909"/>
        </p:xfrm>
        <a:graphic>
          <a:graphicData uri="http://schemas.openxmlformats.org/drawingml/2006/table">
            <a:tbl>
              <a:tblPr firstRow="1" bandRow="1">
                <a:tableStyleId>{5C22544A-7EE6-4342-B048-85BDC9FD1C3A}</a:tableStyleId>
              </a:tblPr>
              <a:tblGrid>
                <a:gridCol w="398646">
                  <a:extLst>
                    <a:ext uri="{9D8B030D-6E8A-4147-A177-3AD203B41FA5}">
                      <a16:colId xmlns:a16="http://schemas.microsoft.com/office/drawing/2014/main" val="20000"/>
                    </a:ext>
                  </a:extLst>
                </a:gridCol>
                <a:gridCol w="627080">
                  <a:extLst>
                    <a:ext uri="{9D8B030D-6E8A-4147-A177-3AD203B41FA5}">
                      <a16:colId xmlns:a16="http://schemas.microsoft.com/office/drawing/2014/main" val="20001"/>
                    </a:ext>
                  </a:extLst>
                </a:gridCol>
                <a:gridCol w="629809">
                  <a:extLst>
                    <a:ext uri="{9D8B030D-6E8A-4147-A177-3AD203B41FA5}">
                      <a16:colId xmlns:a16="http://schemas.microsoft.com/office/drawing/2014/main" val="20002"/>
                    </a:ext>
                  </a:extLst>
                </a:gridCol>
                <a:gridCol w="642297">
                  <a:extLst>
                    <a:ext uri="{9D8B030D-6E8A-4147-A177-3AD203B41FA5}">
                      <a16:colId xmlns:a16="http://schemas.microsoft.com/office/drawing/2014/main" val="20003"/>
                    </a:ext>
                  </a:extLst>
                </a:gridCol>
              </a:tblGrid>
              <a:tr h="48006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購入者</a:t>
                      </a:r>
                    </a:p>
                  </a:txBody>
                  <a:tcPr marL="68580" marR="68580" marT="34290" marB="34290"/>
                </a:tc>
                <a:tc>
                  <a:txBody>
                    <a:bodyPr/>
                    <a:lstStyle/>
                    <a:p>
                      <a:pPr algn="ctr"/>
                      <a:r>
                        <a:rPr kumimoji="1" lang="ja-JP" altLang="en-US" sz="1400" dirty="0"/>
                        <a:t>商品</a:t>
                      </a: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数量</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X</a:t>
                      </a:r>
                      <a:endParaRPr kumimoji="1" lang="ja-JP" altLang="en-US" sz="1400" dirty="0"/>
                    </a:p>
                  </a:txBody>
                  <a:tcPr marL="68580" marR="68580" marT="34290" marB="34290"/>
                </a:tc>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en-US" altLang="ja-JP" sz="1400" dirty="0"/>
                        <a:t>10</a:t>
                      </a:r>
                      <a:endParaRPr kumimoji="1" lang="ja-JP" altLang="en-US" sz="1400" dirty="0"/>
                    </a:p>
                  </a:txBody>
                  <a:tcPr marL="68580" marR="68580" marT="34290" marB="34290"/>
                </a:tc>
                <a:extLst>
                  <a:ext uri="{0D108BD9-81ED-4DB2-BD59-A6C34878D82A}">
                    <a16:rowId xmlns:a16="http://schemas.microsoft.com/office/drawing/2014/main" val="10001"/>
                  </a:ext>
                </a:extLst>
              </a:tr>
              <a:tr h="311669">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Y</a:t>
                      </a:r>
                      <a:endParaRPr kumimoji="1" lang="ja-JP" altLang="en-US" sz="1400" dirty="0"/>
                    </a:p>
                  </a:txBody>
                  <a:tcPr marL="68580" marR="68580" marT="34290" marB="34290"/>
                </a:tc>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en-US" altLang="ja-JP" sz="1400" dirty="0"/>
                        <a:t>5</a:t>
                      </a:r>
                      <a:endParaRPr kumimoji="1" lang="ja-JP" altLang="en-US" sz="1400" dirty="0"/>
                    </a:p>
                  </a:txBody>
                  <a:tcPr marL="68580" marR="68580" marT="34290" marB="34290"/>
                </a:tc>
                <a:extLst>
                  <a:ext uri="{0D108BD9-81ED-4DB2-BD59-A6C34878D82A}">
                    <a16:rowId xmlns:a16="http://schemas.microsoft.com/office/drawing/2014/main" val="10002"/>
                  </a:ext>
                </a:extLst>
              </a:tr>
            </a:tbl>
          </a:graphicData>
        </a:graphic>
      </p:graphicFrame>
      <p:graphicFrame>
        <p:nvGraphicFramePr>
          <p:cNvPr id="24" name="表 23"/>
          <p:cNvGraphicFramePr>
            <a:graphicFrameLocks noGrp="1"/>
          </p:cNvGraphicFramePr>
          <p:nvPr/>
        </p:nvGraphicFramePr>
        <p:xfrm>
          <a:off x="6853100" y="3232482"/>
          <a:ext cx="2199647" cy="112776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r>
                        <a:rPr kumimoji="1" lang="en-US" altLang="ja-JP" sz="1400" dirty="0"/>
                        <a:t>1</a:t>
                      </a:r>
                      <a:endParaRPr kumimoji="1" lang="ja-JP" altLang="en-US" sz="1400" dirty="0"/>
                    </a:p>
                  </a:txBody>
                  <a:tcPr marL="68580" marR="68580" marT="34290" marB="34290"/>
                </a:tc>
                <a:tc>
                  <a:txBody>
                    <a:bodyPr/>
                    <a:lstStyle/>
                    <a:p>
                      <a:pPr algn="r"/>
                      <a:r>
                        <a:rPr kumimoji="1" lang="ja-JP" altLang="en-US" sz="1400" dirty="0"/>
                        <a:t>みかん</a:t>
                      </a:r>
                    </a:p>
                  </a:txBody>
                  <a:tcPr marL="68580" marR="68580" marT="34290" marB="34290"/>
                </a:tc>
                <a:tc>
                  <a:txBody>
                    <a:bodyPr/>
                    <a:lstStyle/>
                    <a:p>
                      <a:pPr algn="r"/>
                      <a:r>
                        <a:rPr kumimoji="1" lang="en-US" altLang="ja-JP" sz="1400" dirty="0"/>
                        <a:t>50</a:t>
                      </a:r>
                      <a:endParaRPr kumimoji="1" lang="ja-JP" altLang="en-US" sz="1400" dirty="0"/>
                    </a:p>
                  </a:txBody>
                  <a:tcPr marL="68580" marR="68580" marT="34290" marB="34290"/>
                </a:tc>
                <a:extLst>
                  <a:ext uri="{0D108BD9-81ED-4DB2-BD59-A6C34878D82A}">
                    <a16:rowId xmlns:a16="http://schemas.microsoft.com/office/drawing/2014/main" val="10001"/>
                  </a:ext>
                </a:extLst>
              </a:tr>
              <a:tr h="274320">
                <a:tc>
                  <a:txBody>
                    <a:bodyPr/>
                    <a:lstStyle/>
                    <a:p>
                      <a:pPr algn="r"/>
                      <a:r>
                        <a:rPr kumimoji="1" lang="en-US" altLang="ja-JP" sz="1400" dirty="0"/>
                        <a:t>2</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100</a:t>
                      </a:r>
                      <a:endParaRPr kumimoji="1" lang="ja-JP" altLang="en-US" sz="1400" dirty="0"/>
                    </a:p>
                  </a:txBody>
                  <a:tcPr marL="68580" marR="68580" marT="34290" marB="34290"/>
                </a:tc>
                <a:extLst>
                  <a:ext uri="{0D108BD9-81ED-4DB2-BD59-A6C34878D82A}">
                    <a16:rowId xmlns:a16="http://schemas.microsoft.com/office/drawing/2014/main" val="10002"/>
                  </a:ext>
                </a:extLst>
              </a:tr>
              <a:tr h="274320">
                <a:tc>
                  <a:txBody>
                    <a:bodyPr/>
                    <a:lstStyle/>
                    <a:p>
                      <a:pPr algn="r"/>
                      <a:r>
                        <a:rPr kumimoji="1" lang="en-US" altLang="ja-JP" sz="1400" dirty="0"/>
                        <a:t>3</a:t>
                      </a:r>
                      <a:endParaRPr kumimoji="1" lang="ja-JP" altLang="en-US" sz="1400" dirty="0"/>
                    </a:p>
                  </a:txBody>
                  <a:tcPr marL="68580" marR="68580" marT="34290" marB="34290"/>
                </a:tc>
                <a:tc>
                  <a:txBody>
                    <a:bodyPr/>
                    <a:lstStyle/>
                    <a:p>
                      <a:pPr algn="r"/>
                      <a:r>
                        <a:rPr kumimoji="1" lang="ja-JP" altLang="en-US" sz="1400" dirty="0"/>
                        <a:t>りんご</a:t>
                      </a:r>
                    </a:p>
                  </a:txBody>
                  <a:tcPr marL="68580" marR="68580" marT="34290" marB="34290"/>
                </a:tc>
                <a:tc>
                  <a:txBody>
                    <a:bodyPr/>
                    <a:lstStyle/>
                    <a:p>
                      <a:pPr algn="r"/>
                      <a:r>
                        <a:rPr kumimoji="1" lang="en-US" altLang="ja-JP" sz="1400" dirty="0"/>
                        <a:t>150</a:t>
                      </a:r>
                      <a:endParaRPr kumimoji="1" lang="ja-JP" altLang="en-US" sz="1400" dirty="0"/>
                    </a:p>
                  </a:txBody>
                  <a:tcPr marL="68580" marR="68580" marT="34290" marB="34290"/>
                </a:tc>
                <a:extLst>
                  <a:ext uri="{0D108BD9-81ED-4DB2-BD59-A6C34878D82A}">
                    <a16:rowId xmlns:a16="http://schemas.microsoft.com/office/drawing/2014/main" val="4005294067"/>
                  </a:ext>
                </a:extLst>
              </a:tr>
            </a:tbl>
          </a:graphicData>
        </a:graphic>
      </p:graphicFrame>
      <p:graphicFrame>
        <p:nvGraphicFramePr>
          <p:cNvPr id="25" name="表 24"/>
          <p:cNvGraphicFramePr>
            <a:graphicFrameLocks noGrp="1"/>
          </p:cNvGraphicFramePr>
          <p:nvPr/>
        </p:nvGraphicFramePr>
        <p:xfrm>
          <a:off x="3904552" y="3055907"/>
          <a:ext cx="2199647" cy="563880"/>
        </p:xfrm>
        <a:graphic>
          <a:graphicData uri="http://schemas.openxmlformats.org/drawingml/2006/table">
            <a:tbl>
              <a:tblPr firstRow="1" bandRow="1">
                <a:tableStyleId>{5C22544A-7EE6-4342-B048-85BDC9FD1C3A}</a:tableStyleId>
              </a:tblPr>
              <a:tblGrid>
                <a:gridCol w="573431">
                  <a:extLst>
                    <a:ext uri="{9D8B030D-6E8A-4147-A177-3AD203B41FA5}">
                      <a16:colId xmlns:a16="http://schemas.microsoft.com/office/drawing/2014/main" val="20000"/>
                    </a:ext>
                  </a:extLst>
                </a:gridCol>
                <a:gridCol w="893000">
                  <a:extLst>
                    <a:ext uri="{9D8B030D-6E8A-4147-A177-3AD203B41FA5}">
                      <a16:colId xmlns:a16="http://schemas.microsoft.com/office/drawing/2014/main" val="20001"/>
                    </a:ext>
                  </a:extLst>
                </a:gridCol>
                <a:gridCol w="733216">
                  <a:extLst>
                    <a:ext uri="{9D8B030D-6E8A-4147-A177-3AD203B41FA5}">
                      <a16:colId xmlns:a16="http://schemas.microsoft.com/office/drawing/2014/main" val="20002"/>
                    </a:ext>
                  </a:extLst>
                </a:gridCol>
              </a:tblGrid>
              <a:tr h="274320">
                <a:tc>
                  <a:txBody>
                    <a:bodyPr/>
                    <a:lstStyle/>
                    <a:p>
                      <a:pPr algn="ctr"/>
                      <a:r>
                        <a:rPr kumimoji="1" lang="en-US" altLang="ja-JP" sz="1400" dirty="0"/>
                        <a:t>ID</a:t>
                      </a:r>
                      <a:endParaRPr kumimoji="1" lang="ja-JP" altLang="en-US" sz="1400" dirty="0"/>
                    </a:p>
                  </a:txBody>
                  <a:tcPr marL="68580" marR="68580" marT="34290" marB="34290"/>
                </a:tc>
                <a:tc>
                  <a:txBody>
                    <a:bodyPr/>
                    <a:lstStyle/>
                    <a:p>
                      <a:pPr algn="ctr"/>
                      <a:r>
                        <a:rPr kumimoji="1" lang="ja-JP" altLang="en-US" sz="1400" dirty="0"/>
                        <a:t>名前</a:t>
                      </a:r>
                    </a:p>
                  </a:txBody>
                  <a:tcPr marL="68580" marR="68580" marT="34290" marB="34290"/>
                </a:tc>
                <a:tc>
                  <a:txBody>
                    <a:bodyPr/>
                    <a:lstStyle/>
                    <a:p>
                      <a:pPr algn="ctr"/>
                      <a:r>
                        <a:rPr kumimoji="1" lang="ja-JP" altLang="en-US" sz="1400" dirty="0"/>
                        <a:t>単価</a:t>
                      </a:r>
                    </a:p>
                  </a:txBody>
                  <a:tcPr marL="68580" marR="68580" marT="34290" marB="34290"/>
                </a:tc>
                <a:extLst>
                  <a:ext uri="{0D108BD9-81ED-4DB2-BD59-A6C34878D82A}">
                    <a16:rowId xmlns:a16="http://schemas.microsoft.com/office/drawing/2014/main" val="10000"/>
                  </a:ext>
                </a:extLst>
              </a:tr>
              <a:tr h="274320">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tc>
                  <a:txBody>
                    <a:bodyPr/>
                    <a:lstStyle/>
                    <a:p>
                      <a:pPr algn="r"/>
                      <a:endParaRPr kumimoji="1" lang="ja-JP" altLang="en-US" sz="1400" dirty="0"/>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174344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テーブル定義とデータの追加</a:t>
            </a:r>
            <a:endParaRPr kumimoji="1" lang="ja-JP" altLang="en-US" dirty="0"/>
          </a:p>
        </p:txBody>
      </p:sp>
      <p:sp>
        <p:nvSpPr>
          <p:cNvPr id="3" name="コンテンツ プレースホルダー 2"/>
          <p:cNvSpPr>
            <a:spLocks noGrp="1"/>
          </p:cNvSpPr>
          <p:nvPr>
            <p:ph idx="1"/>
          </p:nvPr>
        </p:nvSpPr>
        <p:spPr>
          <a:xfrm>
            <a:off x="321845" y="730015"/>
            <a:ext cx="8461208" cy="5875223"/>
          </a:xfrm>
        </p:spPr>
        <p:txBody>
          <a:bodyPr>
            <a:normAutofit/>
          </a:bodyPr>
          <a:lstStyle/>
          <a:p>
            <a:pPr marL="0" indent="0">
              <a:buNone/>
            </a:pPr>
            <a:r>
              <a:rPr kumimoji="1" lang="ja-JP" altLang="en-US" sz="2400" dirty="0"/>
              <a:t>① </a:t>
            </a:r>
            <a:r>
              <a:rPr lang="ja-JP" altLang="en-US" sz="2400" b="1" dirty="0"/>
              <a:t>テーブル定義</a:t>
            </a:r>
            <a:endParaRPr lang="en-US" altLang="ja-JP" sz="2400" dirty="0"/>
          </a:p>
          <a:p>
            <a:r>
              <a:rPr lang="ja-JP" altLang="en-US" sz="2400" b="1" dirty="0"/>
              <a:t>テーブル名</a:t>
            </a:r>
            <a:r>
              <a:rPr lang="ja-JP" altLang="en-US" sz="2400" dirty="0"/>
              <a:t>：</a:t>
            </a:r>
            <a:r>
              <a:rPr lang="ja-JP" altLang="en-US" sz="2400" b="1" dirty="0">
                <a:solidFill>
                  <a:srgbClr val="C00000"/>
                </a:solidFill>
              </a:rPr>
              <a:t>商品</a:t>
            </a:r>
            <a:endParaRPr lang="en-US" altLang="ja-JP" sz="2400" b="1" dirty="0">
              <a:solidFill>
                <a:srgbClr val="C00000"/>
              </a:solidFill>
            </a:endParaRPr>
          </a:p>
          <a:p>
            <a:r>
              <a:rPr lang="ja-JP" altLang="en-US" sz="2400" b="1" dirty="0"/>
              <a:t>属性名</a:t>
            </a:r>
            <a:r>
              <a:rPr lang="ja-JP" altLang="en-US" sz="2400" dirty="0"/>
              <a:t>：</a:t>
            </a:r>
            <a:r>
              <a:rPr lang="en-US" altLang="ja-JP" sz="2400" b="1" dirty="0">
                <a:solidFill>
                  <a:srgbClr val="C00000"/>
                </a:solidFill>
              </a:rPr>
              <a:t>ID</a:t>
            </a:r>
            <a:r>
              <a:rPr lang="ja-JP" altLang="en-US" sz="2400" b="1" dirty="0">
                <a:solidFill>
                  <a:srgbClr val="C00000"/>
                </a:solidFill>
              </a:rPr>
              <a:t>、商品名、単価</a:t>
            </a:r>
            <a:endParaRPr lang="en-US" altLang="ja-JP" sz="2400" b="1" dirty="0">
              <a:solidFill>
                <a:srgbClr val="C00000"/>
              </a:solidFill>
            </a:endParaRPr>
          </a:p>
          <a:p>
            <a:r>
              <a:rPr lang="ja-JP" altLang="en-US" sz="2400" b="1" dirty="0"/>
              <a:t>属性のデータ型</a:t>
            </a:r>
            <a:r>
              <a:rPr lang="ja-JP" altLang="en-US" sz="2400" dirty="0"/>
              <a:t>：</a:t>
            </a:r>
            <a:r>
              <a:rPr lang="ja-JP" altLang="en-US" sz="2400" b="1" dirty="0">
                <a:solidFill>
                  <a:srgbClr val="C00000"/>
                </a:solidFill>
              </a:rPr>
              <a:t>数値・オートナンバー、テキスト、数値</a:t>
            </a:r>
            <a:endParaRPr lang="en-US" altLang="ja-JP" sz="2400" b="1" dirty="0">
              <a:solidFill>
                <a:srgbClr val="C00000"/>
              </a:solidFill>
            </a:endParaRPr>
          </a:p>
          <a:p>
            <a:r>
              <a:rPr kumimoji="1" lang="ja-JP" altLang="en-US" sz="2400" dirty="0"/>
              <a:t>データの</a:t>
            </a:r>
            <a:r>
              <a:rPr lang="ja-JP" altLang="en-US" sz="2400" dirty="0"/>
              <a:t>整合</a:t>
            </a:r>
            <a:r>
              <a:rPr kumimoji="1" lang="ja-JP" altLang="en-US" sz="2400" dirty="0"/>
              <a:t>性を保つための</a:t>
            </a:r>
            <a:r>
              <a:rPr kumimoji="1" lang="ja-JP" altLang="en-US" sz="2400" b="1" dirty="0"/>
              <a:t>制約</a:t>
            </a:r>
            <a:r>
              <a:rPr kumimoji="1" lang="ja-JP" altLang="en-US" sz="2400" dirty="0"/>
              <a:t>：</a:t>
            </a:r>
            <a:r>
              <a:rPr kumimoji="1" lang="ja-JP" altLang="en-US" sz="2400" b="1" dirty="0">
                <a:solidFill>
                  <a:srgbClr val="C00000"/>
                </a:solidFill>
              </a:rPr>
              <a:t>なし</a:t>
            </a:r>
            <a:endParaRPr kumimoji="1" lang="en-US" altLang="ja-JP" sz="2400" b="1" dirty="0">
              <a:solidFill>
                <a:srgbClr val="C00000"/>
              </a:solidFill>
            </a:endParaRPr>
          </a:p>
          <a:p>
            <a:endParaRPr lang="en-US" altLang="ja-JP" sz="2400" dirty="0"/>
          </a:p>
          <a:p>
            <a:pPr marL="0" indent="0">
              <a:buNone/>
            </a:pPr>
            <a:r>
              <a:rPr kumimoji="1" lang="ja-JP" altLang="en-US" sz="2400" dirty="0"/>
              <a:t>② 続いて</a:t>
            </a:r>
            <a:r>
              <a:rPr lang="ja-JP" altLang="en-US" sz="2400" dirty="0"/>
              <a:t>、</a:t>
            </a:r>
            <a:r>
              <a:rPr lang="ja-JP" altLang="en-US" sz="2400" b="1" dirty="0"/>
              <a:t>テーブルに実際のデータを追加</a:t>
            </a:r>
            <a:endParaRPr lang="en-US" altLang="ja-JP" sz="2400" b="1" dirty="0"/>
          </a:p>
        </p:txBody>
      </p:sp>
      <p:sp>
        <p:nvSpPr>
          <p:cNvPr id="4" name="スライド番号プレースホルダー 3"/>
          <p:cNvSpPr>
            <a:spLocks noGrp="1"/>
          </p:cNvSpPr>
          <p:nvPr>
            <p:ph type="sldNum" sz="quarter" idx="12"/>
          </p:nvPr>
        </p:nvSpPr>
        <p:spPr/>
        <p:txBody>
          <a:bodyPr/>
          <a:lstStyle/>
          <a:p>
            <a:fld id="{E205D82C-95A1-431E-8E38-AA614A14CDCF}" type="slidenum">
              <a:rPr kumimoji="1" lang="ja-JP" altLang="en-US" smtClean="0"/>
              <a:t>34</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770347335"/>
              </p:ext>
            </p:extLst>
          </p:nvPr>
        </p:nvGraphicFramePr>
        <p:xfrm>
          <a:off x="863421" y="4125110"/>
          <a:ext cx="6392334" cy="2060418"/>
        </p:xfrm>
        <a:graphic>
          <a:graphicData uri="http://schemas.openxmlformats.org/drawingml/2006/table">
            <a:tbl>
              <a:tblPr firstRow="1" bandRow="1">
                <a:tableStyleId>{5C22544A-7EE6-4342-B048-85BDC9FD1C3A}</a:tableStyleId>
              </a:tblPr>
              <a:tblGrid>
                <a:gridCol w="2130778">
                  <a:extLst>
                    <a:ext uri="{9D8B030D-6E8A-4147-A177-3AD203B41FA5}">
                      <a16:colId xmlns:a16="http://schemas.microsoft.com/office/drawing/2014/main" val="20000"/>
                    </a:ext>
                  </a:extLst>
                </a:gridCol>
                <a:gridCol w="2130778">
                  <a:extLst>
                    <a:ext uri="{9D8B030D-6E8A-4147-A177-3AD203B41FA5}">
                      <a16:colId xmlns:a16="http://schemas.microsoft.com/office/drawing/2014/main" val="20001"/>
                    </a:ext>
                  </a:extLst>
                </a:gridCol>
                <a:gridCol w="2130778">
                  <a:extLst>
                    <a:ext uri="{9D8B030D-6E8A-4147-A177-3AD203B41FA5}">
                      <a16:colId xmlns:a16="http://schemas.microsoft.com/office/drawing/2014/main" val="20002"/>
                    </a:ext>
                  </a:extLst>
                </a:gridCol>
              </a:tblGrid>
              <a:tr h="686806">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686806">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686806">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bl>
          </a:graphicData>
        </a:graphic>
      </p:graphicFrame>
      <p:sp>
        <p:nvSpPr>
          <p:cNvPr id="6" name="テキスト ボックス 5"/>
          <p:cNvSpPr txBox="1"/>
          <p:nvPr/>
        </p:nvSpPr>
        <p:spPr>
          <a:xfrm>
            <a:off x="1127204" y="6150114"/>
            <a:ext cx="1980029" cy="707886"/>
          </a:xfrm>
          <a:prstGeom prst="rect">
            <a:avLst/>
          </a:prstGeom>
          <a:noFill/>
        </p:spPr>
        <p:txBody>
          <a:bodyPr wrap="none" rtlCol="0">
            <a:spAutoFit/>
          </a:bodyPr>
          <a:lstStyle/>
          <a:p>
            <a:r>
              <a:rPr lang="ja-JP" altLang="en-US" sz="2000" b="1" dirty="0">
                <a:solidFill>
                  <a:srgbClr val="C00000"/>
                </a:solidFill>
              </a:rPr>
              <a:t>数値・</a:t>
            </a:r>
            <a:endParaRPr lang="en-US" altLang="ja-JP" sz="2000" b="1" dirty="0">
              <a:solidFill>
                <a:srgbClr val="C00000"/>
              </a:solidFill>
            </a:endParaRPr>
          </a:p>
          <a:p>
            <a:r>
              <a:rPr kumimoji="1" lang="ja-JP" altLang="en-US" sz="2000" b="1" dirty="0">
                <a:solidFill>
                  <a:srgbClr val="C00000"/>
                </a:solidFill>
              </a:rPr>
              <a:t>オートナンバー</a:t>
            </a:r>
          </a:p>
        </p:txBody>
      </p:sp>
      <p:sp>
        <p:nvSpPr>
          <p:cNvPr id="7" name="テキスト ボックス 6"/>
          <p:cNvSpPr txBox="1"/>
          <p:nvPr/>
        </p:nvSpPr>
        <p:spPr>
          <a:xfrm>
            <a:off x="3378021" y="6220185"/>
            <a:ext cx="1210588" cy="400110"/>
          </a:xfrm>
          <a:prstGeom prst="rect">
            <a:avLst/>
          </a:prstGeom>
          <a:noFill/>
        </p:spPr>
        <p:txBody>
          <a:bodyPr wrap="none" rtlCol="0">
            <a:spAutoFit/>
          </a:bodyPr>
          <a:lstStyle/>
          <a:p>
            <a:r>
              <a:rPr lang="ja-JP" altLang="en-US" sz="2000" b="1" dirty="0">
                <a:solidFill>
                  <a:srgbClr val="C00000"/>
                </a:solidFill>
              </a:rPr>
              <a:t>テキスト</a:t>
            </a:r>
            <a:endParaRPr kumimoji="1" lang="ja-JP" altLang="en-US" sz="2000" b="1" dirty="0">
              <a:solidFill>
                <a:srgbClr val="C00000"/>
              </a:solidFill>
            </a:endParaRPr>
          </a:p>
        </p:txBody>
      </p:sp>
      <p:sp>
        <p:nvSpPr>
          <p:cNvPr id="8" name="テキスト ボックス 7"/>
          <p:cNvSpPr txBox="1"/>
          <p:nvPr/>
        </p:nvSpPr>
        <p:spPr>
          <a:xfrm>
            <a:off x="5580412" y="6220184"/>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
        <p:nvSpPr>
          <p:cNvPr id="9" name="楕円 8">
            <a:extLst>
              <a:ext uri="{FF2B5EF4-FFF2-40B4-BE49-F238E27FC236}">
                <a16:creationId xmlns:a16="http://schemas.microsoft.com/office/drawing/2014/main" id="{3B2758D7-6074-4F18-1374-3CB800720C8B}"/>
              </a:ext>
            </a:extLst>
          </p:cNvPr>
          <p:cNvSpPr/>
          <p:nvPr/>
        </p:nvSpPr>
        <p:spPr>
          <a:xfrm>
            <a:off x="2234815" y="4931086"/>
            <a:ext cx="1143207" cy="1300532"/>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0" name="テキスト ボックス 9">
            <a:extLst>
              <a:ext uri="{FF2B5EF4-FFF2-40B4-BE49-F238E27FC236}">
                <a16:creationId xmlns:a16="http://schemas.microsoft.com/office/drawing/2014/main" id="{65973C75-43EE-3E6A-7B4D-D45E9EF9401F}"/>
              </a:ext>
            </a:extLst>
          </p:cNvPr>
          <p:cNvSpPr txBox="1"/>
          <p:nvPr/>
        </p:nvSpPr>
        <p:spPr>
          <a:xfrm>
            <a:off x="388155" y="5408227"/>
            <a:ext cx="1980029" cy="1015663"/>
          </a:xfrm>
          <a:prstGeom prst="rect">
            <a:avLst/>
          </a:prstGeom>
          <a:noFill/>
        </p:spPr>
        <p:txBody>
          <a:bodyPr wrap="none" rtlCol="0">
            <a:spAutoFit/>
          </a:bodyPr>
          <a:lstStyle/>
          <a:p>
            <a:r>
              <a:rPr kumimoji="1" lang="en-US" altLang="ja-JP" sz="2000" b="1" dirty="0">
                <a:solidFill>
                  <a:srgbClr val="0000FF"/>
                </a:solidFill>
              </a:rPr>
              <a:t>1, 2, 3 </a:t>
            </a:r>
            <a:r>
              <a:rPr kumimoji="1" lang="ja-JP" altLang="en-US" sz="2000" b="1" dirty="0" err="1">
                <a:solidFill>
                  <a:srgbClr val="0000FF"/>
                </a:solidFill>
              </a:rPr>
              <a:t>のような</a:t>
            </a:r>
            <a:endParaRPr kumimoji="1" lang="en-US" altLang="ja-JP" sz="2000" b="1" dirty="0">
              <a:solidFill>
                <a:srgbClr val="0000FF"/>
              </a:solidFill>
            </a:endParaRPr>
          </a:p>
          <a:p>
            <a:r>
              <a:rPr lang="ja-JP" altLang="en-US" sz="2000" b="1" dirty="0">
                <a:solidFill>
                  <a:srgbClr val="0000FF"/>
                </a:solidFill>
              </a:rPr>
              <a:t>通し番号が</a:t>
            </a:r>
            <a:endParaRPr lang="en-US" altLang="ja-JP" sz="2000" b="1" dirty="0">
              <a:solidFill>
                <a:srgbClr val="0000FF"/>
              </a:solidFill>
            </a:endParaRPr>
          </a:p>
          <a:p>
            <a:r>
              <a:rPr kumimoji="1" lang="ja-JP" altLang="en-US" sz="2000" b="1" u="sng" dirty="0">
                <a:solidFill>
                  <a:srgbClr val="0000FF"/>
                </a:solidFill>
              </a:rPr>
              <a:t>自動設定</a:t>
            </a:r>
            <a:r>
              <a:rPr kumimoji="1" lang="ja-JP" altLang="en-US" sz="2000" b="1" dirty="0">
                <a:solidFill>
                  <a:srgbClr val="0000FF"/>
                </a:solidFill>
              </a:rPr>
              <a:t>される</a:t>
            </a:r>
          </a:p>
        </p:txBody>
      </p:sp>
    </p:spTree>
    <p:extLst>
      <p:ext uri="{BB962C8B-B14F-4D97-AF65-F5344CB8AC3E}">
        <p14:creationId xmlns:p14="http://schemas.microsoft.com/office/powerpoint/2010/main" val="19513295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en-US" altLang="ja-JP" sz="2400" b="1" dirty="0"/>
              <a:t>create table</a:t>
            </a:r>
            <a:r>
              <a:rPr lang="ja-JP" altLang="en-US" sz="2400" dirty="0"/>
              <a:t>を使用してテーブル定義</a:t>
            </a:r>
            <a:endParaRPr lang="en-US" altLang="ja-JP" sz="2400" dirty="0"/>
          </a:p>
          <a:p>
            <a:r>
              <a:rPr lang="ja-JP" altLang="en-US" sz="2400" dirty="0"/>
              <a:t> 構文</a:t>
            </a:r>
            <a:br>
              <a:rPr lang="en-US" altLang="ja-JP" sz="2400" dirty="0"/>
            </a:br>
            <a:r>
              <a:rPr lang="en-US" altLang="ja-JP" sz="2400" dirty="0"/>
              <a:t>create table </a:t>
            </a:r>
            <a:r>
              <a:rPr lang="ja-JP" altLang="en-US" sz="2400" dirty="0"/>
              <a:t>テーブル名 </a:t>
            </a:r>
            <a:r>
              <a:rPr lang="en-US" altLang="ja-JP" sz="2400" dirty="0"/>
              <a:t>(</a:t>
            </a:r>
            <a:r>
              <a:rPr lang="ja-JP" altLang="en-US" sz="2400" dirty="0"/>
              <a:t>列</a:t>
            </a:r>
            <a:r>
              <a:rPr lang="en-US" altLang="ja-JP" sz="2400" dirty="0"/>
              <a:t>1 </a:t>
            </a:r>
            <a:r>
              <a:rPr lang="ja-JP" altLang="en-US" sz="2400" dirty="0"/>
              <a:t>型</a:t>
            </a:r>
            <a:r>
              <a:rPr lang="en-US" altLang="ja-JP" sz="2400" dirty="0"/>
              <a:t>1, </a:t>
            </a:r>
            <a:r>
              <a:rPr lang="ja-JP" altLang="en-US" sz="2400" dirty="0"/>
              <a:t>列</a:t>
            </a:r>
            <a:r>
              <a:rPr lang="en-US" altLang="ja-JP" sz="2400" dirty="0"/>
              <a:t>2 </a:t>
            </a:r>
            <a:r>
              <a:rPr lang="ja-JP" altLang="en-US" sz="2400" dirty="0"/>
              <a:t>型</a:t>
            </a:r>
            <a:r>
              <a:rPr lang="en-US" altLang="ja-JP" sz="2400" dirty="0"/>
              <a:t>2); </a:t>
            </a:r>
          </a:p>
          <a:p>
            <a:r>
              <a:rPr lang="ja-JP" altLang="en-US" sz="2400" dirty="0"/>
              <a:t>例 </a:t>
            </a:r>
            <a:br>
              <a:rPr lang="en-US" altLang="ja-JP" sz="2400" dirty="0"/>
            </a:br>
            <a:endParaRPr lang="en-US" altLang="ja-JP" sz="2400" dirty="0"/>
          </a:p>
          <a:p>
            <a:endParaRPr lang="en-US" altLang="ja-JP" sz="2400" dirty="0"/>
          </a:p>
          <a:p>
            <a:endParaRPr lang="en-US" altLang="ja-JP" sz="2400" dirty="0"/>
          </a:p>
          <a:p>
            <a:endParaRPr lang="en-US" altLang="ja-JP" sz="2400" dirty="0"/>
          </a:p>
          <a:p>
            <a:endParaRPr lang="en-US" altLang="ja-JP" sz="2400" dirty="0"/>
          </a:p>
          <a:p>
            <a:r>
              <a:rPr lang="ja-JP" altLang="en-US" sz="2400" dirty="0"/>
              <a:t>注意：</a:t>
            </a:r>
            <a:r>
              <a:rPr lang="en-US" altLang="ja-JP" sz="2400" b="1" dirty="0"/>
              <a:t>Access</a:t>
            </a:r>
            <a:r>
              <a:rPr lang="ja-JP" altLang="en-US" sz="2400" b="1" dirty="0"/>
              <a:t>では </a:t>
            </a:r>
            <a:r>
              <a:rPr lang="en-US" altLang="ja-JP" sz="2400" dirty="0"/>
              <a:t>integer</a:t>
            </a:r>
            <a:r>
              <a:rPr lang="ja-JP" altLang="en-US" sz="2400" dirty="0"/>
              <a:t>を</a:t>
            </a:r>
            <a:r>
              <a:rPr lang="en-US" altLang="ja-JP" sz="2400" dirty="0"/>
              <a:t>autoincrement </a:t>
            </a:r>
            <a:r>
              <a:rPr lang="ja-JP" altLang="en-US" sz="2400" dirty="0"/>
              <a:t>属性に設定する場合，「</a:t>
            </a:r>
            <a:r>
              <a:rPr lang="en-US" altLang="ja-JP" sz="2400" dirty="0"/>
              <a:t>integer autoincrement</a:t>
            </a:r>
            <a:r>
              <a:rPr lang="ja-JP" altLang="en-US" sz="2400" dirty="0"/>
              <a:t>」と書かずに「</a:t>
            </a:r>
            <a:r>
              <a:rPr lang="en-US" altLang="ja-JP" sz="2400" b="1" dirty="0"/>
              <a:t>autoincrement</a:t>
            </a:r>
            <a:r>
              <a:rPr lang="ja-JP" altLang="en-US" sz="2400" dirty="0"/>
              <a:t>」とだけ記述する</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テキスト ボックス 4">
            <a:extLst>
              <a:ext uri="{FF2B5EF4-FFF2-40B4-BE49-F238E27FC236}">
                <a16:creationId xmlns:a16="http://schemas.microsoft.com/office/drawing/2014/main" id="{947A26B1-2640-F07E-EBBB-97C9180222C8}"/>
              </a:ext>
            </a:extLst>
          </p:cNvPr>
          <p:cNvSpPr txBox="1"/>
          <p:nvPr/>
        </p:nvSpPr>
        <p:spPr>
          <a:xfrm>
            <a:off x="1197308" y="2459504"/>
            <a:ext cx="4476228" cy="1938992"/>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400" b="1" dirty="0">
                <a:solidFill>
                  <a:srgbClr val="C00000"/>
                </a:solidFill>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4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4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Tree>
    <p:extLst>
      <p:ext uri="{BB962C8B-B14F-4D97-AF65-F5344CB8AC3E}">
        <p14:creationId xmlns:p14="http://schemas.microsoft.com/office/powerpoint/2010/main" val="1183880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によるテーブル定義</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sp>
        <p:nvSpPr>
          <p:cNvPr id="22" name="コンテンツ プレースホルダー 2">
            <a:extLst>
              <a:ext uri="{FF2B5EF4-FFF2-40B4-BE49-F238E27FC236}">
                <a16:creationId xmlns:a16="http://schemas.microsoft.com/office/drawing/2014/main" id="{88A0C399-6910-4717-B74D-C91F3526E88E}"/>
              </a:ext>
            </a:extLst>
          </p:cNvPr>
          <p:cNvSpPr txBox="1">
            <a:spLocks/>
          </p:cNvSpPr>
          <p:nvPr/>
        </p:nvSpPr>
        <p:spPr>
          <a:xfrm>
            <a:off x="113654" y="1456511"/>
            <a:ext cx="4352589" cy="6960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6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rPr>
              <a:t>テーブル</a:t>
            </a:r>
            <a:r>
              <a:rPr kumimoji="1" lang="ja-JP" altLang="en-US" sz="36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名：</a:t>
            </a:r>
            <a:r>
              <a:rPr kumimoji="1" lang="ja-JP" altLang="en-US" sz="36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a:t>
            </a:r>
          </a:p>
        </p:txBody>
      </p:sp>
      <p:graphicFrame>
        <p:nvGraphicFramePr>
          <p:cNvPr id="23" name="表 22">
            <a:extLst>
              <a:ext uri="{FF2B5EF4-FFF2-40B4-BE49-F238E27FC236}">
                <a16:creationId xmlns:a16="http://schemas.microsoft.com/office/drawing/2014/main" id="{12E6F65A-5145-44B9-8B3C-5873DBD94F49}"/>
              </a:ext>
            </a:extLst>
          </p:cNvPr>
          <p:cNvGraphicFramePr>
            <a:graphicFrameLocks noGrp="1"/>
          </p:cNvGraphicFramePr>
          <p:nvPr/>
        </p:nvGraphicFramePr>
        <p:xfrm>
          <a:off x="321845" y="2152542"/>
          <a:ext cx="3471420" cy="1920240"/>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20000"/>
                    </a:ext>
                  </a:extLst>
                </a:gridCol>
                <a:gridCol w="1409307">
                  <a:extLst>
                    <a:ext uri="{9D8B030D-6E8A-4147-A177-3AD203B41FA5}">
                      <a16:colId xmlns:a16="http://schemas.microsoft.com/office/drawing/2014/main" val="20001"/>
                    </a:ext>
                  </a:extLst>
                </a:gridCol>
                <a:gridCol w="1157140">
                  <a:extLst>
                    <a:ext uri="{9D8B030D-6E8A-4147-A177-3AD203B41FA5}">
                      <a16:colId xmlns:a16="http://schemas.microsoft.com/office/drawing/2014/main" val="20002"/>
                    </a:ext>
                  </a:extLst>
                </a:gridCol>
              </a:tblGrid>
              <a:tr h="480060">
                <a:tc>
                  <a:txBody>
                    <a:bodyPr/>
                    <a:lstStyle/>
                    <a:p>
                      <a:pPr algn="ctr"/>
                      <a:r>
                        <a:rPr kumimoji="1" lang="en-US" altLang="ja-JP" sz="2700" dirty="0"/>
                        <a:t>ID</a:t>
                      </a:r>
                      <a:endParaRPr kumimoji="1" lang="ja-JP" altLang="en-US" sz="2700" dirty="0"/>
                    </a:p>
                  </a:txBody>
                  <a:tcPr marL="68580" marR="68580" marT="34290" marB="34290"/>
                </a:tc>
                <a:tc>
                  <a:txBody>
                    <a:bodyPr/>
                    <a:lstStyle/>
                    <a:p>
                      <a:pPr algn="ctr"/>
                      <a:r>
                        <a:rPr kumimoji="1" lang="ja-JP" altLang="en-US" sz="2700" dirty="0"/>
                        <a:t>商品名</a:t>
                      </a:r>
                    </a:p>
                  </a:txBody>
                  <a:tcPr marL="68580" marR="68580" marT="34290" marB="34290"/>
                </a:tc>
                <a:tc>
                  <a:txBody>
                    <a:bodyPr/>
                    <a:lstStyle/>
                    <a:p>
                      <a:pPr algn="ctr"/>
                      <a:r>
                        <a:rPr kumimoji="1" lang="ja-JP" altLang="en-US" sz="2700" dirty="0"/>
                        <a:t>単価</a:t>
                      </a:r>
                    </a:p>
                  </a:txBody>
                  <a:tcPr marL="68580" marR="68580" marT="34290" marB="34290"/>
                </a:tc>
                <a:extLst>
                  <a:ext uri="{0D108BD9-81ED-4DB2-BD59-A6C34878D82A}">
                    <a16:rowId xmlns:a16="http://schemas.microsoft.com/office/drawing/2014/main" val="10000"/>
                  </a:ext>
                </a:extLst>
              </a:tr>
              <a:tr h="480060">
                <a:tc>
                  <a:txBody>
                    <a:bodyPr/>
                    <a:lstStyle/>
                    <a:p>
                      <a:pPr algn="r"/>
                      <a:r>
                        <a:rPr kumimoji="1" lang="en-US" altLang="ja-JP" sz="2700" dirty="0"/>
                        <a:t>1</a:t>
                      </a:r>
                      <a:endParaRPr kumimoji="1" lang="ja-JP" altLang="en-US" sz="2700" dirty="0"/>
                    </a:p>
                  </a:txBody>
                  <a:tcPr marL="68580" marR="68580" marT="34290" marB="34290"/>
                </a:tc>
                <a:tc>
                  <a:txBody>
                    <a:bodyPr/>
                    <a:lstStyle/>
                    <a:p>
                      <a:pPr algn="r"/>
                      <a:r>
                        <a:rPr kumimoji="1" lang="ja-JP" altLang="en-US" sz="2700" dirty="0"/>
                        <a:t>みかん</a:t>
                      </a:r>
                    </a:p>
                  </a:txBody>
                  <a:tcPr marL="68580" marR="68580" marT="34290" marB="34290"/>
                </a:tc>
                <a:tc>
                  <a:txBody>
                    <a:bodyPr/>
                    <a:lstStyle/>
                    <a:p>
                      <a:pPr algn="r"/>
                      <a:r>
                        <a:rPr kumimoji="1" lang="en-US" altLang="ja-JP" sz="2700" dirty="0"/>
                        <a:t>50</a:t>
                      </a:r>
                      <a:endParaRPr kumimoji="1" lang="ja-JP" altLang="en-US" sz="2700" dirty="0"/>
                    </a:p>
                  </a:txBody>
                  <a:tcPr marL="68580" marR="68580" marT="34290" marB="34290"/>
                </a:tc>
                <a:extLst>
                  <a:ext uri="{0D108BD9-81ED-4DB2-BD59-A6C34878D82A}">
                    <a16:rowId xmlns:a16="http://schemas.microsoft.com/office/drawing/2014/main" val="10001"/>
                  </a:ext>
                </a:extLst>
              </a:tr>
              <a:tr h="480060">
                <a:tc>
                  <a:txBody>
                    <a:bodyPr/>
                    <a:lstStyle/>
                    <a:p>
                      <a:pPr algn="r"/>
                      <a:r>
                        <a:rPr kumimoji="1" lang="en-US" altLang="ja-JP" sz="2700" dirty="0"/>
                        <a:t>2</a:t>
                      </a:r>
                      <a:endParaRPr kumimoji="1" lang="ja-JP" altLang="en-US" sz="2700" dirty="0"/>
                    </a:p>
                  </a:txBody>
                  <a:tcPr marL="68580" marR="68580" marT="34290" marB="34290"/>
                </a:tc>
                <a:tc>
                  <a:txBody>
                    <a:bodyPr/>
                    <a:lstStyle/>
                    <a:p>
                      <a:pPr algn="r"/>
                      <a:r>
                        <a:rPr kumimoji="1" lang="ja-JP" altLang="en-US" sz="2700" dirty="0"/>
                        <a:t>りんご</a:t>
                      </a:r>
                    </a:p>
                  </a:txBody>
                  <a:tcPr marL="68580" marR="68580" marT="34290" marB="34290"/>
                </a:tc>
                <a:tc>
                  <a:txBody>
                    <a:bodyPr/>
                    <a:lstStyle/>
                    <a:p>
                      <a:pPr algn="r"/>
                      <a:r>
                        <a:rPr kumimoji="1" lang="en-US" altLang="ja-JP" sz="2700" dirty="0"/>
                        <a:t>100</a:t>
                      </a:r>
                      <a:endParaRPr kumimoji="1" lang="ja-JP" altLang="en-US" sz="2700" dirty="0"/>
                    </a:p>
                  </a:txBody>
                  <a:tcPr marL="68580" marR="68580" marT="34290" marB="34290"/>
                </a:tc>
                <a:extLst>
                  <a:ext uri="{0D108BD9-81ED-4DB2-BD59-A6C34878D82A}">
                    <a16:rowId xmlns:a16="http://schemas.microsoft.com/office/drawing/2014/main" val="10002"/>
                  </a:ext>
                </a:extLst>
              </a:tr>
              <a:tr h="480060">
                <a:tc>
                  <a:txBody>
                    <a:bodyPr/>
                    <a:lstStyle/>
                    <a:p>
                      <a:pPr algn="r"/>
                      <a:r>
                        <a:rPr kumimoji="1" lang="en-US" altLang="ja-JP" sz="2700" dirty="0"/>
                        <a:t>3</a:t>
                      </a:r>
                      <a:endParaRPr kumimoji="1" lang="ja-JP" altLang="en-US" sz="2700" dirty="0"/>
                    </a:p>
                  </a:txBody>
                  <a:tcPr marL="68580" marR="68580" marT="34290" marB="34290"/>
                </a:tc>
                <a:tc>
                  <a:txBody>
                    <a:bodyPr/>
                    <a:lstStyle/>
                    <a:p>
                      <a:pPr algn="r"/>
                      <a:r>
                        <a:rPr kumimoji="1" lang="ja-JP" altLang="en-US" sz="2700" dirty="0"/>
                        <a:t>メロン</a:t>
                      </a:r>
                    </a:p>
                  </a:txBody>
                  <a:tcPr marL="68580" marR="68580" marT="34290" marB="34290"/>
                </a:tc>
                <a:tc>
                  <a:txBody>
                    <a:bodyPr/>
                    <a:lstStyle/>
                    <a:p>
                      <a:pPr algn="r"/>
                      <a:r>
                        <a:rPr kumimoji="1" lang="en-US" altLang="ja-JP" sz="2700" dirty="0"/>
                        <a:t>500</a:t>
                      </a:r>
                      <a:endParaRPr kumimoji="1" lang="ja-JP" altLang="en-US" sz="2700" dirty="0"/>
                    </a:p>
                  </a:txBody>
                  <a:tcPr marL="68580" marR="68580" marT="34290" marB="34290"/>
                </a:tc>
                <a:extLst>
                  <a:ext uri="{0D108BD9-81ED-4DB2-BD59-A6C34878D82A}">
                    <a16:rowId xmlns:a16="http://schemas.microsoft.com/office/drawing/2014/main" val="10003"/>
                  </a:ext>
                </a:extLst>
              </a:tr>
            </a:tbl>
          </a:graphicData>
        </a:graphic>
      </p:graphicFrame>
      <p:sp>
        <p:nvSpPr>
          <p:cNvPr id="3" name="テキスト ボックス 2">
            <a:extLst>
              <a:ext uri="{FF2B5EF4-FFF2-40B4-BE49-F238E27FC236}">
                <a16:creationId xmlns:a16="http://schemas.microsoft.com/office/drawing/2014/main" id="{3CAF2776-38A7-4A52-93FC-0A141D712C0A}"/>
              </a:ext>
            </a:extLst>
          </p:cNvPr>
          <p:cNvSpPr txBox="1"/>
          <p:nvPr/>
        </p:nvSpPr>
        <p:spPr>
          <a:xfrm>
            <a:off x="4554118" y="2065478"/>
            <a:ext cx="4476228" cy="2246769"/>
          </a:xfrm>
          <a:prstGeom prst="rect">
            <a:avLst/>
          </a:prstGeom>
          <a:noFill/>
          <a:ln>
            <a:solidFill>
              <a:schemeClr val="accent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create table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ID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autoincrement</a:t>
            </a: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商品名</a:t>
            </a:r>
            <a:r>
              <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1" lang="en-US" altLang="ja-JP" sz="2800" b="1" dirty="0">
                <a:solidFill>
                  <a:srgbClr val="C00000"/>
                </a:solidFill>
                <a:latin typeface="Courier New" panose="02070309020205020404" pitchFamily="49" charset="0"/>
                <a:ea typeface="游ゴシック" panose="020B0400000000000000" pitchFamily="50" charset="-128"/>
                <a:cs typeface="Courier New" panose="02070309020205020404" pitchFamily="49" charset="0"/>
              </a:rPr>
              <a:t>text</a:t>
            </a:r>
            <a:r>
              <a:rPr kumimoji="1"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  </a:t>
            </a:r>
            <a:r>
              <a:rPr kumimoji="0"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単価 </a:t>
            </a:r>
            <a:r>
              <a:rPr kumimoji="0" lang="en-US" altLang="ja-JP" sz="2800" b="1" i="0" u="none" strike="noStrike" kern="1200" cap="none" spc="0" normalizeH="0" baseline="0" noProof="0" dirty="0">
                <a:ln>
                  <a:noFill/>
                </a:ln>
                <a:solidFill>
                  <a:srgbClr val="C00000"/>
                </a:solidFill>
                <a:effectLst/>
                <a:uLnTx/>
                <a:uFillTx/>
                <a:latin typeface="Courier New" panose="02070309020205020404" pitchFamily="49" charset="0"/>
                <a:ea typeface="游ゴシック" panose="020B0400000000000000" pitchFamily="50" charset="-128"/>
                <a:cs typeface="Courier New" panose="02070309020205020404" pitchFamily="49" charset="0"/>
              </a:rPr>
              <a:t>integer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rPr>
              <a:t>);</a:t>
            </a:r>
            <a:endParaRPr kumimoji="1" lang="ja-JP" altLang="en-US" sz="2800" b="1" i="0" u="none" strike="noStrike" kern="1200" cap="none" spc="0" normalizeH="0" baseline="0" noProof="0" dirty="0">
              <a:ln>
                <a:noFill/>
              </a:ln>
              <a:solidFill>
                <a:prstClr val="black"/>
              </a:solidFill>
              <a:effectLst/>
              <a:uLnTx/>
              <a:uFillTx/>
              <a:latin typeface="Courier New" panose="02070309020205020404" pitchFamily="49" charset="0"/>
              <a:ea typeface="游ゴシック" panose="020B0400000000000000" pitchFamily="50" charset="-128"/>
              <a:cs typeface="Courier New" panose="02070309020205020404" pitchFamily="49" charset="0"/>
            </a:endParaRPr>
          </a:p>
        </p:txBody>
      </p:sp>
      <p:sp>
        <p:nvSpPr>
          <p:cNvPr id="5" name="テキスト ボックス 4">
            <a:extLst>
              <a:ext uri="{FF2B5EF4-FFF2-40B4-BE49-F238E27FC236}">
                <a16:creationId xmlns:a16="http://schemas.microsoft.com/office/drawing/2014/main" id="{A1D8B12A-20A3-4335-8A47-E550D9C2B216}"/>
              </a:ext>
            </a:extLst>
          </p:cNvPr>
          <p:cNvSpPr txBox="1"/>
          <p:nvPr/>
        </p:nvSpPr>
        <p:spPr>
          <a:xfrm>
            <a:off x="4260272" y="4616659"/>
            <a:ext cx="4447051" cy="156966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SQL</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文</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Access </a:t>
            </a:r>
            <a:r>
              <a:rPr kumimoji="1" lang="ja-JP" altLang="en-US"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では</a:t>
            </a:r>
            <a:endParaRPr kumimoji="1" lang="en-US" altLang="ja-JP" sz="2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integer 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」と</a:t>
            </a:r>
            <a:endPar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書かずに「</a:t>
            </a:r>
            <a:r>
              <a:rPr kumimoji="1" lang="en-US" altLang="ja-JP"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autoincrement</a:t>
            </a:r>
            <a:r>
              <a:rPr kumimoji="1" lang="ja-JP" altLang="en-US" sz="2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6" name="テキスト ボックス 5">
            <a:extLst>
              <a:ext uri="{FF2B5EF4-FFF2-40B4-BE49-F238E27FC236}">
                <a16:creationId xmlns:a16="http://schemas.microsoft.com/office/drawing/2014/main" id="{ABE2EE33-5B0D-4346-B190-FE5A4C1AAA04}"/>
              </a:ext>
            </a:extLst>
          </p:cNvPr>
          <p:cNvSpPr txBox="1"/>
          <p:nvPr/>
        </p:nvSpPr>
        <p:spPr>
          <a:xfrm>
            <a:off x="6362469" y="3944754"/>
            <a:ext cx="2781531" cy="415498"/>
          </a:xfrm>
          <a:prstGeom prst="rect">
            <a:avLst/>
          </a:prstGeom>
          <a:solidFill>
            <a:schemeClr val="bg1"/>
          </a:solid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FF0000"/>
                </a:solidFill>
                <a:effectLst/>
                <a:uLnTx/>
                <a:uFillTx/>
                <a:latin typeface="Calibri" panose="020F0502020204030204"/>
                <a:ea typeface="游ゴシック" panose="020B0400000000000000" pitchFamily="50" charset="-128"/>
                <a:cs typeface="+mn-cs"/>
              </a:rPr>
              <a:t>区切りの半角カンマ</a:t>
            </a:r>
            <a:r>
              <a:rPr kumimoji="1" lang="ja-JP" altLang="en-US" sz="13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7" name="円/楕円 1">
            <a:extLst>
              <a:ext uri="{FF2B5EF4-FFF2-40B4-BE49-F238E27FC236}">
                <a16:creationId xmlns:a16="http://schemas.microsoft.com/office/drawing/2014/main" id="{6D9BBC20-72C6-4393-8EA5-80F5A5E02AE2}"/>
              </a:ext>
            </a:extLst>
          </p:cNvPr>
          <p:cNvSpPr/>
          <p:nvPr/>
        </p:nvSpPr>
        <p:spPr>
          <a:xfrm>
            <a:off x="7199541" y="3109010"/>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9" name="円/楕円 1">
            <a:extLst>
              <a:ext uri="{FF2B5EF4-FFF2-40B4-BE49-F238E27FC236}">
                <a16:creationId xmlns:a16="http://schemas.microsoft.com/office/drawing/2014/main" id="{97F14558-D21F-4A09-A6B1-4C13888434FD}"/>
              </a:ext>
            </a:extLst>
          </p:cNvPr>
          <p:cNvSpPr/>
          <p:nvPr/>
        </p:nvSpPr>
        <p:spPr>
          <a:xfrm>
            <a:off x="8409541" y="2631529"/>
            <a:ext cx="342900" cy="346249"/>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980BF886-DF77-3B80-FEDD-FBA2BD1B92A1}"/>
              </a:ext>
            </a:extLst>
          </p:cNvPr>
          <p:cNvSpPr txBox="1"/>
          <p:nvPr/>
        </p:nvSpPr>
        <p:spPr>
          <a:xfrm>
            <a:off x="0" y="4110510"/>
            <a:ext cx="1980029" cy="707886"/>
          </a:xfrm>
          <a:prstGeom prst="rect">
            <a:avLst/>
          </a:prstGeom>
          <a:noFill/>
        </p:spPr>
        <p:txBody>
          <a:bodyPr wrap="none" rtlCol="0">
            <a:spAutoFit/>
          </a:bodyPr>
          <a:lstStyle/>
          <a:p>
            <a:r>
              <a:rPr lang="ja-JP" altLang="en-US" sz="2000" b="1" dirty="0">
                <a:solidFill>
                  <a:srgbClr val="C00000"/>
                </a:solidFill>
              </a:rPr>
              <a:t>数値・</a:t>
            </a:r>
            <a:endParaRPr lang="en-US" altLang="ja-JP" sz="2000" b="1" dirty="0">
              <a:solidFill>
                <a:srgbClr val="C00000"/>
              </a:solidFill>
            </a:endParaRPr>
          </a:p>
          <a:p>
            <a:r>
              <a:rPr kumimoji="1" lang="ja-JP" altLang="en-US" sz="2000" b="1" dirty="0">
                <a:solidFill>
                  <a:srgbClr val="C00000"/>
                </a:solidFill>
              </a:rPr>
              <a:t>オートナンバー</a:t>
            </a:r>
          </a:p>
        </p:txBody>
      </p:sp>
      <p:sp>
        <p:nvSpPr>
          <p:cNvPr id="10" name="テキスト ボックス 9">
            <a:extLst>
              <a:ext uri="{FF2B5EF4-FFF2-40B4-BE49-F238E27FC236}">
                <a16:creationId xmlns:a16="http://schemas.microsoft.com/office/drawing/2014/main" id="{F3F97B0B-3070-C610-AACF-B41733D4E7E0}"/>
              </a:ext>
            </a:extLst>
          </p:cNvPr>
          <p:cNvSpPr txBox="1"/>
          <p:nvPr/>
        </p:nvSpPr>
        <p:spPr>
          <a:xfrm>
            <a:off x="1374735" y="4064343"/>
            <a:ext cx="1210588" cy="400110"/>
          </a:xfrm>
          <a:prstGeom prst="rect">
            <a:avLst/>
          </a:prstGeom>
          <a:noFill/>
        </p:spPr>
        <p:txBody>
          <a:bodyPr wrap="none" rtlCol="0">
            <a:spAutoFit/>
          </a:bodyPr>
          <a:lstStyle/>
          <a:p>
            <a:r>
              <a:rPr lang="ja-JP" altLang="en-US" sz="2000" b="1" dirty="0">
                <a:solidFill>
                  <a:srgbClr val="C00000"/>
                </a:solidFill>
              </a:rPr>
              <a:t>テキスト</a:t>
            </a:r>
            <a:endParaRPr kumimoji="1" lang="ja-JP" altLang="en-US" sz="2000" b="1" dirty="0">
              <a:solidFill>
                <a:srgbClr val="C00000"/>
              </a:solidFill>
            </a:endParaRPr>
          </a:p>
        </p:txBody>
      </p:sp>
      <p:sp>
        <p:nvSpPr>
          <p:cNvPr id="11" name="テキスト ボックス 10">
            <a:extLst>
              <a:ext uri="{FF2B5EF4-FFF2-40B4-BE49-F238E27FC236}">
                <a16:creationId xmlns:a16="http://schemas.microsoft.com/office/drawing/2014/main" id="{49C45356-84DD-B6A5-E5B0-F9EA95682516}"/>
              </a:ext>
            </a:extLst>
          </p:cNvPr>
          <p:cNvSpPr txBox="1"/>
          <p:nvPr/>
        </p:nvSpPr>
        <p:spPr>
          <a:xfrm>
            <a:off x="2706624" y="4160197"/>
            <a:ext cx="1467068" cy="400110"/>
          </a:xfrm>
          <a:prstGeom prst="rect">
            <a:avLst/>
          </a:prstGeom>
          <a:noFill/>
        </p:spPr>
        <p:txBody>
          <a:bodyPr wrap="none" rtlCol="0">
            <a:spAutoFit/>
          </a:bodyPr>
          <a:lstStyle/>
          <a:p>
            <a:r>
              <a:rPr lang="ja-JP" altLang="en-US" sz="2000" dirty="0">
                <a:solidFill>
                  <a:srgbClr val="FF0000"/>
                </a:solidFill>
              </a:rPr>
              <a:t>半角</a:t>
            </a:r>
            <a:r>
              <a:rPr lang="ja-JP" altLang="en-US" sz="2000" dirty="0"/>
              <a:t>の</a:t>
            </a:r>
            <a:r>
              <a:rPr lang="ja-JP" altLang="en-US" sz="2000" b="1" dirty="0">
                <a:solidFill>
                  <a:srgbClr val="C00000"/>
                </a:solidFill>
              </a:rPr>
              <a:t>数値</a:t>
            </a:r>
            <a:endParaRPr kumimoji="1" lang="ja-JP" altLang="en-US" sz="2000" b="1" dirty="0">
              <a:solidFill>
                <a:srgbClr val="C00000"/>
              </a:solidFill>
            </a:endParaRPr>
          </a:p>
        </p:txBody>
      </p:sp>
    </p:spTree>
    <p:extLst>
      <p:ext uri="{BB962C8B-B14F-4D97-AF65-F5344CB8AC3E}">
        <p14:creationId xmlns:p14="http://schemas.microsoft.com/office/powerpoint/2010/main" val="302132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2-7. SQL </a:t>
            </a:r>
            <a:r>
              <a:rPr lang="ja-JP" altLang="en-US" sz="4500" dirty="0">
                <a:solidFill>
                  <a:schemeClr val="tx2"/>
                </a:solidFill>
                <a:latin typeface="メイリオ" panose="020B0604030504040204" pitchFamily="50" charset="-128"/>
              </a:rPr>
              <a:t>による問い合わせ（クエリ）</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37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7083226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SQL </a:t>
            </a:r>
            <a:r>
              <a:rPr lang="ja-JP" altLang="en-US" dirty="0"/>
              <a:t>のキーワード </a:t>
            </a:r>
            <a:r>
              <a:rPr lang="en-US" altLang="ja-JP" dirty="0"/>
              <a:t>s</a:t>
            </a:r>
            <a:r>
              <a:rPr kumimoji="1" lang="en-US" altLang="ja-JP" dirty="0"/>
              <a:t>elect, from, where</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pPr marL="0" indent="0">
              <a:buNone/>
            </a:pPr>
            <a:r>
              <a:rPr lang="en-US" altLang="ja-JP" sz="2400" b="1" dirty="0"/>
              <a:t>select</a:t>
            </a:r>
          </a:p>
          <a:p>
            <a:pPr marL="0" indent="0">
              <a:buNone/>
            </a:pPr>
            <a:r>
              <a:rPr lang="ja-JP" altLang="en-US" sz="2400" dirty="0"/>
              <a:t>問い合わせ（クエリ）のための基本的な命令。</a:t>
            </a:r>
            <a:endParaRPr lang="en-US" altLang="ja-JP" sz="2400" dirty="0"/>
          </a:p>
          <a:p>
            <a:pPr marL="0" indent="0">
              <a:buNone/>
            </a:pPr>
            <a:r>
              <a:rPr lang="ja-JP" altLang="en-US" sz="2400" dirty="0"/>
              <a:t>取得したいデータの指定</a:t>
            </a:r>
            <a:endParaRPr lang="en-US" altLang="ja-JP" sz="2400" dirty="0"/>
          </a:p>
          <a:p>
            <a:pPr marL="0" indent="0">
              <a:buNone/>
            </a:pPr>
            <a:endParaRPr lang="en-US" altLang="ja-JP" sz="2400" dirty="0"/>
          </a:p>
          <a:p>
            <a:pPr marL="0" indent="0">
              <a:buNone/>
            </a:pPr>
            <a:r>
              <a:rPr lang="en-US" altLang="ja-JP" sz="2400" b="1" dirty="0"/>
              <a:t>from</a:t>
            </a:r>
          </a:p>
          <a:p>
            <a:pPr marL="0" indent="0">
              <a:buNone/>
            </a:pPr>
            <a:r>
              <a:rPr lang="ja-JP" altLang="en-US" sz="2400" dirty="0"/>
              <a:t>データ取得の対象となるテーブルを指定</a:t>
            </a:r>
            <a:endParaRPr lang="en-US" altLang="ja-JP" sz="2400" dirty="0"/>
          </a:p>
          <a:p>
            <a:pPr marL="0" indent="0">
              <a:buNone/>
            </a:pPr>
            <a:r>
              <a:rPr lang="ja-JP" altLang="en-US" sz="2400" dirty="0"/>
              <a:t>　例：</a:t>
            </a:r>
            <a:r>
              <a:rPr lang="en-US" altLang="ja-JP" sz="2400" dirty="0">
                <a:solidFill>
                  <a:srgbClr val="C00000"/>
                </a:solidFill>
              </a:rPr>
              <a:t>select * from </a:t>
            </a:r>
            <a:r>
              <a:rPr lang="ja-JP" altLang="en-US" sz="2400" dirty="0"/>
              <a:t>テーブル名</a:t>
            </a:r>
            <a:r>
              <a:rPr lang="en-US" altLang="ja-JP" sz="2400" dirty="0"/>
              <a:t>;</a:t>
            </a:r>
          </a:p>
          <a:p>
            <a:pPr marL="0" indent="0">
              <a:buNone/>
            </a:pPr>
            <a:endParaRPr lang="en-US" altLang="ja-JP" sz="2400" b="1" dirty="0"/>
          </a:p>
          <a:p>
            <a:pPr marL="0" indent="0">
              <a:buNone/>
            </a:pPr>
            <a:r>
              <a:rPr lang="en-US" altLang="ja-JP" sz="2400" b="1" dirty="0"/>
              <a:t>where</a:t>
            </a:r>
          </a:p>
          <a:p>
            <a:pPr marL="0" indent="0">
              <a:buNone/>
            </a:pPr>
            <a:r>
              <a:rPr lang="ja-JP" altLang="en-US" sz="2400"/>
              <a:t>特定の条件を満たす行の選択</a:t>
            </a:r>
            <a:endParaRPr lang="ja-JP" altLang="en-US" sz="2400" dirty="0"/>
          </a:p>
          <a:p>
            <a:pPr marL="0" indent="0">
              <a:buNone/>
            </a:pPr>
            <a:r>
              <a:rPr lang="ja-JP" altLang="en-US" sz="2400" dirty="0"/>
              <a:t>　例：</a:t>
            </a:r>
            <a:r>
              <a:rPr lang="en-US" altLang="ja-JP" sz="2400" dirty="0">
                <a:solidFill>
                  <a:srgbClr val="C00000"/>
                </a:solidFill>
              </a:rPr>
              <a:t>select * from </a:t>
            </a:r>
            <a:r>
              <a:rPr lang="ja-JP" altLang="en-US" sz="2400" dirty="0"/>
              <a:t>テーブル名 </a:t>
            </a:r>
            <a:r>
              <a:rPr lang="en-US" altLang="ja-JP" sz="2400" dirty="0">
                <a:solidFill>
                  <a:srgbClr val="C00000"/>
                </a:solidFill>
              </a:rPr>
              <a:t>where</a:t>
            </a:r>
            <a:r>
              <a:rPr lang="en-US" altLang="ja-JP" sz="2400" dirty="0"/>
              <a:t> </a:t>
            </a:r>
            <a:r>
              <a:rPr lang="ja-JP" altLang="en-US" sz="2400" dirty="0"/>
              <a:t>列</a:t>
            </a:r>
            <a:r>
              <a:rPr lang="en-US" altLang="ja-JP" sz="2400" dirty="0"/>
              <a:t>1 = </a:t>
            </a:r>
            <a:r>
              <a:rPr lang="ja-JP" altLang="en-US" sz="2400" dirty="0"/>
              <a:t>値</a:t>
            </a:r>
            <a:r>
              <a:rPr lang="en-US" altLang="ja-JP" sz="2400" dirty="0"/>
              <a:t>1;</a:t>
            </a:r>
            <a:endParaRPr kumimoji="1" lang="ja-JP" altLang="en-US" sz="2400"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18745199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fld id="{58E85D0C-2A18-4259-B8B7-078272595A85}" type="slidenum">
              <a:rPr kumimoji="1" lang="ja-JP" altLang="en-US" sz="2100" b="0" i="0" u="none" strike="noStrike" kern="1200" cap="none" spc="0" normalizeH="0" baseline="0" noProof="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rPr>
              <a:pPr marL="0" marR="0" lvl="0" indent="0" algn="r" defTabSz="457200" rtl="0" eaLnBrk="1" fontAlgn="auto" latinLnBrk="0" hangingPunct="1">
                <a:lnSpc>
                  <a:spcPct val="100000"/>
                </a:lnSpc>
                <a:spcBef>
                  <a:spcPct val="0"/>
                </a:spcBef>
                <a:spcAft>
                  <a:spcPts val="0"/>
                </a:spcAft>
                <a:buClrTx/>
                <a:buSzTx/>
                <a:buFontTx/>
                <a:buNone/>
                <a:tabLst/>
                <a:defRPr/>
              </a:pPr>
              <a:t>39</a:t>
            </a:fld>
            <a:endParaRPr kumimoji="1" lang="ja-JP" altLang="en-US" sz="1350" b="0" i="0" u="none" strike="noStrike" kern="1200" cap="none" spc="0" normalizeH="0" baseline="0" noProof="0" dirty="0">
              <a:ln>
                <a:noFill/>
              </a:ln>
              <a:solidFill>
                <a:srgbClr val="003300"/>
              </a:solidFill>
              <a:effectLst/>
              <a:uLnTx/>
              <a:uFillTx/>
              <a:latin typeface="メイリオ" panose="020B0604030504040204" pitchFamily="50" charset="-128"/>
              <a:ea typeface="メイリオ" panose="020B0604030504040204" pitchFamily="50" charset="-128"/>
              <a:cs typeface="Segoe UI" panose="020B0502040204020203" pitchFamily="34" charset="0"/>
            </a:endParaRPr>
          </a:p>
        </p:txBody>
      </p:sp>
      <p:sp>
        <p:nvSpPr>
          <p:cNvPr id="19460" name="Rectangle 2"/>
          <p:cNvSpPr>
            <a:spLocks noGrp="1"/>
          </p:cNvSpPr>
          <p:nvPr>
            <p:ph type="title" idx="4294967295"/>
          </p:nvPr>
        </p:nvSpPr>
        <p:spPr>
          <a:xfrm>
            <a:off x="314325" y="440495"/>
            <a:ext cx="7997825" cy="753666"/>
          </a:xfrm>
        </p:spPr>
        <p:txBody>
          <a:bodyPr>
            <a:normAutofit/>
          </a:bodyPr>
          <a:lstStyle/>
          <a:p>
            <a:pPr>
              <a:lnSpc>
                <a:spcPct val="100000"/>
              </a:lnSpc>
              <a:spcBef>
                <a:spcPct val="20000"/>
              </a:spcBef>
            </a:pPr>
            <a:r>
              <a:rPr lang="ja-JP" altLang="en-US" sz="2800" dirty="0"/>
              <a:t>問い合わせ（クエリ）のバリエーション</a:t>
            </a:r>
            <a:endParaRPr lang="ja-JP" altLang="en-US" sz="3000" dirty="0">
              <a:latin typeface="メイリオ" panose="020B0604030504040204" pitchFamily="50" charset="-128"/>
            </a:endParaRPr>
          </a:p>
        </p:txBody>
      </p:sp>
      <p:sp>
        <p:nvSpPr>
          <p:cNvPr id="13" name="コンテンツ プレースホルダー 2"/>
          <p:cNvSpPr>
            <a:spLocks noGrp="1"/>
          </p:cNvSpPr>
          <p:nvPr>
            <p:ph idx="1"/>
          </p:nvPr>
        </p:nvSpPr>
        <p:spPr>
          <a:xfrm>
            <a:off x="390525" y="1377615"/>
            <a:ext cx="8753475" cy="4632158"/>
          </a:xfrm>
        </p:spPr>
        <p:txBody>
          <a:bodyPr>
            <a:normAutofit/>
          </a:bodyPr>
          <a:lstStyle/>
          <a:p>
            <a:pPr marL="0" indent="0">
              <a:lnSpc>
                <a:spcPct val="140000"/>
              </a:lnSpc>
              <a:buNone/>
            </a:pPr>
            <a:r>
              <a:rPr lang="ja-JP" altLang="en-US" sz="2400" dirty="0">
                <a:latin typeface="+mn-ea"/>
              </a:rPr>
              <a:t>①　全データの取得</a:t>
            </a:r>
            <a:br>
              <a:rPr lang="en-US" altLang="ja-JP" sz="2400" dirty="0">
                <a:latin typeface="+mn-ea"/>
              </a:rPr>
            </a:br>
            <a:r>
              <a:rPr lang="en-US" altLang="ja-JP" sz="2400" b="1" dirty="0">
                <a:solidFill>
                  <a:srgbClr val="C00000"/>
                </a:solidFill>
                <a:latin typeface="+mn-ea"/>
              </a:rPr>
              <a:t>select</a:t>
            </a:r>
            <a:r>
              <a:rPr lang="en-US" altLang="ja-JP" sz="2400" b="1" dirty="0">
                <a:latin typeface="+mn-ea"/>
              </a:rPr>
              <a:t> </a:t>
            </a:r>
            <a:r>
              <a:rPr lang="en-US" altLang="ja-JP" sz="2400" b="1" dirty="0">
                <a:solidFill>
                  <a:srgbClr val="C00000"/>
                </a:solidFill>
                <a:latin typeface="+mn-ea"/>
              </a:rPr>
              <a:t>* from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②　特定の属性（列）のみ取得</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a:t>
            </a:r>
            <a:r>
              <a:rPr lang="en-US" altLang="ja-JP" sz="2400" dirty="0">
                <a:latin typeface="+mn-ea"/>
              </a:rPr>
              <a:t>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a:t>
            </a:r>
            <a:r>
              <a:rPr lang="en-US" altLang="ja-JP" sz="2400" dirty="0">
                <a:latin typeface="+mn-ea"/>
              </a:rPr>
              <a:t>;</a:t>
            </a:r>
          </a:p>
          <a:p>
            <a:pPr marL="0" indent="0">
              <a:lnSpc>
                <a:spcPct val="140000"/>
              </a:lnSpc>
              <a:buNone/>
            </a:pPr>
            <a:r>
              <a:rPr lang="ja-JP" altLang="en-US" sz="2400" dirty="0">
                <a:latin typeface="+mn-ea"/>
              </a:rPr>
              <a:t>③　条件付き検索</a:t>
            </a:r>
            <a:br>
              <a:rPr lang="en-US" altLang="ja-JP" sz="2400" dirty="0">
                <a:latin typeface="+mn-ea"/>
              </a:rPr>
            </a:br>
            <a:r>
              <a:rPr lang="en-US" altLang="ja-JP" sz="2400" b="1" dirty="0">
                <a:solidFill>
                  <a:srgbClr val="C00000"/>
                </a:solidFill>
                <a:latin typeface="+mn-ea"/>
              </a:rPr>
              <a:t>select</a:t>
            </a:r>
            <a:r>
              <a:rPr lang="en-US" altLang="ja-JP" sz="2400" dirty="0">
                <a:solidFill>
                  <a:srgbClr val="C00000"/>
                </a:solidFill>
                <a:latin typeface="+mn-ea"/>
              </a:rPr>
              <a:t> </a:t>
            </a:r>
            <a:r>
              <a:rPr lang="ja-JP" altLang="en-US" sz="2400" dirty="0">
                <a:latin typeface="+mn-ea"/>
              </a:rPr>
              <a:t>商品名</a:t>
            </a:r>
            <a:r>
              <a:rPr lang="en-US" altLang="ja-JP" sz="2400" dirty="0">
                <a:latin typeface="+mn-ea"/>
              </a:rPr>
              <a:t>, </a:t>
            </a:r>
            <a:r>
              <a:rPr lang="ja-JP" altLang="en-US" sz="2400" dirty="0">
                <a:latin typeface="+mn-ea"/>
              </a:rPr>
              <a:t>単価 </a:t>
            </a:r>
            <a:r>
              <a:rPr lang="en-US" altLang="ja-JP" sz="2400" b="1" dirty="0">
                <a:solidFill>
                  <a:srgbClr val="C00000"/>
                </a:solidFill>
                <a:latin typeface="+mn-ea"/>
              </a:rPr>
              <a:t>from</a:t>
            </a:r>
            <a:r>
              <a:rPr lang="en-US" altLang="ja-JP" sz="2400" dirty="0">
                <a:latin typeface="+mn-ea"/>
              </a:rPr>
              <a:t> </a:t>
            </a:r>
            <a:r>
              <a:rPr lang="ja-JP" altLang="en-US" sz="2400" dirty="0">
                <a:latin typeface="+mn-ea"/>
              </a:rPr>
              <a:t>商品 </a:t>
            </a:r>
            <a:r>
              <a:rPr lang="en-US" altLang="ja-JP" sz="2400" b="1" dirty="0">
                <a:solidFill>
                  <a:srgbClr val="C00000"/>
                </a:solidFill>
                <a:latin typeface="+mn-ea"/>
              </a:rPr>
              <a:t>where</a:t>
            </a:r>
            <a:r>
              <a:rPr lang="en-US" altLang="ja-JP" sz="2400" dirty="0">
                <a:latin typeface="+mn-ea"/>
              </a:rPr>
              <a:t> </a:t>
            </a:r>
            <a:r>
              <a:rPr lang="ja-JP" altLang="en-US" sz="2400" dirty="0">
                <a:latin typeface="+mn-ea"/>
              </a:rPr>
              <a:t>単価 </a:t>
            </a:r>
            <a:r>
              <a:rPr lang="en-US" altLang="ja-JP" sz="2400" dirty="0">
                <a:latin typeface="+mn-ea"/>
              </a:rPr>
              <a:t>&gt; 80;</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Tree>
    <p:extLst>
      <p:ext uri="{BB962C8B-B14F-4D97-AF65-F5344CB8AC3E}">
        <p14:creationId xmlns:p14="http://schemas.microsoft.com/office/powerpoint/2010/main" val="529693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2-1. </a:t>
            </a:r>
            <a:r>
              <a:rPr lang="ja-JP" altLang="en-US" sz="4500" dirty="0">
                <a:solidFill>
                  <a:schemeClr val="tx2"/>
                </a:solidFill>
                <a:latin typeface="メイリオ" panose="020B0604030504040204" pitchFamily="50" charset="-128"/>
              </a:rPr>
              <a:t>データベースシステムの基本概念</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4</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1369357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BA75B2-D43A-61DF-ACC5-F0E5D772E05C}"/>
              </a:ext>
            </a:extLst>
          </p:cNvPr>
          <p:cNvSpPr>
            <a:spLocks noGrp="1"/>
          </p:cNvSpPr>
          <p:nvPr>
            <p:ph type="title"/>
          </p:nvPr>
        </p:nvSpPr>
        <p:spPr/>
        <p:txBody>
          <a:bodyPr>
            <a:normAutofit fontScale="90000"/>
          </a:bodyPr>
          <a:lstStyle/>
          <a:p>
            <a:r>
              <a:rPr lang="ja-JP" altLang="en-US" dirty="0"/>
              <a:t>問い合わせ（クエリ）の仕組み</a:t>
            </a:r>
            <a:endParaRPr kumimoji="1" lang="ja-JP" altLang="en-US" dirty="0"/>
          </a:p>
        </p:txBody>
      </p:sp>
      <p:sp>
        <p:nvSpPr>
          <p:cNvPr id="3" name="コンテンツ プレースホルダー 2">
            <a:extLst>
              <a:ext uri="{FF2B5EF4-FFF2-40B4-BE49-F238E27FC236}">
                <a16:creationId xmlns:a16="http://schemas.microsoft.com/office/drawing/2014/main" id="{8758AD5D-4CE2-258C-4FC3-1DFB7E9D66D1}"/>
              </a:ext>
            </a:extLst>
          </p:cNvPr>
          <p:cNvSpPr>
            <a:spLocks noGrp="1"/>
          </p:cNvSpPr>
          <p:nvPr>
            <p:ph idx="1"/>
          </p:nvPr>
        </p:nvSpPr>
        <p:spPr/>
        <p:txBody>
          <a:bodyPr>
            <a:normAutofit/>
          </a:bodyPr>
          <a:lstStyle/>
          <a:p>
            <a:pPr marL="514350" indent="-514350">
              <a:buFont typeface="+mj-lt"/>
              <a:buAutoNum type="arabicPeriod"/>
            </a:pPr>
            <a:r>
              <a:rPr kumimoji="1" lang="ja-JP" altLang="en-US" sz="2400" b="1" dirty="0"/>
              <a:t>発行</a:t>
            </a:r>
            <a:r>
              <a:rPr kumimoji="1" lang="ja-JP" altLang="en-US" sz="2400" dirty="0"/>
              <a:t>：「問い合わせ」をデータベースシステムに送信</a:t>
            </a:r>
            <a:endParaRPr lang="en-US" altLang="ja-JP" sz="2400" dirty="0"/>
          </a:p>
          <a:p>
            <a:pPr marL="514350" indent="-514350">
              <a:buFont typeface="+mj-lt"/>
              <a:buAutoNum type="arabicPeriod"/>
            </a:pPr>
            <a:r>
              <a:rPr kumimoji="1" lang="ja-JP" altLang="en-US" sz="2400" b="1" dirty="0"/>
              <a:t>解析・取得</a:t>
            </a:r>
            <a:r>
              <a:rPr kumimoji="1" lang="ja-JP" altLang="en-US" sz="2400" dirty="0"/>
              <a:t>：「問い合わせ」が解析され，必要なデータがデータベースから読み込まれる</a:t>
            </a:r>
            <a:endParaRPr kumimoji="1" lang="en-US" altLang="ja-JP" sz="2400" dirty="0"/>
          </a:p>
          <a:p>
            <a:pPr marL="514350" indent="-514350">
              <a:buFont typeface="+mj-lt"/>
              <a:buAutoNum type="arabicPeriod"/>
            </a:pPr>
            <a:r>
              <a:rPr kumimoji="1" lang="ja-JP" altLang="en-US" sz="2400" b="1" dirty="0"/>
              <a:t>加工</a:t>
            </a:r>
            <a:r>
              <a:rPr kumimoji="1" lang="ja-JP" altLang="en-US" sz="2400" dirty="0"/>
              <a:t>：計算，集計・集約，並べ替え（ソート），結合などのさまざまな加工が行われる</a:t>
            </a:r>
            <a:endParaRPr kumimoji="1" lang="en-US" altLang="ja-JP" sz="2400" dirty="0"/>
          </a:p>
          <a:p>
            <a:pPr marL="514350" indent="-514350">
              <a:buFont typeface="+mj-lt"/>
              <a:buAutoNum type="arabicPeriod"/>
            </a:pPr>
            <a:r>
              <a:rPr kumimoji="1" lang="ja-JP" altLang="en-US" sz="2400" b="1" dirty="0"/>
              <a:t>返却</a:t>
            </a:r>
            <a:r>
              <a:rPr kumimoji="1" lang="ja-JP" altLang="en-US" sz="2400" dirty="0"/>
              <a:t>：結果を，ユーザーやアプリケーションに送る</a:t>
            </a:r>
          </a:p>
        </p:txBody>
      </p:sp>
      <p:sp>
        <p:nvSpPr>
          <p:cNvPr id="4" name="スライド番号プレースホルダー 3">
            <a:extLst>
              <a:ext uri="{FF2B5EF4-FFF2-40B4-BE49-F238E27FC236}">
                <a16:creationId xmlns:a16="http://schemas.microsoft.com/office/drawing/2014/main" id="{5203712D-F0D3-BD8F-BD93-8479564256F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5" name="屈折矢印 2"/>
          <p:cNvSpPr/>
          <p:nvPr/>
        </p:nvSpPr>
        <p:spPr>
          <a:xfrm rot="10800000" flipH="1">
            <a:off x="2452907" y="4858222"/>
            <a:ext cx="848886" cy="81543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28898" y="3710407"/>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73503" y="4456967"/>
            <a:ext cx="187940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p:txBody>
      </p:sp>
      <p:sp>
        <p:nvSpPr>
          <p:cNvPr id="22" name="屈折矢印 21"/>
          <p:cNvSpPr/>
          <p:nvPr/>
        </p:nvSpPr>
        <p:spPr>
          <a:xfrm rot="5400000" flipH="1">
            <a:off x="3493867" y="4215998"/>
            <a:ext cx="1610824"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Arial" panose="020B0604020202020204" pitchFamily="34" charset="0"/>
              <a:ea typeface="メイリオ" panose="020B0604030504040204" pitchFamily="50" charset="-128"/>
              <a:cs typeface="+mn-cs"/>
            </a:endParaRPr>
          </a:p>
        </p:txBody>
      </p:sp>
      <p:sp>
        <p:nvSpPr>
          <p:cNvPr id="23" name="テキスト ボックス 5"/>
          <p:cNvSpPr txBox="1">
            <a:spLocks noChangeArrowheads="1"/>
          </p:cNvSpPr>
          <p:nvPr/>
        </p:nvSpPr>
        <p:spPr bwMode="auto">
          <a:xfrm>
            <a:off x="5181196" y="3829497"/>
            <a:ext cx="3407749"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mn-cs"/>
              </a:rPr>
              <a:t>最終結果</a:t>
            </a:r>
          </a:p>
        </p:txBody>
      </p:sp>
      <p:sp>
        <p:nvSpPr>
          <p:cNvPr id="24" name="Rectangle 30"/>
          <p:cNvSpPr>
            <a:spLocks noChangeArrowheads="1"/>
          </p:cNvSpPr>
          <p:nvPr/>
        </p:nvSpPr>
        <p:spPr bwMode="auto">
          <a:xfrm>
            <a:off x="1467074" y="5495713"/>
            <a:ext cx="4142687" cy="17875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Arial" panose="020B0604020202020204" pitchFamily="34" charset="0"/>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A86B5B9A-7802-44F5-A7B2-FE74845C0F3B}"/>
              </a:ext>
            </a:extLst>
          </p:cNvPr>
          <p:cNvSpPr txBox="1">
            <a:spLocks noChangeArrowheads="1"/>
          </p:cNvSpPr>
          <p:nvPr/>
        </p:nvSpPr>
        <p:spPr bwMode="auto">
          <a:xfrm>
            <a:off x="2189137" y="5973738"/>
            <a:ext cx="28777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o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Arial" panose="020B0604020202020204" pitchFamily="34" charset="0"/>
                <a:ea typeface="メイリオ" panose="020B0604030504040204" pitchFamily="50" charset="-128"/>
                <a:cs typeface="+mn-cs"/>
              </a:rPr>
              <a:t>データベースシステム</a:t>
            </a:r>
          </a:p>
        </p:txBody>
      </p:sp>
      <p:pic>
        <p:nvPicPr>
          <p:cNvPr id="8" name="図 7">
            <a:extLst>
              <a:ext uri="{FF2B5EF4-FFF2-40B4-BE49-F238E27FC236}">
                <a16:creationId xmlns:a16="http://schemas.microsoft.com/office/drawing/2014/main" id="{A72A82E4-26C1-49BB-97DA-ABD94D06E543}"/>
              </a:ext>
            </a:extLst>
          </p:cNvPr>
          <p:cNvPicPr>
            <a:picLocks noChangeAspect="1"/>
          </p:cNvPicPr>
          <p:nvPr/>
        </p:nvPicPr>
        <p:blipFill>
          <a:blip r:embed="rId3"/>
          <a:stretch>
            <a:fillRect/>
          </a:stretch>
        </p:blipFill>
        <p:spPr>
          <a:xfrm>
            <a:off x="5609761" y="5790554"/>
            <a:ext cx="2491295" cy="921848"/>
          </a:xfrm>
          <a:prstGeom prst="rect">
            <a:avLst/>
          </a:prstGeom>
        </p:spPr>
      </p:pic>
      <p:pic>
        <p:nvPicPr>
          <p:cNvPr id="6" name="図 5">
            <a:extLst>
              <a:ext uri="{FF2B5EF4-FFF2-40B4-BE49-F238E27FC236}">
                <a16:creationId xmlns:a16="http://schemas.microsoft.com/office/drawing/2014/main" id="{FD684F0A-716C-4567-8C11-7904892D5900}"/>
              </a:ext>
            </a:extLst>
          </p:cNvPr>
          <p:cNvPicPr>
            <a:picLocks noChangeAspect="1"/>
          </p:cNvPicPr>
          <p:nvPr/>
        </p:nvPicPr>
        <p:blipFill>
          <a:blip r:embed="rId4"/>
          <a:stretch>
            <a:fillRect/>
          </a:stretch>
        </p:blipFill>
        <p:spPr>
          <a:xfrm>
            <a:off x="5337263" y="5344928"/>
            <a:ext cx="1915556" cy="1257619"/>
          </a:xfrm>
          <a:prstGeom prst="rect">
            <a:avLst/>
          </a:prstGeom>
        </p:spPr>
      </p:pic>
    </p:spTree>
    <p:extLst>
      <p:ext uri="{BB962C8B-B14F-4D97-AF65-F5344CB8AC3E}">
        <p14:creationId xmlns:p14="http://schemas.microsoft.com/office/powerpoint/2010/main" val="4947701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a:t>
            </a:r>
            <a:r>
              <a:rPr lang="ja-JP" altLang="en-US" dirty="0"/>
              <a:t>バリエーション</a:t>
            </a: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089428" y="2408622"/>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260517" y="3046194"/>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3465615" y="2106698"/>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graphicFrame>
        <p:nvGraphicFramePr>
          <p:cNvPr id="19" name="表 18"/>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sp>
        <p:nvSpPr>
          <p:cNvPr id="26" name="テキスト ボックス 5"/>
          <p:cNvSpPr txBox="1">
            <a:spLocks noChangeArrowheads="1"/>
          </p:cNvSpPr>
          <p:nvPr/>
        </p:nvSpPr>
        <p:spPr bwMode="auto">
          <a:xfrm>
            <a:off x="209550" y="2348706"/>
            <a:ext cx="2640676"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679339" y="2806971"/>
            <a:ext cx="3978116"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元のテーブルの</a:t>
            </a:r>
            <a:r>
              <a:rPr kumimoji="0"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まま表示</a:t>
            </a:r>
            <a:endParaRPr kumimoji="1" lang="ja-JP" altLang="en-US" sz="2100" b="1"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pic>
        <p:nvPicPr>
          <p:cNvPr id="6" name="図 5">
            <a:extLst>
              <a:ext uri="{FF2B5EF4-FFF2-40B4-BE49-F238E27FC236}">
                <a16:creationId xmlns:a16="http://schemas.microsoft.com/office/drawing/2014/main" id="{5299EED7-6084-48F6-A448-58A7B610C493}"/>
              </a:ext>
            </a:extLst>
          </p:cNvPr>
          <p:cNvPicPr>
            <a:picLocks noChangeAspect="1"/>
          </p:cNvPicPr>
          <p:nvPr/>
        </p:nvPicPr>
        <p:blipFill>
          <a:blip r:embed="rId5"/>
          <a:stretch>
            <a:fillRect/>
          </a:stretch>
        </p:blipFill>
        <p:spPr>
          <a:xfrm>
            <a:off x="5223888" y="1515784"/>
            <a:ext cx="3827717" cy="1000710"/>
          </a:xfrm>
          <a:prstGeom prst="rect">
            <a:avLst/>
          </a:prstGeom>
        </p:spPr>
      </p:pic>
    </p:spTree>
    <p:extLst>
      <p:ext uri="{BB962C8B-B14F-4D97-AF65-F5344CB8AC3E}">
        <p14:creationId xmlns:p14="http://schemas.microsoft.com/office/powerpoint/2010/main" val="287036581"/>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33280" y="2985598"/>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9521" cy="41549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p>
        </p:txBody>
      </p:sp>
      <p:sp>
        <p:nvSpPr>
          <p:cNvPr id="28" name="テキスト ボックス 27"/>
          <p:cNvSpPr txBox="1"/>
          <p:nvPr/>
        </p:nvSpPr>
        <p:spPr>
          <a:xfrm>
            <a:off x="5120691" y="2839443"/>
            <a:ext cx="4417410"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必要な属性を選ぶ（</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p>
        </p:txBody>
      </p:sp>
      <p:graphicFrame>
        <p:nvGraphicFramePr>
          <p:cNvPr id="6" name="表 5">
            <a:extLst>
              <a:ext uri="{FF2B5EF4-FFF2-40B4-BE49-F238E27FC236}">
                <a16:creationId xmlns:a16="http://schemas.microsoft.com/office/drawing/2014/main" id="{26414CAF-4945-4B26-A6F3-839F7F5B4435}"/>
              </a:ext>
            </a:extLst>
          </p:cNvPr>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7" name="図 6">
            <a:extLst>
              <a:ext uri="{FF2B5EF4-FFF2-40B4-BE49-F238E27FC236}">
                <a16:creationId xmlns:a16="http://schemas.microsoft.com/office/drawing/2014/main" id="{D2A298C1-3233-4764-BF51-E4ED9FC3893E}"/>
              </a:ext>
            </a:extLst>
          </p:cNvPr>
          <p:cNvPicPr>
            <a:picLocks noChangeAspect="1"/>
          </p:cNvPicPr>
          <p:nvPr/>
        </p:nvPicPr>
        <p:blipFill>
          <a:blip r:embed="rId5"/>
          <a:stretch>
            <a:fillRect/>
          </a:stretch>
        </p:blipFill>
        <p:spPr>
          <a:xfrm>
            <a:off x="5828202" y="1541522"/>
            <a:ext cx="3223403" cy="992587"/>
          </a:xfrm>
          <a:prstGeom prst="rect">
            <a:avLst/>
          </a:prstGeom>
        </p:spPr>
      </p:pic>
    </p:spTree>
    <p:extLst>
      <p:ext uri="{BB962C8B-B14F-4D97-AF65-F5344CB8AC3E}">
        <p14:creationId xmlns:p14="http://schemas.microsoft.com/office/powerpoint/2010/main" val="32010590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a:t>問い合わせ（クエリ）のバリエーション</a:t>
            </a: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940FB6-D91C-4C45-82A6-6C3F63B50793}" type="slidenum">
              <a:rPr kumimoji="1" lang="ja-JP" altLang="en-US" sz="2800" b="0" i="0" u="none" strike="noStrike" kern="1200" cap="none" spc="0" normalizeH="0" baseline="0" noProof="0" smtClean="0">
                <a:ln>
                  <a:noFill/>
                </a:ln>
                <a:solidFill>
                  <a:prstClr val="black">
                    <a:tint val="75000"/>
                  </a:prstClr>
                </a:solidFill>
                <a:effectLst/>
                <a:uLnTx/>
                <a:uFillTx/>
                <a:latin typeface="Abadi"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2800" b="0" i="0" u="none" strike="noStrike" kern="1200" cap="none" spc="0" normalizeH="0" baseline="0" noProof="0">
              <a:ln>
                <a:noFill/>
              </a:ln>
              <a:solidFill>
                <a:prstClr val="black">
                  <a:tint val="75000"/>
                </a:prstClr>
              </a:solidFill>
              <a:effectLst/>
              <a:uLnTx/>
              <a:uFillTx/>
              <a:latin typeface="Abadi" panose="020B0604020202020204" pitchFamily="34" charset="0"/>
              <a:ea typeface="メイリオ" panose="020B0604030504040204" pitchFamily="50" charset="-128"/>
              <a:cs typeface="+mn-cs"/>
            </a:endParaRPr>
          </a:p>
        </p:txBody>
      </p:sp>
      <p:pic>
        <p:nvPicPr>
          <p:cNvPr id="12" name="Picture 8" descr="http://3.bp.blogspot.com/-V4IWtEE4mi0/U2sr28tExOI/AAAAAAAAf50/ivdH5uLVwUc/s800/computer_harddis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0987" y="4353827"/>
            <a:ext cx="1136210" cy="1033952"/>
          </a:xfrm>
          <a:prstGeom prst="rect">
            <a:avLst/>
          </a:prstGeom>
          <a:noFill/>
          <a:extLst>
            <a:ext uri="{909E8E84-426E-40DD-AFC4-6F175D3DCCD1}">
              <a14:hiddenFill xmlns:a14="http://schemas.microsoft.com/office/drawing/2010/main">
                <a:solidFill>
                  <a:srgbClr val="FFFFFF"/>
                </a:solidFill>
              </a14:hiddenFill>
            </a:ext>
          </a:extLst>
        </p:spPr>
      </p:pic>
      <p:sp>
        <p:nvSpPr>
          <p:cNvPr id="14" name="円形吹き出し 13"/>
          <p:cNvSpPr/>
          <p:nvPr/>
        </p:nvSpPr>
        <p:spPr>
          <a:xfrm>
            <a:off x="5359893" y="3387386"/>
            <a:ext cx="3597324" cy="2458958"/>
          </a:xfrm>
          <a:prstGeom prst="wedgeEllipseCallout">
            <a:avLst>
              <a:gd name="adj1" fmla="val -69458"/>
              <a:gd name="adj2" fmla="val 104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5" name="正方形/長方形 14"/>
          <p:cNvSpPr/>
          <p:nvPr/>
        </p:nvSpPr>
        <p:spPr>
          <a:xfrm>
            <a:off x="6149500" y="3584982"/>
            <a:ext cx="3037794" cy="4154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商品テーブル</a:t>
            </a:r>
            <a:endParaRPr kumimoji="0" lang="ja-JP" altLang="en-US" sz="2100" b="0" i="0" u="none" strike="noStrike" kern="1200" cap="none" spc="0" normalizeH="0" baseline="0" noProof="0" dirty="0">
              <a:ln>
                <a:noFill/>
              </a:ln>
              <a:solidFill>
                <a:srgbClr val="C00000"/>
              </a:solidFill>
              <a:effectLst/>
              <a:uLnTx/>
              <a:uFillTx/>
              <a:latin typeface="メイリオ" panose="020B0604030504040204" pitchFamily="50" charset="-128"/>
              <a:ea typeface="メイリオ" panose="020B0604030504040204" pitchFamily="50" charset="-128"/>
              <a:cs typeface="+mn-cs"/>
            </a:endParaRPr>
          </a:p>
        </p:txBody>
      </p:sp>
      <p:pic>
        <p:nvPicPr>
          <p:cNvPr id="18" name="Picture 6" descr="http://4.bp.blogspot.com/-ugfDrCNROHw/VbnRccqW8JI/AAAAAAAAwLQ/W3tt2UI4bcA/s800/computer_serv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915" y="4341050"/>
            <a:ext cx="1120995" cy="1046729"/>
          </a:xfrm>
          <a:prstGeom prst="rect">
            <a:avLst/>
          </a:prstGeom>
          <a:noFill/>
          <a:extLst>
            <a:ext uri="{909E8E84-426E-40DD-AFC4-6F175D3DCCD1}">
              <a14:hiddenFill xmlns:a14="http://schemas.microsoft.com/office/drawing/2010/main">
                <a:solidFill>
                  <a:srgbClr val="FFFFFF"/>
                </a:solidFill>
              </a14:hiddenFill>
            </a:ext>
          </a:extLst>
        </p:spPr>
      </p:pic>
      <p:sp>
        <p:nvSpPr>
          <p:cNvPr id="3" name="屈折矢印 2"/>
          <p:cNvSpPr/>
          <p:nvPr/>
        </p:nvSpPr>
        <p:spPr>
          <a:xfrm rot="10800000" flipH="1">
            <a:off x="3748702" y="2447548"/>
            <a:ext cx="487571" cy="1353152"/>
          </a:xfrm>
          <a:prstGeom prst="bentUpArrow">
            <a:avLst>
              <a:gd name="adj1" fmla="val 32843"/>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pic>
        <p:nvPicPr>
          <p:cNvPr id="20" name="Picture 4" descr="http://4.bp.blogspot.com/-xkCf3U6tykY/UZM47IK-HjI/AAAAAAAASP0/_6_p6PfSld8/s800/computer_businessm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395" y="1533525"/>
            <a:ext cx="688521" cy="63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5"/>
          <p:cNvSpPr txBox="1">
            <a:spLocks noChangeArrowheads="1"/>
          </p:cNvSpPr>
          <p:nvPr/>
        </p:nvSpPr>
        <p:spPr bwMode="auto">
          <a:xfrm>
            <a:off x="597201" y="3172121"/>
            <a:ext cx="299703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問い合わせ（クエリ）</a:t>
            </a:r>
            <a:endPar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の</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コマンド</a:t>
            </a:r>
          </a:p>
        </p:txBody>
      </p:sp>
      <p:sp>
        <p:nvSpPr>
          <p:cNvPr id="22" name="屈折矢印 21"/>
          <p:cNvSpPr/>
          <p:nvPr/>
        </p:nvSpPr>
        <p:spPr>
          <a:xfrm rot="5400000" flipH="1">
            <a:off x="4057650" y="2111231"/>
            <a:ext cx="2005661" cy="13044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4" name="Rectangle 30"/>
          <p:cNvSpPr>
            <a:spLocks noChangeArrowheads="1"/>
          </p:cNvSpPr>
          <p:nvPr/>
        </p:nvSpPr>
        <p:spPr bwMode="auto">
          <a:xfrm>
            <a:off x="2053669" y="4065391"/>
            <a:ext cx="2771939" cy="15870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endParaRPr kumimoji="1" lang="ja-JP" altLang="en-US" sz="2100" b="0" i="0" u="none" strike="noStrike" kern="1200" cap="none" spc="0" normalizeH="0" baseline="0" noProof="0">
              <a:ln>
                <a:noFill/>
              </a:ln>
              <a:solidFill>
                <a:srgbClr val="FF0000"/>
              </a:solidFill>
              <a:effectLst/>
              <a:uLnTx/>
              <a:uFillTx/>
              <a:latin typeface="Calibri Light" panose="020F0302020204030204" pitchFamily="34" charset="0"/>
              <a:ea typeface="メイリオ" panose="020B0604030504040204" pitchFamily="50" charset="-128"/>
              <a:cs typeface="+mn-cs"/>
            </a:endParaRPr>
          </a:p>
        </p:txBody>
      </p:sp>
      <p:sp>
        <p:nvSpPr>
          <p:cNvPr id="26" name="テキスト ボックス 5"/>
          <p:cNvSpPr txBox="1">
            <a:spLocks noChangeArrowheads="1"/>
          </p:cNvSpPr>
          <p:nvPr/>
        </p:nvSpPr>
        <p:spPr bwMode="auto">
          <a:xfrm>
            <a:off x="21315" y="2348706"/>
            <a:ext cx="3891355" cy="7386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select</a:t>
            </a:r>
            <a:r>
              <a:rPr kumimoji="1" lang="en-US" altLang="ja-JP" sz="2100" b="1" i="0" u="none" strike="noStrike" kern="1200" cap="none" spc="0" normalizeH="0" baseline="0" noProof="0" dirty="0">
                <a:ln>
                  <a:noFill/>
                </a:ln>
                <a:solidFill>
                  <a:srgbClr val="002060"/>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商品名</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from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商品</a:t>
            </a:r>
            <a:endPar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a:p>
            <a:pPr marL="0" marR="0" lvl="0" indent="0" algn="l" defTabSz="457200" rtl="0" eaLnBrk="1" fontAlgn="auto" latinLnBrk="0" hangingPunct="1">
              <a:lnSpc>
                <a:spcPct val="100000"/>
              </a:lnSpc>
              <a:spcBef>
                <a:spcPct val="0"/>
              </a:spcBef>
              <a:spcAft>
                <a:spcPts val="0"/>
              </a:spcAft>
              <a:buClrTx/>
              <a:buSzTx/>
              <a:buFontTx/>
              <a:buNone/>
              <a:tabLst/>
              <a:defRPr/>
            </a:pPr>
            <a:r>
              <a:rPr kumimoji="1" lang="en-US" altLang="ja-JP" sz="2100" b="1" i="0" u="none" strike="noStrike" kern="1200" cap="none" spc="0" normalizeH="0" baseline="0" noProof="0" dirty="0">
                <a:ln>
                  <a:noFill/>
                </a:ln>
                <a:solidFill>
                  <a:srgbClr val="C00000"/>
                </a:solidFill>
                <a:effectLst/>
                <a:uLnTx/>
                <a:uFillTx/>
                <a:latin typeface="Calibri" panose="020F0502020204030204" pitchFamily="34" charset="0"/>
                <a:ea typeface="メイリオ" panose="020B0604030504040204" pitchFamily="50" charset="-128"/>
                <a:cs typeface="+mn-cs"/>
              </a:rPr>
              <a:t>where</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 </a:t>
            </a:r>
            <a:r>
              <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単価 </a:t>
            </a:r>
            <a:r>
              <a:rPr kumimoji="1" lang="en-US" altLang="ja-JP"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rPr>
              <a:t>&gt; 80;</a:t>
            </a:r>
            <a:endParaRPr kumimoji="1" lang="ja-JP" altLang="en-US" sz="2100" b="1" i="0" u="none" strike="noStrike" kern="1200" cap="none" spc="0" normalizeH="0" baseline="0" noProof="0" dirty="0">
              <a:ln>
                <a:noFill/>
              </a:ln>
              <a:solidFill>
                <a:prstClr val="black"/>
              </a:solidFill>
              <a:effectLst/>
              <a:uLnTx/>
              <a:uFillTx/>
              <a:latin typeface="Calibri" panose="020F0502020204030204" pitchFamily="34" charset="0"/>
              <a:ea typeface="メイリオ" panose="020B0604030504040204" pitchFamily="50" charset="-128"/>
              <a:cs typeface="+mn-cs"/>
            </a:endParaRPr>
          </a:p>
        </p:txBody>
      </p:sp>
      <p:sp>
        <p:nvSpPr>
          <p:cNvPr id="28" name="テキスト ボックス 27"/>
          <p:cNvSpPr txBox="1"/>
          <p:nvPr/>
        </p:nvSpPr>
        <p:spPr>
          <a:xfrm>
            <a:off x="4948927" y="2674531"/>
            <a:ext cx="4417410" cy="10618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必要な属性を選</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び</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r>
              <a:rPr kumimoji="1"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射影</a:t>
            </a:r>
            <a:r>
              <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行を絞り込む（</a:t>
            </a:r>
            <a:r>
              <a:rPr kumimoji="0" lang="ja-JP" altLang="en-US" sz="2100" b="1" i="0" u="none" strike="noStrike" kern="1200" cap="none" spc="0" normalizeH="0" baseline="0" noProof="0" dirty="0">
                <a:ln>
                  <a:noFill/>
                </a:ln>
                <a:solidFill>
                  <a:srgbClr val="C00000"/>
                </a:solidFill>
                <a:effectLst/>
                <a:uLnTx/>
                <a:uFillTx/>
                <a:latin typeface="Segoe UI" panose="020B0502040204020203" pitchFamily="34" charset="0"/>
                <a:ea typeface="メイリオ" panose="020B0604030504040204" pitchFamily="50" charset="-128"/>
                <a:cs typeface="Segoe UI" panose="020B0502040204020203" pitchFamily="34" charset="0"/>
              </a:rPr>
              <a:t>選択</a:t>
            </a:r>
            <a:r>
              <a:rPr kumimoji="0"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rPr>
              <a:t>）</a:t>
            </a:r>
            <a:endParaRPr kumimoji="1" lang="en-US" altLang="ja-JP"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2100" b="0" i="0" u="none" strike="noStrike" kern="1200" cap="none" spc="0" normalizeH="0" baseline="0" noProof="0" dirty="0">
              <a:ln>
                <a:noFill/>
              </a:ln>
              <a:solidFill>
                <a:srgbClr val="000066"/>
              </a:solidFill>
              <a:effectLst/>
              <a:uLnTx/>
              <a:uFillTx/>
              <a:latin typeface="Segoe UI" panose="020B0502040204020203" pitchFamily="34" charset="0"/>
              <a:ea typeface="メイリオ" panose="020B0604030504040204" pitchFamily="50" charset="-128"/>
              <a:cs typeface="Segoe UI" panose="020B0502040204020203" pitchFamily="34" charset="0"/>
            </a:endParaRPr>
          </a:p>
        </p:txBody>
      </p:sp>
      <p:graphicFrame>
        <p:nvGraphicFramePr>
          <p:cNvPr id="5" name="表 4">
            <a:extLst>
              <a:ext uri="{FF2B5EF4-FFF2-40B4-BE49-F238E27FC236}">
                <a16:creationId xmlns:a16="http://schemas.microsoft.com/office/drawing/2014/main" id="{D883B562-00ED-4A03-ABCE-33FCCA00A2AE}"/>
              </a:ext>
            </a:extLst>
          </p:cNvPr>
          <p:cNvGraphicFramePr>
            <a:graphicFrameLocks noGrp="1"/>
          </p:cNvGraphicFramePr>
          <p:nvPr/>
        </p:nvGraphicFramePr>
        <p:xfrm>
          <a:off x="5658380" y="4029410"/>
          <a:ext cx="2696141" cy="1337993"/>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981666">
                  <a:extLst>
                    <a:ext uri="{9D8B030D-6E8A-4147-A177-3AD203B41FA5}">
                      <a16:colId xmlns:a16="http://schemas.microsoft.com/office/drawing/2014/main" val="20001"/>
                    </a:ext>
                  </a:extLst>
                </a:gridCol>
                <a:gridCol w="1011612">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商品名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bl>
          </a:graphicData>
        </a:graphic>
      </p:graphicFrame>
      <p:pic>
        <p:nvPicPr>
          <p:cNvPr id="6" name="図 5">
            <a:extLst>
              <a:ext uri="{FF2B5EF4-FFF2-40B4-BE49-F238E27FC236}">
                <a16:creationId xmlns:a16="http://schemas.microsoft.com/office/drawing/2014/main" id="{7E83F3ED-8EC8-41EF-A7DA-F0975DE9A777}"/>
              </a:ext>
            </a:extLst>
          </p:cNvPr>
          <p:cNvPicPr>
            <a:picLocks noChangeAspect="1"/>
          </p:cNvPicPr>
          <p:nvPr/>
        </p:nvPicPr>
        <p:blipFill>
          <a:blip r:embed="rId5"/>
          <a:stretch>
            <a:fillRect/>
          </a:stretch>
        </p:blipFill>
        <p:spPr>
          <a:xfrm>
            <a:off x="5780123" y="1466178"/>
            <a:ext cx="3177094" cy="947642"/>
          </a:xfrm>
          <a:prstGeom prst="rect">
            <a:avLst/>
          </a:prstGeom>
        </p:spPr>
      </p:pic>
    </p:spTree>
    <p:extLst>
      <p:ext uri="{BB962C8B-B14F-4D97-AF65-F5344CB8AC3E}">
        <p14:creationId xmlns:p14="http://schemas.microsoft.com/office/powerpoint/2010/main" val="4102054262"/>
      </p:ext>
    </p:extLst>
  </p:cSld>
  <p:clrMapOvr>
    <a:masterClrMapping/>
  </p:clrMapOvr>
  <mc:AlternateContent xmlns:mc="http://schemas.openxmlformats.org/markup-compatibility/2006" xmlns:p14="http://schemas.microsoft.com/office/powerpoint/2010/main">
    <mc:Choice Requires="p14">
      <p:transition spd="slow" p14:dur="2000" advTm="307"/>
    </mc:Choice>
    <mc:Fallback xmlns="">
      <p:transition spd="slow" advTm="307"/>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44</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290419" y="24720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SELECT * FROM </a:t>
            </a:r>
            <a:r>
              <a:rPr lang="ja-JP" altLang="en-US" sz="3000" dirty="0">
                <a:latin typeface="メイリオ" panose="020B0604030504040204" pitchFamily="50" charset="-128"/>
              </a:rPr>
              <a:t>＜テーブル名＞</a:t>
            </a:r>
          </a:p>
        </p:txBody>
      </p:sp>
      <p:sp>
        <p:nvSpPr>
          <p:cNvPr id="13" name="コンテンツ プレースホルダー 2"/>
          <p:cNvSpPr>
            <a:spLocks noGrp="1"/>
          </p:cNvSpPr>
          <p:nvPr>
            <p:ph idx="1"/>
          </p:nvPr>
        </p:nvSpPr>
        <p:spPr>
          <a:xfrm>
            <a:off x="2770814" y="3563408"/>
            <a:ext cx="3121028" cy="753035"/>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en-US" altLang="ja-JP" sz="2700" b="1" dirty="0">
                <a:latin typeface="Segoe UI" panose="020B0502040204020203" pitchFamily="34" charset="0"/>
              </a:rPr>
              <a:t> </a:t>
            </a:r>
            <a:r>
              <a:rPr lang="en-US" altLang="ja-JP" sz="2700" b="1" dirty="0">
                <a:solidFill>
                  <a:srgbClr val="C00000"/>
                </a:solidFill>
                <a:latin typeface="Segoe UI" panose="020B0502040204020203" pitchFamily="34" charset="0"/>
              </a:rPr>
              <a:t>* 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7" name="コンテンツ プレースホルダー 2"/>
          <p:cNvSpPr txBox="1">
            <a:spLocks/>
          </p:cNvSpPr>
          <p:nvPr/>
        </p:nvSpPr>
        <p:spPr>
          <a:xfrm>
            <a:off x="1659723" y="1802893"/>
            <a:ext cx="5601689" cy="94845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t>元の単一テーブルを</a:t>
            </a:r>
            <a:r>
              <a:rPr lang="ja-JP" altLang="en-US" sz="2400" b="1" u="sng" dirty="0">
                <a:solidFill>
                  <a:srgbClr val="FF0000"/>
                </a:solidFill>
              </a:rPr>
              <a:t>そのまま</a:t>
            </a:r>
            <a:r>
              <a:rPr lang="ja-JP" altLang="en-US" sz="2400" dirty="0"/>
              <a:t>出力</a:t>
            </a:r>
            <a:endParaRPr lang="en-US" altLang="ja-JP" sz="2400" dirty="0">
              <a:solidFill>
                <a:schemeClr val="tx1"/>
              </a:solidFill>
              <a:latin typeface="Inconsolata" panose="020B0609030003000000" pitchFamily="49" charset="0"/>
            </a:endParaRPr>
          </a:p>
        </p:txBody>
      </p:sp>
      <p:sp>
        <p:nvSpPr>
          <p:cNvPr id="18" name="角丸四角形 17"/>
          <p:cNvSpPr/>
          <p:nvPr/>
        </p:nvSpPr>
        <p:spPr>
          <a:xfrm>
            <a:off x="1296688" y="1602782"/>
            <a:ext cx="6550624" cy="960506"/>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5966515" y="3955171"/>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表 10"/>
          <p:cNvGraphicFramePr>
            <a:graphicFrameLocks noGrp="1"/>
          </p:cNvGraphicFramePr>
          <p:nvPr/>
        </p:nvGraphicFramePr>
        <p:xfrm>
          <a:off x="1" y="3135280"/>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14" name="表 13"/>
          <p:cNvGraphicFramePr>
            <a:graphicFrameLocks noGrp="1"/>
          </p:cNvGraphicFramePr>
          <p:nvPr/>
        </p:nvGraphicFramePr>
        <p:xfrm>
          <a:off x="6447859" y="3142337"/>
          <a:ext cx="2696141" cy="1672654"/>
        </p:xfrm>
        <a:graphic>
          <a:graphicData uri="http://schemas.openxmlformats.org/drawingml/2006/table">
            <a:tbl>
              <a:tblPr firstRow="1" bandRow="1">
                <a:tableStyleId>{5C22544A-7EE6-4342-B048-85BDC9FD1C3A}</a:tableStyleId>
              </a:tblPr>
              <a:tblGrid>
                <a:gridCol w="702863">
                  <a:extLst>
                    <a:ext uri="{9D8B030D-6E8A-4147-A177-3AD203B41FA5}">
                      <a16:colId xmlns:a16="http://schemas.microsoft.com/office/drawing/2014/main" val="20000"/>
                    </a:ext>
                  </a:extLst>
                </a:gridCol>
                <a:gridCol w="1094564">
                  <a:extLst>
                    <a:ext uri="{9D8B030D-6E8A-4147-A177-3AD203B41FA5}">
                      <a16:colId xmlns:a16="http://schemas.microsoft.com/office/drawing/2014/main" val="20001"/>
                    </a:ext>
                  </a:extLst>
                </a:gridCol>
                <a:gridCol w="898714">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48686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45</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02372" y="446660"/>
            <a:ext cx="7821330" cy="753666"/>
          </a:xfrm>
        </p:spPr>
        <p:txBody>
          <a:bodyPr>
            <a:normAutofit/>
          </a:bodyPr>
          <a:lstStyle/>
          <a:p>
            <a:pPr>
              <a:lnSpc>
                <a:spcPct val="100000"/>
              </a:lnSpc>
              <a:spcBef>
                <a:spcPct val="20000"/>
              </a:spcBef>
            </a:pPr>
            <a:r>
              <a:rPr lang="en-US" altLang="ja-JP" sz="2400" dirty="0">
                <a:latin typeface="メイリオ" panose="020B0604030504040204" pitchFamily="50" charset="-128"/>
              </a:rPr>
              <a:t>SELECT </a:t>
            </a:r>
            <a:r>
              <a:rPr lang="ja-JP" altLang="en-US" sz="2400" dirty="0">
                <a:latin typeface="メイリオ" panose="020B0604030504040204" pitchFamily="50" charset="-128"/>
              </a:rPr>
              <a:t>＜属性名リスト＞</a:t>
            </a:r>
            <a:r>
              <a:rPr lang="en-US" altLang="ja-JP" sz="2400" dirty="0">
                <a:latin typeface="メイリオ" panose="020B0604030504040204" pitchFamily="50" charset="-128"/>
              </a:rPr>
              <a:t> FROM </a:t>
            </a:r>
            <a:r>
              <a:rPr lang="ja-JP" altLang="en-US" sz="2400" dirty="0">
                <a:latin typeface="メイリオ" panose="020B0604030504040204" pitchFamily="50" charset="-128"/>
              </a:rPr>
              <a:t>＜テーブル名＞</a:t>
            </a:r>
          </a:p>
        </p:txBody>
      </p:sp>
      <p:sp>
        <p:nvSpPr>
          <p:cNvPr id="20" name="コンテンツ プレースホルダー 2"/>
          <p:cNvSpPr>
            <a:spLocks noGrp="1"/>
          </p:cNvSpPr>
          <p:nvPr>
            <p:ph idx="1"/>
          </p:nvPr>
        </p:nvSpPr>
        <p:spPr>
          <a:xfrm>
            <a:off x="2560323" y="3238133"/>
            <a:ext cx="4345303" cy="670554"/>
          </a:xfrm>
          <a:solidFill>
            <a:schemeClr val="accent4">
              <a:lumMod val="20000"/>
              <a:lumOff val="80000"/>
            </a:schemeClr>
          </a:solidFill>
        </p:spPr>
        <p:txBody>
          <a:bodyPr>
            <a:normAutofit fontScale="85000" lnSpcReduction="10000"/>
          </a:bodyPr>
          <a:lstStyle/>
          <a:p>
            <a:pPr marL="0" indent="0">
              <a:lnSpc>
                <a:spcPct val="140000"/>
              </a:lnSpc>
              <a:buNone/>
            </a:pPr>
            <a:r>
              <a:rPr lang="en-US" altLang="ja-JP" sz="2700" b="1" dirty="0">
                <a:solidFill>
                  <a:srgbClr val="C00000"/>
                </a:solidFill>
                <a:latin typeface="Segoe UI" panose="020B0502040204020203" pitchFamily="34" charset="0"/>
              </a:rPr>
              <a:t>SELECT</a:t>
            </a:r>
            <a:r>
              <a:rPr lang="ja-JP" altLang="en-US" sz="2700" dirty="0">
                <a:solidFill>
                  <a:srgbClr val="C00000"/>
                </a:solidFill>
                <a:latin typeface="Segoe UI" panose="020B0502040204020203" pitchFamily="34" charset="0"/>
              </a:rPr>
              <a:t> </a:t>
            </a:r>
            <a:r>
              <a:rPr lang="ja-JP" altLang="en-US" sz="2700" dirty="0">
                <a:latin typeface="Segoe UI" panose="020B0502040204020203" pitchFamily="34" charset="0"/>
              </a:rPr>
              <a:t>名前</a:t>
            </a:r>
            <a:r>
              <a:rPr lang="en-US" altLang="ja-JP" sz="2700" dirty="0">
                <a:latin typeface="Segoe UI" panose="020B0502040204020203" pitchFamily="34" charset="0"/>
              </a:rPr>
              <a:t>, </a:t>
            </a:r>
            <a:r>
              <a:rPr lang="ja-JP" altLang="en-US" sz="2700" dirty="0">
                <a:latin typeface="Segoe UI" panose="020B0502040204020203" pitchFamily="34" charset="0"/>
              </a:rPr>
              <a:t>単価 </a:t>
            </a:r>
            <a:r>
              <a:rPr lang="en-US" altLang="ja-JP" sz="2700" b="1" dirty="0">
                <a:solidFill>
                  <a:srgbClr val="C00000"/>
                </a:solidFill>
                <a:latin typeface="Segoe UI" panose="020B0502040204020203" pitchFamily="34" charset="0"/>
              </a:rPr>
              <a:t>FROM </a:t>
            </a:r>
            <a:r>
              <a:rPr lang="ja-JP" altLang="en-US" sz="2700" dirty="0">
                <a:latin typeface="Segoe UI" panose="020B0502040204020203" pitchFamily="34" charset="0"/>
              </a:rPr>
              <a:t>商品</a:t>
            </a:r>
            <a:r>
              <a:rPr lang="en-US" altLang="ja-JP" sz="2700" dirty="0">
                <a:latin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1" name="直線矢印コネクタ 20"/>
          <p:cNvCxnSpPr/>
          <p:nvPr/>
        </p:nvCxnSpPr>
        <p:spPr>
          <a:xfrm flipV="1">
            <a:off x="6852520" y="3610597"/>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3" name="コンテンツ プレースホルダー 2"/>
          <p:cNvSpPr txBox="1">
            <a:spLocks/>
          </p:cNvSpPr>
          <p:nvPr/>
        </p:nvSpPr>
        <p:spPr>
          <a:xfrm>
            <a:off x="2560323" y="4808828"/>
            <a:ext cx="4345303" cy="670554"/>
          </a:xfrm>
          <a:prstGeom prst="rect">
            <a:avLst/>
          </a:prstGeom>
          <a:solidFill>
            <a:schemeClr val="accent4">
              <a:lumMod val="20000"/>
              <a:lumOff val="80000"/>
            </a:schemeClr>
          </a:solidFill>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4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ja-JP" altLang="en-US"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名前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solidFill>
                  <a:srgbClr val="C00000"/>
                </a:solidFill>
                <a:latin typeface="Segoe UI" panose="020B0502040204020203" pitchFamily="34" charset="0"/>
                <a:cs typeface="Segoe UI" panose="020B0502040204020203" pitchFamily="34" charset="0"/>
              </a:rPr>
              <a:t> </a:t>
            </a:r>
            <a:r>
              <a:rPr lang="ja-JP" altLang="en-US" sz="2400" dirty="0">
                <a:latin typeface="Segoe UI" panose="020B0502040204020203" pitchFamily="34" charset="0"/>
                <a:cs typeface="Segoe UI" panose="020B0502040204020203" pitchFamily="34" charset="0"/>
              </a:rPr>
              <a:t>商品</a:t>
            </a:r>
            <a:r>
              <a:rPr lang="en-US" altLang="ja-JP" sz="2400" dirty="0">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cxnSp>
        <p:nvCxnSpPr>
          <p:cNvPr id="24" name="直線矢印コネクタ 23"/>
          <p:cNvCxnSpPr/>
          <p:nvPr/>
        </p:nvCxnSpPr>
        <p:spPr>
          <a:xfrm flipV="1">
            <a:off x="6852520" y="5181292"/>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3543425" y="3103209"/>
            <a:ext cx="1533275"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26" name="正方形/長方形 25"/>
          <p:cNvSpPr/>
          <p:nvPr/>
        </p:nvSpPr>
        <p:spPr>
          <a:xfrm>
            <a:off x="3626689" y="4741366"/>
            <a:ext cx="1079732" cy="805478"/>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16" name="表 15"/>
          <p:cNvGraphicFramePr>
            <a:graphicFrameLocks noGrp="1"/>
          </p:cNvGraphicFramePr>
          <p:nvPr/>
        </p:nvGraphicFramePr>
        <p:xfrm>
          <a:off x="1" y="3135280"/>
          <a:ext cx="2413851" cy="1672654"/>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5" name="表 24"/>
          <p:cNvGraphicFramePr>
            <a:graphicFrameLocks noGrp="1"/>
          </p:cNvGraphicFramePr>
          <p:nvPr/>
        </p:nvGraphicFramePr>
        <p:xfrm>
          <a:off x="7287340" y="2620753"/>
          <a:ext cx="1784578" cy="1672654"/>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8" name="表 27"/>
          <p:cNvGraphicFramePr>
            <a:graphicFrameLocks noGrp="1"/>
          </p:cNvGraphicFramePr>
          <p:nvPr/>
        </p:nvGraphicFramePr>
        <p:xfrm>
          <a:off x="7466775" y="4435712"/>
          <a:ext cx="979961" cy="1672654"/>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みかん</a:t>
                      </a: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extLst>
                  <a:ext uri="{0D108BD9-81ED-4DB2-BD59-A6C34878D82A}">
                    <a16:rowId xmlns:a16="http://schemas.microsoft.com/office/drawing/2014/main" val="10004"/>
                  </a:ext>
                </a:extLst>
              </a:tr>
            </a:tbl>
          </a:graphicData>
        </a:graphic>
      </p:graphicFrame>
      <p:sp>
        <p:nvSpPr>
          <p:cNvPr id="19" name="コンテンツ プレースホルダー 2">
            <a:extLst>
              <a:ext uri="{FF2B5EF4-FFF2-40B4-BE49-F238E27FC236}">
                <a16:creationId xmlns:a16="http://schemas.microsoft.com/office/drawing/2014/main" id="{9BB890AB-699C-475E-A1CB-1FA1B3A49149}"/>
              </a:ext>
            </a:extLst>
          </p:cNvPr>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属性を限定する</a:t>
            </a:r>
            <a:r>
              <a:rPr lang="en-US" altLang="ja-JP" sz="2400" dirty="0">
                <a:solidFill>
                  <a:schemeClr val="tx1"/>
                </a:solidFill>
                <a:latin typeface="メイリオ" panose="020B0604030504040204" pitchFamily="50" charset="-128"/>
                <a:ea typeface="メイリオ" panose="020B0604030504040204" pitchFamily="50" charset="-128"/>
                <a:cs typeface="Segoe UI" panose="020B0502040204020203" pitchFamily="34" charset="0"/>
              </a:rPr>
              <a:t>      </a:t>
            </a:r>
          </a:p>
        </p:txBody>
      </p:sp>
      <p:sp>
        <p:nvSpPr>
          <p:cNvPr id="22" name="角丸四角形 17">
            <a:extLst>
              <a:ext uri="{FF2B5EF4-FFF2-40B4-BE49-F238E27FC236}">
                <a16:creationId xmlns:a16="http://schemas.microsoft.com/office/drawing/2014/main" id="{5960C521-E865-47CA-94F8-F07378148426}"/>
              </a:ext>
            </a:extLst>
          </p:cNvPr>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2324667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2641958" y="4086773"/>
            <a:ext cx="3564878" cy="866473"/>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5" name="コンテンツ プレースホルダー 2"/>
          <p:cNvSpPr txBox="1">
            <a:spLocks/>
          </p:cNvSpPr>
          <p:nvPr/>
        </p:nvSpPr>
        <p:spPr>
          <a:xfrm>
            <a:off x="2679073" y="4086772"/>
            <a:ext cx="3785855" cy="866474"/>
          </a:xfrm>
          <a:prstGeom prst="rect">
            <a:avLst/>
          </a:prstGeom>
        </p:spPr>
        <p:txBody>
          <a:bodyPr vert="horz" lIns="68580" tIns="34290" rIns="68580" bIns="3429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SELECT</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名前</a:t>
            </a:r>
            <a:r>
              <a:rPr lang="en-US" altLang="ja-JP" sz="2400" dirty="0">
                <a:solidFill>
                  <a:schemeClr val="tx1"/>
                </a:solidFill>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単価 </a:t>
            </a:r>
            <a:r>
              <a:rPr lang="en-US" altLang="ja-JP" sz="2400" b="1" dirty="0">
                <a:solidFill>
                  <a:srgbClr val="C00000"/>
                </a:solidFill>
                <a:latin typeface="Segoe UI" panose="020B0502040204020203" pitchFamily="34" charset="0"/>
                <a:cs typeface="Segoe UI" panose="020B0502040204020203" pitchFamily="34" charset="0"/>
              </a:rPr>
              <a:t>FROM</a:t>
            </a:r>
            <a:r>
              <a:rPr lang="en-US" altLang="ja-JP" sz="2400" dirty="0">
                <a:latin typeface="Segoe UI" panose="020B0502040204020203" pitchFamily="34" charset="0"/>
                <a:cs typeface="Segoe UI" panose="020B0502040204020203" pitchFamily="34" charset="0"/>
              </a:rPr>
              <a:t> </a:t>
            </a:r>
            <a:r>
              <a:rPr lang="ja-JP" altLang="en-US" sz="2400" dirty="0">
                <a:solidFill>
                  <a:schemeClr val="tx1"/>
                </a:solidFill>
                <a:latin typeface="Segoe UI" panose="020B0502040204020203" pitchFamily="34" charset="0"/>
                <a:cs typeface="Segoe UI" panose="020B0502040204020203" pitchFamily="34" charset="0"/>
              </a:rPr>
              <a:t>商品</a:t>
            </a:r>
            <a:endParaRPr lang="en-US" altLang="ja-JP" sz="2400" dirty="0">
              <a:solidFill>
                <a:schemeClr val="tx1"/>
              </a:solidFill>
              <a:latin typeface="Segoe UI" panose="020B0502040204020203" pitchFamily="34" charset="0"/>
              <a:cs typeface="Segoe UI" panose="020B0502040204020203" pitchFamily="34" charset="0"/>
            </a:endParaRPr>
          </a:p>
          <a:p>
            <a:pPr marL="0" indent="0">
              <a:lnSpc>
                <a:spcPct val="110000"/>
              </a:lnSpc>
              <a:buNone/>
            </a:pPr>
            <a:r>
              <a:rPr lang="en-US" altLang="ja-JP" sz="2400" b="1" dirty="0">
                <a:solidFill>
                  <a:srgbClr val="C00000"/>
                </a:solidFill>
                <a:latin typeface="Segoe UI" panose="020B0502040204020203" pitchFamily="34" charset="0"/>
                <a:cs typeface="Segoe UI" panose="020B0502040204020203" pitchFamily="34" charset="0"/>
              </a:rPr>
              <a:t>WHERE</a:t>
            </a:r>
            <a:r>
              <a:rPr lang="en-US" altLang="ja-JP" sz="2400" dirty="0">
                <a:latin typeface="Segoe UI" panose="020B0502040204020203" pitchFamily="34" charset="0"/>
                <a:cs typeface="Segoe UI" panose="020B0502040204020203" pitchFamily="34" charset="0"/>
              </a:rPr>
              <a:t> </a:t>
            </a:r>
            <a:r>
              <a:rPr lang="ja-JP" altLang="en-US" sz="2400" b="1" dirty="0">
                <a:solidFill>
                  <a:schemeClr val="tx1"/>
                </a:solidFill>
                <a:latin typeface="Segoe UI" panose="020B0502040204020203" pitchFamily="34" charset="0"/>
                <a:cs typeface="Segoe UI" panose="020B0502040204020203" pitchFamily="34" charset="0"/>
              </a:rPr>
              <a:t>単価 </a:t>
            </a:r>
            <a:r>
              <a:rPr lang="en-US" altLang="ja-JP" sz="2400" b="1" dirty="0">
                <a:solidFill>
                  <a:schemeClr val="tx1"/>
                </a:solidFill>
                <a:latin typeface="Segoe UI" panose="020B0502040204020203" pitchFamily="34" charset="0"/>
                <a:cs typeface="Segoe UI" panose="020B0502040204020203" pitchFamily="34" charset="0"/>
              </a:rPr>
              <a:t>&gt; 80</a:t>
            </a:r>
            <a:r>
              <a:rPr lang="en-US" altLang="ja-JP" sz="2400" dirty="0">
                <a:solidFill>
                  <a:schemeClr val="tx1"/>
                </a:solidFill>
                <a:latin typeface="Segoe UI" panose="020B0502040204020203" pitchFamily="34" charset="0"/>
                <a:cs typeface="Segoe UI" panose="020B0502040204020203" pitchFamily="34" charset="0"/>
              </a:rPr>
              <a:t>;</a:t>
            </a:r>
          </a:p>
          <a:p>
            <a:pPr marL="0" indent="0">
              <a:buNone/>
            </a:pPr>
            <a:endParaRPr lang="ja-JP" altLang="en-US" sz="2700" dirty="0">
              <a:latin typeface="Inconsolata" panose="020B0609030003000000" pitchFamily="49" charset="0"/>
            </a:endParaRPr>
          </a:p>
          <a:p>
            <a:pPr marL="0" indent="0">
              <a:buNone/>
            </a:pPr>
            <a:endParaRPr lang="ja-JP" altLang="en-US" sz="2700" dirty="0">
              <a:latin typeface="Inconsolata" panose="020B0609030003000000" pitchFamily="49" charset="0"/>
            </a:endParaRPr>
          </a:p>
        </p:txBody>
      </p:sp>
      <p:sp>
        <p:nvSpPr>
          <p:cNvPr id="19459" name="スライド番号プレースホルダー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75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1pPr>
            <a:lvl2pPr marL="557213" indent="-214313">
              <a:lnSpc>
                <a:spcPct val="90000"/>
              </a:lnSpc>
              <a:spcBef>
                <a:spcPts val="375"/>
              </a:spcBef>
              <a:buFont typeface="Arial" panose="020B0604020202020204" pitchFamily="34" charset="0"/>
              <a:buChar char="•"/>
              <a:defRPr kumimoji="1" sz="2100">
                <a:solidFill>
                  <a:srgbClr val="003300"/>
                </a:solidFill>
                <a:latin typeface="メイリオ" panose="020B0604030504040204" pitchFamily="50" charset="-128"/>
                <a:ea typeface="メイリオ" panose="020B0604030504040204" pitchFamily="50" charset="-128"/>
              </a:defRPr>
            </a:lvl2pPr>
            <a:lvl3pPr marL="857250" indent="-171450">
              <a:lnSpc>
                <a:spcPct val="90000"/>
              </a:lnSpc>
              <a:spcBef>
                <a:spcPts val="375"/>
              </a:spcBef>
              <a:buFont typeface="Arial" panose="020B0604020202020204" pitchFamily="34" charset="0"/>
              <a:buChar char="•"/>
              <a:defRPr kumimoji="1" sz="1800">
                <a:solidFill>
                  <a:srgbClr val="003300"/>
                </a:solidFill>
                <a:latin typeface="メイリオ" panose="020B0604030504040204" pitchFamily="50" charset="-128"/>
                <a:ea typeface="メイリオ" panose="020B0604030504040204" pitchFamily="50" charset="-128"/>
              </a:defRPr>
            </a:lvl3pPr>
            <a:lvl4pPr marL="12001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4pPr>
            <a:lvl5pPr marL="1543050" indent="-171450">
              <a:lnSpc>
                <a:spcPct val="90000"/>
              </a:lnSpc>
              <a:spcBef>
                <a:spcPts val="375"/>
              </a:spcBef>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5pPr>
            <a:lvl6pPr marL="18859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6pPr>
            <a:lvl7pPr marL="22288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7pPr>
            <a:lvl8pPr marL="25717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8pPr>
            <a:lvl9pPr marL="2914650" indent="-171450" eaLnBrk="0" fontAlgn="base" hangingPunct="0">
              <a:lnSpc>
                <a:spcPct val="90000"/>
              </a:lnSpc>
              <a:spcBef>
                <a:spcPts val="375"/>
              </a:spcBef>
              <a:spcAft>
                <a:spcPct val="0"/>
              </a:spcAft>
              <a:buFont typeface="Arial" panose="020B0604020202020204" pitchFamily="34" charset="0"/>
              <a:buChar char="•"/>
              <a:defRPr kumimoji="1" sz="1500">
                <a:solidFill>
                  <a:srgbClr val="003300"/>
                </a:solidFill>
                <a:latin typeface="メイリオ" panose="020B0604030504040204" pitchFamily="50" charset="-128"/>
                <a:ea typeface="メイリオ" panose="020B0604030504040204" pitchFamily="50" charset="-128"/>
              </a:defRPr>
            </a:lvl9pPr>
          </a:lstStyle>
          <a:p>
            <a:pPr>
              <a:lnSpc>
                <a:spcPct val="100000"/>
              </a:lnSpc>
              <a:spcBef>
                <a:spcPct val="0"/>
              </a:spcBef>
              <a:buFontTx/>
              <a:buNone/>
            </a:pPr>
            <a:fld id="{58E85D0C-2A18-4259-B8B7-078272595A85}" type="slidenum">
              <a:rPr lang="ja-JP" altLang="en-US" sz="2100">
                <a:cs typeface="Segoe UI" panose="020B0502040204020203" pitchFamily="34" charset="0"/>
              </a:rPr>
              <a:pPr>
                <a:lnSpc>
                  <a:spcPct val="100000"/>
                </a:lnSpc>
                <a:spcBef>
                  <a:spcPct val="0"/>
                </a:spcBef>
                <a:buFontTx/>
                <a:buNone/>
              </a:pPr>
              <a:t>46</a:t>
            </a:fld>
            <a:endParaRPr lang="ja-JP" altLang="en-US" sz="1350" dirty="0">
              <a:cs typeface="Segoe UI" panose="020B0502040204020203" pitchFamily="34" charset="0"/>
            </a:endParaRPr>
          </a:p>
        </p:txBody>
      </p:sp>
      <p:sp>
        <p:nvSpPr>
          <p:cNvPr id="19460" name="Rectangle 2"/>
          <p:cNvSpPr>
            <a:spLocks noGrp="1"/>
          </p:cNvSpPr>
          <p:nvPr>
            <p:ph type="title" idx="4294967295"/>
          </p:nvPr>
        </p:nvSpPr>
        <p:spPr>
          <a:xfrm>
            <a:off x="386043" y="390965"/>
            <a:ext cx="6429375" cy="753666"/>
          </a:xfrm>
        </p:spPr>
        <p:txBody>
          <a:bodyPr>
            <a:normAutofit/>
          </a:bodyPr>
          <a:lstStyle/>
          <a:p>
            <a:pPr>
              <a:lnSpc>
                <a:spcPct val="100000"/>
              </a:lnSpc>
              <a:spcBef>
                <a:spcPct val="20000"/>
              </a:spcBef>
            </a:pPr>
            <a:r>
              <a:rPr lang="en-US" altLang="ja-JP" sz="3000" dirty="0">
                <a:latin typeface="メイリオ" panose="020B0604030504040204" pitchFamily="50" charset="-128"/>
              </a:rPr>
              <a:t>WHERE</a:t>
            </a:r>
            <a:r>
              <a:rPr lang="ja-JP" altLang="en-US" sz="3000" dirty="0">
                <a:latin typeface="メイリオ" panose="020B0604030504040204" pitchFamily="50" charset="-128"/>
              </a:rPr>
              <a:t> 付き</a:t>
            </a:r>
          </a:p>
        </p:txBody>
      </p:sp>
      <p:sp>
        <p:nvSpPr>
          <p:cNvPr id="17" name="コンテンツ プレースホルダー 2"/>
          <p:cNvSpPr txBox="1">
            <a:spLocks/>
          </p:cNvSpPr>
          <p:nvPr/>
        </p:nvSpPr>
        <p:spPr>
          <a:xfrm>
            <a:off x="1256741" y="1559105"/>
            <a:ext cx="5120153" cy="747813"/>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rgbClr val="00336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rgbClr val="00336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rgbClr val="00336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rgbClr val="00336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nSpc>
                <a:spcPct val="120000"/>
              </a:lnSpc>
              <a:buNone/>
            </a:pPr>
            <a:r>
              <a:rPr lang="ja-JP" altLang="en-US" sz="2400" dirty="0">
                <a:solidFill>
                  <a:schemeClr val="tx1"/>
                </a:solidFill>
                <a:latin typeface="Segoe UI" panose="020B0502040204020203" pitchFamily="34" charset="0"/>
                <a:cs typeface="Segoe UI" panose="020B0502040204020203" pitchFamily="34" charset="0"/>
              </a:rPr>
              <a:t>行</a:t>
            </a:r>
            <a:r>
              <a:rPr lang="ja-JP" altLang="en-US" sz="2400" dirty="0">
                <a:latin typeface="Segoe UI" panose="020B0502040204020203" pitchFamily="34" charset="0"/>
                <a:cs typeface="Segoe UI" panose="020B0502040204020203" pitchFamily="34" charset="0"/>
              </a:rPr>
              <a:t>の</a:t>
            </a:r>
            <a:r>
              <a:rPr lang="ja-JP" altLang="en-US" sz="2400" b="1" dirty="0">
                <a:solidFill>
                  <a:srgbClr val="C00000"/>
                </a:solidFill>
                <a:latin typeface="Segoe UI" panose="020B0502040204020203" pitchFamily="34" charset="0"/>
                <a:cs typeface="Segoe UI" panose="020B0502040204020203" pitchFamily="34" charset="0"/>
              </a:rPr>
              <a:t>選択</a:t>
            </a:r>
            <a:r>
              <a:rPr lang="en-US" altLang="ja-JP" sz="2400" dirty="0">
                <a:solidFill>
                  <a:schemeClr val="tx1"/>
                </a:solidFill>
                <a:latin typeface="Segoe UI" panose="020B0502040204020203" pitchFamily="34" charset="0"/>
                <a:cs typeface="Segoe UI" panose="020B0502040204020203" pitchFamily="34" charset="0"/>
              </a:rPr>
              <a:t>      </a:t>
            </a:r>
          </a:p>
        </p:txBody>
      </p:sp>
      <p:sp>
        <p:nvSpPr>
          <p:cNvPr id="18" name="角丸四角形 17"/>
          <p:cNvSpPr/>
          <p:nvPr/>
        </p:nvSpPr>
        <p:spPr>
          <a:xfrm>
            <a:off x="992094" y="1366454"/>
            <a:ext cx="4775200" cy="940464"/>
          </a:xfrm>
          <a:prstGeom prst="roundRect">
            <a:avLst/>
          </a:prstGeom>
          <a:noFill/>
          <a:ln w="57150">
            <a:solidFill>
              <a:schemeClr val="tx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cxnSp>
        <p:nvCxnSpPr>
          <p:cNvPr id="10" name="直線矢印コネクタ 9"/>
          <p:cNvCxnSpPr/>
          <p:nvPr/>
        </p:nvCxnSpPr>
        <p:spPr>
          <a:xfrm flipV="1">
            <a:off x="6260900" y="4495150"/>
            <a:ext cx="399154" cy="7058"/>
          </a:xfrm>
          <a:prstGeom prst="straightConnector1">
            <a:avLst/>
          </a:prstGeom>
          <a:ln w="82550">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2737126" y="4496536"/>
            <a:ext cx="2247250" cy="366852"/>
          </a:xfrm>
          <a:prstGeom prst="rect">
            <a:avLst/>
          </a:prstGeom>
          <a:noFill/>
          <a:ln w="57150">
            <a:solidFill>
              <a:srgbClr val="FF0000">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aphicFrame>
        <p:nvGraphicFramePr>
          <p:cNvPr id="21" name="表 20"/>
          <p:cNvGraphicFramePr>
            <a:graphicFrameLocks noGrp="1"/>
          </p:cNvGraphicFramePr>
          <p:nvPr/>
        </p:nvGraphicFramePr>
        <p:xfrm>
          <a:off x="77704" y="3708479"/>
          <a:ext cx="2413851" cy="1672654"/>
        </p:xfrm>
        <a:graphic>
          <a:graphicData uri="http://schemas.openxmlformats.org/drawingml/2006/table">
            <a:tbl>
              <a:tblPr firstRow="1" bandRow="1">
                <a:tableStyleId>{5C22544A-7EE6-4342-B048-85BDC9FD1C3A}</a:tableStyleId>
              </a:tblPr>
              <a:tblGrid>
                <a:gridCol w="629273">
                  <a:extLst>
                    <a:ext uri="{9D8B030D-6E8A-4147-A177-3AD203B41FA5}">
                      <a16:colId xmlns:a16="http://schemas.microsoft.com/office/drawing/2014/main" val="20000"/>
                    </a:ext>
                  </a:extLst>
                </a:gridCol>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en-US" altLang="ja-JP" sz="2100" dirty="0">
                          <a:latin typeface="+mn-lt"/>
                          <a:ea typeface="+mn-ea"/>
                        </a:rPr>
                        <a:t>ID</a:t>
                      </a:r>
                      <a:endParaRPr kumimoji="1" lang="ja-JP" altLang="en-US" sz="2100" dirty="0">
                        <a:latin typeface="+mn-lt"/>
                        <a:ea typeface="+mn-ea"/>
                      </a:endParaRPr>
                    </a:p>
                  </a:txBody>
                  <a:tcPr marL="68580" marR="68580" marT="34290" marB="34290"/>
                </a:tc>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en-US" altLang="ja-JP" sz="2100" dirty="0">
                          <a:latin typeface="+mn-lt"/>
                          <a:ea typeface="+mn-ea"/>
                        </a:rPr>
                        <a:t>1</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みかん</a:t>
                      </a:r>
                    </a:p>
                  </a:txBody>
                  <a:tcPr marL="68580" marR="68580" marT="34290" marB="34290"/>
                </a:tc>
                <a:tc>
                  <a:txBody>
                    <a:bodyPr/>
                    <a:lstStyle/>
                    <a:p>
                      <a:pPr algn="r">
                        <a:lnSpc>
                          <a:spcPct val="80000"/>
                        </a:lnSpc>
                      </a:pPr>
                      <a:r>
                        <a:rPr kumimoji="1" lang="en-US" altLang="ja-JP" sz="2100" dirty="0">
                          <a:latin typeface="+mn-lt"/>
                          <a:ea typeface="+mn-ea"/>
                        </a:rPr>
                        <a:t>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1"/>
                  </a:ext>
                </a:extLst>
              </a:tr>
              <a:tr h="334661">
                <a:tc>
                  <a:txBody>
                    <a:bodyPr/>
                    <a:lstStyle/>
                    <a:p>
                      <a:pPr algn="r">
                        <a:lnSpc>
                          <a:spcPct val="80000"/>
                        </a:lnSpc>
                      </a:pPr>
                      <a:r>
                        <a:rPr kumimoji="1" lang="en-US" altLang="ja-JP" sz="2100" dirty="0">
                          <a:latin typeface="+mn-lt"/>
                          <a:ea typeface="+mn-ea"/>
                        </a:rPr>
                        <a:t>2</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en-US" altLang="ja-JP" sz="2100" dirty="0">
                          <a:latin typeface="+mn-lt"/>
                          <a:ea typeface="+mn-ea"/>
                        </a:rPr>
                        <a:t>3</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en-US" altLang="ja-JP" sz="2100" dirty="0">
                          <a:latin typeface="+mn-lt"/>
                          <a:ea typeface="+mn-ea"/>
                        </a:rPr>
                        <a:t>4</a:t>
                      </a:r>
                      <a:endParaRPr kumimoji="1" lang="ja-JP" altLang="en-US" sz="2100" dirty="0">
                        <a:latin typeface="+mn-lt"/>
                        <a:ea typeface="+mn-ea"/>
                      </a:endParaRPr>
                    </a:p>
                  </a:txBody>
                  <a:tcPr marL="68580" marR="68580" marT="34290" marB="34290"/>
                </a:tc>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graphicFrame>
        <p:nvGraphicFramePr>
          <p:cNvPr id="22" name="表 21"/>
          <p:cNvGraphicFramePr>
            <a:graphicFrameLocks noGrp="1"/>
          </p:cNvGraphicFramePr>
          <p:nvPr/>
        </p:nvGraphicFramePr>
        <p:xfrm>
          <a:off x="6905625" y="3891899"/>
          <a:ext cx="1784578" cy="1337993"/>
        </p:xfrm>
        <a:graphic>
          <a:graphicData uri="http://schemas.openxmlformats.org/drawingml/2006/table">
            <a:tbl>
              <a:tblPr firstRow="1" bandRow="1">
                <a:tableStyleId>{5C22544A-7EE6-4342-B048-85BDC9FD1C3A}</a:tableStyleId>
              </a:tblPr>
              <a:tblGrid>
                <a:gridCol w="979961">
                  <a:extLst>
                    <a:ext uri="{9D8B030D-6E8A-4147-A177-3AD203B41FA5}">
                      <a16:colId xmlns:a16="http://schemas.microsoft.com/office/drawing/2014/main" val="20001"/>
                    </a:ext>
                  </a:extLst>
                </a:gridCol>
                <a:gridCol w="804617">
                  <a:extLst>
                    <a:ext uri="{9D8B030D-6E8A-4147-A177-3AD203B41FA5}">
                      <a16:colId xmlns:a16="http://schemas.microsoft.com/office/drawing/2014/main" val="20002"/>
                    </a:ext>
                  </a:extLst>
                </a:gridCol>
              </a:tblGrid>
              <a:tr h="333995">
                <a:tc>
                  <a:txBody>
                    <a:bodyPr/>
                    <a:lstStyle/>
                    <a:p>
                      <a:pPr algn="ctr">
                        <a:lnSpc>
                          <a:spcPct val="80000"/>
                        </a:lnSpc>
                      </a:pPr>
                      <a:r>
                        <a:rPr kumimoji="1" lang="ja-JP" altLang="en-US" sz="2100" dirty="0">
                          <a:latin typeface="+mn-lt"/>
                          <a:ea typeface="+mn-ea"/>
                        </a:rPr>
                        <a:t>名前</a:t>
                      </a:r>
                    </a:p>
                  </a:txBody>
                  <a:tcPr marL="68580" marR="68580" marT="34290" marB="34290"/>
                </a:tc>
                <a:tc>
                  <a:txBody>
                    <a:bodyPr/>
                    <a:lstStyle/>
                    <a:p>
                      <a:pPr algn="ctr">
                        <a:lnSpc>
                          <a:spcPct val="80000"/>
                        </a:lnSpc>
                      </a:pPr>
                      <a:r>
                        <a:rPr kumimoji="1" lang="ja-JP" altLang="en-US" sz="2100" dirty="0">
                          <a:latin typeface="+mn-lt"/>
                          <a:ea typeface="+mn-ea"/>
                        </a:rPr>
                        <a:t>単価</a:t>
                      </a:r>
                    </a:p>
                  </a:txBody>
                  <a:tcPr marL="68580" marR="68580" marT="34290" marB="34290"/>
                </a:tc>
                <a:extLst>
                  <a:ext uri="{0D108BD9-81ED-4DB2-BD59-A6C34878D82A}">
                    <a16:rowId xmlns:a16="http://schemas.microsoft.com/office/drawing/2014/main" val="10000"/>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2"/>
                  </a:ext>
                </a:extLst>
              </a:tr>
              <a:tr h="334661">
                <a:tc>
                  <a:txBody>
                    <a:bodyPr/>
                    <a:lstStyle/>
                    <a:p>
                      <a:pPr algn="r">
                        <a:lnSpc>
                          <a:spcPct val="80000"/>
                        </a:lnSpc>
                      </a:pPr>
                      <a:r>
                        <a:rPr kumimoji="1" lang="ja-JP" altLang="en-US" sz="2100" dirty="0">
                          <a:latin typeface="+mn-lt"/>
                          <a:ea typeface="+mn-ea"/>
                        </a:rPr>
                        <a:t>りんご</a:t>
                      </a:r>
                    </a:p>
                  </a:txBody>
                  <a:tcPr marL="68580" marR="68580" marT="34290" marB="34290"/>
                </a:tc>
                <a:tc>
                  <a:txBody>
                    <a:bodyPr/>
                    <a:lstStyle/>
                    <a:p>
                      <a:pPr algn="r">
                        <a:lnSpc>
                          <a:spcPct val="80000"/>
                        </a:lnSpc>
                      </a:pPr>
                      <a:r>
                        <a:rPr kumimoji="1" lang="en-US" altLang="ja-JP" sz="2100" dirty="0">
                          <a:latin typeface="+mn-lt"/>
                          <a:ea typeface="+mn-ea"/>
                        </a:rPr>
                        <a:t>150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3"/>
                  </a:ext>
                </a:extLst>
              </a:tr>
              <a:tr h="334661">
                <a:tc>
                  <a:txBody>
                    <a:bodyPr/>
                    <a:lstStyle/>
                    <a:p>
                      <a:pPr algn="r">
                        <a:lnSpc>
                          <a:spcPct val="80000"/>
                        </a:lnSpc>
                      </a:pPr>
                      <a:r>
                        <a:rPr kumimoji="1" lang="ja-JP" altLang="en-US" sz="2100" dirty="0">
                          <a:latin typeface="+mn-lt"/>
                          <a:ea typeface="+mn-ea"/>
                        </a:rPr>
                        <a:t>メロン</a:t>
                      </a:r>
                    </a:p>
                  </a:txBody>
                  <a:tcPr marL="68580" marR="68580" marT="34290" marB="34290"/>
                </a:tc>
                <a:tc>
                  <a:txBody>
                    <a:bodyPr/>
                    <a:lstStyle/>
                    <a:p>
                      <a:pPr algn="r">
                        <a:lnSpc>
                          <a:spcPct val="80000"/>
                        </a:lnSpc>
                      </a:pPr>
                      <a:r>
                        <a:rPr kumimoji="1" lang="en-US" altLang="ja-JP" sz="2100" dirty="0">
                          <a:latin typeface="+mn-lt"/>
                          <a:ea typeface="+mn-ea"/>
                        </a:rPr>
                        <a:t>500</a:t>
                      </a:r>
                      <a:endParaRPr kumimoji="1" lang="ja-JP" altLang="en-US" sz="2100" dirty="0">
                        <a:latin typeface="+mn-lt"/>
                        <a:ea typeface="+mn-ea"/>
                      </a:endParaRPr>
                    </a:p>
                  </a:txBody>
                  <a:tcPr marL="68580" marR="68580" marT="34290" marB="3429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054150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F58A14-FBC9-E375-7E9A-FB5DCDDFD878}"/>
              </a:ext>
            </a:extLst>
          </p:cNvPr>
          <p:cNvSpPr>
            <a:spLocks noGrp="1"/>
          </p:cNvSpPr>
          <p:nvPr>
            <p:ph type="title"/>
          </p:nvPr>
        </p:nvSpPr>
        <p:spPr/>
        <p:txBody>
          <a:bodyPr>
            <a:normAutofit fontScale="90000"/>
          </a:bodyPr>
          <a:lstStyle/>
          <a:p>
            <a:r>
              <a:rPr kumimoji="1" lang="en-US" altLang="ja-JP" dirty="0"/>
              <a:t>SQL</a:t>
            </a:r>
            <a:r>
              <a:rPr lang="ja-JP" altLang="en-US" dirty="0"/>
              <a:t>による問い合わせ（クエリ）</a:t>
            </a:r>
            <a:endParaRPr kumimoji="1" lang="ja-JP" altLang="en-US" dirty="0"/>
          </a:p>
        </p:txBody>
      </p:sp>
      <p:sp>
        <p:nvSpPr>
          <p:cNvPr id="3" name="コンテンツ プレースホルダー 2">
            <a:extLst>
              <a:ext uri="{FF2B5EF4-FFF2-40B4-BE49-F238E27FC236}">
                <a16:creationId xmlns:a16="http://schemas.microsoft.com/office/drawing/2014/main" id="{F6724CC5-E659-CE53-C517-EE85F971D23C}"/>
              </a:ext>
            </a:extLst>
          </p:cNvPr>
          <p:cNvSpPr>
            <a:spLocks noGrp="1"/>
          </p:cNvSpPr>
          <p:nvPr>
            <p:ph idx="1"/>
          </p:nvPr>
        </p:nvSpPr>
        <p:spPr/>
        <p:txBody>
          <a:bodyPr>
            <a:normAutofit/>
          </a:bodyPr>
          <a:lstStyle/>
          <a:p>
            <a:r>
              <a:rPr kumimoji="1" lang="en-US" altLang="ja-JP" sz="2400" b="1" dirty="0"/>
              <a:t>select</a:t>
            </a:r>
            <a:r>
              <a:rPr kumimoji="1" lang="ja-JP" altLang="en-US" sz="2400" dirty="0"/>
              <a:t>：取得したいデータの指定</a:t>
            </a:r>
            <a:endParaRPr kumimoji="1" lang="en-US" altLang="ja-JP" sz="2400" dirty="0"/>
          </a:p>
          <a:p>
            <a:r>
              <a:rPr kumimoji="1" lang="en-US" altLang="ja-JP" sz="2400" b="1" dirty="0"/>
              <a:t>from</a:t>
            </a:r>
            <a:r>
              <a:rPr kumimoji="1" lang="ja-JP" altLang="en-US" sz="2400" dirty="0"/>
              <a:t>：データ取得の対象となるテーブルを指定</a:t>
            </a:r>
            <a:endParaRPr kumimoji="1" lang="en-US" altLang="ja-JP" sz="2400" dirty="0"/>
          </a:p>
          <a:p>
            <a:r>
              <a:rPr kumimoji="1" lang="en-US" altLang="ja-JP" sz="2400" b="1" dirty="0"/>
              <a:t>where</a:t>
            </a:r>
            <a:r>
              <a:rPr kumimoji="1" lang="ja-JP" altLang="en-US" sz="2400" dirty="0"/>
              <a:t>：特定の条件を満たす行の選択</a:t>
            </a:r>
            <a:endParaRPr kumimoji="1" lang="en-US" altLang="ja-JP" sz="2400" dirty="0"/>
          </a:p>
          <a:p>
            <a:r>
              <a:rPr kumimoji="1" lang="ja-JP" altLang="en-US" sz="2400" dirty="0"/>
              <a:t>基本的な構文：</a:t>
            </a:r>
            <a:endParaRPr kumimoji="1" lang="en-US" altLang="ja-JP" sz="2400" dirty="0"/>
          </a:p>
          <a:p>
            <a:pPr marL="0" indent="0">
              <a:buNone/>
            </a:pPr>
            <a:r>
              <a:rPr kumimoji="1" lang="ja-JP" altLang="en-US" sz="2400" dirty="0"/>
              <a:t>例 </a:t>
            </a:r>
            <a:r>
              <a:rPr kumimoji="1" lang="en-US" altLang="ja-JP" sz="2400" b="1" dirty="0"/>
              <a:t>select * from </a:t>
            </a:r>
            <a:r>
              <a:rPr kumimoji="1" lang="ja-JP" altLang="en-US" sz="2400" b="1" dirty="0"/>
              <a:t>テーブル名</a:t>
            </a:r>
            <a:r>
              <a:rPr kumimoji="1" lang="en-US" altLang="ja-JP" sz="2400" b="1" dirty="0"/>
              <a:t>;</a:t>
            </a:r>
            <a:endParaRPr lang="en-US" altLang="ja-JP" sz="2400" b="1" dirty="0"/>
          </a:p>
          <a:p>
            <a:r>
              <a:rPr kumimoji="1" lang="ja-JP" altLang="en-US" sz="2400" dirty="0"/>
              <a:t>条件付き検索：</a:t>
            </a:r>
            <a:endParaRPr kumimoji="1" lang="en-US" altLang="ja-JP" sz="2400" dirty="0"/>
          </a:p>
          <a:p>
            <a:pPr marL="0" indent="0">
              <a:buNone/>
            </a:pPr>
            <a:r>
              <a:rPr lang="ja-JP" altLang="en-US" sz="2400" dirty="0"/>
              <a:t>例 </a:t>
            </a:r>
            <a:r>
              <a:rPr kumimoji="1" lang="en-US" altLang="ja-JP" sz="2400" b="1" dirty="0"/>
              <a:t>select * from </a:t>
            </a:r>
            <a:r>
              <a:rPr kumimoji="1" lang="ja-JP" altLang="en-US" sz="2400" b="1" dirty="0"/>
              <a:t>テーブル名 </a:t>
            </a:r>
            <a:r>
              <a:rPr kumimoji="1" lang="en-US" altLang="ja-JP" sz="2400" b="1" dirty="0"/>
              <a:t>where </a:t>
            </a:r>
            <a:r>
              <a:rPr kumimoji="1" lang="ja-JP" altLang="en-US" sz="2400" b="1" dirty="0"/>
              <a:t>列</a:t>
            </a:r>
            <a:r>
              <a:rPr kumimoji="1" lang="en-US" altLang="ja-JP" sz="2400" b="1" dirty="0"/>
              <a:t>1 = </a:t>
            </a:r>
            <a:r>
              <a:rPr kumimoji="1" lang="ja-JP" altLang="en-US" sz="2400" b="1" dirty="0"/>
              <a:t>値</a:t>
            </a:r>
            <a:r>
              <a:rPr kumimoji="1" lang="en-US" altLang="ja-JP" sz="2400" b="1" dirty="0"/>
              <a:t>1;</a:t>
            </a:r>
          </a:p>
          <a:p>
            <a:r>
              <a:rPr kumimoji="1" lang="en-US" altLang="ja-JP" sz="2400" b="1" dirty="0"/>
              <a:t>group by</a:t>
            </a:r>
            <a:r>
              <a:rPr kumimoji="1" lang="ja-JP" altLang="en-US" sz="2400" dirty="0"/>
              <a:t>：データを条件でグループ化（集計・集約のため）</a:t>
            </a:r>
            <a:endParaRPr kumimoji="1" lang="en-US" altLang="ja-JP" sz="2400" dirty="0"/>
          </a:p>
          <a:p>
            <a:r>
              <a:rPr kumimoji="1" lang="en-US" altLang="ja-JP" sz="2400" b="1" dirty="0"/>
              <a:t>order by</a:t>
            </a:r>
            <a:r>
              <a:rPr kumimoji="1" lang="ja-JP" altLang="en-US" sz="2400" dirty="0"/>
              <a:t>：データを昇順・降順で並べる</a:t>
            </a:r>
            <a:endParaRPr kumimoji="1" lang="en-US" altLang="ja-JP" sz="2400" dirty="0"/>
          </a:p>
          <a:p>
            <a:pPr marL="0" indent="0">
              <a:buNone/>
            </a:pPr>
            <a:endParaRPr kumimoji="1" lang="en-US" altLang="ja-JP" sz="2400" b="1" dirty="0"/>
          </a:p>
        </p:txBody>
      </p:sp>
      <p:sp>
        <p:nvSpPr>
          <p:cNvPr id="4" name="スライド番号プレースホルダー 3">
            <a:extLst>
              <a:ext uri="{FF2B5EF4-FFF2-40B4-BE49-F238E27FC236}">
                <a16:creationId xmlns:a16="http://schemas.microsoft.com/office/drawing/2014/main" id="{2E987ADD-1A59-E4BE-3E9D-DB5293912FF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35287935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7AC387A-D32C-F032-B969-8D86D80665DD}"/>
              </a:ext>
            </a:extLst>
          </p:cNvPr>
          <p:cNvSpPr>
            <a:spLocks noGrp="1"/>
          </p:cNvSpPr>
          <p:nvPr>
            <p:ph type="title"/>
          </p:nvPr>
        </p:nvSpPr>
        <p:spPr/>
        <p:txBody>
          <a:bodyPr>
            <a:normAutofit fontScale="90000"/>
          </a:bodyPr>
          <a:lstStyle/>
          <a:p>
            <a:r>
              <a:rPr kumimoji="1" lang="en-US" altLang="ja-JP" dirty="0"/>
              <a:t>SQL</a:t>
            </a:r>
            <a:r>
              <a:rPr kumimoji="1" lang="ja-JP" altLang="en-US" dirty="0"/>
              <a:t>の文法</a:t>
            </a:r>
          </a:p>
        </p:txBody>
      </p:sp>
      <p:sp>
        <p:nvSpPr>
          <p:cNvPr id="3" name="コンテンツ プレースホルダー 2">
            <a:extLst>
              <a:ext uri="{FF2B5EF4-FFF2-40B4-BE49-F238E27FC236}">
                <a16:creationId xmlns:a16="http://schemas.microsoft.com/office/drawing/2014/main" id="{374BE149-0CD3-1DAE-43BF-3453802F5392}"/>
              </a:ext>
            </a:extLst>
          </p:cNvPr>
          <p:cNvSpPr>
            <a:spLocks noGrp="1"/>
          </p:cNvSpPr>
          <p:nvPr>
            <p:ph idx="1"/>
          </p:nvPr>
        </p:nvSpPr>
        <p:spPr>
          <a:xfrm>
            <a:off x="321845" y="846252"/>
            <a:ext cx="8461208" cy="5716973"/>
          </a:xfrm>
        </p:spPr>
        <p:txBody>
          <a:bodyPr>
            <a:normAutofit/>
          </a:bodyPr>
          <a:lstStyle/>
          <a:p>
            <a:r>
              <a:rPr kumimoji="1" lang="ja-JP" altLang="en-US" sz="2400" b="1" dirty="0"/>
              <a:t>大文字小文字</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は大文字・小文字を区別しない（</a:t>
            </a:r>
            <a:r>
              <a:rPr kumimoji="1" lang="en-US" altLang="ja-JP" sz="2400" dirty="0"/>
              <a:t>SELECT</a:t>
            </a:r>
            <a:r>
              <a:rPr kumimoji="1" lang="ja-JP" altLang="en-US" sz="2400" dirty="0"/>
              <a:t>と</a:t>
            </a:r>
            <a:r>
              <a:rPr kumimoji="1" lang="en-US" altLang="ja-JP" sz="2400" dirty="0"/>
              <a:t>select</a:t>
            </a:r>
            <a:r>
              <a:rPr kumimoji="1" lang="ja-JP" altLang="en-US" sz="2400" dirty="0"/>
              <a:t>は同じ）</a:t>
            </a:r>
            <a:endParaRPr kumimoji="1" lang="en-US" altLang="ja-JP" sz="2400" dirty="0"/>
          </a:p>
          <a:p>
            <a:r>
              <a:rPr kumimoji="1" lang="ja-JP" altLang="en-US" sz="2400" b="1" dirty="0"/>
              <a:t>改行</a:t>
            </a:r>
            <a:r>
              <a:rPr kumimoji="1" lang="ja-JP" altLang="en-US" sz="2400" dirty="0"/>
              <a:t>：</a:t>
            </a:r>
            <a:endParaRPr kumimoji="1" lang="en-US" altLang="ja-JP" sz="2400" dirty="0"/>
          </a:p>
          <a:p>
            <a:pPr marL="0" indent="0">
              <a:buNone/>
            </a:pPr>
            <a:r>
              <a:rPr kumimoji="1" lang="en-US" altLang="ja-JP" sz="2400" dirty="0"/>
              <a:t>SQL</a:t>
            </a:r>
            <a:r>
              <a:rPr kumimoji="1" lang="ja-JP" altLang="en-US" sz="2400" dirty="0"/>
              <a:t>文は途中で改行しても問題ない（改行はコードの可読性を高める）</a:t>
            </a:r>
            <a:endParaRPr kumimoji="1" lang="en-US" altLang="ja-JP" sz="2400" dirty="0"/>
          </a:p>
          <a:p>
            <a:r>
              <a:rPr kumimoji="1" lang="ja-JP" altLang="en-US" sz="2400" b="1" dirty="0"/>
              <a:t>セミコロン </a:t>
            </a:r>
            <a:r>
              <a:rPr kumimoji="1" lang="en-US" altLang="ja-JP" sz="2400" b="1" dirty="0"/>
              <a:t>(;)</a:t>
            </a:r>
            <a:r>
              <a:rPr kumimoji="1" lang="ja-JP" altLang="en-US" sz="2400" dirty="0"/>
              <a:t>：</a:t>
            </a:r>
            <a:endParaRPr kumimoji="1" lang="en-US" altLang="ja-JP" sz="2400" dirty="0"/>
          </a:p>
          <a:p>
            <a:pPr lvl="1"/>
            <a:r>
              <a:rPr kumimoji="1" lang="ja-JP" altLang="en-US" dirty="0"/>
              <a:t>一つの</a:t>
            </a:r>
            <a:r>
              <a:rPr kumimoji="1" lang="en-US" altLang="ja-JP" dirty="0"/>
              <a:t>SQL</a:t>
            </a:r>
            <a:r>
              <a:rPr kumimoji="1" lang="ja-JP" altLang="en-US" dirty="0"/>
              <a:t>文のみの場合，末尾の</a:t>
            </a:r>
            <a:r>
              <a:rPr kumimoji="1" lang="en-US" altLang="ja-JP" dirty="0"/>
              <a:t>;</a:t>
            </a:r>
            <a:r>
              <a:rPr kumimoji="1" lang="ja-JP" altLang="en-US" dirty="0"/>
              <a:t>は省略可能</a:t>
            </a:r>
            <a:endParaRPr kumimoji="1" lang="en-US" altLang="ja-JP" dirty="0"/>
          </a:p>
          <a:p>
            <a:pPr lvl="1"/>
            <a:r>
              <a:rPr kumimoji="1" lang="ja-JP" altLang="en-US" dirty="0"/>
              <a:t>２つ以上の</a:t>
            </a:r>
            <a:r>
              <a:rPr kumimoji="1" lang="en-US" altLang="ja-JP" dirty="0"/>
              <a:t>SQL</a:t>
            </a:r>
            <a:r>
              <a:rPr kumimoji="1" lang="ja-JP" altLang="en-US" dirty="0"/>
              <a:t>文を連ねる場合は，</a:t>
            </a:r>
            <a:r>
              <a:rPr kumimoji="1" lang="en-US" altLang="ja-JP" dirty="0"/>
              <a:t>;</a:t>
            </a:r>
            <a:r>
              <a:rPr kumimoji="1" lang="ja-JP" altLang="en-US" dirty="0"/>
              <a:t>で文を区切る必要がある</a:t>
            </a:r>
          </a:p>
        </p:txBody>
      </p:sp>
      <p:sp>
        <p:nvSpPr>
          <p:cNvPr id="4" name="スライド番号プレースホルダー 3">
            <a:extLst>
              <a:ext uri="{FF2B5EF4-FFF2-40B4-BE49-F238E27FC236}">
                <a16:creationId xmlns:a16="http://schemas.microsoft.com/office/drawing/2014/main" id="{F179E705-8739-2C3F-1F7E-CF8422B15386}"/>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7828285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1E05E2-4D71-BC73-68C2-BA91AE0B2693}"/>
              </a:ext>
            </a:extLst>
          </p:cNvPr>
          <p:cNvSpPr>
            <a:spLocks noGrp="1"/>
          </p:cNvSpPr>
          <p:nvPr>
            <p:ph type="title"/>
          </p:nvPr>
        </p:nvSpPr>
        <p:spPr/>
        <p:txBody>
          <a:bodyPr>
            <a:normAutofit fontScale="90000"/>
          </a:bodyPr>
          <a:lstStyle/>
          <a:p>
            <a:r>
              <a:rPr kumimoji="1" lang="en-US" altLang="ja-JP" dirty="0"/>
              <a:t>SQL</a:t>
            </a:r>
            <a:r>
              <a:rPr lang="ja-JP" altLang="en-US" dirty="0"/>
              <a:t>問い合わせ</a:t>
            </a:r>
            <a:r>
              <a:rPr kumimoji="1" lang="ja-JP" altLang="en-US" dirty="0"/>
              <a:t>の実用例</a:t>
            </a:r>
          </a:p>
        </p:txBody>
      </p:sp>
      <p:sp>
        <p:nvSpPr>
          <p:cNvPr id="3" name="コンテンツ プレースホルダー 2">
            <a:extLst>
              <a:ext uri="{FF2B5EF4-FFF2-40B4-BE49-F238E27FC236}">
                <a16:creationId xmlns:a16="http://schemas.microsoft.com/office/drawing/2014/main" id="{4EA8F2DE-6B34-4051-568E-DE2511C0A3A1}"/>
              </a:ext>
            </a:extLst>
          </p:cNvPr>
          <p:cNvSpPr>
            <a:spLocks noGrp="1"/>
          </p:cNvSpPr>
          <p:nvPr>
            <p:ph idx="1"/>
          </p:nvPr>
        </p:nvSpPr>
        <p:spPr>
          <a:xfrm>
            <a:off x="321845" y="846252"/>
            <a:ext cx="8461208" cy="5963621"/>
          </a:xfrm>
        </p:spPr>
        <p:txBody>
          <a:bodyPr>
            <a:noAutofit/>
          </a:bodyPr>
          <a:lstStyle/>
          <a:p>
            <a:pPr marL="0" indent="0">
              <a:buNone/>
            </a:pPr>
            <a:r>
              <a:rPr kumimoji="1" lang="ja-JP" altLang="en-US" sz="2400" dirty="0"/>
              <a:t>① </a:t>
            </a:r>
            <a:r>
              <a:rPr kumimoji="1" lang="en-US" altLang="ja-JP" sz="2400" b="1" dirty="0"/>
              <a:t>SQL </a:t>
            </a:r>
            <a:r>
              <a:rPr kumimoji="1" lang="ja-JP" altLang="en-US" sz="2400" b="1" dirty="0"/>
              <a:t>コマンドによるデータベースの利用</a:t>
            </a:r>
            <a:endParaRPr kumimoji="1" lang="en-US" altLang="ja-JP" sz="2400" b="1" dirty="0"/>
          </a:p>
          <a:p>
            <a:pPr marL="0" indent="0">
              <a:buNone/>
            </a:pPr>
            <a:r>
              <a:rPr kumimoji="1" lang="ja-JP" altLang="en-US" sz="1800" b="1" dirty="0"/>
              <a:t>データ検索</a:t>
            </a:r>
            <a:r>
              <a:rPr kumimoji="1" lang="ja-JP" altLang="en-US" sz="1800" dirty="0"/>
              <a:t>、給与が</a:t>
            </a:r>
            <a:r>
              <a:rPr kumimoji="1" lang="en-US" altLang="ja-JP" sz="1800" dirty="0"/>
              <a:t>50,000</a:t>
            </a:r>
            <a:r>
              <a:rPr kumimoji="1" lang="ja-JP" altLang="en-US" sz="1800" dirty="0"/>
              <a:t>以上の従業員の情報を全て取得</a:t>
            </a:r>
          </a:p>
          <a:p>
            <a:pPr marL="0" indent="0">
              <a:buNone/>
            </a:pPr>
            <a:r>
              <a:rPr kumimoji="1" lang="en-US" altLang="ja-JP" sz="1800" dirty="0"/>
              <a:t>SQL: SELECT * FROM employees WHERE salary &gt; 50000;</a:t>
            </a:r>
            <a:endParaRPr kumimoji="1" lang="ja-JP" altLang="en-US" sz="1800" dirty="0"/>
          </a:p>
          <a:p>
            <a:pPr marL="0" indent="0">
              <a:buNone/>
            </a:pPr>
            <a:r>
              <a:rPr kumimoji="1" lang="ja-JP" altLang="en-US" sz="1800" b="1" dirty="0"/>
              <a:t>データ挿入</a:t>
            </a:r>
            <a:r>
              <a:rPr kumimoji="1" lang="ja-JP" altLang="en-US" sz="1800" dirty="0"/>
              <a:t>、名前が</a:t>
            </a:r>
            <a:r>
              <a:rPr kumimoji="1" lang="en-US" altLang="ja-JP" sz="1800" dirty="0"/>
              <a:t>'John'</a:t>
            </a:r>
            <a:r>
              <a:rPr kumimoji="1" lang="ja-JP" altLang="en-US" sz="1800" dirty="0"/>
              <a:t>、年齢が</a:t>
            </a:r>
            <a:r>
              <a:rPr kumimoji="1" lang="en-US" altLang="ja-JP" sz="1800" dirty="0"/>
              <a:t>30</a:t>
            </a:r>
            <a:r>
              <a:rPr kumimoji="1" lang="ja-JP" altLang="en-US" sz="1800" dirty="0"/>
              <a:t>、給与が</a:t>
            </a:r>
            <a:r>
              <a:rPr kumimoji="1" lang="en-US" altLang="ja-JP" sz="1800" dirty="0"/>
              <a:t>55,000</a:t>
            </a:r>
            <a:r>
              <a:rPr kumimoji="1" lang="ja-JP" altLang="en-US" sz="1800" dirty="0"/>
              <a:t>の新しい従業員を追加</a:t>
            </a:r>
          </a:p>
          <a:p>
            <a:pPr marL="0" indent="0">
              <a:buNone/>
            </a:pPr>
            <a:r>
              <a:rPr kumimoji="1" lang="en-US" altLang="ja-JP" sz="1800" dirty="0"/>
              <a:t>SQL: INSERT INTO employees (name, age, salary) VALUES ('John', 30, 55000);</a:t>
            </a:r>
          </a:p>
          <a:p>
            <a:pPr marL="0" indent="0">
              <a:buNone/>
            </a:pPr>
            <a:r>
              <a:rPr kumimoji="1" lang="ja-JP" altLang="en-US" sz="1800" b="1" dirty="0"/>
              <a:t>データ削除</a:t>
            </a:r>
            <a:r>
              <a:rPr kumimoji="1" lang="ja-JP" altLang="en-US" sz="1800" dirty="0"/>
              <a:t>、年齢が</a:t>
            </a:r>
            <a:r>
              <a:rPr kumimoji="1" lang="en-US" altLang="ja-JP" sz="1800" dirty="0"/>
              <a:t>60</a:t>
            </a:r>
            <a:r>
              <a:rPr kumimoji="1" lang="ja-JP" altLang="en-US" sz="1800" dirty="0"/>
              <a:t>より上の従業員のデータを削除</a:t>
            </a:r>
          </a:p>
          <a:p>
            <a:pPr marL="0" indent="0">
              <a:buNone/>
            </a:pPr>
            <a:r>
              <a:rPr kumimoji="1" lang="en-US" altLang="ja-JP" sz="1800" dirty="0"/>
              <a:t>SQL: DELETE FROM employees WHERE age &gt; 60;</a:t>
            </a:r>
          </a:p>
          <a:p>
            <a:pPr marL="0" indent="0">
              <a:buNone/>
            </a:pPr>
            <a:r>
              <a:rPr kumimoji="1" lang="ja-JP" altLang="en-US" sz="2400" dirty="0"/>
              <a:t>② </a:t>
            </a:r>
            <a:r>
              <a:rPr kumimoji="1" lang="ja-JP" altLang="en-US" sz="2400" b="1" dirty="0"/>
              <a:t>プログラム中の処理の一部を </a:t>
            </a:r>
            <a:r>
              <a:rPr kumimoji="1" lang="en-US" altLang="ja-JP" sz="2400" b="1" dirty="0"/>
              <a:t>SQL </a:t>
            </a:r>
            <a:r>
              <a:rPr kumimoji="1" lang="ja-JP" altLang="en-US" sz="2400" b="1" dirty="0"/>
              <a:t>で実行</a:t>
            </a:r>
          </a:p>
          <a:p>
            <a:pPr marL="0" indent="0">
              <a:buNone/>
            </a:pPr>
            <a:r>
              <a:rPr kumimoji="1" lang="ja-JP" altLang="en-US" sz="1800" b="1" dirty="0"/>
              <a:t>注文処理</a:t>
            </a:r>
            <a:r>
              <a:rPr kumimoji="1" lang="ja-JP" altLang="en-US" sz="1800" dirty="0"/>
              <a:t>、ユーザー</a:t>
            </a:r>
            <a:r>
              <a:rPr kumimoji="1" lang="en-US" altLang="ja-JP" sz="1800" dirty="0"/>
              <a:t>ID</a:t>
            </a:r>
            <a:r>
              <a:rPr kumimoji="1" lang="ja-JP" altLang="en-US" sz="1800" dirty="0"/>
              <a:t>が</a:t>
            </a:r>
            <a:r>
              <a:rPr kumimoji="1" lang="en-US" altLang="ja-JP" sz="1800" dirty="0"/>
              <a:t>1</a:t>
            </a:r>
            <a:r>
              <a:rPr kumimoji="1" lang="ja-JP" altLang="en-US" sz="1800" dirty="0"/>
              <a:t>で商品</a:t>
            </a:r>
            <a:r>
              <a:rPr kumimoji="1" lang="en-US" altLang="ja-JP" sz="1800" dirty="0"/>
              <a:t>ID</a:t>
            </a:r>
            <a:r>
              <a:rPr kumimoji="1" lang="ja-JP" altLang="en-US" sz="1800" dirty="0"/>
              <a:t>が</a:t>
            </a:r>
            <a:r>
              <a:rPr kumimoji="1" lang="en-US" altLang="ja-JP" sz="1800" dirty="0"/>
              <a:t>101</a:t>
            </a:r>
            <a:r>
              <a:rPr kumimoji="1" lang="ja-JP" altLang="en-US" sz="1800" dirty="0"/>
              <a:t>の商品を</a:t>
            </a:r>
            <a:r>
              <a:rPr kumimoji="1" lang="en-US" altLang="ja-JP" sz="1800" dirty="0"/>
              <a:t>2</a:t>
            </a:r>
            <a:r>
              <a:rPr kumimoji="1" lang="ja-JP" altLang="en-US" sz="1800" dirty="0"/>
              <a:t>個注文</a:t>
            </a:r>
          </a:p>
          <a:p>
            <a:pPr marL="0" indent="0">
              <a:buNone/>
            </a:pPr>
            <a:r>
              <a:rPr kumimoji="1" lang="en-US" altLang="ja-JP" sz="1800" dirty="0"/>
              <a:t>SQL: INSERT INTO orders (</a:t>
            </a:r>
            <a:r>
              <a:rPr kumimoji="1" lang="en-US" altLang="ja-JP" sz="1800" dirty="0" err="1"/>
              <a:t>user_id</a:t>
            </a:r>
            <a:r>
              <a:rPr kumimoji="1" lang="en-US" altLang="ja-JP" sz="1800" dirty="0"/>
              <a:t>, </a:t>
            </a:r>
            <a:r>
              <a:rPr kumimoji="1" lang="en-US" altLang="ja-JP" sz="1800" dirty="0" err="1"/>
              <a:t>product_id</a:t>
            </a:r>
            <a:r>
              <a:rPr kumimoji="1" lang="en-US" altLang="ja-JP" sz="1800" dirty="0"/>
              <a:t>, quantity) VALUES (1, 101, 2);</a:t>
            </a:r>
          </a:p>
          <a:p>
            <a:pPr marL="0" indent="0">
              <a:buNone/>
            </a:pPr>
            <a:r>
              <a:rPr lang="ja-JP" altLang="en-US" sz="2400" dirty="0"/>
              <a:t>③ </a:t>
            </a:r>
            <a:r>
              <a:rPr kumimoji="1" lang="ja-JP" altLang="en-US" sz="2400" b="1" dirty="0"/>
              <a:t>データ分析での </a:t>
            </a:r>
            <a:r>
              <a:rPr kumimoji="1" lang="en-US" altLang="ja-JP" sz="2400" b="1" dirty="0"/>
              <a:t>SQL </a:t>
            </a:r>
            <a:r>
              <a:rPr kumimoji="1" lang="ja-JP" altLang="en-US" sz="2400" b="1" dirty="0"/>
              <a:t>の役割</a:t>
            </a:r>
          </a:p>
          <a:p>
            <a:pPr marL="0" indent="0">
              <a:buNone/>
            </a:pPr>
            <a:r>
              <a:rPr kumimoji="1" lang="en-US" altLang="ja-JP" sz="1800" b="1" dirty="0"/>
              <a:t>2024</a:t>
            </a:r>
            <a:r>
              <a:rPr kumimoji="1" lang="ja-JP" altLang="en-US" sz="1800" b="1" dirty="0"/>
              <a:t>年</a:t>
            </a:r>
            <a:r>
              <a:rPr kumimoji="1" lang="en-US" altLang="ja-JP" sz="1800" b="1" dirty="0"/>
              <a:t>1</a:t>
            </a:r>
            <a:r>
              <a:rPr kumimoji="1" lang="ja-JP" altLang="en-US" sz="1800" b="1" dirty="0"/>
              <a:t>月</a:t>
            </a:r>
            <a:r>
              <a:rPr kumimoji="1" lang="en-US" altLang="ja-JP" sz="1800" b="1" dirty="0"/>
              <a:t>1</a:t>
            </a:r>
            <a:r>
              <a:rPr kumimoji="1" lang="ja-JP" altLang="en-US" sz="1800" b="1" dirty="0"/>
              <a:t>日から</a:t>
            </a:r>
            <a:r>
              <a:rPr kumimoji="1" lang="en-US" altLang="ja-JP" sz="1800" b="1" dirty="0"/>
              <a:t>2024</a:t>
            </a:r>
            <a:r>
              <a:rPr kumimoji="1" lang="ja-JP" altLang="en-US" sz="1800" b="1" dirty="0"/>
              <a:t>年</a:t>
            </a:r>
            <a:r>
              <a:rPr kumimoji="1" lang="en-US" altLang="ja-JP" sz="1800" b="1" dirty="0"/>
              <a:t>1</a:t>
            </a:r>
            <a:r>
              <a:rPr kumimoji="1" lang="ja-JP" altLang="en-US" sz="1800" b="1" dirty="0"/>
              <a:t>月</a:t>
            </a:r>
            <a:r>
              <a:rPr kumimoji="1" lang="en-US" altLang="ja-JP" sz="1800" b="1" dirty="0"/>
              <a:t>31</a:t>
            </a:r>
            <a:r>
              <a:rPr kumimoji="1" lang="ja-JP" altLang="en-US" sz="1800" b="1" dirty="0"/>
              <a:t>日までの売上合計を計算</a:t>
            </a:r>
          </a:p>
          <a:p>
            <a:pPr marL="0" indent="0">
              <a:buNone/>
            </a:pPr>
            <a:r>
              <a:rPr kumimoji="1" lang="en-US" altLang="ja-JP" sz="1800" dirty="0"/>
              <a:t>SQL: SELECT SUM(</a:t>
            </a:r>
            <a:r>
              <a:rPr kumimoji="1" lang="en-US" altLang="ja-JP" sz="1800" dirty="0" err="1"/>
              <a:t>sales_amount</a:t>
            </a:r>
            <a:r>
              <a:rPr kumimoji="1" lang="en-US" altLang="ja-JP" sz="1800" dirty="0"/>
              <a:t>) FROM sales WHERE date BETWEEN ‘2024-01-01' AND ‘2024-01-31';</a:t>
            </a:r>
          </a:p>
        </p:txBody>
      </p:sp>
      <p:sp>
        <p:nvSpPr>
          <p:cNvPr id="4" name="スライド番号プレースホルダー 3">
            <a:extLst>
              <a:ext uri="{FF2B5EF4-FFF2-40B4-BE49-F238E27FC236}">
                <a16:creationId xmlns:a16="http://schemas.microsoft.com/office/drawing/2014/main" id="{A7D14A91-EFA8-0F53-C0F7-B384836493A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Tree>
    <p:extLst>
      <p:ext uri="{BB962C8B-B14F-4D97-AF65-F5344CB8AC3E}">
        <p14:creationId xmlns:p14="http://schemas.microsoft.com/office/powerpoint/2010/main" val="9647811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08A1B1-D789-4A75-9CBB-3DA7804A18BE}"/>
              </a:ext>
            </a:extLst>
          </p:cNvPr>
          <p:cNvSpPr>
            <a:spLocks noGrp="1"/>
          </p:cNvSpPr>
          <p:nvPr>
            <p:ph type="title"/>
          </p:nvPr>
        </p:nvSpPr>
        <p:spPr/>
        <p:txBody>
          <a:bodyPr>
            <a:normAutofit fontScale="90000"/>
          </a:bodyPr>
          <a:lstStyle/>
          <a:p>
            <a:r>
              <a:rPr kumimoji="1" lang="ja-JP" altLang="en-US" dirty="0"/>
              <a:t>データベースとは</a:t>
            </a:r>
          </a:p>
        </p:txBody>
      </p:sp>
      <p:sp>
        <p:nvSpPr>
          <p:cNvPr id="4" name="スライド番号プレースホルダー 3">
            <a:extLst>
              <a:ext uri="{FF2B5EF4-FFF2-40B4-BE49-F238E27FC236}">
                <a16:creationId xmlns:a16="http://schemas.microsoft.com/office/drawing/2014/main" id="{8C61E4F3-5C0F-4820-B7D8-AB61F7076AF4}"/>
              </a:ext>
            </a:extLst>
          </p:cNvPr>
          <p:cNvSpPr>
            <a:spLocks noGrp="1"/>
          </p:cNvSpPr>
          <p:nvPr>
            <p:ph type="sldNum" sz="quarter" idx="12"/>
          </p:nvPr>
        </p:nvSpPr>
        <p:spPr/>
        <p:txBody>
          <a:bodyPr/>
          <a:lstStyle/>
          <a:p>
            <a:fld id="{E205D82C-95A1-431E-8E38-AA614A14CDCF}" type="slidenum">
              <a:rPr kumimoji="1" lang="ja-JP" altLang="en-US" smtClean="0"/>
              <a:t>5</a:t>
            </a:fld>
            <a:endParaRPr kumimoji="1" lang="ja-JP" altLang="en-US"/>
          </a:p>
        </p:txBody>
      </p:sp>
      <p:sp>
        <p:nvSpPr>
          <p:cNvPr id="5" name="Rectangle 3">
            <a:extLst>
              <a:ext uri="{FF2B5EF4-FFF2-40B4-BE49-F238E27FC236}">
                <a16:creationId xmlns:a16="http://schemas.microsoft.com/office/drawing/2014/main" id="{956C52FD-833B-46A9-90D5-8EC2711BA12F}"/>
              </a:ext>
            </a:extLst>
          </p:cNvPr>
          <p:cNvSpPr txBox="1">
            <a:spLocks/>
          </p:cNvSpPr>
          <p:nvPr/>
        </p:nvSpPr>
        <p:spPr>
          <a:xfrm>
            <a:off x="550444" y="920878"/>
            <a:ext cx="7962900" cy="982864"/>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2400" b="1" dirty="0">
                <a:solidFill>
                  <a:srgbClr val="C00000"/>
                </a:solidFill>
              </a:rPr>
              <a:t>データベース</a:t>
            </a:r>
            <a:r>
              <a:rPr lang="ja-JP" altLang="en-US" sz="2400" dirty="0"/>
              <a:t>は、</a:t>
            </a:r>
            <a:r>
              <a:rPr lang="ja-JP" altLang="en-US" sz="2400" b="1" dirty="0"/>
              <a:t>特定のテーマや目的</a:t>
            </a:r>
            <a:r>
              <a:rPr lang="ja-JP" altLang="en-US" sz="2400" dirty="0"/>
              <a:t>に従って収集された</a:t>
            </a:r>
            <a:r>
              <a:rPr lang="ja-JP" altLang="en-US" sz="2400" b="1" dirty="0"/>
              <a:t>大量のデータ</a:t>
            </a:r>
            <a:endParaRPr lang="ja-JP" altLang="en-US" sz="2400" b="1" u="sng" dirty="0">
              <a:solidFill>
                <a:srgbClr val="C00000"/>
              </a:solidFill>
            </a:endParaRPr>
          </a:p>
        </p:txBody>
      </p:sp>
      <p:sp>
        <p:nvSpPr>
          <p:cNvPr id="7" name="Text Box 19">
            <a:extLst>
              <a:ext uri="{FF2B5EF4-FFF2-40B4-BE49-F238E27FC236}">
                <a16:creationId xmlns:a16="http://schemas.microsoft.com/office/drawing/2014/main" id="{58D8749F-4AD8-4708-8092-594A0B3E9169}"/>
              </a:ext>
            </a:extLst>
          </p:cNvPr>
          <p:cNvSpPr txBox="1">
            <a:spLocks noChangeArrowheads="1"/>
          </p:cNvSpPr>
          <p:nvPr/>
        </p:nvSpPr>
        <p:spPr bwMode="auto">
          <a:xfrm>
            <a:off x="1097674" y="4191745"/>
            <a:ext cx="756047"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取引</a:t>
            </a:r>
          </a:p>
        </p:txBody>
      </p:sp>
      <p:sp>
        <p:nvSpPr>
          <p:cNvPr id="8" name="Text Box 20">
            <a:extLst>
              <a:ext uri="{FF2B5EF4-FFF2-40B4-BE49-F238E27FC236}">
                <a16:creationId xmlns:a16="http://schemas.microsoft.com/office/drawing/2014/main" id="{1D46DEDD-1ACA-4953-BE70-9FE45F3D5499}"/>
              </a:ext>
            </a:extLst>
          </p:cNvPr>
          <p:cNvSpPr txBox="1">
            <a:spLocks noChangeArrowheads="1"/>
          </p:cNvSpPr>
          <p:nvPr/>
        </p:nvSpPr>
        <p:spPr bwMode="auto">
          <a:xfrm>
            <a:off x="1092315" y="5753844"/>
            <a:ext cx="72151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計測</a:t>
            </a:r>
          </a:p>
        </p:txBody>
      </p:sp>
      <p:sp>
        <p:nvSpPr>
          <p:cNvPr id="9" name="AutoShape 28">
            <a:extLst>
              <a:ext uri="{FF2B5EF4-FFF2-40B4-BE49-F238E27FC236}">
                <a16:creationId xmlns:a16="http://schemas.microsoft.com/office/drawing/2014/main" id="{67B28A7C-638C-4EAF-9DA7-8DB1505E6D1D}"/>
              </a:ext>
            </a:extLst>
          </p:cNvPr>
          <p:cNvSpPr>
            <a:spLocks noChangeArrowheads="1"/>
          </p:cNvSpPr>
          <p:nvPr/>
        </p:nvSpPr>
        <p:spPr bwMode="auto">
          <a:xfrm>
            <a:off x="4390943" y="3956086"/>
            <a:ext cx="1067991" cy="523875"/>
          </a:xfrm>
          <a:prstGeom prst="rightArrow">
            <a:avLst>
              <a:gd name="adj1" fmla="val 50000"/>
              <a:gd name="adj2" fmla="val 62726"/>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endParaRPr lang="ja-JP" altLang="en-US" sz="2100">
              <a:solidFill>
                <a:srgbClr val="FF0000"/>
              </a:solidFill>
              <a:latin typeface="Calibri Light" panose="020F0302020204030204" pitchFamily="34" charset="0"/>
            </a:endParaRPr>
          </a:p>
        </p:txBody>
      </p:sp>
      <p:pic>
        <p:nvPicPr>
          <p:cNvPr id="10" name="Picture 30" descr="働く車-軽トラック イラストアイコン">
            <a:extLst>
              <a:ext uri="{FF2B5EF4-FFF2-40B4-BE49-F238E27FC236}">
                <a16:creationId xmlns:a16="http://schemas.microsoft.com/office/drawing/2014/main" id="{0A3EF6CA-B3D3-43C2-A2A8-A5D450D0E0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758" y="3238141"/>
            <a:ext cx="889397"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a:extLst>
              <a:ext uri="{FF2B5EF4-FFF2-40B4-BE49-F238E27FC236}">
                <a16:creationId xmlns:a16="http://schemas.microsoft.com/office/drawing/2014/main" id="{BE995936-8BDB-4D5F-B65F-A3519BB162EC}"/>
              </a:ext>
            </a:extLst>
          </p:cNvPr>
          <p:cNvSpPr txBox="1">
            <a:spLocks noChangeArrowheads="1"/>
          </p:cNvSpPr>
          <p:nvPr/>
        </p:nvSpPr>
        <p:spPr bwMode="auto">
          <a:xfrm>
            <a:off x="1196494" y="6413888"/>
            <a:ext cx="1519238"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2100" dirty="0">
                <a:solidFill>
                  <a:schemeClr val="tx1"/>
                </a:solidFill>
                <a:latin typeface="Calibri Light" panose="020F0302020204030204" pitchFamily="34" charset="0"/>
              </a:rPr>
              <a:t>データ収集</a:t>
            </a:r>
          </a:p>
        </p:txBody>
      </p:sp>
      <p:pic>
        <p:nvPicPr>
          <p:cNvPr id="12" name="Picture 33" descr="13">
            <a:extLst>
              <a:ext uri="{FF2B5EF4-FFF2-40B4-BE49-F238E27FC236}">
                <a16:creationId xmlns:a16="http://schemas.microsoft.com/office/drawing/2014/main" id="{738D2BE5-AE9A-475E-B6C5-C3AAF21507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7576" y="2923730"/>
            <a:ext cx="984647" cy="1183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34">
            <a:extLst>
              <a:ext uri="{FF2B5EF4-FFF2-40B4-BE49-F238E27FC236}">
                <a16:creationId xmlns:a16="http://schemas.microsoft.com/office/drawing/2014/main" id="{3B5201FC-498F-4D86-92D1-647207B24475}"/>
              </a:ext>
            </a:extLst>
          </p:cNvPr>
          <p:cNvSpPr txBox="1">
            <a:spLocks noChangeArrowheads="1"/>
          </p:cNvSpPr>
          <p:nvPr/>
        </p:nvSpPr>
        <p:spPr bwMode="auto">
          <a:xfrm>
            <a:off x="2459749" y="4134595"/>
            <a:ext cx="752474"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記入</a:t>
            </a:r>
          </a:p>
        </p:txBody>
      </p:sp>
      <p:sp>
        <p:nvSpPr>
          <p:cNvPr id="14" name="Text Box 35">
            <a:extLst>
              <a:ext uri="{FF2B5EF4-FFF2-40B4-BE49-F238E27FC236}">
                <a16:creationId xmlns:a16="http://schemas.microsoft.com/office/drawing/2014/main" id="{36442C50-2147-4999-8113-247F7D076B27}"/>
              </a:ext>
            </a:extLst>
          </p:cNvPr>
          <p:cNvSpPr txBox="1">
            <a:spLocks noChangeArrowheads="1"/>
          </p:cNvSpPr>
          <p:nvPr/>
        </p:nvSpPr>
        <p:spPr bwMode="auto">
          <a:xfrm>
            <a:off x="5881072" y="5255012"/>
            <a:ext cx="2658874" cy="682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lgn="ctr">
              <a:spcBef>
                <a:spcPct val="0"/>
              </a:spcBef>
              <a:buFontTx/>
              <a:buNone/>
            </a:pPr>
            <a:r>
              <a:rPr lang="ja-JP" altLang="en-US" sz="2100" dirty="0">
                <a:solidFill>
                  <a:schemeClr val="tx1"/>
                </a:solidFill>
                <a:latin typeface="Calibri Light" panose="020F0302020204030204" pitchFamily="34" charset="0"/>
              </a:rPr>
              <a:t>データベース</a:t>
            </a:r>
            <a:endParaRPr lang="en-US" altLang="ja-JP" sz="2100" dirty="0">
              <a:solidFill>
                <a:schemeClr val="tx1"/>
              </a:solidFill>
              <a:latin typeface="Calibri Light" panose="020F0302020204030204" pitchFamily="34" charset="0"/>
            </a:endParaRPr>
          </a:p>
          <a:p>
            <a:pPr algn="ctr">
              <a:spcBef>
                <a:spcPct val="0"/>
              </a:spcBef>
              <a:buFontTx/>
              <a:buNone/>
            </a:pPr>
            <a:r>
              <a:rPr lang="ja-JP" altLang="en-US" sz="2100" dirty="0">
                <a:solidFill>
                  <a:schemeClr val="tx1"/>
                </a:solidFill>
                <a:latin typeface="Calibri Light" panose="020F0302020204030204" pitchFamily="34" charset="0"/>
              </a:rPr>
              <a:t>（データの集まり）</a:t>
            </a:r>
          </a:p>
        </p:txBody>
      </p:sp>
      <p:pic>
        <p:nvPicPr>
          <p:cNvPr id="15" name="Picture 37" descr="機械の前に立って胸部のレントゲンを撮影する男性を描いたイラスト">
            <a:extLst>
              <a:ext uri="{FF2B5EF4-FFF2-40B4-BE49-F238E27FC236}">
                <a16:creationId xmlns:a16="http://schemas.microsoft.com/office/drawing/2014/main" id="{B69F31CE-3E76-4ACC-8BD4-822FC082D44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98731" y="4567160"/>
            <a:ext cx="104775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38">
            <a:extLst>
              <a:ext uri="{FF2B5EF4-FFF2-40B4-BE49-F238E27FC236}">
                <a16:creationId xmlns:a16="http://schemas.microsoft.com/office/drawing/2014/main" id="{B59A03E4-2C3D-4B75-BE8E-B2EE64905311}"/>
              </a:ext>
            </a:extLst>
          </p:cNvPr>
          <p:cNvSpPr txBox="1">
            <a:spLocks noChangeArrowheads="1"/>
          </p:cNvSpPr>
          <p:nvPr/>
        </p:nvSpPr>
        <p:spPr bwMode="auto">
          <a:xfrm>
            <a:off x="1933491" y="5770513"/>
            <a:ext cx="753666"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a:solidFill>
                  <a:schemeClr val="tx1"/>
                </a:solidFill>
                <a:latin typeface="Calibri Light" panose="020F0302020204030204" pitchFamily="34" charset="0"/>
              </a:rPr>
              <a:t>撮影</a:t>
            </a:r>
          </a:p>
        </p:txBody>
      </p:sp>
      <p:sp>
        <p:nvSpPr>
          <p:cNvPr id="17" name="Text Box 41">
            <a:extLst>
              <a:ext uri="{FF2B5EF4-FFF2-40B4-BE49-F238E27FC236}">
                <a16:creationId xmlns:a16="http://schemas.microsoft.com/office/drawing/2014/main" id="{A81C549C-3ED4-406A-9B5D-28505870486D}"/>
              </a:ext>
            </a:extLst>
          </p:cNvPr>
          <p:cNvSpPr txBox="1">
            <a:spLocks noChangeArrowheads="1"/>
          </p:cNvSpPr>
          <p:nvPr/>
        </p:nvSpPr>
        <p:spPr bwMode="auto">
          <a:xfrm>
            <a:off x="2715732" y="5634782"/>
            <a:ext cx="1545432" cy="3912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lnSpc>
                <a:spcPct val="90000"/>
              </a:lnSpc>
              <a:spcBef>
                <a:spcPts val="1000"/>
              </a:spcBef>
              <a:buFont typeface="Arial" panose="020B0604020202020204" pitchFamily="34" charset="0"/>
              <a:buChar char="•"/>
              <a:defRPr kumimoji="1" sz="3200">
                <a:solidFill>
                  <a:srgbClr val="003300"/>
                </a:solidFill>
                <a:latin typeface="メイリオ" panose="020B0604030504040204" pitchFamily="50" charset="-128"/>
                <a:ea typeface="メイリオ" panose="020B0604030504040204" pitchFamily="50" charset="-128"/>
              </a:defRPr>
            </a:lvl1pPr>
            <a:lvl2pPr marL="742950" indent="-285750">
              <a:lnSpc>
                <a:spcPct val="90000"/>
              </a:lnSpc>
              <a:spcBef>
                <a:spcPts val="500"/>
              </a:spcBef>
              <a:buFont typeface="Arial" panose="020B0604020202020204" pitchFamily="34" charset="0"/>
              <a:buChar char="•"/>
              <a:defRPr kumimoji="1" sz="2800">
                <a:solidFill>
                  <a:srgbClr val="003300"/>
                </a:solidFill>
                <a:latin typeface="メイリオ" panose="020B0604030504040204" pitchFamily="50" charset="-128"/>
                <a:ea typeface="メイリオ" panose="020B0604030504040204" pitchFamily="50" charset="-128"/>
              </a:defRPr>
            </a:lvl2pPr>
            <a:lvl3pPr marL="1143000" indent="-228600">
              <a:lnSpc>
                <a:spcPct val="90000"/>
              </a:lnSpc>
              <a:spcBef>
                <a:spcPts val="500"/>
              </a:spcBef>
              <a:buFont typeface="Arial" panose="020B0604020202020204" pitchFamily="34" charset="0"/>
              <a:buChar char="•"/>
              <a:defRPr kumimoji="1" sz="2400">
                <a:solidFill>
                  <a:srgbClr val="003300"/>
                </a:solidFill>
                <a:latin typeface="メイリオ" panose="020B0604030504040204" pitchFamily="50" charset="-128"/>
                <a:ea typeface="メイリオ" panose="020B0604030504040204" pitchFamily="50" charset="-128"/>
              </a:defRPr>
            </a:lvl3pPr>
            <a:lvl4pPr marL="16002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4pPr>
            <a:lvl5pPr marL="2057400" indent="-228600">
              <a:lnSpc>
                <a:spcPct val="90000"/>
              </a:lnSpc>
              <a:spcBef>
                <a:spcPts val="500"/>
              </a:spcBef>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5pPr>
            <a:lvl6pPr marL="25146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6pPr>
            <a:lvl7pPr marL="29718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7pPr>
            <a:lvl8pPr marL="34290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8pPr>
            <a:lvl9pPr marL="3886200" indent="-228600" eaLnBrk="0" fontAlgn="base" hangingPunct="0">
              <a:lnSpc>
                <a:spcPct val="90000"/>
              </a:lnSpc>
              <a:spcBef>
                <a:spcPts val="500"/>
              </a:spcBef>
              <a:spcAft>
                <a:spcPct val="0"/>
              </a:spcAft>
              <a:buFont typeface="Arial" panose="020B0604020202020204" pitchFamily="34" charset="0"/>
              <a:buChar char="•"/>
              <a:defRPr kumimoji="1" sz="2000">
                <a:solidFill>
                  <a:srgbClr val="003300"/>
                </a:solidFill>
                <a:latin typeface="メイリオ" panose="020B0604030504040204" pitchFamily="50" charset="-128"/>
                <a:ea typeface="メイリオ" panose="020B0604030504040204" pitchFamily="50" charset="-128"/>
              </a:defRPr>
            </a:lvl9pPr>
          </a:lstStyle>
          <a:p>
            <a:pPr>
              <a:spcBef>
                <a:spcPct val="0"/>
              </a:spcBef>
              <a:buFontTx/>
              <a:buNone/>
            </a:pPr>
            <a:r>
              <a:rPr lang="ja-JP" altLang="en-US" sz="2100" dirty="0">
                <a:solidFill>
                  <a:schemeClr val="tx1"/>
                </a:solidFill>
                <a:latin typeface="Calibri Light" panose="020F0302020204030204" pitchFamily="34" charset="0"/>
              </a:rPr>
              <a:t>データ保存</a:t>
            </a:r>
          </a:p>
        </p:txBody>
      </p:sp>
      <p:pic>
        <p:nvPicPr>
          <p:cNvPr id="18" name="Picture 44" descr="本が詰まったダンボール箱のイラスト">
            <a:extLst>
              <a:ext uri="{FF2B5EF4-FFF2-40B4-BE49-F238E27FC236}">
                <a16:creationId xmlns:a16="http://schemas.microsoft.com/office/drawing/2014/main" id="{EB893D08-103E-4F88-8E19-D1381C12ECB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8822" y="4563220"/>
            <a:ext cx="1310879" cy="108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7" descr="端末にタッチする女性のイラスト">
            <a:extLst>
              <a:ext uri="{FF2B5EF4-FFF2-40B4-BE49-F238E27FC236}">
                <a16:creationId xmlns:a16="http://schemas.microsoft.com/office/drawing/2014/main" id="{7C55F8E5-0776-4268-9FF3-89DC9624668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48832" y="2851101"/>
            <a:ext cx="879872" cy="1294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角丸四角形 22">
            <a:extLst>
              <a:ext uri="{FF2B5EF4-FFF2-40B4-BE49-F238E27FC236}">
                <a16:creationId xmlns:a16="http://schemas.microsoft.com/office/drawing/2014/main" id="{FD1791C2-A289-46E9-9806-E2CFD0FF341F}"/>
              </a:ext>
            </a:extLst>
          </p:cNvPr>
          <p:cNvSpPr/>
          <p:nvPr/>
        </p:nvSpPr>
        <p:spPr>
          <a:xfrm>
            <a:off x="407569" y="774518"/>
            <a:ext cx="8105775" cy="1129224"/>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pic>
        <p:nvPicPr>
          <p:cNvPr id="21" name="Picture 6" descr="http://4.bp.blogspot.com/-ugfDrCNROHw/VbnRccqW8JI/AAAAAAAAwLQ/W3tt2UI4bcA/s800/computer_server.png">
            <a:extLst>
              <a:ext uri="{FF2B5EF4-FFF2-40B4-BE49-F238E27FC236}">
                <a16:creationId xmlns:a16="http://schemas.microsoft.com/office/drawing/2014/main" id="{4AFE0348-8BDF-4D37-9B43-605015A30F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7949" y="3003251"/>
            <a:ext cx="2465395" cy="2302062"/>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EFFE0256-0C40-52EF-AFEE-9B6C2AA51E3D}"/>
              </a:ext>
            </a:extLst>
          </p:cNvPr>
          <p:cNvSpPr txBox="1"/>
          <p:nvPr/>
        </p:nvSpPr>
        <p:spPr>
          <a:xfrm>
            <a:off x="1067838" y="2075042"/>
            <a:ext cx="7263527" cy="461665"/>
          </a:xfrm>
          <a:prstGeom prst="rect">
            <a:avLst/>
          </a:prstGeom>
          <a:noFill/>
        </p:spPr>
        <p:txBody>
          <a:bodyPr wrap="none" rtlCol="0">
            <a:spAutoFit/>
          </a:bodyPr>
          <a:lstStyle/>
          <a:p>
            <a:r>
              <a:rPr kumimoji="1" lang="ja-JP" altLang="en-US" sz="2400" dirty="0"/>
              <a:t>例：銀行、商店、交通機関、電話会社などさまざま</a:t>
            </a:r>
          </a:p>
        </p:txBody>
      </p:sp>
    </p:spTree>
    <p:extLst>
      <p:ext uri="{BB962C8B-B14F-4D97-AF65-F5344CB8AC3E}">
        <p14:creationId xmlns:p14="http://schemas.microsoft.com/office/powerpoint/2010/main" val="35396120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FC000-6D4C-D497-1590-9CF568B4C3A0}"/>
              </a:ext>
            </a:extLst>
          </p:cNvPr>
          <p:cNvSpPr>
            <a:spLocks noGrp="1"/>
          </p:cNvSpPr>
          <p:nvPr>
            <p:ph type="title"/>
          </p:nvPr>
        </p:nvSpPr>
        <p:spPr/>
        <p:txBody>
          <a:bodyPr>
            <a:normAutofit fontScale="90000"/>
          </a:bodyPr>
          <a:lstStyle/>
          <a:p>
            <a:r>
              <a:rPr kumimoji="1" lang="ja-JP" altLang="en-US" dirty="0"/>
              <a:t>全体まとめ</a:t>
            </a:r>
          </a:p>
        </p:txBody>
      </p:sp>
      <p:sp>
        <p:nvSpPr>
          <p:cNvPr id="3" name="コンテンツ プレースホルダー 2">
            <a:extLst>
              <a:ext uri="{FF2B5EF4-FFF2-40B4-BE49-F238E27FC236}">
                <a16:creationId xmlns:a16="http://schemas.microsoft.com/office/drawing/2014/main" id="{95DCCEF2-1C33-CF9E-2698-29B5AE3647AE}"/>
              </a:ext>
            </a:extLst>
          </p:cNvPr>
          <p:cNvSpPr>
            <a:spLocks noGrp="1"/>
          </p:cNvSpPr>
          <p:nvPr>
            <p:ph idx="1"/>
          </p:nvPr>
        </p:nvSpPr>
        <p:spPr/>
        <p:txBody>
          <a:bodyPr>
            <a:normAutofit/>
          </a:bodyPr>
          <a:lstStyle/>
          <a:p>
            <a:r>
              <a:rPr kumimoji="1" lang="ja-JP" altLang="en-US" sz="2400" b="1" dirty="0"/>
              <a:t>データベースシステム</a:t>
            </a:r>
            <a:r>
              <a:rPr kumimoji="1" lang="ja-JP" altLang="en-US" sz="2400" dirty="0"/>
              <a:t>は</a:t>
            </a:r>
            <a:r>
              <a:rPr kumimoji="1" lang="ja-JP" altLang="en-US" sz="2400" b="1" dirty="0"/>
              <a:t>大量のデータを効率的に管理</a:t>
            </a:r>
            <a:r>
              <a:rPr kumimoji="1" lang="ja-JP" altLang="en-US" sz="2400" dirty="0"/>
              <a:t>するためのシステム</a:t>
            </a:r>
            <a:endParaRPr kumimoji="1" lang="en-US" altLang="ja-JP" sz="2400" dirty="0"/>
          </a:p>
          <a:p>
            <a:r>
              <a:rPr kumimoji="1" lang="ja-JP" altLang="en-US" sz="2400" b="1" dirty="0"/>
              <a:t>リレーショナルデータベース</a:t>
            </a:r>
            <a:r>
              <a:rPr kumimoji="1" lang="ja-JP" altLang="en-US" sz="2400" dirty="0"/>
              <a:t>は</a:t>
            </a:r>
            <a:r>
              <a:rPr kumimoji="1" lang="ja-JP" altLang="en-US" sz="2400" b="1" dirty="0"/>
              <a:t>テーブル形式</a:t>
            </a:r>
            <a:r>
              <a:rPr kumimoji="1" lang="ja-JP" altLang="en-US" sz="2400" dirty="0"/>
              <a:t>でデータを保存し，</a:t>
            </a:r>
            <a:r>
              <a:rPr kumimoji="1" lang="en-US" altLang="ja-JP" sz="2400" dirty="0"/>
              <a:t>SQL</a:t>
            </a:r>
            <a:r>
              <a:rPr kumimoji="1" lang="ja-JP" altLang="en-US" sz="2400" dirty="0"/>
              <a:t>で操作する</a:t>
            </a:r>
            <a:endParaRPr kumimoji="1" lang="en-US" altLang="ja-JP" sz="2400" dirty="0"/>
          </a:p>
          <a:p>
            <a:r>
              <a:rPr kumimoji="1" lang="ja-JP" altLang="en-US" sz="2400" b="1" dirty="0"/>
              <a:t>テーブル</a:t>
            </a:r>
            <a:r>
              <a:rPr kumimoji="1" lang="ja-JP" altLang="en-US" sz="2400" dirty="0"/>
              <a:t>は</a:t>
            </a:r>
            <a:r>
              <a:rPr kumimoji="1" lang="ja-JP" altLang="en-US" sz="2400" b="1" dirty="0"/>
              <a:t>属性（列）</a:t>
            </a:r>
            <a:r>
              <a:rPr kumimoji="1" lang="ja-JP" altLang="en-US" sz="2400" dirty="0"/>
              <a:t>と</a:t>
            </a:r>
            <a:r>
              <a:rPr kumimoji="1" lang="ja-JP" altLang="en-US" sz="2400" b="1" dirty="0"/>
              <a:t>行</a:t>
            </a:r>
            <a:r>
              <a:rPr kumimoji="1" lang="ja-JP" altLang="en-US" sz="2400" dirty="0"/>
              <a:t>から構成され，各セルには</a:t>
            </a:r>
            <a:r>
              <a:rPr kumimoji="1" lang="ja-JP" altLang="en-US" sz="2400" b="1" dirty="0"/>
              <a:t>データ型に応じた値</a:t>
            </a:r>
            <a:r>
              <a:rPr kumimoji="1" lang="ja-JP" altLang="en-US" sz="2400" dirty="0"/>
              <a:t>が入る</a:t>
            </a:r>
            <a:endParaRPr kumimoji="1" lang="en-US" altLang="ja-JP" sz="2400" dirty="0"/>
          </a:p>
          <a:p>
            <a:r>
              <a:rPr kumimoji="1" lang="en-US" altLang="ja-JP" sz="2400" b="1" dirty="0"/>
              <a:t>SQL</a:t>
            </a:r>
            <a:r>
              <a:rPr kumimoji="1" lang="ja-JP" altLang="en-US" sz="2400" dirty="0"/>
              <a:t>を使用して，</a:t>
            </a:r>
            <a:r>
              <a:rPr kumimoji="1" lang="ja-JP" altLang="en-US" sz="2400" b="1" dirty="0"/>
              <a:t>テーブル定義</a:t>
            </a:r>
            <a:r>
              <a:rPr kumimoji="1" lang="ja-JP" altLang="en-US" sz="2400" dirty="0"/>
              <a:t>や様々な</a:t>
            </a:r>
            <a:r>
              <a:rPr kumimoji="1" lang="ja-JP" altLang="en-US" sz="2400" b="1" dirty="0"/>
              <a:t>問い合わせ（クエリ）</a:t>
            </a:r>
            <a:r>
              <a:rPr kumimoji="1" lang="ja-JP" altLang="en-US" sz="2400" dirty="0"/>
              <a:t>を行うことができる</a:t>
            </a:r>
            <a:endParaRPr kumimoji="1" lang="en-US" altLang="ja-JP" sz="2400"/>
          </a:p>
          <a:p>
            <a:r>
              <a:rPr kumimoji="1" lang="en-US" altLang="ja-JP" sz="2400"/>
              <a:t>SQL</a:t>
            </a:r>
            <a:r>
              <a:rPr kumimoji="1" lang="ja-JP" altLang="en-US" sz="2400" dirty="0"/>
              <a:t>の基本的な構文（</a:t>
            </a:r>
            <a:r>
              <a:rPr kumimoji="1" lang="en-US" altLang="ja-JP" sz="2400" dirty="0"/>
              <a:t>select, from, where</a:t>
            </a:r>
            <a:r>
              <a:rPr kumimoji="1" lang="ja-JP" altLang="en-US" sz="2400" dirty="0"/>
              <a:t>）を理解することで，データの検索や加工が可能になる</a:t>
            </a:r>
          </a:p>
        </p:txBody>
      </p:sp>
      <p:sp>
        <p:nvSpPr>
          <p:cNvPr id="4" name="スライド番号プレースホルダー 3">
            <a:extLst>
              <a:ext uri="{FF2B5EF4-FFF2-40B4-BE49-F238E27FC236}">
                <a16:creationId xmlns:a16="http://schemas.microsoft.com/office/drawing/2014/main" id="{313B13FA-1B11-C868-24B8-90A3411624E9}"/>
              </a:ext>
            </a:extLst>
          </p:cNvPr>
          <p:cNvSpPr>
            <a:spLocks noGrp="1"/>
          </p:cNvSpPr>
          <p:nvPr>
            <p:ph type="sldNum" sz="quarter" idx="12"/>
          </p:nvPr>
        </p:nvSpPr>
        <p:spPr/>
        <p:txBody>
          <a:bodyPr/>
          <a:lstStyle/>
          <a:p>
            <a:fld id="{E205D82C-95A1-431E-8E38-AA614A14CDCF}" type="slidenum">
              <a:rPr kumimoji="1" lang="ja-JP" altLang="en-US" smtClean="0"/>
              <a:t>50</a:t>
            </a:fld>
            <a:endParaRPr kumimoji="1" lang="ja-JP" altLang="en-US"/>
          </a:p>
        </p:txBody>
      </p:sp>
    </p:spTree>
    <p:extLst>
      <p:ext uri="{BB962C8B-B14F-4D97-AF65-F5344CB8AC3E}">
        <p14:creationId xmlns:p14="http://schemas.microsoft.com/office/powerpoint/2010/main" val="76335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DE5C89F-0CB4-504E-E8F6-BD3C6D03C720}"/>
              </a:ext>
            </a:extLst>
          </p:cNvPr>
          <p:cNvPicPr>
            <a:picLocks noChangeAspect="1"/>
          </p:cNvPicPr>
          <p:nvPr/>
        </p:nvPicPr>
        <p:blipFill>
          <a:blip r:embed="rId2" cstate="print">
            <a:extLst>
              <a:ext uri="{28A0092B-C50C-407E-A947-70E740481C1C}">
                <a14:useLocalDpi xmlns:a14="http://schemas.microsoft.com/office/drawing/2010/main" val="0"/>
              </a:ext>
            </a:extLst>
          </a:blip>
          <a:srcRect l="33021" r="33021"/>
          <a:stretch/>
        </p:blipFill>
        <p:spPr>
          <a:xfrm>
            <a:off x="0" y="0"/>
            <a:ext cx="2373066" cy="5042289"/>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effectLst>
            <a:softEdge rad="635000"/>
          </a:effectLst>
        </p:spPr>
      </p:pic>
      <p:sp>
        <p:nvSpPr>
          <p:cNvPr id="3" name="コンテンツ プレースホルダー 2"/>
          <p:cNvSpPr>
            <a:spLocks noGrp="1"/>
          </p:cNvSpPr>
          <p:nvPr>
            <p:ph idx="1"/>
          </p:nvPr>
        </p:nvSpPr>
        <p:spPr>
          <a:xfrm>
            <a:off x="2373066" y="573529"/>
            <a:ext cx="6355868" cy="6106062"/>
          </a:xfrm>
        </p:spPr>
        <p:txBody>
          <a:bodyPr>
            <a:noAutofit/>
          </a:bodyPr>
          <a:lstStyle/>
          <a:p>
            <a:pPr marL="0" indent="0" algn="l">
              <a:buNone/>
            </a:pPr>
            <a:r>
              <a:rPr lang="ja-JP" altLang="en-US" sz="2000" b="1" i="0" dirty="0">
                <a:solidFill>
                  <a:srgbClr val="374151"/>
                </a:solidFill>
                <a:effectLst/>
                <a:latin typeface="Söhne"/>
              </a:rPr>
              <a:t>① キャリア面での成長</a:t>
            </a:r>
            <a:endParaRPr lang="en-US" altLang="ja-JP" sz="2000" b="1" i="0" dirty="0">
              <a:solidFill>
                <a:srgbClr val="374151"/>
              </a:solidFill>
              <a:effectLst/>
              <a:latin typeface="Söhne"/>
            </a:endParaRPr>
          </a:p>
          <a:p>
            <a:pPr marL="0" indent="0" algn="l">
              <a:buNone/>
            </a:pPr>
            <a:r>
              <a:rPr lang="ja-JP" altLang="en-US" sz="1800" b="0" i="0" dirty="0">
                <a:solidFill>
                  <a:srgbClr val="374151"/>
                </a:solidFill>
                <a:effectLst/>
                <a:latin typeface="Söhne"/>
              </a:rPr>
              <a:t>データベース管理および</a:t>
            </a:r>
            <a:r>
              <a:rPr lang="en-US" altLang="ja-JP" sz="1800" b="0" i="0" dirty="0">
                <a:solidFill>
                  <a:srgbClr val="374151"/>
                </a:solidFill>
                <a:effectLst/>
                <a:latin typeface="Söhne"/>
              </a:rPr>
              <a:t>SQL</a:t>
            </a:r>
            <a:r>
              <a:rPr lang="ja-JP" altLang="en-US" sz="1800" b="0" i="0" dirty="0">
                <a:solidFill>
                  <a:srgbClr val="374151"/>
                </a:solidFill>
                <a:effectLst/>
                <a:latin typeface="Söhne"/>
              </a:rPr>
              <a:t>スキルは、多くの産業や職種で非常に重要です。データアナリスト、データベース管理者、ソフトウェアエンジニアなどの職種において、</a:t>
            </a:r>
            <a:r>
              <a:rPr lang="en-US" altLang="ja-JP" sz="1800" b="0" i="0" dirty="0">
                <a:solidFill>
                  <a:srgbClr val="374151"/>
                </a:solidFill>
                <a:effectLst/>
                <a:latin typeface="Söhne"/>
              </a:rPr>
              <a:t>SQL</a:t>
            </a:r>
            <a:r>
              <a:rPr lang="ja-JP" altLang="en-US" sz="1800" b="0" i="0" dirty="0">
                <a:solidFill>
                  <a:srgbClr val="374151"/>
                </a:solidFill>
                <a:effectLst/>
                <a:latin typeface="Söhne"/>
              </a:rPr>
              <a:t>スキルを持つことはキャリア面での成長につながります。</a:t>
            </a:r>
            <a:endParaRPr lang="en-US" altLang="ja-JP" sz="1800" b="0" i="0" dirty="0">
              <a:solidFill>
                <a:srgbClr val="374151"/>
              </a:solidFill>
              <a:effectLst/>
              <a:latin typeface="Söhne"/>
            </a:endParaRPr>
          </a:p>
          <a:p>
            <a:pPr marL="0" indent="0" algn="l">
              <a:buNone/>
            </a:pPr>
            <a:r>
              <a:rPr lang="ja-JP" altLang="en-US" sz="2000" b="1" i="0" dirty="0">
                <a:solidFill>
                  <a:srgbClr val="374151"/>
                </a:solidFill>
                <a:effectLst/>
                <a:latin typeface="Söhne"/>
              </a:rPr>
              <a:t>② データベースを用いた意思決定のスキル向上</a:t>
            </a:r>
            <a:endParaRPr lang="en-US" altLang="ja-JP" sz="2000" b="1" i="0" dirty="0">
              <a:solidFill>
                <a:srgbClr val="374151"/>
              </a:solidFill>
              <a:effectLst/>
              <a:latin typeface="Söhne"/>
            </a:endParaRPr>
          </a:p>
          <a:p>
            <a:pPr marL="0" indent="0" algn="l">
              <a:buNone/>
            </a:pPr>
            <a:r>
              <a:rPr lang="ja-JP" altLang="en-US" sz="1800" b="0" i="0" dirty="0">
                <a:solidFill>
                  <a:srgbClr val="374151"/>
                </a:solidFill>
                <a:effectLst/>
                <a:latin typeface="Söhne"/>
              </a:rPr>
              <a:t>データベースと</a:t>
            </a:r>
            <a:r>
              <a:rPr lang="en-US" altLang="ja-JP" sz="1800" b="0" i="0" dirty="0">
                <a:solidFill>
                  <a:srgbClr val="374151"/>
                </a:solidFill>
                <a:effectLst/>
                <a:latin typeface="Söhne"/>
              </a:rPr>
              <a:t>SQL</a:t>
            </a:r>
            <a:r>
              <a:rPr lang="ja-JP" altLang="en-US" sz="1800" b="0" i="0" dirty="0">
                <a:solidFill>
                  <a:srgbClr val="374151"/>
                </a:solidFill>
                <a:effectLst/>
                <a:latin typeface="Söhne"/>
              </a:rPr>
              <a:t>の理解は、データベースを</a:t>
            </a:r>
            <a:r>
              <a:rPr lang="ja-JP" altLang="en-US" sz="1800" b="0" i="0">
                <a:solidFill>
                  <a:srgbClr val="374151"/>
                </a:solidFill>
                <a:effectLst/>
                <a:latin typeface="Söhne"/>
              </a:rPr>
              <a:t>利用した意思</a:t>
            </a:r>
            <a:r>
              <a:rPr lang="ja-JP" altLang="en-US" sz="1800" b="0" i="0" dirty="0">
                <a:solidFill>
                  <a:srgbClr val="374151"/>
                </a:solidFill>
                <a:effectLst/>
                <a:latin typeface="Söhne"/>
              </a:rPr>
              <a:t>決定に不可欠です。データを収集、整理、分析し、意思決定に活かす能力は、リーダーシップ力を強化します。データ分析を通して、洞察を得ることことは、戦略的な意思決定のスキル向上につながります。</a:t>
            </a:r>
          </a:p>
          <a:p>
            <a:pPr marL="0" indent="0" algn="l">
              <a:buNone/>
            </a:pPr>
            <a:r>
              <a:rPr lang="ja-JP" altLang="en-US" sz="2000" b="1" i="0" dirty="0">
                <a:solidFill>
                  <a:srgbClr val="374151"/>
                </a:solidFill>
                <a:effectLst/>
                <a:latin typeface="Söhne"/>
              </a:rPr>
              <a:t>③ 自己成長と問題解決能力の向上</a:t>
            </a:r>
            <a:endParaRPr lang="en-US" altLang="ja-JP" sz="2000" b="1" i="0" dirty="0">
              <a:solidFill>
                <a:srgbClr val="374151"/>
              </a:solidFill>
              <a:effectLst/>
              <a:latin typeface="Söhne"/>
            </a:endParaRPr>
          </a:p>
          <a:p>
            <a:pPr marL="0" indent="0" algn="l">
              <a:buNone/>
            </a:pPr>
            <a:r>
              <a:rPr lang="en-US" altLang="ja-JP" sz="1800" b="0" i="0" dirty="0">
                <a:solidFill>
                  <a:srgbClr val="374151"/>
                </a:solidFill>
                <a:effectLst/>
                <a:latin typeface="Söhne"/>
              </a:rPr>
              <a:t>SQL</a:t>
            </a:r>
            <a:r>
              <a:rPr lang="ja-JP" altLang="en-US" sz="1800" b="0" i="0" dirty="0">
                <a:solidFill>
                  <a:srgbClr val="374151"/>
                </a:solidFill>
                <a:effectLst/>
                <a:latin typeface="Söhne"/>
              </a:rPr>
              <a:t>を学ぶことは、問題解決能力の向上につながります。</a:t>
            </a:r>
            <a:r>
              <a:rPr lang="en-US" altLang="ja-JP" sz="1800" b="0" i="0" dirty="0">
                <a:solidFill>
                  <a:srgbClr val="374151"/>
                </a:solidFill>
                <a:effectLst/>
                <a:latin typeface="Söhne"/>
              </a:rPr>
              <a:t>SQL</a:t>
            </a:r>
            <a:r>
              <a:rPr lang="ja-JP" altLang="en-US" sz="1800" b="0" i="0" dirty="0">
                <a:solidFill>
                  <a:srgbClr val="374151"/>
                </a:solidFill>
                <a:effectLst/>
                <a:latin typeface="Söhne"/>
              </a:rPr>
              <a:t>を考えるプロセスは、論理的思考を養います。これらスキル</a:t>
            </a:r>
            <a:r>
              <a:rPr lang="ja-JP" altLang="en-US" sz="1800" dirty="0">
                <a:solidFill>
                  <a:srgbClr val="374151"/>
                </a:solidFill>
                <a:latin typeface="Söhne"/>
              </a:rPr>
              <a:t>の向上で、</a:t>
            </a:r>
            <a:r>
              <a:rPr lang="ja-JP" altLang="en-US" sz="1800" b="0" i="0" dirty="0">
                <a:solidFill>
                  <a:srgbClr val="374151"/>
                </a:solidFill>
                <a:effectLst/>
                <a:latin typeface="Söhne"/>
              </a:rPr>
              <a:t>自己成長が促進されます。また、新しい技術やツールを学びたいという意欲向上につながります。</a:t>
            </a:r>
            <a:endParaRPr lang="en-US" altLang="ja-JP" sz="1800" dirty="0">
              <a:solidFill>
                <a:srgbClr val="374151"/>
              </a:solidFill>
              <a:latin typeface="Söhne"/>
            </a:endParaRPr>
          </a:p>
          <a:p>
            <a:pPr marL="0" indent="0">
              <a:buNone/>
            </a:pPr>
            <a:r>
              <a:rPr lang="ja-JP" altLang="en-US" sz="1800" b="0" i="0" dirty="0">
                <a:solidFill>
                  <a:srgbClr val="374151"/>
                </a:solidFill>
                <a:effectLst/>
                <a:latin typeface="Söhne"/>
              </a:rPr>
              <a:t>現代のデジタル化されたビジネス環境において価値があり、個人および組織の成功に寄与</a:t>
            </a:r>
            <a:endParaRPr lang="en-US" altLang="ja-JP" sz="1800" dirty="0">
              <a:solidFill>
                <a:srgbClr val="374151"/>
              </a:solidFill>
              <a:latin typeface="Söhne"/>
            </a:endParaRPr>
          </a:p>
        </p:txBody>
      </p:sp>
      <p:sp>
        <p:nvSpPr>
          <p:cNvPr id="5" name="スライド番号プレースホルダー 4">
            <a:extLst>
              <a:ext uri="{FF2B5EF4-FFF2-40B4-BE49-F238E27FC236}">
                <a16:creationId xmlns:a16="http://schemas.microsoft.com/office/drawing/2014/main" id="{271AC035-0C11-72EC-EAF9-C2E472D8960F}"/>
              </a:ext>
            </a:extLst>
          </p:cNvPr>
          <p:cNvSpPr>
            <a:spLocks noGrp="1"/>
          </p:cNvSpPr>
          <p:nvPr>
            <p:ph type="sldNum" sz="quarter" idx="12"/>
          </p:nvPr>
        </p:nvSpPr>
        <p:spPr/>
        <p:txBody>
          <a:bodyPr/>
          <a:lstStyle/>
          <a:p>
            <a:fld id="{E7DD4950-D159-4EF1-90C3-DB06CAAE7C11}" type="slidenum">
              <a:rPr kumimoji="1" lang="ja-JP" altLang="en-US" smtClean="0"/>
              <a:t>51</a:t>
            </a:fld>
            <a:endParaRPr kumimoji="1" lang="ja-JP" altLang="en-US" dirty="0"/>
          </a:p>
        </p:txBody>
      </p:sp>
    </p:spTree>
    <p:extLst>
      <p:ext uri="{BB962C8B-B14F-4D97-AF65-F5344CB8AC3E}">
        <p14:creationId xmlns:p14="http://schemas.microsoft.com/office/powerpoint/2010/main" val="16550533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AD331B-5B1C-4B36-9606-2337A5C67B81}"/>
              </a:ext>
            </a:extLst>
          </p:cNvPr>
          <p:cNvSpPr>
            <a:spLocks noGrp="1"/>
          </p:cNvSpPr>
          <p:nvPr>
            <p:ph type="title"/>
          </p:nvPr>
        </p:nvSpPr>
        <p:spPr/>
        <p:txBody>
          <a:bodyPr>
            <a:normAutofit fontScale="90000"/>
          </a:bodyPr>
          <a:lstStyle/>
          <a:p>
            <a:r>
              <a:rPr kumimoji="1" lang="ja-JP" altLang="en-US" dirty="0"/>
              <a:t>データベースシステムとは</a:t>
            </a:r>
          </a:p>
        </p:txBody>
      </p:sp>
      <p:sp>
        <p:nvSpPr>
          <p:cNvPr id="3" name="コンテンツ プレースホルダー 2">
            <a:extLst>
              <a:ext uri="{FF2B5EF4-FFF2-40B4-BE49-F238E27FC236}">
                <a16:creationId xmlns:a16="http://schemas.microsoft.com/office/drawing/2014/main" id="{13C0FB24-470D-4B15-BE22-FACBCD76E18C}"/>
              </a:ext>
            </a:extLst>
          </p:cNvPr>
          <p:cNvSpPr>
            <a:spLocks noGrp="1"/>
          </p:cNvSpPr>
          <p:nvPr>
            <p:ph idx="1"/>
          </p:nvPr>
        </p:nvSpPr>
        <p:spPr>
          <a:xfrm>
            <a:off x="321845" y="846253"/>
            <a:ext cx="8698938" cy="5333166"/>
          </a:xfrm>
        </p:spPr>
        <p:txBody>
          <a:bodyPr>
            <a:normAutofit/>
          </a:bodyPr>
          <a:lstStyle/>
          <a:p>
            <a:pPr marL="0" indent="0">
              <a:buNone/>
            </a:pPr>
            <a:r>
              <a:rPr kumimoji="1" lang="ja-JP" altLang="en-US" sz="2400" b="1" dirty="0">
                <a:solidFill>
                  <a:srgbClr val="C00000"/>
                </a:solidFill>
              </a:rPr>
              <a:t>データベースシステム</a:t>
            </a:r>
            <a:r>
              <a:rPr kumimoji="1" lang="ja-JP" altLang="en-US" sz="2400" dirty="0"/>
              <a:t>は，</a:t>
            </a:r>
            <a:r>
              <a:rPr kumimoji="1" lang="ja-JP" altLang="en-US" sz="2400" b="1" dirty="0">
                <a:solidFill>
                  <a:srgbClr val="C00000"/>
                </a:solidFill>
              </a:rPr>
              <a:t>データベース</a:t>
            </a:r>
            <a:r>
              <a:rPr kumimoji="1" lang="ja-JP" altLang="en-US" sz="2400" dirty="0"/>
              <a:t>を扱う </a:t>
            </a:r>
            <a:r>
              <a:rPr kumimoji="1" lang="en-US" altLang="ja-JP" sz="2400" dirty="0"/>
              <a:t>IT </a:t>
            </a:r>
            <a:r>
              <a:rPr kumimoji="1" lang="ja-JP" altLang="en-US" sz="2400" dirty="0"/>
              <a:t>のシステム</a:t>
            </a: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endParaRPr kumimoji="1" lang="en-US" altLang="ja-JP" sz="2400" dirty="0"/>
          </a:p>
          <a:p>
            <a:pPr marL="0" indent="0">
              <a:buNone/>
            </a:pPr>
            <a:endParaRPr lang="en-US" altLang="ja-JP" sz="2400" dirty="0"/>
          </a:p>
          <a:p>
            <a:pPr marL="0" indent="0">
              <a:buNone/>
            </a:pPr>
            <a:r>
              <a:rPr kumimoji="1" lang="ja-JP" altLang="en-US" sz="2400" dirty="0"/>
              <a:t> </a:t>
            </a:r>
            <a:r>
              <a:rPr kumimoji="1" lang="en-US" altLang="ja-JP" sz="2400" dirty="0"/>
              <a:t>【</a:t>
            </a:r>
            <a:r>
              <a:rPr kumimoji="1" lang="ja-JP" altLang="en-US" sz="2400" dirty="0"/>
              <a:t>主要目的</a:t>
            </a:r>
            <a:r>
              <a:rPr kumimoji="1" lang="en-US" altLang="ja-JP" sz="2400" dirty="0"/>
              <a:t>】</a:t>
            </a:r>
          </a:p>
          <a:p>
            <a:pPr marL="0" indent="0">
              <a:buNone/>
            </a:pPr>
            <a:r>
              <a:rPr lang="ja-JP" altLang="en-US" sz="2400" b="1" dirty="0"/>
              <a:t>大量のデータ</a:t>
            </a:r>
            <a:r>
              <a:rPr lang="ja-JP" altLang="en-US" sz="2400" dirty="0"/>
              <a:t>を</a:t>
            </a:r>
            <a:r>
              <a:rPr lang="ja-JP" altLang="en-US" sz="2400" b="1" dirty="0"/>
              <a:t>安全かつ効率的に保存、管理、検索、共有すること</a:t>
            </a:r>
            <a:r>
              <a:rPr lang="ja-JP" altLang="en-US" sz="2400" dirty="0"/>
              <a:t>で、</a:t>
            </a:r>
            <a:r>
              <a:rPr kumimoji="1" lang="ja-JP" altLang="en-US" sz="2400" dirty="0"/>
              <a:t>迅速な業務実行と正確な意思決定が可能になる。</a:t>
            </a:r>
          </a:p>
        </p:txBody>
      </p:sp>
      <p:sp>
        <p:nvSpPr>
          <p:cNvPr id="4" name="スライド番号プレースホルダー 3">
            <a:extLst>
              <a:ext uri="{FF2B5EF4-FFF2-40B4-BE49-F238E27FC236}">
                <a16:creationId xmlns:a16="http://schemas.microsoft.com/office/drawing/2014/main" id="{73C5DA08-05D7-429F-9B65-5020CF13DE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sp>
        <p:nvSpPr>
          <p:cNvPr id="9" name="Rectangle 3">
            <a:extLst>
              <a:ext uri="{FF2B5EF4-FFF2-40B4-BE49-F238E27FC236}">
                <a16:creationId xmlns:a16="http://schemas.microsoft.com/office/drawing/2014/main" id="{B16B0349-ED6F-4F32-BE56-FCB9C08CA268}"/>
              </a:ext>
            </a:extLst>
          </p:cNvPr>
          <p:cNvSpPr txBox="1">
            <a:spLocks/>
          </p:cNvSpPr>
          <p:nvPr/>
        </p:nvSpPr>
        <p:spPr>
          <a:xfrm>
            <a:off x="1081145" y="1532230"/>
            <a:ext cx="7373331" cy="163250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データベースシステム</a:t>
            </a:r>
            <a:r>
              <a:rPr kumimoji="1" lang="ja-JP" altLang="en-US" sz="24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　</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（データの集まり）</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	　　＋　</a:t>
            </a:r>
            <a:r>
              <a:rPr kumimoji="1" lang="ja-JP" altLang="en-US" sz="2400" b="0" i="0" u="none" strike="noStrike" kern="1200" cap="none" spc="0" normalizeH="0" baseline="0" noProof="0" dirty="0">
                <a:ln>
                  <a:noFill/>
                </a:ln>
                <a:solidFill>
                  <a:srgbClr val="800000"/>
                </a:solidFill>
                <a:effectLst/>
                <a:uLnTx/>
                <a:uFillTx/>
                <a:latin typeface="Arial" panose="020B0604020202020204" pitchFamily="34" charset="0"/>
                <a:ea typeface="メイリオ" panose="020B0604030504040204" pitchFamily="50" charset="-128"/>
                <a:cs typeface="Segoe UI" panose="020B0502040204020203" pitchFamily="34" charset="0"/>
              </a:rPr>
              <a:t>データベース管理システム</a:t>
            </a:r>
            <a:r>
              <a:rPr kumimoji="1" lang="ja-JP" altLang="en-US" sz="2400" b="0" i="0" u="none" strike="noStrike" kern="1200" cap="none" spc="0" normalizeH="0" baseline="0" noProof="0" dirty="0">
                <a:ln>
                  <a:noFill/>
                </a:ln>
                <a:solidFill>
                  <a:srgbClr val="70AD47">
                    <a:lumMod val="50000"/>
                  </a:srgbClr>
                </a:solidFill>
                <a:effectLst/>
                <a:uLnTx/>
                <a:uFillTx/>
                <a:latin typeface="Arial" panose="020B0604020202020204" pitchFamily="34" charset="0"/>
                <a:ea typeface="メイリオ" panose="020B0604030504040204" pitchFamily="50" charset="-128"/>
                <a:cs typeface="Segoe UI" panose="020B0502040204020203" pitchFamily="34" charset="0"/>
              </a:rPr>
              <a:t>（ソフトウエア）</a:t>
            </a:r>
          </a:p>
        </p:txBody>
      </p:sp>
      <p:sp>
        <p:nvSpPr>
          <p:cNvPr id="26" name="角丸四角形 28">
            <a:extLst>
              <a:ext uri="{FF2B5EF4-FFF2-40B4-BE49-F238E27FC236}">
                <a16:creationId xmlns:a16="http://schemas.microsoft.com/office/drawing/2014/main" id="{F5E208F5-1537-4EE0-BB05-2198B27740AF}"/>
              </a:ext>
            </a:extLst>
          </p:cNvPr>
          <p:cNvSpPr/>
          <p:nvPr/>
        </p:nvSpPr>
        <p:spPr>
          <a:xfrm>
            <a:off x="853736" y="1451268"/>
            <a:ext cx="7436528" cy="1804255"/>
          </a:xfrm>
          <a:prstGeom prst="roundRect">
            <a:avLst/>
          </a:prstGeom>
          <a:no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49897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p:cNvSpPr>
            <a:spLocks noGrp="1"/>
          </p:cNvSpPr>
          <p:nvPr>
            <p:ph type="ctrTitle"/>
          </p:nvPr>
        </p:nvSpPr>
        <p:spPr>
          <a:xfrm>
            <a:off x="565443" y="1321056"/>
            <a:ext cx="8013114" cy="1991979"/>
          </a:xfrm>
        </p:spPr>
        <p:txBody>
          <a:bodyPr anchor="b">
            <a:normAutofit/>
          </a:bodyPr>
          <a:lstStyle/>
          <a:p>
            <a:r>
              <a:rPr lang="en-US" altLang="ja-JP" sz="4500" dirty="0">
                <a:solidFill>
                  <a:schemeClr val="tx2"/>
                </a:solidFill>
                <a:latin typeface="メイリオ" panose="020B0604030504040204" pitchFamily="50" charset="-128"/>
              </a:rPr>
              <a:t>2-2. </a:t>
            </a:r>
            <a:r>
              <a:rPr lang="ja-JP" altLang="en-US" sz="4500" dirty="0">
                <a:solidFill>
                  <a:schemeClr val="tx2"/>
                </a:solidFill>
                <a:latin typeface="メイリオ" panose="020B0604030504040204" pitchFamily="50" charset="-128"/>
              </a:rPr>
              <a:t>リレーショナルデータベースの特性</a:t>
            </a:r>
          </a:p>
        </p:txBody>
      </p:sp>
      <p:grpSp>
        <p:nvGrpSpPr>
          <p:cNvPr id="13" name="Group 12">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900351" y="0"/>
            <a:ext cx="3243649" cy="2641149"/>
            <a:chOff x="6867015" y="-1"/>
            <a:chExt cx="5324985" cy="3251912"/>
          </a:xfrm>
          <a:solidFill>
            <a:schemeClr val="accent5">
              <a:alpha val="10000"/>
            </a:schemeClr>
          </a:solidFill>
        </p:grpSpPr>
        <p:sp>
          <p:nvSpPr>
            <p:cNvPr id="14" name="Freeform: Shape 13">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 name="Group 18">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799165" y="4001437"/>
            <a:ext cx="3655725" cy="2057400"/>
            <a:chOff x="-305" y="-1"/>
            <a:chExt cx="3832880" cy="2876136"/>
          </a:xfrm>
        </p:grpSpPr>
        <p:sp>
          <p:nvSpPr>
            <p:cNvPr id="20" name="Freeform: Shape 19">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スライド番号プレースホルダー 3"/>
          <p:cNvSpPr>
            <a:spLocks noGrp="1"/>
          </p:cNvSpPr>
          <p:nvPr>
            <p:ph type="sldNum" sz="quarter" idx="12"/>
          </p:nvPr>
        </p:nvSpPr>
        <p:spPr>
          <a:xfrm>
            <a:off x="6457950" y="6356350"/>
            <a:ext cx="2057400"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55940FB6-D91C-4C45-82A6-6C3F63B50793}" type="slidenum">
              <a:rPr kumimoji="0" lang="ja-JP" altLang="en-US" sz="1800" b="0" i="0" u="none" strike="noStrike" kern="1200" cap="none" spc="0" normalizeH="0" baseline="0" noProof="0" smtClean="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rPr>
              <a:pPr marL="0" marR="0" lvl="0" indent="0" algn="r" defTabSz="457200" rtl="0" eaLnBrk="1" fontAlgn="auto" latinLnBrk="0" hangingPunct="1">
                <a:lnSpc>
                  <a:spcPct val="90000"/>
                </a:lnSpc>
                <a:spcBef>
                  <a:spcPts val="0"/>
                </a:spcBef>
                <a:spcAft>
                  <a:spcPts val="600"/>
                </a:spcAft>
                <a:buClrTx/>
                <a:buSzTx/>
                <a:buFontTx/>
                <a:buNone/>
                <a:tabLst/>
                <a:defRPr/>
              </a:pPr>
              <a:t>7</a:t>
            </a:fld>
            <a:endParaRPr kumimoji="0" lang="ja-JP" altLang="en-US" sz="1800" b="0" i="0" u="none" strike="noStrike" kern="1200" cap="none" spc="0" normalizeH="0" baseline="0" noProof="0">
              <a:ln>
                <a:noFill/>
              </a:ln>
              <a:solidFill>
                <a:prstClr val="black">
                  <a:tint val="75000"/>
                </a:prstClr>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864193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6DA37F-4A53-A547-83C5-5E9C9D6A0732}"/>
              </a:ext>
            </a:extLst>
          </p:cNvPr>
          <p:cNvSpPr>
            <a:spLocks noGrp="1"/>
          </p:cNvSpPr>
          <p:nvPr>
            <p:ph type="title"/>
          </p:nvPr>
        </p:nvSpPr>
        <p:spPr>
          <a:xfrm>
            <a:off x="321845" y="175028"/>
            <a:ext cx="8461208" cy="577052"/>
          </a:xfrm>
        </p:spPr>
        <p:txBody>
          <a:bodyPr>
            <a:normAutofit fontScale="90000"/>
          </a:bodyPr>
          <a:lstStyle/>
          <a:p>
            <a:r>
              <a:rPr kumimoji="1" lang="ja-JP" altLang="en-US" dirty="0"/>
              <a:t>リレーショナルデータベースと他のデータベースの違い</a:t>
            </a:r>
          </a:p>
        </p:txBody>
      </p:sp>
      <p:sp>
        <p:nvSpPr>
          <p:cNvPr id="3" name="コンテンツ プレースホルダー 2">
            <a:extLst>
              <a:ext uri="{FF2B5EF4-FFF2-40B4-BE49-F238E27FC236}">
                <a16:creationId xmlns:a16="http://schemas.microsoft.com/office/drawing/2014/main" id="{39F6F78B-6339-7A68-3DB2-7C1CC47E7F75}"/>
              </a:ext>
            </a:extLst>
          </p:cNvPr>
          <p:cNvSpPr>
            <a:spLocks noGrp="1"/>
          </p:cNvSpPr>
          <p:nvPr>
            <p:ph idx="1"/>
          </p:nvPr>
        </p:nvSpPr>
        <p:spPr>
          <a:xfrm>
            <a:off x="321845" y="846252"/>
            <a:ext cx="8461208" cy="5922471"/>
          </a:xfrm>
        </p:spPr>
        <p:txBody>
          <a:bodyPr>
            <a:noAutofit/>
          </a:bodyPr>
          <a:lstStyle/>
          <a:p>
            <a:pPr marL="0" indent="0">
              <a:buNone/>
            </a:pPr>
            <a:r>
              <a:rPr kumimoji="1" lang="ja-JP" altLang="en-US" sz="2400" b="1" u="sng" dirty="0"/>
              <a:t>リレーショナルデータベース</a:t>
            </a:r>
            <a:endParaRPr kumimoji="1" lang="en-US" altLang="ja-JP" sz="2400" b="1" u="sng" dirty="0"/>
          </a:p>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pPr marL="0" indent="0">
              <a:buNone/>
            </a:pPr>
            <a:r>
              <a:rPr lang="ja-JP" altLang="en-US" sz="2400" dirty="0"/>
              <a:t>（</a:t>
            </a:r>
            <a:r>
              <a:rPr kumimoji="1" lang="ja-JP" altLang="en-US" sz="2400" dirty="0"/>
              <a:t>エクセルのワークシートに似ている）</a:t>
            </a:r>
            <a:endParaRPr kumimoji="1" lang="en-US" altLang="ja-JP" sz="2400" dirty="0"/>
          </a:p>
          <a:p>
            <a:r>
              <a:rPr kumimoji="1" lang="en-US" altLang="ja-JP" sz="2400" b="1" dirty="0">
                <a:solidFill>
                  <a:srgbClr val="C00000"/>
                </a:solidFill>
              </a:rPr>
              <a:t>SQL </a:t>
            </a:r>
            <a:r>
              <a:rPr kumimoji="1" lang="ja-JP" altLang="en-US" sz="2400" dirty="0"/>
              <a:t>言語を使って、</a:t>
            </a:r>
            <a:r>
              <a:rPr kumimoji="1" lang="ja-JP" altLang="en-US" sz="2400" b="1" dirty="0"/>
              <a:t>データの管理と検索</a:t>
            </a:r>
            <a:r>
              <a:rPr kumimoji="1" lang="ja-JP" altLang="en-US" sz="2400" dirty="0"/>
              <a:t>が行える</a:t>
            </a:r>
            <a:endParaRPr kumimoji="1" lang="en-US" altLang="ja-JP" sz="2400" dirty="0"/>
          </a:p>
          <a:p>
            <a:r>
              <a:rPr kumimoji="1" lang="ja-JP" altLang="en-US" sz="2400" b="1" dirty="0"/>
              <a:t>テーブル形式でデータを整理</a:t>
            </a:r>
            <a:r>
              <a:rPr kumimoji="1" lang="ja-JP" altLang="en-US" sz="2400" dirty="0"/>
              <a:t>することで、</a:t>
            </a:r>
            <a:r>
              <a:rPr kumimoji="1" lang="ja-JP" altLang="en-US" sz="2400" b="1" dirty="0"/>
              <a:t>データの構造化、</a:t>
            </a:r>
            <a:r>
              <a:rPr lang="ja-JP" altLang="en-US" sz="2400" b="1" dirty="0"/>
              <a:t>整合性</a:t>
            </a:r>
            <a:r>
              <a:rPr kumimoji="1" lang="ja-JP" altLang="en-US" sz="2400" b="1" dirty="0"/>
              <a:t>、永続性が保証される</a:t>
            </a:r>
            <a:r>
              <a:rPr kumimoji="1" lang="ja-JP" altLang="en-US" sz="2400" dirty="0"/>
              <a:t>。</a:t>
            </a:r>
          </a:p>
          <a:p>
            <a:endParaRPr kumimoji="1" lang="en-US" altLang="ja-JP" sz="2400" dirty="0"/>
          </a:p>
          <a:p>
            <a:endParaRPr kumimoji="1" lang="ja-JP" altLang="en-US" sz="2400" dirty="0"/>
          </a:p>
          <a:p>
            <a:pPr marL="0" indent="0">
              <a:buNone/>
            </a:pPr>
            <a:r>
              <a:rPr kumimoji="1" lang="ja-JP" altLang="en-US" sz="2400" b="1" u="sng" dirty="0"/>
              <a:t>他のデータベース（例：</a:t>
            </a:r>
            <a:r>
              <a:rPr kumimoji="1" lang="en-US" altLang="ja-JP" sz="2400" b="1" u="sng" dirty="0"/>
              <a:t>NoSQL</a:t>
            </a:r>
            <a:r>
              <a:rPr kumimoji="1" lang="ja-JP" altLang="en-US" sz="2400" b="1" u="sng" dirty="0"/>
              <a:t>）</a:t>
            </a:r>
            <a:endParaRPr kumimoji="1" lang="en-US" altLang="ja-JP" sz="2400" b="1" u="sng" dirty="0"/>
          </a:p>
          <a:p>
            <a:r>
              <a:rPr kumimoji="1" lang="ja-JP" altLang="en-US" sz="2400" b="1" dirty="0"/>
              <a:t>データ形式がより柔軟</a:t>
            </a:r>
            <a:endParaRPr kumimoji="1" lang="en-US" altLang="ja-JP" sz="2400" dirty="0"/>
          </a:p>
          <a:p>
            <a:r>
              <a:rPr kumimoji="1" lang="ja-JP" altLang="en-US" sz="2400" b="1" dirty="0"/>
              <a:t>データの構造化と</a:t>
            </a:r>
            <a:r>
              <a:rPr lang="ja-JP" altLang="en-US" sz="2400" b="1" dirty="0"/>
              <a:t>整合性</a:t>
            </a:r>
            <a:r>
              <a:rPr kumimoji="1" lang="ja-JP" altLang="en-US" sz="2400" b="1" dirty="0"/>
              <a:t>に関する能力はリレーショナルデータベースより制限される</a:t>
            </a:r>
            <a:endParaRPr kumimoji="1" lang="ja-JP" altLang="en-US" sz="2400" dirty="0"/>
          </a:p>
        </p:txBody>
      </p:sp>
      <p:sp>
        <p:nvSpPr>
          <p:cNvPr id="4" name="スライド番号プレースホルダー 3">
            <a:extLst>
              <a:ext uri="{FF2B5EF4-FFF2-40B4-BE49-F238E27FC236}">
                <a16:creationId xmlns:a16="http://schemas.microsoft.com/office/drawing/2014/main" id="{C3901502-6C17-2904-DDCB-27B166B099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pic>
        <p:nvPicPr>
          <p:cNvPr id="5" name="図 4">
            <a:extLst>
              <a:ext uri="{FF2B5EF4-FFF2-40B4-BE49-F238E27FC236}">
                <a16:creationId xmlns:a16="http://schemas.microsoft.com/office/drawing/2014/main" id="{38DA018E-5D6F-B734-7192-1564A318E54C}"/>
              </a:ext>
            </a:extLst>
          </p:cNvPr>
          <p:cNvPicPr>
            <a:picLocks noChangeAspect="1"/>
          </p:cNvPicPr>
          <p:nvPr/>
        </p:nvPicPr>
        <p:blipFill>
          <a:blip r:embed="rId2"/>
          <a:stretch>
            <a:fillRect/>
          </a:stretch>
        </p:blipFill>
        <p:spPr>
          <a:xfrm>
            <a:off x="5358636" y="3301180"/>
            <a:ext cx="2714055" cy="1657478"/>
          </a:xfrm>
          <a:prstGeom prst="rect">
            <a:avLst/>
          </a:prstGeom>
        </p:spPr>
      </p:pic>
    </p:spTree>
    <p:extLst>
      <p:ext uri="{BB962C8B-B14F-4D97-AF65-F5344CB8AC3E}">
        <p14:creationId xmlns:p14="http://schemas.microsoft.com/office/powerpoint/2010/main" val="2438180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630257-0A9A-7B17-3B1A-D49FBDAA4B18}"/>
              </a:ext>
            </a:extLst>
          </p:cNvPr>
          <p:cNvSpPr>
            <a:spLocks noGrp="1"/>
          </p:cNvSpPr>
          <p:nvPr>
            <p:ph type="title"/>
          </p:nvPr>
        </p:nvSpPr>
        <p:spPr/>
        <p:txBody>
          <a:bodyPr>
            <a:normAutofit fontScale="90000"/>
          </a:bodyPr>
          <a:lstStyle/>
          <a:p>
            <a:r>
              <a:rPr kumimoji="1" lang="ja-JP" altLang="en-US" dirty="0"/>
              <a:t>リレーショナルデータベースの仕組み</a:t>
            </a:r>
          </a:p>
        </p:txBody>
      </p:sp>
      <p:sp>
        <p:nvSpPr>
          <p:cNvPr id="3" name="コンテンツ プレースホルダー 2">
            <a:extLst>
              <a:ext uri="{FF2B5EF4-FFF2-40B4-BE49-F238E27FC236}">
                <a16:creationId xmlns:a16="http://schemas.microsoft.com/office/drawing/2014/main" id="{B9E6CEBD-0341-678F-901A-DC7F03FF6B74}"/>
              </a:ext>
            </a:extLst>
          </p:cNvPr>
          <p:cNvSpPr>
            <a:spLocks noGrp="1"/>
          </p:cNvSpPr>
          <p:nvPr>
            <p:ph idx="1"/>
          </p:nvPr>
        </p:nvSpPr>
        <p:spPr/>
        <p:txBody>
          <a:bodyPr>
            <a:normAutofit/>
          </a:bodyPr>
          <a:lstStyle/>
          <a:p>
            <a:r>
              <a:rPr lang="ja-JP" altLang="en-US" sz="2400" b="0" i="0" dirty="0">
                <a:solidFill>
                  <a:srgbClr val="374151"/>
                </a:solidFill>
                <a:effectLst/>
                <a:latin typeface="Söhne"/>
              </a:rPr>
              <a:t>データを</a:t>
            </a:r>
            <a:r>
              <a:rPr lang="ja-JP" altLang="en-US" sz="2400" b="1" i="0" dirty="0">
                <a:solidFill>
                  <a:srgbClr val="C00000"/>
                </a:solidFill>
                <a:effectLst/>
                <a:latin typeface="Söhne"/>
              </a:rPr>
              <a:t>テーブル</a:t>
            </a:r>
            <a:r>
              <a:rPr lang="ja-JP" altLang="en-US" sz="2400" b="0" i="0" dirty="0">
                <a:solidFill>
                  <a:srgbClr val="374151"/>
                </a:solidFill>
                <a:effectLst/>
                <a:latin typeface="Söhne"/>
              </a:rPr>
              <a:t>と呼ばれる</a:t>
            </a:r>
            <a:r>
              <a:rPr lang="ja-JP" altLang="en-US" sz="2400" b="1" i="0" dirty="0">
                <a:solidFill>
                  <a:srgbClr val="374151"/>
                </a:solidFill>
                <a:effectLst/>
                <a:latin typeface="Söhne"/>
              </a:rPr>
              <a:t>表形式で</a:t>
            </a:r>
            <a:r>
              <a:rPr lang="ja-JP" altLang="en-US" sz="2400" b="1" dirty="0">
                <a:solidFill>
                  <a:srgbClr val="374151"/>
                </a:solidFill>
                <a:latin typeface="Söhne"/>
              </a:rPr>
              <a:t>保存</a:t>
            </a:r>
            <a:endParaRPr lang="en-US" altLang="ja-JP" sz="2400" b="1" i="0" dirty="0">
              <a:solidFill>
                <a:srgbClr val="374151"/>
              </a:solidFill>
              <a:effectLst/>
              <a:latin typeface="Söhne"/>
            </a:endParaRPr>
          </a:p>
          <a:p>
            <a:r>
              <a:rPr lang="ja-JP" altLang="en-US" sz="2400" b="1" i="0" dirty="0">
                <a:solidFill>
                  <a:srgbClr val="374151"/>
                </a:solidFill>
                <a:effectLst/>
                <a:latin typeface="Söhne"/>
              </a:rPr>
              <a:t>テーブル間</a:t>
            </a:r>
            <a:r>
              <a:rPr lang="ja-JP" altLang="en-US" sz="2400" b="0" i="0" dirty="0">
                <a:solidFill>
                  <a:srgbClr val="374151"/>
                </a:solidFill>
                <a:effectLst/>
                <a:latin typeface="Söhne"/>
              </a:rPr>
              <a:t>は</a:t>
            </a:r>
            <a:r>
              <a:rPr lang="ja-JP" altLang="en-US" sz="2400" b="1" i="0" dirty="0">
                <a:solidFill>
                  <a:srgbClr val="C00000"/>
                </a:solidFill>
                <a:effectLst/>
                <a:latin typeface="Söhne"/>
              </a:rPr>
              <a:t>関連</a:t>
            </a:r>
            <a:r>
              <a:rPr lang="ja-JP" altLang="en-US" sz="2400" dirty="0">
                <a:solidFill>
                  <a:srgbClr val="374151"/>
                </a:solidFill>
                <a:latin typeface="Söhne"/>
              </a:rPr>
              <a:t>で結ばれる</a:t>
            </a:r>
            <a:endParaRPr lang="en-US" altLang="ja-JP" sz="2400" dirty="0">
              <a:solidFill>
                <a:srgbClr val="374151"/>
              </a:solidFill>
              <a:latin typeface="Söhne"/>
            </a:endParaRPr>
          </a:p>
          <a:p>
            <a:r>
              <a:rPr lang="ja-JP" altLang="en-US" sz="2400" dirty="0">
                <a:solidFill>
                  <a:srgbClr val="374151"/>
                </a:solidFill>
                <a:latin typeface="Söhne"/>
              </a:rPr>
              <a:t>複雑な構造を持ったデータを効率的に管理することを可能</a:t>
            </a:r>
            <a:endParaRPr kumimoji="1" lang="ja-JP" altLang="en-US" sz="2400" dirty="0"/>
          </a:p>
        </p:txBody>
      </p:sp>
      <p:sp>
        <p:nvSpPr>
          <p:cNvPr id="4" name="スライド番号プレースホルダー 3">
            <a:extLst>
              <a:ext uri="{FF2B5EF4-FFF2-40B4-BE49-F238E27FC236}">
                <a16:creationId xmlns:a16="http://schemas.microsoft.com/office/drawing/2014/main" id="{CFB9CBA9-FAD0-9295-434C-B16AAD96E8E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205D82C-95A1-431E-8E38-AA614A14CDCF}" type="slidenum">
              <a:rPr kumimoji="1" lang="ja-JP" altLang="en-US" sz="2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メイリオ" panose="020B060403050404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1" lang="ja-JP" altLang="en-US" sz="2800" b="0" i="0" u="none" strike="noStrike" kern="1200" cap="none" spc="0" normalizeH="0" baseline="0" noProof="0">
              <a:ln>
                <a:noFill/>
              </a:ln>
              <a:solidFill>
                <a:prstClr val="black">
                  <a:tint val="75000"/>
                </a:prstClr>
              </a:solidFill>
              <a:effectLst/>
              <a:uLnTx/>
              <a:uFillTx/>
              <a:latin typeface="Arial" panose="020B0604020202020204" pitchFamily="34" charset="0"/>
              <a:ea typeface="メイリオ" panose="020B0604030504040204" pitchFamily="50" charset="-128"/>
              <a:cs typeface="+mn-cs"/>
            </a:endParaRPr>
          </a:p>
        </p:txBody>
      </p:sp>
      <p:cxnSp>
        <p:nvCxnSpPr>
          <p:cNvPr id="7" name="直線矢印コネクタ 6">
            <a:extLst>
              <a:ext uri="{FF2B5EF4-FFF2-40B4-BE49-F238E27FC236}">
                <a16:creationId xmlns:a16="http://schemas.microsoft.com/office/drawing/2014/main" id="{91518B82-30BF-4495-4CB6-70BD4643A899}"/>
              </a:ext>
            </a:extLst>
          </p:cNvPr>
          <p:cNvCxnSpPr>
            <a:cxnSpLocks/>
          </p:cNvCxnSpPr>
          <p:nvPr/>
        </p:nvCxnSpPr>
        <p:spPr>
          <a:xfrm>
            <a:off x="3582429" y="4261016"/>
            <a:ext cx="1678881" cy="71271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98BC7277-0A80-7F7D-21D8-7436DBE0FA4B}"/>
              </a:ext>
            </a:extLst>
          </p:cNvPr>
          <p:cNvSpPr txBox="1"/>
          <p:nvPr/>
        </p:nvSpPr>
        <p:spPr>
          <a:xfrm>
            <a:off x="4950619" y="4253989"/>
            <a:ext cx="800219"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関連</a:t>
            </a:r>
          </a:p>
        </p:txBody>
      </p:sp>
      <p:sp>
        <p:nvSpPr>
          <p:cNvPr id="11" name="コンテンツ プレースホルダー 2">
            <a:extLst>
              <a:ext uri="{FF2B5EF4-FFF2-40B4-BE49-F238E27FC236}">
                <a16:creationId xmlns:a16="http://schemas.microsoft.com/office/drawing/2014/main" id="{2001DA8E-FE13-5EF9-3545-39CFAFE32C2C}"/>
              </a:ext>
            </a:extLst>
          </p:cNvPr>
          <p:cNvSpPr txBox="1">
            <a:spLocks/>
          </p:cNvSpPr>
          <p:nvPr/>
        </p:nvSpPr>
        <p:spPr>
          <a:xfrm>
            <a:off x="1906649" y="3194315"/>
            <a:ext cx="1414358"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商品</a:t>
            </a:r>
          </a:p>
        </p:txBody>
      </p:sp>
      <p:graphicFrame>
        <p:nvGraphicFramePr>
          <p:cNvPr id="12" name="表 11">
            <a:extLst>
              <a:ext uri="{FF2B5EF4-FFF2-40B4-BE49-F238E27FC236}">
                <a16:creationId xmlns:a16="http://schemas.microsoft.com/office/drawing/2014/main" id="{059E9BC7-181F-B6CE-9874-5CA8881CD327}"/>
              </a:ext>
            </a:extLst>
          </p:cNvPr>
          <p:cNvGraphicFramePr>
            <a:graphicFrameLocks noGrp="1"/>
          </p:cNvGraphicFramePr>
          <p:nvPr/>
        </p:nvGraphicFramePr>
        <p:xfrm>
          <a:off x="3100192" y="2477707"/>
          <a:ext cx="2943616" cy="1737360"/>
        </p:xfrm>
        <a:graphic>
          <a:graphicData uri="http://schemas.openxmlformats.org/drawingml/2006/table">
            <a:tbl>
              <a:tblPr firstRow="1" bandRow="1">
                <a:tableStyleId>{5C22544A-7EE6-4342-B048-85BDC9FD1C3A}</a:tableStyleId>
              </a:tblPr>
              <a:tblGrid>
                <a:gridCol w="767378">
                  <a:extLst>
                    <a:ext uri="{9D8B030D-6E8A-4147-A177-3AD203B41FA5}">
                      <a16:colId xmlns:a16="http://schemas.microsoft.com/office/drawing/2014/main" val="20000"/>
                    </a:ext>
                  </a:extLst>
                </a:gridCol>
                <a:gridCol w="1195033">
                  <a:extLst>
                    <a:ext uri="{9D8B030D-6E8A-4147-A177-3AD203B41FA5}">
                      <a16:colId xmlns:a16="http://schemas.microsoft.com/office/drawing/2014/main" val="20001"/>
                    </a:ext>
                  </a:extLst>
                </a:gridCol>
                <a:gridCol w="981205">
                  <a:extLst>
                    <a:ext uri="{9D8B030D-6E8A-4147-A177-3AD203B41FA5}">
                      <a16:colId xmlns:a16="http://schemas.microsoft.com/office/drawing/2014/main" val="20002"/>
                    </a:ext>
                  </a:extLst>
                </a:gridCol>
              </a:tblGrid>
              <a:tr h="388620">
                <a:tc>
                  <a:txBody>
                    <a:bodyPr/>
                    <a:lstStyle/>
                    <a:p>
                      <a:pPr algn="ctr"/>
                      <a:r>
                        <a:rPr kumimoji="1" lang="en-US" altLang="ja-JP" sz="2400" dirty="0"/>
                        <a:t>ID</a:t>
                      </a:r>
                      <a:endParaRPr kumimoji="1" lang="ja-JP" altLang="en-US" sz="2400" dirty="0"/>
                    </a:p>
                  </a:txBody>
                  <a:tcPr marL="68580" marR="68580" marT="34290" marB="34290"/>
                </a:tc>
                <a:tc>
                  <a:txBody>
                    <a:bodyPr/>
                    <a:lstStyle/>
                    <a:p>
                      <a:pPr algn="ctr"/>
                      <a:r>
                        <a:rPr kumimoji="1" lang="ja-JP" altLang="en-US" sz="2400" dirty="0"/>
                        <a:t>商品名</a:t>
                      </a:r>
                    </a:p>
                  </a:txBody>
                  <a:tcPr marL="68580" marR="68580" marT="34290" marB="34290"/>
                </a:tc>
                <a:tc>
                  <a:txBody>
                    <a:bodyPr/>
                    <a:lstStyle/>
                    <a:p>
                      <a:pPr algn="ctr"/>
                      <a:r>
                        <a:rPr kumimoji="1" lang="ja-JP" altLang="en-US" sz="2400" dirty="0"/>
                        <a:t>単価</a:t>
                      </a:r>
                    </a:p>
                  </a:txBody>
                  <a:tcPr marL="68580" marR="68580" marT="34290" marB="34290"/>
                </a:tc>
                <a:extLst>
                  <a:ext uri="{0D108BD9-81ED-4DB2-BD59-A6C34878D82A}">
                    <a16:rowId xmlns:a16="http://schemas.microsoft.com/office/drawing/2014/main" val="10000"/>
                  </a:ext>
                </a:extLst>
              </a:tr>
              <a:tr h="388620">
                <a:tc>
                  <a:txBody>
                    <a:bodyPr/>
                    <a:lstStyle/>
                    <a:p>
                      <a:pPr algn="r"/>
                      <a:r>
                        <a:rPr kumimoji="1" lang="en-US" altLang="ja-JP" sz="2400" dirty="0"/>
                        <a:t>1</a:t>
                      </a:r>
                      <a:endParaRPr kumimoji="1" lang="ja-JP" altLang="en-US" sz="2400" dirty="0"/>
                    </a:p>
                  </a:txBody>
                  <a:tcPr marL="68580" marR="68580" marT="34290" marB="34290">
                    <a:solidFill>
                      <a:srgbClr val="FF0000">
                        <a:alpha val="15000"/>
                      </a:srgbClr>
                    </a:solidFill>
                  </a:tcPr>
                </a:tc>
                <a:tc>
                  <a:txBody>
                    <a:bodyPr/>
                    <a:lstStyle/>
                    <a:p>
                      <a:pPr algn="r"/>
                      <a:r>
                        <a:rPr kumimoji="1" lang="ja-JP" altLang="en-US" sz="2400" dirty="0"/>
                        <a:t>みかん</a:t>
                      </a:r>
                    </a:p>
                  </a:txBody>
                  <a:tcPr marL="68580" marR="68580" marT="34290" marB="34290">
                    <a:solidFill>
                      <a:srgbClr val="FF0000">
                        <a:alpha val="15000"/>
                      </a:srgbClr>
                    </a:solidFill>
                  </a:tcPr>
                </a:tc>
                <a:tc>
                  <a:txBody>
                    <a:bodyPr/>
                    <a:lstStyle/>
                    <a:p>
                      <a:pPr algn="r"/>
                      <a:r>
                        <a:rPr kumimoji="1" lang="en-US" altLang="ja-JP" sz="2400" dirty="0"/>
                        <a:t>50</a:t>
                      </a:r>
                      <a:endParaRPr kumimoji="1" lang="ja-JP" altLang="en-US" sz="2400" dirty="0"/>
                    </a:p>
                  </a:txBody>
                  <a:tcPr marL="68580" marR="68580" marT="34290" marB="34290">
                    <a:solidFill>
                      <a:srgbClr val="FF0000">
                        <a:alpha val="15000"/>
                      </a:srgbClr>
                    </a:solidFill>
                  </a:tcPr>
                </a:tc>
                <a:extLst>
                  <a:ext uri="{0D108BD9-81ED-4DB2-BD59-A6C34878D82A}">
                    <a16:rowId xmlns:a16="http://schemas.microsoft.com/office/drawing/2014/main" val="10001"/>
                  </a:ext>
                </a:extLst>
              </a:tr>
              <a:tr h="388620">
                <a:tc>
                  <a:txBody>
                    <a:bodyPr/>
                    <a:lstStyle/>
                    <a:p>
                      <a:pPr algn="r"/>
                      <a:r>
                        <a:rPr kumimoji="1" lang="en-US" altLang="ja-JP" sz="2400" dirty="0"/>
                        <a:t>2</a:t>
                      </a:r>
                      <a:endParaRPr kumimoji="1" lang="ja-JP" altLang="en-US" sz="2400" dirty="0"/>
                    </a:p>
                  </a:txBody>
                  <a:tcPr marL="68580" marR="68580" marT="34290" marB="34290">
                    <a:solidFill>
                      <a:srgbClr val="FFC000">
                        <a:alpha val="20000"/>
                      </a:srgbClr>
                    </a:solidFill>
                  </a:tcPr>
                </a:tc>
                <a:tc>
                  <a:txBody>
                    <a:bodyPr/>
                    <a:lstStyle/>
                    <a:p>
                      <a:pPr algn="r"/>
                      <a:r>
                        <a:rPr kumimoji="1" lang="ja-JP" altLang="en-US" sz="2400" dirty="0"/>
                        <a:t>りんご</a:t>
                      </a:r>
                    </a:p>
                  </a:txBody>
                  <a:tcPr marL="68580" marR="68580" marT="34290" marB="34290">
                    <a:solidFill>
                      <a:srgbClr val="FFC000">
                        <a:alpha val="20000"/>
                      </a:srgbClr>
                    </a:solidFill>
                  </a:tcPr>
                </a:tc>
                <a:tc>
                  <a:txBody>
                    <a:bodyPr/>
                    <a:lstStyle/>
                    <a:p>
                      <a:pPr algn="r"/>
                      <a:r>
                        <a:rPr kumimoji="1" lang="en-US" altLang="ja-JP" sz="2400" dirty="0"/>
                        <a:t>100</a:t>
                      </a:r>
                      <a:endParaRPr kumimoji="1" lang="ja-JP" altLang="en-US" sz="2400" dirty="0"/>
                    </a:p>
                  </a:txBody>
                  <a:tcPr marL="68580" marR="68580" marT="34290" marB="34290">
                    <a:solidFill>
                      <a:srgbClr val="FFC000">
                        <a:alpha val="20000"/>
                      </a:srgbClr>
                    </a:solidFill>
                  </a:tcPr>
                </a:tc>
                <a:extLst>
                  <a:ext uri="{0D108BD9-81ED-4DB2-BD59-A6C34878D82A}">
                    <a16:rowId xmlns:a16="http://schemas.microsoft.com/office/drawing/2014/main" val="10002"/>
                  </a:ext>
                </a:extLst>
              </a:tr>
              <a:tr h="388620">
                <a:tc>
                  <a:txBody>
                    <a:bodyPr/>
                    <a:lstStyle/>
                    <a:p>
                      <a:pPr algn="r"/>
                      <a:r>
                        <a:rPr kumimoji="1" lang="en-US" altLang="ja-JP" sz="2400" dirty="0"/>
                        <a:t>3</a:t>
                      </a:r>
                      <a:endParaRPr kumimoji="1" lang="ja-JP" altLang="en-US" sz="2400" dirty="0"/>
                    </a:p>
                  </a:txBody>
                  <a:tcPr marL="68580" marR="68580" marT="34290" marB="34290">
                    <a:solidFill>
                      <a:srgbClr val="7030A0">
                        <a:alpha val="20000"/>
                      </a:srgbClr>
                    </a:solidFill>
                  </a:tcPr>
                </a:tc>
                <a:tc>
                  <a:txBody>
                    <a:bodyPr/>
                    <a:lstStyle/>
                    <a:p>
                      <a:pPr algn="r"/>
                      <a:r>
                        <a:rPr kumimoji="1" lang="ja-JP" altLang="en-US" sz="2400" dirty="0"/>
                        <a:t>メロン</a:t>
                      </a:r>
                    </a:p>
                  </a:txBody>
                  <a:tcPr marL="68580" marR="68580" marT="34290" marB="34290">
                    <a:solidFill>
                      <a:srgbClr val="7030A0">
                        <a:alpha val="20000"/>
                      </a:srgbClr>
                    </a:solidFill>
                  </a:tcPr>
                </a:tc>
                <a:tc>
                  <a:txBody>
                    <a:bodyPr/>
                    <a:lstStyle/>
                    <a:p>
                      <a:pPr algn="r"/>
                      <a:r>
                        <a:rPr kumimoji="1" lang="en-US" altLang="ja-JP" sz="2400" dirty="0"/>
                        <a:t>500</a:t>
                      </a:r>
                      <a:endParaRPr kumimoji="1" lang="ja-JP" altLang="en-US" sz="2400" dirty="0"/>
                    </a:p>
                  </a:txBody>
                  <a:tcPr marL="68580" marR="68580" marT="34290" marB="34290">
                    <a:solidFill>
                      <a:srgbClr val="7030A0">
                        <a:alpha val="20000"/>
                      </a:srgbClr>
                    </a:solidFill>
                  </a:tcPr>
                </a:tc>
                <a:extLst>
                  <a:ext uri="{0D108BD9-81ED-4DB2-BD59-A6C34878D82A}">
                    <a16:rowId xmlns:a16="http://schemas.microsoft.com/office/drawing/2014/main" val="10003"/>
                  </a:ext>
                </a:extLst>
              </a:tr>
            </a:tbl>
          </a:graphicData>
        </a:graphic>
      </p:graphicFrame>
      <p:graphicFrame>
        <p:nvGraphicFramePr>
          <p:cNvPr id="13" name="表 12">
            <a:extLst>
              <a:ext uri="{FF2B5EF4-FFF2-40B4-BE49-F238E27FC236}">
                <a16:creationId xmlns:a16="http://schemas.microsoft.com/office/drawing/2014/main" id="{40654876-CA71-4BA8-B7C2-42D03DB303FB}"/>
              </a:ext>
            </a:extLst>
          </p:cNvPr>
          <p:cNvGraphicFramePr>
            <a:graphicFrameLocks noGrp="1"/>
          </p:cNvGraphicFramePr>
          <p:nvPr/>
        </p:nvGraphicFramePr>
        <p:xfrm>
          <a:off x="3266382" y="5043002"/>
          <a:ext cx="2889051" cy="1737360"/>
        </p:xfrm>
        <a:graphic>
          <a:graphicData uri="http://schemas.openxmlformats.org/drawingml/2006/table">
            <a:tbl>
              <a:tblPr firstRow="1" bandRow="1">
                <a:tableStyleId>{5C22544A-7EE6-4342-B048-85BDC9FD1C3A}</a:tableStyleId>
              </a:tblPr>
              <a:tblGrid>
                <a:gridCol w="1413658">
                  <a:extLst>
                    <a:ext uri="{9D8B030D-6E8A-4147-A177-3AD203B41FA5}">
                      <a16:colId xmlns:a16="http://schemas.microsoft.com/office/drawing/2014/main" val="20001"/>
                    </a:ext>
                  </a:extLst>
                </a:gridCol>
                <a:gridCol w="1475393">
                  <a:extLst>
                    <a:ext uri="{9D8B030D-6E8A-4147-A177-3AD203B41FA5}">
                      <a16:colId xmlns:a16="http://schemas.microsoft.com/office/drawing/2014/main" val="20002"/>
                    </a:ext>
                  </a:extLst>
                </a:gridCol>
              </a:tblGrid>
              <a:tr h="155172">
                <a:tc>
                  <a:txBody>
                    <a:bodyPr/>
                    <a:lstStyle/>
                    <a:p>
                      <a:pPr algn="ctr"/>
                      <a:r>
                        <a:rPr kumimoji="1" lang="ja-JP" altLang="en-US" sz="2400" dirty="0"/>
                        <a:t>購入者</a:t>
                      </a:r>
                    </a:p>
                  </a:txBody>
                  <a:tcPr marL="68580" marR="68580" marT="34290" marB="34290"/>
                </a:tc>
                <a:tc>
                  <a:txBody>
                    <a:bodyPr/>
                    <a:lstStyle/>
                    <a:p>
                      <a:pPr algn="ctr"/>
                      <a:r>
                        <a:rPr kumimoji="1" lang="ja-JP" altLang="en-US" sz="2400" dirty="0"/>
                        <a:t>商品番号</a:t>
                      </a:r>
                    </a:p>
                  </a:txBody>
                  <a:tcPr marL="68580" marR="68580" marT="34290" marB="34290"/>
                </a:tc>
                <a:extLst>
                  <a:ext uri="{0D108BD9-81ED-4DB2-BD59-A6C34878D82A}">
                    <a16:rowId xmlns:a16="http://schemas.microsoft.com/office/drawing/2014/main" val="10000"/>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1</a:t>
                      </a:r>
                      <a:endParaRPr kumimoji="1" lang="ja-JP" altLang="en-US" sz="2400" dirty="0"/>
                    </a:p>
                  </a:txBody>
                  <a:tcPr marL="68580" marR="68580" marT="34290" marB="34290"/>
                </a:tc>
                <a:extLst>
                  <a:ext uri="{0D108BD9-81ED-4DB2-BD59-A6C34878D82A}">
                    <a16:rowId xmlns:a16="http://schemas.microsoft.com/office/drawing/2014/main" val="10001"/>
                  </a:ext>
                </a:extLst>
              </a:tr>
              <a:tr h="342900">
                <a:tc>
                  <a:txBody>
                    <a:bodyPr/>
                    <a:lstStyle/>
                    <a:p>
                      <a:pPr algn="r"/>
                      <a:r>
                        <a:rPr kumimoji="1" lang="en-US" altLang="ja-JP" sz="2400" dirty="0"/>
                        <a:t>X</a:t>
                      </a:r>
                      <a:endParaRPr kumimoji="1" lang="ja-JP" altLang="en-US" sz="2400" dirty="0"/>
                    </a:p>
                  </a:txBody>
                  <a:tcPr marL="68580" marR="68580" marT="34290" marB="34290"/>
                </a:tc>
                <a:tc>
                  <a:txBody>
                    <a:bodyPr/>
                    <a:lstStyle/>
                    <a:p>
                      <a:pPr algn="r"/>
                      <a:r>
                        <a:rPr kumimoji="1" lang="en-US" altLang="ja-JP" sz="2400" dirty="0"/>
                        <a:t>3</a:t>
                      </a:r>
                      <a:endParaRPr kumimoji="1" lang="ja-JP" altLang="en-US" sz="2400" dirty="0"/>
                    </a:p>
                  </a:txBody>
                  <a:tcPr marL="68580" marR="68580" marT="34290" marB="34290"/>
                </a:tc>
                <a:extLst>
                  <a:ext uri="{0D108BD9-81ED-4DB2-BD59-A6C34878D82A}">
                    <a16:rowId xmlns:a16="http://schemas.microsoft.com/office/drawing/2014/main" val="10002"/>
                  </a:ext>
                </a:extLst>
              </a:tr>
              <a:tr h="342900">
                <a:tc>
                  <a:txBody>
                    <a:bodyPr/>
                    <a:lstStyle/>
                    <a:p>
                      <a:pPr algn="r"/>
                      <a:r>
                        <a:rPr kumimoji="1" lang="en-US" altLang="ja-JP" sz="2400" dirty="0"/>
                        <a:t>Y</a:t>
                      </a:r>
                      <a:endParaRPr kumimoji="1" lang="ja-JP" altLang="en-US" sz="2400" dirty="0"/>
                    </a:p>
                  </a:txBody>
                  <a:tcPr marL="68580" marR="68580" marT="34290" marB="34290"/>
                </a:tc>
                <a:tc>
                  <a:txBody>
                    <a:bodyPr/>
                    <a:lstStyle/>
                    <a:p>
                      <a:pPr algn="r"/>
                      <a:r>
                        <a:rPr kumimoji="1" lang="en-US" altLang="ja-JP" sz="2400" dirty="0"/>
                        <a:t>2</a:t>
                      </a:r>
                      <a:endParaRPr kumimoji="1" lang="ja-JP" altLang="en-US" sz="2400" dirty="0"/>
                    </a:p>
                  </a:txBody>
                  <a:tcPr marL="68580" marR="68580" marT="34290" marB="34290"/>
                </a:tc>
                <a:extLst>
                  <a:ext uri="{0D108BD9-81ED-4DB2-BD59-A6C34878D82A}">
                    <a16:rowId xmlns:a16="http://schemas.microsoft.com/office/drawing/2014/main" val="621319173"/>
                  </a:ext>
                </a:extLst>
              </a:tr>
            </a:tbl>
          </a:graphicData>
        </a:graphic>
      </p:graphicFrame>
      <p:sp>
        <p:nvSpPr>
          <p:cNvPr id="14" name="コンテンツ プレースホルダー 2">
            <a:extLst>
              <a:ext uri="{FF2B5EF4-FFF2-40B4-BE49-F238E27FC236}">
                <a16:creationId xmlns:a16="http://schemas.microsoft.com/office/drawing/2014/main" id="{FF93B904-F2E0-841E-77A8-7D99EED99B63}"/>
              </a:ext>
            </a:extLst>
          </p:cNvPr>
          <p:cNvSpPr txBox="1">
            <a:spLocks/>
          </p:cNvSpPr>
          <p:nvPr/>
        </p:nvSpPr>
        <p:spPr>
          <a:xfrm>
            <a:off x="1900015" y="5580576"/>
            <a:ext cx="2299404" cy="739479"/>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panose="020B0604020202020204" pitchFamily="34" charset="0"/>
              <a:buChar char="•"/>
              <a:defRPr kumimoji="1" sz="2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kumimoji="1" sz="24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kumimoji="1" sz="20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kumimoji="1" sz="1800" kern="1200">
                <a:solidFill>
                  <a:schemeClr val="tx1"/>
                </a:solidFill>
                <a:latin typeface="Arial" panose="020B0604020202020204" pitchFamily="34" charset="0"/>
                <a:ea typeface="メイリオ" panose="020B0604030504040204" pitchFamily="50" charset="-128"/>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dirty="0">
                <a:ln>
                  <a:noFill/>
                </a:ln>
                <a:solidFill>
                  <a:prstClr val="black"/>
                </a:solidFill>
                <a:effectLst/>
                <a:uLnTx/>
                <a:uFillTx/>
                <a:latin typeface="Arial" panose="020B0604020202020204" pitchFamily="34" charset="0"/>
                <a:ea typeface="メイリオ" panose="020B0604030504040204" pitchFamily="50" charset="-128"/>
                <a:cs typeface="Segoe UI" panose="020B0502040204020203" pitchFamily="34" charset="0"/>
              </a:rPr>
              <a:t>購入</a:t>
            </a:r>
          </a:p>
        </p:txBody>
      </p:sp>
    </p:spTree>
    <p:extLst>
      <p:ext uri="{BB962C8B-B14F-4D97-AF65-F5344CB8AC3E}">
        <p14:creationId xmlns:p14="http://schemas.microsoft.com/office/powerpoint/2010/main" val="248178152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3124</Words>
  <Application>Microsoft Office PowerPoint</Application>
  <PresentationFormat>画面に合わせる (4:3)</PresentationFormat>
  <Paragraphs>723</Paragraphs>
  <Slides>51</Slides>
  <Notes>11</Notes>
  <HiddenSlides>0</HiddenSlides>
  <MMClips>0</MMClips>
  <ScaleCrop>false</ScaleCrop>
  <HeadingPairs>
    <vt:vector size="6" baseType="variant">
      <vt:variant>
        <vt:lpstr>使用されているフォント</vt:lpstr>
      </vt:variant>
      <vt:variant>
        <vt:i4>11</vt:i4>
      </vt:variant>
      <vt:variant>
        <vt:lpstr>テーマ</vt:lpstr>
      </vt:variant>
      <vt:variant>
        <vt:i4>4</vt:i4>
      </vt:variant>
      <vt:variant>
        <vt:lpstr>スライド タイトル</vt:lpstr>
      </vt:variant>
      <vt:variant>
        <vt:i4>51</vt:i4>
      </vt:variant>
    </vt:vector>
  </HeadingPairs>
  <TitlesOfParts>
    <vt:vector size="66" baseType="lpstr">
      <vt:lpstr>ＭＳ ゴシック</vt:lpstr>
      <vt:lpstr>Söhne</vt:lpstr>
      <vt:lpstr>メイリオ</vt:lpstr>
      <vt:lpstr>游ゴシック</vt:lpstr>
      <vt:lpstr>Abadi</vt:lpstr>
      <vt:lpstr>Arial</vt:lpstr>
      <vt:lpstr>Calibri</vt:lpstr>
      <vt:lpstr>Calibri Light</vt:lpstr>
      <vt:lpstr>Courier New</vt:lpstr>
      <vt:lpstr>Inconsolata</vt:lpstr>
      <vt:lpstr>Segoe UI</vt:lpstr>
      <vt:lpstr>Office テーマ</vt:lpstr>
      <vt:lpstr>1_Office テーマ</vt:lpstr>
      <vt:lpstr>2_Office テーマ</vt:lpstr>
      <vt:lpstr>3_Office テーマ</vt:lpstr>
      <vt:lpstr>2. リレーショナルデータベースと SQL 入門  （データベースシステム）（全15回）</vt:lpstr>
      <vt:lpstr>ds-2. SQL の基本  SQL の役割、テーブルと属性、テーブル定義、問い合わせ（クエリ） </vt:lpstr>
      <vt:lpstr>アウトライン</vt:lpstr>
      <vt:lpstr>2-1. データベースシステムの基本概念</vt:lpstr>
      <vt:lpstr>データベースとは</vt:lpstr>
      <vt:lpstr>データベースシステムとは</vt:lpstr>
      <vt:lpstr>2-2. リレーショナルデータベースの特性</vt:lpstr>
      <vt:lpstr>リレーショナルデータベースと他のデータベースの違い</vt:lpstr>
      <vt:lpstr>リレーショナルデータベースの仕組み</vt:lpstr>
      <vt:lpstr>リレーショナルデータベースが普及している理由</vt:lpstr>
      <vt:lpstr>2-3. テーブルの構造</vt:lpstr>
      <vt:lpstr>テーブルと属性</vt:lpstr>
      <vt:lpstr>テーブルの属性（列）と行</vt:lpstr>
      <vt:lpstr>属性のデータ型</vt:lpstr>
      <vt:lpstr>属性のデータ型</vt:lpstr>
      <vt:lpstr>テーブルのセル</vt:lpstr>
      <vt:lpstr>テーブルの性質 ①</vt:lpstr>
      <vt:lpstr>テーブルの性質 ②</vt:lpstr>
      <vt:lpstr>まとめ</vt:lpstr>
      <vt:lpstr>2-4. 問い合わせ（クエリ）の役割</vt:lpstr>
      <vt:lpstr>問い合わせ（クエリ）とは何か</vt:lpstr>
      <vt:lpstr>問い合わせの目的と用途</vt:lpstr>
      <vt:lpstr>問い合わせ（クエリ）の仕組み</vt:lpstr>
      <vt:lpstr>2-4. SQL</vt:lpstr>
      <vt:lpstr>SQL</vt:lpstr>
      <vt:lpstr>SQL の重要性</vt:lpstr>
      <vt:lpstr>問い合わせ（クエリ）の例 ① 　データの検索</vt:lpstr>
      <vt:lpstr>問い合わせ（クエリ）の例 ② 　集計・集約，並べ替え（ソート）　</vt:lpstr>
      <vt:lpstr>問い合わせ（クエリ）の例 ③ 　２つのテーブルの結合</vt:lpstr>
      <vt:lpstr>SQL 活用のビジョン</vt:lpstr>
      <vt:lpstr>ここまでのまとめ</vt:lpstr>
      <vt:lpstr>2-6. SQL によるテーブル定義</vt:lpstr>
      <vt:lpstr>データベースの構築手順</vt:lpstr>
      <vt:lpstr>テーブル定義とデータの追加</vt:lpstr>
      <vt:lpstr>SQL によるテーブル定義</vt:lpstr>
      <vt:lpstr>SQL によるテーブル定義</vt:lpstr>
      <vt:lpstr>2-7. SQL による問い合わせ（クエリ）</vt:lpstr>
      <vt:lpstr>SQL のキーワード select, from, where</vt:lpstr>
      <vt:lpstr>問い合わせ（クエリ）のバリエーション</vt:lpstr>
      <vt:lpstr>問い合わせ（クエリ）の仕組み</vt:lpstr>
      <vt:lpstr>問い合わせ（クエリ）のバリエーション</vt:lpstr>
      <vt:lpstr>問い合わせ（クエリ）のバリエーション</vt:lpstr>
      <vt:lpstr>問い合わせ（クエリ）のバリエーション</vt:lpstr>
      <vt:lpstr>SELECT * FROM ＜テーブル名＞</vt:lpstr>
      <vt:lpstr>SELECT ＜属性名リスト＞ FROM ＜テーブル名＞</vt:lpstr>
      <vt:lpstr>WHERE 付き</vt:lpstr>
      <vt:lpstr>SQLによる問い合わせ（クエリ）</vt:lpstr>
      <vt:lpstr>SQLの文法</vt:lpstr>
      <vt:lpstr>SQL問い合わせの実用例</vt:lpstr>
      <vt:lpstr>全体まとめ</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リレーショナルデータベースの基本</dc:title>
  <dc:creator>kaneko kunihiko</dc:creator>
  <cp:lastModifiedBy>金子　邦彦</cp:lastModifiedBy>
  <cp:revision>119</cp:revision>
  <dcterms:created xsi:type="dcterms:W3CDTF">2019-11-02T00:06:04Z</dcterms:created>
  <dcterms:modified xsi:type="dcterms:W3CDTF">2025-03-06T09:20:14Z</dcterms:modified>
</cp:coreProperties>
</file>