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Lst>
  <p:notesMasterIdLst>
    <p:notesMasterId r:id="rId101"/>
  </p:notesMasterIdLst>
  <p:sldIdLst>
    <p:sldId id="907" r:id="rId4"/>
    <p:sldId id="1000" r:id="rId5"/>
    <p:sldId id="1002" r:id="rId6"/>
    <p:sldId id="848" r:id="rId7"/>
    <p:sldId id="1381" r:id="rId8"/>
    <p:sldId id="1327" r:id="rId9"/>
    <p:sldId id="998" r:id="rId10"/>
    <p:sldId id="999" r:id="rId11"/>
    <p:sldId id="1003" r:id="rId12"/>
    <p:sldId id="894" r:id="rId13"/>
    <p:sldId id="1004" r:id="rId14"/>
    <p:sldId id="1005" r:id="rId15"/>
    <p:sldId id="1333" r:id="rId16"/>
    <p:sldId id="896" r:id="rId17"/>
    <p:sldId id="1052" r:id="rId18"/>
    <p:sldId id="1009" r:id="rId19"/>
    <p:sldId id="991" r:id="rId20"/>
    <p:sldId id="1008" r:id="rId21"/>
    <p:sldId id="1041" r:id="rId22"/>
    <p:sldId id="1042" r:id="rId23"/>
    <p:sldId id="1043" r:id="rId24"/>
    <p:sldId id="1044" r:id="rId25"/>
    <p:sldId id="1045" r:id="rId26"/>
    <p:sldId id="1047" r:id="rId27"/>
    <p:sldId id="1048" r:id="rId28"/>
    <p:sldId id="1019" r:id="rId29"/>
    <p:sldId id="1012" r:id="rId30"/>
    <p:sldId id="1013" r:id="rId31"/>
    <p:sldId id="1014" r:id="rId32"/>
    <p:sldId id="1017" r:id="rId33"/>
    <p:sldId id="1016" r:id="rId34"/>
    <p:sldId id="1018" r:id="rId35"/>
    <p:sldId id="1023" r:id="rId36"/>
    <p:sldId id="1022" r:id="rId37"/>
    <p:sldId id="1037" r:id="rId38"/>
    <p:sldId id="1020" r:id="rId39"/>
    <p:sldId id="1054" r:id="rId40"/>
    <p:sldId id="1053" r:id="rId41"/>
    <p:sldId id="1026" r:id="rId42"/>
    <p:sldId id="1326" r:id="rId43"/>
    <p:sldId id="1010" r:id="rId44"/>
    <p:sldId id="1029" r:id="rId45"/>
    <p:sldId id="1051" r:id="rId46"/>
    <p:sldId id="1030" r:id="rId47"/>
    <p:sldId id="1328" r:id="rId48"/>
    <p:sldId id="984" r:id="rId49"/>
    <p:sldId id="1031" r:id="rId50"/>
    <p:sldId id="1032" r:id="rId51"/>
    <p:sldId id="1109" r:id="rId52"/>
    <p:sldId id="1034" r:id="rId53"/>
    <p:sldId id="1035" r:id="rId54"/>
    <p:sldId id="961" r:id="rId55"/>
    <p:sldId id="960" r:id="rId56"/>
    <p:sldId id="1046" r:id="rId57"/>
    <p:sldId id="1040" r:id="rId58"/>
    <p:sldId id="1039" r:id="rId59"/>
    <p:sldId id="1050" r:id="rId60"/>
    <p:sldId id="1447" r:id="rId61"/>
    <p:sldId id="601" r:id="rId62"/>
    <p:sldId id="318" r:id="rId63"/>
    <p:sldId id="319" r:id="rId64"/>
    <p:sldId id="1173" r:id="rId65"/>
    <p:sldId id="321" r:id="rId66"/>
    <p:sldId id="1454" r:id="rId67"/>
    <p:sldId id="1449" r:id="rId68"/>
    <p:sldId id="1859" r:id="rId69"/>
    <p:sldId id="1451" r:id="rId70"/>
    <p:sldId id="1453" r:id="rId71"/>
    <p:sldId id="1862" r:id="rId72"/>
    <p:sldId id="1456" r:id="rId73"/>
    <p:sldId id="1863" r:id="rId74"/>
    <p:sldId id="1455" r:id="rId75"/>
    <p:sldId id="1477" r:id="rId76"/>
    <p:sldId id="1478" r:id="rId77"/>
    <p:sldId id="1861" r:id="rId78"/>
    <p:sldId id="1482" r:id="rId79"/>
    <p:sldId id="1484" r:id="rId80"/>
    <p:sldId id="1485" r:id="rId81"/>
    <p:sldId id="1487" r:id="rId82"/>
    <p:sldId id="1488" r:id="rId83"/>
    <p:sldId id="1489" r:id="rId84"/>
    <p:sldId id="1417" r:id="rId85"/>
    <p:sldId id="425" r:id="rId86"/>
    <p:sldId id="1421" r:id="rId87"/>
    <p:sldId id="1407" r:id="rId88"/>
    <p:sldId id="1415" r:id="rId89"/>
    <p:sldId id="1416" r:id="rId90"/>
    <p:sldId id="1422" r:id="rId91"/>
    <p:sldId id="1423" r:id="rId92"/>
    <p:sldId id="1424" r:id="rId93"/>
    <p:sldId id="1428" r:id="rId94"/>
    <p:sldId id="1431" r:id="rId95"/>
    <p:sldId id="1425" r:id="rId96"/>
    <p:sldId id="1426" r:id="rId97"/>
    <p:sldId id="1505" r:id="rId98"/>
    <p:sldId id="1891" r:id="rId99"/>
    <p:sldId id="1506" r:id="rId10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07" autoAdjust="0"/>
    <p:restoredTop sz="81476" autoAdjust="0"/>
  </p:normalViewPr>
  <p:slideViewPr>
    <p:cSldViewPr snapToGrid="0">
      <p:cViewPr varScale="1">
        <p:scale>
          <a:sx n="52" d="100"/>
          <a:sy n="52" d="100"/>
        </p:scale>
        <p:origin x="1676" y="14"/>
      </p:cViewPr>
      <p:guideLst/>
    </p:cSldViewPr>
  </p:slideViewPr>
  <p:notesTextViewPr>
    <p:cViewPr>
      <p:scale>
        <a:sx n="3" d="2"/>
        <a:sy n="3" d="2"/>
      </p:scale>
      <p:origin x="0" y="0"/>
    </p:cViewPr>
  </p:notesTextViewPr>
  <p:sorterViewPr>
    <p:cViewPr varScale="1">
      <p:scale>
        <a:sx n="1" d="1"/>
        <a:sy n="1" d="1"/>
      </p:scale>
      <p:origin x="0" y="-555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2025/11/21</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3171833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0891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06196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53041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476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4272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3223C1-63D0-4CA4-8D67-2118CF2CB847}" type="slidenum">
              <a:rPr kumimoji="1" lang="ja-JP" altLang="en-US" smtClean="0"/>
              <a:t>8</a:t>
            </a:fld>
            <a:endParaRPr kumimoji="1" lang="ja-JP" altLang="en-US"/>
          </a:p>
        </p:txBody>
      </p:sp>
    </p:spTree>
    <p:extLst>
      <p:ext uri="{BB962C8B-B14F-4D97-AF65-F5344CB8AC3E}">
        <p14:creationId xmlns:p14="http://schemas.microsoft.com/office/powerpoint/2010/main" val="4728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9911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z="1900" dirty="0">
              <a:latin typeface="Abadi" panose="020B0604020104020204" pitchFamily="34" charset="0"/>
            </a:endParaRPr>
          </a:p>
        </p:txBody>
      </p:sp>
      <p:sp>
        <p:nvSpPr>
          <p:cNvPr id="60420"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3C94D-279E-4338-AFDF-5F8946D1AA0C}" type="slidenum">
              <a:rPr kumimoji="0" lang="en-CA"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75628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105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3223C1-63D0-4CA4-8D67-2118CF2CB847}" type="slidenum">
              <a:rPr kumimoji="1" lang="ja-JP" altLang="en-US" smtClean="0"/>
              <a:t>27</a:t>
            </a:fld>
            <a:endParaRPr kumimoji="1" lang="ja-JP" altLang="en-US"/>
          </a:p>
        </p:txBody>
      </p:sp>
    </p:spTree>
    <p:extLst>
      <p:ext uri="{BB962C8B-B14F-4D97-AF65-F5344CB8AC3E}">
        <p14:creationId xmlns:p14="http://schemas.microsoft.com/office/powerpoint/2010/main" val="48999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7247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z="1900" dirty="0">
              <a:latin typeface="Abadi" panose="020B0604020104020204" pitchFamily="34" charset="0"/>
            </a:endParaRPr>
          </a:p>
        </p:txBody>
      </p:sp>
      <p:sp>
        <p:nvSpPr>
          <p:cNvPr id="61444"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56528A-457A-4168-B873-E036756E2C98}" type="slidenum">
              <a:rPr kumimoji="0" lang="en-CA"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CA"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6112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2025/11/21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69667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2025/11/21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22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2025/11/21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97969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2025/11/21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2025/11/21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8563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2025/11/21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77516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2025/11/21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86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2025/11/21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7510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2025/11/21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962298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2025/11/21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2025/11/21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104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516756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104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2025/11/21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6937697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de/d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rdplus.com/"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qlfiddle.com/" TargetMode="Externa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qlfiddle.com/"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1105" y="1122363"/>
            <a:ext cx="8415311" cy="2387600"/>
          </a:xfrm>
        </p:spPr>
        <p:txBody>
          <a:bodyPr>
            <a:noAutofit/>
          </a:bodyPr>
          <a:lstStyle/>
          <a:p>
            <a:r>
              <a:rPr lang="en-US" altLang="ja-JP" sz="3600" dirty="0"/>
              <a:t>3. </a:t>
            </a:r>
            <a:r>
              <a:rPr lang="ja-JP" altLang="en-US" sz="3600" dirty="0"/>
              <a:t>データベース設計と正規化</a:t>
            </a:r>
            <a:br>
              <a:rPr lang="en-US" altLang="ja-JP" sz="3600"/>
            </a:br>
            <a:endParaRPr lang="ja-JP" altLang="en-US" sz="3600" dirty="0">
              <a:solidFill>
                <a:schemeClr val="tx1"/>
              </a:solidFill>
            </a:endParaRP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a:p>
        </p:txBody>
      </p:sp>
      <p:sp>
        <p:nvSpPr>
          <p:cNvPr id="8" name="サブタイトル 2"/>
          <p:cNvSpPr txBox="1">
            <a:spLocks/>
          </p:cNvSpPr>
          <p:nvPr/>
        </p:nvSpPr>
        <p:spPr>
          <a:xfrm>
            <a:off x="264319" y="3963945"/>
            <a:ext cx="8492223"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800" dirty="0">
                <a:latin typeface="Arial" panose="020B0604020202020204" pitchFamily="34" charset="0"/>
              </a:rPr>
              <a:t>URL: </a:t>
            </a:r>
            <a:r>
              <a:rPr lang="en-US" altLang="ja-JP" sz="2800" dirty="0">
                <a:latin typeface="Arial" panose="020B0604020202020204" pitchFamily="34" charset="0"/>
                <a:hlinkClick r:id="rId3"/>
              </a:rPr>
              <a:t>https://</a:t>
            </a:r>
            <a:r>
              <a:rPr lang="en-US" altLang="ja-JP" sz="2800" dirty="0" err="1">
                <a:latin typeface="Arial" panose="020B0604020202020204" pitchFamily="34" charset="0"/>
                <a:hlinkClick r:id="rId3"/>
              </a:rPr>
              <a:t>www.kkaneko.jp</a:t>
            </a:r>
            <a:r>
              <a:rPr lang="en-US" altLang="ja-JP" sz="2800" dirty="0">
                <a:latin typeface="Arial" panose="020B0604020202020204" pitchFamily="34" charset="0"/>
                <a:hlinkClick r:id="rId3"/>
              </a:rPr>
              <a:t>/de/ds/index.html</a:t>
            </a:r>
            <a:endParaRPr lang="en-US" altLang="ja-JP" sz="2800" dirty="0">
              <a:latin typeface="Arial" panose="020B0604020202020204" pitchFamily="34" charset="0"/>
            </a:endParaRPr>
          </a:p>
          <a:p>
            <a:r>
              <a:rPr lang="ja-JP" altLang="en-US" sz="2800" dirty="0">
                <a:latin typeface="Arial" panose="020B0604020202020204" pitchFamily="34" charset="0"/>
              </a:rPr>
              <a:t>金子邦彦</a:t>
            </a:r>
          </a:p>
        </p:txBody>
      </p:sp>
      <p:pic>
        <p:nvPicPr>
          <p:cNvPr id="3" name="図 2">
            <a:extLst>
              <a:ext uri="{FF2B5EF4-FFF2-40B4-BE49-F238E27FC236}">
                <a16:creationId xmlns:a16="http://schemas.microsoft.com/office/drawing/2014/main" id="{39C5C1B8-0607-4859-B5AC-11C66348B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042" y="4606947"/>
            <a:ext cx="1095375" cy="809625"/>
          </a:xfrm>
          <a:prstGeom prst="rect">
            <a:avLst/>
          </a:prstGeom>
        </p:spPr>
      </p:pic>
      <p:pic>
        <p:nvPicPr>
          <p:cNvPr id="5" name="Picture 2" descr="https://mirrors.creativecommons.org/presskit/buttons/88x31/png/by-nc-sa.eu.png">
            <a:extLst>
              <a:ext uri="{FF2B5EF4-FFF2-40B4-BE49-F238E27FC236}">
                <a16:creationId xmlns:a16="http://schemas.microsoft.com/office/drawing/2014/main" id="{3C58B151-00BC-4B03-B890-5D23E58B4C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104" y="5854702"/>
            <a:ext cx="1433790" cy="50164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33C51FE-3BAB-482B-A9F8-01DBD2DFE5FA}"/>
              </a:ext>
            </a:extLst>
          </p:cNvPr>
          <p:cNvSpPr txBox="1"/>
          <p:nvPr/>
        </p:nvSpPr>
        <p:spPr>
          <a:xfrm>
            <a:off x="1969364" y="6538913"/>
            <a:ext cx="5205271" cy="300082"/>
          </a:xfrm>
          <a:prstGeom prst="rect">
            <a:avLst/>
          </a:prstGeom>
          <a:noFill/>
        </p:spPr>
        <p:txBody>
          <a:bodyPr wrap="none" rtlCol="0">
            <a:noAutofit/>
          </a:bodyPr>
          <a:lstStyle/>
          <a:p>
            <a:r>
              <a:rPr kumimoji="1" lang="ja-JP" altLang="en-US" sz="1350" dirty="0">
                <a:latin typeface="Arial" panose="020B0604020202020204" pitchFamily="34" charset="0"/>
                <a:ea typeface="メイリオ" panose="020B0604030504040204" pitchFamily="50" charset="-128"/>
              </a:rPr>
              <a:t>謝辞：この資料では「いらすとや」のイラストを使用しています</a:t>
            </a:r>
          </a:p>
        </p:txBody>
      </p:sp>
    </p:spTree>
    <p:extLst>
      <p:ext uri="{BB962C8B-B14F-4D97-AF65-F5344CB8AC3E}">
        <p14:creationId xmlns:p14="http://schemas.microsoft.com/office/powerpoint/2010/main" val="272497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41FABA-2834-4CE2-9EFE-A47FDEF2E849}"/>
              </a:ext>
            </a:extLst>
          </p:cNvPr>
          <p:cNvSpPr>
            <a:spLocks noGrp="1"/>
          </p:cNvSpPr>
          <p:nvPr>
            <p:ph type="title"/>
          </p:nvPr>
        </p:nvSpPr>
        <p:spPr/>
        <p:txBody>
          <a:bodyPr>
            <a:normAutofit fontScale="90000"/>
          </a:bodyPr>
          <a:lstStyle/>
          <a:p>
            <a:r>
              <a:rPr kumimoji="1" lang="ja-JP" altLang="en-US" dirty="0"/>
              <a:t>冗長なデータ</a:t>
            </a:r>
          </a:p>
        </p:txBody>
      </p:sp>
      <p:sp>
        <p:nvSpPr>
          <p:cNvPr id="4" name="スライド番号プレースホルダー 3">
            <a:extLst>
              <a:ext uri="{FF2B5EF4-FFF2-40B4-BE49-F238E27FC236}">
                <a16:creationId xmlns:a16="http://schemas.microsoft.com/office/drawing/2014/main" id="{788E5243-3A25-41E6-B441-723547ECE422}"/>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pic>
        <p:nvPicPr>
          <p:cNvPr id="6" name="Picture 2" descr="http://4.bp.blogspot.com/-grFsR7IJJTs/Us_NJ_QCtZI/AAAAAAAAdFc/Lyf0Qem4p0c/s800/car_bus.png">
            <a:extLst>
              <a:ext uri="{FF2B5EF4-FFF2-40B4-BE49-F238E27FC236}">
                <a16:creationId xmlns:a16="http://schemas.microsoft.com/office/drawing/2014/main" id="{441935FD-EC16-4F97-AAFD-98C8E913B5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254" y="2694605"/>
            <a:ext cx="4196977" cy="2979853"/>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15">
            <a:extLst>
              <a:ext uri="{FF2B5EF4-FFF2-40B4-BE49-F238E27FC236}">
                <a16:creationId xmlns:a16="http://schemas.microsoft.com/office/drawing/2014/main" id="{9850DA68-84B5-4C84-995E-E05CBB25CD4D}"/>
              </a:ext>
            </a:extLst>
          </p:cNvPr>
          <p:cNvSpPr/>
          <p:nvPr/>
        </p:nvSpPr>
        <p:spPr>
          <a:xfrm>
            <a:off x="4273383" y="1666753"/>
            <a:ext cx="4669087" cy="613459"/>
          </a:xfrm>
          <a:prstGeom prst="wedgeRoundRectCallout">
            <a:avLst>
              <a:gd name="adj1" fmla="val -42761"/>
              <a:gd name="adj2" fmla="val 3701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0" name="角丸四角形吹き出し 12">
            <a:extLst>
              <a:ext uri="{FF2B5EF4-FFF2-40B4-BE49-F238E27FC236}">
                <a16:creationId xmlns:a16="http://schemas.microsoft.com/office/drawing/2014/main" id="{05E6EDF7-5403-484F-AEE7-0B98AC404B12}"/>
              </a:ext>
            </a:extLst>
          </p:cNvPr>
          <p:cNvSpPr/>
          <p:nvPr/>
        </p:nvSpPr>
        <p:spPr>
          <a:xfrm>
            <a:off x="321845" y="917904"/>
            <a:ext cx="4244368" cy="605512"/>
          </a:xfrm>
          <a:prstGeom prst="wedgeRoundRectCallout">
            <a:avLst>
              <a:gd name="adj1" fmla="val 20103"/>
              <a:gd name="adj2" fmla="val 3513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4" name="テキスト ボックス 13">
            <a:extLst>
              <a:ext uri="{FF2B5EF4-FFF2-40B4-BE49-F238E27FC236}">
                <a16:creationId xmlns:a16="http://schemas.microsoft.com/office/drawing/2014/main" id="{9C864765-37A6-40EB-8CAB-58F6EE5660D5}"/>
              </a:ext>
            </a:extLst>
          </p:cNvPr>
          <p:cNvSpPr txBox="1"/>
          <p:nvPr/>
        </p:nvSpPr>
        <p:spPr>
          <a:xfrm>
            <a:off x="4448932" y="1742649"/>
            <a:ext cx="4493538" cy="461665"/>
          </a:xfrm>
          <a:prstGeom prst="rect">
            <a:avLst/>
          </a:prstGeom>
          <a:noFill/>
        </p:spPr>
        <p:txBody>
          <a:bodyPr wrap="none" rtlCol="0">
            <a:spAutoFit/>
          </a:bodyPr>
          <a:lstStyle/>
          <a:p>
            <a:r>
              <a:rPr kumimoji="1" lang="ja-JP" altLang="en-US" sz="2400" dirty="0"/>
              <a:t>このバスは</a:t>
            </a:r>
            <a:r>
              <a:rPr lang="ja-JP" altLang="en-US" sz="2400" dirty="0"/>
              <a:t>運賃１０００円</a:t>
            </a:r>
            <a:r>
              <a:rPr kumimoji="1" lang="ja-JP" altLang="en-US" sz="2400" dirty="0"/>
              <a:t>です</a:t>
            </a:r>
          </a:p>
        </p:txBody>
      </p:sp>
      <p:sp>
        <p:nvSpPr>
          <p:cNvPr id="9" name="テキスト ボックス 8">
            <a:extLst>
              <a:ext uri="{FF2B5EF4-FFF2-40B4-BE49-F238E27FC236}">
                <a16:creationId xmlns:a16="http://schemas.microsoft.com/office/drawing/2014/main" id="{9C864765-37A6-40EB-8CAB-58F6EE5660D5}"/>
              </a:ext>
            </a:extLst>
          </p:cNvPr>
          <p:cNvSpPr txBox="1"/>
          <p:nvPr/>
        </p:nvSpPr>
        <p:spPr>
          <a:xfrm>
            <a:off x="197260" y="999655"/>
            <a:ext cx="4493538" cy="461665"/>
          </a:xfrm>
          <a:prstGeom prst="rect">
            <a:avLst/>
          </a:prstGeom>
          <a:noFill/>
        </p:spPr>
        <p:txBody>
          <a:bodyPr wrap="none" rtlCol="0">
            <a:spAutoFit/>
          </a:bodyPr>
          <a:lstStyle/>
          <a:p>
            <a:r>
              <a:rPr kumimoji="1" lang="ja-JP" altLang="en-US" sz="2400" dirty="0"/>
              <a:t>このバスは</a:t>
            </a:r>
            <a:r>
              <a:rPr lang="ja-JP" altLang="en-US" sz="2400" dirty="0"/>
              <a:t>運賃１０００円</a:t>
            </a:r>
            <a:r>
              <a:rPr kumimoji="1" lang="ja-JP" altLang="en-US" sz="2400" dirty="0"/>
              <a:t>です</a:t>
            </a:r>
          </a:p>
        </p:txBody>
      </p:sp>
      <p:sp>
        <p:nvSpPr>
          <p:cNvPr id="3" name="テキスト ボックス 2"/>
          <p:cNvSpPr txBox="1"/>
          <p:nvPr/>
        </p:nvSpPr>
        <p:spPr>
          <a:xfrm>
            <a:off x="945317" y="5488686"/>
            <a:ext cx="7879080" cy="1200329"/>
          </a:xfrm>
          <a:prstGeom prst="rect">
            <a:avLst/>
          </a:prstGeom>
          <a:noFill/>
        </p:spPr>
        <p:txBody>
          <a:bodyPr wrap="none" rtlCol="0">
            <a:spAutoFit/>
          </a:bodyPr>
          <a:lstStyle/>
          <a:p>
            <a:r>
              <a:rPr kumimoji="1" lang="ja-JP" altLang="en-US" sz="2400" b="1" dirty="0">
                <a:solidFill>
                  <a:srgbClr val="FF0000"/>
                </a:solidFill>
              </a:rPr>
              <a:t>冗長なデータ　＝　データベースとしては </a:t>
            </a:r>
            <a:r>
              <a:rPr kumimoji="1" lang="en-US" altLang="ja-JP" sz="2400" b="1" dirty="0">
                <a:solidFill>
                  <a:srgbClr val="FF0000"/>
                </a:solidFill>
              </a:rPr>
              <a:t>NG</a:t>
            </a:r>
          </a:p>
          <a:p>
            <a:r>
              <a:rPr kumimoji="1" lang="ja-JP" altLang="en-US" sz="2400" dirty="0"/>
              <a:t>　「更新の際、すべての個所を更新しないといけない」</a:t>
            </a:r>
            <a:endParaRPr kumimoji="1" lang="en-US" altLang="ja-JP" sz="2400" dirty="0"/>
          </a:p>
          <a:p>
            <a:r>
              <a:rPr kumimoji="1" lang="ja-JP" altLang="en-US" sz="2400" dirty="0"/>
              <a:t>　　などの問題がある</a:t>
            </a:r>
          </a:p>
        </p:txBody>
      </p:sp>
    </p:spTree>
    <p:extLst>
      <p:ext uri="{BB962C8B-B14F-4D97-AF65-F5344CB8AC3E}">
        <p14:creationId xmlns:p14="http://schemas.microsoft.com/office/powerpoint/2010/main" val="2887111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48C0A747-F13C-0E25-BA95-05894D49AF11}"/>
              </a:ext>
            </a:extLst>
          </p:cNvPr>
          <p:cNvGraphicFramePr>
            <a:graphicFrameLocks noGrp="1"/>
          </p:cNvGraphicFramePr>
          <p:nvPr>
            <p:extLst>
              <p:ext uri="{D42A27DB-BD31-4B8C-83A1-F6EECF244321}">
                <p14:modId xmlns:p14="http://schemas.microsoft.com/office/powerpoint/2010/main" val="2707934616"/>
              </p:ext>
            </p:extLst>
          </p:nvPr>
        </p:nvGraphicFramePr>
        <p:xfrm>
          <a:off x="345214" y="3000736"/>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2" name="タイトル 1"/>
          <p:cNvSpPr>
            <a:spLocks noGrp="1"/>
          </p:cNvSpPr>
          <p:nvPr>
            <p:ph type="title"/>
          </p:nvPr>
        </p:nvSpPr>
        <p:spPr/>
        <p:txBody>
          <a:bodyPr>
            <a:normAutofit fontScale="90000"/>
          </a:bodyPr>
          <a:lstStyle/>
          <a:p>
            <a:r>
              <a:rPr kumimoji="1" lang="ja-JP" altLang="en-US" dirty="0"/>
              <a:t>冗長なデータ</a:t>
            </a:r>
          </a:p>
        </p:txBody>
      </p:sp>
      <p:sp>
        <p:nvSpPr>
          <p:cNvPr id="3" name="コンテンツ プレースホルダー 2"/>
          <p:cNvSpPr>
            <a:spLocks noGrp="1"/>
          </p:cNvSpPr>
          <p:nvPr>
            <p:ph idx="1"/>
          </p:nvPr>
        </p:nvSpPr>
        <p:spPr/>
        <p:txBody>
          <a:bodyPr/>
          <a:lstStyle/>
          <a:p>
            <a:pPr marL="0" indent="0">
              <a:buNone/>
            </a:pPr>
            <a:r>
              <a:rPr lang="ja-JP" altLang="en-US" b="1" dirty="0"/>
              <a:t>冗長なデータ</a:t>
            </a:r>
            <a:r>
              <a:rPr lang="ja-JP" altLang="en-US" dirty="0"/>
              <a:t>は、データベース内で</a:t>
            </a:r>
            <a:r>
              <a:rPr lang="ja-JP" altLang="en-US" b="1" dirty="0"/>
              <a:t>不必要に重複して保存されるデータ</a:t>
            </a:r>
            <a:r>
              <a:rPr lang="ja-JP" altLang="en-US" dirty="0"/>
              <a:t>を指す。</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
        <p:nvSpPr>
          <p:cNvPr id="6" name="コンテンツ プレースホルダー 2">
            <a:extLst>
              <a:ext uri="{FF2B5EF4-FFF2-40B4-BE49-F238E27FC236}">
                <a16:creationId xmlns:a16="http://schemas.microsoft.com/office/drawing/2014/main" id="{AE42F651-6461-4A74-806A-6B39C90990AA}"/>
              </a:ext>
            </a:extLst>
          </p:cNvPr>
          <p:cNvSpPr txBox="1">
            <a:spLocks/>
          </p:cNvSpPr>
          <p:nvPr/>
        </p:nvSpPr>
        <p:spPr>
          <a:xfrm>
            <a:off x="4522403" y="3108495"/>
            <a:ext cx="4689200" cy="213506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2400" b="1" dirty="0">
                <a:solidFill>
                  <a:schemeClr val="tx1"/>
                </a:solidFill>
                <a:latin typeface="メイリオ" panose="020B0604030504040204" pitchFamily="50" charset="-128"/>
                <a:ea typeface="メイリオ" panose="020B0604030504040204" pitchFamily="50" charset="-128"/>
              </a:rPr>
              <a:t>そば</a:t>
            </a:r>
            <a:r>
              <a:rPr lang="ja-JP" altLang="en-US" sz="2400" dirty="0">
                <a:solidFill>
                  <a:schemeClr val="tx1"/>
                </a:solidFill>
                <a:latin typeface="メイリオ" panose="020B0604030504040204" pitchFamily="50" charset="-128"/>
                <a:ea typeface="メイリオ" panose="020B0604030504040204" pitchFamily="50" charset="-128"/>
              </a:rPr>
              <a:t>は、</a:t>
            </a:r>
            <a:r>
              <a:rPr lang="ja-JP" altLang="en-US" sz="2400" b="1" dirty="0">
                <a:solidFill>
                  <a:schemeClr val="tx1"/>
                </a:solidFill>
                <a:latin typeface="メイリオ" panose="020B0604030504040204" pitchFamily="50" charset="-128"/>
                <a:ea typeface="メイリオ" panose="020B0604030504040204" pitchFamily="50" charset="-128"/>
              </a:rPr>
              <a:t>２５０</a:t>
            </a:r>
            <a:r>
              <a:rPr lang="ja-JP" altLang="en-US" sz="2400" dirty="0">
                <a:solidFill>
                  <a:schemeClr val="tx1"/>
                </a:solidFill>
                <a:latin typeface="メイリオ" panose="020B0604030504040204" pitchFamily="50" charset="-128"/>
                <a:ea typeface="メイリオ" panose="020B0604030504040204" pitchFamily="50" charset="-128"/>
              </a:rPr>
              <a:t>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ja-JP" altLang="en-US" sz="2400" b="1" dirty="0">
                <a:solidFill>
                  <a:schemeClr val="tx1"/>
                </a:solidFill>
                <a:latin typeface="メイリオ" panose="020B0604030504040204" pitchFamily="50" charset="-128"/>
                <a:ea typeface="メイリオ" panose="020B0604030504040204" pitchFamily="50" charset="-128"/>
              </a:rPr>
              <a:t>カレーライス</a:t>
            </a:r>
            <a:r>
              <a:rPr lang="ja-JP" altLang="en-US" sz="2400" dirty="0">
                <a:solidFill>
                  <a:schemeClr val="tx1"/>
                </a:solidFill>
                <a:latin typeface="メイリオ" panose="020B0604030504040204" pitchFamily="50" charset="-128"/>
                <a:ea typeface="メイリオ" panose="020B0604030504040204" pitchFamily="50" charset="-128"/>
              </a:rPr>
              <a:t>は、</a:t>
            </a:r>
            <a:r>
              <a:rPr lang="ja-JP" altLang="en-US" sz="2400" b="1" dirty="0">
                <a:solidFill>
                  <a:schemeClr val="tx1"/>
                </a:solidFill>
                <a:latin typeface="メイリオ" panose="020B0604030504040204" pitchFamily="50" charset="-128"/>
                <a:ea typeface="メイリオ" panose="020B0604030504040204" pitchFamily="50" charset="-128"/>
              </a:rPr>
              <a:t>４００</a:t>
            </a:r>
            <a:r>
              <a:rPr lang="ja-JP" altLang="en-US" sz="2400" dirty="0">
                <a:solidFill>
                  <a:schemeClr val="tx1"/>
                </a:solidFill>
                <a:latin typeface="メイリオ" panose="020B0604030504040204" pitchFamily="50" charset="-128"/>
                <a:ea typeface="メイリオ" panose="020B0604030504040204" pitchFamily="50" charset="-128"/>
              </a:rPr>
              <a:t>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ja-JP" altLang="en-US" sz="2400" b="1" dirty="0">
                <a:solidFill>
                  <a:schemeClr val="tx1"/>
                </a:solidFill>
                <a:latin typeface="メイリオ" panose="020B0604030504040204" pitchFamily="50" charset="-128"/>
                <a:ea typeface="メイリオ" panose="020B0604030504040204" pitchFamily="50" charset="-128"/>
              </a:rPr>
              <a:t>うどん</a:t>
            </a:r>
            <a:r>
              <a:rPr lang="ja-JP" altLang="en-US" sz="2400" dirty="0">
                <a:solidFill>
                  <a:schemeClr val="tx1"/>
                </a:solidFill>
                <a:latin typeface="メイリオ" panose="020B0604030504040204" pitchFamily="50" charset="-128"/>
                <a:ea typeface="メイリオ" panose="020B0604030504040204" pitchFamily="50" charset="-128"/>
              </a:rPr>
              <a:t>は、</a:t>
            </a:r>
            <a:r>
              <a:rPr lang="ja-JP" altLang="en-US" sz="2400" b="1" dirty="0">
                <a:solidFill>
                  <a:schemeClr val="tx1"/>
                </a:solidFill>
                <a:latin typeface="メイリオ" panose="020B0604030504040204" pitchFamily="50" charset="-128"/>
                <a:ea typeface="メイリオ" panose="020B0604030504040204" pitchFamily="50" charset="-128"/>
              </a:rPr>
              <a:t>２５０</a:t>
            </a:r>
            <a:r>
              <a:rPr lang="ja-JP" altLang="en-US" sz="2400" dirty="0">
                <a:solidFill>
                  <a:schemeClr val="tx1"/>
                </a:solidFill>
                <a:latin typeface="メイリオ" panose="020B0604030504040204" pitchFamily="50" charset="-128"/>
                <a:ea typeface="メイリオ" panose="020B0604030504040204" pitchFamily="50" charset="-128"/>
              </a:rPr>
              <a:t>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en-US" altLang="ja-JP" sz="2400" b="1" dirty="0">
                <a:solidFill>
                  <a:schemeClr val="tx1"/>
                </a:solidFill>
                <a:latin typeface="メイリオ" panose="020B0604030504040204" pitchFamily="50" charset="-128"/>
                <a:ea typeface="メイリオ" panose="020B0604030504040204" pitchFamily="50" charset="-128"/>
              </a:rPr>
              <a:t>A</a:t>
            </a:r>
            <a:r>
              <a:rPr lang="ja-JP" altLang="en-US" sz="2400" dirty="0">
                <a:solidFill>
                  <a:schemeClr val="tx1"/>
                </a:solidFill>
                <a:latin typeface="メイリオ" panose="020B0604030504040204" pitchFamily="50" charset="-128"/>
                <a:ea typeface="メイリオ" panose="020B0604030504040204" pitchFamily="50" charset="-128"/>
              </a:rPr>
              <a:t>さんは</a:t>
            </a:r>
            <a:r>
              <a:rPr lang="ja-JP" altLang="en-US" sz="2400" b="1" dirty="0">
                <a:solidFill>
                  <a:schemeClr val="tx1"/>
                </a:solidFill>
                <a:latin typeface="メイリオ" panose="020B0604030504040204" pitchFamily="50" charset="-128"/>
                <a:ea typeface="メイリオ" panose="020B0604030504040204" pitchFamily="50" charset="-128"/>
              </a:rPr>
              <a:t>そば</a:t>
            </a:r>
            <a:r>
              <a:rPr lang="ja-JP" altLang="en-US" sz="2400" dirty="0">
                <a:solidFill>
                  <a:schemeClr val="tx1"/>
                </a:solidFill>
                <a:latin typeface="メイリオ" panose="020B0604030504040204" pitchFamily="50" charset="-128"/>
                <a:ea typeface="メイリオ" panose="020B0604030504040204" pitchFamily="50" charset="-128"/>
              </a:rPr>
              <a:t>を食べた</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en-US" altLang="ja-JP" sz="2400" b="1" dirty="0">
                <a:solidFill>
                  <a:schemeClr val="tx1"/>
                </a:solidFill>
                <a:latin typeface="メイリオ" panose="020B0604030504040204" pitchFamily="50" charset="-128"/>
                <a:ea typeface="メイリオ" panose="020B0604030504040204" pitchFamily="50" charset="-128"/>
              </a:rPr>
              <a:t>B</a:t>
            </a:r>
            <a:r>
              <a:rPr lang="ja-JP" altLang="en-US" sz="2400" dirty="0">
                <a:solidFill>
                  <a:schemeClr val="tx1"/>
                </a:solidFill>
                <a:latin typeface="メイリオ" panose="020B0604030504040204" pitchFamily="50" charset="-128"/>
                <a:ea typeface="メイリオ" panose="020B0604030504040204" pitchFamily="50" charset="-128"/>
              </a:rPr>
              <a:t>さんは</a:t>
            </a:r>
            <a:r>
              <a:rPr lang="ja-JP" altLang="en-US" sz="2400" b="1" dirty="0">
                <a:solidFill>
                  <a:schemeClr val="tx1"/>
                </a:solidFill>
                <a:latin typeface="メイリオ" panose="020B0604030504040204" pitchFamily="50" charset="-128"/>
                <a:ea typeface="メイリオ" panose="020B0604030504040204" pitchFamily="50" charset="-128"/>
              </a:rPr>
              <a:t>カレーライス</a:t>
            </a:r>
            <a:r>
              <a:rPr lang="ja-JP" altLang="en-US" sz="2400" dirty="0">
                <a:solidFill>
                  <a:schemeClr val="tx1"/>
                </a:solidFill>
                <a:latin typeface="メイリオ" panose="020B0604030504040204" pitchFamily="50" charset="-128"/>
                <a:ea typeface="メイリオ" panose="020B0604030504040204" pitchFamily="50" charset="-128"/>
              </a:rPr>
              <a:t>を食べた</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en-US" altLang="ja-JP" sz="2400" b="1" dirty="0">
                <a:solidFill>
                  <a:schemeClr val="tx1"/>
                </a:solidFill>
                <a:latin typeface="メイリオ" panose="020B0604030504040204" pitchFamily="50" charset="-128"/>
                <a:ea typeface="メイリオ" panose="020B0604030504040204" pitchFamily="50" charset="-128"/>
              </a:rPr>
              <a:t>C</a:t>
            </a:r>
            <a:r>
              <a:rPr lang="ja-JP" altLang="en-US" sz="2400" dirty="0">
                <a:solidFill>
                  <a:schemeClr val="tx1"/>
                </a:solidFill>
                <a:latin typeface="メイリオ" panose="020B0604030504040204" pitchFamily="50" charset="-128"/>
                <a:ea typeface="メイリオ" panose="020B0604030504040204" pitchFamily="50" charset="-128"/>
              </a:rPr>
              <a:t>さんは</a:t>
            </a:r>
            <a:r>
              <a:rPr lang="ja-JP" altLang="en-US" sz="2400" b="1" dirty="0">
                <a:solidFill>
                  <a:schemeClr val="tx1"/>
                </a:solidFill>
                <a:latin typeface="メイリオ" panose="020B0604030504040204" pitchFamily="50" charset="-128"/>
                <a:ea typeface="メイリオ" panose="020B0604030504040204" pitchFamily="50" charset="-128"/>
              </a:rPr>
              <a:t>カレーライス</a:t>
            </a:r>
            <a:r>
              <a:rPr lang="ja-JP" altLang="en-US" sz="2400" dirty="0">
                <a:solidFill>
                  <a:schemeClr val="tx1"/>
                </a:solidFill>
                <a:latin typeface="メイリオ" panose="020B0604030504040204" pitchFamily="50" charset="-128"/>
                <a:ea typeface="メイリオ" panose="020B0604030504040204" pitchFamily="50" charset="-128"/>
              </a:rPr>
              <a:t>を食べた</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en-US" altLang="ja-JP" sz="2400" b="1" dirty="0">
                <a:solidFill>
                  <a:schemeClr val="tx1"/>
                </a:solidFill>
                <a:latin typeface="メイリオ" panose="020B0604030504040204" pitchFamily="50" charset="-128"/>
                <a:ea typeface="メイリオ" panose="020B0604030504040204" pitchFamily="50" charset="-128"/>
              </a:rPr>
              <a:t>D</a:t>
            </a:r>
            <a:r>
              <a:rPr lang="ja-JP" altLang="en-US" sz="2400" dirty="0">
                <a:solidFill>
                  <a:schemeClr val="tx1"/>
                </a:solidFill>
                <a:latin typeface="メイリオ" panose="020B0604030504040204" pitchFamily="50" charset="-128"/>
                <a:ea typeface="メイリオ" panose="020B0604030504040204" pitchFamily="50" charset="-128"/>
              </a:rPr>
              <a:t>さんは</a:t>
            </a:r>
            <a:r>
              <a:rPr lang="ja-JP" altLang="en-US" sz="2400" b="1" dirty="0">
                <a:solidFill>
                  <a:schemeClr val="tx1"/>
                </a:solidFill>
                <a:latin typeface="メイリオ" panose="020B0604030504040204" pitchFamily="50" charset="-128"/>
                <a:ea typeface="メイリオ" panose="020B0604030504040204" pitchFamily="50" charset="-128"/>
              </a:rPr>
              <a:t>うどん</a:t>
            </a:r>
            <a:r>
              <a:rPr lang="ja-JP" altLang="en-US" sz="2400" dirty="0">
                <a:solidFill>
                  <a:schemeClr val="tx1"/>
                </a:solidFill>
                <a:latin typeface="メイリオ" panose="020B0604030504040204" pitchFamily="50" charset="-128"/>
                <a:ea typeface="メイリオ" panose="020B0604030504040204" pitchFamily="50" charset="-128"/>
              </a:rPr>
              <a:t>を食べた</a:t>
            </a:r>
          </a:p>
          <a:p>
            <a:pPr>
              <a:lnSpc>
                <a:spcPct val="100000"/>
              </a:lnSpc>
            </a:pPr>
            <a:endParaRPr lang="ja-JP" altLang="en-US" sz="2400" dirty="0">
              <a:solidFill>
                <a:schemeClr val="tx1"/>
              </a:solidFill>
              <a:latin typeface="メイリオ" panose="020B0604030504040204" pitchFamily="50" charset="-128"/>
              <a:ea typeface="メイリオ" panose="020B0604030504040204" pitchFamily="50" charset="-128"/>
            </a:endParaRPr>
          </a:p>
        </p:txBody>
      </p:sp>
      <p:cxnSp>
        <p:nvCxnSpPr>
          <p:cNvPr id="9" name="直線矢印コネクタ 8"/>
          <p:cNvCxnSpPr>
            <a:cxnSpLocks/>
            <a:stCxn id="12" idx="1"/>
          </p:cNvCxnSpPr>
          <p:nvPr/>
        </p:nvCxnSpPr>
        <p:spPr>
          <a:xfrm flipH="1">
            <a:off x="3806757" y="2442287"/>
            <a:ext cx="793287" cy="1468232"/>
          </a:xfrm>
          <a:prstGeom prst="straightConnector1">
            <a:avLst/>
          </a:prstGeom>
          <a:ln w="444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直線矢印コネクタ 9"/>
          <p:cNvCxnSpPr>
            <a:cxnSpLocks/>
          </p:cNvCxnSpPr>
          <p:nvPr/>
        </p:nvCxnSpPr>
        <p:spPr>
          <a:xfrm flipH="1">
            <a:off x="3858638" y="2616185"/>
            <a:ext cx="768610" cy="1761262"/>
          </a:xfrm>
          <a:prstGeom prst="straightConnector1">
            <a:avLst/>
          </a:prstGeom>
          <a:ln w="444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テキスト ボックス 11"/>
          <p:cNvSpPr txBox="1"/>
          <p:nvPr/>
        </p:nvSpPr>
        <p:spPr>
          <a:xfrm>
            <a:off x="4600044" y="2180677"/>
            <a:ext cx="2339102" cy="523220"/>
          </a:xfrm>
          <a:prstGeom prst="rect">
            <a:avLst/>
          </a:prstGeom>
          <a:noFill/>
        </p:spPr>
        <p:txBody>
          <a:bodyPr wrap="none" rtlCol="0">
            <a:spAutoFit/>
          </a:bodyPr>
          <a:lstStyle/>
          <a:p>
            <a:r>
              <a:rPr kumimoji="1" lang="ja-JP" altLang="en-US" sz="2800" b="1" dirty="0">
                <a:solidFill>
                  <a:srgbClr val="C00000"/>
                </a:solidFill>
              </a:rPr>
              <a:t>冗長なデータ</a:t>
            </a:r>
          </a:p>
        </p:txBody>
      </p:sp>
    </p:spTree>
    <p:extLst>
      <p:ext uri="{BB962C8B-B14F-4D97-AF65-F5344CB8AC3E}">
        <p14:creationId xmlns:p14="http://schemas.microsoft.com/office/powerpoint/2010/main" val="198328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冗長なデータの問題点</a:t>
            </a:r>
          </a:p>
        </p:txBody>
      </p:sp>
      <p:sp>
        <p:nvSpPr>
          <p:cNvPr id="3" name="コンテンツ プレースホルダー 2"/>
          <p:cNvSpPr>
            <a:spLocks noGrp="1"/>
          </p:cNvSpPr>
          <p:nvPr>
            <p:ph idx="1"/>
          </p:nvPr>
        </p:nvSpPr>
        <p:spPr/>
        <p:txBody>
          <a:bodyPr>
            <a:normAutofit/>
          </a:bodyPr>
          <a:lstStyle/>
          <a:p>
            <a:r>
              <a:rPr lang="ja-JP" altLang="en-US" sz="2400" b="1" dirty="0"/>
              <a:t>データの更新</a:t>
            </a:r>
            <a:r>
              <a:rPr lang="ja-JP" altLang="en-US" sz="2400" dirty="0"/>
              <a:t>の際，</a:t>
            </a:r>
            <a:r>
              <a:rPr lang="ja-JP" altLang="en-US" sz="2400" b="1" dirty="0"/>
              <a:t>全ての重複箇所を更新しなければならず</a:t>
            </a:r>
            <a:r>
              <a:rPr lang="ja-JP" altLang="en-US" sz="2400" dirty="0"/>
              <a:t>，それが</a:t>
            </a:r>
            <a:r>
              <a:rPr lang="ja-JP" altLang="en-US" sz="2400" b="1" dirty="0"/>
              <a:t>漏れる</a:t>
            </a:r>
            <a:r>
              <a:rPr lang="ja-JP" altLang="en-US" sz="2400" dirty="0"/>
              <a:t>と</a:t>
            </a:r>
            <a:r>
              <a:rPr lang="ja-JP" altLang="en-US" sz="2400" b="1" dirty="0"/>
              <a:t>データの不整合</a:t>
            </a:r>
            <a:r>
              <a:rPr lang="ja-JP" altLang="en-US" sz="2400" dirty="0"/>
              <a:t>が生じる．（</a:t>
            </a:r>
            <a:r>
              <a:rPr lang="ja-JP" altLang="en-US" sz="2400" b="1" dirty="0">
                <a:solidFill>
                  <a:srgbClr val="FF0000"/>
                </a:solidFill>
              </a:rPr>
              <a:t>更新による不整合</a:t>
            </a:r>
            <a:r>
              <a:rPr lang="ja-JP" altLang="en-US" sz="2400" dirty="0"/>
              <a:t>）</a:t>
            </a:r>
            <a:endParaRPr lang="en-US" altLang="ja-JP" sz="2400" dirty="0"/>
          </a:p>
          <a:p>
            <a:r>
              <a:rPr lang="ja-JP" altLang="en-US" sz="2400" dirty="0"/>
              <a:t>データベースのサイズが不必要に増大．</a:t>
            </a:r>
            <a:endParaRPr lang="en-US" altLang="ja-JP" sz="2400" dirty="0"/>
          </a:p>
          <a:p>
            <a:r>
              <a:rPr lang="ja-JP" altLang="en-US" sz="2400" dirty="0"/>
              <a:t>データの検索やクエリの実行速度が遅くなる可能性．</a:t>
            </a:r>
            <a:endParaRPr kumimoji="1" lang="ja-JP" altLang="en-US"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spTree>
    <p:extLst>
      <p:ext uri="{BB962C8B-B14F-4D97-AF65-F5344CB8AC3E}">
        <p14:creationId xmlns:p14="http://schemas.microsoft.com/office/powerpoint/2010/main" val="200881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4D2D43-3F29-1E8F-CABE-11FA27128089}"/>
              </a:ext>
            </a:extLst>
          </p:cNvPr>
          <p:cNvSpPr>
            <a:spLocks noGrp="1"/>
          </p:cNvSpPr>
          <p:nvPr>
            <p:ph type="title"/>
          </p:nvPr>
        </p:nvSpPr>
        <p:spPr/>
        <p:txBody>
          <a:bodyPr>
            <a:normAutofit fontScale="90000"/>
          </a:bodyPr>
          <a:lstStyle/>
          <a:p>
            <a:r>
              <a:rPr kumimoji="1" lang="ja-JP" altLang="en-US" dirty="0"/>
              <a:t>正規化</a:t>
            </a:r>
          </a:p>
        </p:txBody>
      </p:sp>
      <p:sp>
        <p:nvSpPr>
          <p:cNvPr id="3" name="コンテンツ プレースホルダー 2">
            <a:extLst>
              <a:ext uri="{FF2B5EF4-FFF2-40B4-BE49-F238E27FC236}">
                <a16:creationId xmlns:a16="http://schemas.microsoft.com/office/drawing/2014/main" id="{439FFCEB-8FCC-8946-8BBA-30B033B3A98B}"/>
              </a:ext>
            </a:extLst>
          </p:cNvPr>
          <p:cNvSpPr>
            <a:spLocks noGrp="1"/>
          </p:cNvSpPr>
          <p:nvPr>
            <p:ph idx="1"/>
          </p:nvPr>
        </p:nvSpPr>
        <p:spPr/>
        <p:txBody>
          <a:bodyPr>
            <a:normAutofit/>
          </a:bodyPr>
          <a:lstStyle/>
          <a:p>
            <a:pPr marL="0" indent="0">
              <a:buNone/>
            </a:pPr>
            <a:r>
              <a:rPr kumimoji="1" lang="ja-JP" altLang="en-US" sz="2400" b="1" u="sng" dirty="0"/>
              <a:t>目的</a:t>
            </a:r>
            <a:endParaRPr kumimoji="1" lang="en-US" altLang="ja-JP" sz="2400" b="1" u="sng" dirty="0"/>
          </a:p>
          <a:p>
            <a:r>
              <a:rPr kumimoji="1" lang="ja-JP" altLang="en-US" sz="2400" b="1" dirty="0"/>
              <a:t>データベースの構造を最適化</a:t>
            </a:r>
            <a:endParaRPr kumimoji="1" lang="en-US" altLang="ja-JP" sz="2400" b="1" dirty="0"/>
          </a:p>
          <a:p>
            <a:r>
              <a:rPr kumimoji="1" lang="ja-JP" altLang="en-US" sz="2400" b="1" dirty="0"/>
              <a:t>効率的なデータベース管理</a:t>
            </a:r>
            <a:r>
              <a:rPr kumimoji="1" lang="ja-JP" altLang="en-US" sz="2400" dirty="0"/>
              <a:t>を実現</a:t>
            </a:r>
          </a:p>
          <a:p>
            <a:pPr marL="0" indent="0">
              <a:buNone/>
            </a:pPr>
            <a:endParaRPr lang="en-US" altLang="ja-JP" sz="2400" dirty="0"/>
          </a:p>
          <a:p>
            <a:pPr marL="0" indent="0">
              <a:buNone/>
            </a:pPr>
            <a:r>
              <a:rPr lang="ja-JP" altLang="en-US" sz="2400" b="1" u="sng" dirty="0"/>
              <a:t>方針</a:t>
            </a:r>
            <a:endParaRPr kumimoji="1" lang="en-US" altLang="ja-JP" sz="2400" b="1" u="sng" dirty="0"/>
          </a:p>
          <a:p>
            <a:pPr marL="0" indent="0">
              <a:buNone/>
            </a:pPr>
            <a:r>
              <a:rPr kumimoji="1" lang="ja-JP" altLang="en-US" sz="2400" dirty="0"/>
              <a:t>テーブルの数を減らすことよりも、</a:t>
            </a:r>
            <a:r>
              <a:rPr kumimoji="1" lang="ja-JP" altLang="en-US" sz="2400" b="1" dirty="0"/>
              <a:t>データの冗長性（重複）を減らす</a:t>
            </a:r>
            <a:r>
              <a:rPr kumimoji="1" lang="ja-JP" altLang="en-US" sz="2400" dirty="0"/>
              <a:t>ことを行う</a:t>
            </a:r>
          </a:p>
        </p:txBody>
      </p:sp>
      <p:sp>
        <p:nvSpPr>
          <p:cNvPr id="4" name="スライド番号プレースホルダー 3">
            <a:extLst>
              <a:ext uri="{FF2B5EF4-FFF2-40B4-BE49-F238E27FC236}">
                <a16:creationId xmlns:a16="http://schemas.microsoft.com/office/drawing/2014/main" id="{4D898A20-A582-5CFE-6030-184342BE7C4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87288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1961CA-2ED5-4214-8C97-48A7A34137CB}"/>
              </a:ext>
            </a:extLst>
          </p:cNvPr>
          <p:cNvSpPr>
            <a:spLocks noGrp="1"/>
          </p:cNvSpPr>
          <p:nvPr>
            <p:ph type="title"/>
          </p:nvPr>
        </p:nvSpPr>
        <p:spPr/>
        <p:txBody>
          <a:bodyPr>
            <a:noAutofit/>
          </a:bodyPr>
          <a:lstStyle/>
          <a:p>
            <a:r>
              <a:rPr kumimoji="1" lang="ja-JP" altLang="en-US" sz="2800" dirty="0"/>
              <a:t>冗長なデータの更新</a:t>
            </a:r>
          </a:p>
        </p:txBody>
      </p:sp>
      <p:sp>
        <p:nvSpPr>
          <p:cNvPr id="4" name="スライド番号プレースホルダー 3">
            <a:extLst>
              <a:ext uri="{FF2B5EF4-FFF2-40B4-BE49-F238E27FC236}">
                <a16:creationId xmlns:a16="http://schemas.microsoft.com/office/drawing/2014/main" id="{A8B7D6EA-A29C-45AF-99E2-F58CA9BAB87D}"/>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graphicFrame>
        <p:nvGraphicFramePr>
          <p:cNvPr id="5" name="表 4">
            <a:extLst>
              <a:ext uri="{FF2B5EF4-FFF2-40B4-BE49-F238E27FC236}">
                <a16:creationId xmlns:a16="http://schemas.microsoft.com/office/drawing/2014/main" id="{6832C851-C947-029A-1DBB-D791AACFAB88}"/>
              </a:ext>
            </a:extLst>
          </p:cNvPr>
          <p:cNvGraphicFramePr>
            <a:graphicFrameLocks noGrp="1"/>
          </p:cNvGraphicFramePr>
          <p:nvPr/>
        </p:nvGraphicFramePr>
        <p:xfrm>
          <a:off x="189461" y="1751726"/>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7" name="テキスト ボックス 6">
            <a:extLst>
              <a:ext uri="{FF2B5EF4-FFF2-40B4-BE49-F238E27FC236}">
                <a16:creationId xmlns:a16="http://schemas.microsoft.com/office/drawing/2014/main" id="{D3244DD8-8D6B-6037-5219-83C9695D0C20}"/>
              </a:ext>
            </a:extLst>
          </p:cNvPr>
          <p:cNvSpPr txBox="1"/>
          <p:nvPr/>
        </p:nvSpPr>
        <p:spPr>
          <a:xfrm>
            <a:off x="3494126" y="1088760"/>
            <a:ext cx="28183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更新</a:t>
            </a:r>
          </a:p>
        </p:txBody>
      </p:sp>
      <p:cxnSp>
        <p:nvCxnSpPr>
          <p:cNvPr id="10" name="直線コネクタ 9">
            <a:extLst>
              <a:ext uri="{FF2B5EF4-FFF2-40B4-BE49-F238E27FC236}">
                <a16:creationId xmlns:a16="http://schemas.microsoft.com/office/drawing/2014/main" id="{2FBD8CFA-FD26-1D34-F52F-62A257E875EE}"/>
              </a:ext>
            </a:extLst>
          </p:cNvPr>
          <p:cNvCxnSpPr/>
          <p:nvPr/>
        </p:nvCxnSpPr>
        <p:spPr>
          <a:xfrm flipV="1">
            <a:off x="2951435" y="2790019"/>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AF41852F-98DC-3D64-E308-ADB3D31DDB48}"/>
              </a:ext>
            </a:extLst>
          </p:cNvPr>
          <p:cNvSpPr txBox="1"/>
          <p:nvPr/>
        </p:nvSpPr>
        <p:spPr>
          <a:xfrm>
            <a:off x="3954535" y="2471892"/>
            <a:ext cx="65114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9" name="コンテンツ プレースホルダー 2">
            <a:extLst>
              <a:ext uri="{FF2B5EF4-FFF2-40B4-BE49-F238E27FC236}">
                <a16:creationId xmlns:a16="http://schemas.microsoft.com/office/drawing/2014/main" id="{6A97DF90-3982-8B4A-0404-B5A0817658C1}"/>
              </a:ext>
            </a:extLst>
          </p:cNvPr>
          <p:cNvSpPr txBox="1">
            <a:spLocks/>
          </p:cNvSpPr>
          <p:nvPr/>
        </p:nvSpPr>
        <p:spPr>
          <a:xfrm>
            <a:off x="4670750" y="856367"/>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sp>
        <p:nvSpPr>
          <p:cNvPr id="20" name="テキスト ボックス 19">
            <a:extLst>
              <a:ext uri="{FF2B5EF4-FFF2-40B4-BE49-F238E27FC236}">
                <a16:creationId xmlns:a16="http://schemas.microsoft.com/office/drawing/2014/main" id="{77265D31-13F0-FDB4-B437-BB82698B3A26}"/>
              </a:ext>
            </a:extLst>
          </p:cNvPr>
          <p:cNvSpPr txBox="1"/>
          <p:nvPr/>
        </p:nvSpPr>
        <p:spPr>
          <a:xfrm>
            <a:off x="4898794" y="2960274"/>
            <a:ext cx="3995347"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dirty="0">
                <a:solidFill>
                  <a:prstClr val="black"/>
                </a:solidFill>
                <a:latin typeface="Calibri" panose="020F0502020204030204"/>
                <a:ea typeface="游ゴシック" panose="020B0400000000000000" pitchFamily="50" charset="-128"/>
              </a:rPr>
              <a:t>「</a:t>
            </a:r>
            <a:r>
              <a:rPr kumimoji="1" lang="en-US" altLang="ja-JP" sz="2100" dirty="0">
                <a:solidFill>
                  <a:prstClr val="black"/>
                </a:solidFill>
                <a:latin typeface="Calibri" panose="020F0502020204030204"/>
                <a:ea typeface="游ゴシック" panose="020B0400000000000000" pitchFamily="50" charset="-128"/>
              </a:rPr>
              <a:t>400</a:t>
            </a:r>
            <a:r>
              <a:rPr kumimoji="1" lang="ja-JP" altLang="en-US" sz="2100" dirty="0">
                <a:solidFill>
                  <a:prstClr val="black"/>
                </a:solidFill>
                <a:latin typeface="Calibri" panose="020F0502020204030204"/>
                <a:ea typeface="游ゴシック" panose="020B0400000000000000" pitchFamily="50" charset="-128"/>
              </a:rPr>
              <a:t>」をすべて「</a:t>
            </a:r>
            <a:r>
              <a:rPr kumimoji="1" lang="en-US" altLang="ja-JP" sz="2100" dirty="0">
                <a:solidFill>
                  <a:prstClr val="black"/>
                </a:solidFill>
                <a:latin typeface="Calibri" panose="020F0502020204030204"/>
                <a:ea typeface="游ゴシック" panose="020B0400000000000000" pitchFamily="50" charset="-128"/>
              </a:rPr>
              <a:t>350</a:t>
            </a:r>
            <a:r>
              <a:rPr kumimoji="1" lang="ja-JP" altLang="en-US" sz="2100" dirty="0">
                <a:solidFill>
                  <a:prstClr val="black"/>
                </a:solidFill>
                <a:latin typeface="Calibri" panose="020F0502020204030204"/>
                <a:ea typeface="游ゴシック" panose="020B0400000000000000" pitchFamily="50" charset="-128"/>
              </a:rPr>
              <a:t>」に変更</a:t>
            </a:r>
            <a:endPar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 name="角丸四角形 7">
            <a:extLst>
              <a:ext uri="{FF2B5EF4-FFF2-40B4-BE49-F238E27FC236}">
                <a16:creationId xmlns:a16="http://schemas.microsoft.com/office/drawing/2014/main" id="{DC5BAFB3-742B-3CAC-4C3A-98E93F5840FB}"/>
              </a:ext>
            </a:extLst>
          </p:cNvPr>
          <p:cNvSpPr/>
          <p:nvPr/>
        </p:nvSpPr>
        <p:spPr>
          <a:xfrm>
            <a:off x="4723657" y="2790019"/>
            <a:ext cx="4322827" cy="766040"/>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2" name="直線コネクタ 21">
            <a:extLst>
              <a:ext uri="{FF2B5EF4-FFF2-40B4-BE49-F238E27FC236}">
                <a16:creationId xmlns:a16="http://schemas.microsoft.com/office/drawing/2014/main" id="{36EB3176-43FA-D52A-87AD-4A7290F4E197}"/>
              </a:ext>
            </a:extLst>
          </p:cNvPr>
          <p:cNvCxnSpPr/>
          <p:nvPr/>
        </p:nvCxnSpPr>
        <p:spPr>
          <a:xfrm flipV="1">
            <a:off x="2952456" y="3231619"/>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C810CB08-75D9-4BF3-9344-A8D69274F514}"/>
              </a:ext>
            </a:extLst>
          </p:cNvPr>
          <p:cNvSpPr txBox="1"/>
          <p:nvPr/>
        </p:nvSpPr>
        <p:spPr>
          <a:xfrm>
            <a:off x="3955556" y="2913492"/>
            <a:ext cx="65114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8627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EFA20A22-DA2C-1C36-8FBA-0BBCCC298471}"/>
              </a:ext>
            </a:extLst>
          </p:cNvPr>
          <p:cNvGraphicFramePr>
            <a:graphicFrameLocks noGrp="1"/>
          </p:cNvGraphicFramePr>
          <p:nvPr/>
        </p:nvGraphicFramePr>
        <p:xfrm>
          <a:off x="189461" y="1751726"/>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2" name="タイトル 1">
            <a:extLst>
              <a:ext uri="{FF2B5EF4-FFF2-40B4-BE49-F238E27FC236}">
                <a16:creationId xmlns:a16="http://schemas.microsoft.com/office/drawing/2014/main" id="{FB1961CA-2ED5-4214-8C97-48A7A34137CB}"/>
              </a:ext>
            </a:extLst>
          </p:cNvPr>
          <p:cNvSpPr>
            <a:spLocks noGrp="1"/>
          </p:cNvSpPr>
          <p:nvPr>
            <p:ph type="title"/>
          </p:nvPr>
        </p:nvSpPr>
        <p:spPr/>
        <p:txBody>
          <a:bodyPr>
            <a:noAutofit/>
          </a:bodyPr>
          <a:lstStyle/>
          <a:p>
            <a:r>
              <a:rPr kumimoji="1" lang="ja-JP" altLang="en-US" sz="2800" dirty="0"/>
              <a:t>正規化前の問題</a:t>
            </a:r>
          </a:p>
        </p:txBody>
      </p:sp>
      <p:sp>
        <p:nvSpPr>
          <p:cNvPr id="4" name="スライド番号プレースホルダー 3">
            <a:extLst>
              <a:ext uri="{FF2B5EF4-FFF2-40B4-BE49-F238E27FC236}">
                <a16:creationId xmlns:a16="http://schemas.microsoft.com/office/drawing/2014/main" id="{A8B7D6EA-A29C-45AF-99E2-F58CA9BAB8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28155D70-A23E-4CE9-A29B-ABF8D6B07D0B}"/>
              </a:ext>
            </a:extLst>
          </p:cNvPr>
          <p:cNvSpPr txBox="1"/>
          <p:nvPr/>
        </p:nvSpPr>
        <p:spPr>
          <a:xfrm>
            <a:off x="3494126" y="1088760"/>
            <a:ext cx="28183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更新</a:t>
            </a:r>
          </a:p>
        </p:txBody>
      </p:sp>
      <p:cxnSp>
        <p:nvCxnSpPr>
          <p:cNvPr id="11" name="直線コネクタ 10">
            <a:extLst>
              <a:ext uri="{FF2B5EF4-FFF2-40B4-BE49-F238E27FC236}">
                <a16:creationId xmlns:a16="http://schemas.microsoft.com/office/drawing/2014/main" id="{C3F5EBC5-29C2-419C-A995-5C759E216151}"/>
              </a:ext>
            </a:extLst>
          </p:cNvPr>
          <p:cNvCxnSpPr/>
          <p:nvPr/>
        </p:nvCxnSpPr>
        <p:spPr>
          <a:xfrm flipV="1">
            <a:off x="2951435" y="2790019"/>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2C844B9-DA30-464A-8225-49E29B726A81}"/>
              </a:ext>
            </a:extLst>
          </p:cNvPr>
          <p:cNvSpPr txBox="1"/>
          <p:nvPr/>
        </p:nvSpPr>
        <p:spPr>
          <a:xfrm>
            <a:off x="3954535" y="2471892"/>
            <a:ext cx="65114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 name="コンテンツ プレースホルダー 2">
            <a:extLst>
              <a:ext uri="{FF2B5EF4-FFF2-40B4-BE49-F238E27FC236}">
                <a16:creationId xmlns:a16="http://schemas.microsoft.com/office/drawing/2014/main" id="{45B61B20-F646-41FA-8802-8344B1354966}"/>
              </a:ext>
            </a:extLst>
          </p:cNvPr>
          <p:cNvSpPr txBox="1">
            <a:spLocks/>
          </p:cNvSpPr>
          <p:nvPr/>
        </p:nvSpPr>
        <p:spPr>
          <a:xfrm>
            <a:off x="4670750" y="856367"/>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sp>
        <p:nvSpPr>
          <p:cNvPr id="13" name="角丸四角形 7">
            <a:extLst>
              <a:ext uri="{FF2B5EF4-FFF2-40B4-BE49-F238E27FC236}">
                <a16:creationId xmlns:a16="http://schemas.microsoft.com/office/drawing/2014/main" id="{8F2D4588-051E-47F1-BF75-B83156567EC5}"/>
              </a:ext>
            </a:extLst>
          </p:cNvPr>
          <p:cNvSpPr/>
          <p:nvPr/>
        </p:nvSpPr>
        <p:spPr>
          <a:xfrm>
            <a:off x="4572000" y="4679073"/>
            <a:ext cx="4192844" cy="1465803"/>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346C7D03-6A86-4F9C-B4A9-5E19038EB1EA}"/>
              </a:ext>
            </a:extLst>
          </p:cNvPr>
          <p:cNvSpPr txBox="1"/>
          <p:nvPr/>
        </p:nvSpPr>
        <p:spPr>
          <a:xfrm>
            <a:off x="4747137" y="4953099"/>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昼食の値段が１つのはずなのに、</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350, 400 </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の違った値段の記録があり、不整合がある</a:t>
            </a:r>
          </a:p>
        </p:txBody>
      </p:sp>
      <p:sp>
        <p:nvSpPr>
          <p:cNvPr id="7" name="テキスト ボックス 6">
            <a:extLst>
              <a:ext uri="{FF2B5EF4-FFF2-40B4-BE49-F238E27FC236}">
                <a16:creationId xmlns:a16="http://schemas.microsoft.com/office/drawing/2014/main" id="{7DEFCF7C-9A54-A29C-7457-F7C64B10332A}"/>
              </a:ext>
            </a:extLst>
          </p:cNvPr>
          <p:cNvSpPr txBox="1"/>
          <p:nvPr/>
        </p:nvSpPr>
        <p:spPr>
          <a:xfrm>
            <a:off x="4715903" y="2919143"/>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」をすべて「</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」に変更する必要があるが、変更を間違ったとする</a:t>
            </a:r>
          </a:p>
        </p:txBody>
      </p:sp>
      <p:sp>
        <p:nvSpPr>
          <p:cNvPr id="8" name="角丸四角形 7">
            <a:extLst>
              <a:ext uri="{FF2B5EF4-FFF2-40B4-BE49-F238E27FC236}">
                <a16:creationId xmlns:a16="http://schemas.microsoft.com/office/drawing/2014/main" id="{7C72F329-2B46-2FC4-9E25-6825D77BB39A}"/>
              </a:ext>
            </a:extLst>
          </p:cNvPr>
          <p:cNvSpPr/>
          <p:nvPr/>
        </p:nvSpPr>
        <p:spPr>
          <a:xfrm>
            <a:off x="4540767" y="2748888"/>
            <a:ext cx="4192844" cy="1367080"/>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矢印: 下 9">
            <a:extLst>
              <a:ext uri="{FF2B5EF4-FFF2-40B4-BE49-F238E27FC236}">
                <a16:creationId xmlns:a16="http://schemas.microsoft.com/office/drawing/2014/main" id="{DB348334-2A96-A91A-37CF-821BE9FBD9C9}"/>
              </a:ext>
            </a:extLst>
          </p:cNvPr>
          <p:cNvSpPr/>
          <p:nvPr/>
        </p:nvSpPr>
        <p:spPr>
          <a:xfrm>
            <a:off x="6277675" y="4280635"/>
            <a:ext cx="781493" cy="2875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25809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冗長なデータ</a:t>
            </a:r>
            <a:r>
              <a:rPr lang="ja-JP" altLang="en-US" dirty="0"/>
              <a:t>の例①</a:t>
            </a:r>
            <a:endParaRPr kumimoji="1" lang="ja-JP" altLang="en-US" dirty="0"/>
          </a:p>
        </p:txBody>
      </p:sp>
      <p:sp>
        <p:nvSpPr>
          <p:cNvPr id="3" name="コンテンツ プレースホルダー 2"/>
          <p:cNvSpPr>
            <a:spLocks noGrp="1"/>
          </p:cNvSpPr>
          <p:nvPr>
            <p:ph idx="1"/>
          </p:nvPr>
        </p:nvSpPr>
        <p:spPr>
          <a:xfrm>
            <a:off x="321845" y="846253"/>
            <a:ext cx="8461208" cy="1030673"/>
          </a:xfrm>
        </p:spPr>
        <p:txBody>
          <a:bodyPr>
            <a:normAutofit/>
          </a:bodyPr>
          <a:lstStyle/>
          <a:p>
            <a:pPr marL="0" indent="0">
              <a:buNone/>
            </a:pPr>
            <a:r>
              <a:rPr lang="ja-JP" altLang="en-US" sz="2400" b="1" dirty="0"/>
              <a:t>生徒の名前</a:t>
            </a:r>
            <a:r>
              <a:rPr lang="ja-JP" altLang="en-US" sz="2400" dirty="0"/>
              <a:t>、生徒が所属する</a:t>
            </a:r>
            <a:r>
              <a:rPr lang="ja-JP" altLang="en-US" sz="2400" b="1" dirty="0"/>
              <a:t>クラス、教科、成績</a:t>
            </a:r>
            <a:r>
              <a:rPr lang="ja-JP" altLang="en-US" sz="2400" dirty="0"/>
              <a:t>を記録するテーブル</a:t>
            </a:r>
            <a:endParaRPr kumimoji="1" lang="ja-JP" altLang="en-US"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16</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303106543"/>
              </p:ext>
            </p:extLst>
          </p:nvPr>
        </p:nvGraphicFramePr>
        <p:xfrm>
          <a:off x="481095" y="2001972"/>
          <a:ext cx="8461376" cy="2286000"/>
        </p:xfrm>
        <a:graphic>
          <a:graphicData uri="http://schemas.openxmlformats.org/drawingml/2006/table">
            <a:tbl>
              <a:tblPr>
                <a:tableStyleId>{BDBED569-4797-4DF1-A0F4-6AAB3CD982D8}</a:tableStyleId>
              </a:tblPr>
              <a:tblGrid>
                <a:gridCol w="2115344">
                  <a:extLst>
                    <a:ext uri="{9D8B030D-6E8A-4147-A177-3AD203B41FA5}">
                      <a16:colId xmlns:a16="http://schemas.microsoft.com/office/drawing/2014/main" val="231757452"/>
                    </a:ext>
                  </a:extLst>
                </a:gridCol>
                <a:gridCol w="2115344">
                  <a:extLst>
                    <a:ext uri="{9D8B030D-6E8A-4147-A177-3AD203B41FA5}">
                      <a16:colId xmlns:a16="http://schemas.microsoft.com/office/drawing/2014/main" val="3981656388"/>
                    </a:ext>
                  </a:extLst>
                </a:gridCol>
                <a:gridCol w="2115344">
                  <a:extLst>
                    <a:ext uri="{9D8B030D-6E8A-4147-A177-3AD203B41FA5}">
                      <a16:colId xmlns:a16="http://schemas.microsoft.com/office/drawing/2014/main" val="139268221"/>
                    </a:ext>
                  </a:extLst>
                </a:gridCol>
                <a:gridCol w="2115344">
                  <a:extLst>
                    <a:ext uri="{9D8B030D-6E8A-4147-A177-3AD203B41FA5}">
                      <a16:colId xmlns:a16="http://schemas.microsoft.com/office/drawing/2014/main" val="3222661776"/>
                    </a:ext>
                  </a:extLst>
                </a:gridCol>
              </a:tblGrid>
              <a:tr h="365760">
                <a:tc>
                  <a:txBody>
                    <a:bodyPr/>
                    <a:lstStyle/>
                    <a:p>
                      <a:r>
                        <a:rPr lang="ja-JP" altLang="en-US" sz="2400" b="1" dirty="0"/>
                        <a:t>生徒名</a:t>
                      </a:r>
                    </a:p>
                  </a:txBody>
                  <a:tcPr anchor="ctr"/>
                </a:tc>
                <a:tc>
                  <a:txBody>
                    <a:bodyPr/>
                    <a:lstStyle/>
                    <a:p>
                      <a:r>
                        <a:rPr lang="ja-JP" altLang="en-US" sz="2400" b="1" dirty="0"/>
                        <a:t>クラス</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2642690199"/>
                  </a:ext>
                </a:extLst>
              </a:tr>
              <a:tr h="411028">
                <a:tc>
                  <a:txBody>
                    <a:bodyPr/>
                    <a:lstStyle/>
                    <a:p>
                      <a:r>
                        <a:rPr lang="ja-JP" altLang="en-US" sz="2400" b="1" dirty="0">
                          <a:solidFill>
                            <a:srgbClr val="FF0000"/>
                          </a:solidFill>
                        </a:rPr>
                        <a:t>田中</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sz="2400" b="1" dirty="0">
                          <a:solidFill>
                            <a:srgbClr val="FF0000"/>
                          </a:solidFill>
                        </a:rPr>
                        <a:t>A</a:t>
                      </a:r>
                      <a:r>
                        <a:rPr lang="ja-JP" altLang="en-US" sz="2400" b="1" dirty="0">
                          <a:solidFill>
                            <a:srgbClr val="FF0000"/>
                          </a:solidFill>
                        </a:rPr>
                        <a:t>組</a:t>
                      </a:r>
                    </a:p>
                  </a:txBody>
                  <a:tcPr anchor="ctr"/>
                </a:tc>
                <a:tc>
                  <a:txBody>
                    <a:bodyPr/>
                    <a:lstStyle/>
                    <a:p>
                      <a:r>
                        <a:rPr lang="ja-JP" altLang="en-US" sz="2400"/>
                        <a:t>数学</a:t>
                      </a:r>
                      <a:endParaRPr lang="ja-JP" altLang="en-US" sz="2400" b="0"/>
                    </a:p>
                  </a:txBody>
                  <a:tcPr anchor="ctr"/>
                </a:tc>
                <a:tc>
                  <a:txBody>
                    <a:bodyPr/>
                    <a:lstStyle/>
                    <a:p>
                      <a:r>
                        <a:rPr lang="en-US" altLang="ja-JP" sz="2400"/>
                        <a:t>85</a:t>
                      </a:r>
                      <a:endParaRPr lang="en-US" altLang="ja-JP" sz="2400" b="0"/>
                    </a:p>
                  </a:txBody>
                  <a:tcPr anchor="ctr"/>
                </a:tc>
                <a:extLst>
                  <a:ext uri="{0D108BD9-81ED-4DB2-BD59-A6C34878D82A}">
                    <a16:rowId xmlns:a16="http://schemas.microsoft.com/office/drawing/2014/main" val="189171590"/>
                  </a:ext>
                </a:extLst>
              </a:tr>
              <a:tr h="365760">
                <a:tc>
                  <a:txBody>
                    <a:bodyPr/>
                    <a:lstStyle/>
                    <a:p>
                      <a:r>
                        <a:rPr lang="ja-JP" altLang="en-US" sz="2400" b="1" dirty="0">
                          <a:solidFill>
                            <a:srgbClr val="FF0000"/>
                          </a:solidFill>
                        </a:rPr>
                        <a:t>田中</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sz="2400" b="1" dirty="0">
                          <a:solidFill>
                            <a:srgbClr val="FF0000"/>
                          </a:solidFill>
                        </a:rPr>
                        <a:t>A</a:t>
                      </a:r>
                      <a:r>
                        <a:rPr lang="ja-JP" altLang="en-US" sz="2400" b="1" dirty="0">
                          <a:solidFill>
                            <a:srgbClr val="FF0000"/>
                          </a:solidFill>
                        </a:rPr>
                        <a:t>組</a:t>
                      </a:r>
                    </a:p>
                  </a:txBody>
                  <a:tcPr anchor="ctr"/>
                </a:tc>
                <a:tc>
                  <a:txBody>
                    <a:bodyPr/>
                    <a:lstStyle/>
                    <a:p>
                      <a:r>
                        <a:rPr lang="ja-JP" altLang="en-US" sz="2400" dirty="0"/>
                        <a:t>英語</a:t>
                      </a:r>
                      <a:endParaRPr lang="ja-JP" altLang="en-US" sz="2400" b="0" dirty="0"/>
                    </a:p>
                  </a:txBody>
                  <a:tcPr anchor="ctr"/>
                </a:tc>
                <a:tc>
                  <a:txBody>
                    <a:bodyPr/>
                    <a:lstStyle/>
                    <a:p>
                      <a:r>
                        <a:rPr lang="en-US" altLang="ja-JP" sz="2400"/>
                        <a:t>90</a:t>
                      </a:r>
                      <a:endParaRPr lang="en-US" altLang="ja-JP" sz="2400" b="0"/>
                    </a:p>
                  </a:txBody>
                  <a:tcPr anchor="ctr"/>
                </a:tc>
                <a:extLst>
                  <a:ext uri="{0D108BD9-81ED-4DB2-BD59-A6C34878D82A}">
                    <a16:rowId xmlns:a16="http://schemas.microsoft.com/office/drawing/2014/main" val="3268933829"/>
                  </a:ext>
                </a:extLst>
              </a:tr>
              <a:tr h="365760">
                <a:tc>
                  <a:txBody>
                    <a:bodyPr/>
                    <a:lstStyle/>
                    <a:p>
                      <a:r>
                        <a:rPr lang="ja-JP" altLang="en-US" sz="2400" b="1" dirty="0">
                          <a:solidFill>
                            <a:srgbClr val="7030A0"/>
                          </a:solidFill>
                        </a:rPr>
                        <a:t>佐藤</a:t>
                      </a:r>
                    </a:p>
                  </a:txBody>
                  <a:tcPr anchor="ctr"/>
                </a:tc>
                <a:tc>
                  <a:txBody>
                    <a:bodyPr/>
                    <a:lstStyle/>
                    <a:p>
                      <a:r>
                        <a:rPr lang="en-US" altLang="ja-JP" sz="2400" b="1" dirty="0">
                          <a:solidFill>
                            <a:srgbClr val="7030A0"/>
                          </a:solidFill>
                        </a:rPr>
                        <a:t>3</a:t>
                      </a:r>
                      <a:r>
                        <a:rPr lang="ja-JP" altLang="en-US" sz="2400" b="1" dirty="0">
                          <a:solidFill>
                            <a:srgbClr val="7030A0"/>
                          </a:solidFill>
                        </a:rPr>
                        <a:t>年</a:t>
                      </a:r>
                      <a:r>
                        <a:rPr lang="en-US" sz="2400" b="1" dirty="0">
                          <a:solidFill>
                            <a:srgbClr val="7030A0"/>
                          </a:solidFill>
                        </a:rPr>
                        <a:t>B</a:t>
                      </a:r>
                      <a:r>
                        <a:rPr lang="ja-JP" altLang="en-US" sz="2400" b="1" dirty="0">
                          <a:solidFill>
                            <a:srgbClr val="7030A0"/>
                          </a:solidFill>
                        </a:rPr>
                        <a:t>組</a:t>
                      </a:r>
                    </a:p>
                  </a:txBody>
                  <a:tcPr anchor="ctr"/>
                </a:tc>
                <a:tc>
                  <a:txBody>
                    <a:bodyPr/>
                    <a:lstStyle/>
                    <a:p>
                      <a:r>
                        <a:rPr lang="ja-JP" altLang="en-US" sz="2400" dirty="0"/>
                        <a:t>数学</a:t>
                      </a:r>
                      <a:endParaRPr lang="ja-JP" altLang="en-US" sz="2400" b="0" dirty="0"/>
                    </a:p>
                  </a:txBody>
                  <a:tcPr anchor="ctr"/>
                </a:tc>
                <a:tc>
                  <a:txBody>
                    <a:bodyPr/>
                    <a:lstStyle/>
                    <a:p>
                      <a:r>
                        <a:rPr lang="en-US" altLang="ja-JP" sz="2400" dirty="0"/>
                        <a:t>88</a:t>
                      </a:r>
                      <a:endParaRPr lang="en-US" altLang="ja-JP" sz="2400" b="0" dirty="0"/>
                    </a:p>
                  </a:txBody>
                  <a:tcPr anchor="ctr"/>
                </a:tc>
                <a:extLst>
                  <a:ext uri="{0D108BD9-81ED-4DB2-BD59-A6C34878D82A}">
                    <a16:rowId xmlns:a16="http://schemas.microsoft.com/office/drawing/2014/main" val="124522760"/>
                  </a:ext>
                </a:extLst>
              </a:tr>
              <a:tr h="365760">
                <a:tc>
                  <a:txBody>
                    <a:bodyPr/>
                    <a:lstStyle/>
                    <a:p>
                      <a:r>
                        <a:rPr lang="ja-JP" altLang="en-US" sz="2400" b="1">
                          <a:solidFill>
                            <a:srgbClr val="7030A0"/>
                          </a:solidFill>
                        </a:rPr>
                        <a:t>佐藤</a:t>
                      </a:r>
                    </a:p>
                  </a:txBody>
                  <a:tcPr anchor="ctr"/>
                </a:tc>
                <a:tc>
                  <a:txBody>
                    <a:bodyPr/>
                    <a:lstStyle/>
                    <a:p>
                      <a:r>
                        <a:rPr lang="en-US" altLang="ja-JP" sz="2400" b="1" dirty="0">
                          <a:solidFill>
                            <a:srgbClr val="7030A0"/>
                          </a:solidFill>
                        </a:rPr>
                        <a:t>3</a:t>
                      </a:r>
                      <a:r>
                        <a:rPr lang="ja-JP" altLang="en-US" sz="2400" b="1" dirty="0">
                          <a:solidFill>
                            <a:srgbClr val="7030A0"/>
                          </a:solidFill>
                        </a:rPr>
                        <a:t>年</a:t>
                      </a:r>
                      <a:r>
                        <a:rPr lang="en-US" sz="2400" b="1" dirty="0">
                          <a:solidFill>
                            <a:srgbClr val="7030A0"/>
                          </a:solidFill>
                        </a:rPr>
                        <a:t>B</a:t>
                      </a:r>
                      <a:r>
                        <a:rPr lang="ja-JP" altLang="en-US" sz="2400" b="1" dirty="0">
                          <a:solidFill>
                            <a:srgbClr val="7030A0"/>
                          </a:solidFill>
                        </a:rPr>
                        <a:t>組</a:t>
                      </a:r>
                    </a:p>
                  </a:txBody>
                  <a:tcPr anchor="ctr"/>
                </a:tc>
                <a:tc>
                  <a:txBody>
                    <a:bodyPr/>
                    <a:lstStyle/>
                    <a:p>
                      <a:r>
                        <a:rPr lang="ja-JP" altLang="en-US" sz="2400"/>
                        <a:t>英語</a:t>
                      </a:r>
                      <a:endParaRPr lang="ja-JP" altLang="en-US" sz="2400" b="0"/>
                    </a:p>
                  </a:txBody>
                  <a:tcPr anchor="ctr"/>
                </a:tc>
                <a:tc>
                  <a:txBody>
                    <a:bodyPr/>
                    <a:lstStyle/>
                    <a:p>
                      <a:r>
                        <a:rPr lang="en-US" altLang="ja-JP" sz="2400" dirty="0"/>
                        <a:t>92</a:t>
                      </a:r>
                      <a:endParaRPr lang="en-US" altLang="ja-JP" sz="2400" b="0" dirty="0"/>
                    </a:p>
                  </a:txBody>
                  <a:tcPr anchor="ctr"/>
                </a:tc>
                <a:extLst>
                  <a:ext uri="{0D108BD9-81ED-4DB2-BD59-A6C34878D82A}">
                    <a16:rowId xmlns:a16="http://schemas.microsoft.com/office/drawing/2014/main" val="4187968619"/>
                  </a:ext>
                </a:extLst>
              </a:tr>
            </a:tbl>
          </a:graphicData>
        </a:graphic>
      </p:graphicFrame>
      <p:sp>
        <p:nvSpPr>
          <p:cNvPr id="6" name="正方形/長方形 5"/>
          <p:cNvSpPr/>
          <p:nvPr/>
        </p:nvSpPr>
        <p:spPr>
          <a:xfrm>
            <a:off x="2425783" y="4906663"/>
            <a:ext cx="4572000" cy="830997"/>
          </a:xfrm>
          <a:prstGeom prst="rect">
            <a:avLst/>
          </a:prstGeom>
        </p:spPr>
        <p:txBody>
          <a:bodyPr>
            <a:spAutoFit/>
          </a:bodyPr>
          <a:lstStyle/>
          <a:p>
            <a:r>
              <a:rPr lang="ja-JP" altLang="en-US" sz="2400" dirty="0"/>
              <a:t>「生徒名」と「クラス」の情報が冗長に繰り返されている</a:t>
            </a:r>
          </a:p>
        </p:txBody>
      </p:sp>
    </p:spTree>
    <p:extLst>
      <p:ext uri="{BB962C8B-B14F-4D97-AF65-F5344CB8AC3E}">
        <p14:creationId xmlns:p14="http://schemas.microsoft.com/office/powerpoint/2010/main" val="170541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type="body" idx="1"/>
          </p:nvPr>
        </p:nvSpPr>
        <p:spPr>
          <a:xfrm>
            <a:off x="414338" y="1738313"/>
            <a:ext cx="8181975" cy="3351847"/>
          </a:xfrm>
          <a:noFill/>
        </p:spPr>
        <p:txBody>
          <a:bodyPr>
            <a:normAutofit/>
          </a:bodyPr>
          <a:lstStyle/>
          <a:p>
            <a:pPr marL="255985" indent="-255985">
              <a:spcBef>
                <a:spcPct val="50000"/>
              </a:spcBef>
              <a:buNone/>
              <a:tabLst>
                <a:tab pos="1289447" algn="l"/>
              </a:tabLst>
            </a:pPr>
            <a:r>
              <a:rPr lang="en-US" sz="2000" dirty="0"/>
              <a:t>	</a:t>
            </a:r>
            <a:endParaRPr lang="en-US" sz="2000" b="1" dirty="0">
              <a:solidFill>
                <a:srgbClr val="FF0000"/>
              </a:solidFill>
            </a:endParaRPr>
          </a:p>
        </p:txBody>
      </p:sp>
      <p:sp>
        <p:nvSpPr>
          <p:cNvPr id="15363" name="Rectangle 2"/>
          <p:cNvSpPr>
            <a:spLocks noGrp="1" noChangeArrowheads="1"/>
          </p:cNvSpPr>
          <p:nvPr>
            <p:ph type="title"/>
          </p:nvPr>
        </p:nvSpPr>
        <p:spPr/>
        <p:txBody>
          <a:bodyPr>
            <a:normAutofit fontScale="90000"/>
          </a:bodyPr>
          <a:lstStyle/>
          <a:p>
            <a:pPr eaLnBrk="1" hangingPunct="1"/>
            <a:r>
              <a:rPr lang="ja-JP" altLang="en-US" dirty="0"/>
              <a:t>冗長なデータの例②</a:t>
            </a:r>
            <a:endParaRPr lang="en-US" dirty="0"/>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5" name="Rectangle 3"/>
          <p:cNvSpPr txBox="1">
            <a:spLocks/>
          </p:cNvSpPr>
          <p:nvPr/>
        </p:nvSpPr>
        <p:spPr>
          <a:xfrm>
            <a:off x="2360717" y="5092440"/>
            <a:ext cx="6235596" cy="64082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会計</a:t>
            </a:r>
            <a:r>
              <a:rPr kumimoji="1" lang="ja-JP" altLang="en-US" sz="2800" b="1" i="0" u="sng" strike="noStrike" kern="1200" cap="none" spc="0" normalizeH="0" baseline="0" noProof="0" dirty="0" err="1">
                <a:ln>
                  <a:noFill/>
                </a:ln>
                <a:solidFill>
                  <a:srgbClr val="FF0000"/>
                </a:solidFill>
                <a:effectLst/>
                <a:uLnTx/>
                <a:uFillTx/>
                <a:latin typeface="Calibri" panose="020F0502020204030204"/>
                <a:ea typeface="游ゴシック" panose="020B0400000000000000" pitchFamily="50" charset="-128"/>
                <a:cs typeface="+mn-cs"/>
              </a:rPr>
              <a:t>ー</a:t>
            </a:r>
            <a:r>
              <a:rPr kumimoji="1" lang="en-US" altLang="ja-JP"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a:t>
            </a:r>
            <a:r>
              <a:rPr kumimoji="1" lang="ja-JP" altLang="en-US" sz="2800" b="1" i="0" u="sng" strike="noStrike" kern="1200" cap="none" spc="0" normalizeH="0" baseline="0" noProof="0" dirty="0" err="1">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窓口</a:t>
            </a:r>
            <a:r>
              <a:rPr kumimoji="1" lang="ja-JP" altLang="en-US" sz="2800" b="1" i="0" u="sng" strike="noStrike" kern="1200" cap="none" spc="0" normalizeH="0" baseline="0" noProof="0" dirty="0" err="1">
                <a:ln>
                  <a:noFill/>
                </a:ln>
                <a:solidFill>
                  <a:srgbClr val="FF0000"/>
                </a:solidFill>
                <a:effectLst/>
                <a:uLnTx/>
                <a:uFillTx/>
                <a:latin typeface="Calibri" panose="020F0502020204030204"/>
                <a:ea typeface="游ゴシック" panose="020B0400000000000000" pitchFamily="50" charset="-128"/>
                <a:cs typeface="+mn-cs"/>
              </a:rPr>
              <a:t>ー</a:t>
            </a:r>
            <a:r>
              <a:rPr kumimoji="1" lang="en-US" altLang="ja-JP"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B</a:t>
            </a:r>
            <a:r>
              <a:rPr kumimoji="1" lang="ja-JP" altLang="en-US"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が複数個所にあるのが冗長</a:t>
            </a:r>
          </a:p>
        </p:txBody>
      </p:sp>
      <p:pic>
        <p:nvPicPr>
          <p:cNvPr id="3" name="図 2">
            <a:extLst>
              <a:ext uri="{FF2B5EF4-FFF2-40B4-BE49-F238E27FC236}">
                <a16:creationId xmlns:a16="http://schemas.microsoft.com/office/drawing/2014/main" id="{64BB95DC-732F-4B6E-8140-246946F06EAF}"/>
              </a:ext>
            </a:extLst>
          </p:cNvPr>
          <p:cNvPicPr>
            <a:picLocks noChangeAspect="1"/>
          </p:cNvPicPr>
          <p:nvPr/>
        </p:nvPicPr>
        <p:blipFill>
          <a:blip r:embed="rId3"/>
          <a:stretch>
            <a:fillRect/>
          </a:stretch>
        </p:blipFill>
        <p:spPr>
          <a:xfrm>
            <a:off x="171452" y="1029688"/>
            <a:ext cx="8181975" cy="3783660"/>
          </a:xfrm>
          <a:prstGeom prst="rect">
            <a:avLst/>
          </a:prstGeom>
        </p:spPr>
      </p:pic>
    </p:spTree>
    <p:extLst>
      <p:ext uri="{BB962C8B-B14F-4D97-AF65-F5344CB8AC3E}">
        <p14:creationId xmlns:p14="http://schemas.microsoft.com/office/powerpoint/2010/main" val="25184811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ここまでのまとめ</a:t>
            </a:r>
          </a:p>
        </p:txBody>
      </p:sp>
      <p:sp>
        <p:nvSpPr>
          <p:cNvPr id="3" name="コンテンツ プレースホルダー 2"/>
          <p:cNvSpPr>
            <a:spLocks noGrp="1"/>
          </p:cNvSpPr>
          <p:nvPr>
            <p:ph idx="1"/>
          </p:nvPr>
        </p:nvSpPr>
        <p:spPr/>
        <p:txBody>
          <a:bodyPr>
            <a:normAutofit/>
          </a:bodyPr>
          <a:lstStyle/>
          <a:p>
            <a:r>
              <a:rPr kumimoji="1" lang="ja-JP" altLang="en-US" sz="2400" b="1" dirty="0"/>
              <a:t>冗長なデータの定義</a:t>
            </a:r>
            <a:endParaRPr kumimoji="1" lang="en-US" altLang="ja-JP" sz="2400" b="1" dirty="0"/>
          </a:p>
          <a:p>
            <a:pPr marL="0" indent="0">
              <a:buNone/>
            </a:pPr>
            <a:r>
              <a:rPr kumimoji="1" lang="ja-JP" altLang="en-US" sz="2400" dirty="0"/>
              <a:t>不必要に</a:t>
            </a:r>
            <a:r>
              <a:rPr kumimoji="1" lang="ja-JP" altLang="en-US" sz="2400" b="1" dirty="0"/>
              <a:t>データベース内で重複して保存されるデータ</a:t>
            </a:r>
            <a:endParaRPr kumimoji="1" lang="en-US" altLang="ja-JP" sz="2400" b="1" dirty="0"/>
          </a:p>
          <a:p>
            <a:r>
              <a:rPr kumimoji="1" lang="ja-JP" altLang="en-US" sz="2400" b="1" dirty="0"/>
              <a:t>冗長なデータ</a:t>
            </a:r>
            <a:r>
              <a:rPr kumimoji="1" lang="ja-JP" altLang="en-US" sz="2400" dirty="0"/>
              <a:t>により生じる主な</a:t>
            </a:r>
            <a:r>
              <a:rPr kumimoji="1" lang="ja-JP" altLang="en-US" sz="2400" b="1" dirty="0"/>
              <a:t>問題</a:t>
            </a:r>
            <a:r>
              <a:rPr kumimoji="1" lang="ja-JP" altLang="en-US" sz="2400" dirty="0"/>
              <a:t>：</a:t>
            </a:r>
            <a:endParaRPr kumimoji="1" lang="en-US" altLang="ja-JP" sz="2400" dirty="0"/>
          </a:p>
          <a:p>
            <a:pPr marL="0" indent="0">
              <a:buNone/>
            </a:pPr>
            <a:r>
              <a:rPr kumimoji="1" lang="ja-JP" altLang="en-US" sz="2400" dirty="0"/>
              <a:t>更新時の不整合：</a:t>
            </a:r>
            <a:r>
              <a:rPr kumimoji="1" lang="ja-JP" altLang="en-US" sz="2400" b="1" dirty="0"/>
              <a:t>全ての重複箇所を更新しないとデータの不整合が生じる</a:t>
            </a:r>
            <a:r>
              <a:rPr kumimoji="1" lang="ja-JP" altLang="en-US" sz="2400" dirty="0"/>
              <a:t>．</a:t>
            </a:r>
            <a:endParaRPr kumimoji="1" lang="en-US" altLang="ja-JP" sz="2400" dirty="0"/>
          </a:p>
          <a:p>
            <a:pPr marL="0" indent="0">
              <a:buNone/>
            </a:pPr>
            <a:r>
              <a:rPr kumimoji="1" lang="ja-JP" altLang="en-US" sz="2400" dirty="0"/>
              <a:t>例：書き換え漏れにより，</a:t>
            </a:r>
            <a:r>
              <a:rPr kumimoji="1" lang="ja-JP" altLang="en-US" sz="2400" b="1" dirty="0"/>
              <a:t>朝食の値段が</a:t>
            </a:r>
            <a:r>
              <a:rPr kumimoji="1" lang="en-US" altLang="ja-JP" sz="2400" b="1" dirty="0"/>
              <a:t>350</a:t>
            </a:r>
            <a:r>
              <a:rPr kumimoji="1" lang="ja-JP" altLang="en-US" sz="2400" b="1" dirty="0"/>
              <a:t>円と</a:t>
            </a:r>
            <a:r>
              <a:rPr kumimoji="1" lang="en-US" altLang="ja-JP" sz="2400" b="1" dirty="0"/>
              <a:t>400</a:t>
            </a:r>
            <a:r>
              <a:rPr kumimoji="1" lang="ja-JP" altLang="en-US" sz="2400" b="1" dirty="0"/>
              <a:t>円の</a:t>
            </a:r>
            <a:r>
              <a:rPr kumimoji="1" lang="en-US" altLang="ja-JP" sz="2400" b="1" dirty="0"/>
              <a:t>2</a:t>
            </a:r>
            <a:r>
              <a:rPr kumimoji="1" lang="ja-JP" altLang="en-US" sz="2400" b="1" dirty="0"/>
              <a:t>つの異なる価格</a:t>
            </a:r>
            <a:r>
              <a:rPr kumimoji="1" lang="ja-JP" altLang="en-US" sz="2400" dirty="0"/>
              <a:t>で記録．</a:t>
            </a:r>
            <a:r>
              <a:rPr kumimoji="1" lang="ja-JP" altLang="en-US" sz="2400" b="1" dirty="0"/>
              <a:t>不整合</a:t>
            </a:r>
            <a:r>
              <a:rPr kumimoji="1" lang="ja-JP" altLang="en-US" sz="2400" dirty="0"/>
              <a:t>が生じている．</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spTree>
    <p:extLst>
      <p:ext uri="{BB962C8B-B14F-4D97-AF65-F5344CB8AC3E}">
        <p14:creationId xmlns:p14="http://schemas.microsoft.com/office/powerpoint/2010/main" val="60295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演習．冗長なデータ、データの不整合</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19</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18666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5" y="2477311"/>
            <a:ext cx="5098010" cy="4051505"/>
          </a:xfrm>
        </p:spPr>
        <p:txBody>
          <a:bodyPr>
            <a:normAutofit/>
          </a:bodyPr>
          <a:lstStyle/>
          <a:p>
            <a:pPr marL="457200" indent="-457200">
              <a:buFont typeface="+mj-lt"/>
              <a:buAutoNum type="arabicPeriod"/>
            </a:pPr>
            <a:r>
              <a:rPr lang="ja-JP" altLang="en-US" sz="2400" dirty="0">
                <a:solidFill>
                  <a:srgbClr val="000000"/>
                </a:solidFill>
                <a:latin typeface="Calibri" panose="020F0502020204030204" pitchFamily="34" charset="0"/>
              </a:rPr>
              <a:t>リレーショナルデータベースの概要と重要性</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冗長なデータの問題点</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データベースの異状とその影響</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正規化の概念と重要性</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テーブルの分割と結合の方法と理由</a:t>
            </a:r>
            <a:endParaRPr lang="en-US" altLang="ja-JP" sz="2400" dirty="0">
              <a:solidFill>
                <a:srgbClr val="000000"/>
              </a:solidFill>
              <a:latin typeface="Calibri" panose="020F0502020204030204" pitchFamily="34" charset="0"/>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70474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演習① 冗長なデータの発見</a:t>
            </a:r>
          </a:p>
        </p:txBody>
      </p:sp>
      <p:sp>
        <p:nvSpPr>
          <p:cNvPr id="3" name="コンテンツ プレースホルダー 2"/>
          <p:cNvSpPr>
            <a:spLocks noGrp="1"/>
          </p:cNvSpPr>
          <p:nvPr>
            <p:ph idx="1"/>
          </p:nvPr>
        </p:nvSpPr>
        <p:spPr>
          <a:xfrm>
            <a:off x="321844" y="846253"/>
            <a:ext cx="8822155" cy="5333166"/>
          </a:xfrm>
        </p:spPr>
        <p:txBody>
          <a:bodyPr>
            <a:normAutofit/>
          </a:bodyPr>
          <a:lstStyle/>
          <a:p>
            <a:r>
              <a:rPr kumimoji="1" lang="ja-JP" altLang="en-US" sz="2400" dirty="0"/>
              <a:t>「商品注文データベース」の「注文」テーブルです。顧客名、住所、商品名、価格、購入日などの属性があります。</a:t>
            </a:r>
            <a:endParaRPr kumimoji="1" lang="en-US" altLang="ja-JP" sz="2400" dirty="0"/>
          </a:p>
          <a:p>
            <a:r>
              <a:rPr lang="ja-JP" altLang="en-US" sz="2400" b="1" dirty="0"/>
              <a:t>同じ顧客からの異なる注文</a:t>
            </a:r>
            <a:r>
              <a:rPr lang="ja-JP" altLang="en-US" sz="2400" dirty="0"/>
              <a:t>で</a:t>
            </a:r>
            <a:r>
              <a:rPr lang="ja-JP" altLang="en-US" sz="2400" b="1" dirty="0"/>
              <a:t>顧客名や住所が繰り返し登録されている</a:t>
            </a:r>
            <a:r>
              <a:rPr lang="ja-JP" altLang="en-US" sz="2400" dirty="0"/>
              <a:t>ことを確認してください。それはどこですか？</a:t>
            </a:r>
            <a:endParaRPr kumimoji="1" lang="en-US" altLang="ja-JP" sz="2400" dirty="0"/>
          </a:p>
          <a:p>
            <a:pPr marL="0" indent="0">
              <a:buNone/>
            </a:pPr>
            <a:endParaRPr lang="en-US" altLang="ja-JP" dirty="0"/>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注文</a:t>
            </a:r>
            <a:r>
              <a:rPr lang="en-US" altLang="ja-JP" sz="1800" dirty="0">
                <a:solidFill>
                  <a:prstClr val="black"/>
                </a:solidFill>
                <a:latin typeface="ＭＳ ゴシック" panose="020B0609070205080204" pitchFamily="49" charset="-128"/>
                <a:ea typeface="ＭＳ ゴシック" panose="020B0609070205080204" pitchFamily="49" charset="-128"/>
              </a:rPr>
              <a:t>ID | </a:t>
            </a:r>
            <a:r>
              <a:rPr lang="ja-JP" altLang="en-US" sz="1800" dirty="0">
                <a:solidFill>
                  <a:prstClr val="black"/>
                </a:solidFill>
                <a:latin typeface="ＭＳ ゴシック" panose="020B0609070205080204" pitchFamily="49" charset="-128"/>
                <a:ea typeface="ＭＳ ゴシック" panose="020B0609070205080204" pitchFamily="49" charset="-128"/>
              </a:rPr>
              <a:t>顧客名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住所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商品名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価格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購入日     </a:t>
            </a:r>
            <a:r>
              <a:rPr lang="en-US" altLang="ja-JP" sz="1800" dirty="0">
                <a:solidFill>
                  <a:prstClr val="black"/>
                </a:solidFill>
                <a:latin typeface="ＭＳ ゴシック" panose="020B0609070205080204" pitchFamily="49" charset="-128"/>
                <a:ea typeface="ＭＳ ゴシック" panose="020B0609070205080204" pitchFamily="49" charset="-128"/>
              </a:rPr>
              <a:t>|</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1     | </a:t>
            </a:r>
            <a:r>
              <a:rPr lang="ja-JP" altLang="en-US" sz="1800" dirty="0">
                <a:solidFill>
                  <a:prstClr val="black"/>
                </a:solidFill>
                <a:latin typeface="ＭＳ ゴシック" panose="020B0609070205080204" pitchFamily="49" charset="-128"/>
                <a:ea typeface="ＭＳ ゴシック" panose="020B0609070205080204" pitchFamily="49" charset="-128"/>
              </a:rPr>
              <a:t>田中太郎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東京都中央区</a:t>
            </a:r>
            <a:r>
              <a:rPr lang="en-US" altLang="ja-JP" sz="1800" dirty="0">
                <a:solidFill>
                  <a:prstClr val="black"/>
                </a:solidFill>
                <a:latin typeface="ＭＳ ゴシック" panose="020B0609070205080204" pitchFamily="49" charset="-128"/>
                <a:ea typeface="ＭＳ ゴシック" panose="020B0609070205080204" pitchFamily="49" charset="-128"/>
              </a:rPr>
              <a:t>1-1-1  | </a:t>
            </a:r>
            <a:r>
              <a:rPr lang="ja-JP" altLang="en-US" sz="1800" dirty="0">
                <a:solidFill>
                  <a:prstClr val="black"/>
                </a:solidFill>
                <a:latin typeface="ＭＳ ゴシック" panose="020B0609070205080204" pitchFamily="49" charset="-128"/>
                <a:ea typeface="ＭＳ ゴシック" panose="020B0609070205080204" pitchFamily="49" charset="-128"/>
              </a:rPr>
              <a:t>テレビ  </a:t>
            </a:r>
            <a:r>
              <a:rPr lang="en-US" altLang="ja-JP" sz="1800" dirty="0">
                <a:solidFill>
                  <a:prstClr val="black"/>
                </a:solidFill>
                <a:latin typeface="ＭＳ ゴシック" panose="020B0609070205080204" pitchFamily="49" charset="-128"/>
                <a:ea typeface="ＭＳ ゴシック" panose="020B0609070205080204" pitchFamily="49" charset="-128"/>
              </a:rPr>
              <a:t>| 50000 </a:t>
            </a:r>
            <a:r>
              <a:rPr lang="en-US" altLang="ja-JP" sz="1800">
                <a:solidFill>
                  <a:prstClr val="black"/>
                </a:solidFill>
                <a:latin typeface="ＭＳ ゴシック" panose="020B0609070205080204" pitchFamily="49" charset="-128"/>
                <a:ea typeface="ＭＳ ゴシック" panose="020B0609070205080204" pitchFamily="49" charset="-128"/>
              </a:rPr>
              <a:t>| 2024-10-01 </a:t>
            </a:r>
            <a:r>
              <a:rPr lang="en-US" altLang="ja-JP" sz="1800" dirty="0">
                <a:solidFill>
                  <a:prstClr val="black"/>
                </a:solidFill>
                <a:latin typeface="ＭＳ ゴシック" panose="020B0609070205080204" pitchFamily="49" charset="-128"/>
                <a:ea typeface="ＭＳ ゴシック" panose="020B0609070205080204" pitchFamily="49" charset="-128"/>
              </a:rPr>
              <a:t>|</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2     | </a:t>
            </a:r>
            <a:r>
              <a:rPr lang="ja-JP" altLang="en-US" sz="1800" dirty="0">
                <a:solidFill>
                  <a:prstClr val="black"/>
                </a:solidFill>
                <a:latin typeface="ＭＳ ゴシック" panose="020B0609070205080204" pitchFamily="49" charset="-128"/>
                <a:ea typeface="ＭＳ ゴシック" panose="020B0609070205080204" pitchFamily="49" charset="-128"/>
              </a:rPr>
              <a:t>田中太郎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東京都中央区</a:t>
            </a:r>
            <a:r>
              <a:rPr lang="en-US" altLang="ja-JP" sz="1800" dirty="0">
                <a:solidFill>
                  <a:prstClr val="black"/>
                </a:solidFill>
                <a:latin typeface="ＭＳ ゴシック" panose="020B0609070205080204" pitchFamily="49" charset="-128"/>
                <a:ea typeface="ＭＳ ゴシック" panose="020B0609070205080204" pitchFamily="49" charset="-128"/>
              </a:rPr>
              <a:t>1-1-1  | </a:t>
            </a:r>
            <a:r>
              <a:rPr lang="ja-JP" altLang="en-US" sz="1800" dirty="0">
                <a:solidFill>
                  <a:prstClr val="black"/>
                </a:solidFill>
                <a:latin typeface="ＭＳ ゴシック" panose="020B0609070205080204" pitchFamily="49" charset="-128"/>
                <a:ea typeface="ＭＳ ゴシック" panose="020B0609070205080204" pitchFamily="49" charset="-128"/>
              </a:rPr>
              <a:t>冷蔵庫  </a:t>
            </a:r>
            <a:r>
              <a:rPr lang="en-US" altLang="ja-JP" sz="1800" dirty="0">
                <a:solidFill>
                  <a:prstClr val="black"/>
                </a:solidFill>
                <a:latin typeface="ＭＳ ゴシック" panose="020B0609070205080204" pitchFamily="49" charset="-128"/>
                <a:ea typeface="ＭＳ ゴシック" panose="020B0609070205080204" pitchFamily="49" charset="-128"/>
              </a:rPr>
              <a:t>| 100000| 2024-10-02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3     | </a:t>
            </a:r>
            <a:r>
              <a:rPr lang="ja-JP" altLang="en-US" sz="1800" dirty="0">
                <a:solidFill>
                  <a:prstClr val="black"/>
                </a:solidFill>
                <a:latin typeface="ＭＳ ゴシック" panose="020B0609070205080204" pitchFamily="49" charset="-128"/>
                <a:ea typeface="ＭＳ ゴシック" panose="020B0609070205080204" pitchFamily="49" charset="-128"/>
              </a:rPr>
              <a:t>山田花子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大阪府北区</a:t>
            </a:r>
            <a:r>
              <a:rPr lang="en-US" altLang="ja-JP" sz="1800" dirty="0">
                <a:solidFill>
                  <a:prstClr val="black"/>
                </a:solidFill>
                <a:latin typeface="ＭＳ ゴシック" panose="020B0609070205080204" pitchFamily="49" charset="-128"/>
                <a:ea typeface="ＭＳ ゴシック" panose="020B0609070205080204" pitchFamily="49" charset="-128"/>
              </a:rPr>
              <a:t>2-2-2    | </a:t>
            </a:r>
            <a:r>
              <a:rPr lang="ja-JP" altLang="en-US" sz="1800" dirty="0">
                <a:solidFill>
                  <a:prstClr val="black"/>
                </a:solidFill>
                <a:latin typeface="ＭＳ ゴシック" panose="020B0609070205080204" pitchFamily="49" charset="-128"/>
                <a:ea typeface="ＭＳ ゴシック" panose="020B0609070205080204" pitchFamily="49" charset="-128"/>
              </a:rPr>
              <a:t>洗濯機  </a:t>
            </a:r>
            <a:r>
              <a:rPr lang="en-US" altLang="ja-JP" sz="1800" dirty="0">
                <a:solidFill>
                  <a:prstClr val="black"/>
                </a:solidFill>
                <a:latin typeface="ＭＳ ゴシック" panose="020B0609070205080204" pitchFamily="49" charset="-128"/>
                <a:ea typeface="ＭＳ ゴシック" panose="020B0609070205080204" pitchFamily="49" charset="-128"/>
              </a:rPr>
              <a:t>| 30000 | 2024-10-03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4     | </a:t>
            </a:r>
            <a:r>
              <a:rPr lang="ja-JP" altLang="en-US" sz="1800" dirty="0">
                <a:solidFill>
                  <a:prstClr val="black"/>
                </a:solidFill>
                <a:latin typeface="ＭＳ ゴシック" panose="020B0609070205080204" pitchFamily="49" charset="-128"/>
                <a:ea typeface="ＭＳ ゴシック" panose="020B0609070205080204" pitchFamily="49" charset="-128"/>
              </a:rPr>
              <a:t>田中太郎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東京都中央区</a:t>
            </a:r>
            <a:r>
              <a:rPr lang="en-US" altLang="ja-JP" sz="1800" dirty="0">
                <a:solidFill>
                  <a:prstClr val="black"/>
                </a:solidFill>
                <a:latin typeface="ＭＳ ゴシック" panose="020B0609070205080204" pitchFamily="49" charset="-128"/>
                <a:ea typeface="ＭＳ ゴシック" panose="020B0609070205080204" pitchFamily="49" charset="-128"/>
              </a:rPr>
              <a:t>1-1-1  | </a:t>
            </a:r>
            <a:r>
              <a:rPr lang="ja-JP" altLang="en-US" sz="1800" dirty="0">
                <a:solidFill>
                  <a:prstClr val="black"/>
                </a:solidFill>
                <a:latin typeface="ＭＳ ゴシック" panose="020B0609070205080204" pitchFamily="49" charset="-128"/>
                <a:ea typeface="ＭＳ ゴシック" panose="020B0609070205080204" pitchFamily="49" charset="-128"/>
              </a:rPr>
              <a:t>掃除機  </a:t>
            </a:r>
            <a:r>
              <a:rPr lang="en-US" altLang="ja-JP" sz="1800" dirty="0">
                <a:solidFill>
                  <a:prstClr val="black"/>
                </a:solidFill>
                <a:latin typeface="ＭＳ ゴシック" panose="020B0609070205080204" pitchFamily="49" charset="-128"/>
                <a:ea typeface="ＭＳ ゴシック" panose="020B0609070205080204" pitchFamily="49" charset="-128"/>
              </a:rPr>
              <a:t>| 15000 | 2024-10-04 |</a:t>
            </a:r>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571427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4" y="219919"/>
            <a:ext cx="8822155" cy="5959500"/>
          </a:xfrm>
        </p:spPr>
        <p:txBody>
          <a:bodyPr>
            <a:normAutofit fontScale="92500"/>
          </a:bodyPr>
          <a:lstStyle/>
          <a:p>
            <a:pPr marL="0" indent="0">
              <a:buNone/>
            </a:pPr>
            <a:r>
              <a:rPr lang="ja-JP" altLang="en-US" sz="2400" b="1" dirty="0"/>
              <a:t>ヒント</a:t>
            </a:r>
            <a:endParaRPr lang="en-US" altLang="ja-JP" sz="2400" b="1" dirty="0"/>
          </a:p>
          <a:p>
            <a:r>
              <a:rPr lang="ja-JP" altLang="en-US" sz="2400" dirty="0"/>
              <a:t>まず、</a:t>
            </a:r>
            <a:r>
              <a:rPr lang="ja-JP" altLang="en-US" sz="2400" b="1" dirty="0"/>
              <a:t>顧客名の列</a:t>
            </a:r>
            <a:r>
              <a:rPr lang="ja-JP" altLang="en-US" sz="2400" dirty="0"/>
              <a:t>を順に見て、</a:t>
            </a:r>
            <a:r>
              <a:rPr lang="ja-JP" altLang="en-US" sz="2400" b="1" dirty="0"/>
              <a:t>同じ顧客名</a:t>
            </a:r>
            <a:r>
              <a:rPr lang="ja-JP" altLang="en-US" sz="2400" dirty="0"/>
              <a:t>が</a:t>
            </a:r>
            <a:r>
              <a:rPr lang="ja-JP" altLang="en-US" sz="2400" b="1" dirty="0"/>
              <a:t>複数回出現</a:t>
            </a:r>
            <a:r>
              <a:rPr lang="ja-JP" altLang="en-US" sz="2400" dirty="0"/>
              <a:t>するかどうかを確認します。</a:t>
            </a:r>
          </a:p>
          <a:p>
            <a:r>
              <a:rPr lang="ja-JP" altLang="en-US" sz="2400" dirty="0"/>
              <a:t>次に、</a:t>
            </a:r>
            <a:r>
              <a:rPr lang="ja-JP" altLang="en-US" sz="2400" b="1" dirty="0"/>
              <a:t>同じ顧客名の行</a:t>
            </a:r>
            <a:r>
              <a:rPr lang="ja-JP" altLang="en-US" sz="2400" dirty="0"/>
              <a:t>を見て、</a:t>
            </a:r>
            <a:r>
              <a:rPr lang="ja-JP" altLang="en-US" sz="2400" b="1" dirty="0"/>
              <a:t>住所が同じ</a:t>
            </a:r>
            <a:r>
              <a:rPr lang="ja-JP" altLang="en-US" sz="2400" dirty="0"/>
              <a:t>であることを確認します。</a:t>
            </a:r>
          </a:p>
          <a:p>
            <a:r>
              <a:rPr lang="ja-JP" altLang="en-US" sz="2400" dirty="0"/>
              <a:t>顧客名や住所が複数回登録されている場合、その</a:t>
            </a:r>
            <a:r>
              <a:rPr lang="ja-JP" altLang="en-US" sz="2400" b="1" dirty="0"/>
              <a:t>データは冗長である</a:t>
            </a:r>
            <a:r>
              <a:rPr lang="ja-JP" altLang="en-US" sz="2400" dirty="0"/>
              <a:t>と言えます。</a:t>
            </a:r>
            <a:endParaRPr lang="en-US" altLang="ja-JP" sz="2400" dirty="0"/>
          </a:p>
          <a:p>
            <a:pPr marL="0" indent="0">
              <a:buNone/>
            </a:pPr>
            <a:endParaRPr lang="en-US" altLang="ja-JP" sz="2400" dirty="0"/>
          </a:p>
          <a:p>
            <a:pPr marL="0" indent="0">
              <a:buNone/>
            </a:pP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注文</a:t>
            </a:r>
            <a:r>
              <a:rPr lang="en-US" altLang="ja-JP" sz="1900" dirty="0">
                <a:latin typeface="ＭＳ ゴシック" panose="020B0609070205080204" pitchFamily="49" charset="-128"/>
                <a:ea typeface="ＭＳ ゴシック" panose="020B0609070205080204" pitchFamily="49" charset="-128"/>
              </a:rPr>
              <a:t>ID | </a:t>
            </a:r>
            <a:r>
              <a:rPr lang="ja-JP" altLang="en-US" sz="1900" dirty="0">
                <a:latin typeface="ＭＳ ゴシック" panose="020B0609070205080204" pitchFamily="49" charset="-128"/>
                <a:ea typeface="ＭＳ ゴシック" panose="020B0609070205080204" pitchFamily="49" charset="-128"/>
              </a:rPr>
              <a:t>顧客名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住所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商品名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価格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購入日     </a:t>
            </a:r>
            <a:r>
              <a:rPr lang="en-US" altLang="ja-JP" sz="1900" dirty="0">
                <a:latin typeface="ＭＳ ゴシック" panose="020B0609070205080204" pitchFamily="49" charset="-128"/>
                <a:ea typeface="ＭＳ ゴシック" panose="020B0609070205080204" pitchFamily="49" charset="-128"/>
              </a:rPr>
              <a:t>|</a:t>
            </a:r>
          </a:p>
          <a:p>
            <a:pPr marL="0" indent="0">
              <a:buNone/>
            </a:pPr>
            <a:r>
              <a:rPr lang="en-US" altLang="ja-JP" sz="1900" dirty="0">
                <a:latin typeface="ＭＳ ゴシック" panose="020B0609070205080204" pitchFamily="49" charset="-128"/>
                <a:ea typeface="ＭＳ ゴシック" panose="020B0609070205080204" pitchFamily="49" charset="-128"/>
              </a:rPr>
              <a:t>|-------|----------|--------------------|---------|-------|------------|</a:t>
            </a:r>
          </a:p>
          <a:p>
            <a:pPr marL="0" indent="0">
              <a:buNone/>
            </a:pPr>
            <a:r>
              <a:rPr lang="en-US" altLang="ja-JP" sz="1900" dirty="0">
                <a:latin typeface="ＭＳ ゴシック" panose="020B0609070205080204" pitchFamily="49" charset="-128"/>
                <a:ea typeface="ＭＳ ゴシック" panose="020B0609070205080204" pitchFamily="49" charset="-128"/>
              </a:rPr>
              <a:t>| 1     | </a:t>
            </a:r>
            <a:r>
              <a:rPr lang="ja-JP" altLang="en-US" sz="1900" dirty="0">
                <a:latin typeface="ＭＳ ゴシック" panose="020B0609070205080204" pitchFamily="49" charset="-128"/>
                <a:ea typeface="ＭＳ ゴシック" panose="020B0609070205080204" pitchFamily="49" charset="-128"/>
              </a:rPr>
              <a:t>田中太郎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東京都中央区</a:t>
            </a:r>
            <a:r>
              <a:rPr lang="en-US" altLang="ja-JP" sz="1900" dirty="0">
                <a:latin typeface="ＭＳ ゴシック" panose="020B0609070205080204" pitchFamily="49" charset="-128"/>
                <a:ea typeface="ＭＳ ゴシック" panose="020B0609070205080204" pitchFamily="49" charset="-128"/>
              </a:rPr>
              <a:t>1-1-1  | </a:t>
            </a:r>
            <a:r>
              <a:rPr lang="ja-JP" altLang="en-US" sz="1900" dirty="0">
                <a:latin typeface="ＭＳ ゴシック" panose="020B0609070205080204" pitchFamily="49" charset="-128"/>
                <a:ea typeface="ＭＳ ゴシック" panose="020B0609070205080204" pitchFamily="49" charset="-128"/>
              </a:rPr>
              <a:t>テレビ  </a:t>
            </a:r>
            <a:r>
              <a:rPr lang="en-US" altLang="ja-JP" sz="1900" dirty="0">
                <a:latin typeface="ＭＳ ゴシック" panose="020B0609070205080204" pitchFamily="49" charset="-128"/>
                <a:ea typeface="ＭＳ ゴシック" panose="020B0609070205080204" pitchFamily="49" charset="-128"/>
              </a:rPr>
              <a:t>| 50000 | 2024-10-01 |</a:t>
            </a:r>
          </a:p>
          <a:p>
            <a:pPr marL="0" indent="0">
              <a:buNone/>
            </a:pPr>
            <a:r>
              <a:rPr lang="en-US" altLang="ja-JP" sz="1900" dirty="0">
                <a:latin typeface="ＭＳ ゴシック" panose="020B0609070205080204" pitchFamily="49" charset="-128"/>
                <a:ea typeface="ＭＳ ゴシック" panose="020B0609070205080204" pitchFamily="49" charset="-128"/>
              </a:rPr>
              <a:t>| 2     | </a:t>
            </a:r>
            <a:r>
              <a:rPr lang="ja-JP" altLang="en-US" sz="1900" dirty="0">
                <a:latin typeface="ＭＳ ゴシック" panose="020B0609070205080204" pitchFamily="49" charset="-128"/>
                <a:ea typeface="ＭＳ ゴシック" panose="020B0609070205080204" pitchFamily="49" charset="-128"/>
              </a:rPr>
              <a:t>田中太郎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東京都中央区</a:t>
            </a:r>
            <a:r>
              <a:rPr lang="en-US" altLang="ja-JP" sz="1900" dirty="0">
                <a:latin typeface="ＭＳ ゴシック" panose="020B0609070205080204" pitchFamily="49" charset="-128"/>
                <a:ea typeface="ＭＳ ゴシック" panose="020B0609070205080204" pitchFamily="49" charset="-128"/>
              </a:rPr>
              <a:t>1-1-1  | </a:t>
            </a:r>
            <a:r>
              <a:rPr lang="ja-JP" altLang="en-US" sz="1900" dirty="0">
                <a:latin typeface="ＭＳ ゴシック" panose="020B0609070205080204" pitchFamily="49" charset="-128"/>
                <a:ea typeface="ＭＳ ゴシック" panose="020B0609070205080204" pitchFamily="49" charset="-128"/>
              </a:rPr>
              <a:t>冷蔵庫  </a:t>
            </a:r>
            <a:r>
              <a:rPr lang="en-US" altLang="ja-JP" sz="1900" dirty="0">
                <a:latin typeface="ＭＳ ゴシック" panose="020B0609070205080204" pitchFamily="49" charset="-128"/>
                <a:ea typeface="ＭＳ ゴシック" panose="020B0609070205080204" pitchFamily="49" charset="-128"/>
              </a:rPr>
              <a:t>| 100000| 2024-10-02 |</a:t>
            </a:r>
          </a:p>
          <a:p>
            <a:pPr marL="0" indent="0">
              <a:buNone/>
            </a:pPr>
            <a:r>
              <a:rPr lang="en-US" altLang="ja-JP" sz="1900" dirty="0">
                <a:latin typeface="ＭＳ ゴシック" panose="020B0609070205080204" pitchFamily="49" charset="-128"/>
                <a:ea typeface="ＭＳ ゴシック" panose="020B0609070205080204" pitchFamily="49" charset="-128"/>
              </a:rPr>
              <a:t>| 3     | </a:t>
            </a:r>
            <a:r>
              <a:rPr lang="ja-JP" altLang="en-US" sz="1900" dirty="0">
                <a:latin typeface="ＭＳ ゴシック" panose="020B0609070205080204" pitchFamily="49" charset="-128"/>
                <a:ea typeface="ＭＳ ゴシック" panose="020B0609070205080204" pitchFamily="49" charset="-128"/>
              </a:rPr>
              <a:t>山田花子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大阪府北区</a:t>
            </a:r>
            <a:r>
              <a:rPr lang="en-US" altLang="ja-JP" sz="1900" dirty="0">
                <a:latin typeface="ＭＳ ゴシック" panose="020B0609070205080204" pitchFamily="49" charset="-128"/>
                <a:ea typeface="ＭＳ ゴシック" panose="020B0609070205080204" pitchFamily="49" charset="-128"/>
              </a:rPr>
              <a:t>2-2-2    | </a:t>
            </a:r>
            <a:r>
              <a:rPr lang="ja-JP" altLang="en-US" sz="1900" dirty="0">
                <a:latin typeface="ＭＳ ゴシック" panose="020B0609070205080204" pitchFamily="49" charset="-128"/>
                <a:ea typeface="ＭＳ ゴシック" panose="020B0609070205080204" pitchFamily="49" charset="-128"/>
              </a:rPr>
              <a:t>洗濯機  </a:t>
            </a:r>
            <a:r>
              <a:rPr lang="en-US" altLang="ja-JP" sz="1900" dirty="0">
                <a:latin typeface="ＭＳ ゴシック" panose="020B0609070205080204" pitchFamily="49" charset="-128"/>
                <a:ea typeface="ＭＳ ゴシック" panose="020B0609070205080204" pitchFamily="49" charset="-128"/>
              </a:rPr>
              <a:t>| 30000 | 2024-10-03 |</a:t>
            </a:r>
          </a:p>
          <a:p>
            <a:pPr marL="0" indent="0">
              <a:buNone/>
            </a:pPr>
            <a:r>
              <a:rPr lang="en-US" altLang="ja-JP" sz="1900" dirty="0">
                <a:latin typeface="ＭＳ ゴシック" panose="020B0609070205080204" pitchFamily="49" charset="-128"/>
                <a:ea typeface="ＭＳ ゴシック" panose="020B0609070205080204" pitchFamily="49" charset="-128"/>
              </a:rPr>
              <a:t>| 4     | </a:t>
            </a:r>
            <a:r>
              <a:rPr lang="ja-JP" altLang="en-US" sz="1900" dirty="0">
                <a:latin typeface="ＭＳ ゴシック" panose="020B0609070205080204" pitchFamily="49" charset="-128"/>
                <a:ea typeface="ＭＳ ゴシック" panose="020B0609070205080204" pitchFamily="49" charset="-128"/>
              </a:rPr>
              <a:t>田中太郎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東京都中央区</a:t>
            </a:r>
            <a:r>
              <a:rPr lang="en-US" altLang="ja-JP" sz="1900" dirty="0">
                <a:latin typeface="ＭＳ ゴシック" panose="020B0609070205080204" pitchFamily="49" charset="-128"/>
                <a:ea typeface="ＭＳ ゴシック" panose="020B0609070205080204" pitchFamily="49" charset="-128"/>
              </a:rPr>
              <a:t>1-1-1  | </a:t>
            </a:r>
            <a:r>
              <a:rPr lang="ja-JP" altLang="en-US" sz="1900" dirty="0">
                <a:latin typeface="ＭＳ ゴシック" panose="020B0609070205080204" pitchFamily="49" charset="-128"/>
                <a:ea typeface="ＭＳ ゴシック" panose="020B0609070205080204" pitchFamily="49" charset="-128"/>
              </a:rPr>
              <a:t>掃除機  </a:t>
            </a:r>
            <a:r>
              <a:rPr lang="en-US" altLang="ja-JP" sz="1900" dirty="0">
                <a:latin typeface="ＭＳ ゴシック" panose="020B0609070205080204" pitchFamily="49" charset="-128"/>
                <a:ea typeface="ＭＳ ゴシック" panose="020B0609070205080204" pitchFamily="49" charset="-128"/>
              </a:rPr>
              <a:t>| 15000 | 2024-10-04 |</a:t>
            </a:r>
          </a:p>
          <a:p>
            <a:pPr marL="0" indent="0">
              <a:buNone/>
            </a:pP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05603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4" y="219919"/>
            <a:ext cx="8822155" cy="5959500"/>
          </a:xfrm>
        </p:spPr>
        <p:txBody>
          <a:bodyPr>
            <a:normAutofit/>
          </a:bodyPr>
          <a:lstStyle/>
          <a:p>
            <a:pPr marL="0" indent="0">
              <a:buNone/>
            </a:pPr>
            <a:r>
              <a:rPr lang="ja-JP" altLang="en-US" sz="2400" b="1" dirty="0"/>
              <a:t>解答例</a:t>
            </a:r>
            <a:endParaRPr lang="en-US" altLang="ja-JP" sz="2400" b="1" dirty="0"/>
          </a:p>
          <a:p>
            <a:pPr marL="0" indent="0">
              <a:buNone/>
            </a:pPr>
            <a:r>
              <a:rPr lang="ja-JP" altLang="en-US" sz="2400" b="1" dirty="0"/>
              <a:t>注文</a:t>
            </a:r>
            <a:r>
              <a:rPr lang="en-US" altLang="ja-JP" sz="2400" b="1" dirty="0"/>
              <a:t>ID 1, 2, 4</a:t>
            </a:r>
            <a:r>
              <a:rPr lang="ja-JP" altLang="en-US" sz="2400" b="1" dirty="0"/>
              <a:t>において、顧客「田中太郎」の住所「東京都中央区</a:t>
            </a:r>
            <a:r>
              <a:rPr lang="en-US" altLang="ja-JP" sz="2400" b="1" dirty="0"/>
              <a:t>1-1-1</a:t>
            </a:r>
            <a:r>
              <a:rPr lang="ja-JP" altLang="en-US" sz="2400" b="1" dirty="0"/>
              <a:t>」が繰り返し登録</a:t>
            </a:r>
            <a:r>
              <a:rPr lang="ja-JP" altLang="en-US" sz="2400" dirty="0"/>
              <a:t>されています。これは冗長なデータです。</a:t>
            </a: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lang="en-US" altLang="ja-JP" sz="2400" dirty="0">
              <a:latin typeface="ＭＳ ゴシック" panose="020B0609070205080204" pitchFamily="49" charset="-128"/>
              <a:ea typeface="ＭＳ ゴシック" panose="020B0609070205080204" pitchFamily="49" charset="-128"/>
            </a:endParaRP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注文</a:t>
            </a:r>
            <a:r>
              <a:rPr lang="en-US" altLang="ja-JP" sz="1800" dirty="0">
                <a:solidFill>
                  <a:prstClr val="black"/>
                </a:solidFill>
                <a:latin typeface="ＭＳ ゴシック" panose="020B0609070205080204" pitchFamily="49" charset="-128"/>
                <a:ea typeface="ＭＳ ゴシック" panose="020B0609070205080204" pitchFamily="49" charset="-128"/>
              </a:rPr>
              <a:t>ID | </a:t>
            </a:r>
            <a:r>
              <a:rPr lang="ja-JP" altLang="en-US" sz="1800" dirty="0">
                <a:solidFill>
                  <a:prstClr val="black"/>
                </a:solidFill>
                <a:latin typeface="ＭＳ ゴシック" panose="020B0609070205080204" pitchFamily="49" charset="-128"/>
                <a:ea typeface="ＭＳ ゴシック" panose="020B0609070205080204" pitchFamily="49" charset="-128"/>
              </a:rPr>
              <a:t>顧客名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住所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商品名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価格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購入日     </a:t>
            </a:r>
            <a:r>
              <a:rPr lang="en-US" altLang="ja-JP" sz="1800" dirty="0">
                <a:solidFill>
                  <a:prstClr val="black"/>
                </a:solidFill>
                <a:latin typeface="ＭＳ ゴシック" panose="020B0609070205080204" pitchFamily="49" charset="-128"/>
                <a:ea typeface="ＭＳ ゴシック" panose="020B0609070205080204" pitchFamily="49" charset="-128"/>
              </a:rPr>
              <a:t>|</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1     | </a:t>
            </a:r>
            <a:r>
              <a:rPr lang="ja-JP" altLang="en-US" sz="1800" b="1" dirty="0">
                <a:solidFill>
                  <a:srgbClr val="FF0000"/>
                </a:solidFill>
                <a:latin typeface="ＭＳ ゴシック" panose="020B0609070205080204" pitchFamily="49" charset="-128"/>
                <a:ea typeface="ＭＳ ゴシック" panose="020B0609070205080204" pitchFamily="49" charset="-128"/>
              </a:rPr>
              <a:t>田中太郎 </a:t>
            </a:r>
            <a:r>
              <a:rPr lang="en-US" altLang="ja-JP" sz="1800" b="1" dirty="0">
                <a:solidFill>
                  <a:srgbClr val="FF0000"/>
                </a:solidFill>
                <a:latin typeface="ＭＳ ゴシック" panose="020B0609070205080204" pitchFamily="49" charset="-128"/>
                <a:ea typeface="ＭＳ ゴシック" panose="020B0609070205080204" pitchFamily="49" charset="-128"/>
              </a:rPr>
              <a:t>| </a:t>
            </a:r>
            <a:r>
              <a:rPr lang="ja-JP" altLang="en-US" sz="1800" b="1" dirty="0">
                <a:solidFill>
                  <a:srgbClr val="FF0000"/>
                </a:solidFill>
                <a:latin typeface="ＭＳ ゴシック" panose="020B0609070205080204" pitchFamily="49" charset="-128"/>
                <a:ea typeface="ＭＳ ゴシック" panose="020B0609070205080204" pitchFamily="49" charset="-128"/>
              </a:rPr>
              <a:t>東京都中央区</a:t>
            </a:r>
            <a:r>
              <a:rPr lang="en-US" altLang="ja-JP" sz="1800" b="1" dirty="0">
                <a:solidFill>
                  <a:srgbClr val="FF0000"/>
                </a:solidFill>
                <a:latin typeface="ＭＳ ゴシック" panose="020B0609070205080204" pitchFamily="49" charset="-128"/>
                <a:ea typeface="ＭＳ ゴシック" panose="020B0609070205080204" pitchFamily="49" charset="-128"/>
              </a:rPr>
              <a:t>1-1-1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テレビ  </a:t>
            </a:r>
            <a:r>
              <a:rPr lang="en-US" altLang="ja-JP" sz="1800" dirty="0">
                <a:solidFill>
                  <a:prstClr val="black"/>
                </a:solidFill>
                <a:latin typeface="ＭＳ ゴシック" panose="020B0609070205080204" pitchFamily="49" charset="-128"/>
                <a:ea typeface="ＭＳ ゴシック" panose="020B0609070205080204" pitchFamily="49" charset="-128"/>
              </a:rPr>
              <a:t>| 50000 | 2024-10-01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2     | </a:t>
            </a:r>
            <a:r>
              <a:rPr lang="ja-JP" altLang="en-US" sz="1800" b="1" dirty="0">
                <a:solidFill>
                  <a:srgbClr val="FF0000"/>
                </a:solidFill>
                <a:latin typeface="ＭＳ ゴシック" panose="020B0609070205080204" pitchFamily="49" charset="-128"/>
                <a:ea typeface="ＭＳ ゴシック" panose="020B0609070205080204" pitchFamily="49" charset="-128"/>
              </a:rPr>
              <a:t>田中太郎 </a:t>
            </a:r>
            <a:r>
              <a:rPr lang="en-US" altLang="ja-JP" sz="1800" b="1" dirty="0">
                <a:solidFill>
                  <a:srgbClr val="FF0000"/>
                </a:solidFill>
                <a:latin typeface="ＭＳ ゴシック" panose="020B0609070205080204" pitchFamily="49" charset="-128"/>
                <a:ea typeface="ＭＳ ゴシック" panose="020B0609070205080204" pitchFamily="49" charset="-128"/>
              </a:rPr>
              <a:t>| </a:t>
            </a:r>
            <a:r>
              <a:rPr lang="ja-JP" altLang="en-US" sz="1800" b="1" dirty="0">
                <a:solidFill>
                  <a:srgbClr val="FF0000"/>
                </a:solidFill>
                <a:latin typeface="ＭＳ ゴシック" panose="020B0609070205080204" pitchFamily="49" charset="-128"/>
                <a:ea typeface="ＭＳ ゴシック" panose="020B0609070205080204" pitchFamily="49" charset="-128"/>
              </a:rPr>
              <a:t>東京都中央区</a:t>
            </a:r>
            <a:r>
              <a:rPr lang="en-US" altLang="ja-JP" sz="1800" b="1" dirty="0">
                <a:solidFill>
                  <a:srgbClr val="FF0000"/>
                </a:solidFill>
                <a:latin typeface="ＭＳ ゴシック" panose="020B0609070205080204" pitchFamily="49" charset="-128"/>
                <a:ea typeface="ＭＳ ゴシック" panose="020B0609070205080204" pitchFamily="49" charset="-128"/>
              </a:rPr>
              <a:t>1-1-1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冷蔵庫  </a:t>
            </a:r>
            <a:r>
              <a:rPr lang="en-US" altLang="ja-JP" sz="1800" dirty="0">
                <a:solidFill>
                  <a:prstClr val="black"/>
                </a:solidFill>
                <a:latin typeface="ＭＳ ゴシック" panose="020B0609070205080204" pitchFamily="49" charset="-128"/>
                <a:ea typeface="ＭＳ ゴシック" panose="020B0609070205080204" pitchFamily="49" charset="-128"/>
              </a:rPr>
              <a:t>| 100000| 2024-10-02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3     | </a:t>
            </a:r>
            <a:r>
              <a:rPr lang="ja-JP" altLang="en-US" sz="1800" dirty="0">
                <a:solidFill>
                  <a:prstClr val="black"/>
                </a:solidFill>
                <a:latin typeface="ＭＳ ゴシック" panose="020B0609070205080204" pitchFamily="49" charset="-128"/>
                <a:ea typeface="ＭＳ ゴシック" panose="020B0609070205080204" pitchFamily="49" charset="-128"/>
              </a:rPr>
              <a:t>山田花子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大阪府北区</a:t>
            </a:r>
            <a:r>
              <a:rPr lang="en-US" altLang="ja-JP" sz="1800" dirty="0">
                <a:solidFill>
                  <a:prstClr val="black"/>
                </a:solidFill>
                <a:latin typeface="ＭＳ ゴシック" panose="020B0609070205080204" pitchFamily="49" charset="-128"/>
                <a:ea typeface="ＭＳ ゴシック" panose="020B0609070205080204" pitchFamily="49" charset="-128"/>
              </a:rPr>
              <a:t>2-2-2    | </a:t>
            </a:r>
            <a:r>
              <a:rPr lang="ja-JP" altLang="en-US" sz="1800" dirty="0">
                <a:solidFill>
                  <a:prstClr val="black"/>
                </a:solidFill>
                <a:latin typeface="ＭＳ ゴシック" panose="020B0609070205080204" pitchFamily="49" charset="-128"/>
                <a:ea typeface="ＭＳ ゴシック" panose="020B0609070205080204" pitchFamily="49" charset="-128"/>
              </a:rPr>
              <a:t>洗濯機  </a:t>
            </a:r>
            <a:r>
              <a:rPr lang="en-US" altLang="ja-JP" sz="1800" dirty="0">
                <a:solidFill>
                  <a:prstClr val="black"/>
                </a:solidFill>
                <a:latin typeface="ＭＳ ゴシック" panose="020B0609070205080204" pitchFamily="49" charset="-128"/>
                <a:ea typeface="ＭＳ ゴシック" panose="020B0609070205080204" pitchFamily="49" charset="-128"/>
              </a:rPr>
              <a:t>| 30000 | 2024-10-03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4     | </a:t>
            </a:r>
            <a:r>
              <a:rPr lang="ja-JP" altLang="en-US" sz="1800" dirty="0">
                <a:solidFill>
                  <a:prstClr val="black"/>
                </a:solidFill>
                <a:latin typeface="ＭＳ ゴシック" panose="020B0609070205080204" pitchFamily="49" charset="-128"/>
                <a:ea typeface="ＭＳ ゴシック" panose="020B0609070205080204" pitchFamily="49" charset="-128"/>
              </a:rPr>
              <a:t>田中太郎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東京都中央区</a:t>
            </a:r>
            <a:r>
              <a:rPr lang="en-US" altLang="ja-JP" sz="1800" dirty="0">
                <a:solidFill>
                  <a:prstClr val="black"/>
                </a:solidFill>
                <a:latin typeface="ＭＳ ゴシック" panose="020B0609070205080204" pitchFamily="49" charset="-128"/>
                <a:ea typeface="ＭＳ ゴシック" panose="020B0609070205080204" pitchFamily="49" charset="-128"/>
              </a:rPr>
              <a:t>1-1-1  | </a:t>
            </a:r>
            <a:r>
              <a:rPr lang="ja-JP" altLang="en-US" sz="1800" dirty="0">
                <a:solidFill>
                  <a:prstClr val="black"/>
                </a:solidFill>
                <a:latin typeface="ＭＳ ゴシック" panose="020B0609070205080204" pitchFamily="49" charset="-128"/>
                <a:ea typeface="ＭＳ ゴシック" panose="020B0609070205080204" pitchFamily="49" charset="-128"/>
              </a:rPr>
              <a:t>掃除機  </a:t>
            </a:r>
            <a:r>
              <a:rPr lang="en-US" altLang="ja-JP" sz="1800" dirty="0">
                <a:solidFill>
                  <a:prstClr val="black"/>
                </a:solidFill>
                <a:latin typeface="ＭＳ ゴシック" panose="020B0609070205080204" pitchFamily="49" charset="-128"/>
                <a:ea typeface="ＭＳ ゴシック" panose="020B0609070205080204" pitchFamily="49" charset="-128"/>
              </a:rPr>
              <a:t>| 15000 | 2024-10-04 |</a:t>
            </a:r>
          </a:p>
          <a:p>
            <a:pPr marL="0" indent="0">
              <a:buNone/>
            </a:pPr>
            <a:endParaRPr lang="en-US" altLang="ja-JP" sz="2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7094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演習②</a:t>
            </a:r>
            <a:r>
              <a:rPr kumimoji="1" lang="ja-JP" altLang="en-US" dirty="0"/>
              <a:t> データの不整合の確認</a:t>
            </a:r>
          </a:p>
        </p:txBody>
      </p:sp>
      <p:sp>
        <p:nvSpPr>
          <p:cNvPr id="3" name="コンテンツ プレースホルダー 2"/>
          <p:cNvSpPr>
            <a:spLocks noGrp="1"/>
          </p:cNvSpPr>
          <p:nvPr>
            <p:ph idx="1"/>
          </p:nvPr>
        </p:nvSpPr>
        <p:spPr>
          <a:xfrm>
            <a:off x="321844" y="846252"/>
            <a:ext cx="8822155" cy="5875223"/>
          </a:xfrm>
        </p:spPr>
        <p:txBody>
          <a:bodyPr>
            <a:normAutofit fontScale="85000" lnSpcReduction="20000"/>
          </a:bodyPr>
          <a:lstStyle/>
          <a:p>
            <a:r>
              <a:rPr lang="ja-JP" altLang="en-US" sz="2400" dirty="0"/>
              <a:t>在庫管理データベースです。</a:t>
            </a:r>
            <a:r>
              <a:rPr lang="ja-JP" altLang="en-US" sz="2400" b="1" dirty="0"/>
              <a:t>商品の価格情報</a:t>
            </a:r>
            <a:r>
              <a:rPr lang="ja-JP" altLang="en-US" sz="2400" dirty="0"/>
              <a:t>が、</a:t>
            </a:r>
            <a:r>
              <a:rPr lang="ja-JP" altLang="en-US" sz="2400" b="1" dirty="0"/>
              <a:t>商品テーブル</a:t>
            </a:r>
            <a:r>
              <a:rPr lang="ja-JP" altLang="en-US" sz="2400" dirty="0"/>
              <a:t>と</a:t>
            </a:r>
            <a:r>
              <a:rPr lang="ja-JP" altLang="en-US" sz="2400" b="1" dirty="0"/>
              <a:t>注文履歴テーブル</a:t>
            </a:r>
            <a:r>
              <a:rPr lang="ja-JP" altLang="en-US" sz="2400" dirty="0"/>
              <a:t>の</a:t>
            </a:r>
            <a:r>
              <a:rPr lang="en-US" altLang="ja-JP" sz="2400" dirty="0"/>
              <a:t>2</a:t>
            </a:r>
            <a:r>
              <a:rPr lang="ja-JP" altLang="en-US" sz="2400" dirty="0" err="1"/>
              <a:t>つの</a:t>
            </a:r>
            <a:r>
              <a:rPr lang="ja-JP" altLang="en-US" sz="2400" dirty="0"/>
              <a:t>場所に保存されています。</a:t>
            </a:r>
            <a:endParaRPr lang="en-US" altLang="ja-JP" sz="2400" dirty="0"/>
          </a:p>
          <a:p>
            <a:r>
              <a:rPr lang="ja-JP" altLang="en-US" sz="2400" dirty="0"/>
              <a:t>価格の不一致はどこで起きていますか？</a:t>
            </a:r>
            <a:endParaRPr lang="en-US" altLang="ja-JP" sz="2400" dirty="0"/>
          </a:p>
          <a:p>
            <a:endParaRPr lang="en-US" altLang="ja-JP" sz="2400" dirty="0"/>
          </a:p>
          <a:p>
            <a:pPr marL="0" indent="0">
              <a:buNone/>
            </a:pPr>
            <a:r>
              <a:rPr lang="ja-JP" altLang="en-US" sz="2200" b="1" dirty="0">
                <a:latin typeface="ＭＳ ゴシック" panose="020B0609070205080204" pitchFamily="49" charset="-128"/>
                <a:ea typeface="ＭＳ ゴシック" panose="020B0609070205080204" pitchFamily="49" charset="-128"/>
              </a:rPr>
              <a:t>商品テーブル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a:t>
            </a:r>
          </a:p>
          <a:p>
            <a:pPr marL="0" indent="0">
              <a:buNone/>
            </a:pPr>
            <a:r>
              <a:rPr lang="en-US" altLang="ja-JP" sz="2200" dirty="0">
                <a:latin typeface="ＭＳ ゴシック" panose="020B0609070205080204" pitchFamily="49" charset="-128"/>
                <a:ea typeface="ＭＳ ゴシック" panose="020B0609070205080204" pitchFamily="49" charset="-128"/>
              </a:rPr>
              <a:t>| 2     | </a:t>
            </a:r>
            <a:r>
              <a:rPr lang="ja-JP" altLang="en-US" sz="2200" dirty="0">
                <a:latin typeface="ＭＳ ゴシック" panose="020B0609070205080204" pitchFamily="49" charset="-128"/>
                <a:ea typeface="ＭＳ ゴシック" panose="020B0609070205080204" pitchFamily="49" charset="-128"/>
              </a:rPr>
              <a:t>冷蔵庫  </a:t>
            </a:r>
            <a:r>
              <a:rPr lang="en-US" altLang="ja-JP" sz="2200" dirty="0">
                <a:latin typeface="ＭＳ ゴシック" panose="020B0609070205080204" pitchFamily="49" charset="-128"/>
                <a:ea typeface="ＭＳ ゴシック" panose="020B0609070205080204" pitchFamily="49" charset="-128"/>
              </a:rPr>
              <a:t>| 100000|</a:t>
            </a:r>
          </a:p>
          <a:p>
            <a:pPr marL="0" indent="0">
              <a:buNone/>
            </a:pPr>
            <a:r>
              <a:rPr lang="en-US" altLang="ja-JP" sz="2200" dirty="0">
                <a:latin typeface="ＭＳ ゴシック" panose="020B0609070205080204" pitchFamily="49" charset="-128"/>
                <a:ea typeface="ＭＳ ゴシック" panose="020B0609070205080204" pitchFamily="49" charset="-128"/>
              </a:rPr>
              <a:t>| 3     | </a:t>
            </a:r>
            <a:r>
              <a:rPr lang="ja-JP" altLang="en-US" sz="2200" dirty="0">
                <a:latin typeface="ＭＳ ゴシック" panose="020B0609070205080204" pitchFamily="49" charset="-128"/>
                <a:ea typeface="ＭＳ ゴシック" panose="020B0609070205080204" pitchFamily="49" charset="-128"/>
              </a:rPr>
              <a:t>洗濯機  </a:t>
            </a:r>
            <a:r>
              <a:rPr lang="en-US" altLang="ja-JP" sz="2200" dirty="0">
                <a:latin typeface="ＭＳ ゴシック" panose="020B0609070205080204" pitchFamily="49" charset="-128"/>
                <a:ea typeface="ＭＳ ゴシック" panose="020B0609070205080204" pitchFamily="49" charset="-128"/>
              </a:rPr>
              <a:t>| 30000 |</a:t>
            </a:r>
          </a:p>
          <a:p>
            <a:pPr marL="0" indent="0">
              <a:buNone/>
            </a:pPr>
            <a:r>
              <a:rPr lang="ja-JP" altLang="en-US" sz="2200" b="1" dirty="0">
                <a:latin typeface="ＭＳ ゴシック" panose="020B0609070205080204" pitchFamily="49" charset="-128"/>
                <a:ea typeface="ＭＳ ゴシック" panose="020B0609070205080204" pitchFamily="49" charset="-128"/>
              </a:rPr>
              <a:t>注文履歴テーブル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注文日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A     |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 2024-10-01 |</a:t>
            </a:r>
          </a:p>
          <a:p>
            <a:pPr marL="0" indent="0">
              <a:buNone/>
            </a:pPr>
            <a:r>
              <a:rPr lang="en-US" altLang="ja-JP" sz="2200" dirty="0">
                <a:latin typeface="ＭＳ ゴシック" panose="020B0609070205080204" pitchFamily="49" charset="-128"/>
                <a:ea typeface="ＭＳ ゴシック" panose="020B0609070205080204" pitchFamily="49" charset="-128"/>
              </a:rPr>
              <a:t>| B     | 2     | </a:t>
            </a:r>
            <a:r>
              <a:rPr lang="ja-JP" altLang="en-US" sz="2200" dirty="0">
                <a:latin typeface="ＭＳ ゴシック" panose="020B0609070205080204" pitchFamily="49" charset="-128"/>
                <a:ea typeface="ＭＳ ゴシック" panose="020B0609070205080204" pitchFamily="49" charset="-128"/>
              </a:rPr>
              <a:t>冷蔵庫  </a:t>
            </a:r>
            <a:r>
              <a:rPr lang="en-US" altLang="ja-JP" sz="2200" dirty="0">
                <a:latin typeface="ＭＳ ゴシック" panose="020B0609070205080204" pitchFamily="49" charset="-128"/>
                <a:ea typeface="ＭＳ ゴシック" panose="020B0609070205080204" pitchFamily="49" charset="-128"/>
              </a:rPr>
              <a:t>| 95000 | 2024-10-02 |</a:t>
            </a:r>
          </a:p>
          <a:p>
            <a:pPr marL="0" indent="0">
              <a:buNone/>
            </a:pPr>
            <a:r>
              <a:rPr lang="en-US" altLang="ja-JP" sz="2200" dirty="0">
                <a:latin typeface="ＭＳ ゴシック" panose="020B0609070205080204" pitchFamily="49" charset="-128"/>
                <a:ea typeface="ＭＳ ゴシック" panose="020B0609070205080204" pitchFamily="49" charset="-128"/>
              </a:rPr>
              <a:t>| C     | 3     | </a:t>
            </a:r>
            <a:r>
              <a:rPr lang="ja-JP" altLang="en-US" sz="2200" dirty="0">
                <a:latin typeface="ＭＳ ゴシック" panose="020B0609070205080204" pitchFamily="49" charset="-128"/>
                <a:ea typeface="ＭＳ ゴシック" panose="020B0609070205080204" pitchFamily="49" charset="-128"/>
              </a:rPr>
              <a:t>洗濯機  </a:t>
            </a:r>
            <a:r>
              <a:rPr lang="en-US" altLang="ja-JP" sz="2200" dirty="0">
                <a:latin typeface="ＭＳ ゴシック" panose="020B0609070205080204" pitchFamily="49" charset="-128"/>
                <a:ea typeface="ＭＳ ゴシック" panose="020B0609070205080204" pitchFamily="49" charset="-128"/>
              </a:rPr>
              <a:t>| 31000 | 2024-10-03 |</a:t>
            </a:r>
          </a:p>
          <a:p>
            <a:pPr marL="0" indent="0">
              <a:buNone/>
            </a:pPr>
            <a:endParaRPr lang="en-US" altLang="ja-JP" sz="2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9538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4" y="243068"/>
            <a:ext cx="8822155" cy="5936351"/>
          </a:xfrm>
        </p:spPr>
        <p:txBody>
          <a:bodyPr>
            <a:normAutofit fontScale="85000" lnSpcReduction="20000"/>
          </a:bodyPr>
          <a:lstStyle/>
          <a:p>
            <a:pPr marL="0" indent="0">
              <a:buNone/>
            </a:pPr>
            <a:r>
              <a:rPr lang="ja-JP" altLang="en-US" sz="2400" b="1" dirty="0"/>
              <a:t>ヒント</a:t>
            </a:r>
            <a:endParaRPr lang="en-US" altLang="ja-JP" sz="2400" b="1" dirty="0"/>
          </a:p>
          <a:p>
            <a:pPr marL="0" indent="0">
              <a:buNone/>
            </a:pPr>
            <a:r>
              <a:rPr lang="ja-JP" altLang="en-US" sz="2400" dirty="0"/>
              <a:t>商品テーブルと注文履歴テーブルの同じ</a:t>
            </a:r>
            <a:r>
              <a:rPr lang="ja-JP" altLang="en-US" sz="2400" b="1" dirty="0"/>
              <a:t>商品</a:t>
            </a:r>
            <a:r>
              <a:rPr lang="en-US" altLang="ja-JP" sz="2400" b="1" dirty="0"/>
              <a:t>ID</a:t>
            </a:r>
            <a:r>
              <a:rPr lang="ja-JP" altLang="en-US" sz="2400" dirty="0"/>
              <a:t>に基づいて、価格の一致を確認します。</a:t>
            </a:r>
            <a:endParaRPr lang="en-US" altLang="ja-JP" sz="2400" dirty="0"/>
          </a:p>
          <a:p>
            <a:pPr marL="0" indent="0">
              <a:buNone/>
            </a:pPr>
            <a:endParaRPr lang="en-US" altLang="ja-JP" sz="2400" dirty="0"/>
          </a:p>
          <a:p>
            <a:pPr marL="0" indent="0">
              <a:buNone/>
            </a:pPr>
            <a:r>
              <a:rPr lang="ja-JP" altLang="en-US" sz="2200" b="1" dirty="0">
                <a:latin typeface="ＭＳ ゴシック" panose="020B0609070205080204" pitchFamily="49" charset="-128"/>
                <a:ea typeface="ＭＳ ゴシック" panose="020B0609070205080204" pitchFamily="49" charset="-128"/>
              </a:rPr>
              <a:t>商品テーブル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a:t>
            </a:r>
          </a:p>
          <a:p>
            <a:pPr marL="0" indent="0">
              <a:buNone/>
            </a:pPr>
            <a:r>
              <a:rPr lang="en-US" altLang="ja-JP" sz="2200" dirty="0">
                <a:latin typeface="ＭＳ ゴシック" panose="020B0609070205080204" pitchFamily="49" charset="-128"/>
                <a:ea typeface="ＭＳ ゴシック" panose="020B0609070205080204" pitchFamily="49" charset="-128"/>
              </a:rPr>
              <a:t>| 2     | </a:t>
            </a:r>
            <a:r>
              <a:rPr lang="ja-JP" altLang="en-US" sz="2200" dirty="0">
                <a:latin typeface="ＭＳ ゴシック" panose="020B0609070205080204" pitchFamily="49" charset="-128"/>
                <a:ea typeface="ＭＳ ゴシック" panose="020B0609070205080204" pitchFamily="49" charset="-128"/>
              </a:rPr>
              <a:t>冷蔵庫  </a:t>
            </a:r>
            <a:r>
              <a:rPr lang="en-US" altLang="ja-JP" sz="2200" dirty="0">
                <a:latin typeface="ＭＳ ゴシック" panose="020B0609070205080204" pitchFamily="49" charset="-128"/>
                <a:ea typeface="ＭＳ ゴシック" panose="020B0609070205080204" pitchFamily="49" charset="-128"/>
              </a:rPr>
              <a:t>| 100000|</a:t>
            </a:r>
          </a:p>
          <a:p>
            <a:pPr marL="0" indent="0">
              <a:buNone/>
            </a:pPr>
            <a:r>
              <a:rPr lang="en-US" altLang="ja-JP" sz="2200" dirty="0">
                <a:latin typeface="ＭＳ ゴシック" panose="020B0609070205080204" pitchFamily="49" charset="-128"/>
                <a:ea typeface="ＭＳ ゴシック" panose="020B0609070205080204" pitchFamily="49" charset="-128"/>
              </a:rPr>
              <a:t>| 3     | </a:t>
            </a:r>
            <a:r>
              <a:rPr lang="ja-JP" altLang="en-US" sz="2200" dirty="0">
                <a:latin typeface="ＭＳ ゴシック" panose="020B0609070205080204" pitchFamily="49" charset="-128"/>
                <a:ea typeface="ＭＳ ゴシック" panose="020B0609070205080204" pitchFamily="49" charset="-128"/>
              </a:rPr>
              <a:t>洗濯機  </a:t>
            </a:r>
            <a:r>
              <a:rPr lang="en-US" altLang="ja-JP" sz="2200" dirty="0">
                <a:latin typeface="ＭＳ ゴシック" panose="020B0609070205080204" pitchFamily="49" charset="-128"/>
                <a:ea typeface="ＭＳ ゴシック" panose="020B0609070205080204" pitchFamily="49" charset="-128"/>
              </a:rPr>
              <a:t>| 30000 |</a:t>
            </a:r>
          </a:p>
          <a:p>
            <a:pPr marL="0" indent="0">
              <a:buNone/>
            </a:pPr>
            <a:r>
              <a:rPr lang="ja-JP" altLang="en-US" sz="2200" b="1" dirty="0">
                <a:latin typeface="ＭＳ ゴシック" panose="020B0609070205080204" pitchFamily="49" charset="-128"/>
                <a:ea typeface="ＭＳ ゴシック" panose="020B0609070205080204" pitchFamily="49" charset="-128"/>
              </a:rPr>
              <a:t>注文履歴テーブル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注文日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A     |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 2024-10-01 |</a:t>
            </a:r>
          </a:p>
          <a:p>
            <a:pPr marL="0" indent="0">
              <a:buNone/>
            </a:pPr>
            <a:r>
              <a:rPr lang="en-US" altLang="ja-JP" sz="2200" dirty="0">
                <a:latin typeface="ＭＳ ゴシック" panose="020B0609070205080204" pitchFamily="49" charset="-128"/>
                <a:ea typeface="ＭＳ ゴシック" panose="020B0609070205080204" pitchFamily="49" charset="-128"/>
              </a:rPr>
              <a:t>| B     | 2     | </a:t>
            </a:r>
            <a:r>
              <a:rPr lang="ja-JP" altLang="en-US" sz="2200" dirty="0">
                <a:latin typeface="ＭＳ ゴシック" panose="020B0609070205080204" pitchFamily="49" charset="-128"/>
                <a:ea typeface="ＭＳ ゴシック" panose="020B0609070205080204" pitchFamily="49" charset="-128"/>
              </a:rPr>
              <a:t>冷蔵庫  </a:t>
            </a:r>
            <a:r>
              <a:rPr lang="en-US" altLang="ja-JP" sz="2200" dirty="0">
                <a:latin typeface="ＭＳ ゴシック" panose="020B0609070205080204" pitchFamily="49" charset="-128"/>
                <a:ea typeface="ＭＳ ゴシック" panose="020B0609070205080204" pitchFamily="49" charset="-128"/>
              </a:rPr>
              <a:t>| 95000 | 2024-10-02 |</a:t>
            </a:r>
          </a:p>
          <a:p>
            <a:pPr marL="0" indent="0">
              <a:buNone/>
            </a:pPr>
            <a:r>
              <a:rPr lang="en-US" altLang="ja-JP" sz="2200" dirty="0">
                <a:latin typeface="ＭＳ ゴシック" panose="020B0609070205080204" pitchFamily="49" charset="-128"/>
                <a:ea typeface="ＭＳ ゴシック" panose="020B0609070205080204" pitchFamily="49" charset="-128"/>
              </a:rPr>
              <a:t>| C     | 3     | </a:t>
            </a:r>
            <a:r>
              <a:rPr lang="ja-JP" altLang="en-US" sz="2200" dirty="0">
                <a:latin typeface="ＭＳ ゴシック" panose="020B0609070205080204" pitchFamily="49" charset="-128"/>
                <a:ea typeface="ＭＳ ゴシック" panose="020B0609070205080204" pitchFamily="49" charset="-128"/>
              </a:rPr>
              <a:t>洗濯機  </a:t>
            </a:r>
            <a:r>
              <a:rPr lang="en-US" altLang="ja-JP" sz="2200" dirty="0">
                <a:latin typeface="ＭＳ ゴシック" panose="020B0609070205080204" pitchFamily="49" charset="-128"/>
                <a:ea typeface="ＭＳ ゴシック" panose="020B0609070205080204" pitchFamily="49" charset="-128"/>
              </a:rPr>
              <a:t>| 31000 | 2024-10-03 |</a:t>
            </a:r>
          </a:p>
          <a:p>
            <a:pPr marL="0" indent="0">
              <a:buNone/>
            </a:pPr>
            <a:endParaRPr lang="en-US" altLang="ja-JP" sz="2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83624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4" y="243068"/>
            <a:ext cx="8822155" cy="5936351"/>
          </a:xfrm>
        </p:spPr>
        <p:txBody>
          <a:bodyPr>
            <a:normAutofit fontScale="85000" lnSpcReduction="20000"/>
          </a:bodyPr>
          <a:lstStyle/>
          <a:p>
            <a:pPr marL="0" indent="0">
              <a:buNone/>
            </a:pPr>
            <a:r>
              <a:rPr lang="ja-JP" altLang="en-US" sz="2400" b="1" dirty="0"/>
              <a:t>解答例</a:t>
            </a:r>
            <a:endParaRPr lang="en-US" altLang="ja-JP" sz="2400" b="1" dirty="0"/>
          </a:p>
          <a:p>
            <a:r>
              <a:rPr lang="ja-JP" altLang="en-US" sz="2400" dirty="0">
                <a:latin typeface="メイリオ" panose="020B0604030504040204" pitchFamily="50" charset="-128"/>
              </a:rPr>
              <a:t>注文</a:t>
            </a:r>
            <a:r>
              <a:rPr lang="en-US" altLang="ja-JP" sz="2400" dirty="0">
                <a:latin typeface="メイリオ" panose="020B0604030504040204" pitchFamily="50" charset="-128"/>
              </a:rPr>
              <a:t>ID</a:t>
            </a:r>
            <a:r>
              <a:rPr lang="ja-JP" altLang="en-US" sz="2400" dirty="0">
                <a:latin typeface="メイリオ" panose="020B0604030504040204" pitchFamily="50" charset="-128"/>
              </a:rPr>
              <a:t>「</a:t>
            </a:r>
            <a:r>
              <a:rPr lang="en-US" altLang="ja-JP" sz="2400" dirty="0">
                <a:latin typeface="メイリオ" panose="020B0604030504040204" pitchFamily="50" charset="-128"/>
              </a:rPr>
              <a:t>B</a:t>
            </a:r>
            <a:r>
              <a:rPr lang="ja-JP" altLang="en-US" sz="2400" dirty="0">
                <a:latin typeface="メイリオ" panose="020B0604030504040204" pitchFamily="50" charset="-128"/>
              </a:rPr>
              <a:t>」の「冷蔵庫」の価格が、商品テーブルと異なっています（</a:t>
            </a:r>
            <a:r>
              <a:rPr lang="en-US" altLang="ja-JP" sz="2400" dirty="0">
                <a:latin typeface="メイリオ" panose="020B0604030504040204" pitchFamily="50" charset="-128"/>
              </a:rPr>
              <a:t>100,000 vs. 95,000</a:t>
            </a:r>
            <a:r>
              <a:rPr lang="ja-JP" altLang="en-US" sz="2400" dirty="0">
                <a:latin typeface="メイリオ" panose="020B0604030504040204" pitchFamily="50" charset="-128"/>
              </a:rPr>
              <a:t>）。</a:t>
            </a:r>
          </a:p>
          <a:p>
            <a:r>
              <a:rPr lang="ja-JP" altLang="en-US" sz="2400" dirty="0">
                <a:latin typeface="メイリオ" panose="020B0604030504040204" pitchFamily="50" charset="-128"/>
              </a:rPr>
              <a:t>注文</a:t>
            </a:r>
            <a:r>
              <a:rPr lang="en-US" altLang="ja-JP" sz="2400" dirty="0">
                <a:latin typeface="メイリオ" panose="020B0604030504040204" pitchFamily="50" charset="-128"/>
              </a:rPr>
              <a:t>ID</a:t>
            </a:r>
            <a:r>
              <a:rPr lang="ja-JP" altLang="en-US" sz="2400" dirty="0">
                <a:latin typeface="メイリオ" panose="020B0604030504040204" pitchFamily="50" charset="-128"/>
              </a:rPr>
              <a:t>「</a:t>
            </a:r>
            <a:r>
              <a:rPr lang="en-US" altLang="ja-JP" sz="2400" dirty="0">
                <a:latin typeface="メイリオ" panose="020B0604030504040204" pitchFamily="50" charset="-128"/>
              </a:rPr>
              <a:t>C</a:t>
            </a:r>
            <a:r>
              <a:rPr lang="ja-JP" altLang="en-US" sz="2400" dirty="0">
                <a:latin typeface="メイリオ" panose="020B0604030504040204" pitchFamily="50" charset="-128"/>
              </a:rPr>
              <a:t>」の「洗濯機」の価格も、商品テーブルと異なっています（</a:t>
            </a:r>
            <a:r>
              <a:rPr lang="en-US" altLang="ja-JP" sz="2400" dirty="0">
                <a:latin typeface="メイリオ" panose="020B0604030504040204" pitchFamily="50" charset="-128"/>
              </a:rPr>
              <a:t>30,000 vs. 31,000</a:t>
            </a:r>
            <a:r>
              <a:rPr lang="ja-JP" altLang="en-US" sz="2400" dirty="0">
                <a:latin typeface="メイリオ" panose="020B0604030504040204" pitchFamily="50" charset="-128"/>
              </a:rPr>
              <a:t>）。</a:t>
            </a:r>
            <a:endParaRPr lang="en-US" altLang="ja-JP" sz="2400" dirty="0">
              <a:latin typeface="メイリオ" panose="020B0604030504040204" pitchFamily="50" charset="-128"/>
            </a:endParaRPr>
          </a:p>
          <a:p>
            <a:pPr marL="0" indent="0">
              <a:buNone/>
            </a:pPr>
            <a:r>
              <a:rPr lang="ja-JP" altLang="en-US" sz="2200" b="1" dirty="0">
                <a:latin typeface="ＭＳ ゴシック" panose="020B0609070205080204" pitchFamily="49" charset="-128"/>
                <a:ea typeface="ＭＳ ゴシック" panose="020B0609070205080204" pitchFamily="49" charset="-128"/>
              </a:rPr>
              <a:t>商品テーブル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a:t>
            </a:r>
          </a:p>
          <a:p>
            <a:pPr marL="0" indent="0">
              <a:buNone/>
            </a:pPr>
            <a:r>
              <a:rPr lang="en-US" altLang="ja-JP" sz="2200" dirty="0">
                <a:latin typeface="ＭＳ ゴシック" panose="020B0609070205080204" pitchFamily="49" charset="-128"/>
                <a:ea typeface="ＭＳ ゴシック" panose="020B0609070205080204" pitchFamily="49" charset="-128"/>
              </a:rPr>
              <a:t>| 2     | </a:t>
            </a:r>
            <a:r>
              <a:rPr lang="ja-JP" altLang="en-US" sz="2200" b="1" dirty="0">
                <a:solidFill>
                  <a:srgbClr val="FF0000"/>
                </a:solidFill>
                <a:latin typeface="ＭＳ ゴシック" panose="020B0609070205080204" pitchFamily="49" charset="-128"/>
                <a:ea typeface="ＭＳ ゴシック" panose="020B0609070205080204" pitchFamily="49" charset="-128"/>
              </a:rPr>
              <a:t>冷蔵庫  </a:t>
            </a:r>
            <a:r>
              <a:rPr lang="en-US" altLang="ja-JP" sz="2200" b="1" dirty="0">
                <a:solidFill>
                  <a:srgbClr val="FF0000"/>
                </a:solidFill>
                <a:latin typeface="ＭＳ ゴシック" panose="020B0609070205080204" pitchFamily="49" charset="-128"/>
                <a:ea typeface="ＭＳ ゴシック" panose="020B0609070205080204" pitchFamily="49" charset="-128"/>
              </a:rPr>
              <a:t>| 100000</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3     | </a:t>
            </a:r>
            <a:r>
              <a:rPr lang="ja-JP" altLang="en-US" sz="2200" b="1" dirty="0">
                <a:solidFill>
                  <a:srgbClr val="FF0000"/>
                </a:solidFill>
                <a:latin typeface="ＭＳ ゴシック" panose="020B0609070205080204" pitchFamily="49" charset="-128"/>
                <a:ea typeface="ＭＳ ゴシック" panose="020B0609070205080204" pitchFamily="49" charset="-128"/>
              </a:rPr>
              <a:t>洗濯機  </a:t>
            </a:r>
            <a:r>
              <a:rPr lang="en-US" altLang="ja-JP" sz="2200" b="1" dirty="0">
                <a:solidFill>
                  <a:srgbClr val="FF0000"/>
                </a:solidFill>
                <a:latin typeface="ＭＳ ゴシック" panose="020B0609070205080204" pitchFamily="49" charset="-128"/>
                <a:ea typeface="ＭＳ ゴシック" panose="020B0609070205080204" pitchFamily="49" charset="-128"/>
              </a:rPr>
              <a:t>| 30000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ja-JP" altLang="en-US" sz="2200" b="1" dirty="0">
                <a:latin typeface="ＭＳ ゴシック" panose="020B0609070205080204" pitchFamily="49" charset="-128"/>
                <a:ea typeface="ＭＳ ゴシック" panose="020B0609070205080204" pitchFamily="49" charset="-128"/>
              </a:rPr>
              <a:t>注文履歴テーブル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注文日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A     |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 2024-10-01 |</a:t>
            </a:r>
          </a:p>
          <a:p>
            <a:pPr marL="0" indent="0">
              <a:buNone/>
            </a:pPr>
            <a:r>
              <a:rPr lang="en-US" altLang="ja-JP" sz="2200" dirty="0">
                <a:latin typeface="ＭＳ ゴシック" panose="020B0609070205080204" pitchFamily="49" charset="-128"/>
                <a:ea typeface="ＭＳ ゴシック" panose="020B0609070205080204" pitchFamily="49" charset="-128"/>
              </a:rPr>
              <a:t>| B     | 2     | </a:t>
            </a:r>
            <a:r>
              <a:rPr lang="ja-JP" altLang="en-US" sz="2200" b="1" dirty="0">
                <a:solidFill>
                  <a:srgbClr val="FF0000"/>
                </a:solidFill>
                <a:latin typeface="ＭＳ ゴシック" panose="020B0609070205080204" pitchFamily="49" charset="-128"/>
                <a:ea typeface="ＭＳ ゴシック" panose="020B0609070205080204" pitchFamily="49" charset="-128"/>
              </a:rPr>
              <a:t>冷蔵庫  </a:t>
            </a:r>
            <a:r>
              <a:rPr lang="en-US" altLang="ja-JP" sz="2200" b="1" dirty="0">
                <a:solidFill>
                  <a:srgbClr val="FF0000"/>
                </a:solidFill>
                <a:latin typeface="ＭＳ ゴシック" panose="020B0609070205080204" pitchFamily="49" charset="-128"/>
                <a:ea typeface="ＭＳ ゴシック" panose="020B0609070205080204" pitchFamily="49" charset="-128"/>
              </a:rPr>
              <a:t>| 95000 </a:t>
            </a:r>
            <a:r>
              <a:rPr lang="en-US" altLang="ja-JP" sz="2200" dirty="0">
                <a:latin typeface="ＭＳ ゴシック" panose="020B0609070205080204" pitchFamily="49" charset="-128"/>
                <a:ea typeface="ＭＳ ゴシック" panose="020B0609070205080204" pitchFamily="49" charset="-128"/>
              </a:rPr>
              <a:t>| 2024-10-02 |</a:t>
            </a:r>
          </a:p>
          <a:p>
            <a:pPr marL="0" indent="0">
              <a:buNone/>
            </a:pPr>
            <a:r>
              <a:rPr lang="en-US" altLang="ja-JP" sz="2200" dirty="0">
                <a:latin typeface="ＭＳ ゴシック" panose="020B0609070205080204" pitchFamily="49" charset="-128"/>
                <a:ea typeface="ＭＳ ゴシック" panose="020B0609070205080204" pitchFamily="49" charset="-128"/>
              </a:rPr>
              <a:t>| C     | 3     | </a:t>
            </a:r>
            <a:r>
              <a:rPr lang="ja-JP" altLang="en-US" sz="2200" b="1" dirty="0">
                <a:solidFill>
                  <a:srgbClr val="FF0000"/>
                </a:solidFill>
                <a:latin typeface="ＭＳ ゴシック" panose="020B0609070205080204" pitchFamily="49" charset="-128"/>
                <a:ea typeface="ＭＳ ゴシック" panose="020B0609070205080204" pitchFamily="49" charset="-128"/>
              </a:rPr>
              <a:t>洗濯機  </a:t>
            </a:r>
            <a:r>
              <a:rPr lang="en-US" altLang="ja-JP" sz="2200" b="1" dirty="0">
                <a:solidFill>
                  <a:srgbClr val="FF0000"/>
                </a:solidFill>
                <a:latin typeface="ＭＳ ゴシック" panose="020B0609070205080204" pitchFamily="49" charset="-128"/>
                <a:ea typeface="ＭＳ ゴシック" panose="020B0609070205080204" pitchFamily="49" charset="-128"/>
              </a:rPr>
              <a:t>| 31000 </a:t>
            </a:r>
            <a:r>
              <a:rPr lang="en-US" altLang="ja-JP" sz="2200" dirty="0">
                <a:latin typeface="ＭＳ ゴシック" panose="020B0609070205080204" pitchFamily="49" charset="-128"/>
                <a:ea typeface="ＭＳ ゴシック" panose="020B0609070205080204" pitchFamily="49" charset="-128"/>
              </a:rPr>
              <a:t>| 2024-10-03 |</a:t>
            </a:r>
          </a:p>
          <a:p>
            <a:pPr marL="0" indent="0">
              <a:buNone/>
            </a:pPr>
            <a:endParaRPr lang="en-US" altLang="ja-JP" sz="2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00438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3-3. </a:t>
            </a:r>
            <a:r>
              <a:rPr lang="ja-JP" altLang="en-US" sz="4500" dirty="0">
                <a:solidFill>
                  <a:schemeClr val="tx2"/>
                </a:solidFill>
                <a:latin typeface="メイリオ" panose="020B0604030504040204" pitchFamily="50" charset="-128"/>
              </a:rPr>
              <a:t>データベースの異状とその影響</a:t>
            </a:r>
            <a:br>
              <a:rPr lang="ja-JP" altLang="en-US" sz="4500" dirty="0">
                <a:solidFill>
                  <a:schemeClr val="tx2"/>
                </a:solidFill>
                <a:latin typeface="メイリオ" panose="020B0604030504040204" pitchFamily="50" charset="-128"/>
              </a:rPr>
            </a:br>
            <a:endParaRPr lang="ja-JP" altLang="en-US" sz="4500" dirty="0">
              <a:solidFill>
                <a:schemeClr val="tx2"/>
              </a:solidFill>
              <a:latin typeface="メイリオ" panose="020B0604030504040204" pitchFamily="50" charset="-128"/>
            </a:endParaRP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26</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58044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異状とは</a:t>
            </a:r>
          </a:p>
        </p:txBody>
      </p:sp>
      <p:sp>
        <p:nvSpPr>
          <p:cNvPr id="3" name="コンテンツ プレースホルダー 2"/>
          <p:cNvSpPr>
            <a:spLocks noGrp="1"/>
          </p:cNvSpPr>
          <p:nvPr>
            <p:ph idx="1"/>
          </p:nvPr>
        </p:nvSpPr>
        <p:spPr/>
        <p:txBody>
          <a:bodyPr/>
          <a:lstStyle/>
          <a:p>
            <a:endParaRPr kumimoji="1" lang="en-US" altLang="ja-JP" dirty="0"/>
          </a:p>
          <a:p>
            <a:r>
              <a:rPr kumimoji="1" lang="ja-JP" altLang="en-US" b="1" dirty="0"/>
              <a:t>異状</a:t>
            </a:r>
            <a:r>
              <a:rPr kumimoji="1" lang="ja-JP" altLang="en-US" dirty="0"/>
              <a:t>とは，</a:t>
            </a:r>
            <a:r>
              <a:rPr kumimoji="1" lang="ja-JP" altLang="en-US" b="1" dirty="0"/>
              <a:t>データベースの設計が不適切</a:t>
            </a:r>
            <a:r>
              <a:rPr kumimoji="1" lang="ja-JP" altLang="en-US" dirty="0"/>
              <a:t>な場合に，</a:t>
            </a:r>
            <a:r>
              <a:rPr kumimoji="1" lang="ja-JP" altLang="en-US" b="1" dirty="0"/>
              <a:t>データの操作</a:t>
            </a:r>
            <a:r>
              <a:rPr kumimoji="1" lang="ja-JP" altLang="en-US" dirty="0"/>
              <a:t>（追加，更新，削除）時に起こる</a:t>
            </a:r>
            <a:r>
              <a:rPr kumimoji="1" lang="ja-JP" altLang="en-US" b="1" dirty="0"/>
              <a:t>予期しない問題や振る舞い</a:t>
            </a:r>
            <a:r>
              <a:rPr kumimoji="1" lang="ja-JP" altLang="en-US" dirty="0"/>
              <a:t>のことを指す．</a:t>
            </a:r>
            <a:endParaRPr kumimoji="1" lang="en-US" altLang="ja-JP" dirty="0"/>
          </a:p>
          <a:p>
            <a:endParaRPr lang="en-US" altLang="ja-JP" dirty="0"/>
          </a:p>
          <a:p>
            <a:r>
              <a:rPr kumimoji="1" lang="ja-JP" altLang="en-US" b="1" dirty="0"/>
              <a:t>不適切に設計されたデータベース</a:t>
            </a:r>
            <a:r>
              <a:rPr kumimoji="1" lang="ja-JP" altLang="en-US" dirty="0"/>
              <a:t>では，</a:t>
            </a:r>
            <a:r>
              <a:rPr kumimoji="1" lang="ja-JP" altLang="en-US" b="1" dirty="0"/>
              <a:t>データの冗長性</a:t>
            </a:r>
            <a:r>
              <a:rPr kumimoji="1" lang="ja-JP" altLang="en-US" dirty="0"/>
              <a:t>が生じることが多く，これが</a:t>
            </a:r>
            <a:r>
              <a:rPr kumimoji="1" lang="ja-JP" altLang="en-US" b="1" dirty="0"/>
              <a:t>異状の原因</a:t>
            </a:r>
            <a:r>
              <a:rPr kumimoji="1" lang="ja-JP" altLang="en-US" dirty="0"/>
              <a:t>となる．（「異常」ではありません）</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27</a:t>
            </a:fld>
            <a:endParaRPr kumimoji="1" lang="ja-JP" altLang="en-US"/>
          </a:p>
        </p:txBody>
      </p:sp>
    </p:spTree>
    <p:extLst>
      <p:ext uri="{BB962C8B-B14F-4D97-AF65-F5344CB8AC3E}">
        <p14:creationId xmlns:p14="http://schemas.microsoft.com/office/powerpoint/2010/main" val="3597163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異状の具体例</a:t>
            </a:r>
          </a:p>
        </p:txBody>
      </p:sp>
      <p:sp>
        <p:nvSpPr>
          <p:cNvPr id="3" name="コンテンツ プレースホルダー 2"/>
          <p:cNvSpPr>
            <a:spLocks noGrp="1"/>
          </p:cNvSpPr>
          <p:nvPr>
            <p:ph idx="1"/>
          </p:nvPr>
        </p:nvSpPr>
        <p:spPr/>
        <p:txBody>
          <a:bodyPr>
            <a:normAutofit/>
          </a:bodyPr>
          <a:lstStyle/>
          <a:p>
            <a:endParaRPr kumimoji="1" lang="en-US" altLang="ja-JP" dirty="0"/>
          </a:p>
          <a:p>
            <a:endParaRPr lang="en-US" altLang="ja-JP" dirty="0"/>
          </a:p>
          <a:p>
            <a:endParaRPr kumimoji="1" lang="en-US" altLang="ja-JP" dirty="0"/>
          </a:p>
          <a:p>
            <a:endParaRPr lang="en-US" altLang="ja-JP" dirty="0"/>
          </a:p>
          <a:p>
            <a:r>
              <a:rPr lang="ja-JP" altLang="en-US" dirty="0"/>
              <a:t>これは、動物病院のデータベース。</a:t>
            </a:r>
            <a:r>
              <a:rPr lang="ja-JP" altLang="en-US" b="1" dirty="0"/>
              <a:t>徳川家康</a:t>
            </a:r>
            <a:r>
              <a:rPr lang="ja-JP" altLang="en-US" dirty="0"/>
              <a:t>さんの</a:t>
            </a:r>
            <a:r>
              <a:rPr lang="ja-JP" altLang="en-US" b="1" dirty="0"/>
              <a:t>２匹のペット</a:t>
            </a:r>
            <a:r>
              <a:rPr lang="ja-JP" altLang="en-US" dirty="0"/>
              <a:t>の記録がある。</a:t>
            </a:r>
            <a:endParaRPr lang="en-US" altLang="ja-JP" dirty="0"/>
          </a:p>
          <a:p>
            <a:r>
              <a:rPr kumimoji="1" lang="ja-JP" altLang="en-US" dirty="0"/>
              <a:t>徳川家康さんが</a:t>
            </a:r>
            <a:r>
              <a:rPr kumimoji="1" lang="ja-JP" altLang="en-US" b="1" dirty="0"/>
              <a:t>引っ越す</a:t>
            </a:r>
            <a:r>
              <a:rPr kumimoji="1" lang="ja-JP" altLang="en-US" dirty="0"/>
              <a:t>と、</a:t>
            </a:r>
            <a:r>
              <a:rPr kumimoji="1" lang="ja-JP" altLang="en-US" b="1" dirty="0"/>
              <a:t>２か所の変更</a:t>
            </a:r>
            <a:r>
              <a:rPr kumimoji="1" lang="ja-JP" altLang="en-US" dirty="0"/>
              <a:t>が必要　→　不便、書き換え漏れによる</a:t>
            </a:r>
            <a:r>
              <a:rPr kumimoji="1" lang="ja-JP" altLang="en-US" b="1" dirty="0"/>
              <a:t>不整合の危険</a:t>
            </a:r>
            <a:endParaRPr kumimoji="1" lang="en-US" altLang="ja-JP" b="1" dirty="0"/>
          </a:p>
          <a:p>
            <a:pPr marL="0" indent="0">
              <a:buNone/>
            </a:pPr>
            <a:r>
              <a:rPr lang="ja-JP" altLang="en-US" dirty="0"/>
              <a:t>　→　データベースの設計が不適切</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28</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650131541"/>
              </p:ext>
            </p:extLst>
          </p:nvPr>
        </p:nvGraphicFramePr>
        <p:xfrm>
          <a:off x="481097" y="1460500"/>
          <a:ext cx="7545304" cy="1371600"/>
        </p:xfrm>
        <a:graphic>
          <a:graphicData uri="http://schemas.openxmlformats.org/drawingml/2006/table">
            <a:tbl>
              <a:tblPr>
                <a:tableStyleId>{BDBED569-4797-4DF1-A0F4-6AAB3CD982D8}</a:tableStyleId>
              </a:tblPr>
              <a:tblGrid>
                <a:gridCol w="1615433">
                  <a:extLst>
                    <a:ext uri="{9D8B030D-6E8A-4147-A177-3AD203B41FA5}">
                      <a16:colId xmlns:a16="http://schemas.microsoft.com/office/drawing/2014/main" val="4109067317"/>
                    </a:ext>
                  </a:extLst>
                </a:gridCol>
                <a:gridCol w="1836272">
                  <a:extLst>
                    <a:ext uri="{9D8B030D-6E8A-4147-A177-3AD203B41FA5}">
                      <a16:colId xmlns:a16="http://schemas.microsoft.com/office/drawing/2014/main" val="3994683449"/>
                    </a:ext>
                  </a:extLst>
                </a:gridCol>
                <a:gridCol w="4093599">
                  <a:extLst>
                    <a:ext uri="{9D8B030D-6E8A-4147-A177-3AD203B41FA5}">
                      <a16:colId xmlns:a16="http://schemas.microsoft.com/office/drawing/2014/main" val="4014271564"/>
                    </a:ext>
                  </a:extLst>
                </a:gridCol>
              </a:tblGrid>
              <a:tr h="284798">
                <a:tc>
                  <a:txBody>
                    <a:bodyPr/>
                    <a:lstStyle/>
                    <a:p>
                      <a:r>
                        <a:rPr lang="ja-JP" altLang="en-US" sz="2400" b="1" dirty="0"/>
                        <a:t>ペット名</a:t>
                      </a:r>
                    </a:p>
                  </a:txBody>
                  <a:tcPr anchor="ctr"/>
                </a:tc>
                <a:tc>
                  <a:txBody>
                    <a:bodyPr/>
                    <a:lstStyle/>
                    <a:p>
                      <a:r>
                        <a:rPr lang="ja-JP" altLang="en-US" sz="2400" b="1" dirty="0"/>
                        <a:t>オーナー</a:t>
                      </a:r>
                    </a:p>
                  </a:txBody>
                  <a:tcPr anchor="ctr"/>
                </a:tc>
                <a:tc>
                  <a:txBody>
                    <a:bodyPr/>
                    <a:lstStyle/>
                    <a:p>
                      <a:r>
                        <a:rPr lang="ja-JP" altLang="en-US" sz="2400" b="1" dirty="0"/>
                        <a:t>住所</a:t>
                      </a:r>
                    </a:p>
                  </a:txBody>
                  <a:tcPr anchor="ctr"/>
                </a:tc>
                <a:extLst>
                  <a:ext uri="{0D108BD9-81ED-4DB2-BD59-A6C34878D82A}">
                    <a16:rowId xmlns:a16="http://schemas.microsoft.com/office/drawing/2014/main" val="3853332847"/>
                  </a:ext>
                </a:extLst>
              </a:tr>
              <a:tr h="0">
                <a:tc>
                  <a:txBody>
                    <a:bodyPr/>
                    <a:lstStyle/>
                    <a:p>
                      <a:r>
                        <a:rPr lang="ja-JP" altLang="en-US" sz="2400" dirty="0"/>
                        <a:t>ミミ</a:t>
                      </a:r>
                    </a:p>
                  </a:txBody>
                  <a:tcPr anchor="ctr"/>
                </a:tc>
                <a:tc>
                  <a:txBody>
                    <a:bodyPr/>
                    <a:lstStyle/>
                    <a:p>
                      <a:r>
                        <a:rPr lang="ja-JP" altLang="en-US" sz="2400" dirty="0"/>
                        <a:t>徳川家康</a:t>
                      </a:r>
                    </a:p>
                  </a:txBody>
                  <a:tcPr anchor="ctr"/>
                </a:tc>
                <a:tc>
                  <a:txBody>
                    <a:bodyPr/>
                    <a:lstStyle/>
                    <a:p>
                      <a:r>
                        <a:rPr lang="ja-JP" altLang="en-US" sz="2400" dirty="0"/>
                        <a:t>東京都中央区</a:t>
                      </a:r>
                      <a:r>
                        <a:rPr lang="en-US" altLang="ja-JP" sz="2400" dirty="0"/>
                        <a:t>1-1-1</a:t>
                      </a:r>
                    </a:p>
                  </a:txBody>
                  <a:tcPr anchor="ctr"/>
                </a:tc>
                <a:extLst>
                  <a:ext uri="{0D108BD9-81ED-4DB2-BD59-A6C34878D82A}">
                    <a16:rowId xmlns:a16="http://schemas.microsoft.com/office/drawing/2014/main" val="1453677194"/>
                  </a:ext>
                </a:extLst>
              </a:tr>
              <a:tr h="0">
                <a:tc>
                  <a:txBody>
                    <a:bodyPr/>
                    <a:lstStyle/>
                    <a:p>
                      <a:r>
                        <a:rPr lang="ja-JP" altLang="en-US" sz="2400" dirty="0"/>
                        <a:t>タロウ</a:t>
                      </a:r>
                    </a:p>
                  </a:txBody>
                  <a:tcPr anchor="ctr"/>
                </a:tc>
                <a:tc>
                  <a:txBody>
                    <a:bodyPr/>
                    <a:lstStyle/>
                    <a:p>
                      <a:r>
                        <a:rPr lang="ja-JP" altLang="en-US" sz="2400" dirty="0"/>
                        <a:t>徳川家康</a:t>
                      </a:r>
                    </a:p>
                  </a:txBody>
                  <a:tcPr anchor="ctr"/>
                </a:tc>
                <a:tc>
                  <a:txBody>
                    <a:bodyPr/>
                    <a:lstStyle/>
                    <a:p>
                      <a:r>
                        <a:rPr lang="ja-JP" altLang="en-US" sz="2400" dirty="0"/>
                        <a:t>東京都中央区</a:t>
                      </a:r>
                      <a:r>
                        <a:rPr lang="en-US" altLang="ja-JP" sz="2400" dirty="0"/>
                        <a:t>1-1-1</a:t>
                      </a:r>
                    </a:p>
                  </a:txBody>
                  <a:tcPr anchor="ctr"/>
                </a:tc>
                <a:extLst>
                  <a:ext uri="{0D108BD9-81ED-4DB2-BD59-A6C34878D82A}">
                    <a16:rowId xmlns:a16="http://schemas.microsoft.com/office/drawing/2014/main" val="1489502461"/>
                  </a:ext>
                </a:extLst>
              </a:tr>
            </a:tbl>
          </a:graphicData>
        </a:graphic>
      </p:graphicFrame>
    </p:spTree>
    <p:extLst>
      <p:ext uri="{BB962C8B-B14F-4D97-AF65-F5344CB8AC3E}">
        <p14:creationId xmlns:p14="http://schemas.microsoft.com/office/powerpoint/2010/main" val="1177673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異状の問題点</a:t>
            </a:r>
          </a:p>
        </p:txBody>
      </p:sp>
      <p:sp>
        <p:nvSpPr>
          <p:cNvPr id="3" name="コンテンツ プレースホルダー 2"/>
          <p:cNvSpPr>
            <a:spLocks noGrp="1"/>
          </p:cNvSpPr>
          <p:nvPr>
            <p:ph idx="1"/>
          </p:nvPr>
        </p:nvSpPr>
        <p:spPr/>
        <p:txBody>
          <a:bodyPr/>
          <a:lstStyle/>
          <a:p>
            <a:r>
              <a:rPr kumimoji="1" lang="ja-JP" altLang="en-US" dirty="0"/>
              <a:t>データの</a:t>
            </a:r>
            <a:r>
              <a:rPr kumimoji="1" lang="ja-JP" altLang="en-US" b="1" dirty="0"/>
              <a:t>不整合のリスク</a:t>
            </a:r>
            <a:r>
              <a:rPr kumimoji="1" lang="ja-JP" altLang="en-US" dirty="0"/>
              <a:t>が高まる．</a:t>
            </a:r>
            <a:endParaRPr kumimoji="1" lang="en-US" altLang="ja-JP" dirty="0"/>
          </a:p>
          <a:p>
            <a:r>
              <a:rPr kumimoji="1" lang="ja-JP" altLang="en-US" dirty="0"/>
              <a:t>不整合が生じると，</a:t>
            </a:r>
            <a:r>
              <a:rPr kumimoji="1" lang="ja-JP" altLang="en-US" b="1" dirty="0"/>
              <a:t>情報の信頼性が失われ</a:t>
            </a:r>
            <a:r>
              <a:rPr kumimoji="1" lang="ja-JP" altLang="en-US" dirty="0"/>
              <a:t>，</a:t>
            </a:r>
            <a:r>
              <a:rPr kumimoji="1" lang="ja-JP" altLang="en-US" b="1" dirty="0"/>
              <a:t>誤った意思決定や業務処理のミス</a:t>
            </a:r>
            <a:r>
              <a:rPr kumimoji="1" lang="ja-JP" altLang="en-US" dirty="0"/>
              <a:t>を引き起こす可能性がある．</a:t>
            </a:r>
            <a:endParaRPr kumimoji="1" lang="en-US" altLang="ja-JP" dirty="0"/>
          </a:p>
          <a:p>
            <a:r>
              <a:rPr kumimoji="1" lang="ja-JP" altLang="en-US" dirty="0"/>
              <a:t>大きな問題となる．</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sp>
        <p:nvSpPr>
          <p:cNvPr id="5" name="テキスト ボックス 4"/>
          <p:cNvSpPr txBox="1"/>
          <p:nvPr/>
        </p:nvSpPr>
        <p:spPr>
          <a:xfrm>
            <a:off x="2664752" y="3313785"/>
            <a:ext cx="3775393" cy="523220"/>
          </a:xfrm>
          <a:prstGeom prst="rect">
            <a:avLst/>
          </a:prstGeom>
          <a:noFill/>
        </p:spPr>
        <p:txBody>
          <a:bodyPr wrap="none" rtlCol="0">
            <a:spAutoFit/>
          </a:bodyPr>
          <a:lstStyle/>
          <a:p>
            <a:r>
              <a:rPr kumimoji="1" lang="ja-JP" altLang="en-US" sz="2800" dirty="0"/>
              <a:t>不整合が起きている例</a:t>
            </a:r>
          </a:p>
        </p:txBody>
      </p:sp>
      <p:graphicFrame>
        <p:nvGraphicFramePr>
          <p:cNvPr id="6" name="表 5"/>
          <p:cNvGraphicFramePr>
            <a:graphicFrameLocks noGrp="1"/>
          </p:cNvGraphicFramePr>
          <p:nvPr>
            <p:extLst>
              <p:ext uri="{D42A27DB-BD31-4B8C-83A1-F6EECF244321}">
                <p14:modId xmlns:p14="http://schemas.microsoft.com/office/powerpoint/2010/main" val="2414536462"/>
              </p:ext>
            </p:extLst>
          </p:nvPr>
        </p:nvGraphicFramePr>
        <p:xfrm>
          <a:off x="1477963" y="3987838"/>
          <a:ext cx="5773737" cy="1828800"/>
        </p:xfrm>
        <a:graphic>
          <a:graphicData uri="http://schemas.openxmlformats.org/drawingml/2006/table">
            <a:tbl>
              <a:tblPr>
                <a:tableStyleId>{BDBED569-4797-4DF1-A0F4-6AAB3CD982D8}</a:tableStyleId>
              </a:tblPr>
              <a:tblGrid>
                <a:gridCol w="1201737">
                  <a:extLst>
                    <a:ext uri="{9D8B030D-6E8A-4147-A177-3AD203B41FA5}">
                      <a16:colId xmlns:a16="http://schemas.microsoft.com/office/drawing/2014/main" val="514193823"/>
                    </a:ext>
                  </a:extLst>
                </a:gridCol>
                <a:gridCol w="3263900">
                  <a:extLst>
                    <a:ext uri="{9D8B030D-6E8A-4147-A177-3AD203B41FA5}">
                      <a16:colId xmlns:a16="http://schemas.microsoft.com/office/drawing/2014/main" val="2443897210"/>
                    </a:ext>
                  </a:extLst>
                </a:gridCol>
                <a:gridCol w="1308100">
                  <a:extLst>
                    <a:ext uri="{9D8B030D-6E8A-4147-A177-3AD203B41FA5}">
                      <a16:colId xmlns:a16="http://schemas.microsoft.com/office/drawing/2014/main" val="681288466"/>
                    </a:ext>
                  </a:extLst>
                </a:gridCol>
              </a:tblGrid>
              <a:tr h="0">
                <a:tc>
                  <a:txBody>
                    <a:bodyPr/>
                    <a:lstStyle/>
                    <a:p>
                      <a:r>
                        <a:rPr lang="ja-JP" altLang="en-US" sz="2400" b="1" dirty="0"/>
                        <a:t>顧客名</a:t>
                      </a:r>
                    </a:p>
                  </a:txBody>
                  <a:tcPr anchor="ctr"/>
                </a:tc>
                <a:tc>
                  <a:txBody>
                    <a:bodyPr/>
                    <a:lstStyle/>
                    <a:p>
                      <a:r>
                        <a:rPr lang="ja-JP" altLang="en-US" sz="2400" b="1" dirty="0"/>
                        <a:t>お気に入りのドリンク</a:t>
                      </a:r>
                    </a:p>
                  </a:txBody>
                  <a:tcPr anchor="ctr"/>
                </a:tc>
                <a:tc>
                  <a:txBody>
                    <a:bodyPr/>
                    <a:lstStyle/>
                    <a:p>
                      <a:r>
                        <a:rPr lang="ja-JP" altLang="en-US" sz="2400" b="1" dirty="0"/>
                        <a:t>価格</a:t>
                      </a:r>
                    </a:p>
                  </a:txBody>
                  <a:tcPr anchor="ctr"/>
                </a:tc>
                <a:extLst>
                  <a:ext uri="{0D108BD9-81ED-4DB2-BD59-A6C34878D82A}">
                    <a16:rowId xmlns:a16="http://schemas.microsoft.com/office/drawing/2014/main" val="3506606386"/>
                  </a:ext>
                </a:extLst>
              </a:tr>
              <a:tr h="0">
                <a:tc>
                  <a:txBody>
                    <a:bodyPr/>
                    <a:lstStyle/>
                    <a:p>
                      <a:r>
                        <a:rPr lang="ja-JP" altLang="en-US" sz="2400"/>
                        <a:t>田中</a:t>
                      </a:r>
                    </a:p>
                  </a:txBody>
                  <a:tcPr anchor="ctr"/>
                </a:tc>
                <a:tc>
                  <a:txBody>
                    <a:bodyPr/>
                    <a:lstStyle/>
                    <a:p>
                      <a:r>
                        <a:rPr lang="ja-JP" altLang="en-US" sz="2400" b="1" dirty="0">
                          <a:solidFill>
                            <a:srgbClr val="FF0000"/>
                          </a:solidFill>
                        </a:rPr>
                        <a:t>カフェラテ</a:t>
                      </a:r>
                    </a:p>
                  </a:txBody>
                  <a:tcPr anchor="ctr"/>
                </a:tc>
                <a:tc>
                  <a:txBody>
                    <a:bodyPr/>
                    <a:lstStyle/>
                    <a:p>
                      <a:r>
                        <a:rPr lang="en-US" altLang="ja-JP" sz="2400" b="1" dirty="0">
                          <a:solidFill>
                            <a:srgbClr val="FF0000"/>
                          </a:solidFill>
                        </a:rPr>
                        <a:t>400</a:t>
                      </a:r>
                      <a:r>
                        <a:rPr lang="ja-JP" altLang="en-US" sz="2400" b="1" dirty="0">
                          <a:solidFill>
                            <a:srgbClr val="FF0000"/>
                          </a:solidFill>
                        </a:rPr>
                        <a:t>円</a:t>
                      </a:r>
                    </a:p>
                  </a:txBody>
                  <a:tcPr anchor="ctr"/>
                </a:tc>
                <a:extLst>
                  <a:ext uri="{0D108BD9-81ED-4DB2-BD59-A6C34878D82A}">
                    <a16:rowId xmlns:a16="http://schemas.microsoft.com/office/drawing/2014/main" val="2804752320"/>
                  </a:ext>
                </a:extLst>
              </a:tr>
              <a:tr h="0">
                <a:tc>
                  <a:txBody>
                    <a:bodyPr/>
                    <a:lstStyle/>
                    <a:p>
                      <a:r>
                        <a:rPr lang="ja-JP" altLang="en-US" sz="2400"/>
                        <a:t>田中</a:t>
                      </a:r>
                    </a:p>
                  </a:txBody>
                  <a:tcPr anchor="ctr"/>
                </a:tc>
                <a:tc>
                  <a:txBody>
                    <a:bodyPr/>
                    <a:lstStyle/>
                    <a:p>
                      <a:r>
                        <a:rPr lang="ja-JP" altLang="en-US" sz="2400" dirty="0"/>
                        <a:t>カプチーノ</a:t>
                      </a:r>
                    </a:p>
                  </a:txBody>
                  <a:tcPr anchor="ctr"/>
                </a:tc>
                <a:tc>
                  <a:txBody>
                    <a:bodyPr/>
                    <a:lstStyle/>
                    <a:p>
                      <a:r>
                        <a:rPr lang="en-US" altLang="ja-JP" sz="2400" dirty="0"/>
                        <a:t>450</a:t>
                      </a:r>
                      <a:r>
                        <a:rPr lang="ja-JP" altLang="en-US" sz="2400" dirty="0"/>
                        <a:t>円</a:t>
                      </a:r>
                    </a:p>
                  </a:txBody>
                  <a:tcPr anchor="ctr"/>
                </a:tc>
                <a:extLst>
                  <a:ext uri="{0D108BD9-81ED-4DB2-BD59-A6C34878D82A}">
                    <a16:rowId xmlns:a16="http://schemas.microsoft.com/office/drawing/2014/main" val="4245926755"/>
                  </a:ext>
                </a:extLst>
              </a:tr>
              <a:tr h="0">
                <a:tc>
                  <a:txBody>
                    <a:bodyPr/>
                    <a:lstStyle/>
                    <a:p>
                      <a:r>
                        <a:rPr lang="ja-JP" altLang="en-US" sz="2400"/>
                        <a:t>佐藤</a:t>
                      </a:r>
                    </a:p>
                  </a:txBody>
                  <a:tcPr anchor="ctr"/>
                </a:tc>
                <a:tc>
                  <a:txBody>
                    <a:bodyPr/>
                    <a:lstStyle/>
                    <a:p>
                      <a:r>
                        <a:rPr lang="ja-JP" altLang="en-US" sz="2400" b="1" dirty="0">
                          <a:solidFill>
                            <a:srgbClr val="FF0000"/>
                          </a:solidFill>
                        </a:rPr>
                        <a:t>カフェラテ</a:t>
                      </a:r>
                    </a:p>
                  </a:txBody>
                  <a:tcPr anchor="ctr"/>
                </a:tc>
                <a:tc>
                  <a:txBody>
                    <a:bodyPr/>
                    <a:lstStyle/>
                    <a:p>
                      <a:r>
                        <a:rPr lang="en-US" altLang="ja-JP" sz="2400" b="1" dirty="0">
                          <a:solidFill>
                            <a:srgbClr val="FF0000"/>
                          </a:solidFill>
                        </a:rPr>
                        <a:t>420</a:t>
                      </a:r>
                      <a:r>
                        <a:rPr lang="ja-JP" altLang="en-US" sz="2400" b="1" dirty="0">
                          <a:solidFill>
                            <a:srgbClr val="FF0000"/>
                          </a:solidFill>
                        </a:rPr>
                        <a:t>円</a:t>
                      </a:r>
                    </a:p>
                  </a:txBody>
                  <a:tcPr anchor="ctr"/>
                </a:tc>
                <a:extLst>
                  <a:ext uri="{0D108BD9-81ED-4DB2-BD59-A6C34878D82A}">
                    <a16:rowId xmlns:a16="http://schemas.microsoft.com/office/drawing/2014/main" val="2600871574"/>
                  </a:ext>
                </a:extLst>
              </a:tr>
            </a:tbl>
          </a:graphicData>
        </a:graphic>
      </p:graphicFrame>
      <p:sp>
        <p:nvSpPr>
          <p:cNvPr id="7" name="正方形/長方形 6"/>
          <p:cNvSpPr/>
          <p:nvPr/>
        </p:nvSpPr>
        <p:spPr>
          <a:xfrm>
            <a:off x="1155700" y="5940852"/>
            <a:ext cx="6997700" cy="830997"/>
          </a:xfrm>
          <a:prstGeom prst="rect">
            <a:avLst/>
          </a:prstGeom>
        </p:spPr>
        <p:txBody>
          <a:bodyPr wrap="square">
            <a:spAutoFit/>
          </a:bodyPr>
          <a:lstStyle/>
          <a:p>
            <a:r>
              <a:rPr lang="ja-JP" altLang="en-US" sz="2400" dirty="0"/>
              <a:t>データベース内に異なる価格が混在し、どちらが正しいのかが不明確になっている</a:t>
            </a:r>
            <a:endParaRPr lang="en-US" altLang="ja-JP" sz="2400" dirty="0"/>
          </a:p>
        </p:txBody>
      </p:sp>
    </p:spTree>
    <p:extLst>
      <p:ext uri="{BB962C8B-B14F-4D97-AF65-F5344CB8AC3E}">
        <p14:creationId xmlns:p14="http://schemas.microsoft.com/office/powerpoint/2010/main" val="421912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3-1. </a:t>
            </a:r>
            <a:r>
              <a:rPr lang="ja-JP" altLang="en-US" sz="4500" dirty="0">
                <a:solidFill>
                  <a:schemeClr val="tx2"/>
                </a:solidFill>
                <a:latin typeface="メイリオ" panose="020B0604030504040204" pitchFamily="50" charset="-128"/>
              </a:rPr>
              <a:t>リレーショナルデータベースの概要と重要性</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795556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不整合が起きている例①</a:t>
            </a:r>
          </a:p>
        </p:txBody>
      </p:sp>
      <p:sp>
        <p:nvSpPr>
          <p:cNvPr id="3" name="コンテンツ プレースホルダー 2"/>
          <p:cNvSpPr>
            <a:spLocks noGrp="1"/>
          </p:cNvSpPr>
          <p:nvPr>
            <p:ph idx="1"/>
          </p:nvPr>
        </p:nvSpPr>
        <p:spPr>
          <a:xfrm>
            <a:off x="321845" y="846253"/>
            <a:ext cx="8461208" cy="1350847"/>
          </a:xfrm>
        </p:spPr>
        <p:txBody>
          <a:bodyPr>
            <a:normAutofit/>
          </a:bodyPr>
          <a:lstStyle/>
          <a:p>
            <a:pPr marL="0" indent="0">
              <a:buNone/>
            </a:pPr>
            <a:r>
              <a:rPr lang="ja-JP" altLang="en-US" b="1" dirty="0"/>
              <a:t>田中さんのクラスが変更</a:t>
            </a:r>
            <a:r>
              <a:rPr lang="ja-JP" altLang="en-US" dirty="0"/>
              <a:t>になった。書き換え漏れにおり、</a:t>
            </a:r>
            <a:r>
              <a:rPr lang="ja-JP" altLang="en-US" b="1" dirty="0"/>
              <a:t>所属クラス情報の矛盾が発生</a:t>
            </a:r>
            <a:endParaRPr kumimoji="1" lang="ja-JP" altLang="en-US" b="1"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30</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170706727"/>
              </p:ext>
            </p:extLst>
          </p:nvPr>
        </p:nvGraphicFramePr>
        <p:xfrm>
          <a:off x="481095" y="2001972"/>
          <a:ext cx="8461376" cy="2286000"/>
        </p:xfrm>
        <a:graphic>
          <a:graphicData uri="http://schemas.openxmlformats.org/drawingml/2006/table">
            <a:tbl>
              <a:tblPr>
                <a:tableStyleId>{BDBED569-4797-4DF1-A0F4-6AAB3CD982D8}</a:tableStyleId>
              </a:tblPr>
              <a:tblGrid>
                <a:gridCol w="2115344">
                  <a:extLst>
                    <a:ext uri="{9D8B030D-6E8A-4147-A177-3AD203B41FA5}">
                      <a16:colId xmlns:a16="http://schemas.microsoft.com/office/drawing/2014/main" val="231757452"/>
                    </a:ext>
                  </a:extLst>
                </a:gridCol>
                <a:gridCol w="2115344">
                  <a:extLst>
                    <a:ext uri="{9D8B030D-6E8A-4147-A177-3AD203B41FA5}">
                      <a16:colId xmlns:a16="http://schemas.microsoft.com/office/drawing/2014/main" val="3981656388"/>
                    </a:ext>
                  </a:extLst>
                </a:gridCol>
                <a:gridCol w="2115344">
                  <a:extLst>
                    <a:ext uri="{9D8B030D-6E8A-4147-A177-3AD203B41FA5}">
                      <a16:colId xmlns:a16="http://schemas.microsoft.com/office/drawing/2014/main" val="139268221"/>
                    </a:ext>
                  </a:extLst>
                </a:gridCol>
                <a:gridCol w="2115344">
                  <a:extLst>
                    <a:ext uri="{9D8B030D-6E8A-4147-A177-3AD203B41FA5}">
                      <a16:colId xmlns:a16="http://schemas.microsoft.com/office/drawing/2014/main" val="3222661776"/>
                    </a:ext>
                  </a:extLst>
                </a:gridCol>
              </a:tblGrid>
              <a:tr h="365760">
                <a:tc>
                  <a:txBody>
                    <a:bodyPr/>
                    <a:lstStyle/>
                    <a:p>
                      <a:r>
                        <a:rPr lang="ja-JP" altLang="en-US" sz="2400" b="1" dirty="0"/>
                        <a:t>生徒名</a:t>
                      </a:r>
                    </a:p>
                  </a:txBody>
                  <a:tcPr anchor="ctr"/>
                </a:tc>
                <a:tc>
                  <a:txBody>
                    <a:bodyPr/>
                    <a:lstStyle/>
                    <a:p>
                      <a:r>
                        <a:rPr lang="ja-JP" altLang="en-US" sz="2400" b="1" dirty="0"/>
                        <a:t>クラス</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2642690199"/>
                  </a:ext>
                </a:extLst>
              </a:tr>
              <a:tr h="411028">
                <a:tc>
                  <a:txBody>
                    <a:bodyPr/>
                    <a:lstStyle/>
                    <a:p>
                      <a:r>
                        <a:rPr lang="ja-JP" altLang="en-US" sz="2400" b="1" dirty="0">
                          <a:solidFill>
                            <a:srgbClr val="FF0000"/>
                          </a:solidFill>
                        </a:rPr>
                        <a:t>田中</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sz="2400" b="1" dirty="0">
                          <a:solidFill>
                            <a:srgbClr val="FF0000"/>
                          </a:solidFill>
                        </a:rPr>
                        <a:t>A</a:t>
                      </a:r>
                      <a:r>
                        <a:rPr lang="ja-JP" altLang="en-US" sz="2400" b="1" dirty="0">
                          <a:solidFill>
                            <a:srgbClr val="FF0000"/>
                          </a:solidFill>
                        </a:rPr>
                        <a:t>組</a:t>
                      </a:r>
                    </a:p>
                  </a:txBody>
                  <a:tcPr anchor="ctr"/>
                </a:tc>
                <a:tc>
                  <a:txBody>
                    <a:bodyPr/>
                    <a:lstStyle/>
                    <a:p>
                      <a:r>
                        <a:rPr lang="ja-JP" altLang="en-US" sz="2400"/>
                        <a:t>数学</a:t>
                      </a:r>
                      <a:endParaRPr lang="ja-JP" altLang="en-US" sz="2400" b="0"/>
                    </a:p>
                  </a:txBody>
                  <a:tcPr anchor="ctr"/>
                </a:tc>
                <a:tc>
                  <a:txBody>
                    <a:bodyPr/>
                    <a:lstStyle/>
                    <a:p>
                      <a:r>
                        <a:rPr lang="en-US" altLang="ja-JP" sz="2400"/>
                        <a:t>85</a:t>
                      </a:r>
                      <a:endParaRPr lang="en-US" altLang="ja-JP" sz="2400" b="0"/>
                    </a:p>
                  </a:txBody>
                  <a:tcPr anchor="ctr"/>
                </a:tc>
                <a:extLst>
                  <a:ext uri="{0D108BD9-81ED-4DB2-BD59-A6C34878D82A}">
                    <a16:rowId xmlns:a16="http://schemas.microsoft.com/office/drawing/2014/main" val="189171590"/>
                  </a:ext>
                </a:extLst>
              </a:tr>
              <a:tr h="365760">
                <a:tc>
                  <a:txBody>
                    <a:bodyPr/>
                    <a:lstStyle/>
                    <a:p>
                      <a:r>
                        <a:rPr lang="ja-JP" altLang="en-US" sz="2400" b="1" dirty="0">
                          <a:solidFill>
                            <a:srgbClr val="FF0000"/>
                          </a:solidFill>
                        </a:rPr>
                        <a:t>田中</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altLang="ja-JP" sz="2400" b="1" dirty="0">
                          <a:solidFill>
                            <a:srgbClr val="FF0000"/>
                          </a:solidFill>
                        </a:rPr>
                        <a:t>D</a:t>
                      </a:r>
                      <a:r>
                        <a:rPr lang="ja-JP" altLang="en-US" sz="2400" b="1" dirty="0">
                          <a:solidFill>
                            <a:srgbClr val="FF0000"/>
                          </a:solidFill>
                        </a:rPr>
                        <a:t>組</a:t>
                      </a:r>
                    </a:p>
                  </a:txBody>
                  <a:tcPr anchor="ctr"/>
                </a:tc>
                <a:tc>
                  <a:txBody>
                    <a:bodyPr/>
                    <a:lstStyle/>
                    <a:p>
                      <a:r>
                        <a:rPr lang="ja-JP" altLang="en-US" sz="2400" dirty="0"/>
                        <a:t>英語</a:t>
                      </a:r>
                      <a:endParaRPr lang="ja-JP" altLang="en-US" sz="2400" b="0" dirty="0"/>
                    </a:p>
                  </a:txBody>
                  <a:tcPr anchor="ctr"/>
                </a:tc>
                <a:tc>
                  <a:txBody>
                    <a:bodyPr/>
                    <a:lstStyle/>
                    <a:p>
                      <a:r>
                        <a:rPr lang="en-US" altLang="ja-JP" sz="2400"/>
                        <a:t>90</a:t>
                      </a:r>
                      <a:endParaRPr lang="en-US" altLang="ja-JP" sz="2400" b="0"/>
                    </a:p>
                  </a:txBody>
                  <a:tcPr anchor="ctr"/>
                </a:tc>
                <a:extLst>
                  <a:ext uri="{0D108BD9-81ED-4DB2-BD59-A6C34878D82A}">
                    <a16:rowId xmlns:a16="http://schemas.microsoft.com/office/drawing/2014/main" val="3268933829"/>
                  </a:ext>
                </a:extLst>
              </a:tr>
              <a:tr h="365760">
                <a:tc>
                  <a:txBody>
                    <a:bodyPr/>
                    <a:lstStyle/>
                    <a:p>
                      <a:r>
                        <a:rPr lang="ja-JP" altLang="en-US" sz="2400" b="1" dirty="0">
                          <a:solidFill>
                            <a:schemeClr val="tx1"/>
                          </a:solidFill>
                        </a:rPr>
                        <a:t>佐藤</a:t>
                      </a:r>
                    </a:p>
                  </a:txBody>
                  <a:tcPr anchor="ctr"/>
                </a:tc>
                <a:tc>
                  <a:txBody>
                    <a:bodyPr/>
                    <a:lstStyle/>
                    <a:p>
                      <a:r>
                        <a:rPr lang="en-US" altLang="ja-JP" sz="2400" b="1" dirty="0">
                          <a:solidFill>
                            <a:schemeClr val="tx1"/>
                          </a:solidFill>
                        </a:rPr>
                        <a:t>3</a:t>
                      </a:r>
                      <a:r>
                        <a:rPr lang="ja-JP" altLang="en-US" sz="2400" b="1" dirty="0">
                          <a:solidFill>
                            <a:schemeClr val="tx1"/>
                          </a:solidFill>
                        </a:rPr>
                        <a:t>年</a:t>
                      </a:r>
                      <a:r>
                        <a:rPr lang="en-US" sz="2400" b="1" dirty="0">
                          <a:solidFill>
                            <a:schemeClr val="tx1"/>
                          </a:solidFill>
                        </a:rPr>
                        <a:t>B</a:t>
                      </a:r>
                      <a:r>
                        <a:rPr lang="ja-JP" altLang="en-US" sz="2400" b="1" dirty="0">
                          <a:solidFill>
                            <a:schemeClr val="tx1"/>
                          </a:solidFill>
                        </a:rPr>
                        <a:t>組</a:t>
                      </a:r>
                    </a:p>
                  </a:txBody>
                  <a:tcPr anchor="ctr"/>
                </a:tc>
                <a:tc>
                  <a:txBody>
                    <a:bodyPr/>
                    <a:lstStyle/>
                    <a:p>
                      <a:r>
                        <a:rPr lang="ja-JP" altLang="en-US" sz="2400" dirty="0"/>
                        <a:t>数学</a:t>
                      </a:r>
                      <a:endParaRPr lang="ja-JP" altLang="en-US" sz="2400" b="0" dirty="0"/>
                    </a:p>
                  </a:txBody>
                  <a:tcPr anchor="ctr"/>
                </a:tc>
                <a:tc>
                  <a:txBody>
                    <a:bodyPr/>
                    <a:lstStyle/>
                    <a:p>
                      <a:r>
                        <a:rPr lang="en-US" altLang="ja-JP" sz="2400" dirty="0"/>
                        <a:t>88</a:t>
                      </a:r>
                      <a:endParaRPr lang="en-US" altLang="ja-JP" sz="2400" b="0" dirty="0"/>
                    </a:p>
                  </a:txBody>
                  <a:tcPr anchor="ctr"/>
                </a:tc>
                <a:extLst>
                  <a:ext uri="{0D108BD9-81ED-4DB2-BD59-A6C34878D82A}">
                    <a16:rowId xmlns:a16="http://schemas.microsoft.com/office/drawing/2014/main" val="124522760"/>
                  </a:ext>
                </a:extLst>
              </a:tr>
              <a:tr h="365760">
                <a:tc>
                  <a:txBody>
                    <a:bodyPr/>
                    <a:lstStyle/>
                    <a:p>
                      <a:r>
                        <a:rPr lang="ja-JP" altLang="en-US" sz="2400" b="1" dirty="0">
                          <a:solidFill>
                            <a:schemeClr val="tx1"/>
                          </a:solidFill>
                        </a:rPr>
                        <a:t>佐藤</a:t>
                      </a:r>
                    </a:p>
                  </a:txBody>
                  <a:tcPr anchor="ctr"/>
                </a:tc>
                <a:tc>
                  <a:txBody>
                    <a:bodyPr/>
                    <a:lstStyle/>
                    <a:p>
                      <a:r>
                        <a:rPr lang="en-US" altLang="ja-JP" sz="2400" b="1" dirty="0">
                          <a:solidFill>
                            <a:schemeClr val="tx1"/>
                          </a:solidFill>
                        </a:rPr>
                        <a:t>3</a:t>
                      </a:r>
                      <a:r>
                        <a:rPr lang="ja-JP" altLang="en-US" sz="2400" b="1" dirty="0">
                          <a:solidFill>
                            <a:schemeClr val="tx1"/>
                          </a:solidFill>
                        </a:rPr>
                        <a:t>年</a:t>
                      </a:r>
                      <a:r>
                        <a:rPr lang="en-US" sz="2400" b="1" dirty="0">
                          <a:solidFill>
                            <a:schemeClr val="tx1"/>
                          </a:solidFill>
                        </a:rPr>
                        <a:t>B</a:t>
                      </a:r>
                      <a:r>
                        <a:rPr lang="ja-JP" altLang="en-US" sz="2400" b="1" dirty="0">
                          <a:solidFill>
                            <a:schemeClr val="tx1"/>
                          </a:solidFill>
                        </a:rPr>
                        <a:t>組</a:t>
                      </a:r>
                    </a:p>
                  </a:txBody>
                  <a:tcPr anchor="ctr"/>
                </a:tc>
                <a:tc>
                  <a:txBody>
                    <a:bodyPr/>
                    <a:lstStyle/>
                    <a:p>
                      <a:r>
                        <a:rPr lang="ja-JP" altLang="en-US" sz="2400"/>
                        <a:t>英語</a:t>
                      </a:r>
                      <a:endParaRPr lang="ja-JP" altLang="en-US" sz="2400" b="0"/>
                    </a:p>
                  </a:txBody>
                  <a:tcPr anchor="ctr"/>
                </a:tc>
                <a:tc>
                  <a:txBody>
                    <a:bodyPr/>
                    <a:lstStyle/>
                    <a:p>
                      <a:r>
                        <a:rPr lang="en-US" altLang="ja-JP" sz="2400" dirty="0"/>
                        <a:t>92</a:t>
                      </a:r>
                      <a:endParaRPr lang="en-US" altLang="ja-JP" sz="2400" b="0" dirty="0"/>
                    </a:p>
                  </a:txBody>
                  <a:tcPr anchor="ctr"/>
                </a:tc>
                <a:extLst>
                  <a:ext uri="{0D108BD9-81ED-4DB2-BD59-A6C34878D82A}">
                    <a16:rowId xmlns:a16="http://schemas.microsoft.com/office/drawing/2014/main" val="4187968619"/>
                  </a:ext>
                </a:extLst>
              </a:tr>
            </a:tbl>
          </a:graphicData>
        </a:graphic>
      </p:graphicFrame>
      <p:sp>
        <p:nvSpPr>
          <p:cNvPr id="6" name="楕円 5">
            <a:extLst>
              <a:ext uri="{FF2B5EF4-FFF2-40B4-BE49-F238E27FC236}">
                <a16:creationId xmlns:a16="http://schemas.microsoft.com/office/drawing/2014/main" id="{EBA3ED93-2AE1-8617-D6F0-80A9A600AE55}"/>
              </a:ext>
            </a:extLst>
          </p:cNvPr>
          <p:cNvSpPr/>
          <p:nvPr/>
        </p:nvSpPr>
        <p:spPr>
          <a:xfrm>
            <a:off x="2308698" y="2898843"/>
            <a:ext cx="1776919" cy="53015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677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不整合が起きている例②</a:t>
            </a:r>
          </a:p>
        </p:txBody>
      </p:sp>
      <p:sp>
        <p:nvSpPr>
          <p:cNvPr id="3" name="コンテンツ プレースホルダー 2"/>
          <p:cNvSpPr>
            <a:spLocks noGrp="1"/>
          </p:cNvSpPr>
          <p:nvPr>
            <p:ph idx="1"/>
          </p:nvPr>
        </p:nvSpPr>
        <p:spPr>
          <a:xfrm>
            <a:off x="321845" y="846253"/>
            <a:ext cx="8461208" cy="1211147"/>
          </a:xfrm>
        </p:spPr>
        <p:txBody>
          <a:bodyPr>
            <a:normAutofit/>
          </a:bodyPr>
          <a:lstStyle/>
          <a:p>
            <a:r>
              <a:rPr lang="ja-JP" altLang="en-US" b="1" dirty="0"/>
              <a:t>新しい生徒</a:t>
            </a:r>
            <a:r>
              <a:rPr lang="ja-JP" altLang="en-US" dirty="0"/>
              <a:t>が転入した。成績が無いので、行全体を完成できない。</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175869553"/>
              </p:ext>
            </p:extLst>
          </p:nvPr>
        </p:nvGraphicFramePr>
        <p:xfrm>
          <a:off x="481095" y="2001972"/>
          <a:ext cx="8461376" cy="2743200"/>
        </p:xfrm>
        <a:graphic>
          <a:graphicData uri="http://schemas.openxmlformats.org/drawingml/2006/table">
            <a:tbl>
              <a:tblPr>
                <a:tableStyleId>{BDBED569-4797-4DF1-A0F4-6AAB3CD982D8}</a:tableStyleId>
              </a:tblPr>
              <a:tblGrid>
                <a:gridCol w="2115344">
                  <a:extLst>
                    <a:ext uri="{9D8B030D-6E8A-4147-A177-3AD203B41FA5}">
                      <a16:colId xmlns:a16="http://schemas.microsoft.com/office/drawing/2014/main" val="231757452"/>
                    </a:ext>
                  </a:extLst>
                </a:gridCol>
                <a:gridCol w="2115344">
                  <a:extLst>
                    <a:ext uri="{9D8B030D-6E8A-4147-A177-3AD203B41FA5}">
                      <a16:colId xmlns:a16="http://schemas.microsoft.com/office/drawing/2014/main" val="3981656388"/>
                    </a:ext>
                  </a:extLst>
                </a:gridCol>
                <a:gridCol w="2115344">
                  <a:extLst>
                    <a:ext uri="{9D8B030D-6E8A-4147-A177-3AD203B41FA5}">
                      <a16:colId xmlns:a16="http://schemas.microsoft.com/office/drawing/2014/main" val="139268221"/>
                    </a:ext>
                  </a:extLst>
                </a:gridCol>
                <a:gridCol w="2115344">
                  <a:extLst>
                    <a:ext uri="{9D8B030D-6E8A-4147-A177-3AD203B41FA5}">
                      <a16:colId xmlns:a16="http://schemas.microsoft.com/office/drawing/2014/main" val="3222661776"/>
                    </a:ext>
                  </a:extLst>
                </a:gridCol>
              </a:tblGrid>
              <a:tr h="365760">
                <a:tc>
                  <a:txBody>
                    <a:bodyPr/>
                    <a:lstStyle/>
                    <a:p>
                      <a:r>
                        <a:rPr lang="ja-JP" altLang="en-US" sz="2400" b="1" dirty="0"/>
                        <a:t>生徒名</a:t>
                      </a:r>
                    </a:p>
                  </a:txBody>
                  <a:tcPr anchor="ctr"/>
                </a:tc>
                <a:tc>
                  <a:txBody>
                    <a:bodyPr/>
                    <a:lstStyle/>
                    <a:p>
                      <a:r>
                        <a:rPr lang="ja-JP" altLang="en-US" sz="2400" b="1" dirty="0"/>
                        <a:t>クラス</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2642690199"/>
                  </a:ext>
                </a:extLst>
              </a:tr>
              <a:tr h="411028">
                <a:tc>
                  <a:txBody>
                    <a:bodyPr/>
                    <a:lstStyle/>
                    <a:p>
                      <a:r>
                        <a:rPr lang="ja-JP" altLang="en-US" sz="2400" dirty="0">
                          <a:solidFill>
                            <a:schemeClr val="tx1"/>
                          </a:solidFill>
                        </a:rPr>
                        <a:t>田中</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A</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a:solidFill>
                            <a:schemeClr val="tx1"/>
                          </a:solidFill>
                        </a:rPr>
                        <a:t>数学</a:t>
                      </a:r>
                      <a:endParaRPr lang="ja-JP" altLang="en-US" sz="2400" b="0">
                        <a:solidFill>
                          <a:schemeClr val="tx1"/>
                        </a:solidFill>
                      </a:endParaRPr>
                    </a:p>
                  </a:txBody>
                  <a:tcPr anchor="ctr"/>
                </a:tc>
                <a:tc>
                  <a:txBody>
                    <a:bodyPr/>
                    <a:lstStyle/>
                    <a:p>
                      <a:r>
                        <a:rPr lang="en-US" altLang="ja-JP" sz="2400">
                          <a:solidFill>
                            <a:schemeClr val="tx1"/>
                          </a:solidFill>
                        </a:rPr>
                        <a:t>85</a:t>
                      </a:r>
                      <a:endParaRPr lang="en-US" altLang="ja-JP" sz="2400" b="0">
                        <a:solidFill>
                          <a:schemeClr val="tx1"/>
                        </a:solidFill>
                      </a:endParaRPr>
                    </a:p>
                  </a:txBody>
                  <a:tcPr anchor="ctr"/>
                </a:tc>
                <a:extLst>
                  <a:ext uri="{0D108BD9-81ED-4DB2-BD59-A6C34878D82A}">
                    <a16:rowId xmlns:a16="http://schemas.microsoft.com/office/drawing/2014/main" val="189171590"/>
                  </a:ext>
                </a:extLst>
              </a:tr>
              <a:tr h="365760">
                <a:tc>
                  <a:txBody>
                    <a:bodyPr/>
                    <a:lstStyle/>
                    <a:p>
                      <a:r>
                        <a:rPr lang="ja-JP" altLang="en-US" sz="2400" dirty="0">
                          <a:solidFill>
                            <a:schemeClr val="tx1"/>
                          </a:solidFill>
                        </a:rPr>
                        <a:t>田中</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A</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dirty="0">
                          <a:solidFill>
                            <a:schemeClr val="tx1"/>
                          </a:solidFill>
                        </a:rPr>
                        <a:t>英語</a:t>
                      </a:r>
                      <a:endParaRPr lang="ja-JP" altLang="en-US" sz="2400" b="0" dirty="0">
                        <a:solidFill>
                          <a:schemeClr val="tx1"/>
                        </a:solidFill>
                      </a:endParaRPr>
                    </a:p>
                  </a:txBody>
                  <a:tcPr anchor="ctr"/>
                </a:tc>
                <a:tc>
                  <a:txBody>
                    <a:bodyPr/>
                    <a:lstStyle/>
                    <a:p>
                      <a:r>
                        <a:rPr lang="en-US" altLang="ja-JP" sz="2400">
                          <a:solidFill>
                            <a:schemeClr val="tx1"/>
                          </a:solidFill>
                        </a:rPr>
                        <a:t>90</a:t>
                      </a:r>
                      <a:endParaRPr lang="en-US" altLang="ja-JP" sz="2400" b="0">
                        <a:solidFill>
                          <a:schemeClr val="tx1"/>
                        </a:solidFill>
                      </a:endParaRPr>
                    </a:p>
                  </a:txBody>
                  <a:tcPr anchor="ctr"/>
                </a:tc>
                <a:extLst>
                  <a:ext uri="{0D108BD9-81ED-4DB2-BD59-A6C34878D82A}">
                    <a16:rowId xmlns:a16="http://schemas.microsoft.com/office/drawing/2014/main" val="3268933829"/>
                  </a:ext>
                </a:extLst>
              </a:tr>
              <a:tr h="365760">
                <a:tc>
                  <a:txBody>
                    <a:bodyPr/>
                    <a:lstStyle/>
                    <a:p>
                      <a:r>
                        <a:rPr lang="ja-JP" altLang="en-US" sz="2400" dirty="0">
                          <a:solidFill>
                            <a:schemeClr val="tx1"/>
                          </a:solidFill>
                        </a:rPr>
                        <a:t>佐藤</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B</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dirty="0">
                          <a:solidFill>
                            <a:schemeClr val="tx1"/>
                          </a:solidFill>
                        </a:rPr>
                        <a:t>数学</a:t>
                      </a:r>
                      <a:endParaRPr lang="ja-JP" altLang="en-US" sz="2400" b="0" dirty="0">
                        <a:solidFill>
                          <a:schemeClr val="tx1"/>
                        </a:solidFill>
                      </a:endParaRPr>
                    </a:p>
                  </a:txBody>
                  <a:tcPr anchor="ctr"/>
                </a:tc>
                <a:tc>
                  <a:txBody>
                    <a:bodyPr/>
                    <a:lstStyle/>
                    <a:p>
                      <a:r>
                        <a:rPr lang="en-US" altLang="ja-JP" sz="2400" dirty="0">
                          <a:solidFill>
                            <a:schemeClr val="tx1"/>
                          </a:solidFill>
                        </a:rPr>
                        <a:t>88</a:t>
                      </a:r>
                      <a:endParaRPr lang="en-US" altLang="ja-JP" sz="2400" b="0" dirty="0">
                        <a:solidFill>
                          <a:schemeClr val="tx1"/>
                        </a:solidFill>
                      </a:endParaRPr>
                    </a:p>
                  </a:txBody>
                  <a:tcPr anchor="ctr"/>
                </a:tc>
                <a:extLst>
                  <a:ext uri="{0D108BD9-81ED-4DB2-BD59-A6C34878D82A}">
                    <a16:rowId xmlns:a16="http://schemas.microsoft.com/office/drawing/2014/main" val="124522760"/>
                  </a:ext>
                </a:extLst>
              </a:tr>
              <a:tr h="365760">
                <a:tc>
                  <a:txBody>
                    <a:bodyPr/>
                    <a:lstStyle/>
                    <a:p>
                      <a:r>
                        <a:rPr lang="ja-JP" altLang="en-US" sz="2400" dirty="0">
                          <a:solidFill>
                            <a:schemeClr val="tx1"/>
                          </a:solidFill>
                        </a:rPr>
                        <a:t>佐藤</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B</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dirty="0">
                          <a:solidFill>
                            <a:schemeClr val="tx1"/>
                          </a:solidFill>
                        </a:rPr>
                        <a:t>英語</a:t>
                      </a:r>
                      <a:endParaRPr lang="ja-JP" altLang="en-US" sz="2400" b="0" dirty="0">
                        <a:solidFill>
                          <a:schemeClr val="tx1"/>
                        </a:solidFill>
                      </a:endParaRPr>
                    </a:p>
                  </a:txBody>
                  <a:tcPr anchor="ctr"/>
                </a:tc>
                <a:tc>
                  <a:txBody>
                    <a:bodyPr/>
                    <a:lstStyle/>
                    <a:p>
                      <a:r>
                        <a:rPr lang="en-US" altLang="ja-JP" sz="2400" dirty="0">
                          <a:solidFill>
                            <a:schemeClr val="tx1"/>
                          </a:solidFill>
                        </a:rPr>
                        <a:t>92</a:t>
                      </a:r>
                      <a:endParaRPr lang="en-US" altLang="ja-JP" sz="2400" b="0" dirty="0">
                        <a:solidFill>
                          <a:schemeClr val="tx1"/>
                        </a:solidFill>
                      </a:endParaRPr>
                    </a:p>
                  </a:txBody>
                  <a:tcPr anchor="ctr"/>
                </a:tc>
                <a:extLst>
                  <a:ext uri="{0D108BD9-81ED-4DB2-BD59-A6C34878D82A}">
                    <a16:rowId xmlns:a16="http://schemas.microsoft.com/office/drawing/2014/main" val="4187968619"/>
                  </a:ext>
                </a:extLst>
              </a:tr>
              <a:tr h="365760">
                <a:tc>
                  <a:txBody>
                    <a:bodyPr/>
                    <a:lstStyle/>
                    <a:p>
                      <a:r>
                        <a:rPr lang="ja-JP" altLang="en-US" sz="2400" b="1" dirty="0">
                          <a:solidFill>
                            <a:srgbClr val="FF0000"/>
                          </a:solidFill>
                        </a:rPr>
                        <a:t>鈴木</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altLang="ja-JP" sz="2400" b="1" dirty="0">
                          <a:solidFill>
                            <a:srgbClr val="FF0000"/>
                          </a:solidFill>
                        </a:rPr>
                        <a:t>B</a:t>
                      </a:r>
                      <a:r>
                        <a:rPr lang="ja-JP" altLang="en-US" sz="2400" b="1" dirty="0">
                          <a:solidFill>
                            <a:srgbClr val="FF0000"/>
                          </a:solidFill>
                        </a:rPr>
                        <a:t>組</a:t>
                      </a:r>
                    </a:p>
                  </a:txBody>
                  <a:tcPr anchor="ctr"/>
                </a:tc>
                <a:tc>
                  <a:txBody>
                    <a:bodyPr/>
                    <a:lstStyle/>
                    <a:p>
                      <a:endParaRPr lang="ja-JP" altLang="en-US" sz="2400" b="0" dirty="0"/>
                    </a:p>
                  </a:txBody>
                  <a:tcPr anchor="ctr"/>
                </a:tc>
                <a:tc>
                  <a:txBody>
                    <a:bodyPr/>
                    <a:lstStyle/>
                    <a:p>
                      <a:endParaRPr lang="en-US" altLang="ja-JP" sz="2400" b="0" dirty="0"/>
                    </a:p>
                  </a:txBody>
                  <a:tcPr anchor="ctr"/>
                </a:tc>
                <a:extLst>
                  <a:ext uri="{0D108BD9-81ED-4DB2-BD59-A6C34878D82A}">
                    <a16:rowId xmlns:a16="http://schemas.microsoft.com/office/drawing/2014/main" val="3157596550"/>
                  </a:ext>
                </a:extLst>
              </a:tr>
            </a:tbl>
          </a:graphicData>
        </a:graphic>
      </p:graphicFrame>
    </p:spTree>
    <p:extLst>
      <p:ext uri="{BB962C8B-B14F-4D97-AF65-F5344CB8AC3E}">
        <p14:creationId xmlns:p14="http://schemas.microsoft.com/office/powerpoint/2010/main" val="128468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不整合が起きている例③</a:t>
            </a:r>
          </a:p>
        </p:txBody>
      </p:sp>
      <p:sp>
        <p:nvSpPr>
          <p:cNvPr id="3" name="コンテンツ プレースホルダー 2"/>
          <p:cNvSpPr>
            <a:spLocks noGrp="1"/>
          </p:cNvSpPr>
          <p:nvPr>
            <p:ph idx="1"/>
          </p:nvPr>
        </p:nvSpPr>
        <p:spPr>
          <a:xfrm>
            <a:off x="321845" y="846253"/>
            <a:ext cx="8461208" cy="1211147"/>
          </a:xfrm>
        </p:spPr>
        <p:txBody>
          <a:bodyPr>
            <a:normAutofit/>
          </a:bodyPr>
          <a:lstStyle/>
          <a:p>
            <a:r>
              <a:rPr lang="ja-JP" altLang="en-US" dirty="0"/>
              <a:t>佐藤さんの英語と数学の成績が</a:t>
            </a:r>
            <a:r>
              <a:rPr lang="ja-JP" altLang="en-US" b="1" dirty="0"/>
              <a:t>取り消し</a:t>
            </a:r>
            <a:r>
              <a:rPr lang="ja-JP" altLang="en-US" dirty="0"/>
              <a:t>になった。成績が無いので、行全体を完成できない。</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32</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446972740"/>
              </p:ext>
            </p:extLst>
          </p:nvPr>
        </p:nvGraphicFramePr>
        <p:xfrm>
          <a:off x="481095" y="2001972"/>
          <a:ext cx="8461376" cy="2286000"/>
        </p:xfrm>
        <a:graphic>
          <a:graphicData uri="http://schemas.openxmlformats.org/drawingml/2006/table">
            <a:tbl>
              <a:tblPr>
                <a:tableStyleId>{BDBED569-4797-4DF1-A0F4-6AAB3CD982D8}</a:tableStyleId>
              </a:tblPr>
              <a:tblGrid>
                <a:gridCol w="2115344">
                  <a:extLst>
                    <a:ext uri="{9D8B030D-6E8A-4147-A177-3AD203B41FA5}">
                      <a16:colId xmlns:a16="http://schemas.microsoft.com/office/drawing/2014/main" val="231757452"/>
                    </a:ext>
                  </a:extLst>
                </a:gridCol>
                <a:gridCol w="2115344">
                  <a:extLst>
                    <a:ext uri="{9D8B030D-6E8A-4147-A177-3AD203B41FA5}">
                      <a16:colId xmlns:a16="http://schemas.microsoft.com/office/drawing/2014/main" val="3981656388"/>
                    </a:ext>
                  </a:extLst>
                </a:gridCol>
                <a:gridCol w="2115344">
                  <a:extLst>
                    <a:ext uri="{9D8B030D-6E8A-4147-A177-3AD203B41FA5}">
                      <a16:colId xmlns:a16="http://schemas.microsoft.com/office/drawing/2014/main" val="139268221"/>
                    </a:ext>
                  </a:extLst>
                </a:gridCol>
                <a:gridCol w="2115344">
                  <a:extLst>
                    <a:ext uri="{9D8B030D-6E8A-4147-A177-3AD203B41FA5}">
                      <a16:colId xmlns:a16="http://schemas.microsoft.com/office/drawing/2014/main" val="3222661776"/>
                    </a:ext>
                  </a:extLst>
                </a:gridCol>
              </a:tblGrid>
              <a:tr h="365760">
                <a:tc>
                  <a:txBody>
                    <a:bodyPr/>
                    <a:lstStyle/>
                    <a:p>
                      <a:r>
                        <a:rPr lang="ja-JP" altLang="en-US" sz="2400" b="1" dirty="0"/>
                        <a:t>生徒名</a:t>
                      </a:r>
                    </a:p>
                  </a:txBody>
                  <a:tcPr anchor="ctr"/>
                </a:tc>
                <a:tc>
                  <a:txBody>
                    <a:bodyPr/>
                    <a:lstStyle/>
                    <a:p>
                      <a:r>
                        <a:rPr lang="ja-JP" altLang="en-US" sz="2400" b="1" dirty="0"/>
                        <a:t>クラス</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2642690199"/>
                  </a:ext>
                </a:extLst>
              </a:tr>
              <a:tr h="411028">
                <a:tc>
                  <a:txBody>
                    <a:bodyPr/>
                    <a:lstStyle/>
                    <a:p>
                      <a:r>
                        <a:rPr lang="ja-JP" altLang="en-US" sz="2400" dirty="0">
                          <a:solidFill>
                            <a:schemeClr val="tx1"/>
                          </a:solidFill>
                        </a:rPr>
                        <a:t>田中</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A</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a:solidFill>
                            <a:schemeClr val="tx1"/>
                          </a:solidFill>
                        </a:rPr>
                        <a:t>数学</a:t>
                      </a:r>
                      <a:endParaRPr lang="ja-JP" altLang="en-US" sz="2400" b="0">
                        <a:solidFill>
                          <a:schemeClr val="tx1"/>
                        </a:solidFill>
                      </a:endParaRPr>
                    </a:p>
                  </a:txBody>
                  <a:tcPr anchor="ctr"/>
                </a:tc>
                <a:tc>
                  <a:txBody>
                    <a:bodyPr/>
                    <a:lstStyle/>
                    <a:p>
                      <a:r>
                        <a:rPr lang="en-US" altLang="ja-JP" sz="2400">
                          <a:solidFill>
                            <a:schemeClr val="tx1"/>
                          </a:solidFill>
                        </a:rPr>
                        <a:t>85</a:t>
                      </a:r>
                      <a:endParaRPr lang="en-US" altLang="ja-JP" sz="2400" b="0">
                        <a:solidFill>
                          <a:schemeClr val="tx1"/>
                        </a:solidFill>
                      </a:endParaRPr>
                    </a:p>
                  </a:txBody>
                  <a:tcPr anchor="ctr"/>
                </a:tc>
                <a:extLst>
                  <a:ext uri="{0D108BD9-81ED-4DB2-BD59-A6C34878D82A}">
                    <a16:rowId xmlns:a16="http://schemas.microsoft.com/office/drawing/2014/main" val="189171590"/>
                  </a:ext>
                </a:extLst>
              </a:tr>
              <a:tr h="365760">
                <a:tc>
                  <a:txBody>
                    <a:bodyPr/>
                    <a:lstStyle/>
                    <a:p>
                      <a:r>
                        <a:rPr lang="ja-JP" altLang="en-US" sz="2400" dirty="0">
                          <a:solidFill>
                            <a:schemeClr val="tx1"/>
                          </a:solidFill>
                        </a:rPr>
                        <a:t>田中</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A</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dirty="0">
                          <a:solidFill>
                            <a:schemeClr val="tx1"/>
                          </a:solidFill>
                        </a:rPr>
                        <a:t>英語</a:t>
                      </a:r>
                      <a:endParaRPr lang="ja-JP" altLang="en-US" sz="2400" b="0" dirty="0">
                        <a:solidFill>
                          <a:schemeClr val="tx1"/>
                        </a:solidFill>
                      </a:endParaRPr>
                    </a:p>
                  </a:txBody>
                  <a:tcPr anchor="ctr"/>
                </a:tc>
                <a:tc>
                  <a:txBody>
                    <a:bodyPr/>
                    <a:lstStyle/>
                    <a:p>
                      <a:r>
                        <a:rPr lang="en-US" altLang="ja-JP" sz="2400">
                          <a:solidFill>
                            <a:schemeClr val="tx1"/>
                          </a:solidFill>
                        </a:rPr>
                        <a:t>90</a:t>
                      </a:r>
                      <a:endParaRPr lang="en-US" altLang="ja-JP" sz="2400" b="0">
                        <a:solidFill>
                          <a:schemeClr val="tx1"/>
                        </a:solidFill>
                      </a:endParaRPr>
                    </a:p>
                  </a:txBody>
                  <a:tcPr anchor="ctr"/>
                </a:tc>
                <a:extLst>
                  <a:ext uri="{0D108BD9-81ED-4DB2-BD59-A6C34878D82A}">
                    <a16:rowId xmlns:a16="http://schemas.microsoft.com/office/drawing/2014/main" val="3268933829"/>
                  </a:ext>
                </a:extLst>
              </a:tr>
              <a:tr h="365760">
                <a:tc>
                  <a:txBody>
                    <a:bodyPr/>
                    <a:lstStyle/>
                    <a:p>
                      <a:r>
                        <a:rPr lang="ja-JP" altLang="en-US" sz="2400" b="1" dirty="0">
                          <a:solidFill>
                            <a:srgbClr val="FF0000"/>
                          </a:solidFill>
                        </a:rPr>
                        <a:t>佐藤</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sz="2400" b="1" dirty="0">
                          <a:solidFill>
                            <a:srgbClr val="FF0000"/>
                          </a:solidFill>
                        </a:rPr>
                        <a:t>B</a:t>
                      </a:r>
                      <a:r>
                        <a:rPr lang="ja-JP" altLang="en-US" sz="2400" b="1" dirty="0">
                          <a:solidFill>
                            <a:srgbClr val="FF0000"/>
                          </a:solidFill>
                        </a:rPr>
                        <a:t>組</a:t>
                      </a:r>
                    </a:p>
                  </a:txBody>
                  <a:tcPr anchor="ctr"/>
                </a:tc>
                <a:tc>
                  <a:txBody>
                    <a:bodyPr/>
                    <a:lstStyle/>
                    <a:p>
                      <a:endParaRPr lang="ja-JP" altLang="en-US" sz="2400" b="0" dirty="0">
                        <a:solidFill>
                          <a:schemeClr val="tx1"/>
                        </a:solidFill>
                      </a:endParaRPr>
                    </a:p>
                  </a:txBody>
                  <a:tcPr anchor="ctr"/>
                </a:tc>
                <a:tc>
                  <a:txBody>
                    <a:bodyPr/>
                    <a:lstStyle/>
                    <a:p>
                      <a:endParaRPr lang="en-US" altLang="ja-JP" sz="2400" b="0" dirty="0">
                        <a:solidFill>
                          <a:schemeClr val="tx1"/>
                        </a:solidFill>
                      </a:endParaRPr>
                    </a:p>
                  </a:txBody>
                  <a:tcPr anchor="ctr"/>
                </a:tc>
                <a:extLst>
                  <a:ext uri="{0D108BD9-81ED-4DB2-BD59-A6C34878D82A}">
                    <a16:rowId xmlns:a16="http://schemas.microsoft.com/office/drawing/2014/main" val="124522760"/>
                  </a:ext>
                </a:extLst>
              </a:tr>
              <a:tr h="365760">
                <a:tc>
                  <a:txBody>
                    <a:bodyPr/>
                    <a:lstStyle/>
                    <a:p>
                      <a:r>
                        <a:rPr lang="ja-JP" altLang="en-US" sz="2400" b="1" dirty="0">
                          <a:solidFill>
                            <a:srgbClr val="FF0000"/>
                          </a:solidFill>
                        </a:rPr>
                        <a:t>佐藤</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sz="2400" b="1" dirty="0">
                          <a:solidFill>
                            <a:srgbClr val="FF0000"/>
                          </a:solidFill>
                        </a:rPr>
                        <a:t>B</a:t>
                      </a:r>
                      <a:r>
                        <a:rPr lang="ja-JP" altLang="en-US" sz="2400" b="1" dirty="0">
                          <a:solidFill>
                            <a:srgbClr val="FF0000"/>
                          </a:solidFill>
                        </a:rPr>
                        <a:t>組</a:t>
                      </a:r>
                    </a:p>
                  </a:txBody>
                  <a:tcPr anchor="ctr"/>
                </a:tc>
                <a:tc>
                  <a:txBody>
                    <a:bodyPr/>
                    <a:lstStyle/>
                    <a:p>
                      <a:endParaRPr lang="ja-JP" altLang="en-US" sz="2400" b="0" dirty="0">
                        <a:solidFill>
                          <a:schemeClr val="tx1"/>
                        </a:solidFill>
                      </a:endParaRPr>
                    </a:p>
                  </a:txBody>
                  <a:tcPr anchor="ctr"/>
                </a:tc>
                <a:tc>
                  <a:txBody>
                    <a:bodyPr/>
                    <a:lstStyle/>
                    <a:p>
                      <a:endParaRPr lang="en-US" altLang="ja-JP" sz="2400" b="0" dirty="0">
                        <a:solidFill>
                          <a:schemeClr val="tx1"/>
                        </a:solidFill>
                      </a:endParaRPr>
                    </a:p>
                  </a:txBody>
                  <a:tcPr anchor="ctr"/>
                </a:tc>
                <a:extLst>
                  <a:ext uri="{0D108BD9-81ED-4DB2-BD59-A6C34878D82A}">
                    <a16:rowId xmlns:a16="http://schemas.microsoft.com/office/drawing/2014/main" val="4187968619"/>
                  </a:ext>
                </a:extLst>
              </a:tr>
            </a:tbl>
          </a:graphicData>
        </a:graphic>
      </p:graphicFrame>
    </p:spTree>
    <p:extLst>
      <p:ext uri="{BB962C8B-B14F-4D97-AF65-F5344CB8AC3E}">
        <p14:creationId xmlns:p14="http://schemas.microsoft.com/office/powerpoint/2010/main" val="1222294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異状のまとめ</a:t>
            </a:r>
          </a:p>
        </p:txBody>
      </p:sp>
      <p:sp>
        <p:nvSpPr>
          <p:cNvPr id="3" name="コンテンツ プレースホルダー 2"/>
          <p:cNvSpPr>
            <a:spLocks noGrp="1"/>
          </p:cNvSpPr>
          <p:nvPr>
            <p:ph idx="1"/>
          </p:nvPr>
        </p:nvSpPr>
        <p:spPr>
          <a:xfrm>
            <a:off x="321844" y="846252"/>
            <a:ext cx="8822155" cy="5948247"/>
          </a:xfrm>
        </p:spPr>
        <p:txBody>
          <a:bodyPr>
            <a:normAutofit fontScale="92500" lnSpcReduction="10000"/>
          </a:bodyPr>
          <a:lstStyle/>
          <a:p>
            <a:pPr marL="0" indent="0">
              <a:buNone/>
            </a:pPr>
            <a:r>
              <a:rPr lang="ja-JP" altLang="en-US" sz="2600" b="1" dirty="0"/>
              <a:t>異状とは</a:t>
            </a:r>
          </a:p>
          <a:p>
            <a:r>
              <a:rPr lang="ja-JP" altLang="en-US" sz="2600" b="1" dirty="0"/>
              <a:t>データベース操作（追加、更新、削除）時の予期しない問題</a:t>
            </a:r>
          </a:p>
          <a:p>
            <a:r>
              <a:rPr lang="ja-JP" altLang="en-US" sz="2600" dirty="0"/>
              <a:t>主に</a:t>
            </a:r>
            <a:r>
              <a:rPr lang="ja-JP" altLang="en-US" sz="2600" b="1" dirty="0"/>
              <a:t>データベースの不適切な設計</a:t>
            </a:r>
            <a:r>
              <a:rPr lang="ja-JP" altLang="en-US" sz="2600" dirty="0"/>
              <a:t>から生じる</a:t>
            </a:r>
          </a:p>
          <a:p>
            <a:r>
              <a:rPr lang="ja-JP" altLang="en-US" sz="2600" b="1" dirty="0"/>
              <a:t>冗長性の存在</a:t>
            </a:r>
            <a:r>
              <a:rPr lang="ja-JP" altLang="en-US" sz="2600" dirty="0"/>
              <a:t>が、異状の主な原因</a:t>
            </a:r>
          </a:p>
          <a:p>
            <a:endParaRPr lang="ja-JP" altLang="en-US" sz="2600" dirty="0"/>
          </a:p>
          <a:p>
            <a:pPr marL="0" indent="0">
              <a:buNone/>
            </a:pPr>
            <a:r>
              <a:rPr lang="ja-JP" altLang="en-US" sz="2600" dirty="0"/>
              <a:t>異状の具体例</a:t>
            </a:r>
          </a:p>
          <a:p>
            <a:r>
              <a:rPr lang="ja-JP" altLang="en-US" sz="2600" dirty="0"/>
              <a:t>動物病院のデータベースにおいて、徳川家康さんの住所と、２匹のペットの記録</a:t>
            </a:r>
          </a:p>
          <a:p>
            <a:r>
              <a:rPr lang="ja-JP" altLang="en-US" sz="2600" dirty="0"/>
              <a:t>住所変更時、</a:t>
            </a:r>
            <a:r>
              <a:rPr lang="ja-JP" altLang="en-US" sz="2600" b="1" dirty="0"/>
              <a:t>２つのレコードを別々に更新する必要</a:t>
            </a:r>
            <a:r>
              <a:rPr lang="ja-JP" altLang="en-US" sz="2600" dirty="0"/>
              <a:t>がある。＝　予期しない問題。</a:t>
            </a:r>
            <a:r>
              <a:rPr lang="ja-JP" altLang="en-US" sz="2600" b="1" dirty="0"/>
              <a:t>書き換え漏れのリスク</a:t>
            </a:r>
          </a:p>
          <a:p>
            <a:endParaRPr lang="ja-JP" altLang="en-US" sz="2600" dirty="0"/>
          </a:p>
          <a:p>
            <a:pPr marL="0" indent="0">
              <a:buNone/>
            </a:pPr>
            <a:r>
              <a:rPr lang="ja-JP" altLang="en-US" sz="2600" dirty="0"/>
              <a:t>異状の問題点</a:t>
            </a:r>
          </a:p>
          <a:p>
            <a:r>
              <a:rPr lang="ja-JP" altLang="en-US" sz="2600" dirty="0"/>
              <a:t>データの不整合のリスク増加</a:t>
            </a:r>
          </a:p>
          <a:p>
            <a:pPr marL="0" indent="0">
              <a:buNone/>
            </a:pPr>
            <a:endParaRPr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33</a:t>
            </a:fld>
            <a:endParaRPr kumimoji="1" lang="ja-JP" altLang="en-US"/>
          </a:p>
        </p:txBody>
      </p:sp>
    </p:spTree>
    <p:extLst>
      <p:ext uri="{BB962C8B-B14F-4D97-AF65-F5344CB8AC3E}">
        <p14:creationId xmlns:p14="http://schemas.microsoft.com/office/powerpoint/2010/main" val="2452543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3-4. </a:t>
            </a:r>
            <a:r>
              <a:rPr lang="ja-JP" altLang="en-US" sz="4500" dirty="0">
                <a:solidFill>
                  <a:schemeClr val="tx2"/>
                </a:solidFill>
                <a:latin typeface="メイリオ" panose="020B0604030504040204" pitchFamily="50" charset="-128"/>
              </a:rPr>
              <a:t>正規化の概念と重要性</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34</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933065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1012422"/>
          </a:xfrm>
        </p:spPr>
        <p:txBody>
          <a:bodyPr>
            <a:normAutofit/>
          </a:bodyPr>
          <a:lstStyle/>
          <a:p>
            <a:r>
              <a:rPr kumimoji="1" lang="ja-JP" altLang="en-US" dirty="0"/>
              <a:t>リレーショナルデータベースの設計における考慮事項</a:t>
            </a:r>
          </a:p>
        </p:txBody>
      </p:sp>
      <p:sp>
        <p:nvSpPr>
          <p:cNvPr id="3" name="コンテンツ プレースホルダー 2"/>
          <p:cNvSpPr>
            <a:spLocks noGrp="1"/>
          </p:cNvSpPr>
          <p:nvPr>
            <p:ph idx="1"/>
          </p:nvPr>
        </p:nvSpPr>
        <p:spPr>
          <a:xfrm>
            <a:off x="321845" y="1352549"/>
            <a:ext cx="8461208" cy="4826869"/>
          </a:xfrm>
        </p:spPr>
        <p:txBody>
          <a:bodyPr/>
          <a:lstStyle/>
          <a:p>
            <a:pPr marL="0" indent="0">
              <a:buNone/>
            </a:pPr>
            <a:r>
              <a:rPr kumimoji="1" lang="ja-JP" altLang="en-US" sz="2400" dirty="0"/>
              <a:t>次のことを考慮して設計を行う</a:t>
            </a:r>
            <a:endParaRPr kumimoji="1" lang="en-US" altLang="ja-JP" sz="2400" dirty="0"/>
          </a:p>
          <a:p>
            <a:r>
              <a:rPr kumimoji="1" lang="ja-JP" altLang="en-US" sz="2400" b="1" dirty="0"/>
              <a:t>冗長なデータの排除</a:t>
            </a:r>
            <a:r>
              <a:rPr kumimoji="1" lang="ja-JP" altLang="en-US" sz="2400" dirty="0"/>
              <a:t>を行う</a:t>
            </a:r>
            <a:r>
              <a:rPr kumimoji="1" lang="ja-JP" altLang="en-US" sz="2400" b="1" dirty="0"/>
              <a:t>正規化</a:t>
            </a:r>
            <a:endParaRPr kumimoji="1" lang="en-US" altLang="ja-JP" sz="2400" b="1" dirty="0"/>
          </a:p>
          <a:p>
            <a:r>
              <a:rPr lang="ja-JP" altLang="en-US" sz="2400" b="1" dirty="0"/>
              <a:t>データの整合性を保証</a:t>
            </a:r>
            <a:r>
              <a:rPr lang="ja-JP" altLang="en-US" sz="2400" dirty="0"/>
              <a:t>する</a:t>
            </a:r>
            <a:r>
              <a:rPr lang="ja-JP" altLang="en-US" sz="2400" b="1" dirty="0"/>
              <a:t>制約</a:t>
            </a:r>
            <a:endParaRPr lang="en-US" altLang="ja-JP" sz="2400" b="1" dirty="0"/>
          </a:p>
          <a:p>
            <a:pPr marL="457200" lvl="1" indent="0">
              <a:buNone/>
            </a:pPr>
            <a:r>
              <a:rPr lang="ja-JP" altLang="en-US" dirty="0"/>
              <a:t>例：関連するテーブル間の参照に関する制約</a:t>
            </a:r>
          </a:p>
          <a:p>
            <a:pPr marL="457200" lvl="1" indent="0">
              <a:buNone/>
            </a:pPr>
            <a:r>
              <a:rPr lang="ja-JP" altLang="en-US" dirty="0"/>
              <a:t>例：同じ値が２度現れないという制約</a:t>
            </a:r>
            <a:endParaRPr lang="en-US" altLang="ja-JP" dirty="0"/>
          </a:p>
          <a:p>
            <a:r>
              <a:rPr lang="ja-JP" altLang="en-US" sz="2400" b="1" dirty="0"/>
              <a:t>データの検索や操作の効率化</a:t>
            </a:r>
            <a:r>
              <a:rPr lang="ja-JP" altLang="en-US" sz="2400" dirty="0"/>
              <a:t>：</a:t>
            </a:r>
            <a:r>
              <a:rPr lang="ja-JP" altLang="en-US" sz="2400" b="1" dirty="0"/>
              <a:t>索引、データベースの構造の簡素化</a:t>
            </a:r>
            <a:endParaRPr lang="en-US" altLang="ja-JP" sz="2400" b="1" dirty="0"/>
          </a:p>
          <a:p>
            <a:pPr marL="457200" lvl="1" indent="0">
              <a:buNone/>
            </a:pPr>
            <a:endParaRPr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48900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正規化とその重要性</a:t>
            </a:r>
          </a:p>
        </p:txBody>
      </p:sp>
      <p:sp>
        <p:nvSpPr>
          <p:cNvPr id="3" name="コンテンツ プレースホルダー 2"/>
          <p:cNvSpPr>
            <a:spLocks noGrp="1"/>
          </p:cNvSpPr>
          <p:nvPr>
            <p:ph idx="1"/>
          </p:nvPr>
        </p:nvSpPr>
        <p:spPr/>
        <p:txBody>
          <a:bodyPr>
            <a:normAutofit/>
          </a:bodyPr>
          <a:lstStyle/>
          <a:p>
            <a:r>
              <a:rPr lang="ja-JP" altLang="en-US" b="1" dirty="0"/>
              <a:t>正規化</a:t>
            </a:r>
            <a:r>
              <a:rPr lang="ja-JP" altLang="en-US" dirty="0"/>
              <a:t>とは，リレーショナルデータベースの</a:t>
            </a:r>
            <a:r>
              <a:rPr lang="ja-JP" altLang="en-US" b="1" dirty="0"/>
              <a:t>テーブルを適切な形に再構成</a:t>
            </a:r>
            <a:r>
              <a:rPr lang="ja-JP" altLang="en-US" dirty="0"/>
              <a:t>することで，</a:t>
            </a:r>
            <a:r>
              <a:rPr lang="ja-JP" altLang="en-US" b="1" dirty="0"/>
              <a:t>データの冗長性を排除</a:t>
            </a:r>
            <a:r>
              <a:rPr lang="ja-JP" altLang="en-US" dirty="0"/>
              <a:t>し，</a:t>
            </a:r>
            <a:r>
              <a:rPr lang="ja-JP" altLang="en-US" b="1" dirty="0"/>
              <a:t>データの整合性を向上</a:t>
            </a:r>
            <a:r>
              <a:rPr lang="ja-JP" altLang="en-US" dirty="0"/>
              <a:t>させるプロセス．</a:t>
            </a:r>
            <a:endParaRPr lang="en-US" altLang="ja-JP" dirty="0"/>
          </a:p>
          <a:p>
            <a:r>
              <a:rPr lang="ja-JP" altLang="en-US" b="1" dirty="0"/>
              <a:t>正規化</a:t>
            </a:r>
            <a:r>
              <a:rPr lang="ja-JP" altLang="en-US" dirty="0"/>
              <a:t>を適切に実施することで</a:t>
            </a:r>
            <a:r>
              <a:rPr lang="ja-JP" altLang="en-US" b="1" dirty="0"/>
              <a:t>データの不整合を防ぐ</a:t>
            </a:r>
            <a:r>
              <a:rPr lang="ja-JP" altLang="en-US" dirty="0"/>
              <a:t>ことができる．</a:t>
            </a:r>
            <a:endParaRPr lang="en-US" altLang="ja-JP" dirty="0"/>
          </a:p>
          <a:p>
            <a:r>
              <a:rPr lang="ja-JP" altLang="en-US" b="1" dirty="0"/>
              <a:t>正規化</a:t>
            </a:r>
            <a:r>
              <a:rPr lang="ja-JP" altLang="en-US" dirty="0"/>
              <a:t>は，</a:t>
            </a:r>
            <a:r>
              <a:rPr lang="ja-JP" altLang="en-US" b="1" dirty="0"/>
              <a:t>データベース設計において欠かせないステップ</a:t>
            </a:r>
            <a:r>
              <a:rPr lang="ja-JP" altLang="en-US" dirty="0"/>
              <a:t>です．</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36</a:t>
            </a:fld>
            <a:endParaRPr kumimoji="1" lang="ja-JP" altLang="en-US"/>
          </a:p>
        </p:txBody>
      </p:sp>
    </p:spTree>
    <p:extLst>
      <p:ext uri="{BB962C8B-B14F-4D97-AF65-F5344CB8AC3E}">
        <p14:creationId xmlns:p14="http://schemas.microsoft.com/office/powerpoint/2010/main" val="3978773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3A0C4-3484-4473-9BE6-CEFE37AD6B18}"/>
              </a:ext>
            </a:extLst>
          </p:cNvPr>
          <p:cNvSpPr>
            <a:spLocks noGrp="1"/>
          </p:cNvSpPr>
          <p:nvPr>
            <p:ph type="title"/>
          </p:nvPr>
        </p:nvSpPr>
        <p:spPr/>
        <p:txBody>
          <a:bodyPr>
            <a:normAutofit fontScale="90000"/>
          </a:bodyPr>
          <a:lstStyle/>
          <a:p>
            <a:r>
              <a:rPr lang="ja-JP" altLang="en-US" dirty="0"/>
              <a:t>正規化の例</a:t>
            </a:r>
            <a:endParaRPr kumimoji="1" lang="ja-JP" altLang="en-US" dirty="0"/>
          </a:p>
        </p:txBody>
      </p:sp>
      <p:sp>
        <p:nvSpPr>
          <p:cNvPr id="4" name="スライド番号プレースホルダー 3">
            <a:extLst>
              <a:ext uri="{FF2B5EF4-FFF2-40B4-BE49-F238E27FC236}">
                <a16:creationId xmlns:a16="http://schemas.microsoft.com/office/drawing/2014/main" id="{EEADEF22-49A4-4284-A85A-7A5EEA2AA3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F25506C2-6523-B66E-5839-A23EB0F6251A}"/>
              </a:ext>
            </a:extLst>
          </p:cNvPr>
          <p:cNvSpPr txBox="1"/>
          <p:nvPr/>
        </p:nvSpPr>
        <p:spPr>
          <a:xfrm>
            <a:off x="1018510" y="751825"/>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正規化前</a:t>
            </a:r>
          </a:p>
        </p:txBody>
      </p:sp>
      <p:sp>
        <p:nvSpPr>
          <p:cNvPr id="11" name="テキスト ボックス 10">
            <a:extLst>
              <a:ext uri="{FF2B5EF4-FFF2-40B4-BE49-F238E27FC236}">
                <a16:creationId xmlns:a16="http://schemas.microsoft.com/office/drawing/2014/main" id="{8FC5EF94-834D-B143-F3D7-E76C8780FB39}"/>
              </a:ext>
            </a:extLst>
          </p:cNvPr>
          <p:cNvSpPr txBox="1"/>
          <p:nvPr/>
        </p:nvSpPr>
        <p:spPr>
          <a:xfrm>
            <a:off x="5914360" y="504354"/>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正規化後</a:t>
            </a:r>
          </a:p>
        </p:txBody>
      </p:sp>
      <p:graphicFrame>
        <p:nvGraphicFramePr>
          <p:cNvPr id="6" name="表 5">
            <a:extLst>
              <a:ext uri="{FF2B5EF4-FFF2-40B4-BE49-F238E27FC236}">
                <a16:creationId xmlns:a16="http://schemas.microsoft.com/office/drawing/2014/main" id="{A57EFC3B-5EA1-0D66-3303-B4BDC79952B9}"/>
              </a:ext>
            </a:extLst>
          </p:cNvPr>
          <p:cNvGraphicFramePr>
            <a:graphicFrameLocks noGrp="1"/>
          </p:cNvGraphicFramePr>
          <p:nvPr/>
        </p:nvGraphicFramePr>
        <p:xfrm>
          <a:off x="274521" y="1400852"/>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graphicFrame>
        <p:nvGraphicFramePr>
          <p:cNvPr id="8" name="表 7">
            <a:extLst>
              <a:ext uri="{FF2B5EF4-FFF2-40B4-BE49-F238E27FC236}">
                <a16:creationId xmlns:a16="http://schemas.microsoft.com/office/drawing/2014/main" id="{C22A7B48-BCED-CF36-5519-A4909A724643}"/>
              </a:ext>
            </a:extLst>
          </p:cNvPr>
          <p:cNvGraphicFramePr>
            <a:graphicFrameLocks noGrp="1"/>
          </p:cNvGraphicFramePr>
          <p:nvPr/>
        </p:nvGraphicFramePr>
        <p:xfrm>
          <a:off x="5524295" y="1083627"/>
          <a:ext cx="3130607" cy="2085980"/>
        </p:xfrm>
        <a:graphic>
          <a:graphicData uri="http://schemas.openxmlformats.org/drawingml/2006/table">
            <a:tbl>
              <a:tblPr firstRow="1" bandRow="1">
                <a:tableStyleId>{5C22544A-7EE6-4342-B048-85BDC9FD1C3A}</a:tableStyleId>
              </a:tblPr>
              <a:tblGrid>
                <a:gridCol w="879317">
                  <a:extLst>
                    <a:ext uri="{9D8B030D-6E8A-4147-A177-3AD203B41FA5}">
                      <a16:colId xmlns:a16="http://schemas.microsoft.com/office/drawing/2014/main" val="20000"/>
                    </a:ext>
                  </a:extLst>
                </a:gridCol>
                <a:gridCol w="2251290">
                  <a:extLst>
                    <a:ext uri="{9D8B030D-6E8A-4147-A177-3AD203B41FA5}">
                      <a16:colId xmlns:a16="http://schemas.microsoft.com/office/drawing/2014/main" val="20001"/>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extLst>
                  <a:ext uri="{0D108BD9-81ED-4DB2-BD59-A6C34878D82A}">
                    <a16:rowId xmlns:a16="http://schemas.microsoft.com/office/drawing/2014/main" val="10004"/>
                  </a:ext>
                </a:extLst>
              </a:tr>
            </a:tbl>
          </a:graphicData>
        </a:graphic>
      </p:graphicFrame>
      <p:graphicFrame>
        <p:nvGraphicFramePr>
          <p:cNvPr id="12" name="表 11">
            <a:extLst>
              <a:ext uri="{FF2B5EF4-FFF2-40B4-BE49-F238E27FC236}">
                <a16:creationId xmlns:a16="http://schemas.microsoft.com/office/drawing/2014/main" id="{74C5F04A-D8C2-6BC8-5839-6538011FAE7D}"/>
              </a:ext>
            </a:extLst>
          </p:cNvPr>
          <p:cNvGraphicFramePr>
            <a:graphicFrameLocks noGrp="1"/>
          </p:cNvGraphicFramePr>
          <p:nvPr/>
        </p:nvGraphicFramePr>
        <p:xfrm>
          <a:off x="5524295" y="3429623"/>
          <a:ext cx="2965802" cy="1668784"/>
        </p:xfrm>
        <a:graphic>
          <a:graphicData uri="http://schemas.openxmlformats.org/drawingml/2006/table">
            <a:tbl>
              <a:tblPr firstRow="1" bandRow="1">
                <a:tableStyleId>{5C22544A-7EE6-4342-B048-85BDC9FD1C3A}</a:tableStyleId>
              </a:tblPr>
              <a:tblGrid>
                <a:gridCol w="1943410">
                  <a:extLst>
                    <a:ext uri="{9D8B030D-6E8A-4147-A177-3AD203B41FA5}">
                      <a16:colId xmlns:a16="http://schemas.microsoft.com/office/drawing/2014/main" val="20001"/>
                    </a:ext>
                  </a:extLst>
                </a:gridCol>
                <a:gridCol w="1022392">
                  <a:extLst>
                    <a:ext uri="{9D8B030D-6E8A-4147-A177-3AD203B41FA5}">
                      <a16:colId xmlns:a16="http://schemas.microsoft.com/office/drawing/2014/main" val="20002"/>
                    </a:ext>
                  </a:extLst>
                </a:gridCol>
              </a:tblGrid>
              <a:tr h="257175">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3"/>
                  </a:ext>
                </a:extLst>
              </a:tr>
              <a:tr h="257175">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13" name="テキスト ボックス 12">
            <a:extLst>
              <a:ext uri="{FF2B5EF4-FFF2-40B4-BE49-F238E27FC236}">
                <a16:creationId xmlns:a16="http://schemas.microsoft.com/office/drawing/2014/main" id="{55137E6D-2F1A-0888-0167-84D74ED4E72D}"/>
              </a:ext>
            </a:extLst>
          </p:cNvPr>
          <p:cNvSpPr txBox="1"/>
          <p:nvPr/>
        </p:nvSpPr>
        <p:spPr>
          <a:xfrm>
            <a:off x="632465" y="5970170"/>
            <a:ext cx="757130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正規化により、元のテーブルにあった</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冗長性を排除</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AFDDD1B5-B0D1-85A9-F906-4CF1DABD8E02}"/>
              </a:ext>
            </a:extLst>
          </p:cNvPr>
          <p:cNvSpPr txBox="1"/>
          <p:nvPr/>
        </p:nvSpPr>
        <p:spPr>
          <a:xfrm>
            <a:off x="703079" y="3798196"/>
            <a:ext cx="2954655" cy="461665"/>
          </a:xfrm>
          <a:prstGeom prst="rect">
            <a:avLst/>
          </a:prstGeom>
          <a:noFill/>
          <a:ln>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冗長なデータがある</a:t>
            </a:r>
          </a:p>
        </p:txBody>
      </p:sp>
      <p:sp>
        <p:nvSpPr>
          <p:cNvPr id="15" name="テキスト ボックス 14">
            <a:extLst>
              <a:ext uri="{FF2B5EF4-FFF2-40B4-BE49-F238E27FC236}">
                <a16:creationId xmlns:a16="http://schemas.microsoft.com/office/drawing/2014/main" id="{78CC826C-4589-2E28-4726-E21D571A98D1}"/>
              </a:ext>
            </a:extLst>
          </p:cNvPr>
          <p:cNvSpPr txBox="1"/>
          <p:nvPr/>
        </p:nvSpPr>
        <p:spPr>
          <a:xfrm>
            <a:off x="5535442" y="5239660"/>
            <a:ext cx="2954655" cy="461665"/>
          </a:xfrm>
          <a:prstGeom prst="rect">
            <a:avLst/>
          </a:prstGeom>
          <a:noFill/>
          <a:ln>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冗長なデータがない</a:t>
            </a:r>
          </a:p>
        </p:txBody>
      </p:sp>
    </p:spTree>
    <p:extLst>
      <p:ext uri="{BB962C8B-B14F-4D97-AF65-F5344CB8AC3E}">
        <p14:creationId xmlns:p14="http://schemas.microsoft.com/office/powerpoint/2010/main" val="3563918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EFA20A22-DA2C-1C36-8FBA-0BBCCC298471}"/>
              </a:ext>
            </a:extLst>
          </p:cNvPr>
          <p:cNvGraphicFramePr>
            <a:graphicFrameLocks noGrp="1"/>
          </p:cNvGraphicFramePr>
          <p:nvPr/>
        </p:nvGraphicFramePr>
        <p:xfrm>
          <a:off x="189461" y="1751726"/>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2" name="タイトル 1">
            <a:extLst>
              <a:ext uri="{FF2B5EF4-FFF2-40B4-BE49-F238E27FC236}">
                <a16:creationId xmlns:a16="http://schemas.microsoft.com/office/drawing/2014/main" id="{FB1961CA-2ED5-4214-8C97-48A7A34137CB}"/>
              </a:ext>
            </a:extLst>
          </p:cNvPr>
          <p:cNvSpPr>
            <a:spLocks noGrp="1"/>
          </p:cNvSpPr>
          <p:nvPr>
            <p:ph type="title"/>
          </p:nvPr>
        </p:nvSpPr>
        <p:spPr/>
        <p:txBody>
          <a:bodyPr>
            <a:noAutofit/>
          </a:bodyPr>
          <a:lstStyle/>
          <a:p>
            <a:r>
              <a:rPr kumimoji="1" lang="ja-JP" altLang="en-US" sz="2800" dirty="0"/>
              <a:t>正規化前の問題</a:t>
            </a:r>
          </a:p>
        </p:txBody>
      </p:sp>
      <p:sp>
        <p:nvSpPr>
          <p:cNvPr id="4" name="スライド番号プレースホルダー 3">
            <a:extLst>
              <a:ext uri="{FF2B5EF4-FFF2-40B4-BE49-F238E27FC236}">
                <a16:creationId xmlns:a16="http://schemas.microsoft.com/office/drawing/2014/main" id="{A8B7D6EA-A29C-45AF-99E2-F58CA9BAB8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28155D70-A23E-4CE9-A29B-ABF8D6B07D0B}"/>
              </a:ext>
            </a:extLst>
          </p:cNvPr>
          <p:cNvSpPr txBox="1"/>
          <p:nvPr/>
        </p:nvSpPr>
        <p:spPr>
          <a:xfrm>
            <a:off x="3494126" y="1088760"/>
            <a:ext cx="28183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更新</a:t>
            </a:r>
          </a:p>
        </p:txBody>
      </p:sp>
      <p:cxnSp>
        <p:nvCxnSpPr>
          <p:cNvPr id="11" name="直線コネクタ 10">
            <a:extLst>
              <a:ext uri="{FF2B5EF4-FFF2-40B4-BE49-F238E27FC236}">
                <a16:creationId xmlns:a16="http://schemas.microsoft.com/office/drawing/2014/main" id="{C3F5EBC5-29C2-419C-A995-5C759E216151}"/>
              </a:ext>
            </a:extLst>
          </p:cNvPr>
          <p:cNvCxnSpPr/>
          <p:nvPr/>
        </p:nvCxnSpPr>
        <p:spPr>
          <a:xfrm flipV="1">
            <a:off x="2951435" y="2790019"/>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2C844B9-DA30-464A-8225-49E29B726A81}"/>
              </a:ext>
            </a:extLst>
          </p:cNvPr>
          <p:cNvSpPr txBox="1"/>
          <p:nvPr/>
        </p:nvSpPr>
        <p:spPr>
          <a:xfrm>
            <a:off x="3954535" y="2471892"/>
            <a:ext cx="65114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 name="コンテンツ プレースホルダー 2">
            <a:extLst>
              <a:ext uri="{FF2B5EF4-FFF2-40B4-BE49-F238E27FC236}">
                <a16:creationId xmlns:a16="http://schemas.microsoft.com/office/drawing/2014/main" id="{45B61B20-F646-41FA-8802-8344B1354966}"/>
              </a:ext>
            </a:extLst>
          </p:cNvPr>
          <p:cNvSpPr txBox="1">
            <a:spLocks/>
          </p:cNvSpPr>
          <p:nvPr/>
        </p:nvSpPr>
        <p:spPr>
          <a:xfrm>
            <a:off x="4670750" y="856367"/>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sp>
        <p:nvSpPr>
          <p:cNvPr id="13" name="角丸四角形 7">
            <a:extLst>
              <a:ext uri="{FF2B5EF4-FFF2-40B4-BE49-F238E27FC236}">
                <a16:creationId xmlns:a16="http://schemas.microsoft.com/office/drawing/2014/main" id="{8F2D4588-051E-47F1-BF75-B83156567EC5}"/>
              </a:ext>
            </a:extLst>
          </p:cNvPr>
          <p:cNvSpPr/>
          <p:nvPr/>
        </p:nvSpPr>
        <p:spPr>
          <a:xfrm>
            <a:off x="4572000" y="4679073"/>
            <a:ext cx="4192844" cy="1465803"/>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346C7D03-6A86-4F9C-B4A9-5E19038EB1EA}"/>
              </a:ext>
            </a:extLst>
          </p:cNvPr>
          <p:cNvSpPr txBox="1"/>
          <p:nvPr/>
        </p:nvSpPr>
        <p:spPr>
          <a:xfrm>
            <a:off x="4747137" y="4953099"/>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昼食の値段が１つのはずなのに、</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350, 400 </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の違った値段の記録があり、不整合がある</a:t>
            </a:r>
          </a:p>
        </p:txBody>
      </p:sp>
      <p:sp>
        <p:nvSpPr>
          <p:cNvPr id="7" name="テキスト ボックス 6">
            <a:extLst>
              <a:ext uri="{FF2B5EF4-FFF2-40B4-BE49-F238E27FC236}">
                <a16:creationId xmlns:a16="http://schemas.microsoft.com/office/drawing/2014/main" id="{7DEFCF7C-9A54-A29C-7457-F7C64B10332A}"/>
              </a:ext>
            </a:extLst>
          </p:cNvPr>
          <p:cNvSpPr txBox="1"/>
          <p:nvPr/>
        </p:nvSpPr>
        <p:spPr>
          <a:xfrm>
            <a:off x="4715903" y="2919143"/>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」をすべて「</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」に変更する必要があるが、変更を間違ったとする</a:t>
            </a:r>
          </a:p>
        </p:txBody>
      </p:sp>
      <p:sp>
        <p:nvSpPr>
          <p:cNvPr id="8" name="角丸四角形 7">
            <a:extLst>
              <a:ext uri="{FF2B5EF4-FFF2-40B4-BE49-F238E27FC236}">
                <a16:creationId xmlns:a16="http://schemas.microsoft.com/office/drawing/2014/main" id="{7C72F329-2B46-2FC4-9E25-6825D77BB39A}"/>
              </a:ext>
            </a:extLst>
          </p:cNvPr>
          <p:cNvSpPr/>
          <p:nvPr/>
        </p:nvSpPr>
        <p:spPr>
          <a:xfrm>
            <a:off x="4540767" y="2748888"/>
            <a:ext cx="4192844" cy="1367080"/>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矢印: 下 9">
            <a:extLst>
              <a:ext uri="{FF2B5EF4-FFF2-40B4-BE49-F238E27FC236}">
                <a16:creationId xmlns:a16="http://schemas.microsoft.com/office/drawing/2014/main" id="{DB348334-2A96-A91A-37CF-821BE9FBD9C9}"/>
              </a:ext>
            </a:extLst>
          </p:cNvPr>
          <p:cNvSpPr/>
          <p:nvPr/>
        </p:nvSpPr>
        <p:spPr>
          <a:xfrm>
            <a:off x="6277675" y="4280635"/>
            <a:ext cx="781493" cy="2875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0975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8A6A39-591F-4873-A08D-90BF08D8D976}"/>
              </a:ext>
            </a:extLst>
          </p:cNvPr>
          <p:cNvSpPr>
            <a:spLocks noGrp="1"/>
          </p:cNvSpPr>
          <p:nvPr>
            <p:ph type="title"/>
          </p:nvPr>
        </p:nvSpPr>
        <p:spPr/>
        <p:txBody>
          <a:bodyPr>
            <a:normAutofit fontScale="90000"/>
          </a:bodyPr>
          <a:lstStyle/>
          <a:p>
            <a:r>
              <a:rPr kumimoji="1" lang="ja-JP" altLang="en-US" dirty="0"/>
              <a:t>正規化によるデータの不整合の防止</a:t>
            </a:r>
          </a:p>
        </p:txBody>
      </p:sp>
      <p:sp>
        <p:nvSpPr>
          <p:cNvPr id="4" name="スライド番号プレースホルダー 3">
            <a:extLst>
              <a:ext uri="{FF2B5EF4-FFF2-40B4-BE49-F238E27FC236}">
                <a16:creationId xmlns:a16="http://schemas.microsoft.com/office/drawing/2014/main" id="{940815CA-524C-4431-A345-6891CB4143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A4471E91-5D8A-4F74-B854-28A46DC624EE}"/>
              </a:ext>
            </a:extLst>
          </p:cNvPr>
          <p:cNvSpPr txBox="1"/>
          <p:nvPr/>
        </p:nvSpPr>
        <p:spPr>
          <a:xfrm>
            <a:off x="1361590" y="5286209"/>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a:t>
            </a:r>
          </a:p>
        </p:txBody>
      </p:sp>
      <p:sp>
        <p:nvSpPr>
          <p:cNvPr id="3" name="テキスト ボックス 2">
            <a:extLst>
              <a:ext uri="{FF2B5EF4-FFF2-40B4-BE49-F238E27FC236}">
                <a16:creationId xmlns:a16="http://schemas.microsoft.com/office/drawing/2014/main" id="{3B7950F1-6B6F-4526-B4BC-FAE88F1D5902}"/>
              </a:ext>
            </a:extLst>
          </p:cNvPr>
          <p:cNvSpPr txBox="1"/>
          <p:nvPr/>
        </p:nvSpPr>
        <p:spPr>
          <a:xfrm>
            <a:off x="4951156" y="2911784"/>
            <a:ext cx="326243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latin typeface="メイリオ" panose="020B0604030504040204" pitchFamily="50" charset="-128"/>
                <a:ea typeface="メイリオ" panose="020B0604030504040204" pitchFamily="50" charset="-128"/>
              </a:rPr>
              <a:t>データの不整合</a:t>
            </a:r>
            <a:r>
              <a:rPr kumimoji="1" lang="ja-JP" altLang="en-US" sz="2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はない</a:t>
            </a:r>
          </a:p>
        </p:txBody>
      </p:sp>
      <p:sp>
        <p:nvSpPr>
          <p:cNvPr id="5" name="右中かっこ 4">
            <a:extLst>
              <a:ext uri="{FF2B5EF4-FFF2-40B4-BE49-F238E27FC236}">
                <a16:creationId xmlns:a16="http://schemas.microsoft.com/office/drawing/2014/main" id="{4AD740D3-1B8D-47BB-9819-3D54FCB97E1F}"/>
              </a:ext>
            </a:extLst>
          </p:cNvPr>
          <p:cNvSpPr/>
          <p:nvPr/>
        </p:nvSpPr>
        <p:spPr>
          <a:xfrm>
            <a:off x="4408256" y="1133863"/>
            <a:ext cx="372880" cy="40175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コンテンツ プレースホルダー 2">
            <a:extLst>
              <a:ext uri="{FF2B5EF4-FFF2-40B4-BE49-F238E27FC236}">
                <a16:creationId xmlns:a16="http://schemas.microsoft.com/office/drawing/2014/main" id="{0873FFC2-1FEC-4562-9EBB-E563B290E720}"/>
              </a:ext>
            </a:extLst>
          </p:cNvPr>
          <p:cNvSpPr txBox="1">
            <a:spLocks/>
          </p:cNvSpPr>
          <p:nvPr/>
        </p:nvSpPr>
        <p:spPr>
          <a:xfrm>
            <a:off x="4951156" y="873432"/>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graphicFrame>
        <p:nvGraphicFramePr>
          <p:cNvPr id="13" name="表 12">
            <a:extLst>
              <a:ext uri="{FF2B5EF4-FFF2-40B4-BE49-F238E27FC236}">
                <a16:creationId xmlns:a16="http://schemas.microsoft.com/office/drawing/2014/main" id="{90E29B3B-AFC9-4D0A-9D8B-732F5596849D}"/>
              </a:ext>
            </a:extLst>
          </p:cNvPr>
          <p:cNvGraphicFramePr>
            <a:graphicFrameLocks noGrp="1"/>
          </p:cNvGraphicFramePr>
          <p:nvPr/>
        </p:nvGraphicFramePr>
        <p:xfrm>
          <a:off x="467751" y="3497670"/>
          <a:ext cx="3401881" cy="1303020"/>
        </p:xfrm>
        <a:graphic>
          <a:graphicData uri="http://schemas.openxmlformats.org/drawingml/2006/table">
            <a:tbl>
              <a:tblPr firstRow="1" bandRow="1">
                <a:tableStyleId>{5C22544A-7EE6-4342-B048-85BDC9FD1C3A}</a:tableStyleId>
              </a:tblPr>
              <a:tblGrid>
                <a:gridCol w="2334886">
                  <a:extLst>
                    <a:ext uri="{9D8B030D-6E8A-4147-A177-3AD203B41FA5}">
                      <a16:colId xmlns:a16="http://schemas.microsoft.com/office/drawing/2014/main" val="20000"/>
                    </a:ext>
                  </a:extLst>
                </a:gridCol>
                <a:gridCol w="1066995">
                  <a:extLst>
                    <a:ext uri="{9D8B030D-6E8A-4147-A177-3AD203B41FA5}">
                      <a16:colId xmlns:a16="http://schemas.microsoft.com/office/drawing/2014/main" val="20001"/>
                    </a:ext>
                  </a:extLst>
                </a:gridCol>
              </a:tblGrid>
              <a:tr h="391785">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朝食</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値段</a:t>
                      </a:r>
                    </a:p>
                  </a:txBody>
                  <a:tcPr marL="68580" marR="68580" marT="34290" marB="34290"/>
                </a:tc>
                <a:extLst>
                  <a:ext uri="{0D108BD9-81ED-4DB2-BD59-A6C34878D82A}">
                    <a16:rowId xmlns:a16="http://schemas.microsoft.com/office/drawing/2014/main" val="10000"/>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tc>
                  <a:txBody>
                    <a:bodyPr/>
                    <a:lstStyle/>
                    <a:p>
                      <a:pPr algn="r"/>
                      <a:r>
                        <a:rPr kumimoji="1" lang="en-US" altLang="ja-JP" sz="2400" b="1" dirty="0">
                          <a:solidFill>
                            <a:schemeClr val="tx1"/>
                          </a:solidFill>
                          <a:latin typeface="メイリオ" panose="020B0604030504040204" pitchFamily="50" charset="-128"/>
                          <a:ea typeface="メイリオ" panose="020B0604030504040204" pitchFamily="50" charset="-128"/>
                        </a:rPr>
                        <a:t>400</a:t>
                      </a: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tc>
                  <a:txBody>
                    <a:bodyPr/>
                    <a:lstStyle/>
                    <a:p>
                      <a:pPr algn="r"/>
                      <a:r>
                        <a:rPr kumimoji="1" lang="en-US" altLang="ja-JP" sz="2400" b="0" dirty="0">
                          <a:solidFill>
                            <a:schemeClr val="tx1"/>
                          </a:solidFill>
                          <a:latin typeface="メイリオ" panose="020B0604030504040204" pitchFamily="50" charset="-128"/>
                          <a:ea typeface="メイリオ" panose="020B0604030504040204" pitchFamily="50" charset="-128"/>
                        </a:rPr>
                        <a:t>250</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5" name="表 14">
            <a:extLst>
              <a:ext uri="{FF2B5EF4-FFF2-40B4-BE49-F238E27FC236}">
                <a16:creationId xmlns:a16="http://schemas.microsoft.com/office/drawing/2014/main" id="{E89D47B3-C461-4CF6-B655-FBCCD8175369}"/>
              </a:ext>
            </a:extLst>
          </p:cNvPr>
          <p:cNvGraphicFramePr>
            <a:graphicFrameLocks noGrp="1"/>
          </p:cNvGraphicFramePr>
          <p:nvPr/>
        </p:nvGraphicFramePr>
        <p:xfrm>
          <a:off x="438547" y="1274791"/>
          <a:ext cx="3787545" cy="1737360"/>
        </p:xfrm>
        <a:graphic>
          <a:graphicData uri="http://schemas.openxmlformats.org/drawingml/2006/table">
            <a:tbl>
              <a:tblPr firstRow="1" bandRow="1">
                <a:tableStyleId>{5C22544A-7EE6-4342-B048-85BDC9FD1C3A}</a:tableStyleId>
              </a:tblPr>
              <a:tblGrid>
                <a:gridCol w="1143363">
                  <a:extLst>
                    <a:ext uri="{9D8B030D-6E8A-4147-A177-3AD203B41FA5}">
                      <a16:colId xmlns:a16="http://schemas.microsoft.com/office/drawing/2014/main" val="20000"/>
                    </a:ext>
                  </a:extLst>
                </a:gridCol>
                <a:gridCol w="2644182">
                  <a:extLst>
                    <a:ext uri="{9D8B030D-6E8A-4147-A177-3AD203B41FA5}">
                      <a16:colId xmlns:a16="http://schemas.microsoft.com/office/drawing/2014/main" val="20001"/>
                    </a:ext>
                  </a:extLst>
                </a:gridCol>
              </a:tblGrid>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名前</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朝食</a:t>
                      </a:r>
                    </a:p>
                  </a:txBody>
                  <a:tcPr marL="68580" marR="68580" marT="34290" marB="34290"/>
                </a:tc>
                <a:extLst>
                  <a:ext uri="{0D108BD9-81ED-4DB2-BD59-A6C34878D82A}">
                    <a16:rowId xmlns:a16="http://schemas.microsoft.com/office/drawing/2014/main" val="10000"/>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A</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1"/>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B</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extLst>
                  <a:ext uri="{0D108BD9-81ED-4DB2-BD59-A6C34878D82A}">
                    <a16:rowId xmlns:a16="http://schemas.microsoft.com/office/drawing/2014/main" val="10002"/>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C</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3"/>
                  </a:ext>
                </a:extLst>
              </a:tr>
            </a:tbl>
          </a:graphicData>
        </a:graphic>
      </p:graphicFrame>
      <p:cxnSp>
        <p:nvCxnSpPr>
          <p:cNvPr id="6" name="直線コネクタ 5">
            <a:extLst>
              <a:ext uri="{FF2B5EF4-FFF2-40B4-BE49-F238E27FC236}">
                <a16:creationId xmlns:a16="http://schemas.microsoft.com/office/drawing/2014/main" id="{02F3A315-4AC7-EFB8-F041-F540CD05609E}"/>
              </a:ext>
            </a:extLst>
          </p:cNvPr>
          <p:cNvCxnSpPr/>
          <p:nvPr/>
        </p:nvCxnSpPr>
        <p:spPr>
          <a:xfrm flipV="1">
            <a:off x="3263370" y="4126010"/>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2FEF3405-EDE8-A5B4-219A-7251A672AB46}"/>
              </a:ext>
            </a:extLst>
          </p:cNvPr>
          <p:cNvSpPr txBox="1"/>
          <p:nvPr/>
        </p:nvSpPr>
        <p:spPr>
          <a:xfrm>
            <a:off x="3833317" y="3541235"/>
            <a:ext cx="809837"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2131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8A1B1-D789-4A75-9CBB-3DA7804A18BE}"/>
              </a:ext>
            </a:extLst>
          </p:cNvPr>
          <p:cNvSpPr>
            <a:spLocks noGrp="1"/>
          </p:cNvSpPr>
          <p:nvPr>
            <p:ph type="title"/>
          </p:nvPr>
        </p:nvSpPr>
        <p:spPr/>
        <p:txBody>
          <a:bodyPr>
            <a:normAutofit fontScale="90000"/>
          </a:bodyPr>
          <a:lstStyle/>
          <a:p>
            <a:r>
              <a:rPr kumimoji="1" lang="ja-JP" altLang="en-US" dirty="0"/>
              <a:t>データベースとは</a:t>
            </a:r>
          </a:p>
        </p:txBody>
      </p:sp>
      <p:sp>
        <p:nvSpPr>
          <p:cNvPr id="4" name="スライド番号プレースホルダー 3">
            <a:extLst>
              <a:ext uri="{FF2B5EF4-FFF2-40B4-BE49-F238E27FC236}">
                <a16:creationId xmlns:a16="http://schemas.microsoft.com/office/drawing/2014/main" id="{8C61E4F3-5C0F-4820-B7D8-AB61F7076A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Rectangle 3">
            <a:extLst>
              <a:ext uri="{FF2B5EF4-FFF2-40B4-BE49-F238E27FC236}">
                <a16:creationId xmlns:a16="http://schemas.microsoft.com/office/drawing/2014/main" id="{956C52FD-833B-46A9-90D5-8EC2711BA12F}"/>
              </a:ext>
            </a:extLst>
          </p:cNvPr>
          <p:cNvSpPr txBox="1">
            <a:spLocks/>
          </p:cNvSpPr>
          <p:nvPr/>
        </p:nvSpPr>
        <p:spPr>
          <a:xfrm>
            <a:off x="550444" y="920878"/>
            <a:ext cx="7962900" cy="9828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特定のテーマや目的</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に従って収集された</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大量のデータ</a:t>
            </a:r>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7" name="Text Box 19">
            <a:extLst>
              <a:ext uri="{FF2B5EF4-FFF2-40B4-BE49-F238E27FC236}">
                <a16:creationId xmlns:a16="http://schemas.microsoft.com/office/drawing/2014/main" id="{58D8749F-4AD8-4708-8092-594A0B3E9169}"/>
              </a:ext>
            </a:extLst>
          </p:cNvPr>
          <p:cNvSpPr txBox="1">
            <a:spLocks noChangeArrowheads="1"/>
          </p:cNvSpPr>
          <p:nvPr/>
        </p:nvSpPr>
        <p:spPr bwMode="auto">
          <a:xfrm>
            <a:off x="1097674" y="4191745"/>
            <a:ext cx="75604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取引</a:t>
            </a:r>
          </a:p>
        </p:txBody>
      </p:sp>
      <p:sp>
        <p:nvSpPr>
          <p:cNvPr id="8" name="Text Box 20">
            <a:extLst>
              <a:ext uri="{FF2B5EF4-FFF2-40B4-BE49-F238E27FC236}">
                <a16:creationId xmlns:a16="http://schemas.microsoft.com/office/drawing/2014/main" id="{1D46DEDD-1ACA-4953-BE70-9FE45F3D5499}"/>
              </a:ext>
            </a:extLst>
          </p:cNvPr>
          <p:cNvSpPr txBox="1">
            <a:spLocks noChangeArrowheads="1"/>
          </p:cNvSpPr>
          <p:nvPr/>
        </p:nvSpPr>
        <p:spPr bwMode="auto">
          <a:xfrm>
            <a:off x="1092315" y="5753844"/>
            <a:ext cx="72151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計測</a:t>
            </a:r>
          </a:p>
        </p:txBody>
      </p:sp>
      <p:sp>
        <p:nvSpPr>
          <p:cNvPr id="9" name="AutoShape 28">
            <a:extLst>
              <a:ext uri="{FF2B5EF4-FFF2-40B4-BE49-F238E27FC236}">
                <a16:creationId xmlns:a16="http://schemas.microsoft.com/office/drawing/2014/main" id="{67B28A7C-638C-4EAF-9DA7-8DB1505E6D1D}"/>
              </a:ext>
            </a:extLst>
          </p:cNvPr>
          <p:cNvSpPr>
            <a:spLocks noChangeArrowheads="1"/>
          </p:cNvSpPr>
          <p:nvPr/>
        </p:nvSpPr>
        <p:spPr bwMode="auto">
          <a:xfrm>
            <a:off x="4390943" y="3956086"/>
            <a:ext cx="1067991" cy="523875"/>
          </a:xfrm>
          <a:prstGeom prst="rightArrow">
            <a:avLst>
              <a:gd name="adj1" fmla="val 50000"/>
              <a:gd name="adj2" fmla="val 62726"/>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pic>
        <p:nvPicPr>
          <p:cNvPr id="10" name="Picture 30" descr="働く車-軽トラック イラストアイコン">
            <a:extLst>
              <a:ext uri="{FF2B5EF4-FFF2-40B4-BE49-F238E27FC236}">
                <a16:creationId xmlns:a16="http://schemas.microsoft.com/office/drawing/2014/main" id="{0A3EF6CA-B3D3-43C2-A2A8-A5D450D0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758" y="3238141"/>
            <a:ext cx="889397"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1">
            <a:extLst>
              <a:ext uri="{FF2B5EF4-FFF2-40B4-BE49-F238E27FC236}">
                <a16:creationId xmlns:a16="http://schemas.microsoft.com/office/drawing/2014/main" id="{BE995936-8BDB-4D5F-B65F-A3519BB162EC}"/>
              </a:ext>
            </a:extLst>
          </p:cNvPr>
          <p:cNvSpPr txBox="1">
            <a:spLocks noChangeArrowheads="1"/>
          </p:cNvSpPr>
          <p:nvPr/>
        </p:nvSpPr>
        <p:spPr bwMode="auto">
          <a:xfrm>
            <a:off x="1196494" y="6413888"/>
            <a:ext cx="151923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データ収集</a:t>
            </a:r>
          </a:p>
        </p:txBody>
      </p:sp>
      <p:pic>
        <p:nvPicPr>
          <p:cNvPr id="12" name="Picture 33" descr="13">
            <a:extLst>
              <a:ext uri="{FF2B5EF4-FFF2-40B4-BE49-F238E27FC236}">
                <a16:creationId xmlns:a16="http://schemas.microsoft.com/office/drawing/2014/main" id="{738D2BE5-AE9A-475E-B6C5-C3AAF2150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576" y="2923730"/>
            <a:ext cx="984647" cy="11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4">
            <a:extLst>
              <a:ext uri="{FF2B5EF4-FFF2-40B4-BE49-F238E27FC236}">
                <a16:creationId xmlns:a16="http://schemas.microsoft.com/office/drawing/2014/main" id="{3B5201FC-498F-4D86-92D1-647207B24475}"/>
              </a:ext>
            </a:extLst>
          </p:cNvPr>
          <p:cNvSpPr txBox="1">
            <a:spLocks noChangeArrowheads="1"/>
          </p:cNvSpPr>
          <p:nvPr/>
        </p:nvSpPr>
        <p:spPr bwMode="auto">
          <a:xfrm>
            <a:off x="2459749" y="4134595"/>
            <a:ext cx="752474"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記入</a:t>
            </a:r>
          </a:p>
        </p:txBody>
      </p:sp>
      <p:sp>
        <p:nvSpPr>
          <p:cNvPr id="14" name="Text Box 35">
            <a:extLst>
              <a:ext uri="{FF2B5EF4-FFF2-40B4-BE49-F238E27FC236}">
                <a16:creationId xmlns:a16="http://schemas.microsoft.com/office/drawing/2014/main" id="{36442C50-2147-4999-8113-247F7D076B27}"/>
              </a:ext>
            </a:extLst>
          </p:cNvPr>
          <p:cNvSpPr txBox="1">
            <a:spLocks noChangeArrowheads="1"/>
          </p:cNvSpPr>
          <p:nvPr/>
        </p:nvSpPr>
        <p:spPr bwMode="auto">
          <a:xfrm>
            <a:off x="5881072" y="5255012"/>
            <a:ext cx="2658874" cy="682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データベース</a:t>
            </a:r>
            <a:endParaRPr kumimoji="1" lang="en-US" altLang="ja-JP"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（データの集まり）</a:t>
            </a:r>
          </a:p>
        </p:txBody>
      </p:sp>
      <p:pic>
        <p:nvPicPr>
          <p:cNvPr id="15" name="Picture 37" descr="機械の前に立って胸部のレントゲンを撮影する男性を描いたイラスト">
            <a:extLst>
              <a:ext uri="{FF2B5EF4-FFF2-40B4-BE49-F238E27FC236}">
                <a16:creationId xmlns:a16="http://schemas.microsoft.com/office/drawing/2014/main" id="{B69F31CE-3E76-4ACC-8BD4-822FC082D4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8731" y="4567160"/>
            <a:ext cx="1047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8">
            <a:extLst>
              <a:ext uri="{FF2B5EF4-FFF2-40B4-BE49-F238E27FC236}">
                <a16:creationId xmlns:a16="http://schemas.microsoft.com/office/drawing/2014/main" id="{B59A03E4-2C3D-4B75-BE8E-B2EE64905311}"/>
              </a:ext>
            </a:extLst>
          </p:cNvPr>
          <p:cNvSpPr txBox="1">
            <a:spLocks noChangeArrowheads="1"/>
          </p:cNvSpPr>
          <p:nvPr/>
        </p:nvSpPr>
        <p:spPr bwMode="auto">
          <a:xfrm>
            <a:off x="1933491" y="5770513"/>
            <a:ext cx="753666"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Calibri Light" panose="020F0302020204030204" pitchFamily="34" charset="0"/>
                <a:ea typeface="メイリオ" panose="020B0604030504040204" pitchFamily="50" charset="-128"/>
                <a:cs typeface="+mn-cs"/>
              </a:rPr>
              <a:t>撮影</a:t>
            </a:r>
          </a:p>
        </p:txBody>
      </p:sp>
      <p:sp>
        <p:nvSpPr>
          <p:cNvPr id="17" name="Text Box 41">
            <a:extLst>
              <a:ext uri="{FF2B5EF4-FFF2-40B4-BE49-F238E27FC236}">
                <a16:creationId xmlns:a16="http://schemas.microsoft.com/office/drawing/2014/main" id="{A81C549C-3ED4-406A-9B5D-28505870486D}"/>
              </a:ext>
            </a:extLst>
          </p:cNvPr>
          <p:cNvSpPr txBox="1">
            <a:spLocks noChangeArrowheads="1"/>
          </p:cNvSpPr>
          <p:nvPr/>
        </p:nvSpPr>
        <p:spPr bwMode="auto">
          <a:xfrm>
            <a:off x="2715732" y="5634782"/>
            <a:ext cx="1545432"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データ保存</a:t>
            </a:r>
          </a:p>
        </p:txBody>
      </p:sp>
      <p:pic>
        <p:nvPicPr>
          <p:cNvPr id="18" name="Picture 44" descr="本が詰まったダンボール箱のイラスト">
            <a:extLst>
              <a:ext uri="{FF2B5EF4-FFF2-40B4-BE49-F238E27FC236}">
                <a16:creationId xmlns:a16="http://schemas.microsoft.com/office/drawing/2014/main" id="{EB893D08-103E-4F88-8E19-D1381C12E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8822" y="4563220"/>
            <a:ext cx="1310879" cy="108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descr="端末にタッチする女性のイラスト">
            <a:extLst>
              <a:ext uri="{FF2B5EF4-FFF2-40B4-BE49-F238E27FC236}">
                <a16:creationId xmlns:a16="http://schemas.microsoft.com/office/drawing/2014/main" id="{7C55F8E5-0776-4268-9FF3-89DC962466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832" y="2851101"/>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22">
            <a:extLst>
              <a:ext uri="{FF2B5EF4-FFF2-40B4-BE49-F238E27FC236}">
                <a16:creationId xmlns:a16="http://schemas.microsoft.com/office/drawing/2014/main" id="{FD1791C2-A289-46E9-9806-E2CFD0FF341F}"/>
              </a:ext>
            </a:extLst>
          </p:cNvPr>
          <p:cNvSpPr/>
          <p:nvPr/>
        </p:nvSpPr>
        <p:spPr>
          <a:xfrm>
            <a:off x="407569" y="774518"/>
            <a:ext cx="8105775" cy="1129224"/>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1" name="Picture 6" descr="http://4.bp.blogspot.com/-ugfDrCNROHw/VbnRccqW8JI/AAAAAAAAwLQ/W3tt2UI4bcA/s800/computer_server.png">
            <a:extLst>
              <a:ext uri="{FF2B5EF4-FFF2-40B4-BE49-F238E27FC236}">
                <a16:creationId xmlns:a16="http://schemas.microsoft.com/office/drawing/2014/main" id="{4AFE0348-8BDF-4D37-9B43-605015A30F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7949" y="3003251"/>
            <a:ext cx="2465395" cy="230206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FFE0256-0C40-52EF-AFEE-9B6C2AA51E3D}"/>
              </a:ext>
            </a:extLst>
          </p:cNvPr>
          <p:cNvSpPr txBox="1"/>
          <p:nvPr/>
        </p:nvSpPr>
        <p:spPr>
          <a:xfrm>
            <a:off x="1067838" y="2075042"/>
            <a:ext cx="726352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例：銀行、商店、交通機関、電話会社などさまざま</a:t>
            </a:r>
          </a:p>
        </p:txBody>
      </p:sp>
    </p:spTree>
    <p:extLst>
      <p:ext uri="{BB962C8B-B14F-4D97-AF65-F5344CB8AC3E}">
        <p14:creationId xmlns:p14="http://schemas.microsoft.com/office/powerpoint/2010/main" val="3539612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a:extLst>
              <a:ext uri="{FF2B5EF4-FFF2-40B4-BE49-F238E27FC236}">
                <a16:creationId xmlns:a16="http://schemas.microsoft.com/office/drawing/2014/main" id="{C687F7BF-51DC-171C-9F2C-493CF6D1B0CA}"/>
              </a:ext>
            </a:extLst>
          </p:cNvPr>
          <p:cNvGraphicFramePr>
            <a:graphicFrameLocks noGrp="1"/>
          </p:cNvGraphicFramePr>
          <p:nvPr/>
        </p:nvGraphicFramePr>
        <p:xfrm>
          <a:off x="494332" y="3826091"/>
          <a:ext cx="3401881" cy="1303020"/>
        </p:xfrm>
        <a:graphic>
          <a:graphicData uri="http://schemas.openxmlformats.org/drawingml/2006/table">
            <a:tbl>
              <a:tblPr firstRow="1" bandRow="1">
                <a:tableStyleId>{5C22544A-7EE6-4342-B048-85BDC9FD1C3A}</a:tableStyleId>
              </a:tblPr>
              <a:tblGrid>
                <a:gridCol w="2334886">
                  <a:extLst>
                    <a:ext uri="{9D8B030D-6E8A-4147-A177-3AD203B41FA5}">
                      <a16:colId xmlns:a16="http://schemas.microsoft.com/office/drawing/2014/main" val="20000"/>
                    </a:ext>
                  </a:extLst>
                </a:gridCol>
                <a:gridCol w="1066995">
                  <a:extLst>
                    <a:ext uri="{9D8B030D-6E8A-4147-A177-3AD203B41FA5}">
                      <a16:colId xmlns:a16="http://schemas.microsoft.com/office/drawing/2014/main" val="20001"/>
                    </a:ext>
                  </a:extLst>
                </a:gridCol>
              </a:tblGrid>
              <a:tr h="391785">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昼食</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値段</a:t>
                      </a:r>
                    </a:p>
                  </a:txBody>
                  <a:tcPr marL="68580" marR="68580" marT="34290" marB="34290"/>
                </a:tc>
                <a:extLst>
                  <a:ext uri="{0D108BD9-81ED-4DB2-BD59-A6C34878D82A}">
                    <a16:rowId xmlns:a16="http://schemas.microsoft.com/office/drawing/2014/main" val="10000"/>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tc>
                  <a:txBody>
                    <a:bodyPr/>
                    <a:lstStyle/>
                    <a:p>
                      <a:pPr algn="r"/>
                      <a:r>
                        <a:rPr kumimoji="1" lang="en-US" altLang="ja-JP" sz="2400" b="1" dirty="0">
                          <a:solidFill>
                            <a:schemeClr val="tx1"/>
                          </a:solidFill>
                          <a:latin typeface="メイリオ" panose="020B0604030504040204" pitchFamily="50" charset="-128"/>
                          <a:ea typeface="メイリオ" panose="020B0604030504040204" pitchFamily="50" charset="-128"/>
                        </a:rPr>
                        <a:t>400</a:t>
                      </a: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tc>
                  <a:txBody>
                    <a:bodyPr/>
                    <a:lstStyle/>
                    <a:p>
                      <a:pPr algn="r"/>
                      <a:r>
                        <a:rPr kumimoji="1" lang="en-US" altLang="ja-JP" sz="2400" b="0" dirty="0">
                          <a:solidFill>
                            <a:schemeClr val="tx1"/>
                          </a:solidFill>
                          <a:latin typeface="メイリオ" panose="020B0604030504040204" pitchFamily="50" charset="-128"/>
                          <a:ea typeface="メイリオ" panose="020B0604030504040204" pitchFamily="50" charset="-128"/>
                        </a:rPr>
                        <a:t>250</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6" name="表 15">
            <a:extLst>
              <a:ext uri="{FF2B5EF4-FFF2-40B4-BE49-F238E27FC236}">
                <a16:creationId xmlns:a16="http://schemas.microsoft.com/office/drawing/2014/main" id="{45086A35-98C5-19A9-D943-933270D7BC98}"/>
              </a:ext>
            </a:extLst>
          </p:cNvPr>
          <p:cNvGraphicFramePr>
            <a:graphicFrameLocks noGrp="1"/>
          </p:cNvGraphicFramePr>
          <p:nvPr/>
        </p:nvGraphicFramePr>
        <p:xfrm>
          <a:off x="465128" y="1603212"/>
          <a:ext cx="3787545" cy="1737360"/>
        </p:xfrm>
        <a:graphic>
          <a:graphicData uri="http://schemas.openxmlformats.org/drawingml/2006/table">
            <a:tbl>
              <a:tblPr firstRow="1" bandRow="1">
                <a:tableStyleId>{5C22544A-7EE6-4342-B048-85BDC9FD1C3A}</a:tableStyleId>
              </a:tblPr>
              <a:tblGrid>
                <a:gridCol w="1143363">
                  <a:extLst>
                    <a:ext uri="{9D8B030D-6E8A-4147-A177-3AD203B41FA5}">
                      <a16:colId xmlns:a16="http://schemas.microsoft.com/office/drawing/2014/main" val="20000"/>
                    </a:ext>
                  </a:extLst>
                </a:gridCol>
                <a:gridCol w="2644182">
                  <a:extLst>
                    <a:ext uri="{9D8B030D-6E8A-4147-A177-3AD203B41FA5}">
                      <a16:colId xmlns:a16="http://schemas.microsoft.com/office/drawing/2014/main" val="20001"/>
                    </a:ext>
                  </a:extLst>
                </a:gridCol>
              </a:tblGrid>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名前</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昼食</a:t>
                      </a:r>
                    </a:p>
                  </a:txBody>
                  <a:tcPr marL="68580" marR="68580" marT="34290" marB="34290"/>
                </a:tc>
                <a:extLst>
                  <a:ext uri="{0D108BD9-81ED-4DB2-BD59-A6C34878D82A}">
                    <a16:rowId xmlns:a16="http://schemas.microsoft.com/office/drawing/2014/main" val="10000"/>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A</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1"/>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B</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extLst>
                  <a:ext uri="{0D108BD9-81ED-4DB2-BD59-A6C34878D82A}">
                    <a16:rowId xmlns:a16="http://schemas.microsoft.com/office/drawing/2014/main" val="10002"/>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C</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3"/>
                  </a:ext>
                </a:extLst>
              </a:tr>
            </a:tbl>
          </a:graphicData>
        </a:graphic>
      </p:graphicFrame>
      <p:cxnSp>
        <p:nvCxnSpPr>
          <p:cNvPr id="17" name="直線コネクタ 16">
            <a:extLst>
              <a:ext uri="{FF2B5EF4-FFF2-40B4-BE49-F238E27FC236}">
                <a16:creationId xmlns:a16="http://schemas.microsoft.com/office/drawing/2014/main" id="{5D11B068-E3E9-8FEF-CA77-0BE7E2189806}"/>
              </a:ext>
            </a:extLst>
          </p:cNvPr>
          <p:cNvCxnSpPr/>
          <p:nvPr/>
        </p:nvCxnSpPr>
        <p:spPr>
          <a:xfrm flipV="1">
            <a:off x="3289951" y="4454431"/>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C3C5136-C5C8-2707-72FF-BF913CF19C04}"/>
              </a:ext>
            </a:extLst>
          </p:cNvPr>
          <p:cNvSpPr txBox="1"/>
          <p:nvPr/>
        </p:nvSpPr>
        <p:spPr>
          <a:xfrm>
            <a:off x="3859898" y="3869656"/>
            <a:ext cx="809837"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FB1961CA-2ED5-4214-8C97-48A7A34137CB}"/>
              </a:ext>
            </a:extLst>
          </p:cNvPr>
          <p:cNvSpPr>
            <a:spLocks noGrp="1"/>
          </p:cNvSpPr>
          <p:nvPr>
            <p:ph type="title"/>
          </p:nvPr>
        </p:nvSpPr>
        <p:spPr/>
        <p:txBody>
          <a:bodyPr>
            <a:noAutofit/>
          </a:bodyPr>
          <a:lstStyle/>
          <a:p>
            <a:r>
              <a:rPr kumimoji="1" lang="ja-JP" altLang="en-US" sz="2800" dirty="0"/>
              <a:t>正規化による問題解消</a:t>
            </a:r>
          </a:p>
        </p:txBody>
      </p:sp>
      <p:sp>
        <p:nvSpPr>
          <p:cNvPr id="4" name="スライド番号プレースホルダー 3">
            <a:extLst>
              <a:ext uri="{FF2B5EF4-FFF2-40B4-BE49-F238E27FC236}">
                <a16:creationId xmlns:a16="http://schemas.microsoft.com/office/drawing/2014/main" id="{A8B7D6EA-A29C-45AF-99E2-F58CA9BAB8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28155D70-A23E-4CE9-A29B-ABF8D6B07D0B}"/>
              </a:ext>
            </a:extLst>
          </p:cNvPr>
          <p:cNvSpPr txBox="1"/>
          <p:nvPr/>
        </p:nvSpPr>
        <p:spPr>
          <a:xfrm>
            <a:off x="3494126" y="1088760"/>
            <a:ext cx="28183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更新</a:t>
            </a:r>
          </a:p>
        </p:txBody>
      </p:sp>
      <p:sp>
        <p:nvSpPr>
          <p:cNvPr id="3" name="コンテンツ プレースホルダー 2">
            <a:extLst>
              <a:ext uri="{FF2B5EF4-FFF2-40B4-BE49-F238E27FC236}">
                <a16:creationId xmlns:a16="http://schemas.microsoft.com/office/drawing/2014/main" id="{45B61B20-F646-41FA-8802-8344B1354966}"/>
              </a:ext>
            </a:extLst>
          </p:cNvPr>
          <p:cNvSpPr txBox="1">
            <a:spLocks/>
          </p:cNvSpPr>
          <p:nvPr/>
        </p:nvSpPr>
        <p:spPr>
          <a:xfrm>
            <a:off x="4670750" y="856367"/>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sp>
        <p:nvSpPr>
          <p:cNvPr id="19" name="角丸四角形 7">
            <a:extLst>
              <a:ext uri="{FF2B5EF4-FFF2-40B4-BE49-F238E27FC236}">
                <a16:creationId xmlns:a16="http://schemas.microsoft.com/office/drawing/2014/main" id="{A198C56F-F220-49A4-8632-28EBB0F294F3}"/>
              </a:ext>
            </a:extLst>
          </p:cNvPr>
          <p:cNvSpPr/>
          <p:nvPr/>
        </p:nvSpPr>
        <p:spPr>
          <a:xfrm>
            <a:off x="4788649" y="4359720"/>
            <a:ext cx="4192844" cy="1367080"/>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E4AA2682-3CB1-B037-5916-3C4BEBE6FE4C}"/>
              </a:ext>
            </a:extLst>
          </p:cNvPr>
          <p:cNvSpPr txBox="1"/>
          <p:nvPr/>
        </p:nvSpPr>
        <p:spPr>
          <a:xfrm>
            <a:off x="4887397" y="4512345"/>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」をすべて「</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」に変更するのは</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か所で済む。</a:t>
            </a:r>
            <a:endPar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間違いが起きにくい。</a:t>
            </a:r>
          </a:p>
        </p:txBody>
      </p:sp>
    </p:spTree>
    <p:extLst>
      <p:ext uri="{BB962C8B-B14F-4D97-AF65-F5344CB8AC3E}">
        <p14:creationId xmlns:p14="http://schemas.microsoft.com/office/powerpoint/2010/main" val="725466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正規化による冗長なデータの排除の例①</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67364141"/>
              </p:ext>
            </p:extLst>
          </p:nvPr>
        </p:nvGraphicFramePr>
        <p:xfrm>
          <a:off x="481095" y="730634"/>
          <a:ext cx="8461376" cy="2286000"/>
        </p:xfrm>
        <a:graphic>
          <a:graphicData uri="http://schemas.openxmlformats.org/drawingml/2006/table">
            <a:tbl>
              <a:tblPr>
                <a:tableStyleId>{BDBED569-4797-4DF1-A0F4-6AAB3CD982D8}</a:tableStyleId>
              </a:tblPr>
              <a:tblGrid>
                <a:gridCol w="2115344">
                  <a:extLst>
                    <a:ext uri="{9D8B030D-6E8A-4147-A177-3AD203B41FA5}">
                      <a16:colId xmlns:a16="http://schemas.microsoft.com/office/drawing/2014/main" val="231757452"/>
                    </a:ext>
                  </a:extLst>
                </a:gridCol>
                <a:gridCol w="2115344">
                  <a:extLst>
                    <a:ext uri="{9D8B030D-6E8A-4147-A177-3AD203B41FA5}">
                      <a16:colId xmlns:a16="http://schemas.microsoft.com/office/drawing/2014/main" val="3981656388"/>
                    </a:ext>
                  </a:extLst>
                </a:gridCol>
                <a:gridCol w="2115344">
                  <a:extLst>
                    <a:ext uri="{9D8B030D-6E8A-4147-A177-3AD203B41FA5}">
                      <a16:colId xmlns:a16="http://schemas.microsoft.com/office/drawing/2014/main" val="139268221"/>
                    </a:ext>
                  </a:extLst>
                </a:gridCol>
                <a:gridCol w="2115344">
                  <a:extLst>
                    <a:ext uri="{9D8B030D-6E8A-4147-A177-3AD203B41FA5}">
                      <a16:colId xmlns:a16="http://schemas.microsoft.com/office/drawing/2014/main" val="3222661776"/>
                    </a:ext>
                  </a:extLst>
                </a:gridCol>
              </a:tblGrid>
              <a:tr h="365760">
                <a:tc>
                  <a:txBody>
                    <a:bodyPr/>
                    <a:lstStyle/>
                    <a:p>
                      <a:r>
                        <a:rPr lang="ja-JP" altLang="en-US" sz="2400" b="1" dirty="0"/>
                        <a:t>生徒名</a:t>
                      </a:r>
                    </a:p>
                  </a:txBody>
                  <a:tcPr anchor="ctr"/>
                </a:tc>
                <a:tc>
                  <a:txBody>
                    <a:bodyPr/>
                    <a:lstStyle/>
                    <a:p>
                      <a:r>
                        <a:rPr lang="ja-JP" altLang="en-US" sz="2400" b="1" dirty="0"/>
                        <a:t>クラス</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2642690199"/>
                  </a:ext>
                </a:extLst>
              </a:tr>
              <a:tr h="365760">
                <a:tc>
                  <a:txBody>
                    <a:bodyPr/>
                    <a:lstStyle/>
                    <a:p>
                      <a:r>
                        <a:rPr lang="ja-JP" altLang="en-US" sz="2400" dirty="0">
                          <a:solidFill>
                            <a:srgbClr val="FF0000"/>
                          </a:solidFill>
                        </a:rPr>
                        <a:t>田中</a:t>
                      </a:r>
                      <a:endParaRPr lang="ja-JP" altLang="en-US" sz="2400" b="0" dirty="0">
                        <a:solidFill>
                          <a:srgbClr val="FF0000"/>
                        </a:solidFill>
                      </a:endParaRPr>
                    </a:p>
                  </a:txBody>
                  <a:tcPr anchor="ctr"/>
                </a:tc>
                <a:tc>
                  <a:txBody>
                    <a:bodyPr/>
                    <a:lstStyle/>
                    <a:p>
                      <a:r>
                        <a:rPr lang="en-US" altLang="ja-JP" sz="2400" dirty="0">
                          <a:solidFill>
                            <a:srgbClr val="FF0000"/>
                          </a:solidFill>
                        </a:rPr>
                        <a:t>3</a:t>
                      </a:r>
                      <a:r>
                        <a:rPr lang="ja-JP" altLang="en-US" sz="2400" dirty="0">
                          <a:solidFill>
                            <a:srgbClr val="FF0000"/>
                          </a:solidFill>
                        </a:rPr>
                        <a:t>年</a:t>
                      </a:r>
                      <a:r>
                        <a:rPr lang="en-US" sz="2400" dirty="0">
                          <a:solidFill>
                            <a:srgbClr val="FF0000"/>
                          </a:solidFill>
                        </a:rPr>
                        <a:t>A</a:t>
                      </a:r>
                      <a:r>
                        <a:rPr lang="ja-JP" altLang="en-US" sz="2400" dirty="0">
                          <a:solidFill>
                            <a:srgbClr val="FF0000"/>
                          </a:solidFill>
                        </a:rPr>
                        <a:t>組</a:t>
                      </a:r>
                      <a:endParaRPr lang="ja-JP" altLang="en-US" sz="2400" b="0" dirty="0">
                        <a:solidFill>
                          <a:srgbClr val="FF0000"/>
                        </a:solidFill>
                      </a:endParaRPr>
                    </a:p>
                  </a:txBody>
                  <a:tcPr anchor="ctr"/>
                </a:tc>
                <a:tc>
                  <a:txBody>
                    <a:bodyPr/>
                    <a:lstStyle/>
                    <a:p>
                      <a:r>
                        <a:rPr lang="ja-JP" altLang="en-US" sz="2400"/>
                        <a:t>数学</a:t>
                      </a:r>
                      <a:endParaRPr lang="ja-JP" altLang="en-US" sz="2400" b="0"/>
                    </a:p>
                  </a:txBody>
                  <a:tcPr anchor="ctr"/>
                </a:tc>
                <a:tc>
                  <a:txBody>
                    <a:bodyPr/>
                    <a:lstStyle/>
                    <a:p>
                      <a:r>
                        <a:rPr lang="en-US" altLang="ja-JP" sz="2400"/>
                        <a:t>85</a:t>
                      </a:r>
                      <a:endParaRPr lang="en-US" altLang="ja-JP" sz="2400" b="0"/>
                    </a:p>
                  </a:txBody>
                  <a:tcPr anchor="ctr"/>
                </a:tc>
                <a:extLst>
                  <a:ext uri="{0D108BD9-81ED-4DB2-BD59-A6C34878D82A}">
                    <a16:rowId xmlns:a16="http://schemas.microsoft.com/office/drawing/2014/main" val="189171590"/>
                  </a:ext>
                </a:extLst>
              </a:tr>
              <a:tr h="365760">
                <a:tc>
                  <a:txBody>
                    <a:bodyPr/>
                    <a:lstStyle/>
                    <a:p>
                      <a:r>
                        <a:rPr lang="ja-JP" altLang="en-US" sz="2400">
                          <a:solidFill>
                            <a:srgbClr val="FF0000"/>
                          </a:solidFill>
                        </a:rPr>
                        <a:t>田中</a:t>
                      </a:r>
                      <a:endParaRPr lang="ja-JP" altLang="en-US" sz="2400" b="0">
                        <a:solidFill>
                          <a:srgbClr val="FF0000"/>
                        </a:solidFill>
                      </a:endParaRPr>
                    </a:p>
                  </a:txBody>
                  <a:tcPr anchor="ctr"/>
                </a:tc>
                <a:tc>
                  <a:txBody>
                    <a:bodyPr/>
                    <a:lstStyle/>
                    <a:p>
                      <a:r>
                        <a:rPr lang="en-US" altLang="ja-JP" sz="2400" dirty="0">
                          <a:solidFill>
                            <a:srgbClr val="FF0000"/>
                          </a:solidFill>
                        </a:rPr>
                        <a:t>3</a:t>
                      </a:r>
                      <a:r>
                        <a:rPr lang="ja-JP" altLang="en-US" sz="2400" dirty="0">
                          <a:solidFill>
                            <a:srgbClr val="FF0000"/>
                          </a:solidFill>
                        </a:rPr>
                        <a:t>年</a:t>
                      </a:r>
                      <a:r>
                        <a:rPr lang="en-US" sz="2400" dirty="0">
                          <a:solidFill>
                            <a:srgbClr val="FF0000"/>
                          </a:solidFill>
                        </a:rPr>
                        <a:t>A</a:t>
                      </a:r>
                      <a:r>
                        <a:rPr lang="ja-JP" altLang="en-US" sz="2400" dirty="0">
                          <a:solidFill>
                            <a:srgbClr val="FF0000"/>
                          </a:solidFill>
                        </a:rPr>
                        <a:t>組</a:t>
                      </a:r>
                      <a:endParaRPr lang="ja-JP" altLang="en-US" sz="2400" b="0" dirty="0">
                        <a:solidFill>
                          <a:srgbClr val="FF0000"/>
                        </a:solidFill>
                      </a:endParaRPr>
                    </a:p>
                  </a:txBody>
                  <a:tcPr anchor="ctr"/>
                </a:tc>
                <a:tc>
                  <a:txBody>
                    <a:bodyPr/>
                    <a:lstStyle/>
                    <a:p>
                      <a:r>
                        <a:rPr lang="ja-JP" altLang="en-US" sz="2400" dirty="0"/>
                        <a:t>英語</a:t>
                      </a:r>
                      <a:endParaRPr lang="ja-JP" altLang="en-US" sz="2400" b="0" dirty="0"/>
                    </a:p>
                  </a:txBody>
                  <a:tcPr anchor="ctr"/>
                </a:tc>
                <a:tc>
                  <a:txBody>
                    <a:bodyPr/>
                    <a:lstStyle/>
                    <a:p>
                      <a:r>
                        <a:rPr lang="en-US" altLang="ja-JP" sz="2400"/>
                        <a:t>90</a:t>
                      </a:r>
                      <a:endParaRPr lang="en-US" altLang="ja-JP" sz="2400" b="0"/>
                    </a:p>
                  </a:txBody>
                  <a:tcPr anchor="ctr"/>
                </a:tc>
                <a:extLst>
                  <a:ext uri="{0D108BD9-81ED-4DB2-BD59-A6C34878D82A}">
                    <a16:rowId xmlns:a16="http://schemas.microsoft.com/office/drawing/2014/main" val="3268933829"/>
                  </a:ext>
                </a:extLst>
              </a:tr>
              <a:tr h="365760">
                <a:tc>
                  <a:txBody>
                    <a:bodyPr/>
                    <a:lstStyle/>
                    <a:p>
                      <a:r>
                        <a:rPr lang="ja-JP" altLang="en-US" sz="2400" dirty="0">
                          <a:solidFill>
                            <a:srgbClr val="7030A0"/>
                          </a:solidFill>
                        </a:rPr>
                        <a:t>佐藤</a:t>
                      </a:r>
                      <a:endParaRPr lang="ja-JP" altLang="en-US" sz="2400" b="0" dirty="0">
                        <a:solidFill>
                          <a:srgbClr val="7030A0"/>
                        </a:solidFill>
                      </a:endParaRPr>
                    </a:p>
                  </a:txBody>
                  <a:tcPr anchor="ctr"/>
                </a:tc>
                <a:tc>
                  <a:txBody>
                    <a:bodyPr/>
                    <a:lstStyle/>
                    <a:p>
                      <a:r>
                        <a:rPr lang="en-US" altLang="ja-JP" sz="2400" dirty="0">
                          <a:solidFill>
                            <a:srgbClr val="7030A0"/>
                          </a:solidFill>
                        </a:rPr>
                        <a:t>3</a:t>
                      </a:r>
                      <a:r>
                        <a:rPr lang="ja-JP" altLang="en-US" sz="2400" dirty="0">
                          <a:solidFill>
                            <a:srgbClr val="7030A0"/>
                          </a:solidFill>
                        </a:rPr>
                        <a:t>年</a:t>
                      </a:r>
                      <a:r>
                        <a:rPr lang="en-US" sz="2400" dirty="0">
                          <a:solidFill>
                            <a:srgbClr val="7030A0"/>
                          </a:solidFill>
                        </a:rPr>
                        <a:t>B</a:t>
                      </a:r>
                      <a:r>
                        <a:rPr lang="ja-JP" altLang="en-US" sz="2400" dirty="0">
                          <a:solidFill>
                            <a:srgbClr val="7030A0"/>
                          </a:solidFill>
                        </a:rPr>
                        <a:t>組</a:t>
                      </a:r>
                      <a:endParaRPr lang="ja-JP" altLang="en-US" sz="2400" b="0" dirty="0">
                        <a:solidFill>
                          <a:srgbClr val="7030A0"/>
                        </a:solidFill>
                      </a:endParaRPr>
                    </a:p>
                  </a:txBody>
                  <a:tcPr anchor="ctr"/>
                </a:tc>
                <a:tc>
                  <a:txBody>
                    <a:bodyPr/>
                    <a:lstStyle/>
                    <a:p>
                      <a:r>
                        <a:rPr lang="ja-JP" altLang="en-US" sz="2400" dirty="0"/>
                        <a:t>数学</a:t>
                      </a:r>
                      <a:endParaRPr lang="ja-JP" altLang="en-US" sz="2400" b="0" dirty="0"/>
                    </a:p>
                  </a:txBody>
                  <a:tcPr anchor="ctr"/>
                </a:tc>
                <a:tc>
                  <a:txBody>
                    <a:bodyPr/>
                    <a:lstStyle/>
                    <a:p>
                      <a:r>
                        <a:rPr lang="en-US" altLang="ja-JP" sz="2400"/>
                        <a:t>88</a:t>
                      </a:r>
                      <a:endParaRPr lang="en-US" altLang="ja-JP" sz="2400" b="0"/>
                    </a:p>
                  </a:txBody>
                  <a:tcPr anchor="ctr"/>
                </a:tc>
                <a:extLst>
                  <a:ext uri="{0D108BD9-81ED-4DB2-BD59-A6C34878D82A}">
                    <a16:rowId xmlns:a16="http://schemas.microsoft.com/office/drawing/2014/main" val="124522760"/>
                  </a:ext>
                </a:extLst>
              </a:tr>
              <a:tr h="365760">
                <a:tc>
                  <a:txBody>
                    <a:bodyPr/>
                    <a:lstStyle/>
                    <a:p>
                      <a:r>
                        <a:rPr lang="ja-JP" altLang="en-US" sz="2400">
                          <a:solidFill>
                            <a:srgbClr val="7030A0"/>
                          </a:solidFill>
                        </a:rPr>
                        <a:t>佐藤</a:t>
                      </a:r>
                      <a:endParaRPr lang="ja-JP" altLang="en-US" sz="2400" b="0">
                        <a:solidFill>
                          <a:srgbClr val="7030A0"/>
                        </a:solidFill>
                      </a:endParaRPr>
                    </a:p>
                  </a:txBody>
                  <a:tcPr anchor="ctr"/>
                </a:tc>
                <a:tc>
                  <a:txBody>
                    <a:bodyPr/>
                    <a:lstStyle/>
                    <a:p>
                      <a:r>
                        <a:rPr lang="en-US" altLang="ja-JP" sz="2400" dirty="0">
                          <a:solidFill>
                            <a:srgbClr val="7030A0"/>
                          </a:solidFill>
                        </a:rPr>
                        <a:t>3</a:t>
                      </a:r>
                      <a:r>
                        <a:rPr lang="ja-JP" altLang="en-US" sz="2400" dirty="0">
                          <a:solidFill>
                            <a:srgbClr val="7030A0"/>
                          </a:solidFill>
                        </a:rPr>
                        <a:t>年</a:t>
                      </a:r>
                      <a:r>
                        <a:rPr lang="en-US" sz="2400" dirty="0">
                          <a:solidFill>
                            <a:srgbClr val="7030A0"/>
                          </a:solidFill>
                        </a:rPr>
                        <a:t>B</a:t>
                      </a:r>
                      <a:r>
                        <a:rPr lang="ja-JP" altLang="en-US" sz="2400" dirty="0">
                          <a:solidFill>
                            <a:srgbClr val="7030A0"/>
                          </a:solidFill>
                        </a:rPr>
                        <a:t>組</a:t>
                      </a:r>
                      <a:endParaRPr lang="ja-JP" altLang="en-US" sz="2400" b="0" dirty="0">
                        <a:solidFill>
                          <a:srgbClr val="7030A0"/>
                        </a:solidFill>
                      </a:endParaRPr>
                    </a:p>
                  </a:txBody>
                  <a:tcPr anchor="ctr"/>
                </a:tc>
                <a:tc>
                  <a:txBody>
                    <a:bodyPr/>
                    <a:lstStyle/>
                    <a:p>
                      <a:r>
                        <a:rPr lang="ja-JP" altLang="en-US" sz="2400"/>
                        <a:t>英語</a:t>
                      </a:r>
                      <a:endParaRPr lang="ja-JP" altLang="en-US" sz="2400" b="0"/>
                    </a:p>
                  </a:txBody>
                  <a:tcPr anchor="ctr"/>
                </a:tc>
                <a:tc>
                  <a:txBody>
                    <a:bodyPr/>
                    <a:lstStyle/>
                    <a:p>
                      <a:r>
                        <a:rPr lang="en-US" altLang="ja-JP" sz="2400" dirty="0"/>
                        <a:t>92</a:t>
                      </a:r>
                      <a:endParaRPr lang="en-US" altLang="ja-JP" sz="2400" b="0" dirty="0"/>
                    </a:p>
                  </a:txBody>
                  <a:tcPr anchor="ctr"/>
                </a:tc>
                <a:extLst>
                  <a:ext uri="{0D108BD9-81ED-4DB2-BD59-A6C34878D82A}">
                    <a16:rowId xmlns:a16="http://schemas.microsoft.com/office/drawing/2014/main" val="4187968619"/>
                  </a:ext>
                </a:extLst>
              </a:tr>
            </a:tbl>
          </a:graphicData>
        </a:graphic>
      </p:graphicFrame>
      <p:sp>
        <p:nvSpPr>
          <p:cNvPr id="8" name="下矢印 7"/>
          <p:cNvSpPr/>
          <p:nvPr/>
        </p:nvSpPr>
        <p:spPr>
          <a:xfrm>
            <a:off x="3532472" y="3283567"/>
            <a:ext cx="1347537" cy="298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424954990"/>
              </p:ext>
            </p:extLst>
          </p:nvPr>
        </p:nvGraphicFramePr>
        <p:xfrm>
          <a:off x="138965" y="4116187"/>
          <a:ext cx="3893901" cy="1371600"/>
        </p:xfrm>
        <a:graphic>
          <a:graphicData uri="http://schemas.openxmlformats.org/drawingml/2006/table">
            <a:tbl>
              <a:tblPr>
                <a:tableStyleId>{BDBED569-4797-4DF1-A0F4-6AAB3CD982D8}</a:tableStyleId>
              </a:tblPr>
              <a:tblGrid>
                <a:gridCol w="1297967">
                  <a:extLst>
                    <a:ext uri="{9D8B030D-6E8A-4147-A177-3AD203B41FA5}">
                      <a16:colId xmlns:a16="http://schemas.microsoft.com/office/drawing/2014/main" val="3013255937"/>
                    </a:ext>
                  </a:extLst>
                </a:gridCol>
                <a:gridCol w="1297967">
                  <a:extLst>
                    <a:ext uri="{9D8B030D-6E8A-4147-A177-3AD203B41FA5}">
                      <a16:colId xmlns:a16="http://schemas.microsoft.com/office/drawing/2014/main" val="1269104222"/>
                    </a:ext>
                  </a:extLst>
                </a:gridCol>
                <a:gridCol w="1297967">
                  <a:extLst>
                    <a:ext uri="{9D8B030D-6E8A-4147-A177-3AD203B41FA5}">
                      <a16:colId xmlns:a16="http://schemas.microsoft.com/office/drawing/2014/main" val="3991225772"/>
                    </a:ext>
                  </a:extLst>
                </a:gridCol>
              </a:tblGrid>
              <a:tr h="0">
                <a:tc>
                  <a:txBody>
                    <a:bodyPr/>
                    <a:lstStyle/>
                    <a:p>
                      <a:r>
                        <a:rPr lang="ja-JP" altLang="en-US" sz="2400" b="1" dirty="0"/>
                        <a:t>生徒</a:t>
                      </a:r>
                      <a:r>
                        <a:rPr lang="en-US" sz="2400" b="1" dirty="0"/>
                        <a:t>ID</a:t>
                      </a:r>
                    </a:p>
                  </a:txBody>
                  <a:tcPr anchor="ctr"/>
                </a:tc>
                <a:tc>
                  <a:txBody>
                    <a:bodyPr/>
                    <a:lstStyle/>
                    <a:p>
                      <a:r>
                        <a:rPr lang="ja-JP" altLang="en-US" sz="2400" b="1" dirty="0"/>
                        <a:t>生徒名</a:t>
                      </a:r>
                    </a:p>
                  </a:txBody>
                  <a:tcPr anchor="ctr"/>
                </a:tc>
                <a:tc>
                  <a:txBody>
                    <a:bodyPr/>
                    <a:lstStyle/>
                    <a:p>
                      <a:r>
                        <a:rPr lang="ja-JP" altLang="en-US" sz="2400" b="1" dirty="0"/>
                        <a:t>クラス</a:t>
                      </a:r>
                    </a:p>
                  </a:txBody>
                  <a:tcPr anchor="ctr"/>
                </a:tc>
                <a:extLst>
                  <a:ext uri="{0D108BD9-81ED-4DB2-BD59-A6C34878D82A}">
                    <a16:rowId xmlns:a16="http://schemas.microsoft.com/office/drawing/2014/main" val="1772333586"/>
                  </a:ext>
                </a:extLst>
              </a:tr>
              <a:tr h="0">
                <a:tc>
                  <a:txBody>
                    <a:bodyPr/>
                    <a:lstStyle/>
                    <a:p>
                      <a:r>
                        <a:rPr lang="en-US" altLang="ja-JP" sz="2400"/>
                        <a:t>1</a:t>
                      </a:r>
                    </a:p>
                  </a:txBody>
                  <a:tcPr anchor="ctr"/>
                </a:tc>
                <a:tc>
                  <a:txBody>
                    <a:bodyPr/>
                    <a:lstStyle/>
                    <a:p>
                      <a:r>
                        <a:rPr lang="ja-JP" altLang="en-US" sz="2400" dirty="0"/>
                        <a:t>田中</a:t>
                      </a:r>
                    </a:p>
                  </a:txBody>
                  <a:tcPr anchor="ctr"/>
                </a:tc>
                <a:tc>
                  <a:txBody>
                    <a:bodyPr/>
                    <a:lstStyle/>
                    <a:p>
                      <a:r>
                        <a:rPr lang="en-US" altLang="ja-JP" sz="2400" dirty="0"/>
                        <a:t>3</a:t>
                      </a:r>
                      <a:r>
                        <a:rPr lang="ja-JP" altLang="en-US" sz="2400" dirty="0"/>
                        <a:t>年</a:t>
                      </a:r>
                      <a:r>
                        <a:rPr lang="en-US" sz="2400" dirty="0"/>
                        <a:t>A</a:t>
                      </a:r>
                      <a:r>
                        <a:rPr lang="ja-JP" altLang="en-US" sz="2400" dirty="0"/>
                        <a:t>組</a:t>
                      </a:r>
                    </a:p>
                  </a:txBody>
                  <a:tcPr anchor="ctr"/>
                </a:tc>
                <a:extLst>
                  <a:ext uri="{0D108BD9-81ED-4DB2-BD59-A6C34878D82A}">
                    <a16:rowId xmlns:a16="http://schemas.microsoft.com/office/drawing/2014/main" val="3832104716"/>
                  </a:ext>
                </a:extLst>
              </a:tr>
              <a:tr h="0">
                <a:tc>
                  <a:txBody>
                    <a:bodyPr/>
                    <a:lstStyle/>
                    <a:p>
                      <a:r>
                        <a:rPr lang="en-US" altLang="ja-JP" sz="2400"/>
                        <a:t>2</a:t>
                      </a:r>
                    </a:p>
                  </a:txBody>
                  <a:tcPr anchor="ctr"/>
                </a:tc>
                <a:tc>
                  <a:txBody>
                    <a:bodyPr/>
                    <a:lstStyle/>
                    <a:p>
                      <a:r>
                        <a:rPr lang="ja-JP" altLang="en-US" sz="2400" dirty="0"/>
                        <a:t>佐藤</a:t>
                      </a:r>
                    </a:p>
                  </a:txBody>
                  <a:tcPr anchor="ctr"/>
                </a:tc>
                <a:tc>
                  <a:txBody>
                    <a:bodyPr/>
                    <a:lstStyle/>
                    <a:p>
                      <a:r>
                        <a:rPr lang="en-US" altLang="ja-JP" sz="2400" dirty="0"/>
                        <a:t>3</a:t>
                      </a:r>
                      <a:r>
                        <a:rPr lang="ja-JP" altLang="en-US" sz="2400" dirty="0"/>
                        <a:t>年</a:t>
                      </a:r>
                      <a:r>
                        <a:rPr lang="en-US" sz="2400" dirty="0"/>
                        <a:t>B</a:t>
                      </a:r>
                      <a:r>
                        <a:rPr lang="ja-JP" altLang="en-US" sz="2400" dirty="0"/>
                        <a:t>組</a:t>
                      </a:r>
                    </a:p>
                  </a:txBody>
                  <a:tcPr anchor="ctr"/>
                </a:tc>
                <a:extLst>
                  <a:ext uri="{0D108BD9-81ED-4DB2-BD59-A6C34878D82A}">
                    <a16:rowId xmlns:a16="http://schemas.microsoft.com/office/drawing/2014/main" val="1482702862"/>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120749440"/>
              </p:ext>
            </p:extLst>
          </p:nvPr>
        </p:nvGraphicFramePr>
        <p:xfrm>
          <a:off x="4498757" y="3755372"/>
          <a:ext cx="3415014" cy="2286000"/>
        </p:xfrm>
        <a:graphic>
          <a:graphicData uri="http://schemas.openxmlformats.org/drawingml/2006/table">
            <a:tbl>
              <a:tblPr>
                <a:tableStyleId>{BDBED569-4797-4DF1-A0F4-6AAB3CD982D8}</a:tableStyleId>
              </a:tblPr>
              <a:tblGrid>
                <a:gridCol w="1138338">
                  <a:extLst>
                    <a:ext uri="{9D8B030D-6E8A-4147-A177-3AD203B41FA5}">
                      <a16:colId xmlns:a16="http://schemas.microsoft.com/office/drawing/2014/main" val="435776760"/>
                    </a:ext>
                  </a:extLst>
                </a:gridCol>
                <a:gridCol w="1138338">
                  <a:extLst>
                    <a:ext uri="{9D8B030D-6E8A-4147-A177-3AD203B41FA5}">
                      <a16:colId xmlns:a16="http://schemas.microsoft.com/office/drawing/2014/main" val="2544004602"/>
                    </a:ext>
                  </a:extLst>
                </a:gridCol>
                <a:gridCol w="1138338">
                  <a:extLst>
                    <a:ext uri="{9D8B030D-6E8A-4147-A177-3AD203B41FA5}">
                      <a16:colId xmlns:a16="http://schemas.microsoft.com/office/drawing/2014/main" val="2902610440"/>
                    </a:ext>
                  </a:extLst>
                </a:gridCol>
              </a:tblGrid>
              <a:tr h="365760">
                <a:tc>
                  <a:txBody>
                    <a:bodyPr/>
                    <a:lstStyle/>
                    <a:p>
                      <a:r>
                        <a:rPr lang="ja-JP" altLang="en-US" sz="2400" b="1" dirty="0"/>
                        <a:t>生徒</a:t>
                      </a:r>
                      <a:r>
                        <a:rPr lang="en-US" sz="2400" b="1" dirty="0"/>
                        <a:t>ID</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3317482056"/>
                  </a:ext>
                </a:extLst>
              </a:tr>
              <a:tr h="365760">
                <a:tc>
                  <a:txBody>
                    <a:bodyPr/>
                    <a:lstStyle/>
                    <a:p>
                      <a:r>
                        <a:rPr lang="en-US" altLang="ja-JP" sz="2400" dirty="0"/>
                        <a:t>1</a:t>
                      </a:r>
                    </a:p>
                  </a:txBody>
                  <a:tcPr anchor="ctr"/>
                </a:tc>
                <a:tc>
                  <a:txBody>
                    <a:bodyPr/>
                    <a:lstStyle/>
                    <a:p>
                      <a:r>
                        <a:rPr lang="ja-JP" altLang="en-US" sz="2400" dirty="0"/>
                        <a:t>数学</a:t>
                      </a:r>
                    </a:p>
                  </a:txBody>
                  <a:tcPr anchor="ctr"/>
                </a:tc>
                <a:tc>
                  <a:txBody>
                    <a:bodyPr/>
                    <a:lstStyle/>
                    <a:p>
                      <a:r>
                        <a:rPr lang="en-US" altLang="ja-JP" sz="2400"/>
                        <a:t>85</a:t>
                      </a:r>
                    </a:p>
                  </a:txBody>
                  <a:tcPr anchor="ctr"/>
                </a:tc>
                <a:extLst>
                  <a:ext uri="{0D108BD9-81ED-4DB2-BD59-A6C34878D82A}">
                    <a16:rowId xmlns:a16="http://schemas.microsoft.com/office/drawing/2014/main" val="4127301382"/>
                  </a:ext>
                </a:extLst>
              </a:tr>
              <a:tr h="365760">
                <a:tc>
                  <a:txBody>
                    <a:bodyPr/>
                    <a:lstStyle/>
                    <a:p>
                      <a:r>
                        <a:rPr lang="en-US" altLang="ja-JP" sz="2400"/>
                        <a:t>1</a:t>
                      </a:r>
                    </a:p>
                  </a:txBody>
                  <a:tcPr anchor="ctr"/>
                </a:tc>
                <a:tc>
                  <a:txBody>
                    <a:bodyPr/>
                    <a:lstStyle/>
                    <a:p>
                      <a:r>
                        <a:rPr lang="ja-JP" altLang="en-US" sz="2400" dirty="0"/>
                        <a:t>英語</a:t>
                      </a:r>
                    </a:p>
                  </a:txBody>
                  <a:tcPr anchor="ctr"/>
                </a:tc>
                <a:tc>
                  <a:txBody>
                    <a:bodyPr/>
                    <a:lstStyle/>
                    <a:p>
                      <a:r>
                        <a:rPr lang="en-US" altLang="ja-JP" sz="2400" dirty="0"/>
                        <a:t>90</a:t>
                      </a:r>
                    </a:p>
                  </a:txBody>
                  <a:tcPr anchor="ctr"/>
                </a:tc>
                <a:extLst>
                  <a:ext uri="{0D108BD9-81ED-4DB2-BD59-A6C34878D82A}">
                    <a16:rowId xmlns:a16="http://schemas.microsoft.com/office/drawing/2014/main" val="1821818495"/>
                  </a:ext>
                </a:extLst>
              </a:tr>
              <a:tr h="365760">
                <a:tc>
                  <a:txBody>
                    <a:bodyPr/>
                    <a:lstStyle/>
                    <a:p>
                      <a:r>
                        <a:rPr lang="en-US" altLang="ja-JP" sz="2400"/>
                        <a:t>2</a:t>
                      </a:r>
                    </a:p>
                  </a:txBody>
                  <a:tcPr anchor="ctr"/>
                </a:tc>
                <a:tc>
                  <a:txBody>
                    <a:bodyPr/>
                    <a:lstStyle/>
                    <a:p>
                      <a:r>
                        <a:rPr lang="ja-JP" altLang="en-US" sz="2400"/>
                        <a:t>数学</a:t>
                      </a:r>
                    </a:p>
                  </a:txBody>
                  <a:tcPr anchor="ctr"/>
                </a:tc>
                <a:tc>
                  <a:txBody>
                    <a:bodyPr/>
                    <a:lstStyle/>
                    <a:p>
                      <a:r>
                        <a:rPr lang="en-US" altLang="ja-JP" sz="2400" dirty="0"/>
                        <a:t>88</a:t>
                      </a:r>
                    </a:p>
                  </a:txBody>
                  <a:tcPr anchor="ctr"/>
                </a:tc>
                <a:extLst>
                  <a:ext uri="{0D108BD9-81ED-4DB2-BD59-A6C34878D82A}">
                    <a16:rowId xmlns:a16="http://schemas.microsoft.com/office/drawing/2014/main" val="321319377"/>
                  </a:ext>
                </a:extLst>
              </a:tr>
              <a:tr h="365760">
                <a:tc>
                  <a:txBody>
                    <a:bodyPr/>
                    <a:lstStyle/>
                    <a:p>
                      <a:r>
                        <a:rPr lang="en-US" altLang="ja-JP" sz="2400"/>
                        <a:t>2</a:t>
                      </a:r>
                    </a:p>
                  </a:txBody>
                  <a:tcPr anchor="ctr"/>
                </a:tc>
                <a:tc>
                  <a:txBody>
                    <a:bodyPr/>
                    <a:lstStyle/>
                    <a:p>
                      <a:r>
                        <a:rPr lang="ja-JP" altLang="en-US" sz="2400"/>
                        <a:t>英語</a:t>
                      </a:r>
                    </a:p>
                  </a:txBody>
                  <a:tcPr anchor="ctr"/>
                </a:tc>
                <a:tc>
                  <a:txBody>
                    <a:bodyPr/>
                    <a:lstStyle/>
                    <a:p>
                      <a:r>
                        <a:rPr lang="en-US" altLang="ja-JP" sz="2400" dirty="0"/>
                        <a:t>92</a:t>
                      </a:r>
                    </a:p>
                  </a:txBody>
                  <a:tcPr anchor="ctr"/>
                </a:tc>
                <a:extLst>
                  <a:ext uri="{0D108BD9-81ED-4DB2-BD59-A6C34878D82A}">
                    <a16:rowId xmlns:a16="http://schemas.microsoft.com/office/drawing/2014/main" val="121076751"/>
                  </a:ext>
                </a:extLst>
              </a:tr>
            </a:tbl>
          </a:graphicData>
        </a:graphic>
      </p:graphicFrame>
      <p:sp>
        <p:nvSpPr>
          <p:cNvPr id="12" name="テキスト ボックス 11"/>
          <p:cNvSpPr txBox="1"/>
          <p:nvPr/>
        </p:nvSpPr>
        <p:spPr>
          <a:xfrm>
            <a:off x="4711783" y="3075268"/>
            <a:ext cx="1107996"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正規化</a:t>
            </a:r>
          </a:p>
        </p:txBody>
      </p:sp>
      <p:sp>
        <p:nvSpPr>
          <p:cNvPr id="3" name="テキスト ボックス 2">
            <a:extLst>
              <a:ext uri="{FF2B5EF4-FFF2-40B4-BE49-F238E27FC236}">
                <a16:creationId xmlns:a16="http://schemas.microsoft.com/office/drawing/2014/main" id="{FDA780FB-C368-27CA-0D20-FE2EF54E6F0D}"/>
              </a:ext>
            </a:extLst>
          </p:cNvPr>
          <p:cNvSpPr txBox="1"/>
          <p:nvPr/>
        </p:nvSpPr>
        <p:spPr>
          <a:xfrm>
            <a:off x="595251" y="6257095"/>
            <a:ext cx="757130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正規化により、元のテーブルにあった</a:t>
            </a:r>
            <a:r>
              <a:rPr kumimoji="1" lang="ja-JP" altLang="en-US" sz="2400" b="1" dirty="0">
                <a:solidFill>
                  <a:prstClr val="black"/>
                </a:solidFill>
                <a:latin typeface="Calibri" panose="020F0502020204030204"/>
                <a:ea typeface="游ゴシック" panose="020B0400000000000000" pitchFamily="50" charset="-128"/>
              </a:rPr>
              <a:t>冗長性を排除</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73846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r>
              <a:rPr lang="ja-JP" altLang="en-US" dirty="0"/>
              <a:t>正規化による冗長なデータの排除の例②</a:t>
            </a:r>
            <a:endParaRPr lang="en-US" dirty="0"/>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8277D659-AF98-4BA3-B569-25EDFA650E97}"/>
              </a:ext>
            </a:extLst>
          </p:cNvPr>
          <p:cNvPicPr>
            <a:picLocks noChangeAspect="1"/>
          </p:cNvPicPr>
          <p:nvPr/>
        </p:nvPicPr>
        <p:blipFill>
          <a:blip r:embed="rId3"/>
          <a:stretch>
            <a:fillRect/>
          </a:stretch>
        </p:blipFill>
        <p:spPr>
          <a:xfrm>
            <a:off x="988502" y="3584881"/>
            <a:ext cx="4080085" cy="2355971"/>
          </a:xfrm>
          <a:prstGeom prst="rect">
            <a:avLst/>
          </a:prstGeom>
        </p:spPr>
      </p:pic>
      <p:pic>
        <p:nvPicPr>
          <p:cNvPr id="6" name="図 5">
            <a:extLst>
              <a:ext uri="{FF2B5EF4-FFF2-40B4-BE49-F238E27FC236}">
                <a16:creationId xmlns:a16="http://schemas.microsoft.com/office/drawing/2014/main" id="{21FC0869-6B13-405D-8284-2C0142E81B2B}"/>
              </a:ext>
            </a:extLst>
          </p:cNvPr>
          <p:cNvPicPr>
            <a:picLocks noChangeAspect="1"/>
          </p:cNvPicPr>
          <p:nvPr/>
        </p:nvPicPr>
        <p:blipFill>
          <a:blip r:embed="rId4"/>
          <a:stretch>
            <a:fillRect/>
          </a:stretch>
        </p:blipFill>
        <p:spPr>
          <a:xfrm>
            <a:off x="5558452" y="3584881"/>
            <a:ext cx="2359146" cy="1705063"/>
          </a:xfrm>
          <a:prstGeom prst="rect">
            <a:avLst/>
          </a:prstGeom>
        </p:spPr>
      </p:pic>
      <p:pic>
        <p:nvPicPr>
          <p:cNvPr id="9" name="図 8">
            <a:extLst>
              <a:ext uri="{FF2B5EF4-FFF2-40B4-BE49-F238E27FC236}">
                <a16:creationId xmlns:a16="http://schemas.microsoft.com/office/drawing/2014/main" id="{A4EE325E-1313-4D1A-B70A-35552D86BF32}"/>
              </a:ext>
            </a:extLst>
          </p:cNvPr>
          <p:cNvPicPr>
            <a:picLocks noChangeAspect="1"/>
          </p:cNvPicPr>
          <p:nvPr/>
        </p:nvPicPr>
        <p:blipFill>
          <a:blip r:embed="rId5"/>
          <a:stretch>
            <a:fillRect/>
          </a:stretch>
        </p:blipFill>
        <p:spPr>
          <a:xfrm>
            <a:off x="2674704" y="691888"/>
            <a:ext cx="4556189" cy="2106957"/>
          </a:xfrm>
          <a:prstGeom prst="rect">
            <a:avLst/>
          </a:prstGeom>
        </p:spPr>
      </p:pic>
      <p:sp>
        <p:nvSpPr>
          <p:cNvPr id="7" name="矢印: 下 6">
            <a:extLst>
              <a:ext uri="{FF2B5EF4-FFF2-40B4-BE49-F238E27FC236}">
                <a16:creationId xmlns:a16="http://schemas.microsoft.com/office/drawing/2014/main" id="{395D8350-7849-41E8-BC79-C75010593FA1}"/>
              </a:ext>
            </a:extLst>
          </p:cNvPr>
          <p:cNvSpPr/>
          <p:nvPr/>
        </p:nvSpPr>
        <p:spPr>
          <a:xfrm>
            <a:off x="4468238" y="2963694"/>
            <a:ext cx="1076528" cy="3566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AA36AAF3-4B2E-43E2-A833-282E0D487B97}"/>
              </a:ext>
            </a:extLst>
          </p:cNvPr>
          <p:cNvSpPr txBox="1"/>
          <p:nvPr/>
        </p:nvSpPr>
        <p:spPr>
          <a:xfrm>
            <a:off x="5670534" y="2862689"/>
            <a:ext cx="126188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a:t>
            </a:r>
          </a:p>
        </p:txBody>
      </p:sp>
      <p:sp>
        <p:nvSpPr>
          <p:cNvPr id="10" name="テキスト ボックス 9"/>
          <p:cNvSpPr txBox="1"/>
          <p:nvPr/>
        </p:nvSpPr>
        <p:spPr>
          <a:xfrm>
            <a:off x="33814" y="6113944"/>
            <a:ext cx="9110186"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データの冗長性が排除され、更新における不整合のリスクが低減</a:t>
            </a:r>
          </a:p>
        </p:txBody>
      </p:sp>
    </p:spTree>
    <p:extLst>
      <p:ext uri="{BB962C8B-B14F-4D97-AF65-F5344CB8AC3E}">
        <p14:creationId xmlns:p14="http://schemas.microsoft.com/office/powerpoint/2010/main" val="97400762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9B35B2-7CA4-01B3-755F-EC1CA5F55F1B}"/>
              </a:ext>
            </a:extLst>
          </p:cNvPr>
          <p:cNvSpPr>
            <a:spLocks noGrp="1"/>
          </p:cNvSpPr>
          <p:nvPr>
            <p:ph type="title"/>
          </p:nvPr>
        </p:nvSpPr>
        <p:spPr/>
        <p:txBody>
          <a:bodyPr>
            <a:normAutofit fontScale="90000"/>
          </a:bodyPr>
          <a:lstStyle/>
          <a:p>
            <a:r>
              <a:rPr kumimoji="1" lang="ja-JP" altLang="en-US" dirty="0"/>
              <a:t>正規化のメリットとデメリット</a:t>
            </a:r>
          </a:p>
        </p:txBody>
      </p:sp>
      <p:sp>
        <p:nvSpPr>
          <p:cNvPr id="3" name="コンテンツ プレースホルダー 2">
            <a:extLst>
              <a:ext uri="{FF2B5EF4-FFF2-40B4-BE49-F238E27FC236}">
                <a16:creationId xmlns:a16="http://schemas.microsoft.com/office/drawing/2014/main" id="{7F273B36-33AD-E55F-6337-04EDA9A2590A}"/>
              </a:ext>
            </a:extLst>
          </p:cNvPr>
          <p:cNvSpPr>
            <a:spLocks noGrp="1"/>
          </p:cNvSpPr>
          <p:nvPr>
            <p:ph idx="1"/>
          </p:nvPr>
        </p:nvSpPr>
        <p:spPr/>
        <p:txBody>
          <a:bodyPr>
            <a:normAutofit/>
          </a:bodyPr>
          <a:lstStyle/>
          <a:p>
            <a:pPr marL="0" indent="0">
              <a:buNone/>
            </a:pPr>
            <a:r>
              <a:rPr kumimoji="1" lang="ja-JP" altLang="en-US" b="1" dirty="0"/>
              <a:t>正規化のメリット</a:t>
            </a:r>
            <a:endParaRPr kumimoji="1" lang="en-US" altLang="ja-JP" b="1" dirty="0"/>
          </a:p>
          <a:p>
            <a:r>
              <a:rPr kumimoji="1" lang="ja-JP" altLang="en-US" dirty="0"/>
              <a:t>データの</a:t>
            </a:r>
            <a:r>
              <a:rPr kumimoji="1" lang="ja-JP" altLang="en-US" b="1" dirty="0"/>
              <a:t>冗長性を排除</a:t>
            </a:r>
            <a:endParaRPr kumimoji="1" lang="en-US" altLang="ja-JP" b="1" dirty="0"/>
          </a:p>
          <a:p>
            <a:r>
              <a:rPr kumimoji="1" lang="ja-JP" altLang="en-US" dirty="0"/>
              <a:t>データの</a:t>
            </a:r>
            <a:r>
              <a:rPr kumimoji="1" lang="ja-JP" altLang="en-US" b="1" dirty="0"/>
              <a:t>整合性が向上</a:t>
            </a:r>
          </a:p>
          <a:p>
            <a:r>
              <a:rPr kumimoji="1" lang="ja-JP" altLang="en-US" dirty="0"/>
              <a:t>更新、削除、挿入時の</a:t>
            </a:r>
            <a:r>
              <a:rPr kumimoji="1" lang="ja-JP" altLang="en-US" b="1" dirty="0"/>
              <a:t>異状を減少</a:t>
            </a:r>
            <a:endParaRPr kumimoji="1" lang="ja-JP" altLang="en-US" dirty="0"/>
          </a:p>
          <a:p>
            <a:endParaRPr kumimoji="1" lang="ja-JP" altLang="en-US" dirty="0"/>
          </a:p>
          <a:p>
            <a:pPr marL="0" indent="0">
              <a:buNone/>
            </a:pPr>
            <a:r>
              <a:rPr kumimoji="1" lang="ja-JP" altLang="en-US" b="1" dirty="0"/>
              <a:t>正規化のデメリット</a:t>
            </a:r>
            <a:endParaRPr kumimoji="1" lang="en-US" altLang="ja-JP" b="1" dirty="0"/>
          </a:p>
          <a:p>
            <a:r>
              <a:rPr kumimoji="1" lang="ja-JP" altLang="en-US" b="1" dirty="0"/>
              <a:t>過度</a:t>
            </a:r>
            <a:r>
              <a:rPr kumimoji="1" lang="ja-JP" altLang="en-US" dirty="0"/>
              <a:t>に正規化されたデータベースでは、テーブルの数が多くなり、利用が複雑になる場合がある。性能上の問題が発生する可能性もある。</a:t>
            </a:r>
          </a:p>
        </p:txBody>
      </p:sp>
      <p:sp>
        <p:nvSpPr>
          <p:cNvPr id="4" name="スライド番号プレースホルダー 3">
            <a:extLst>
              <a:ext uri="{FF2B5EF4-FFF2-40B4-BE49-F238E27FC236}">
                <a16:creationId xmlns:a16="http://schemas.microsoft.com/office/drawing/2014/main" id="{5D142566-4C7E-7FBA-2A80-798468B44B4C}"/>
              </a:ext>
            </a:extLst>
          </p:cNvPr>
          <p:cNvSpPr>
            <a:spLocks noGrp="1"/>
          </p:cNvSpPr>
          <p:nvPr>
            <p:ph type="sldNum" sz="quarter" idx="12"/>
          </p:nvPr>
        </p:nvSpPr>
        <p:spPr/>
        <p:txBody>
          <a:bodyPr/>
          <a:lstStyle/>
          <a:p>
            <a:fld id="{E205D82C-95A1-431E-8E38-AA614A14CDCF}" type="slidenum">
              <a:rPr kumimoji="1" lang="ja-JP" altLang="en-US" smtClean="0"/>
              <a:t>43</a:t>
            </a:fld>
            <a:endParaRPr kumimoji="1" lang="ja-JP" altLang="en-US"/>
          </a:p>
        </p:txBody>
      </p:sp>
    </p:spTree>
    <p:extLst>
      <p:ext uri="{BB962C8B-B14F-4D97-AF65-F5344CB8AC3E}">
        <p14:creationId xmlns:p14="http://schemas.microsoft.com/office/powerpoint/2010/main" val="3218413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正規化のまとめ</a:t>
            </a:r>
          </a:p>
        </p:txBody>
      </p:sp>
      <p:sp>
        <p:nvSpPr>
          <p:cNvPr id="3" name="コンテンツ プレースホルダー 2"/>
          <p:cNvSpPr>
            <a:spLocks noGrp="1"/>
          </p:cNvSpPr>
          <p:nvPr>
            <p:ph idx="1"/>
          </p:nvPr>
        </p:nvSpPr>
        <p:spPr/>
        <p:txBody>
          <a:bodyPr/>
          <a:lstStyle/>
          <a:p>
            <a:r>
              <a:rPr lang="ja-JP" altLang="en-US" b="1" dirty="0"/>
              <a:t>正規化</a:t>
            </a:r>
            <a:r>
              <a:rPr lang="ja-JP" altLang="en-US" dirty="0"/>
              <a:t>：リレーショナルデータベースのテーブル再構成</a:t>
            </a:r>
          </a:p>
          <a:p>
            <a:r>
              <a:rPr lang="ja-JP" altLang="en-US" b="1" dirty="0"/>
              <a:t>目的</a:t>
            </a:r>
            <a:r>
              <a:rPr lang="ja-JP" altLang="en-US" dirty="0"/>
              <a:t>：データの冗長性排除、整合性向上</a:t>
            </a:r>
          </a:p>
          <a:p>
            <a:r>
              <a:rPr lang="ja-JP" altLang="en-US" b="1" dirty="0"/>
              <a:t>結果</a:t>
            </a:r>
            <a:r>
              <a:rPr lang="ja-JP" altLang="en-US" dirty="0"/>
              <a:t>：データの不整合防止</a:t>
            </a:r>
          </a:p>
          <a:p>
            <a:r>
              <a:rPr lang="ja-JP" altLang="en-US" b="1" dirty="0"/>
              <a:t>位置付け</a:t>
            </a:r>
            <a:r>
              <a:rPr lang="ja-JP" altLang="en-US" dirty="0"/>
              <a:t>：データベース設計の必須ステップ</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44</a:t>
            </a:fld>
            <a:endParaRPr kumimoji="1" lang="ja-JP" altLang="en-US"/>
          </a:p>
        </p:txBody>
      </p:sp>
    </p:spTree>
    <p:extLst>
      <p:ext uri="{BB962C8B-B14F-4D97-AF65-F5344CB8AC3E}">
        <p14:creationId xmlns:p14="http://schemas.microsoft.com/office/powerpoint/2010/main" val="3848810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3-5.</a:t>
            </a:r>
            <a:r>
              <a:rPr lang="ja-JP" altLang="en-US" sz="4500" dirty="0">
                <a:solidFill>
                  <a:schemeClr val="tx2"/>
                </a:solidFill>
                <a:latin typeface="メイリオ" panose="020B0604030504040204" pitchFamily="50" charset="-128"/>
              </a:rPr>
              <a:t>テーブルの分割と結合の方法と理由</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45</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899043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3A0C4-3484-4473-9BE6-CEFE37AD6B18}"/>
              </a:ext>
            </a:extLst>
          </p:cNvPr>
          <p:cNvSpPr>
            <a:spLocks noGrp="1"/>
          </p:cNvSpPr>
          <p:nvPr>
            <p:ph type="title"/>
          </p:nvPr>
        </p:nvSpPr>
        <p:spPr/>
        <p:txBody>
          <a:bodyPr>
            <a:normAutofit fontScale="90000"/>
          </a:bodyPr>
          <a:lstStyle/>
          <a:p>
            <a:r>
              <a:rPr kumimoji="1" lang="ja-JP" altLang="en-US" dirty="0"/>
              <a:t>テーブル分割</a:t>
            </a:r>
          </a:p>
        </p:txBody>
      </p:sp>
      <p:sp>
        <p:nvSpPr>
          <p:cNvPr id="4" name="スライド番号プレースホルダー 3">
            <a:extLst>
              <a:ext uri="{FF2B5EF4-FFF2-40B4-BE49-F238E27FC236}">
                <a16:creationId xmlns:a16="http://schemas.microsoft.com/office/drawing/2014/main" id="{EEADEF22-49A4-4284-A85A-7A5EEA2AA3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DF8EF913-10A9-428B-8F9D-BDF6DA54E592}"/>
              </a:ext>
            </a:extLst>
          </p:cNvPr>
          <p:cNvSpPr txBox="1"/>
          <p:nvPr/>
        </p:nvSpPr>
        <p:spPr>
          <a:xfrm>
            <a:off x="5323825" y="2689958"/>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04C404D9-13D7-4CA2-B4A0-82AEB087E168}"/>
              </a:ext>
            </a:extLst>
          </p:cNvPr>
          <p:cNvSpPr txBox="1"/>
          <p:nvPr/>
        </p:nvSpPr>
        <p:spPr>
          <a:xfrm>
            <a:off x="5323825" y="4094326"/>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右矢印 20">
            <a:extLst>
              <a:ext uri="{FF2B5EF4-FFF2-40B4-BE49-F238E27FC236}">
                <a16:creationId xmlns:a16="http://schemas.microsoft.com/office/drawing/2014/main" id="{A1B512C3-581C-4517-82B4-44B03E19C1BE}"/>
              </a:ext>
            </a:extLst>
          </p:cNvPr>
          <p:cNvSpPr/>
          <p:nvPr/>
        </p:nvSpPr>
        <p:spPr>
          <a:xfrm>
            <a:off x="4026337" y="2234966"/>
            <a:ext cx="777018"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A7ECF5DE-96E4-4DA1-A81D-5F3F9F3E8085}"/>
              </a:ext>
            </a:extLst>
          </p:cNvPr>
          <p:cNvSpPr txBox="1"/>
          <p:nvPr/>
        </p:nvSpPr>
        <p:spPr>
          <a:xfrm>
            <a:off x="3921647" y="3463624"/>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分割</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正方形/長方形 13">
            <a:extLst>
              <a:ext uri="{FF2B5EF4-FFF2-40B4-BE49-F238E27FC236}">
                <a16:creationId xmlns:a16="http://schemas.microsoft.com/office/drawing/2014/main" id="{A956A727-C6DF-461C-AF8E-A84B4AB4BAA4}"/>
              </a:ext>
            </a:extLst>
          </p:cNvPr>
          <p:cNvSpPr/>
          <p:nvPr/>
        </p:nvSpPr>
        <p:spPr>
          <a:xfrm>
            <a:off x="1387344" y="1951535"/>
            <a:ext cx="2034121" cy="14387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a:extLst>
              <a:ext uri="{FF2B5EF4-FFF2-40B4-BE49-F238E27FC236}">
                <a16:creationId xmlns:a16="http://schemas.microsoft.com/office/drawing/2014/main" id="{D263D8D1-9773-45D3-AE5F-05F6C650D24C}"/>
              </a:ext>
            </a:extLst>
          </p:cNvPr>
          <p:cNvSpPr txBox="1"/>
          <p:nvPr/>
        </p:nvSpPr>
        <p:spPr>
          <a:xfrm>
            <a:off x="1696519" y="3958843"/>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5C1CF1F7-F384-4979-9D3D-0C7AFFB74F59}"/>
              </a:ext>
            </a:extLst>
          </p:cNvPr>
          <p:cNvSpPr/>
          <p:nvPr/>
        </p:nvSpPr>
        <p:spPr>
          <a:xfrm>
            <a:off x="5616548" y="1647449"/>
            <a:ext cx="813926" cy="9070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04E13CE6-19EE-4485-A066-2BFC2EA880D2}"/>
              </a:ext>
            </a:extLst>
          </p:cNvPr>
          <p:cNvSpPr/>
          <p:nvPr/>
        </p:nvSpPr>
        <p:spPr>
          <a:xfrm>
            <a:off x="5408226" y="3590853"/>
            <a:ext cx="1230569" cy="3679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D263D8D1-9773-45D3-AE5F-05F6C650D24C}"/>
              </a:ext>
            </a:extLst>
          </p:cNvPr>
          <p:cNvSpPr txBox="1"/>
          <p:nvPr/>
        </p:nvSpPr>
        <p:spPr>
          <a:xfrm>
            <a:off x="845619" y="5393943"/>
            <a:ext cx="7263527"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テーブル分割により、１つのテーブルが２つ以上の</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メイリオ" panose="020B0604030504040204" pitchFamily="50" charset="-128"/>
                <a:ea typeface="メイリオ" panose="020B0604030504040204" pitchFamily="50" charset="-128"/>
              </a:rPr>
              <a:t>テーブルに分割される。</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073570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テーブル分割を行う理由</a:t>
            </a:r>
          </a:p>
        </p:txBody>
      </p:sp>
      <p:sp>
        <p:nvSpPr>
          <p:cNvPr id="3" name="コンテンツ プレースホルダー 2"/>
          <p:cNvSpPr>
            <a:spLocks noGrp="1"/>
          </p:cNvSpPr>
          <p:nvPr>
            <p:ph idx="1"/>
          </p:nvPr>
        </p:nvSpPr>
        <p:spPr/>
        <p:txBody>
          <a:bodyPr>
            <a:normAutofit/>
          </a:bodyPr>
          <a:lstStyle/>
          <a:p>
            <a:pPr marL="514350" indent="-514350">
              <a:buFont typeface="+mj-ea"/>
              <a:buAutoNum type="circleNumDbPlain"/>
            </a:pPr>
            <a:r>
              <a:rPr lang="ja-JP" altLang="en-US" b="1" dirty="0"/>
              <a:t>冗長なデータを排除</a:t>
            </a:r>
            <a:r>
              <a:rPr lang="ja-JP" altLang="en-US" dirty="0"/>
              <a:t>する</a:t>
            </a:r>
            <a:r>
              <a:rPr lang="ja-JP" altLang="en-US" b="1" dirty="0"/>
              <a:t>正規化</a:t>
            </a:r>
            <a:r>
              <a:rPr lang="ja-JP" altLang="en-US" dirty="0"/>
              <a:t>を行う</a:t>
            </a:r>
            <a:endParaRPr lang="en-US" altLang="ja-JP" dirty="0"/>
          </a:p>
          <a:p>
            <a:pPr marL="514350" indent="-514350">
              <a:buFont typeface="+mj-ea"/>
              <a:buAutoNum type="circleNumDbPlain"/>
            </a:pPr>
            <a:r>
              <a:rPr lang="ja-JP" altLang="en-US" b="1" dirty="0"/>
              <a:t>より小さなテーブル</a:t>
            </a:r>
            <a:r>
              <a:rPr lang="ja-JP" altLang="en-US" dirty="0"/>
              <a:t>に分割することで、</a:t>
            </a:r>
            <a:r>
              <a:rPr lang="ja-JP" altLang="en-US" b="1" dirty="0"/>
              <a:t>問い合わせ（クエリ）の性能を向上</a:t>
            </a:r>
            <a:r>
              <a:rPr lang="ja-JP" altLang="en-US" dirty="0"/>
              <a:t>させる</a:t>
            </a:r>
          </a:p>
          <a:p>
            <a:endParaRPr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47</a:t>
            </a:fld>
            <a:endParaRPr kumimoji="1" lang="ja-JP" altLang="en-US"/>
          </a:p>
        </p:txBody>
      </p:sp>
    </p:spTree>
    <p:extLst>
      <p:ext uri="{BB962C8B-B14F-4D97-AF65-F5344CB8AC3E}">
        <p14:creationId xmlns:p14="http://schemas.microsoft.com/office/powerpoint/2010/main" val="2832267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F0515-9951-42FE-826D-418979EB9D81}"/>
              </a:ext>
            </a:extLst>
          </p:cNvPr>
          <p:cNvSpPr>
            <a:spLocks noGrp="1"/>
          </p:cNvSpPr>
          <p:nvPr>
            <p:ph type="title"/>
          </p:nvPr>
        </p:nvSpPr>
        <p:spPr>
          <a:xfrm>
            <a:off x="81024" y="175028"/>
            <a:ext cx="9062976" cy="671225"/>
          </a:xfrm>
        </p:spPr>
        <p:txBody>
          <a:bodyPr>
            <a:normAutofit/>
          </a:bodyPr>
          <a:lstStyle/>
          <a:p>
            <a:r>
              <a:rPr kumimoji="1" lang="ja-JP" altLang="en-US" dirty="0"/>
              <a:t>テーブル分割を行う </a:t>
            </a:r>
            <a:r>
              <a:rPr kumimoji="1" lang="en-US" altLang="ja-JP" dirty="0"/>
              <a:t>SQL</a:t>
            </a:r>
            <a:endParaRPr kumimoji="1" lang="ja-JP" altLang="en-US" dirty="0"/>
          </a:p>
        </p:txBody>
      </p:sp>
      <p:sp>
        <p:nvSpPr>
          <p:cNvPr id="4" name="スライド番号プレースホルダー 3">
            <a:extLst>
              <a:ext uri="{FF2B5EF4-FFF2-40B4-BE49-F238E27FC236}">
                <a16:creationId xmlns:a16="http://schemas.microsoft.com/office/drawing/2014/main" id="{1E39DB36-9541-477E-9F24-AEF2AC0DDF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graphicFrame>
        <p:nvGraphicFramePr>
          <p:cNvPr id="8" name="表 7">
            <a:extLst>
              <a:ext uri="{FF2B5EF4-FFF2-40B4-BE49-F238E27FC236}">
                <a16:creationId xmlns:a16="http://schemas.microsoft.com/office/drawing/2014/main" id="{E406E861-3699-4662-BA7B-04E82AFF89C8}"/>
              </a:ext>
            </a:extLst>
          </p:cNvPr>
          <p:cNvGraphicFramePr>
            <a:graphicFrameLocks noGrp="1"/>
          </p:cNvGraphicFramePr>
          <p:nvPr>
            <p:extLst>
              <p:ext uri="{D42A27DB-BD31-4B8C-83A1-F6EECF244321}">
                <p14:modId xmlns:p14="http://schemas.microsoft.com/office/powerpoint/2010/main" val="3428119664"/>
              </p:ext>
            </p:extLst>
          </p:nvPr>
        </p:nvGraphicFramePr>
        <p:xfrm>
          <a:off x="5493180" y="3435710"/>
          <a:ext cx="1865257" cy="1717637"/>
        </p:xfrm>
        <a:graphic>
          <a:graphicData uri="http://schemas.openxmlformats.org/drawingml/2006/table">
            <a:tbl>
              <a:tblPr firstRow="1" bandRow="1">
                <a:tableStyleId>{5C22544A-7EE6-4342-B048-85BDC9FD1C3A}</a:tableStyleId>
              </a:tblPr>
              <a:tblGrid>
                <a:gridCol w="932449">
                  <a:extLst>
                    <a:ext uri="{9D8B030D-6E8A-4147-A177-3AD203B41FA5}">
                      <a16:colId xmlns:a16="http://schemas.microsoft.com/office/drawing/2014/main" val="20001"/>
                    </a:ext>
                  </a:extLst>
                </a:gridCol>
                <a:gridCol w="932808">
                  <a:extLst>
                    <a:ext uri="{9D8B030D-6E8A-4147-A177-3AD203B41FA5}">
                      <a16:colId xmlns:a16="http://schemas.microsoft.com/office/drawing/2014/main" val="20002"/>
                    </a:ext>
                  </a:extLst>
                </a:gridCol>
              </a:tblGrid>
              <a:tr h="346037">
                <a:tc>
                  <a:txBody>
                    <a:bodyPr/>
                    <a:lstStyle/>
                    <a:p>
                      <a:pPr algn="ctr"/>
                      <a:r>
                        <a:rPr kumimoji="1" lang="ja-JP" altLang="en-US" sz="1800" dirty="0"/>
                        <a:t>購入者</a:t>
                      </a:r>
                    </a:p>
                  </a:txBody>
                  <a:tcPr marL="68580" marR="68580" marT="34290" marB="34290"/>
                </a:tc>
                <a:tc>
                  <a:txBody>
                    <a:bodyPr/>
                    <a:lstStyle/>
                    <a:p>
                      <a:pPr algn="ctr"/>
                      <a:r>
                        <a:rPr kumimoji="1" lang="en-US" altLang="ja-JP" sz="1800" dirty="0"/>
                        <a:t>ID</a:t>
                      </a:r>
                      <a:endParaRPr kumimoji="1" lang="ja-JP" altLang="en-US" sz="1800" dirty="0"/>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1800" dirty="0"/>
                        <a:t>aa</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1800" dirty="0"/>
                        <a:t>bb</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1800" dirty="0"/>
                        <a:t>cc</a:t>
                      </a:r>
                      <a:endParaRPr kumimoji="1" lang="ja-JP" altLang="en-US" sz="1800" dirty="0"/>
                    </a:p>
                  </a:txBody>
                  <a:tcPr marL="68580" marR="68580" marT="34290" marB="34290"/>
                </a:tc>
                <a:tc>
                  <a:txBody>
                    <a:bodyPr/>
                    <a:lstStyle/>
                    <a:p>
                      <a:pPr algn="r"/>
                      <a:r>
                        <a:rPr kumimoji="1" lang="en-US" altLang="ja-JP" sz="1800" dirty="0"/>
                        <a:t>2</a:t>
                      </a:r>
                      <a:endParaRPr kumimoji="1" lang="ja-JP" altLang="en-US" sz="1800" dirty="0"/>
                    </a:p>
                  </a:txBody>
                  <a:tcPr marL="68580" marR="68580" marT="34290" marB="34290"/>
                </a:tc>
                <a:extLst>
                  <a:ext uri="{0D108BD9-81ED-4DB2-BD59-A6C34878D82A}">
                    <a16:rowId xmlns:a16="http://schemas.microsoft.com/office/drawing/2014/main" val="621319173"/>
                  </a:ext>
                </a:extLst>
              </a:tr>
              <a:tr h="342900">
                <a:tc>
                  <a:txBody>
                    <a:bodyPr/>
                    <a:lstStyle/>
                    <a:p>
                      <a:pPr algn="r"/>
                      <a:r>
                        <a:rPr kumimoji="1" lang="en-US" altLang="ja-JP" sz="1800" dirty="0"/>
                        <a:t>dd</a:t>
                      </a:r>
                      <a:endParaRPr kumimoji="1" lang="ja-JP" altLang="en-US" sz="1800" dirty="0"/>
                    </a:p>
                  </a:txBody>
                  <a:tcPr marL="68580" marR="68580" marT="34290" marB="34290"/>
                </a:tc>
                <a:tc>
                  <a:txBody>
                    <a:bodyPr/>
                    <a:lstStyle/>
                    <a:p>
                      <a:pPr algn="r"/>
                      <a:r>
                        <a:rPr kumimoji="1" lang="en-US" altLang="ja-JP" sz="1800" dirty="0"/>
                        <a:t>3</a:t>
                      </a:r>
                      <a:endParaRPr kumimoji="1" lang="ja-JP" altLang="en-US" sz="1800" dirty="0"/>
                    </a:p>
                  </a:txBody>
                  <a:tcPr marL="68580" marR="68580" marT="34290" marB="34290"/>
                </a:tc>
                <a:extLst>
                  <a:ext uri="{0D108BD9-81ED-4DB2-BD59-A6C34878D82A}">
                    <a16:rowId xmlns:a16="http://schemas.microsoft.com/office/drawing/2014/main" val="405173983"/>
                  </a:ext>
                </a:extLst>
              </a:tr>
            </a:tbl>
          </a:graphicData>
        </a:graphic>
      </p:graphicFrame>
      <p:graphicFrame>
        <p:nvGraphicFramePr>
          <p:cNvPr id="9" name="表 8">
            <a:extLst>
              <a:ext uri="{FF2B5EF4-FFF2-40B4-BE49-F238E27FC236}">
                <a16:creationId xmlns:a16="http://schemas.microsoft.com/office/drawing/2014/main" id="{03A6BCB7-205D-4E69-AF87-C30903AABA21}"/>
              </a:ext>
            </a:extLst>
          </p:cNvPr>
          <p:cNvGraphicFramePr>
            <a:graphicFrameLocks noGrp="1"/>
          </p:cNvGraphicFramePr>
          <p:nvPr>
            <p:extLst>
              <p:ext uri="{D42A27DB-BD31-4B8C-83A1-F6EECF244321}">
                <p14:modId xmlns:p14="http://schemas.microsoft.com/office/powerpoint/2010/main" val="1408608854"/>
              </p:ext>
            </p:extLst>
          </p:nvPr>
        </p:nvGraphicFramePr>
        <p:xfrm>
          <a:off x="5307085" y="1773547"/>
          <a:ext cx="2252557" cy="1337978"/>
        </p:xfrm>
        <a:graphic>
          <a:graphicData uri="http://schemas.openxmlformats.org/drawingml/2006/table">
            <a:tbl>
              <a:tblPr firstRow="1" bandRow="1">
                <a:tableStyleId>{5C22544A-7EE6-4342-B048-85BDC9FD1C3A}</a:tableStyleId>
              </a:tblPr>
              <a:tblGrid>
                <a:gridCol w="587224">
                  <a:extLst>
                    <a:ext uri="{9D8B030D-6E8A-4147-A177-3AD203B41FA5}">
                      <a16:colId xmlns:a16="http://schemas.microsoft.com/office/drawing/2014/main" val="20000"/>
                    </a:ext>
                  </a:extLst>
                </a:gridCol>
                <a:gridCol w="914480">
                  <a:extLst>
                    <a:ext uri="{9D8B030D-6E8A-4147-A177-3AD203B41FA5}">
                      <a16:colId xmlns:a16="http://schemas.microsoft.com/office/drawing/2014/main" val="20001"/>
                    </a:ext>
                  </a:extLst>
                </a:gridCol>
                <a:gridCol w="750853">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000" dirty="0">
                          <a:latin typeface="+mn-lt"/>
                          <a:ea typeface="+mn-ea"/>
                        </a:rPr>
                        <a:t>ID</a:t>
                      </a:r>
                      <a:endParaRPr kumimoji="1" lang="ja-JP" altLang="en-US" sz="2000" dirty="0">
                        <a:latin typeface="+mn-lt"/>
                        <a:ea typeface="+mn-ea"/>
                      </a:endParaRPr>
                    </a:p>
                  </a:txBody>
                  <a:tcPr marL="68580" marR="68580" marT="34290" marB="34290"/>
                </a:tc>
                <a:tc>
                  <a:txBody>
                    <a:bodyPr/>
                    <a:lstStyle/>
                    <a:p>
                      <a:pPr algn="ctr">
                        <a:lnSpc>
                          <a:spcPct val="80000"/>
                        </a:lnSpc>
                      </a:pPr>
                      <a:r>
                        <a:rPr kumimoji="1" lang="ja-JP" altLang="en-US" sz="2000" dirty="0">
                          <a:latin typeface="+mn-lt"/>
                          <a:ea typeface="+mn-ea"/>
                        </a:rPr>
                        <a:t>商品名</a:t>
                      </a:r>
                    </a:p>
                  </a:txBody>
                  <a:tcPr marL="68580" marR="68580" marT="34290" marB="34290"/>
                </a:tc>
                <a:tc>
                  <a:txBody>
                    <a:bodyPr/>
                    <a:lstStyle/>
                    <a:p>
                      <a:pPr algn="ctr">
                        <a:lnSpc>
                          <a:spcPct val="80000"/>
                        </a:lnSpc>
                      </a:pPr>
                      <a:r>
                        <a:rPr kumimoji="1" lang="ja-JP" altLang="en-US" sz="20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000" dirty="0">
                          <a:latin typeface="+mn-lt"/>
                          <a:ea typeface="+mn-ea"/>
                        </a:rPr>
                        <a:t>1</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みかん</a:t>
                      </a:r>
                    </a:p>
                  </a:txBody>
                  <a:tcPr marL="68580" marR="68580" marT="34290" marB="34290"/>
                </a:tc>
                <a:tc>
                  <a:txBody>
                    <a:bodyPr/>
                    <a:lstStyle/>
                    <a:p>
                      <a:pPr algn="r">
                        <a:lnSpc>
                          <a:spcPct val="80000"/>
                        </a:lnSpc>
                      </a:pPr>
                      <a:r>
                        <a:rPr kumimoji="1" lang="en-US" altLang="ja-JP" sz="2000" dirty="0">
                          <a:latin typeface="+mn-lt"/>
                          <a:ea typeface="+mn-ea"/>
                        </a:rPr>
                        <a:t>50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000" dirty="0">
                          <a:latin typeface="+mn-lt"/>
                          <a:ea typeface="+mn-ea"/>
                        </a:rPr>
                        <a:t>2</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りんご</a:t>
                      </a:r>
                    </a:p>
                  </a:txBody>
                  <a:tcPr marL="68580" marR="68580" marT="34290" marB="34290"/>
                </a:tc>
                <a:tc>
                  <a:txBody>
                    <a:bodyPr/>
                    <a:lstStyle/>
                    <a:p>
                      <a:pPr algn="r">
                        <a:lnSpc>
                          <a:spcPct val="80000"/>
                        </a:lnSpc>
                      </a:pPr>
                      <a:r>
                        <a:rPr kumimoji="1" lang="en-US" altLang="ja-JP" sz="2000" dirty="0">
                          <a:latin typeface="+mn-lt"/>
                          <a:ea typeface="+mn-ea"/>
                        </a:rPr>
                        <a:t>100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000" dirty="0">
                          <a:latin typeface="+mn-lt"/>
                          <a:ea typeface="+mn-ea"/>
                        </a:rPr>
                        <a:t>3</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メロン</a:t>
                      </a:r>
                    </a:p>
                  </a:txBody>
                  <a:tcPr marL="68580" marR="68580" marT="34290" marB="34290"/>
                </a:tc>
                <a:tc>
                  <a:txBody>
                    <a:bodyPr/>
                    <a:lstStyle/>
                    <a:p>
                      <a:pPr algn="r">
                        <a:lnSpc>
                          <a:spcPct val="80000"/>
                        </a:lnSpc>
                      </a:pPr>
                      <a:r>
                        <a:rPr kumimoji="1" lang="en-US" altLang="ja-JP" sz="2000" dirty="0">
                          <a:latin typeface="+mn-lt"/>
                          <a:ea typeface="+mn-ea"/>
                        </a:rPr>
                        <a:t>500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10" name="表 9">
            <a:extLst>
              <a:ext uri="{FF2B5EF4-FFF2-40B4-BE49-F238E27FC236}">
                <a16:creationId xmlns:a16="http://schemas.microsoft.com/office/drawing/2014/main" id="{1A4EEC27-E9F2-481B-8C44-E0746F3DE576}"/>
              </a:ext>
            </a:extLst>
          </p:cNvPr>
          <p:cNvGraphicFramePr>
            <a:graphicFrameLocks noGrp="1"/>
          </p:cNvGraphicFramePr>
          <p:nvPr/>
        </p:nvGraphicFramePr>
        <p:xfrm>
          <a:off x="45769" y="2442536"/>
          <a:ext cx="2995529" cy="1866744"/>
        </p:xfrm>
        <a:graphic>
          <a:graphicData uri="http://schemas.openxmlformats.org/drawingml/2006/table">
            <a:tbl>
              <a:tblPr firstRow="1" bandRow="1">
                <a:tableStyleId>{5C22544A-7EE6-4342-B048-85BDC9FD1C3A}</a:tableStyleId>
              </a:tblPr>
              <a:tblGrid>
                <a:gridCol w="729045">
                  <a:extLst>
                    <a:ext uri="{9D8B030D-6E8A-4147-A177-3AD203B41FA5}">
                      <a16:colId xmlns:a16="http://schemas.microsoft.com/office/drawing/2014/main" val="20000"/>
                    </a:ext>
                  </a:extLst>
                </a:gridCol>
                <a:gridCol w="829922">
                  <a:extLst>
                    <a:ext uri="{9D8B030D-6E8A-4147-A177-3AD203B41FA5}">
                      <a16:colId xmlns:a16="http://schemas.microsoft.com/office/drawing/2014/main" val="20001"/>
                    </a:ext>
                  </a:extLst>
                </a:gridCol>
                <a:gridCol w="779481">
                  <a:extLst>
                    <a:ext uri="{9D8B030D-6E8A-4147-A177-3AD203B41FA5}">
                      <a16:colId xmlns:a16="http://schemas.microsoft.com/office/drawing/2014/main" val="20002"/>
                    </a:ext>
                  </a:extLst>
                </a:gridCol>
                <a:gridCol w="657081">
                  <a:extLst>
                    <a:ext uri="{9D8B030D-6E8A-4147-A177-3AD203B41FA5}">
                      <a16:colId xmlns:a16="http://schemas.microsoft.com/office/drawing/2014/main" val="20004"/>
                    </a:ext>
                  </a:extLst>
                </a:gridCol>
              </a:tblGrid>
              <a:tr h="309411">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商品名</a:t>
                      </a:r>
                    </a:p>
                  </a:txBody>
                  <a:tcPr marL="68580" marR="68580" marT="34290" marB="34290"/>
                </a:tc>
                <a:tc>
                  <a:txBody>
                    <a:bodyPr/>
                    <a:lstStyle/>
                    <a:p>
                      <a:pPr algn="ctr"/>
                      <a:r>
                        <a:rPr kumimoji="1" lang="ja-JP" altLang="en-US" sz="1400" dirty="0"/>
                        <a:t>単価</a:t>
                      </a:r>
                    </a:p>
                  </a:txBody>
                  <a:tcPr marL="68580" marR="68580" marT="34290" marB="34290"/>
                </a:tc>
                <a:tc>
                  <a:txBody>
                    <a:bodyPr/>
                    <a:lstStyle/>
                    <a:p>
                      <a:pPr algn="ctr"/>
                      <a:r>
                        <a:rPr kumimoji="1" lang="ja-JP" altLang="en-US" sz="1400" dirty="0"/>
                        <a:t>購入者</a:t>
                      </a:r>
                    </a:p>
                  </a:txBody>
                  <a:tcPr marL="68580" marR="68580" marT="34290" marB="34290"/>
                </a:tc>
                <a:extLst>
                  <a:ext uri="{0D108BD9-81ED-4DB2-BD59-A6C34878D82A}">
                    <a16:rowId xmlns:a16="http://schemas.microsoft.com/office/drawing/2014/main" val="10000"/>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aa</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10001"/>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bb</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2708458730"/>
                  </a:ext>
                </a:extLst>
              </a:tr>
              <a:tr h="342861">
                <a:tc>
                  <a:txBody>
                    <a:bodyPr/>
                    <a:lstStyle/>
                    <a:p>
                      <a:pPr algn="r"/>
                      <a:r>
                        <a:rPr kumimoji="1" lang="en-US" altLang="ja-JP" sz="1600" b="1" dirty="0"/>
                        <a:t>2</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ja-JP" altLang="en-US" sz="1600" b="1" dirty="0"/>
                        <a:t>りんご</a:t>
                      </a:r>
                    </a:p>
                  </a:txBody>
                  <a:tcPr marL="68580" marR="68580" marT="34290" marB="34290">
                    <a:solidFill>
                      <a:schemeClr val="accent3">
                        <a:lumMod val="60000"/>
                        <a:lumOff val="40000"/>
                        <a:alpha val="20000"/>
                      </a:schemeClr>
                    </a:solidFill>
                  </a:tcPr>
                </a:tc>
                <a:tc>
                  <a:txBody>
                    <a:bodyPr/>
                    <a:lstStyle/>
                    <a:p>
                      <a:pPr algn="r"/>
                      <a:r>
                        <a:rPr kumimoji="1" lang="en-US" altLang="ja-JP" sz="1600" b="1" dirty="0"/>
                        <a:t>100</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en-US" altLang="ja-JP" sz="1600" b="1" dirty="0"/>
                        <a:t>cc</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4166274167"/>
                  </a:ext>
                </a:extLst>
              </a:tr>
              <a:tr h="342861">
                <a:tc>
                  <a:txBody>
                    <a:bodyPr/>
                    <a:lstStyle/>
                    <a:p>
                      <a:pPr algn="r"/>
                      <a:r>
                        <a:rPr kumimoji="1" lang="en-US" altLang="ja-JP" sz="1600" b="1" dirty="0"/>
                        <a:t>3</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ja-JP" altLang="en-US" sz="1600" b="1" dirty="0"/>
                        <a:t>メロン</a:t>
                      </a:r>
                    </a:p>
                  </a:txBody>
                  <a:tcPr marL="68580" marR="68580" marT="34290" marB="34290">
                    <a:solidFill>
                      <a:schemeClr val="accent6">
                        <a:lumMod val="60000"/>
                        <a:lumOff val="40000"/>
                        <a:alpha val="20000"/>
                      </a:schemeClr>
                    </a:solidFill>
                  </a:tcPr>
                </a:tc>
                <a:tc>
                  <a:txBody>
                    <a:bodyPr/>
                    <a:lstStyle/>
                    <a:p>
                      <a:pPr algn="r"/>
                      <a:r>
                        <a:rPr kumimoji="1" lang="en-US" altLang="ja-JP" sz="1600" b="1" dirty="0"/>
                        <a:t>500</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en-US" altLang="ja-JP" sz="1600" b="1" dirty="0"/>
                        <a:t>dd</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10006"/>
                  </a:ext>
                </a:extLst>
              </a:tr>
            </a:tbl>
          </a:graphicData>
        </a:graphic>
      </p:graphicFrame>
      <p:sp>
        <p:nvSpPr>
          <p:cNvPr id="15" name="右矢印 4">
            <a:extLst>
              <a:ext uri="{FF2B5EF4-FFF2-40B4-BE49-F238E27FC236}">
                <a16:creationId xmlns:a16="http://schemas.microsoft.com/office/drawing/2014/main" id="{BE5D412C-68E0-4C69-99FC-8DBDEA955915}"/>
              </a:ext>
            </a:extLst>
          </p:cNvPr>
          <p:cNvSpPr/>
          <p:nvPr/>
        </p:nvSpPr>
        <p:spPr>
          <a:xfrm>
            <a:off x="4050703" y="2990156"/>
            <a:ext cx="246977"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コンテンツ プレースホルダー 2">
            <a:extLst>
              <a:ext uri="{FF2B5EF4-FFF2-40B4-BE49-F238E27FC236}">
                <a16:creationId xmlns:a16="http://schemas.microsoft.com/office/drawing/2014/main" id="{0F33533A-3EB3-4F3C-9D5C-778FF2B11616}"/>
              </a:ext>
            </a:extLst>
          </p:cNvPr>
          <p:cNvSpPr txBox="1">
            <a:spLocks/>
          </p:cNvSpPr>
          <p:nvPr/>
        </p:nvSpPr>
        <p:spPr>
          <a:xfrm>
            <a:off x="1487345" y="1141653"/>
            <a:ext cx="3408588" cy="847558"/>
          </a:xfrm>
          <a:prstGeom prst="rect">
            <a:avLst/>
          </a:prstGeom>
          <a:solidFill>
            <a:schemeClr val="accent4">
              <a:lumMod val="20000"/>
              <a:lumOff val="8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SELECT</a:t>
            </a:r>
            <a:r>
              <a:rPr kumimoji="1" lang="en-US" altLang="ja-JP" sz="26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DISTINCT </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ID,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商品名</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単価</a:t>
            </a:r>
            <a:endPar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INTO</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FROM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購入記録</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p:txBody>
      </p:sp>
      <p:sp>
        <p:nvSpPr>
          <p:cNvPr id="19" name="コンテンツ プレースホルダー 2">
            <a:extLst>
              <a:ext uri="{FF2B5EF4-FFF2-40B4-BE49-F238E27FC236}">
                <a16:creationId xmlns:a16="http://schemas.microsoft.com/office/drawing/2014/main" id="{DAC54E8D-B23D-4596-8E30-B27FD91C147F}"/>
              </a:ext>
            </a:extLst>
          </p:cNvPr>
          <p:cNvSpPr txBox="1">
            <a:spLocks/>
          </p:cNvSpPr>
          <p:nvPr/>
        </p:nvSpPr>
        <p:spPr>
          <a:xfrm>
            <a:off x="1633395" y="4886446"/>
            <a:ext cx="3408588" cy="847558"/>
          </a:xfrm>
          <a:prstGeom prst="rect">
            <a:avLst/>
          </a:prstGeom>
          <a:solidFill>
            <a:schemeClr val="accent4">
              <a:lumMod val="20000"/>
              <a:lumOff val="8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SELECT</a:t>
            </a:r>
            <a:r>
              <a:rPr kumimoji="1" lang="en-US" altLang="ja-JP" sz="26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DISTINCT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購入者</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ID</a:t>
            </a:r>
          </a:p>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INTO</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B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FROM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購入記録</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p:txBody>
      </p:sp>
      <p:sp>
        <p:nvSpPr>
          <p:cNvPr id="5" name="テキスト ボックス 4"/>
          <p:cNvSpPr txBox="1"/>
          <p:nvPr/>
        </p:nvSpPr>
        <p:spPr>
          <a:xfrm>
            <a:off x="590550" y="6125518"/>
            <a:ext cx="7580921" cy="461665"/>
          </a:xfrm>
          <a:prstGeom prst="rect">
            <a:avLst/>
          </a:prstGeom>
          <a:noFill/>
        </p:spPr>
        <p:txBody>
          <a:bodyPr wrap="none" rtlCol="0">
            <a:spAutoFit/>
          </a:bodyPr>
          <a:lstStyle/>
          <a:p>
            <a:r>
              <a:rPr kumimoji="1" lang="ja-JP" altLang="en-US" sz="2400" b="1" dirty="0"/>
              <a:t>２つの </a:t>
            </a:r>
            <a:r>
              <a:rPr kumimoji="1" lang="en-US" altLang="ja-JP" sz="2400" b="1" dirty="0"/>
              <a:t>SQL </a:t>
            </a:r>
            <a:r>
              <a:rPr kumimoji="1" lang="ja-JP" altLang="en-US" sz="2400" b="1" dirty="0"/>
              <a:t>の実行により、テーブル分割を行っている</a:t>
            </a:r>
          </a:p>
        </p:txBody>
      </p:sp>
    </p:spTree>
    <p:extLst>
      <p:ext uri="{BB962C8B-B14F-4D97-AF65-F5344CB8AC3E}">
        <p14:creationId xmlns:p14="http://schemas.microsoft.com/office/powerpoint/2010/main" val="3243482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3A0C4-3484-4473-9BE6-CEFE37AD6B18}"/>
              </a:ext>
            </a:extLst>
          </p:cNvPr>
          <p:cNvSpPr>
            <a:spLocks noGrp="1"/>
          </p:cNvSpPr>
          <p:nvPr>
            <p:ph type="title"/>
          </p:nvPr>
        </p:nvSpPr>
        <p:spPr/>
        <p:txBody>
          <a:bodyPr>
            <a:normAutofit fontScale="90000"/>
          </a:bodyPr>
          <a:lstStyle/>
          <a:p>
            <a:r>
              <a:rPr lang="ja-JP" altLang="en-US" dirty="0"/>
              <a:t>テーブル</a:t>
            </a:r>
            <a:r>
              <a:rPr kumimoji="1" lang="ja-JP" altLang="en-US" dirty="0"/>
              <a:t>結合</a:t>
            </a:r>
          </a:p>
        </p:txBody>
      </p:sp>
      <p:sp>
        <p:nvSpPr>
          <p:cNvPr id="4" name="スライド番号プレースホルダー 3">
            <a:extLst>
              <a:ext uri="{FF2B5EF4-FFF2-40B4-BE49-F238E27FC236}">
                <a16:creationId xmlns:a16="http://schemas.microsoft.com/office/drawing/2014/main" id="{EEADEF22-49A4-4284-A85A-7A5EEA2AA3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DF8EF913-10A9-428B-8F9D-BDF6DA54E592}"/>
              </a:ext>
            </a:extLst>
          </p:cNvPr>
          <p:cNvSpPr txBox="1"/>
          <p:nvPr/>
        </p:nvSpPr>
        <p:spPr>
          <a:xfrm>
            <a:off x="1932925" y="4204606"/>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04C404D9-13D7-4CA2-B4A0-82AEB087E168}"/>
              </a:ext>
            </a:extLst>
          </p:cNvPr>
          <p:cNvSpPr txBox="1"/>
          <p:nvPr/>
        </p:nvSpPr>
        <p:spPr>
          <a:xfrm>
            <a:off x="1932925" y="5608974"/>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右矢印 20">
            <a:extLst>
              <a:ext uri="{FF2B5EF4-FFF2-40B4-BE49-F238E27FC236}">
                <a16:creationId xmlns:a16="http://schemas.microsoft.com/office/drawing/2014/main" id="{A1B512C3-581C-4517-82B4-44B03E19C1BE}"/>
              </a:ext>
            </a:extLst>
          </p:cNvPr>
          <p:cNvSpPr/>
          <p:nvPr/>
        </p:nvSpPr>
        <p:spPr>
          <a:xfrm>
            <a:off x="3950137" y="3615610"/>
            <a:ext cx="777018"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A7ECF5DE-96E4-4DA1-A81D-5F3F9F3E8085}"/>
              </a:ext>
            </a:extLst>
          </p:cNvPr>
          <p:cNvSpPr txBox="1"/>
          <p:nvPr/>
        </p:nvSpPr>
        <p:spPr>
          <a:xfrm>
            <a:off x="3845447" y="4844268"/>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結合</a:t>
            </a:r>
          </a:p>
        </p:txBody>
      </p:sp>
      <p:sp>
        <p:nvSpPr>
          <p:cNvPr id="14" name="正方形/長方形 13">
            <a:extLst>
              <a:ext uri="{FF2B5EF4-FFF2-40B4-BE49-F238E27FC236}">
                <a16:creationId xmlns:a16="http://schemas.microsoft.com/office/drawing/2014/main" id="{A956A727-C6DF-461C-AF8E-A84B4AB4BAA4}"/>
              </a:ext>
            </a:extLst>
          </p:cNvPr>
          <p:cNvSpPr/>
          <p:nvPr/>
        </p:nvSpPr>
        <p:spPr>
          <a:xfrm>
            <a:off x="5481053" y="3405488"/>
            <a:ext cx="2034121" cy="14387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a:extLst>
              <a:ext uri="{FF2B5EF4-FFF2-40B4-BE49-F238E27FC236}">
                <a16:creationId xmlns:a16="http://schemas.microsoft.com/office/drawing/2014/main" id="{D263D8D1-9773-45D3-AE5F-05F6C650D24C}"/>
              </a:ext>
            </a:extLst>
          </p:cNvPr>
          <p:cNvSpPr txBox="1"/>
          <p:nvPr/>
        </p:nvSpPr>
        <p:spPr>
          <a:xfrm>
            <a:off x="5790228" y="5412796"/>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5C1CF1F7-F384-4979-9D3D-0C7AFFB74F59}"/>
              </a:ext>
            </a:extLst>
          </p:cNvPr>
          <p:cNvSpPr/>
          <p:nvPr/>
        </p:nvSpPr>
        <p:spPr>
          <a:xfrm>
            <a:off x="2225648" y="3162097"/>
            <a:ext cx="813926" cy="9070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04E13CE6-19EE-4485-A066-2BFC2EA880D2}"/>
              </a:ext>
            </a:extLst>
          </p:cNvPr>
          <p:cNvSpPr/>
          <p:nvPr/>
        </p:nvSpPr>
        <p:spPr>
          <a:xfrm>
            <a:off x="2017326" y="5105501"/>
            <a:ext cx="1230569" cy="3679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E1AE86EF-8EC4-A5B2-C6CD-E0597F2A52B0}"/>
              </a:ext>
            </a:extLst>
          </p:cNvPr>
          <p:cNvSpPr txBox="1"/>
          <p:nvPr/>
        </p:nvSpPr>
        <p:spPr>
          <a:xfrm>
            <a:off x="630569" y="1141274"/>
            <a:ext cx="8193171"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結合</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は，テーブル間の関連に基づいて</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複数のテーブル</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0"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つにまとめる操作</a:t>
            </a:r>
            <a:endParaRPr kumimoji="0"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例：</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従業員テーブル</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部署テーブル</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を結合，従業員の名前と所属部署の名前を</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１つのテーブル</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に集める．</a:t>
            </a:r>
          </a:p>
        </p:txBody>
      </p:sp>
    </p:spTree>
    <p:extLst>
      <p:ext uri="{BB962C8B-B14F-4D97-AF65-F5344CB8AC3E}">
        <p14:creationId xmlns:p14="http://schemas.microsoft.com/office/powerpoint/2010/main" val="3338200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kumimoji="1" lang="ja-JP" altLang="en-US" dirty="0"/>
              <a:t>リレーショナルデータベースの仕組み</a:t>
            </a:r>
          </a:p>
        </p:txBody>
      </p:sp>
      <p:sp>
        <p:nvSpPr>
          <p:cNvPr id="3" name="コンテンツ プレースホルダー 2">
            <a:extLst>
              <a:ext uri="{FF2B5EF4-FFF2-40B4-BE49-F238E27FC236}">
                <a16:creationId xmlns:a16="http://schemas.microsoft.com/office/drawing/2014/main" id="{B9E6CEBD-0341-678F-901A-DC7F03FF6B74}"/>
              </a:ext>
            </a:extLst>
          </p:cNvPr>
          <p:cNvSpPr>
            <a:spLocks noGrp="1"/>
          </p:cNvSpPr>
          <p:nvPr>
            <p:ph idx="1"/>
          </p:nvPr>
        </p:nvSpPr>
        <p:spPr/>
        <p:txBody>
          <a:bodyPr>
            <a:normAutofit/>
          </a:bodyPr>
          <a:lstStyle/>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r>
              <a:rPr lang="ja-JP" altLang="en-US" sz="2400" b="1" i="0" dirty="0">
                <a:solidFill>
                  <a:srgbClr val="374151"/>
                </a:solidFill>
                <a:effectLst/>
                <a:latin typeface="Söhne"/>
              </a:rPr>
              <a:t>テーブル間</a:t>
            </a:r>
            <a:r>
              <a:rPr lang="ja-JP" altLang="en-US" sz="2400" b="0" i="0" dirty="0">
                <a:solidFill>
                  <a:srgbClr val="374151"/>
                </a:solidFill>
                <a:effectLst/>
                <a:latin typeface="Söhne"/>
              </a:rPr>
              <a:t>は</a:t>
            </a:r>
            <a:r>
              <a:rPr lang="ja-JP" altLang="en-US" sz="2400" b="1" i="0" dirty="0">
                <a:solidFill>
                  <a:srgbClr val="C00000"/>
                </a:solidFill>
                <a:effectLst/>
                <a:latin typeface="Söhne"/>
              </a:rPr>
              <a:t>関連</a:t>
            </a:r>
            <a:r>
              <a:rPr lang="ja-JP" altLang="en-US" sz="2400" dirty="0">
                <a:solidFill>
                  <a:srgbClr val="374151"/>
                </a:solidFill>
                <a:latin typeface="Söhne"/>
              </a:rPr>
              <a:t>で結ばれる</a:t>
            </a:r>
            <a:endParaRPr lang="en-US" altLang="ja-JP" sz="2400" dirty="0">
              <a:solidFill>
                <a:srgbClr val="374151"/>
              </a:solidFill>
              <a:latin typeface="Söhne"/>
            </a:endParaRPr>
          </a:p>
          <a:p>
            <a:r>
              <a:rPr lang="ja-JP" altLang="en-US" sz="2400" dirty="0">
                <a:solidFill>
                  <a:srgbClr val="374151"/>
                </a:solidFill>
                <a:latin typeface="Söhne"/>
              </a:rPr>
              <a:t>複雑な構造を持ったデータを効率的に管理することを可能</a:t>
            </a:r>
            <a:endParaRPr kumimoji="1" lang="ja-JP" altLang="en-US" sz="2400"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7" name="直線矢印コネクタ 6">
            <a:extLst>
              <a:ext uri="{FF2B5EF4-FFF2-40B4-BE49-F238E27FC236}">
                <a16:creationId xmlns:a16="http://schemas.microsoft.com/office/drawing/2014/main" id="{91518B82-30BF-4495-4CB6-70BD4643A899}"/>
              </a:ext>
            </a:extLst>
          </p:cNvPr>
          <p:cNvCxnSpPr>
            <a:cxnSpLocks/>
          </p:cNvCxnSpPr>
          <p:nvPr/>
        </p:nvCxnSpPr>
        <p:spPr>
          <a:xfrm>
            <a:off x="3582429" y="4261016"/>
            <a:ext cx="1678881" cy="7127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8BC7277-0A80-7F7D-21D8-7436DBE0FA4B}"/>
              </a:ext>
            </a:extLst>
          </p:cNvPr>
          <p:cNvSpPr txBox="1"/>
          <p:nvPr/>
        </p:nvSpPr>
        <p:spPr>
          <a:xfrm>
            <a:off x="4950619" y="4253989"/>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
        <p:nvSpPr>
          <p:cNvPr id="11" name="コンテンツ プレースホルダー 2">
            <a:extLst>
              <a:ext uri="{FF2B5EF4-FFF2-40B4-BE49-F238E27FC236}">
                <a16:creationId xmlns:a16="http://schemas.microsoft.com/office/drawing/2014/main" id="{2001DA8E-FE13-5EF9-3545-39CFAFE32C2C}"/>
              </a:ext>
            </a:extLst>
          </p:cNvPr>
          <p:cNvSpPr txBox="1">
            <a:spLocks/>
          </p:cNvSpPr>
          <p:nvPr/>
        </p:nvSpPr>
        <p:spPr>
          <a:xfrm>
            <a:off x="1906649" y="3194315"/>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商品</a:t>
            </a:r>
          </a:p>
        </p:txBody>
      </p:sp>
      <p:graphicFrame>
        <p:nvGraphicFramePr>
          <p:cNvPr id="12" name="表 11">
            <a:extLst>
              <a:ext uri="{FF2B5EF4-FFF2-40B4-BE49-F238E27FC236}">
                <a16:creationId xmlns:a16="http://schemas.microsoft.com/office/drawing/2014/main" id="{059E9BC7-181F-B6CE-9874-5CA8881CD327}"/>
              </a:ext>
            </a:extLst>
          </p:cNvPr>
          <p:cNvGraphicFramePr>
            <a:graphicFrameLocks noGrp="1"/>
          </p:cNvGraphicFramePr>
          <p:nvPr/>
        </p:nvGraphicFramePr>
        <p:xfrm>
          <a:off x="3100192" y="2477707"/>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3" name="表 12">
            <a:extLst>
              <a:ext uri="{FF2B5EF4-FFF2-40B4-BE49-F238E27FC236}">
                <a16:creationId xmlns:a16="http://schemas.microsoft.com/office/drawing/2014/main" id="{40654876-CA71-4BA8-B7C2-42D03DB303FB}"/>
              </a:ext>
            </a:extLst>
          </p:cNvPr>
          <p:cNvGraphicFramePr>
            <a:graphicFrameLocks noGrp="1"/>
          </p:cNvGraphicFramePr>
          <p:nvPr/>
        </p:nvGraphicFramePr>
        <p:xfrm>
          <a:off x="3266382" y="5043002"/>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155172">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
        <p:nvSpPr>
          <p:cNvPr id="14" name="コンテンツ プレースホルダー 2">
            <a:extLst>
              <a:ext uri="{FF2B5EF4-FFF2-40B4-BE49-F238E27FC236}">
                <a16:creationId xmlns:a16="http://schemas.microsoft.com/office/drawing/2014/main" id="{FF93B904-F2E0-841E-77A8-7D99EED99B63}"/>
              </a:ext>
            </a:extLst>
          </p:cNvPr>
          <p:cNvSpPr txBox="1">
            <a:spLocks/>
          </p:cNvSpPr>
          <p:nvPr/>
        </p:nvSpPr>
        <p:spPr>
          <a:xfrm>
            <a:off x="1900015" y="5580576"/>
            <a:ext cx="2299404"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購入</a:t>
            </a:r>
          </a:p>
        </p:txBody>
      </p:sp>
    </p:spTree>
    <p:extLst>
      <p:ext uri="{BB962C8B-B14F-4D97-AF65-F5344CB8AC3E}">
        <p14:creationId xmlns:p14="http://schemas.microsoft.com/office/powerpoint/2010/main" val="2481781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テーブル結合を行う理由</a:t>
            </a:r>
          </a:p>
        </p:txBody>
      </p:sp>
      <p:sp>
        <p:nvSpPr>
          <p:cNvPr id="3" name="コンテンツ プレースホルダー 2"/>
          <p:cNvSpPr>
            <a:spLocks noGrp="1"/>
          </p:cNvSpPr>
          <p:nvPr>
            <p:ph idx="1"/>
          </p:nvPr>
        </p:nvSpPr>
        <p:spPr/>
        <p:txBody>
          <a:bodyPr>
            <a:normAutofit/>
          </a:bodyPr>
          <a:lstStyle/>
          <a:p>
            <a:r>
              <a:rPr lang="ja-JP" altLang="en-US" dirty="0"/>
              <a:t>関連のある複数のテーブルを組み合わせて１つにするため</a:t>
            </a:r>
            <a:endParaRPr lang="en-US" altLang="ja-JP" dirty="0"/>
          </a:p>
          <a:p>
            <a:r>
              <a:rPr lang="ja-JP" altLang="en-US" dirty="0"/>
              <a:t>特に、正規化のために分割されたテーブルをもとに戻すため</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50</a:t>
            </a:fld>
            <a:endParaRPr kumimoji="1" lang="ja-JP" altLang="en-US"/>
          </a:p>
        </p:txBody>
      </p:sp>
    </p:spTree>
    <p:extLst>
      <p:ext uri="{BB962C8B-B14F-4D97-AF65-F5344CB8AC3E}">
        <p14:creationId xmlns:p14="http://schemas.microsoft.com/office/powerpoint/2010/main" val="2838196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F0515-9951-42FE-826D-418979EB9D81}"/>
              </a:ext>
            </a:extLst>
          </p:cNvPr>
          <p:cNvSpPr>
            <a:spLocks noGrp="1"/>
          </p:cNvSpPr>
          <p:nvPr>
            <p:ph type="title"/>
          </p:nvPr>
        </p:nvSpPr>
        <p:spPr>
          <a:xfrm>
            <a:off x="81024" y="175028"/>
            <a:ext cx="9062976" cy="671225"/>
          </a:xfrm>
        </p:spPr>
        <p:txBody>
          <a:bodyPr>
            <a:normAutofit/>
          </a:bodyPr>
          <a:lstStyle/>
          <a:p>
            <a:r>
              <a:rPr kumimoji="1" lang="ja-JP" altLang="en-US" dirty="0"/>
              <a:t>テーブル結合を行う </a:t>
            </a:r>
            <a:r>
              <a:rPr lang="en-US" altLang="ja-JP" dirty="0"/>
              <a:t>SQL</a:t>
            </a:r>
            <a:endParaRPr kumimoji="1" lang="ja-JP" altLang="en-US" dirty="0"/>
          </a:p>
        </p:txBody>
      </p:sp>
      <p:sp>
        <p:nvSpPr>
          <p:cNvPr id="4" name="スライド番号プレースホルダー 3">
            <a:extLst>
              <a:ext uri="{FF2B5EF4-FFF2-40B4-BE49-F238E27FC236}">
                <a16:creationId xmlns:a16="http://schemas.microsoft.com/office/drawing/2014/main" id="{1E39DB36-9541-477E-9F24-AEF2AC0DDF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graphicFrame>
        <p:nvGraphicFramePr>
          <p:cNvPr id="8" name="表 7">
            <a:extLst>
              <a:ext uri="{FF2B5EF4-FFF2-40B4-BE49-F238E27FC236}">
                <a16:creationId xmlns:a16="http://schemas.microsoft.com/office/drawing/2014/main" id="{E406E861-3699-4662-BA7B-04E82AFF89C8}"/>
              </a:ext>
            </a:extLst>
          </p:cNvPr>
          <p:cNvGraphicFramePr>
            <a:graphicFrameLocks noGrp="1"/>
          </p:cNvGraphicFramePr>
          <p:nvPr>
            <p:extLst>
              <p:ext uri="{D42A27DB-BD31-4B8C-83A1-F6EECF244321}">
                <p14:modId xmlns:p14="http://schemas.microsoft.com/office/powerpoint/2010/main" val="2056079601"/>
              </p:ext>
            </p:extLst>
          </p:nvPr>
        </p:nvGraphicFramePr>
        <p:xfrm>
          <a:off x="1037433" y="3904067"/>
          <a:ext cx="1865257" cy="1717637"/>
        </p:xfrm>
        <a:graphic>
          <a:graphicData uri="http://schemas.openxmlformats.org/drawingml/2006/table">
            <a:tbl>
              <a:tblPr firstRow="1" bandRow="1">
                <a:tableStyleId>{5C22544A-7EE6-4342-B048-85BDC9FD1C3A}</a:tableStyleId>
              </a:tblPr>
              <a:tblGrid>
                <a:gridCol w="932449">
                  <a:extLst>
                    <a:ext uri="{9D8B030D-6E8A-4147-A177-3AD203B41FA5}">
                      <a16:colId xmlns:a16="http://schemas.microsoft.com/office/drawing/2014/main" val="20001"/>
                    </a:ext>
                  </a:extLst>
                </a:gridCol>
                <a:gridCol w="932808">
                  <a:extLst>
                    <a:ext uri="{9D8B030D-6E8A-4147-A177-3AD203B41FA5}">
                      <a16:colId xmlns:a16="http://schemas.microsoft.com/office/drawing/2014/main" val="20002"/>
                    </a:ext>
                  </a:extLst>
                </a:gridCol>
              </a:tblGrid>
              <a:tr h="346037">
                <a:tc>
                  <a:txBody>
                    <a:bodyPr/>
                    <a:lstStyle/>
                    <a:p>
                      <a:pPr algn="ctr"/>
                      <a:r>
                        <a:rPr kumimoji="1" lang="ja-JP" altLang="en-US" sz="1800" dirty="0"/>
                        <a:t>購入者</a:t>
                      </a:r>
                    </a:p>
                  </a:txBody>
                  <a:tcPr marL="68580" marR="68580" marT="34290" marB="34290"/>
                </a:tc>
                <a:tc>
                  <a:txBody>
                    <a:bodyPr/>
                    <a:lstStyle/>
                    <a:p>
                      <a:pPr algn="ctr"/>
                      <a:r>
                        <a:rPr kumimoji="1" lang="en-US" altLang="ja-JP" sz="1800" dirty="0"/>
                        <a:t>ID</a:t>
                      </a:r>
                      <a:endParaRPr kumimoji="1" lang="ja-JP" altLang="en-US" sz="1800" dirty="0"/>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1800" dirty="0"/>
                        <a:t>aa</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1800" dirty="0"/>
                        <a:t>bb</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1800" dirty="0"/>
                        <a:t>cc</a:t>
                      </a:r>
                      <a:endParaRPr kumimoji="1" lang="ja-JP" altLang="en-US" sz="1800" dirty="0"/>
                    </a:p>
                  </a:txBody>
                  <a:tcPr marL="68580" marR="68580" marT="34290" marB="34290"/>
                </a:tc>
                <a:tc>
                  <a:txBody>
                    <a:bodyPr/>
                    <a:lstStyle/>
                    <a:p>
                      <a:pPr algn="r"/>
                      <a:r>
                        <a:rPr kumimoji="1" lang="en-US" altLang="ja-JP" sz="1800" dirty="0"/>
                        <a:t>2</a:t>
                      </a:r>
                      <a:endParaRPr kumimoji="1" lang="ja-JP" altLang="en-US" sz="1800" dirty="0"/>
                    </a:p>
                  </a:txBody>
                  <a:tcPr marL="68580" marR="68580" marT="34290" marB="34290"/>
                </a:tc>
                <a:extLst>
                  <a:ext uri="{0D108BD9-81ED-4DB2-BD59-A6C34878D82A}">
                    <a16:rowId xmlns:a16="http://schemas.microsoft.com/office/drawing/2014/main" val="621319173"/>
                  </a:ext>
                </a:extLst>
              </a:tr>
              <a:tr h="342900">
                <a:tc>
                  <a:txBody>
                    <a:bodyPr/>
                    <a:lstStyle/>
                    <a:p>
                      <a:pPr algn="r"/>
                      <a:r>
                        <a:rPr kumimoji="1" lang="en-US" altLang="ja-JP" sz="1800" dirty="0"/>
                        <a:t>dd</a:t>
                      </a:r>
                      <a:endParaRPr kumimoji="1" lang="ja-JP" altLang="en-US" sz="1800" dirty="0"/>
                    </a:p>
                  </a:txBody>
                  <a:tcPr marL="68580" marR="68580" marT="34290" marB="34290"/>
                </a:tc>
                <a:tc>
                  <a:txBody>
                    <a:bodyPr/>
                    <a:lstStyle/>
                    <a:p>
                      <a:pPr algn="r"/>
                      <a:r>
                        <a:rPr kumimoji="1" lang="en-US" altLang="ja-JP" sz="1800" dirty="0"/>
                        <a:t>3</a:t>
                      </a:r>
                      <a:endParaRPr kumimoji="1" lang="ja-JP" altLang="en-US" sz="1800" dirty="0"/>
                    </a:p>
                  </a:txBody>
                  <a:tcPr marL="68580" marR="68580" marT="34290" marB="34290"/>
                </a:tc>
                <a:extLst>
                  <a:ext uri="{0D108BD9-81ED-4DB2-BD59-A6C34878D82A}">
                    <a16:rowId xmlns:a16="http://schemas.microsoft.com/office/drawing/2014/main" val="405173983"/>
                  </a:ext>
                </a:extLst>
              </a:tr>
            </a:tbl>
          </a:graphicData>
        </a:graphic>
      </p:graphicFrame>
      <p:graphicFrame>
        <p:nvGraphicFramePr>
          <p:cNvPr id="9" name="表 8">
            <a:extLst>
              <a:ext uri="{FF2B5EF4-FFF2-40B4-BE49-F238E27FC236}">
                <a16:creationId xmlns:a16="http://schemas.microsoft.com/office/drawing/2014/main" id="{03A6BCB7-205D-4E69-AF87-C30903AABA21}"/>
              </a:ext>
            </a:extLst>
          </p:cNvPr>
          <p:cNvGraphicFramePr>
            <a:graphicFrameLocks noGrp="1"/>
          </p:cNvGraphicFramePr>
          <p:nvPr>
            <p:extLst>
              <p:ext uri="{D42A27DB-BD31-4B8C-83A1-F6EECF244321}">
                <p14:modId xmlns:p14="http://schemas.microsoft.com/office/powerpoint/2010/main" val="1187264671"/>
              </p:ext>
            </p:extLst>
          </p:nvPr>
        </p:nvGraphicFramePr>
        <p:xfrm>
          <a:off x="843784" y="1568393"/>
          <a:ext cx="2252557" cy="1337978"/>
        </p:xfrm>
        <a:graphic>
          <a:graphicData uri="http://schemas.openxmlformats.org/drawingml/2006/table">
            <a:tbl>
              <a:tblPr firstRow="1" bandRow="1">
                <a:tableStyleId>{5C22544A-7EE6-4342-B048-85BDC9FD1C3A}</a:tableStyleId>
              </a:tblPr>
              <a:tblGrid>
                <a:gridCol w="587224">
                  <a:extLst>
                    <a:ext uri="{9D8B030D-6E8A-4147-A177-3AD203B41FA5}">
                      <a16:colId xmlns:a16="http://schemas.microsoft.com/office/drawing/2014/main" val="20000"/>
                    </a:ext>
                  </a:extLst>
                </a:gridCol>
                <a:gridCol w="914480">
                  <a:extLst>
                    <a:ext uri="{9D8B030D-6E8A-4147-A177-3AD203B41FA5}">
                      <a16:colId xmlns:a16="http://schemas.microsoft.com/office/drawing/2014/main" val="20001"/>
                    </a:ext>
                  </a:extLst>
                </a:gridCol>
                <a:gridCol w="750853">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000" dirty="0">
                          <a:latin typeface="+mn-lt"/>
                          <a:ea typeface="+mn-ea"/>
                        </a:rPr>
                        <a:t>ID</a:t>
                      </a:r>
                      <a:endParaRPr kumimoji="1" lang="ja-JP" altLang="en-US" sz="2000" dirty="0">
                        <a:latin typeface="+mn-lt"/>
                        <a:ea typeface="+mn-ea"/>
                      </a:endParaRPr>
                    </a:p>
                  </a:txBody>
                  <a:tcPr marL="68580" marR="68580" marT="34290" marB="34290"/>
                </a:tc>
                <a:tc>
                  <a:txBody>
                    <a:bodyPr/>
                    <a:lstStyle/>
                    <a:p>
                      <a:pPr algn="ctr">
                        <a:lnSpc>
                          <a:spcPct val="80000"/>
                        </a:lnSpc>
                      </a:pPr>
                      <a:r>
                        <a:rPr kumimoji="1" lang="ja-JP" altLang="en-US" sz="2000" dirty="0">
                          <a:latin typeface="+mn-lt"/>
                          <a:ea typeface="+mn-ea"/>
                        </a:rPr>
                        <a:t>商品名</a:t>
                      </a:r>
                    </a:p>
                  </a:txBody>
                  <a:tcPr marL="68580" marR="68580" marT="34290" marB="34290"/>
                </a:tc>
                <a:tc>
                  <a:txBody>
                    <a:bodyPr/>
                    <a:lstStyle/>
                    <a:p>
                      <a:pPr algn="ctr">
                        <a:lnSpc>
                          <a:spcPct val="80000"/>
                        </a:lnSpc>
                      </a:pPr>
                      <a:r>
                        <a:rPr kumimoji="1" lang="ja-JP" altLang="en-US" sz="20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000" dirty="0">
                          <a:latin typeface="+mn-lt"/>
                          <a:ea typeface="+mn-ea"/>
                        </a:rPr>
                        <a:t>1</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みかん</a:t>
                      </a:r>
                    </a:p>
                  </a:txBody>
                  <a:tcPr marL="68580" marR="68580" marT="34290" marB="34290"/>
                </a:tc>
                <a:tc>
                  <a:txBody>
                    <a:bodyPr/>
                    <a:lstStyle/>
                    <a:p>
                      <a:pPr algn="r">
                        <a:lnSpc>
                          <a:spcPct val="80000"/>
                        </a:lnSpc>
                      </a:pPr>
                      <a:r>
                        <a:rPr kumimoji="1" lang="en-US" altLang="ja-JP" sz="2000" dirty="0">
                          <a:latin typeface="+mn-lt"/>
                          <a:ea typeface="+mn-ea"/>
                        </a:rPr>
                        <a:t>50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000" dirty="0">
                          <a:latin typeface="+mn-lt"/>
                          <a:ea typeface="+mn-ea"/>
                        </a:rPr>
                        <a:t>2</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りんご</a:t>
                      </a:r>
                    </a:p>
                  </a:txBody>
                  <a:tcPr marL="68580" marR="68580" marT="34290" marB="34290"/>
                </a:tc>
                <a:tc>
                  <a:txBody>
                    <a:bodyPr/>
                    <a:lstStyle/>
                    <a:p>
                      <a:pPr algn="r">
                        <a:lnSpc>
                          <a:spcPct val="80000"/>
                        </a:lnSpc>
                      </a:pPr>
                      <a:r>
                        <a:rPr kumimoji="1" lang="en-US" altLang="ja-JP" sz="2000" dirty="0">
                          <a:latin typeface="+mn-lt"/>
                          <a:ea typeface="+mn-ea"/>
                        </a:rPr>
                        <a:t>100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000" dirty="0">
                          <a:latin typeface="+mn-lt"/>
                          <a:ea typeface="+mn-ea"/>
                        </a:rPr>
                        <a:t>3</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メロン</a:t>
                      </a:r>
                    </a:p>
                  </a:txBody>
                  <a:tcPr marL="68580" marR="68580" marT="34290" marB="34290"/>
                </a:tc>
                <a:tc>
                  <a:txBody>
                    <a:bodyPr/>
                    <a:lstStyle/>
                    <a:p>
                      <a:pPr algn="r">
                        <a:lnSpc>
                          <a:spcPct val="80000"/>
                        </a:lnSpc>
                      </a:pPr>
                      <a:r>
                        <a:rPr kumimoji="1" lang="en-US" altLang="ja-JP" sz="2000" dirty="0">
                          <a:latin typeface="+mn-lt"/>
                          <a:ea typeface="+mn-ea"/>
                        </a:rPr>
                        <a:t>500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sp>
        <p:nvSpPr>
          <p:cNvPr id="12" name="コンテンツ プレースホルダー 2">
            <a:extLst>
              <a:ext uri="{FF2B5EF4-FFF2-40B4-BE49-F238E27FC236}">
                <a16:creationId xmlns:a16="http://schemas.microsoft.com/office/drawing/2014/main" id="{C1123560-CE8C-4D99-8C85-DFD9F93429A2}"/>
              </a:ext>
            </a:extLst>
          </p:cNvPr>
          <p:cNvSpPr>
            <a:spLocks noGrp="1"/>
          </p:cNvSpPr>
          <p:nvPr>
            <p:ph idx="1"/>
          </p:nvPr>
        </p:nvSpPr>
        <p:spPr>
          <a:xfrm>
            <a:off x="4075730" y="846253"/>
            <a:ext cx="3445455" cy="1458410"/>
          </a:xfrm>
          <a:solidFill>
            <a:schemeClr val="accent4">
              <a:lumMod val="20000"/>
              <a:lumOff val="80000"/>
            </a:schemeClr>
          </a:solidFill>
        </p:spPr>
        <p:txBody>
          <a:bodyPr>
            <a:normAutofit/>
          </a:bodyPr>
          <a:lstStyle/>
          <a:p>
            <a:pPr marL="0" indent="0">
              <a:lnSpc>
                <a:spcPct val="140000"/>
              </a:lnSpc>
              <a:buNone/>
            </a:pPr>
            <a:r>
              <a:rPr lang="en-US" altLang="ja-JP" sz="1700" b="1" dirty="0">
                <a:solidFill>
                  <a:srgbClr val="C00000"/>
                </a:solidFill>
                <a:latin typeface="Segoe UI" panose="020B0502040204020203" pitchFamily="34" charset="0"/>
              </a:rPr>
              <a:t>SELECT</a:t>
            </a:r>
            <a:r>
              <a:rPr lang="en-US" altLang="ja-JP" sz="1700" b="1" dirty="0">
                <a:latin typeface="Segoe UI" panose="020B0502040204020203" pitchFamily="34" charset="0"/>
              </a:rPr>
              <a:t> </a:t>
            </a:r>
            <a:r>
              <a:rPr lang="en-US" altLang="ja-JP" sz="1700" dirty="0">
                <a:latin typeface="Segoe UI" panose="020B0502040204020203" pitchFamily="34" charset="0"/>
              </a:rPr>
              <a:t>A.ID, </a:t>
            </a:r>
            <a:r>
              <a:rPr lang="ja-JP" altLang="en-US" sz="1700" dirty="0">
                <a:latin typeface="Segoe UI" panose="020B0502040204020203" pitchFamily="34" charset="0"/>
              </a:rPr>
              <a:t>商品名</a:t>
            </a:r>
            <a:r>
              <a:rPr lang="en-US" altLang="ja-JP" sz="1700" dirty="0">
                <a:latin typeface="Segoe UI" panose="020B0502040204020203" pitchFamily="34" charset="0"/>
              </a:rPr>
              <a:t>, </a:t>
            </a:r>
            <a:r>
              <a:rPr lang="ja-JP" altLang="en-US" sz="1700" dirty="0">
                <a:latin typeface="Segoe UI" panose="020B0502040204020203" pitchFamily="34" charset="0"/>
              </a:rPr>
              <a:t>単価</a:t>
            </a:r>
            <a:r>
              <a:rPr lang="en-US" altLang="ja-JP" sz="1700" dirty="0">
                <a:latin typeface="Segoe UI" panose="020B0502040204020203" pitchFamily="34" charset="0"/>
              </a:rPr>
              <a:t>, </a:t>
            </a:r>
            <a:r>
              <a:rPr lang="ja-JP" altLang="en-US" sz="1700" dirty="0">
                <a:latin typeface="Segoe UI" panose="020B0502040204020203" pitchFamily="34" charset="0"/>
              </a:rPr>
              <a:t>購入者</a:t>
            </a:r>
            <a:endParaRPr lang="en-US" altLang="ja-JP" sz="1700" dirty="0">
              <a:latin typeface="Segoe UI" panose="020B0502040204020203" pitchFamily="34" charset="0"/>
            </a:endParaRPr>
          </a:p>
          <a:p>
            <a:pPr marL="0" indent="0">
              <a:lnSpc>
                <a:spcPct val="140000"/>
              </a:lnSpc>
              <a:buNone/>
            </a:pPr>
            <a:r>
              <a:rPr lang="en-US" altLang="ja-JP" sz="1700" b="1" dirty="0">
                <a:solidFill>
                  <a:srgbClr val="C00000"/>
                </a:solidFill>
                <a:latin typeface="Segoe UI" panose="020B0502040204020203" pitchFamily="34" charset="0"/>
              </a:rPr>
              <a:t>FROM </a:t>
            </a:r>
            <a:r>
              <a:rPr lang="en-US" altLang="ja-JP" sz="1700" dirty="0">
                <a:latin typeface="Segoe UI" panose="020B0502040204020203" pitchFamily="34" charset="0"/>
              </a:rPr>
              <a:t>A, B</a:t>
            </a:r>
          </a:p>
          <a:p>
            <a:pPr marL="0" indent="0">
              <a:lnSpc>
                <a:spcPct val="140000"/>
              </a:lnSpc>
              <a:buNone/>
            </a:pPr>
            <a:r>
              <a:rPr lang="en-US" altLang="ja-JP" sz="1700" b="1" dirty="0">
                <a:solidFill>
                  <a:srgbClr val="C00000"/>
                </a:solidFill>
                <a:latin typeface="Segoe UI" panose="020B0502040204020203" pitchFamily="34" charset="0"/>
              </a:rPr>
              <a:t>WHERE</a:t>
            </a:r>
            <a:r>
              <a:rPr lang="en-US" altLang="ja-JP" sz="1700" dirty="0">
                <a:latin typeface="Segoe UI" panose="020B0502040204020203" pitchFamily="34" charset="0"/>
              </a:rPr>
              <a:t> A.ID = B.ID;</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graphicFrame>
        <p:nvGraphicFramePr>
          <p:cNvPr id="16" name="表 15">
            <a:extLst>
              <a:ext uri="{FF2B5EF4-FFF2-40B4-BE49-F238E27FC236}">
                <a16:creationId xmlns:a16="http://schemas.microsoft.com/office/drawing/2014/main" id="{E087DA01-FF75-4827-842C-4780FA80421D}"/>
              </a:ext>
            </a:extLst>
          </p:cNvPr>
          <p:cNvGraphicFramePr>
            <a:graphicFrameLocks noGrp="1"/>
          </p:cNvGraphicFramePr>
          <p:nvPr>
            <p:extLst>
              <p:ext uri="{D42A27DB-BD31-4B8C-83A1-F6EECF244321}">
                <p14:modId xmlns:p14="http://schemas.microsoft.com/office/powerpoint/2010/main" val="1856254033"/>
              </p:ext>
            </p:extLst>
          </p:nvPr>
        </p:nvGraphicFramePr>
        <p:xfrm>
          <a:off x="5055120" y="2621445"/>
          <a:ext cx="2995529" cy="1866744"/>
        </p:xfrm>
        <a:graphic>
          <a:graphicData uri="http://schemas.openxmlformats.org/drawingml/2006/table">
            <a:tbl>
              <a:tblPr firstRow="1" bandRow="1">
                <a:tableStyleId>{5C22544A-7EE6-4342-B048-85BDC9FD1C3A}</a:tableStyleId>
              </a:tblPr>
              <a:tblGrid>
                <a:gridCol w="729045">
                  <a:extLst>
                    <a:ext uri="{9D8B030D-6E8A-4147-A177-3AD203B41FA5}">
                      <a16:colId xmlns:a16="http://schemas.microsoft.com/office/drawing/2014/main" val="20000"/>
                    </a:ext>
                  </a:extLst>
                </a:gridCol>
                <a:gridCol w="829922">
                  <a:extLst>
                    <a:ext uri="{9D8B030D-6E8A-4147-A177-3AD203B41FA5}">
                      <a16:colId xmlns:a16="http://schemas.microsoft.com/office/drawing/2014/main" val="20001"/>
                    </a:ext>
                  </a:extLst>
                </a:gridCol>
                <a:gridCol w="779481">
                  <a:extLst>
                    <a:ext uri="{9D8B030D-6E8A-4147-A177-3AD203B41FA5}">
                      <a16:colId xmlns:a16="http://schemas.microsoft.com/office/drawing/2014/main" val="20002"/>
                    </a:ext>
                  </a:extLst>
                </a:gridCol>
                <a:gridCol w="657081">
                  <a:extLst>
                    <a:ext uri="{9D8B030D-6E8A-4147-A177-3AD203B41FA5}">
                      <a16:colId xmlns:a16="http://schemas.microsoft.com/office/drawing/2014/main" val="20004"/>
                    </a:ext>
                  </a:extLst>
                </a:gridCol>
              </a:tblGrid>
              <a:tr h="309411">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商品名</a:t>
                      </a:r>
                    </a:p>
                  </a:txBody>
                  <a:tcPr marL="68580" marR="68580" marT="34290" marB="34290"/>
                </a:tc>
                <a:tc>
                  <a:txBody>
                    <a:bodyPr/>
                    <a:lstStyle/>
                    <a:p>
                      <a:pPr algn="ctr"/>
                      <a:r>
                        <a:rPr kumimoji="1" lang="ja-JP" altLang="en-US" sz="1400" dirty="0"/>
                        <a:t>単価</a:t>
                      </a:r>
                    </a:p>
                  </a:txBody>
                  <a:tcPr marL="68580" marR="68580" marT="34290" marB="34290"/>
                </a:tc>
                <a:tc>
                  <a:txBody>
                    <a:bodyPr/>
                    <a:lstStyle/>
                    <a:p>
                      <a:pPr algn="ctr"/>
                      <a:r>
                        <a:rPr kumimoji="1" lang="ja-JP" altLang="en-US" sz="1400" dirty="0"/>
                        <a:t>購入者</a:t>
                      </a:r>
                    </a:p>
                  </a:txBody>
                  <a:tcPr marL="68580" marR="68580" marT="34290" marB="34290"/>
                </a:tc>
                <a:extLst>
                  <a:ext uri="{0D108BD9-81ED-4DB2-BD59-A6C34878D82A}">
                    <a16:rowId xmlns:a16="http://schemas.microsoft.com/office/drawing/2014/main" val="10000"/>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aa</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10001"/>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bb</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2708458730"/>
                  </a:ext>
                </a:extLst>
              </a:tr>
              <a:tr h="342861">
                <a:tc>
                  <a:txBody>
                    <a:bodyPr/>
                    <a:lstStyle/>
                    <a:p>
                      <a:pPr algn="r"/>
                      <a:r>
                        <a:rPr kumimoji="1" lang="en-US" altLang="ja-JP" sz="1600" b="1" dirty="0"/>
                        <a:t>2</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ja-JP" altLang="en-US" sz="1600" b="1" dirty="0"/>
                        <a:t>りんご</a:t>
                      </a:r>
                    </a:p>
                  </a:txBody>
                  <a:tcPr marL="68580" marR="68580" marT="34290" marB="34290">
                    <a:solidFill>
                      <a:schemeClr val="accent3">
                        <a:lumMod val="60000"/>
                        <a:lumOff val="40000"/>
                        <a:alpha val="20000"/>
                      </a:schemeClr>
                    </a:solidFill>
                  </a:tcPr>
                </a:tc>
                <a:tc>
                  <a:txBody>
                    <a:bodyPr/>
                    <a:lstStyle/>
                    <a:p>
                      <a:pPr algn="r"/>
                      <a:r>
                        <a:rPr kumimoji="1" lang="en-US" altLang="ja-JP" sz="1600" b="1" dirty="0"/>
                        <a:t>100</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en-US" altLang="ja-JP" sz="1600" b="1" dirty="0"/>
                        <a:t>cc</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4166274167"/>
                  </a:ext>
                </a:extLst>
              </a:tr>
              <a:tr h="342861">
                <a:tc>
                  <a:txBody>
                    <a:bodyPr/>
                    <a:lstStyle/>
                    <a:p>
                      <a:pPr algn="r"/>
                      <a:r>
                        <a:rPr kumimoji="1" lang="en-US" altLang="ja-JP" sz="1600" b="1" dirty="0"/>
                        <a:t>3</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ja-JP" altLang="en-US" sz="1600" b="1" dirty="0"/>
                        <a:t>メロン</a:t>
                      </a:r>
                    </a:p>
                  </a:txBody>
                  <a:tcPr marL="68580" marR="68580" marT="34290" marB="34290">
                    <a:solidFill>
                      <a:schemeClr val="accent6">
                        <a:lumMod val="60000"/>
                        <a:lumOff val="40000"/>
                        <a:alpha val="20000"/>
                      </a:schemeClr>
                    </a:solidFill>
                  </a:tcPr>
                </a:tc>
                <a:tc>
                  <a:txBody>
                    <a:bodyPr/>
                    <a:lstStyle/>
                    <a:p>
                      <a:pPr algn="r"/>
                      <a:r>
                        <a:rPr kumimoji="1" lang="en-US" altLang="ja-JP" sz="1600" b="1" dirty="0"/>
                        <a:t>500</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en-US" altLang="ja-JP" sz="1600" b="1" dirty="0"/>
                        <a:t>dd</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10006"/>
                  </a:ext>
                </a:extLst>
              </a:tr>
            </a:tbl>
          </a:graphicData>
        </a:graphic>
      </p:graphicFrame>
      <p:sp>
        <p:nvSpPr>
          <p:cNvPr id="17" name="右矢印 4">
            <a:extLst>
              <a:ext uri="{FF2B5EF4-FFF2-40B4-BE49-F238E27FC236}">
                <a16:creationId xmlns:a16="http://schemas.microsoft.com/office/drawing/2014/main" id="{C0A93A85-1AB5-4244-8717-F956608EFEA2}"/>
              </a:ext>
            </a:extLst>
          </p:cNvPr>
          <p:cNvSpPr/>
          <p:nvPr/>
        </p:nvSpPr>
        <p:spPr>
          <a:xfrm>
            <a:off x="3952242" y="2902682"/>
            <a:ext cx="246977"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70425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BF8F9-77E0-481D-B4E7-366C64A159F5}"/>
              </a:ext>
            </a:extLst>
          </p:cNvPr>
          <p:cNvSpPr>
            <a:spLocks noGrp="1"/>
          </p:cNvSpPr>
          <p:nvPr>
            <p:ph type="title"/>
          </p:nvPr>
        </p:nvSpPr>
        <p:spPr/>
        <p:txBody>
          <a:bodyPr>
            <a:normAutofit fontScale="90000"/>
          </a:bodyPr>
          <a:lstStyle/>
          <a:p>
            <a:r>
              <a:rPr lang="ja-JP" altLang="en-US" dirty="0"/>
              <a:t>テーブルの分割と結合に役立つ </a:t>
            </a:r>
            <a:r>
              <a:rPr lang="en-US" altLang="ja-JP" dirty="0"/>
              <a:t>SQL </a:t>
            </a:r>
            <a:r>
              <a:rPr lang="ja-JP" altLang="en-US" dirty="0"/>
              <a:t>コマンド</a:t>
            </a:r>
            <a:endParaRPr kumimoji="1" lang="ja-JP" altLang="en-US" dirty="0"/>
          </a:p>
        </p:txBody>
      </p:sp>
      <p:sp>
        <p:nvSpPr>
          <p:cNvPr id="3" name="コンテンツ プレースホルダー 2">
            <a:extLst>
              <a:ext uri="{FF2B5EF4-FFF2-40B4-BE49-F238E27FC236}">
                <a16:creationId xmlns:a16="http://schemas.microsoft.com/office/drawing/2014/main" id="{D4017F1F-0D4B-4E0A-AFB0-7992DD1754A1}"/>
              </a:ext>
            </a:extLst>
          </p:cNvPr>
          <p:cNvSpPr>
            <a:spLocks noGrp="1"/>
          </p:cNvSpPr>
          <p:nvPr>
            <p:ph idx="1"/>
          </p:nvPr>
        </p:nvSpPr>
        <p:spPr>
          <a:xfrm>
            <a:off x="104172" y="846252"/>
            <a:ext cx="8461209" cy="6011748"/>
          </a:xfrm>
        </p:spPr>
        <p:txBody>
          <a:bodyPr>
            <a:normAutofit/>
          </a:bodyPr>
          <a:lstStyle/>
          <a:p>
            <a:pPr>
              <a:lnSpc>
                <a:spcPct val="120000"/>
              </a:lnSpc>
            </a:pPr>
            <a:r>
              <a:rPr lang="en-US" altLang="ja-JP" sz="2400" dirty="0"/>
              <a:t>DISTINCT </a:t>
            </a:r>
            <a:r>
              <a:rPr lang="ja-JP" altLang="en-US" sz="2400" dirty="0"/>
              <a:t>・・・ 重複行除去</a:t>
            </a:r>
            <a:endParaRPr lang="en-US" altLang="ja-JP" sz="2400" dirty="0"/>
          </a:p>
          <a:p>
            <a:pPr>
              <a:lnSpc>
                <a:spcPct val="120000"/>
              </a:lnSpc>
            </a:pPr>
            <a:r>
              <a:rPr lang="en-US" altLang="ja-JP" sz="2400" dirty="0"/>
              <a:t>INTO </a:t>
            </a:r>
            <a:r>
              <a:rPr lang="ja-JP" altLang="en-US" sz="2400" dirty="0"/>
              <a:t>・・・　</a:t>
            </a:r>
            <a:r>
              <a:rPr lang="en-US" altLang="ja-JP" sz="2400" dirty="0"/>
              <a:t>Access </a:t>
            </a:r>
            <a:r>
              <a:rPr lang="ja-JP" altLang="en-US" sz="2400" dirty="0" err="1"/>
              <a:t>だけの</a:t>
            </a:r>
            <a:r>
              <a:rPr lang="ja-JP" altLang="en-US" sz="2400" dirty="0"/>
              <a:t>機能．</a:t>
            </a:r>
            <a:r>
              <a:rPr lang="en-US" altLang="ja-JP" sz="2400" dirty="0"/>
              <a:t>SQL </a:t>
            </a:r>
            <a:r>
              <a:rPr lang="ja-JP" altLang="en-US" sz="2400" dirty="0"/>
              <a:t>の結果をテーブルに保存</a:t>
            </a:r>
            <a:endParaRPr lang="en-US" altLang="ja-JP" sz="2400" dirty="0"/>
          </a:p>
        </p:txBody>
      </p:sp>
      <p:sp>
        <p:nvSpPr>
          <p:cNvPr id="4" name="スライド番号プレースホルダー 3">
            <a:extLst>
              <a:ext uri="{FF2B5EF4-FFF2-40B4-BE49-F238E27FC236}">
                <a16:creationId xmlns:a16="http://schemas.microsoft.com/office/drawing/2014/main" id="{FCFAF87A-5BFE-42B4-887D-F7F9C4ECD5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375703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F0515-9951-42FE-826D-418979EB9D81}"/>
              </a:ext>
            </a:extLst>
          </p:cNvPr>
          <p:cNvSpPr>
            <a:spLocks noGrp="1"/>
          </p:cNvSpPr>
          <p:nvPr>
            <p:ph type="title"/>
          </p:nvPr>
        </p:nvSpPr>
        <p:spPr>
          <a:xfrm>
            <a:off x="81024" y="175028"/>
            <a:ext cx="9062976" cy="671225"/>
          </a:xfrm>
        </p:spPr>
        <p:txBody>
          <a:bodyPr>
            <a:normAutofit/>
          </a:bodyPr>
          <a:lstStyle/>
          <a:p>
            <a:r>
              <a:rPr lang="ja-JP" altLang="en-US" dirty="0"/>
              <a:t>テーブル</a:t>
            </a:r>
            <a:r>
              <a:rPr kumimoji="1" lang="ja-JP" altLang="en-US" dirty="0"/>
              <a:t>の分割と結合</a:t>
            </a:r>
          </a:p>
        </p:txBody>
      </p:sp>
      <p:sp>
        <p:nvSpPr>
          <p:cNvPr id="4" name="スライド番号プレースホルダー 3">
            <a:extLst>
              <a:ext uri="{FF2B5EF4-FFF2-40B4-BE49-F238E27FC236}">
                <a16:creationId xmlns:a16="http://schemas.microsoft.com/office/drawing/2014/main" id="{1E39DB36-9541-477E-9F24-AEF2AC0DDF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graphicFrame>
        <p:nvGraphicFramePr>
          <p:cNvPr id="8" name="表 7">
            <a:extLst>
              <a:ext uri="{FF2B5EF4-FFF2-40B4-BE49-F238E27FC236}">
                <a16:creationId xmlns:a16="http://schemas.microsoft.com/office/drawing/2014/main" id="{E406E861-3699-4662-BA7B-04E82AFF89C8}"/>
              </a:ext>
            </a:extLst>
          </p:cNvPr>
          <p:cNvGraphicFramePr>
            <a:graphicFrameLocks noGrp="1"/>
          </p:cNvGraphicFramePr>
          <p:nvPr/>
        </p:nvGraphicFramePr>
        <p:xfrm>
          <a:off x="3550829" y="3529417"/>
          <a:ext cx="1865257" cy="1717637"/>
        </p:xfrm>
        <a:graphic>
          <a:graphicData uri="http://schemas.openxmlformats.org/drawingml/2006/table">
            <a:tbl>
              <a:tblPr firstRow="1" bandRow="1">
                <a:tableStyleId>{5C22544A-7EE6-4342-B048-85BDC9FD1C3A}</a:tableStyleId>
              </a:tblPr>
              <a:tblGrid>
                <a:gridCol w="932449">
                  <a:extLst>
                    <a:ext uri="{9D8B030D-6E8A-4147-A177-3AD203B41FA5}">
                      <a16:colId xmlns:a16="http://schemas.microsoft.com/office/drawing/2014/main" val="20001"/>
                    </a:ext>
                  </a:extLst>
                </a:gridCol>
                <a:gridCol w="932808">
                  <a:extLst>
                    <a:ext uri="{9D8B030D-6E8A-4147-A177-3AD203B41FA5}">
                      <a16:colId xmlns:a16="http://schemas.microsoft.com/office/drawing/2014/main" val="20002"/>
                    </a:ext>
                  </a:extLst>
                </a:gridCol>
              </a:tblGrid>
              <a:tr h="346037">
                <a:tc>
                  <a:txBody>
                    <a:bodyPr/>
                    <a:lstStyle/>
                    <a:p>
                      <a:pPr algn="ctr"/>
                      <a:r>
                        <a:rPr kumimoji="1" lang="ja-JP" altLang="en-US" sz="1800" dirty="0"/>
                        <a:t>購入者</a:t>
                      </a:r>
                    </a:p>
                  </a:txBody>
                  <a:tcPr marL="68580" marR="68580" marT="34290" marB="34290"/>
                </a:tc>
                <a:tc>
                  <a:txBody>
                    <a:bodyPr/>
                    <a:lstStyle/>
                    <a:p>
                      <a:pPr algn="ctr"/>
                      <a:r>
                        <a:rPr kumimoji="1" lang="en-US" altLang="ja-JP" sz="1800" dirty="0"/>
                        <a:t>ID</a:t>
                      </a:r>
                      <a:endParaRPr kumimoji="1" lang="ja-JP" altLang="en-US" sz="1800" dirty="0"/>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1800" dirty="0"/>
                        <a:t>aa</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1800" dirty="0"/>
                        <a:t>bb</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1800" dirty="0"/>
                        <a:t>cc</a:t>
                      </a:r>
                      <a:endParaRPr kumimoji="1" lang="ja-JP" altLang="en-US" sz="1800" dirty="0"/>
                    </a:p>
                  </a:txBody>
                  <a:tcPr marL="68580" marR="68580" marT="34290" marB="34290"/>
                </a:tc>
                <a:tc>
                  <a:txBody>
                    <a:bodyPr/>
                    <a:lstStyle/>
                    <a:p>
                      <a:pPr algn="r"/>
                      <a:r>
                        <a:rPr kumimoji="1" lang="en-US" altLang="ja-JP" sz="1800" dirty="0"/>
                        <a:t>2</a:t>
                      </a:r>
                      <a:endParaRPr kumimoji="1" lang="ja-JP" altLang="en-US" sz="1800" dirty="0"/>
                    </a:p>
                  </a:txBody>
                  <a:tcPr marL="68580" marR="68580" marT="34290" marB="34290"/>
                </a:tc>
                <a:extLst>
                  <a:ext uri="{0D108BD9-81ED-4DB2-BD59-A6C34878D82A}">
                    <a16:rowId xmlns:a16="http://schemas.microsoft.com/office/drawing/2014/main" val="621319173"/>
                  </a:ext>
                </a:extLst>
              </a:tr>
              <a:tr h="342900">
                <a:tc>
                  <a:txBody>
                    <a:bodyPr/>
                    <a:lstStyle/>
                    <a:p>
                      <a:pPr algn="r"/>
                      <a:r>
                        <a:rPr kumimoji="1" lang="en-US" altLang="ja-JP" sz="1800" dirty="0"/>
                        <a:t>dd</a:t>
                      </a:r>
                      <a:endParaRPr kumimoji="1" lang="ja-JP" altLang="en-US" sz="1800" dirty="0"/>
                    </a:p>
                  </a:txBody>
                  <a:tcPr marL="68580" marR="68580" marT="34290" marB="34290"/>
                </a:tc>
                <a:tc>
                  <a:txBody>
                    <a:bodyPr/>
                    <a:lstStyle/>
                    <a:p>
                      <a:pPr algn="r"/>
                      <a:r>
                        <a:rPr kumimoji="1" lang="en-US" altLang="ja-JP" sz="1800" dirty="0"/>
                        <a:t>3</a:t>
                      </a:r>
                      <a:endParaRPr kumimoji="1" lang="ja-JP" altLang="en-US" sz="1800" dirty="0"/>
                    </a:p>
                  </a:txBody>
                  <a:tcPr marL="68580" marR="68580" marT="34290" marB="34290"/>
                </a:tc>
                <a:extLst>
                  <a:ext uri="{0D108BD9-81ED-4DB2-BD59-A6C34878D82A}">
                    <a16:rowId xmlns:a16="http://schemas.microsoft.com/office/drawing/2014/main" val="405173983"/>
                  </a:ext>
                </a:extLst>
              </a:tr>
            </a:tbl>
          </a:graphicData>
        </a:graphic>
      </p:graphicFrame>
      <p:graphicFrame>
        <p:nvGraphicFramePr>
          <p:cNvPr id="9" name="表 8">
            <a:extLst>
              <a:ext uri="{FF2B5EF4-FFF2-40B4-BE49-F238E27FC236}">
                <a16:creationId xmlns:a16="http://schemas.microsoft.com/office/drawing/2014/main" id="{03A6BCB7-205D-4E69-AF87-C30903AABA21}"/>
              </a:ext>
            </a:extLst>
          </p:cNvPr>
          <p:cNvGraphicFramePr>
            <a:graphicFrameLocks noGrp="1"/>
          </p:cNvGraphicFramePr>
          <p:nvPr/>
        </p:nvGraphicFramePr>
        <p:xfrm>
          <a:off x="3364734" y="1867254"/>
          <a:ext cx="2252557" cy="1337978"/>
        </p:xfrm>
        <a:graphic>
          <a:graphicData uri="http://schemas.openxmlformats.org/drawingml/2006/table">
            <a:tbl>
              <a:tblPr firstRow="1" bandRow="1">
                <a:tableStyleId>{5C22544A-7EE6-4342-B048-85BDC9FD1C3A}</a:tableStyleId>
              </a:tblPr>
              <a:tblGrid>
                <a:gridCol w="587224">
                  <a:extLst>
                    <a:ext uri="{9D8B030D-6E8A-4147-A177-3AD203B41FA5}">
                      <a16:colId xmlns:a16="http://schemas.microsoft.com/office/drawing/2014/main" val="20000"/>
                    </a:ext>
                  </a:extLst>
                </a:gridCol>
                <a:gridCol w="914480">
                  <a:extLst>
                    <a:ext uri="{9D8B030D-6E8A-4147-A177-3AD203B41FA5}">
                      <a16:colId xmlns:a16="http://schemas.microsoft.com/office/drawing/2014/main" val="20001"/>
                    </a:ext>
                  </a:extLst>
                </a:gridCol>
                <a:gridCol w="750853">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000" dirty="0">
                          <a:latin typeface="+mn-lt"/>
                          <a:ea typeface="+mn-ea"/>
                        </a:rPr>
                        <a:t>ID</a:t>
                      </a:r>
                      <a:endParaRPr kumimoji="1" lang="ja-JP" altLang="en-US" sz="2000" dirty="0">
                        <a:latin typeface="+mn-lt"/>
                        <a:ea typeface="+mn-ea"/>
                      </a:endParaRPr>
                    </a:p>
                  </a:txBody>
                  <a:tcPr marL="68580" marR="68580" marT="34290" marB="34290"/>
                </a:tc>
                <a:tc>
                  <a:txBody>
                    <a:bodyPr/>
                    <a:lstStyle/>
                    <a:p>
                      <a:pPr algn="ctr">
                        <a:lnSpc>
                          <a:spcPct val="80000"/>
                        </a:lnSpc>
                      </a:pPr>
                      <a:r>
                        <a:rPr kumimoji="1" lang="ja-JP" altLang="en-US" sz="2000" dirty="0">
                          <a:latin typeface="+mn-lt"/>
                          <a:ea typeface="+mn-ea"/>
                        </a:rPr>
                        <a:t>商品名</a:t>
                      </a:r>
                    </a:p>
                  </a:txBody>
                  <a:tcPr marL="68580" marR="68580" marT="34290" marB="34290"/>
                </a:tc>
                <a:tc>
                  <a:txBody>
                    <a:bodyPr/>
                    <a:lstStyle/>
                    <a:p>
                      <a:pPr algn="ctr">
                        <a:lnSpc>
                          <a:spcPct val="80000"/>
                        </a:lnSpc>
                      </a:pPr>
                      <a:r>
                        <a:rPr kumimoji="1" lang="ja-JP" altLang="en-US" sz="20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000" dirty="0">
                          <a:latin typeface="+mn-lt"/>
                          <a:ea typeface="+mn-ea"/>
                        </a:rPr>
                        <a:t>1</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みかん</a:t>
                      </a:r>
                    </a:p>
                  </a:txBody>
                  <a:tcPr marL="68580" marR="68580" marT="34290" marB="34290"/>
                </a:tc>
                <a:tc>
                  <a:txBody>
                    <a:bodyPr/>
                    <a:lstStyle/>
                    <a:p>
                      <a:pPr algn="r">
                        <a:lnSpc>
                          <a:spcPct val="80000"/>
                        </a:lnSpc>
                      </a:pPr>
                      <a:r>
                        <a:rPr kumimoji="1" lang="en-US" altLang="ja-JP" sz="2000" dirty="0">
                          <a:latin typeface="+mn-lt"/>
                          <a:ea typeface="+mn-ea"/>
                        </a:rPr>
                        <a:t>50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000" dirty="0">
                          <a:latin typeface="+mn-lt"/>
                          <a:ea typeface="+mn-ea"/>
                        </a:rPr>
                        <a:t>2</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りんご</a:t>
                      </a:r>
                    </a:p>
                  </a:txBody>
                  <a:tcPr marL="68580" marR="68580" marT="34290" marB="34290"/>
                </a:tc>
                <a:tc>
                  <a:txBody>
                    <a:bodyPr/>
                    <a:lstStyle/>
                    <a:p>
                      <a:pPr algn="r">
                        <a:lnSpc>
                          <a:spcPct val="80000"/>
                        </a:lnSpc>
                      </a:pPr>
                      <a:r>
                        <a:rPr kumimoji="1" lang="en-US" altLang="ja-JP" sz="2000" dirty="0">
                          <a:latin typeface="+mn-lt"/>
                          <a:ea typeface="+mn-ea"/>
                        </a:rPr>
                        <a:t>100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000" dirty="0">
                          <a:latin typeface="+mn-lt"/>
                          <a:ea typeface="+mn-ea"/>
                        </a:rPr>
                        <a:t>3</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メロン</a:t>
                      </a:r>
                    </a:p>
                  </a:txBody>
                  <a:tcPr marL="68580" marR="68580" marT="34290" marB="34290"/>
                </a:tc>
                <a:tc>
                  <a:txBody>
                    <a:bodyPr/>
                    <a:lstStyle/>
                    <a:p>
                      <a:pPr algn="r">
                        <a:lnSpc>
                          <a:spcPct val="80000"/>
                        </a:lnSpc>
                      </a:pPr>
                      <a:r>
                        <a:rPr kumimoji="1" lang="en-US" altLang="ja-JP" sz="2000" dirty="0">
                          <a:latin typeface="+mn-lt"/>
                          <a:ea typeface="+mn-ea"/>
                        </a:rPr>
                        <a:t>500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10" name="表 9">
            <a:extLst>
              <a:ext uri="{FF2B5EF4-FFF2-40B4-BE49-F238E27FC236}">
                <a16:creationId xmlns:a16="http://schemas.microsoft.com/office/drawing/2014/main" id="{1A4EEC27-E9F2-481B-8C44-E0746F3DE576}"/>
              </a:ext>
            </a:extLst>
          </p:cNvPr>
          <p:cNvGraphicFramePr>
            <a:graphicFrameLocks noGrp="1"/>
          </p:cNvGraphicFramePr>
          <p:nvPr/>
        </p:nvGraphicFramePr>
        <p:xfrm>
          <a:off x="45769" y="2442536"/>
          <a:ext cx="2995529" cy="1866744"/>
        </p:xfrm>
        <a:graphic>
          <a:graphicData uri="http://schemas.openxmlformats.org/drawingml/2006/table">
            <a:tbl>
              <a:tblPr firstRow="1" bandRow="1">
                <a:tableStyleId>{5C22544A-7EE6-4342-B048-85BDC9FD1C3A}</a:tableStyleId>
              </a:tblPr>
              <a:tblGrid>
                <a:gridCol w="729045">
                  <a:extLst>
                    <a:ext uri="{9D8B030D-6E8A-4147-A177-3AD203B41FA5}">
                      <a16:colId xmlns:a16="http://schemas.microsoft.com/office/drawing/2014/main" val="20000"/>
                    </a:ext>
                  </a:extLst>
                </a:gridCol>
                <a:gridCol w="829922">
                  <a:extLst>
                    <a:ext uri="{9D8B030D-6E8A-4147-A177-3AD203B41FA5}">
                      <a16:colId xmlns:a16="http://schemas.microsoft.com/office/drawing/2014/main" val="20001"/>
                    </a:ext>
                  </a:extLst>
                </a:gridCol>
                <a:gridCol w="779481">
                  <a:extLst>
                    <a:ext uri="{9D8B030D-6E8A-4147-A177-3AD203B41FA5}">
                      <a16:colId xmlns:a16="http://schemas.microsoft.com/office/drawing/2014/main" val="20002"/>
                    </a:ext>
                  </a:extLst>
                </a:gridCol>
                <a:gridCol w="657081">
                  <a:extLst>
                    <a:ext uri="{9D8B030D-6E8A-4147-A177-3AD203B41FA5}">
                      <a16:colId xmlns:a16="http://schemas.microsoft.com/office/drawing/2014/main" val="20004"/>
                    </a:ext>
                  </a:extLst>
                </a:gridCol>
              </a:tblGrid>
              <a:tr h="309411">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商品名</a:t>
                      </a:r>
                    </a:p>
                  </a:txBody>
                  <a:tcPr marL="68580" marR="68580" marT="34290" marB="34290"/>
                </a:tc>
                <a:tc>
                  <a:txBody>
                    <a:bodyPr/>
                    <a:lstStyle/>
                    <a:p>
                      <a:pPr algn="ctr"/>
                      <a:r>
                        <a:rPr kumimoji="1" lang="ja-JP" altLang="en-US" sz="1400" dirty="0"/>
                        <a:t>単価</a:t>
                      </a:r>
                    </a:p>
                  </a:txBody>
                  <a:tcPr marL="68580" marR="68580" marT="34290" marB="34290"/>
                </a:tc>
                <a:tc>
                  <a:txBody>
                    <a:bodyPr/>
                    <a:lstStyle/>
                    <a:p>
                      <a:pPr algn="ctr"/>
                      <a:r>
                        <a:rPr kumimoji="1" lang="ja-JP" altLang="en-US" sz="1400" dirty="0"/>
                        <a:t>購入者</a:t>
                      </a:r>
                    </a:p>
                  </a:txBody>
                  <a:tcPr marL="68580" marR="68580" marT="34290" marB="34290"/>
                </a:tc>
                <a:extLst>
                  <a:ext uri="{0D108BD9-81ED-4DB2-BD59-A6C34878D82A}">
                    <a16:rowId xmlns:a16="http://schemas.microsoft.com/office/drawing/2014/main" val="10000"/>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aa</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10001"/>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bb</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2708458730"/>
                  </a:ext>
                </a:extLst>
              </a:tr>
              <a:tr h="342861">
                <a:tc>
                  <a:txBody>
                    <a:bodyPr/>
                    <a:lstStyle/>
                    <a:p>
                      <a:pPr algn="r"/>
                      <a:r>
                        <a:rPr kumimoji="1" lang="en-US" altLang="ja-JP" sz="1600" b="1" dirty="0"/>
                        <a:t>2</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ja-JP" altLang="en-US" sz="1600" b="1" dirty="0"/>
                        <a:t>りんご</a:t>
                      </a:r>
                    </a:p>
                  </a:txBody>
                  <a:tcPr marL="68580" marR="68580" marT="34290" marB="34290">
                    <a:solidFill>
                      <a:schemeClr val="accent3">
                        <a:lumMod val="60000"/>
                        <a:lumOff val="40000"/>
                        <a:alpha val="20000"/>
                      </a:schemeClr>
                    </a:solidFill>
                  </a:tcPr>
                </a:tc>
                <a:tc>
                  <a:txBody>
                    <a:bodyPr/>
                    <a:lstStyle/>
                    <a:p>
                      <a:pPr algn="r"/>
                      <a:r>
                        <a:rPr kumimoji="1" lang="en-US" altLang="ja-JP" sz="1600" b="1" dirty="0"/>
                        <a:t>100</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en-US" altLang="ja-JP" sz="1600" b="1" dirty="0"/>
                        <a:t>cc</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4166274167"/>
                  </a:ext>
                </a:extLst>
              </a:tr>
              <a:tr h="342861">
                <a:tc>
                  <a:txBody>
                    <a:bodyPr/>
                    <a:lstStyle/>
                    <a:p>
                      <a:pPr algn="r"/>
                      <a:r>
                        <a:rPr kumimoji="1" lang="en-US" altLang="ja-JP" sz="1600" b="1" dirty="0"/>
                        <a:t>3</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ja-JP" altLang="en-US" sz="1600" b="1" dirty="0"/>
                        <a:t>メロン</a:t>
                      </a:r>
                    </a:p>
                  </a:txBody>
                  <a:tcPr marL="68580" marR="68580" marT="34290" marB="34290">
                    <a:solidFill>
                      <a:schemeClr val="accent6">
                        <a:lumMod val="60000"/>
                        <a:lumOff val="40000"/>
                        <a:alpha val="20000"/>
                      </a:schemeClr>
                    </a:solidFill>
                  </a:tcPr>
                </a:tc>
                <a:tc>
                  <a:txBody>
                    <a:bodyPr/>
                    <a:lstStyle/>
                    <a:p>
                      <a:pPr algn="r"/>
                      <a:r>
                        <a:rPr kumimoji="1" lang="en-US" altLang="ja-JP" sz="1600" b="1" dirty="0"/>
                        <a:t>500</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en-US" altLang="ja-JP" sz="1600" b="1" dirty="0"/>
                        <a:t>dd</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10006"/>
                  </a:ext>
                </a:extLst>
              </a:tr>
            </a:tbl>
          </a:graphicData>
        </a:graphic>
      </p:graphicFrame>
      <p:sp>
        <p:nvSpPr>
          <p:cNvPr id="12" name="コンテンツ プレースホルダー 2">
            <a:extLst>
              <a:ext uri="{FF2B5EF4-FFF2-40B4-BE49-F238E27FC236}">
                <a16:creationId xmlns:a16="http://schemas.microsoft.com/office/drawing/2014/main" id="{C1123560-CE8C-4D99-8C85-DFD9F93429A2}"/>
              </a:ext>
            </a:extLst>
          </p:cNvPr>
          <p:cNvSpPr>
            <a:spLocks noGrp="1"/>
          </p:cNvSpPr>
          <p:nvPr>
            <p:ph idx="1"/>
          </p:nvPr>
        </p:nvSpPr>
        <p:spPr>
          <a:xfrm>
            <a:off x="5698545" y="778972"/>
            <a:ext cx="3445455" cy="1458410"/>
          </a:xfrm>
          <a:solidFill>
            <a:schemeClr val="accent4">
              <a:lumMod val="20000"/>
              <a:lumOff val="80000"/>
            </a:schemeClr>
          </a:solidFill>
        </p:spPr>
        <p:txBody>
          <a:bodyPr>
            <a:normAutofit/>
          </a:bodyPr>
          <a:lstStyle/>
          <a:p>
            <a:pPr marL="0" indent="0">
              <a:lnSpc>
                <a:spcPct val="140000"/>
              </a:lnSpc>
              <a:buNone/>
            </a:pPr>
            <a:r>
              <a:rPr lang="en-US" altLang="ja-JP" sz="1700" b="1" dirty="0">
                <a:solidFill>
                  <a:srgbClr val="C00000"/>
                </a:solidFill>
                <a:latin typeface="Segoe UI" panose="020B0502040204020203" pitchFamily="34" charset="0"/>
              </a:rPr>
              <a:t>SELECT</a:t>
            </a:r>
            <a:r>
              <a:rPr lang="en-US" altLang="ja-JP" sz="1700" b="1" dirty="0">
                <a:latin typeface="Segoe UI" panose="020B0502040204020203" pitchFamily="34" charset="0"/>
              </a:rPr>
              <a:t> </a:t>
            </a:r>
            <a:r>
              <a:rPr lang="en-US" altLang="ja-JP" sz="1700" dirty="0">
                <a:latin typeface="Segoe UI" panose="020B0502040204020203" pitchFamily="34" charset="0"/>
              </a:rPr>
              <a:t>A.ID, </a:t>
            </a:r>
            <a:r>
              <a:rPr lang="ja-JP" altLang="en-US" sz="1700" dirty="0">
                <a:latin typeface="Segoe UI" panose="020B0502040204020203" pitchFamily="34" charset="0"/>
              </a:rPr>
              <a:t>商品名</a:t>
            </a:r>
            <a:r>
              <a:rPr lang="en-US" altLang="ja-JP" sz="1700" dirty="0">
                <a:latin typeface="Segoe UI" panose="020B0502040204020203" pitchFamily="34" charset="0"/>
              </a:rPr>
              <a:t>, </a:t>
            </a:r>
            <a:r>
              <a:rPr lang="ja-JP" altLang="en-US" sz="1700" dirty="0">
                <a:latin typeface="Segoe UI" panose="020B0502040204020203" pitchFamily="34" charset="0"/>
              </a:rPr>
              <a:t>単価</a:t>
            </a:r>
            <a:r>
              <a:rPr lang="en-US" altLang="ja-JP" sz="1700" dirty="0">
                <a:latin typeface="Segoe UI" panose="020B0502040204020203" pitchFamily="34" charset="0"/>
              </a:rPr>
              <a:t>, </a:t>
            </a:r>
            <a:r>
              <a:rPr lang="ja-JP" altLang="en-US" sz="1700" dirty="0">
                <a:latin typeface="Segoe UI" panose="020B0502040204020203" pitchFamily="34" charset="0"/>
              </a:rPr>
              <a:t>購入者</a:t>
            </a:r>
            <a:endParaRPr lang="en-US" altLang="ja-JP" sz="1700" dirty="0">
              <a:latin typeface="Segoe UI" panose="020B0502040204020203" pitchFamily="34" charset="0"/>
            </a:endParaRPr>
          </a:p>
          <a:p>
            <a:pPr marL="0" indent="0">
              <a:lnSpc>
                <a:spcPct val="140000"/>
              </a:lnSpc>
              <a:buNone/>
            </a:pPr>
            <a:r>
              <a:rPr lang="en-US" altLang="ja-JP" sz="1700" b="1" dirty="0">
                <a:solidFill>
                  <a:srgbClr val="C00000"/>
                </a:solidFill>
                <a:latin typeface="Segoe UI" panose="020B0502040204020203" pitchFamily="34" charset="0"/>
              </a:rPr>
              <a:t>FROM </a:t>
            </a:r>
            <a:r>
              <a:rPr lang="en-US" altLang="ja-JP" sz="1700" dirty="0">
                <a:latin typeface="Segoe UI" panose="020B0502040204020203" pitchFamily="34" charset="0"/>
              </a:rPr>
              <a:t>A, B</a:t>
            </a:r>
          </a:p>
          <a:p>
            <a:pPr marL="0" indent="0">
              <a:lnSpc>
                <a:spcPct val="140000"/>
              </a:lnSpc>
              <a:buNone/>
            </a:pPr>
            <a:r>
              <a:rPr lang="en-US" altLang="ja-JP" sz="1700" b="1" dirty="0">
                <a:solidFill>
                  <a:srgbClr val="C00000"/>
                </a:solidFill>
                <a:latin typeface="Segoe UI" panose="020B0502040204020203" pitchFamily="34" charset="0"/>
              </a:rPr>
              <a:t>WHERE</a:t>
            </a:r>
            <a:r>
              <a:rPr lang="en-US" altLang="ja-JP" sz="1700" dirty="0">
                <a:latin typeface="Segoe UI" panose="020B0502040204020203" pitchFamily="34" charset="0"/>
              </a:rPr>
              <a:t> A.ID = B.ID;</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sp>
        <p:nvSpPr>
          <p:cNvPr id="15" name="右矢印 4">
            <a:extLst>
              <a:ext uri="{FF2B5EF4-FFF2-40B4-BE49-F238E27FC236}">
                <a16:creationId xmlns:a16="http://schemas.microsoft.com/office/drawing/2014/main" id="{BE5D412C-68E0-4C69-99FC-8DBDEA955915}"/>
              </a:ext>
            </a:extLst>
          </p:cNvPr>
          <p:cNvSpPr/>
          <p:nvPr/>
        </p:nvSpPr>
        <p:spPr>
          <a:xfrm>
            <a:off x="3110903" y="3036085"/>
            <a:ext cx="246977"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6" name="表 15">
            <a:extLst>
              <a:ext uri="{FF2B5EF4-FFF2-40B4-BE49-F238E27FC236}">
                <a16:creationId xmlns:a16="http://schemas.microsoft.com/office/drawing/2014/main" id="{E087DA01-FF75-4827-842C-4780FA80421D}"/>
              </a:ext>
            </a:extLst>
          </p:cNvPr>
          <p:cNvGraphicFramePr>
            <a:graphicFrameLocks noGrp="1"/>
          </p:cNvGraphicFramePr>
          <p:nvPr/>
        </p:nvGraphicFramePr>
        <p:xfrm>
          <a:off x="6050010" y="2596045"/>
          <a:ext cx="2995529" cy="1866744"/>
        </p:xfrm>
        <a:graphic>
          <a:graphicData uri="http://schemas.openxmlformats.org/drawingml/2006/table">
            <a:tbl>
              <a:tblPr firstRow="1" bandRow="1">
                <a:tableStyleId>{5C22544A-7EE6-4342-B048-85BDC9FD1C3A}</a:tableStyleId>
              </a:tblPr>
              <a:tblGrid>
                <a:gridCol w="729045">
                  <a:extLst>
                    <a:ext uri="{9D8B030D-6E8A-4147-A177-3AD203B41FA5}">
                      <a16:colId xmlns:a16="http://schemas.microsoft.com/office/drawing/2014/main" val="20000"/>
                    </a:ext>
                  </a:extLst>
                </a:gridCol>
                <a:gridCol w="829922">
                  <a:extLst>
                    <a:ext uri="{9D8B030D-6E8A-4147-A177-3AD203B41FA5}">
                      <a16:colId xmlns:a16="http://schemas.microsoft.com/office/drawing/2014/main" val="20001"/>
                    </a:ext>
                  </a:extLst>
                </a:gridCol>
                <a:gridCol w="779481">
                  <a:extLst>
                    <a:ext uri="{9D8B030D-6E8A-4147-A177-3AD203B41FA5}">
                      <a16:colId xmlns:a16="http://schemas.microsoft.com/office/drawing/2014/main" val="20002"/>
                    </a:ext>
                  </a:extLst>
                </a:gridCol>
                <a:gridCol w="657081">
                  <a:extLst>
                    <a:ext uri="{9D8B030D-6E8A-4147-A177-3AD203B41FA5}">
                      <a16:colId xmlns:a16="http://schemas.microsoft.com/office/drawing/2014/main" val="20004"/>
                    </a:ext>
                  </a:extLst>
                </a:gridCol>
              </a:tblGrid>
              <a:tr h="309411">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商品名</a:t>
                      </a:r>
                    </a:p>
                  </a:txBody>
                  <a:tcPr marL="68580" marR="68580" marT="34290" marB="34290"/>
                </a:tc>
                <a:tc>
                  <a:txBody>
                    <a:bodyPr/>
                    <a:lstStyle/>
                    <a:p>
                      <a:pPr algn="ctr"/>
                      <a:r>
                        <a:rPr kumimoji="1" lang="ja-JP" altLang="en-US" sz="1400" dirty="0"/>
                        <a:t>単価</a:t>
                      </a:r>
                    </a:p>
                  </a:txBody>
                  <a:tcPr marL="68580" marR="68580" marT="34290" marB="34290"/>
                </a:tc>
                <a:tc>
                  <a:txBody>
                    <a:bodyPr/>
                    <a:lstStyle/>
                    <a:p>
                      <a:pPr algn="ctr"/>
                      <a:r>
                        <a:rPr kumimoji="1" lang="ja-JP" altLang="en-US" sz="1400" dirty="0"/>
                        <a:t>購入者</a:t>
                      </a:r>
                    </a:p>
                  </a:txBody>
                  <a:tcPr marL="68580" marR="68580" marT="34290" marB="34290"/>
                </a:tc>
                <a:extLst>
                  <a:ext uri="{0D108BD9-81ED-4DB2-BD59-A6C34878D82A}">
                    <a16:rowId xmlns:a16="http://schemas.microsoft.com/office/drawing/2014/main" val="10000"/>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aa</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10001"/>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bb</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2708458730"/>
                  </a:ext>
                </a:extLst>
              </a:tr>
              <a:tr h="342861">
                <a:tc>
                  <a:txBody>
                    <a:bodyPr/>
                    <a:lstStyle/>
                    <a:p>
                      <a:pPr algn="r"/>
                      <a:r>
                        <a:rPr kumimoji="1" lang="en-US" altLang="ja-JP" sz="1600" b="1" dirty="0"/>
                        <a:t>2</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ja-JP" altLang="en-US" sz="1600" b="1" dirty="0"/>
                        <a:t>りんご</a:t>
                      </a:r>
                    </a:p>
                  </a:txBody>
                  <a:tcPr marL="68580" marR="68580" marT="34290" marB="34290">
                    <a:solidFill>
                      <a:schemeClr val="accent3">
                        <a:lumMod val="60000"/>
                        <a:lumOff val="40000"/>
                        <a:alpha val="20000"/>
                      </a:schemeClr>
                    </a:solidFill>
                  </a:tcPr>
                </a:tc>
                <a:tc>
                  <a:txBody>
                    <a:bodyPr/>
                    <a:lstStyle/>
                    <a:p>
                      <a:pPr algn="r"/>
                      <a:r>
                        <a:rPr kumimoji="1" lang="en-US" altLang="ja-JP" sz="1600" b="1" dirty="0"/>
                        <a:t>100</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en-US" altLang="ja-JP" sz="1600" b="1" dirty="0"/>
                        <a:t>cc</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4166274167"/>
                  </a:ext>
                </a:extLst>
              </a:tr>
              <a:tr h="342861">
                <a:tc>
                  <a:txBody>
                    <a:bodyPr/>
                    <a:lstStyle/>
                    <a:p>
                      <a:pPr algn="r"/>
                      <a:r>
                        <a:rPr kumimoji="1" lang="en-US" altLang="ja-JP" sz="1600" b="1" dirty="0"/>
                        <a:t>3</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ja-JP" altLang="en-US" sz="1600" b="1" dirty="0"/>
                        <a:t>メロン</a:t>
                      </a:r>
                    </a:p>
                  </a:txBody>
                  <a:tcPr marL="68580" marR="68580" marT="34290" marB="34290">
                    <a:solidFill>
                      <a:schemeClr val="accent6">
                        <a:lumMod val="60000"/>
                        <a:lumOff val="40000"/>
                        <a:alpha val="20000"/>
                      </a:schemeClr>
                    </a:solidFill>
                  </a:tcPr>
                </a:tc>
                <a:tc>
                  <a:txBody>
                    <a:bodyPr/>
                    <a:lstStyle/>
                    <a:p>
                      <a:pPr algn="r"/>
                      <a:r>
                        <a:rPr kumimoji="1" lang="en-US" altLang="ja-JP" sz="1600" b="1" dirty="0"/>
                        <a:t>500</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en-US" altLang="ja-JP" sz="1600" b="1" dirty="0"/>
                        <a:t>dd</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10006"/>
                  </a:ext>
                </a:extLst>
              </a:tr>
            </a:tbl>
          </a:graphicData>
        </a:graphic>
      </p:graphicFrame>
      <p:sp>
        <p:nvSpPr>
          <p:cNvPr id="17" name="右矢印 4">
            <a:extLst>
              <a:ext uri="{FF2B5EF4-FFF2-40B4-BE49-F238E27FC236}">
                <a16:creationId xmlns:a16="http://schemas.microsoft.com/office/drawing/2014/main" id="{C0A93A85-1AB5-4244-8717-F956608EFEA2}"/>
              </a:ext>
            </a:extLst>
          </p:cNvPr>
          <p:cNvSpPr/>
          <p:nvPr/>
        </p:nvSpPr>
        <p:spPr>
          <a:xfrm>
            <a:off x="5781042" y="3033706"/>
            <a:ext cx="246977"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コンテンツ プレースホルダー 2">
            <a:extLst>
              <a:ext uri="{FF2B5EF4-FFF2-40B4-BE49-F238E27FC236}">
                <a16:creationId xmlns:a16="http://schemas.microsoft.com/office/drawing/2014/main" id="{0F33533A-3EB3-4F3C-9D5C-778FF2B11616}"/>
              </a:ext>
            </a:extLst>
          </p:cNvPr>
          <p:cNvSpPr txBox="1">
            <a:spLocks/>
          </p:cNvSpPr>
          <p:nvPr/>
        </p:nvSpPr>
        <p:spPr>
          <a:xfrm>
            <a:off x="1157145" y="877624"/>
            <a:ext cx="3408588" cy="847558"/>
          </a:xfrm>
          <a:prstGeom prst="rect">
            <a:avLst/>
          </a:prstGeom>
          <a:solidFill>
            <a:schemeClr val="accent4">
              <a:lumMod val="20000"/>
              <a:lumOff val="8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SELECT</a:t>
            </a:r>
            <a:r>
              <a:rPr kumimoji="1" lang="en-US" altLang="ja-JP" sz="26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DISTINCT </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ID,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商品名</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単価</a:t>
            </a:r>
            <a:endPar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INTO</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FROM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購入記録</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p:txBody>
      </p:sp>
      <p:sp>
        <p:nvSpPr>
          <p:cNvPr id="19" name="コンテンツ プレースホルダー 2">
            <a:extLst>
              <a:ext uri="{FF2B5EF4-FFF2-40B4-BE49-F238E27FC236}">
                <a16:creationId xmlns:a16="http://schemas.microsoft.com/office/drawing/2014/main" id="{DAC54E8D-B23D-4596-8E30-B27FD91C147F}"/>
              </a:ext>
            </a:extLst>
          </p:cNvPr>
          <p:cNvSpPr txBox="1">
            <a:spLocks/>
          </p:cNvSpPr>
          <p:nvPr/>
        </p:nvSpPr>
        <p:spPr>
          <a:xfrm>
            <a:off x="1157145" y="5389126"/>
            <a:ext cx="3408588" cy="847558"/>
          </a:xfrm>
          <a:prstGeom prst="rect">
            <a:avLst/>
          </a:prstGeom>
          <a:solidFill>
            <a:schemeClr val="accent4">
              <a:lumMod val="20000"/>
              <a:lumOff val="8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SELECT</a:t>
            </a:r>
            <a:r>
              <a:rPr kumimoji="1" lang="en-US" altLang="ja-JP" sz="26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DISTINCT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購入者</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ID</a:t>
            </a:r>
          </a:p>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INTO</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B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FROM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購入記録</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p:txBody>
      </p:sp>
      <p:sp>
        <p:nvSpPr>
          <p:cNvPr id="3" name="テキスト ボックス 2"/>
          <p:cNvSpPr txBox="1"/>
          <p:nvPr/>
        </p:nvSpPr>
        <p:spPr>
          <a:xfrm>
            <a:off x="5003800" y="5452626"/>
            <a:ext cx="3877985" cy="830997"/>
          </a:xfrm>
          <a:prstGeom prst="rect">
            <a:avLst/>
          </a:prstGeom>
          <a:noFill/>
        </p:spPr>
        <p:txBody>
          <a:bodyPr wrap="none" rtlCol="0">
            <a:spAutoFit/>
          </a:bodyPr>
          <a:lstStyle/>
          <a:p>
            <a:r>
              <a:rPr kumimoji="1" lang="ja-JP" altLang="en-US" sz="2400" b="1" dirty="0"/>
              <a:t>テーブルの分割と結合によ</a:t>
            </a:r>
            <a:endParaRPr kumimoji="1" lang="en-US" altLang="ja-JP" sz="2400" b="1" dirty="0"/>
          </a:p>
          <a:p>
            <a:r>
              <a:rPr kumimoji="1" lang="ja-JP" altLang="en-US" sz="2400" b="1" dirty="0"/>
              <a:t>り、もとに戻る場合がある</a:t>
            </a:r>
          </a:p>
        </p:txBody>
      </p:sp>
    </p:spTree>
    <p:extLst>
      <p:ext uri="{BB962C8B-B14F-4D97-AF65-F5344CB8AC3E}">
        <p14:creationId xmlns:p14="http://schemas.microsoft.com/office/powerpoint/2010/main" val="2704541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400" dirty="0"/>
              <a:t>全体まとめ ①</a:t>
            </a:r>
          </a:p>
        </p:txBody>
      </p:sp>
      <p:sp>
        <p:nvSpPr>
          <p:cNvPr id="3" name="コンテンツ プレースホルダー 2"/>
          <p:cNvSpPr>
            <a:spLocks noGrp="1"/>
          </p:cNvSpPr>
          <p:nvPr>
            <p:ph idx="1"/>
          </p:nvPr>
        </p:nvSpPr>
        <p:spPr>
          <a:xfrm>
            <a:off x="321845" y="846252"/>
            <a:ext cx="8461208" cy="6011747"/>
          </a:xfrm>
        </p:spPr>
        <p:txBody>
          <a:bodyPr>
            <a:normAutofit fontScale="77500" lnSpcReduction="20000"/>
          </a:bodyPr>
          <a:lstStyle/>
          <a:p>
            <a:pPr marL="0" indent="0">
              <a:buNone/>
            </a:pPr>
            <a:r>
              <a:rPr lang="ja-JP" altLang="en-US" b="1" dirty="0"/>
              <a:t>リレーショナルデータベースの重要性</a:t>
            </a:r>
          </a:p>
          <a:p>
            <a:r>
              <a:rPr lang="ja-JP" altLang="en-US" b="1" dirty="0"/>
              <a:t>データの整合性</a:t>
            </a:r>
            <a:r>
              <a:rPr lang="ja-JP" altLang="en-US" dirty="0"/>
              <a:t>：誤ったデータや矛盾したデータの保存を防ぐ。</a:t>
            </a:r>
          </a:p>
          <a:p>
            <a:r>
              <a:rPr lang="ja-JP" altLang="en-US" b="1" dirty="0"/>
              <a:t>柔軟な問い合わせ能力</a:t>
            </a:r>
            <a:r>
              <a:rPr lang="ja-JP" altLang="en-US" dirty="0"/>
              <a:t>：</a:t>
            </a:r>
            <a:r>
              <a:rPr lang="en-US" altLang="ja-JP" dirty="0"/>
              <a:t>SQL</a:t>
            </a:r>
            <a:r>
              <a:rPr lang="ja-JP" altLang="en-US" dirty="0"/>
              <a:t>を使用し、複雑な検索やデータ抽出が可能。</a:t>
            </a:r>
          </a:p>
          <a:p>
            <a:r>
              <a:rPr lang="ja-JP" altLang="en-US" b="1" dirty="0"/>
              <a:t>トランザクション</a:t>
            </a:r>
            <a:r>
              <a:rPr lang="ja-JP" altLang="en-US" dirty="0"/>
              <a:t>：一連の操作を一つの単位として扱う機能。</a:t>
            </a:r>
          </a:p>
          <a:p>
            <a:r>
              <a:rPr lang="ja-JP" altLang="en-US" b="1" dirty="0"/>
              <a:t>セキュリティ</a:t>
            </a:r>
            <a:r>
              <a:rPr lang="ja-JP" altLang="en-US" dirty="0"/>
              <a:t>：アクセス権限の設定などで確保。</a:t>
            </a:r>
          </a:p>
          <a:p>
            <a:endParaRPr lang="ja-JP" altLang="en-US" dirty="0"/>
          </a:p>
          <a:p>
            <a:pPr marL="0" indent="0">
              <a:buNone/>
            </a:pPr>
            <a:r>
              <a:rPr lang="ja-JP" altLang="en-US" b="1" dirty="0"/>
              <a:t>冗長なデータの問題点</a:t>
            </a:r>
          </a:p>
          <a:p>
            <a:r>
              <a:rPr lang="ja-JP" altLang="en-US" dirty="0"/>
              <a:t>更新の際、全ての個所を更新する必要性。</a:t>
            </a:r>
          </a:p>
          <a:p>
            <a:endParaRPr lang="ja-JP" altLang="en-US" dirty="0"/>
          </a:p>
          <a:p>
            <a:pPr marL="0" indent="0">
              <a:buNone/>
            </a:pPr>
            <a:r>
              <a:rPr lang="ja-JP" altLang="en-US" b="1" dirty="0"/>
              <a:t>異状とは</a:t>
            </a:r>
          </a:p>
          <a:p>
            <a:r>
              <a:rPr lang="ja-JP" altLang="en-US" dirty="0"/>
              <a:t>データベース操作時の予期しない問題。</a:t>
            </a:r>
          </a:p>
          <a:p>
            <a:r>
              <a:rPr lang="ja-JP" altLang="en-US" b="1" dirty="0"/>
              <a:t>主にデータベースの不適切な設計</a:t>
            </a:r>
            <a:r>
              <a:rPr lang="ja-JP" altLang="en-US" dirty="0"/>
              <a:t>により、</a:t>
            </a:r>
            <a:r>
              <a:rPr lang="ja-JP" altLang="en-US" b="1" dirty="0"/>
              <a:t>冗長なデータが発生</a:t>
            </a:r>
            <a:r>
              <a:rPr lang="ja-JP" altLang="en-US" dirty="0"/>
              <a:t>してしまうことが</a:t>
            </a:r>
            <a:r>
              <a:rPr lang="ja-JP" altLang="en-US" b="1" dirty="0"/>
              <a:t>主な原因</a:t>
            </a:r>
          </a:p>
          <a:p>
            <a:endParaRPr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62361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400" dirty="0"/>
              <a:t>全体まとめ ②</a:t>
            </a:r>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lang="ja-JP" altLang="en-US" b="1" dirty="0"/>
              <a:t>正規化とその重要性</a:t>
            </a:r>
          </a:p>
          <a:p>
            <a:r>
              <a:rPr lang="ja-JP" altLang="en-US" dirty="0"/>
              <a:t>正規化は、テーブルを適切な形に再構成するプロセス。</a:t>
            </a:r>
          </a:p>
          <a:p>
            <a:r>
              <a:rPr lang="ja-JP" altLang="en-US" dirty="0"/>
              <a:t>冗長性の排除とデータ整合性の向上が目的。</a:t>
            </a:r>
          </a:p>
          <a:p>
            <a:r>
              <a:rPr lang="ja-JP" altLang="en-US" dirty="0"/>
              <a:t>データベース設計の必須ステップ。</a:t>
            </a:r>
          </a:p>
          <a:p>
            <a:pPr marL="0" indent="0">
              <a:buNone/>
            </a:pPr>
            <a:endParaRPr lang="en-US" altLang="ja-JP" dirty="0"/>
          </a:p>
          <a:p>
            <a:pPr marL="0" indent="0">
              <a:buNone/>
            </a:pPr>
            <a:r>
              <a:rPr lang="ja-JP" altLang="en-US" b="1" dirty="0"/>
              <a:t>テーブル分割の理由</a:t>
            </a:r>
          </a:p>
          <a:p>
            <a:r>
              <a:rPr lang="ja-JP" altLang="en-US" dirty="0"/>
              <a:t>正規化のための冗長なデータの排除。</a:t>
            </a:r>
          </a:p>
          <a:p>
            <a:r>
              <a:rPr lang="ja-JP" altLang="en-US" dirty="0"/>
              <a:t>問い合わせの性能向上。</a:t>
            </a:r>
          </a:p>
          <a:p>
            <a:endParaRPr lang="ja-JP" altLang="en-US" dirty="0"/>
          </a:p>
          <a:p>
            <a:pPr marL="0" indent="0">
              <a:buNone/>
            </a:pPr>
            <a:r>
              <a:rPr lang="ja-JP" altLang="en-US" b="1" dirty="0"/>
              <a:t>テーブル結合の理由</a:t>
            </a:r>
          </a:p>
          <a:p>
            <a:r>
              <a:rPr lang="ja-JP" altLang="en-US" dirty="0"/>
              <a:t>関連する複数テーブルの組み合わせ。</a:t>
            </a:r>
          </a:p>
          <a:p>
            <a:r>
              <a:rPr lang="ja-JP" altLang="en-US" dirty="0"/>
              <a:t>正規化で分割されたテーブルの再結合。</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288427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57319" y="740297"/>
            <a:ext cx="6355868" cy="4660291"/>
          </a:xfrm>
        </p:spPr>
        <p:txBody>
          <a:bodyPr>
            <a:noAutofit/>
          </a:bodyPr>
          <a:lstStyle/>
          <a:p>
            <a:pPr marL="0" indent="0">
              <a:buNone/>
            </a:pPr>
            <a:r>
              <a:rPr lang="ja-JP" altLang="en-US" sz="2000" b="1" dirty="0">
                <a:solidFill>
                  <a:srgbClr val="374151"/>
                </a:solidFill>
                <a:latin typeface="Söhne"/>
              </a:rPr>
              <a:t>① データの整合性の保持</a:t>
            </a:r>
          </a:p>
          <a:p>
            <a:r>
              <a:rPr lang="ja-JP" altLang="en-US" sz="1800" dirty="0">
                <a:solidFill>
                  <a:srgbClr val="374151"/>
                </a:solidFill>
                <a:latin typeface="Söhne"/>
              </a:rPr>
              <a:t>テーブルを正規化することで、</a:t>
            </a:r>
            <a:r>
              <a:rPr lang="ja-JP" altLang="en-US" sz="1800" b="1" dirty="0">
                <a:solidFill>
                  <a:srgbClr val="374151"/>
                </a:solidFill>
                <a:latin typeface="Söhne"/>
              </a:rPr>
              <a:t>データの冗長性を排除</a:t>
            </a:r>
            <a:r>
              <a:rPr lang="ja-JP" altLang="en-US" sz="1800" dirty="0">
                <a:solidFill>
                  <a:srgbClr val="374151"/>
                </a:solidFill>
                <a:latin typeface="Söhne"/>
              </a:rPr>
              <a:t>し、</a:t>
            </a:r>
            <a:r>
              <a:rPr lang="ja-JP" altLang="en-US" sz="1800" b="1" dirty="0">
                <a:solidFill>
                  <a:srgbClr val="374151"/>
                </a:solidFill>
                <a:latin typeface="Söhne"/>
              </a:rPr>
              <a:t>整合性を高める</a:t>
            </a:r>
            <a:r>
              <a:rPr lang="ja-JP" altLang="en-US" sz="1800" dirty="0">
                <a:solidFill>
                  <a:srgbClr val="374151"/>
                </a:solidFill>
                <a:latin typeface="Söhne"/>
              </a:rPr>
              <a:t>ことが可能となります。</a:t>
            </a:r>
            <a:endParaRPr lang="en-US" altLang="ja-JP" sz="1800" dirty="0">
              <a:solidFill>
                <a:srgbClr val="374151"/>
              </a:solidFill>
              <a:latin typeface="Söhne"/>
            </a:endParaRPr>
          </a:p>
          <a:p>
            <a:r>
              <a:rPr lang="ja-JP" altLang="en-US" sz="1800" dirty="0">
                <a:solidFill>
                  <a:srgbClr val="374151"/>
                </a:solidFill>
                <a:latin typeface="Söhne"/>
              </a:rPr>
              <a:t>この学習を通じて、データ管理における</a:t>
            </a:r>
            <a:r>
              <a:rPr lang="ja-JP" altLang="en-US" sz="1800" b="1" dirty="0">
                <a:solidFill>
                  <a:srgbClr val="374151"/>
                </a:solidFill>
                <a:latin typeface="Söhne"/>
              </a:rPr>
              <a:t>新しい視角や考え方</a:t>
            </a:r>
            <a:r>
              <a:rPr lang="ja-JP" altLang="en-US" sz="1800" dirty="0">
                <a:solidFill>
                  <a:srgbClr val="374151"/>
                </a:solidFill>
                <a:latin typeface="Söhne"/>
              </a:rPr>
              <a:t>を獲得できます。</a:t>
            </a:r>
          </a:p>
          <a:p>
            <a:pPr marL="0" indent="0">
              <a:buNone/>
            </a:pPr>
            <a:r>
              <a:rPr lang="ja-JP" altLang="en-US" sz="2000" b="1" dirty="0">
                <a:solidFill>
                  <a:srgbClr val="374151"/>
                </a:solidFill>
                <a:latin typeface="Söhne"/>
              </a:rPr>
              <a:t>② データベース設計スキル</a:t>
            </a:r>
          </a:p>
          <a:p>
            <a:r>
              <a:rPr lang="ja-JP" altLang="en-US" sz="1800" dirty="0">
                <a:solidFill>
                  <a:srgbClr val="374151"/>
                </a:solidFill>
                <a:latin typeface="Söhne"/>
              </a:rPr>
              <a:t>データベース設計の基本を学ぶことは、</a:t>
            </a:r>
            <a:r>
              <a:rPr lang="ja-JP" altLang="en-US" sz="1800" i="1" dirty="0">
                <a:solidFill>
                  <a:srgbClr val="374151"/>
                </a:solidFill>
                <a:latin typeface="Söhne"/>
              </a:rPr>
              <a:t>多様なデータベースシステムの設計や運用能力</a:t>
            </a:r>
            <a:r>
              <a:rPr lang="ja-JP" altLang="en-US" sz="1800" dirty="0">
                <a:solidFill>
                  <a:srgbClr val="374151"/>
                </a:solidFill>
                <a:latin typeface="Söhne"/>
              </a:rPr>
              <a:t>に直結します。</a:t>
            </a:r>
            <a:endParaRPr lang="en-US" altLang="ja-JP" sz="1800" dirty="0">
              <a:solidFill>
                <a:srgbClr val="374151"/>
              </a:solidFill>
              <a:latin typeface="Söhne"/>
            </a:endParaRPr>
          </a:p>
          <a:p>
            <a:r>
              <a:rPr lang="ja-JP" altLang="en-US" sz="1800" dirty="0">
                <a:solidFill>
                  <a:srgbClr val="374151"/>
                </a:solidFill>
                <a:latin typeface="Söhne"/>
              </a:rPr>
              <a:t>このとき、データの冗長性、異状、正規化について理解しておくことは有用です。</a:t>
            </a:r>
            <a:endParaRPr lang="en-US" altLang="ja-JP" sz="1800" dirty="0">
              <a:solidFill>
                <a:srgbClr val="374151"/>
              </a:solidFill>
              <a:latin typeface="Söhne"/>
            </a:endParaRPr>
          </a:p>
          <a:p>
            <a:pPr marL="0" indent="0">
              <a:buNone/>
            </a:pPr>
            <a:r>
              <a:rPr lang="ja-JP" altLang="en-US" sz="2000" b="1" dirty="0">
                <a:solidFill>
                  <a:srgbClr val="374151"/>
                </a:solidFill>
                <a:latin typeface="Söhne"/>
              </a:rPr>
              <a:t>③ 問題解決能力</a:t>
            </a:r>
          </a:p>
          <a:p>
            <a:pPr marL="0" indent="0">
              <a:buNone/>
            </a:pPr>
            <a:r>
              <a:rPr lang="ja-JP" altLang="en-US" sz="1800" dirty="0">
                <a:solidFill>
                  <a:srgbClr val="374151"/>
                </a:solidFill>
                <a:latin typeface="Söhne"/>
              </a:rPr>
              <a:t>データの整合性やデータベース設計スキルを深化させることで、</a:t>
            </a:r>
            <a:r>
              <a:rPr lang="ja-JP" altLang="en-US" sz="1800" b="1" dirty="0">
                <a:solidFill>
                  <a:srgbClr val="374151"/>
                </a:solidFill>
                <a:latin typeface="Söhne"/>
              </a:rPr>
              <a:t>現実の問題解決能力</a:t>
            </a:r>
            <a:r>
              <a:rPr lang="ja-JP" altLang="en-US" sz="1800" dirty="0">
                <a:solidFill>
                  <a:srgbClr val="374151"/>
                </a:solidFill>
                <a:latin typeface="Söhne"/>
              </a:rPr>
              <a:t>が向上します。</a:t>
            </a:r>
          </a:p>
          <a:p>
            <a:pPr marL="0" indent="0">
              <a:buNone/>
            </a:pPr>
            <a:r>
              <a:rPr lang="ja-JP" altLang="en-US" sz="1800" dirty="0">
                <a:solidFill>
                  <a:srgbClr val="374151"/>
                </a:solidFill>
                <a:latin typeface="Söhne"/>
              </a:rPr>
              <a:t>　</a:t>
            </a:r>
            <a:endParaRPr lang="en-US" altLang="ja-JP" sz="1800" dirty="0">
              <a:solidFill>
                <a:srgbClr val="374151"/>
              </a:solidFill>
              <a:latin typeface="Söhne"/>
            </a:endParaRPr>
          </a:p>
          <a:p>
            <a:pPr marL="0" indent="0">
              <a:buNone/>
            </a:pPr>
            <a:r>
              <a:rPr lang="ja-JP" altLang="en-US" sz="1800" dirty="0">
                <a:solidFill>
                  <a:srgbClr val="374151"/>
                </a:solidFill>
                <a:latin typeface="Söhne"/>
              </a:rPr>
              <a:t>　学びの過程は、新しい発見や視野の広がり、さらにはそれらがもたらす実益と直結しています。</a:t>
            </a: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86646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自習 </a:t>
            </a:r>
            <a:r>
              <a:rPr kumimoji="1" lang="en-US" altLang="ja-JP" dirty="0"/>
              <a:t>ER</a:t>
            </a:r>
            <a:r>
              <a:rPr kumimoji="1" lang="ja-JP" altLang="en-US" dirty="0"/>
              <a:t>図の作図サイト</a:t>
            </a:r>
          </a:p>
        </p:txBody>
      </p:sp>
      <p:sp>
        <p:nvSpPr>
          <p:cNvPr id="3" name="コンテンツ プレースホルダー 2"/>
          <p:cNvSpPr>
            <a:spLocks noGrp="1"/>
          </p:cNvSpPr>
          <p:nvPr>
            <p:ph idx="1"/>
          </p:nvPr>
        </p:nvSpPr>
        <p:spPr>
          <a:xfrm>
            <a:off x="360947" y="221785"/>
            <a:ext cx="8461208" cy="5333166"/>
          </a:xfrm>
        </p:spPr>
        <p:txBody>
          <a:bodyPr/>
          <a:lstStyle/>
          <a:p>
            <a:endParaRPr kumimoji="1" lang="en-US" altLang="ja-JP" dirty="0"/>
          </a:p>
          <a:p>
            <a:pPr marL="0" indent="0">
              <a:buNone/>
            </a:pPr>
            <a:r>
              <a:rPr lang="en-US" altLang="ja-JP" dirty="0" err="1">
                <a:hlinkClick r:id="rId2"/>
              </a:rPr>
              <a:t>ERDPlus</a:t>
            </a:r>
            <a:r>
              <a:rPr lang="ja-JP" altLang="en-US" dirty="0"/>
              <a:t> は、</a:t>
            </a:r>
            <a:r>
              <a:rPr lang="en-US" altLang="ja-JP" dirty="0"/>
              <a:t>ER</a:t>
            </a:r>
            <a:r>
              <a:rPr lang="ja-JP" altLang="en-US" dirty="0"/>
              <a:t>図などを作成するためのオンラインツールです</a:t>
            </a:r>
            <a:endParaRPr lang="en-US" altLang="ja-JP" dirty="0"/>
          </a:p>
          <a:p>
            <a:pPr marL="0" indent="0">
              <a:buNone/>
            </a:pPr>
            <a:r>
              <a:rPr lang="en-US" altLang="ja-JP" dirty="0"/>
              <a:t>https://erdplus.com/standalone</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pic>
        <p:nvPicPr>
          <p:cNvPr id="5" name="図 4"/>
          <p:cNvPicPr>
            <a:picLocks noChangeAspect="1"/>
          </p:cNvPicPr>
          <p:nvPr/>
        </p:nvPicPr>
        <p:blipFill>
          <a:blip r:embed="rId3"/>
          <a:stretch>
            <a:fillRect/>
          </a:stretch>
        </p:blipFill>
        <p:spPr>
          <a:xfrm>
            <a:off x="1396548" y="2297279"/>
            <a:ext cx="5657561" cy="2324047"/>
          </a:xfrm>
          <a:prstGeom prst="rect">
            <a:avLst/>
          </a:prstGeom>
        </p:spPr>
      </p:pic>
      <p:sp>
        <p:nvSpPr>
          <p:cNvPr id="7" name="テキスト ボックス 6">
            <a:extLst>
              <a:ext uri="{FF2B5EF4-FFF2-40B4-BE49-F238E27FC236}">
                <a16:creationId xmlns:a16="http://schemas.microsoft.com/office/drawing/2014/main" id="{3CB277DC-3440-41BA-07C6-83852B49C8A7}"/>
              </a:ext>
            </a:extLst>
          </p:cNvPr>
          <p:cNvSpPr txBox="1"/>
          <p:nvPr/>
        </p:nvSpPr>
        <p:spPr>
          <a:xfrm>
            <a:off x="260586" y="4969253"/>
            <a:ext cx="7734838" cy="1938992"/>
          </a:xfrm>
          <a:prstGeom prst="rect">
            <a:avLst/>
          </a:prstGeom>
          <a:noFill/>
        </p:spPr>
        <p:txBody>
          <a:bodyPr wrap="square">
            <a:spAutoFit/>
          </a:bodyPr>
          <a:lstStyle/>
          <a:p>
            <a:pPr marL="0" indent="0">
              <a:buNone/>
            </a:pPr>
            <a:r>
              <a:rPr lang="en-US" altLang="ja-JP" sz="2400" dirty="0"/>
              <a:t>IT</a:t>
            </a:r>
            <a:r>
              <a:rPr lang="ja-JP" altLang="en-US" sz="2400" dirty="0"/>
              <a:t>パスポート試験対策などで、すでに自分で</a:t>
            </a:r>
            <a:r>
              <a:rPr lang="en-US" altLang="ja-JP" sz="2400" dirty="0"/>
              <a:t>ER</a:t>
            </a:r>
            <a:r>
              <a:rPr lang="ja-JP" altLang="en-US" sz="2400" dirty="0"/>
              <a:t>図のことを学んだ経験がある人に向いた自習です。</a:t>
            </a:r>
            <a:endParaRPr lang="en-US" altLang="ja-JP" sz="2400" dirty="0"/>
          </a:p>
          <a:p>
            <a:pPr marL="0" indent="0">
              <a:buNone/>
            </a:pPr>
            <a:r>
              <a:rPr lang="en-US" altLang="ja-JP" sz="2400" dirty="0"/>
              <a:t>ER</a:t>
            </a:r>
            <a:r>
              <a:rPr lang="ja-JP" altLang="en-US" sz="2400" dirty="0"/>
              <a:t>図については、授業の別の回で説明するので待っていてください。</a:t>
            </a:r>
            <a:endParaRPr lang="en-US" altLang="ja-JP" sz="2400" dirty="0"/>
          </a:p>
          <a:p>
            <a:pPr marL="0" indent="0">
              <a:buNone/>
            </a:pPr>
            <a:r>
              <a:rPr lang="ja-JP" altLang="en-US" sz="2400" dirty="0"/>
              <a:t>（提出する必要はありません。）</a:t>
            </a:r>
            <a:endParaRPr kumimoji="1" lang="en-US" altLang="ja-JP" sz="2400" dirty="0"/>
          </a:p>
        </p:txBody>
      </p:sp>
    </p:spTree>
    <p:extLst>
      <p:ext uri="{BB962C8B-B14F-4D97-AF65-F5344CB8AC3E}">
        <p14:creationId xmlns:p14="http://schemas.microsoft.com/office/powerpoint/2010/main" val="915192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12-2. NULL</a:t>
            </a:r>
            <a:endParaRPr lang="ja-JP" altLang="en-US" sz="4500" dirty="0">
              <a:solidFill>
                <a:schemeClr val="tx2"/>
              </a:solidFill>
              <a:latin typeface="メイリオ" panose="020B0604030504040204" pitchFamily="50" charset="-128"/>
            </a:endParaRP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58</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855865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タイトル 4">
            <a:extLst>
              <a:ext uri="{FF2B5EF4-FFF2-40B4-BE49-F238E27FC236}">
                <a16:creationId xmlns:a16="http://schemas.microsoft.com/office/drawing/2014/main" id="{508F50F4-5DEB-4AAE-AA0C-6A9926CA80AF}"/>
              </a:ext>
            </a:extLst>
          </p:cNvPr>
          <p:cNvSpPr>
            <a:spLocks noGrp="1"/>
          </p:cNvSpPr>
          <p:nvPr>
            <p:ph type="title"/>
          </p:nvPr>
        </p:nvSpPr>
        <p:spPr/>
        <p:txBody>
          <a:bodyPr>
            <a:normAutofit fontScale="90000"/>
          </a:bodyPr>
          <a:lstStyle/>
          <a:p>
            <a:r>
              <a:rPr kumimoji="1" lang="ja-JP" altLang="en-US" dirty="0"/>
              <a:t>データベースの </a:t>
            </a:r>
            <a:r>
              <a:rPr kumimoji="1" lang="en-US" altLang="ja-JP" dirty="0"/>
              <a:t>NULL</a:t>
            </a:r>
            <a:endParaRPr kumimoji="1" lang="ja-JP" altLang="en-US" dirty="0"/>
          </a:p>
        </p:txBody>
      </p:sp>
      <p:sp>
        <p:nvSpPr>
          <p:cNvPr id="6" name="コンテンツ プレースホルダー 5">
            <a:extLst>
              <a:ext uri="{FF2B5EF4-FFF2-40B4-BE49-F238E27FC236}">
                <a16:creationId xmlns:a16="http://schemas.microsoft.com/office/drawing/2014/main" id="{F556D05C-FE71-419E-A715-A9808A766458}"/>
              </a:ext>
            </a:extLst>
          </p:cNvPr>
          <p:cNvSpPr>
            <a:spLocks noGrp="1"/>
          </p:cNvSpPr>
          <p:nvPr>
            <p:ph idx="1"/>
          </p:nvPr>
        </p:nvSpPr>
        <p:spPr/>
        <p:txBody>
          <a:bodyPr>
            <a:normAutofit lnSpcReduction="10000"/>
          </a:bodyPr>
          <a:lstStyle/>
          <a:p>
            <a:r>
              <a:rPr kumimoji="1" lang="ja-JP" altLang="en-US" b="1" u="sng" dirty="0">
                <a:solidFill>
                  <a:srgbClr val="C00000"/>
                </a:solidFill>
              </a:rPr>
              <a:t>データ化できないもの</a:t>
            </a:r>
            <a:r>
              <a:rPr lang="ja-JP" altLang="en-US" dirty="0"/>
              <a:t>は、</a:t>
            </a:r>
            <a:r>
              <a:rPr lang="en-US" altLang="ja-JP" b="1" dirty="0">
                <a:solidFill>
                  <a:srgbClr val="C00000"/>
                </a:solidFill>
              </a:rPr>
              <a:t>NULL</a:t>
            </a:r>
            <a:endParaRPr kumimoji="1" lang="en-US" altLang="ja-JP" b="1" dirty="0">
              <a:solidFill>
                <a:srgbClr val="C00000"/>
              </a:solidFill>
            </a:endParaRPr>
          </a:p>
          <a:p>
            <a:pPr marL="0" indent="0">
              <a:buNone/>
            </a:pPr>
            <a:r>
              <a:rPr lang="en-US" altLang="ja-JP" dirty="0"/>
              <a:t>	</a:t>
            </a:r>
            <a:r>
              <a:rPr lang="ja-JP" altLang="en-US" b="1" dirty="0"/>
              <a:t>未定</a:t>
            </a:r>
            <a:r>
              <a:rPr lang="ja-JP" altLang="en-US" dirty="0"/>
              <a:t>　（将来決まるかも）</a:t>
            </a:r>
            <a:endParaRPr lang="en-US" altLang="ja-JP" dirty="0"/>
          </a:p>
          <a:p>
            <a:pPr marL="0" indent="0">
              <a:buNone/>
            </a:pPr>
            <a:endParaRPr kumimoji="1" lang="en-US" altLang="ja-JP" dirty="0"/>
          </a:p>
          <a:p>
            <a:pPr marL="0" indent="0">
              <a:buNone/>
            </a:pPr>
            <a:r>
              <a:rPr kumimoji="1" lang="en-US" altLang="ja-JP" dirty="0"/>
              <a:t>	</a:t>
            </a:r>
            <a:r>
              <a:rPr kumimoji="1" lang="ja-JP" altLang="en-US" b="1" dirty="0"/>
              <a:t>未知</a:t>
            </a:r>
            <a:r>
              <a:rPr kumimoji="1" lang="ja-JP" altLang="en-US" dirty="0"/>
              <a:t>　（将来分かるかも）</a:t>
            </a:r>
            <a:endParaRPr kumimoji="1" lang="en-US" altLang="ja-JP" dirty="0"/>
          </a:p>
          <a:p>
            <a:pPr marL="0" indent="0">
              <a:buNone/>
            </a:pPr>
            <a:endParaRPr lang="en-US" altLang="ja-JP" dirty="0"/>
          </a:p>
          <a:p>
            <a:pPr marL="0" indent="0">
              <a:buNone/>
            </a:pPr>
            <a:r>
              <a:rPr lang="en-US" altLang="ja-JP" dirty="0"/>
              <a:t>	</a:t>
            </a:r>
            <a:r>
              <a:rPr lang="ja-JP" altLang="en-US" b="1" dirty="0"/>
              <a:t>存在しない</a:t>
            </a:r>
            <a:r>
              <a:rPr lang="ja-JP" altLang="en-US" dirty="0"/>
              <a:t>　（そもそも存在しない）</a:t>
            </a:r>
            <a:endParaRPr lang="en-US" altLang="ja-JP" dirty="0"/>
          </a:p>
          <a:p>
            <a:pPr marL="0" indent="0">
              <a:buNone/>
            </a:pPr>
            <a:r>
              <a:rPr lang="en-US" altLang="ja-JP" dirty="0"/>
              <a:t>		</a:t>
            </a:r>
            <a:r>
              <a:rPr lang="ja-JP" altLang="en-US" dirty="0"/>
              <a:t>自由席の切符に座席番号は存在しない</a:t>
            </a:r>
            <a:endParaRPr lang="en-US" altLang="ja-JP" dirty="0"/>
          </a:p>
          <a:p>
            <a:pPr marL="0" indent="0">
              <a:buNone/>
            </a:pPr>
            <a:r>
              <a:rPr lang="en-US" altLang="ja-JP" dirty="0"/>
              <a:t>		</a:t>
            </a:r>
            <a:r>
              <a:rPr lang="ja-JP" altLang="en-US" dirty="0"/>
              <a:t>試合をしていないとき勝率は存在しない</a:t>
            </a:r>
            <a:endParaRPr lang="en-US" altLang="ja-JP" dirty="0"/>
          </a:p>
          <a:p>
            <a:pPr marL="0" indent="0">
              <a:buNone/>
            </a:pPr>
            <a:endParaRPr lang="en-US" altLang="ja-JP" dirty="0"/>
          </a:p>
          <a:p>
            <a:pPr marL="0" indent="0">
              <a:buNone/>
            </a:pPr>
            <a:r>
              <a:rPr lang="en-US" altLang="ja-JP" dirty="0">
                <a:solidFill>
                  <a:srgbClr val="C00000"/>
                </a:solidFill>
              </a:rPr>
              <a:t>NULL</a:t>
            </a:r>
            <a:r>
              <a:rPr lang="en-US" altLang="ja-JP" dirty="0"/>
              <a:t> </a:t>
            </a:r>
            <a:r>
              <a:rPr lang="ja-JP" altLang="en-US" dirty="0"/>
              <a:t>は「</a:t>
            </a:r>
            <a:r>
              <a:rPr lang="ja-JP" altLang="en-US" dirty="0">
                <a:solidFill>
                  <a:srgbClr val="C00000"/>
                </a:solidFill>
              </a:rPr>
              <a:t>ヌル</a:t>
            </a:r>
            <a:r>
              <a:rPr lang="ja-JP" altLang="en-US" dirty="0"/>
              <a:t>」あるいは「</a:t>
            </a:r>
            <a:r>
              <a:rPr lang="ja-JP" altLang="en-US" dirty="0">
                <a:solidFill>
                  <a:srgbClr val="C00000"/>
                </a:solidFill>
              </a:rPr>
              <a:t>ナル</a:t>
            </a:r>
            <a:r>
              <a:rPr lang="ja-JP" altLang="en-US" dirty="0"/>
              <a:t>」と読む</a:t>
            </a:r>
            <a:endParaRPr lang="en-US" altLang="ja-JP" dirty="0"/>
          </a:p>
          <a:p>
            <a:pPr marL="0" indent="0">
              <a:buNone/>
            </a:pPr>
            <a:endParaRPr lang="en-US" altLang="ja-JP" dirty="0"/>
          </a:p>
          <a:p>
            <a:pPr marL="0" indent="0">
              <a:buNone/>
            </a:pPr>
            <a:endParaRPr lang="en-US" altLang="ja-JP" dirty="0"/>
          </a:p>
        </p:txBody>
      </p:sp>
    </p:spTree>
    <p:extLst>
      <p:ext uri="{BB962C8B-B14F-4D97-AF65-F5344CB8AC3E}">
        <p14:creationId xmlns:p14="http://schemas.microsoft.com/office/powerpoint/2010/main" val="917018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F3BEE-D582-9E48-785B-F13EC5596549}"/>
              </a:ext>
            </a:extLst>
          </p:cNvPr>
          <p:cNvSpPr>
            <a:spLocks noGrp="1"/>
          </p:cNvSpPr>
          <p:nvPr>
            <p:ph type="title"/>
          </p:nvPr>
        </p:nvSpPr>
        <p:spPr/>
        <p:txBody>
          <a:bodyPr>
            <a:normAutofit fontScale="90000"/>
          </a:bodyPr>
          <a:lstStyle/>
          <a:p>
            <a:r>
              <a:rPr kumimoji="1" lang="ja-JP" altLang="en-US" dirty="0"/>
              <a:t>テーブルの属性（列）と行</a:t>
            </a:r>
          </a:p>
        </p:txBody>
      </p:sp>
      <p:sp>
        <p:nvSpPr>
          <p:cNvPr id="3" name="コンテンツ プレースホルダー 2">
            <a:extLst>
              <a:ext uri="{FF2B5EF4-FFF2-40B4-BE49-F238E27FC236}">
                <a16:creationId xmlns:a16="http://schemas.microsoft.com/office/drawing/2014/main" id="{FBB331CE-D3C7-AB28-24B4-1AE82D7079B2}"/>
              </a:ext>
            </a:extLst>
          </p:cNvPr>
          <p:cNvSpPr>
            <a:spLocks noGrp="1"/>
          </p:cNvSpPr>
          <p:nvPr>
            <p:ph idx="1"/>
          </p:nvPr>
        </p:nvSpPr>
        <p:spPr>
          <a:xfrm>
            <a:off x="4902049" y="846253"/>
            <a:ext cx="4112095" cy="5333166"/>
          </a:xfrm>
        </p:spPr>
        <p:txBody>
          <a:bodyPr>
            <a:normAutofit/>
          </a:bodyPr>
          <a:lstStyle/>
          <a:p>
            <a:pPr marL="0" indent="0">
              <a:buNone/>
            </a:pPr>
            <a:r>
              <a:rPr kumimoji="1" lang="ja-JP" altLang="en-US" sz="2400" b="1" dirty="0"/>
              <a:t>属性（列）</a:t>
            </a:r>
            <a:endParaRPr kumimoji="1" lang="en-US" altLang="ja-JP" sz="2400" b="1" dirty="0"/>
          </a:p>
          <a:p>
            <a:r>
              <a:rPr lang="ja-JP" altLang="en-US" sz="2400" dirty="0"/>
              <a:t>データの種類に対応する</a:t>
            </a:r>
            <a:endParaRPr lang="en-US" altLang="ja-JP" sz="2400" dirty="0"/>
          </a:p>
          <a:p>
            <a:pPr marL="0" indent="0">
              <a:buNone/>
            </a:pPr>
            <a:r>
              <a:rPr lang="ja-JP" altLang="en-US" sz="2400" dirty="0"/>
              <a:t>例：</a:t>
            </a:r>
            <a:r>
              <a:rPr lang="en-US" altLang="ja-JP" sz="2400" dirty="0"/>
              <a:t>ID</a:t>
            </a:r>
            <a:r>
              <a:rPr lang="ja-JP" altLang="en-US" sz="2400" dirty="0"/>
              <a:t>、商品名、単価など</a:t>
            </a:r>
            <a:endParaRPr lang="en-US" altLang="ja-JP" sz="2400" dirty="0"/>
          </a:p>
          <a:p>
            <a:pPr marL="0" indent="0">
              <a:buNone/>
            </a:pPr>
            <a:endParaRPr lang="en-US" altLang="ja-JP" sz="2400" dirty="0"/>
          </a:p>
          <a:p>
            <a:pPr marL="0" indent="0">
              <a:buNone/>
            </a:pPr>
            <a:r>
              <a:rPr kumimoji="1" lang="ja-JP" altLang="en-US" sz="2400" b="1" dirty="0"/>
              <a:t>行</a:t>
            </a:r>
            <a:endParaRPr kumimoji="1" lang="en-US" altLang="ja-JP" sz="2400" b="1" dirty="0"/>
          </a:p>
          <a:p>
            <a:r>
              <a:rPr lang="ja-JP" altLang="en-US" sz="2400" dirty="0"/>
              <a:t>属性に基づいた具体的なデータの集まり</a:t>
            </a:r>
            <a:endParaRPr lang="en-US" altLang="ja-JP" sz="2400" dirty="0"/>
          </a:p>
          <a:p>
            <a:pPr marL="0" indent="0">
              <a:buNone/>
            </a:pPr>
            <a:r>
              <a:rPr kumimoji="1" lang="ja-JP" altLang="en-US" sz="2400" dirty="0"/>
              <a:t>例：「</a:t>
            </a:r>
            <a:r>
              <a:rPr kumimoji="1" lang="en-US" altLang="ja-JP" sz="2400" b="1" dirty="0"/>
              <a:t>1 </a:t>
            </a:r>
            <a:r>
              <a:rPr kumimoji="1" lang="ja-JP" altLang="en-US" sz="2400" b="1" dirty="0"/>
              <a:t>みかん </a:t>
            </a:r>
            <a:r>
              <a:rPr kumimoji="1" lang="en-US" altLang="ja-JP" sz="2400" b="1" dirty="0"/>
              <a:t>50</a:t>
            </a:r>
            <a:r>
              <a:rPr kumimoji="1" lang="ja-JP" altLang="en-US" sz="2400" dirty="0"/>
              <a:t>」など</a:t>
            </a:r>
          </a:p>
        </p:txBody>
      </p:sp>
      <p:sp>
        <p:nvSpPr>
          <p:cNvPr id="4" name="スライド番号プレースホルダー 3">
            <a:extLst>
              <a:ext uri="{FF2B5EF4-FFF2-40B4-BE49-F238E27FC236}">
                <a16:creationId xmlns:a16="http://schemas.microsoft.com/office/drawing/2014/main" id="{3BDC247B-A2EA-A0B0-3A2E-F8C380A1DE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table">
            <a:extLst>
              <a:ext uri="{FF2B5EF4-FFF2-40B4-BE49-F238E27FC236}">
                <a16:creationId xmlns:a16="http://schemas.microsoft.com/office/drawing/2014/main" id="{0312E8CD-0630-5960-A9F3-D54AEA236585}"/>
              </a:ext>
            </a:extLst>
          </p:cNvPr>
          <p:cNvPicPr>
            <a:picLocks noChangeAspect="1"/>
          </p:cNvPicPr>
          <p:nvPr/>
        </p:nvPicPr>
        <p:blipFill>
          <a:blip r:embed="rId2"/>
          <a:stretch>
            <a:fillRect/>
          </a:stretch>
        </p:blipFill>
        <p:spPr>
          <a:xfrm>
            <a:off x="0" y="2631658"/>
            <a:ext cx="4736706" cy="1191696"/>
          </a:xfrm>
          <a:prstGeom prst="rect">
            <a:avLst/>
          </a:prstGeom>
        </p:spPr>
      </p:pic>
      <p:pic>
        <p:nvPicPr>
          <p:cNvPr id="6" name="図 5">
            <a:extLst>
              <a:ext uri="{FF2B5EF4-FFF2-40B4-BE49-F238E27FC236}">
                <a16:creationId xmlns:a16="http://schemas.microsoft.com/office/drawing/2014/main" id="{9BE0208D-F4AE-2E37-4A29-C9203746A9EA}"/>
              </a:ext>
            </a:extLst>
          </p:cNvPr>
          <p:cNvPicPr>
            <a:picLocks noChangeAspect="1"/>
          </p:cNvPicPr>
          <p:nvPr/>
        </p:nvPicPr>
        <p:blipFill>
          <a:blip r:embed="rId3"/>
          <a:stretch>
            <a:fillRect/>
          </a:stretch>
        </p:blipFill>
        <p:spPr>
          <a:xfrm>
            <a:off x="360947" y="982788"/>
            <a:ext cx="2549983" cy="1557278"/>
          </a:xfrm>
          <a:prstGeom prst="rect">
            <a:avLst/>
          </a:prstGeom>
        </p:spPr>
      </p:pic>
    </p:spTree>
    <p:extLst>
      <p:ext uri="{BB962C8B-B14F-4D97-AF65-F5344CB8AC3E}">
        <p14:creationId xmlns:p14="http://schemas.microsoft.com/office/powerpoint/2010/main" val="497578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NULL </a:t>
            </a:r>
            <a:r>
              <a:rPr kumimoji="1" lang="ja-JP" altLang="en-US" dirty="0"/>
              <a:t>を使う例（１）</a:t>
            </a:r>
          </a:p>
        </p:txBody>
      </p:sp>
      <p:sp>
        <p:nvSpPr>
          <p:cNvPr id="3" name="コンテンツ プレースホルダー 2"/>
          <p:cNvSpPr>
            <a:spLocks noGrp="1"/>
          </p:cNvSpPr>
          <p:nvPr>
            <p:ph idx="1"/>
          </p:nvPr>
        </p:nvSpPr>
        <p:spPr/>
        <p:txBody>
          <a:bodyPr/>
          <a:lstStyle/>
          <a:p>
            <a:r>
              <a:rPr kumimoji="1" lang="ja-JP" altLang="en-US" dirty="0"/>
              <a:t>カレーライスの値段が，</a:t>
            </a:r>
            <a:r>
              <a:rPr kumimoji="1" lang="ja-JP" altLang="en-US" b="1" u="sng" dirty="0">
                <a:solidFill>
                  <a:srgbClr val="FF0000"/>
                </a:solidFill>
              </a:rPr>
              <a:t>まだ決まっていない</a:t>
            </a:r>
            <a:r>
              <a:rPr kumimoji="1" lang="ja-JP" altLang="en-US" dirty="0"/>
              <a:t>（未定）</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p:cNvGraphicFramePr>
            <a:graphicFrameLocks noGrp="1"/>
          </p:cNvGraphicFramePr>
          <p:nvPr/>
        </p:nvGraphicFramePr>
        <p:xfrm>
          <a:off x="1028700" y="2353191"/>
          <a:ext cx="3929560" cy="1737360"/>
        </p:xfrm>
        <a:graphic>
          <a:graphicData uri="http://schemas.openxmlformats.org/drawingml/2006/table">
            <a:tbl>
              <a:tblPr firstRow="1" bandRow="1">
                <a:tableStyleId>{5C22544A-7EE6-4342-B048-85BDC9FD1C3A}</a:tableStyleId>
              </a:tblPr>
              <a:tblGrid>
                <a:gridCol w="2268977">
                  <a:extLst>
                    <a:ext uri="{9D8B030D-6E8A-4147-A177-3AD203B41FA5}">
                      <a16:colId xmlns:a16="http://schemas.microsoft.com/office/drawing/2014/main" val="20000"/>
                    </a:ext>
                  </a:extLst>
                </a:gridCol>
                <a:gridCol w="1660583">
                  <a:extLst>
                    <a:ext uri="{9D8B030D-6E8A-4147-A177-3AD203B41FA5}">
                      <a16:colId xmlns:a16="http://schemas.microsoft.com/office/drawing/2014/main" val="20001"/>
                    </a:ext>
                  </a:extLst>
                </a:gridCol>
              </a:tblGrid>
              <a:tr h="434340">
                <a:tc>
                  <a:txBody>
                    <a:bodyPr/>
                    <a:lstStyle/>
                    <a:p>
                      <a:pPr algn="ctr"/>
                      <a:r>
                        <a:rPr kumimoji="1" lang="ja-JP" altLang="en-US" sz="2400" dirty="0"/>
                        <a:t>商品</a:t>
                      </a:r>
                    </a:p>
                  </a:txBody>
                  <a:tcPr marL="68580" marR="68580" marT="34290" marB="34290"/>
                </a:tc>
                <a:tc>
                  <a:txBody>
                    <a:bodyPr/>
                    <a:lstStyle/>
                    <a:p>
                      <a:pPr algn="ctr"/>
                      <a:r>
                        <a:rPr kumimoji="1" lang="ja-JP" altLang="en-US" sz="2400" dirty="0"/>
                        <a:t>価格</a:t>
                      </a:r>
                    </a:p>
                  </a:txBody>
                  <a:tcPr marL="68580" marR="68580" marT="34290" marB="34290"/>
                </a:tc>
                <a:extLst>
                  <a:ext uri="{0D108BD9-81ED-4DB2-BD59-A6C34878D82A}">
                    <a16:rowId xmlns:a16="http://schemas.microsoft.com/office/drawing/2014/main" val="10000"/>
                  </a:ext>
                </a:extLst>
              </a:tr>
              <a:tr h="434340">
                <a:tc>
                  <a:txBody>
                    <a:bodyPr/>
                    <a:lstStyle/>
                    <a:p>
                      <a:pPr algn="r"/>
                      <a:r>
                        <a:rPr kumimoji="1" lang="ja-JP" altLang="en-US" sz="2400" dirty="0"/>
                        <a:t>かき氷</a:t>
                      </a:r>
                    </a:p>
                  </a:txBody>
                  <a:tcPr marL="68580" marR="68580" marT="34290" marB="34290"/>
                </a:tc>
                <a:tc>
                  <a:txBody>
                    <a:bodyPr/>
                    <a:lstStyle/>
                    <a:p>
                      <a:pPr algn="r"/>
                      <a:r>
                        <a:rPr kumimoji="1" lang="en-US" altLang="ja-JP" sz="2400" dirty="0"/>
                        <a:t>400</a:t>
                      </a:r>
                      <a:endParaRPr kumimoji="1" lang="ja-JP" altLang="en-US" sz="2400" dirty="0"/>
                    </a:p>
                  </a:txBody>
                  <a:tcPr marL="68580" marR="68580" marT="34290" marB="34290"/>
                </a:tc>
                <a:extLst>
                  <a:ext uri="{0D108BD9-81ED-4DB2-BD59-A6C34878D82A}">
                    <a16:rowId xmlns:a16="http://schemas.microsoft.com/office/drawing/2014/main" val="10001"/>
                  </a:ext>
                </a:extLst>
              </a:tr>
              <a:tr h="434340">
                <a:tc>
                  <a:txBody>
                    <a:bodyPr/>
                    <a:lstStyle/>
                    <a:p>
                      <a:pPr algn="r"/>
                      <a:r>
                        <a:rPr kumimoji="1" lang="ja-JP" altLang="en-US" sz="2400" dirty="0"/>
                        <a:t>カレーライス</a:t>
                      </a:r>
                    </a:p>
                  </a:txBody>
                  <a:tcPr marL="68580" marR="68580" marT="34290" marB="34290">
                    <a:solidFill>
                      <a:srgbClr val="FFC000"/>
                    </a:solidFill>
                  </a:tcPr>
                </a:tc>
                <a:tc>
                  <a:txBody>
                    <a:bodyPr/>
                    <a:lstStyle/>
                    <a:p>
                      <a:pPr algn="r"/>
                      <a:r>
                        <a:rPr kumimoji="1" lang="en-US" altLang="ja-JP" sz="2400" b="1" dirty="0">
                          <a:solidFill>
                            <a:srgbClr val="C00000"/>
                          </a:solidFill>
                        </a:rPr>
                        <a:t>NULL</a:t>
                      </a:r>
                      <a:endParaRPr kumimoji="1" lang="ja-JP" altLang="en-US" sz="2400" b="1" dirty="0">
                        <a:solidFill>
                          <a:srgbClr val="C00000"/>
                        </a:solidFill>
                      </a:endParaRPr>
                    </a:p>
                  </a:txBody>
                  <a:tcPr marL="68580" marR="68580" marT="34290" marB="34290">
                    <a:solidFill>
                      <a:srgbClr val="FFC000"/>
                    </a:solidFill>
                  </a:tcPr>
                </a:tc>
                <a:extLst>
                  <a:ext uri="{0D108BD9-81ED-4DB2-BD59-A6C34878D82A}">
                    <a16:rowId xmlns:a16="http://schemas.microsoft.com/office/drawing/2014/main" val="10002"/>
                  </a:ext>
                </a:extLst>
              </a:tr>
              <a:tr h="434340">
                <a:tc>
                  <a:txBody>
                    <a:bodyPr/>
                    <a:lstStyle/>
                    <a:p>
                      <a:pPr algn="r"/>
                      <a:r>
                        <a:rPr kumimoji="1" lang="ja-JP" altLang="en-US" sz="2400" dirty="0"/>
                        <a:t>サイダー</a:t>
                      </a:r>
                    </a:p>
                  </a:txBody>
                  <a:tcPr marL="68580" marR="68580" marT="34290" marB="34290"/>
                </a:tc>
                <a:tc>
                  <a:txBody>
                    <a:bodyPr/>
                    <a:lstStyle/>
                    <a:p>
                      <a:pPr algn="r"/>
                      <a:r>
                        <a:rPr kumimoji="1" lang="en-US" altLang="ja-JP" sz="2400" dirty="0"/>
                        <a:t>200</a:t>
                      </a:r>
                      <a:endParaRPr kumimoji="1" lang="ja-JP" altLang="en-US" sz="2400" dirty="0"/>
                    </a:p>
                  </a:txBody>
                  <a:tcPr marL="68580" marR="68580" marT="34290" marB="34290"/>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5158091" y="3221872"/>
            <a:ext cx="3416320"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値段は，必ず決まるはずだが，</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まだ決まっていない</a:t>
            </a:r>
            <a:endParaRPr kumimoji="1" lang="en-US" altLang="ja-JP" sz="1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19916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NULL </a:t>
            </a:r>
            <a:r>
              <a:rPr kumimoji="1" lang="ja-JP" altLang="en-US" dirty="0"/>
              <a:t>を使う例（</a:t>
            </a:r>
            <a:r>
              <a:rPr lang="ja-JP" altLang="en-US" dirty="0"/>
              <a:t>２</a:t>
            </a:r>
            <a:r>
              <a:rPr kumimoji="1" lang="ja-JP" altLang="en-US" dirty="0"/>
              <a:t>）</a:t>
            </a:r>
          </a:p>
        </p:txBody>
      </p:sp>
      <p:sp>
        <p:nvSpPr>
          <p:cNvPr id="3" name="コンテンツ プレースホルダー 2"/>
          <p:cNvSpPr>
            <a:spLocks noGrp="1"/>
          </p:cNvSpPr>
          <p:nvPr>
            <p:ph idx="1"/>
          </p:nvPr>
        </p:nvSpPr>
        <p:spPr/>
        <p:txBody>
          <a:bodyPr/>
          <a:lstStyle/>
          <a:p>
            <a:r>
              <a:rPr lang="ja-JP" altLang="en-US" dirty="0"/>
              <a:t>試合をしていないので，勝率は</a:t>
            </a:r>
            <a:r>
              <a:rPr lang="ja-JP" altLang="en-US" b="1" dirty="0">
                <a:solidFill>
                  <a:srgbClr val="FF0000"/>
                </a:solidFill>
              </a:rPr>
              <a:t>存在しない</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p:cNvGraphicFramePr>
            <a:graphicFrameLocks noGrp="1"/>
          </p:cNvGraphicFramePr>
          <p:nvPr/>
        </p:nvGraphicFramePr>
        <p:xfrm>
          <a:off x="504021" y="2353191"/>
          <a:ext cx="5147632" cy="1737360"/>
        </p:xfrm>
        <a:graphic>
          <a:graphicData uri="http://schemas.openxmlformats.org/drawingml/2006/table">
            <a:tbl>
              <a:tblPr firstRow="1" bandRow="1">
                <a:tableStyleId>{5C22544A-7EE6-4342-B048-85BDC9FD1C3A}</a:tableStyleId>
              </a:tblPr>
              <a:tblGrid>
                <a:gridCol w="1490526">
                  <a:extLst>
                    <a:ext uri="{9D8B030D-6E8A-4147-A177-3AD203B41FA5}">
                      <a16:colId xmlns:a16="http://schemas.microsoft.com/office/drawing/2014/main" val="20000"/>
                    </a:ext>
                  </a:extLst>
                </a:gridCol>
                <a:gridCol w="1306403">
                  <a:extLst>
                    <a:ext uri="{9D8B030D-6E8A-4147-A177-3AD203B41FA5}">
                      <a16:colId xmlns:a16="http://schemas.microsoft.com/office/drawing/2014/main" val="20001"/>
                    </a:ext>
                  </a:extLst>
                </a:gridCol>
                <a:gridCol w="1065458">
                  <a:extLst>
                    <a:ext uri="{9D8B030D-6E8A-4147-A177-3AD203B41FA5}">
                      <a16:colId xmlns:a16="http://schemas.microsoft.com/office/drawing/2014/main" val="20002"/>
                    </a:ext>
                  </a:extLst>
                </a:gridCol>
                <a:gridCol w="1285245">
                  <a:extLst>
                    <a:ext uri="{9D8B030D-6E8A-4147-A177-3AD203B41FA5}">
                      <a16:colId xmlns:a16="http://schemas.microsoft.com/office/drawing/2014/main" val="20003"/>
                    </a:ext>
                  </a:extLst>
                </a:gridCol>
              </a:tblGrid>
              <a:tr h="434340">
                <a:tc>
                  <a:txBody>
                    <a:bodyPr/>
                    <a:lstStyle/>
                    <a:p>
                      <a:pPr algn="ctr"/>
                      <a:r>
                        <a:rPr kumimoji="1" lang="ja-JP" altLang="en-US" sz="2400" dirty="0"/>
                        <a:t>チーム名</a:t>
                      </a:r>
                    </a:p>
                  </a:txBody>
                  <a:tcPr marL="68580" marR="68580" marT="34290" marB="34290"/>
                </a:tc>
                <a:tc>
                  <a:txBody>
                    <a:bodyPr/>
                    <a:lstStyle/>
                    <a:p>
                      <a:pPr algn="ctr"/>
                      <a:r>
                        <a:rPr kumimoji="1" lang="ja-JP" altLang="en-US" sz="2400" dirty="0"/>
                        <a:t>試合数</a:t>
                      </a:r>
                    </a:p>
                  </a:txBody>
                  <a:tcPr marL="68580" marR="68580" marT="34290" marB="34290"/>
                </a:tc>
                <a:tc>
                  <a:txBody>
                    <a:bodyPr/>
                    <a:lstStyle/>
                    <a:p>
                      <a:pPr algn="ctr"/>
                      <a:r>
                        <a:rPr kumimoji="1" lang="ja-JP" altLang="en-US" sz="2400" dirty="0"/>
                        <a:t>勝ち数</a:t>
                      </a:r>
                    </a:p>
                  </a:txBody>
                  <a:tcPr marL="68580" marR="68580" marT="34290" marB="34290"/>
                </a:tc>
                <a:tc>
                  <a:txBody>
                    <a:bodyPr/>
                    <a:lstStyle/>
                    <a:p>
                      <a:pPr algn="ctr"/>
                      <a:r>
                        <a:rPr kumimoji="1" lang="ja-JP" altLang="en-US" sz="2400" dirty="0"/>
                        <a:t>勝率</a:t>
                      </a:r>
                    </a:p>
                  </a:txBody>
                  <a:tcPr marL="68580" marR="68580" marT="34290" marB="34290"/>
                </a:tc>
                <a:extLst>
                  <a:ext uri="{0D108BD9-81ED-4DB2-BD59-A6C34878D82A}">
                    <a16:rowId xmlns:a16="http://schemas.microsoft.com/office/drawing/2014/main" val="10000"/>
                  </a:ext>
                </a:extLst>
              </a:tr>
              <a:tr h="434340">
                <a:tc>
                  <a:txBody>
                    <a:bodyPr/>
                    <a:lstStyle/>
                    <a:p>
                      <a:pPr algn="r"/>
                      <a:r>
                        <a:rPr kumimoji="1" lang="en-US" altLang="ja-JP" sz="2400" dirty="0"/>
                        <a:t>A</a:t>
                      </a:r>
                      <a:endParaRPr kumimoji="1" lang="ja-JP" altLang="en-US" sz="2400" dirty="0"/>
                    </a:p>
                  </a:txBody>
                  <a:tcPr marL="68580" marR="68580" marT="34290" marB="34290"/>
                </a:tc>
                <a:tc>
                  <a:txBody>
                    <a:bodyPr/>
                    <a:lstStyle/>
                    <a:p>
                      <a:pPr algn="r"/>
                      <a:r>
                        <a:rPr kumimoji="1" lang="en-US" altLang="ja-JP" sz="2400" dirty="0"/>
                        <a:t>10</a:t>
                      </a:r>
                      <a:endParaRPr kumimoji="1" lang="ja-JP" altLang="en-US" sz="2400" dirty="0"/>
                    </a:p>
                  </a:txBody>
                  <a:tcPr marL="68580" marR="68580" marT="34290" marB="34290"/>
                </a:tc>
                <a:tc>
                  <a:txBody>
                    <a:bodyPr/>
                    <a:lstStyle/>
                    <a:p>
                      <a:pPr algn="r"/>
                      <a:r>
                        <a:rPr kumimoji="1" lang="en-US" altLang="ja-JP" sz="2400" dirty="0"/>
                        <a:t>6</a:t>
                      </a:r>
                      <a:endParaRPr kumimoji="1" lang="ja-JP" altLang="en-US" sz="2400" dirty="0"/>
                    </a:p>
                  </a:txBody>
                  <a:tcPr marL="68580" marR="68580" marT="34290" marB="34290"/>
                </a:tc>
                <a:tc>
                  <a:txBody>
                    <a:bodyPr/>
                    <a:lstStyle/>
                    <a:p>
                      <a:pPr algn="r"/>
                      <a:r>
                        <a:rPr kumimoji="1" lang="en-US" altLang="ja-JP" sz="2400" dirty="0"/>
                        <a:t>0.6</a:t>
                      </a:r>
                      <a:endParaRPr kumimoji="1" lang="ja-JP" altLang="en-US" sz="2400" dirty="0"/>
                    </a:p>
                  </a:txBody>
                  <a:tcPr marL="68580" marR="68580" marT="34290" marB="34290"/>
                </a:tc>
                <a:extLst>
                  <a:ext uri="{0D108BD9-81ED-4DB2-BD59-A6C34878D82A}">
                    <a16:rowId xmlns:a16="http://schemas.microsoft.com/office/drawing/2014/main" val="10001"/>
                  </a:ext>
                </a:extLst>
              </a:tr>
              <a:tr h="434340">
                <a:tc>
                  <a:txBody>
                    <a:bodyPr/>
                    <a:lstStyle/>
                    <a:p>
                      <a:pPr algn="r"/>
                      <a:r>
                        <a:rPr kumimoji="1" lang="en-US" altLang="ja-JP" sz="2400" dirty="0"/>
                        <a:t>B</a:t>
                      </a:r>
                      <a:endParaRPr kumimoji="1" lang="ja-JP" altLang="en-US" sz="2400" dirty="0"/>
                    </a:p>
                  </a:txBody>
                  <a:tcPr marL="68580" marR="68580" marT="34290" marB="34290"/>
                </a:tc>
                <a:tc>
                  <a:txBody>
                    <a:bodyPr/>
                    <a:lstStyle/>
                    <a:p>
                      <a:pPr algn="r"/>
                      <a:r>
                        <a:rPr kumimoji="1" lang="en-US" altLang="ja-JP" sz="2400" dirty="0"/>
                        <a:t>4</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tc>
                  <a:txBody>
                    <a:bodyPr/>
                    <a:lstStyle/>
                    <a:p>
                      <a:pPr algn="r"/>
                      <a:r>
                        <a:rPr kumimoji="1" lang="en-US" altLang="ja-JP" sz="2400" dirty="0"/>
                        <a:t>0.75</a:t>
                      </a:r>
                      <a:endParaRPr kumimoji="1" lang="ja-JP" altLang="en-US" sz="2400" dirty="0"/>
                    </a:p>
                  </a:txBody>
                  <a:tcPr marL="68580" marR="68580" marT="34290" marB="34290"/>
                </a:tc>
                <a:extLst>
                  <a:ext uri="{0D108BD9-81ED-4DB2-BD59-A6C34878D82A}">
                    <a16:rowId xmlns:a16="http://schemas.microsoft.com/office/drawing/2014/main" val="10002"/>
                  </a:ext>
                </a:extLst>
              </a:tr>
              <a:tr h="434340">
                <a:tc>
                  <a:txBody>
                    <a:bodyPr/>
                    <a:lstStyle/>
                    <a:p>
                      <a:pPr algn="r"/>
                      <a:r>
                        <a:rPr kumimoji="1" lang="en-US" altLang="ja-JP" sz="2400" dirty="0"/>
                        <a:t>C</a:t>
                      </a:r>
                      <a:endParaRPr kumimoji="1" lang="ja-JP" altLang="en-US" sz="2400" dirty="0"/>
                    </a:p>
                  </a:txBody>
                  <a:tcPr marL="68580" marR="68580" marT="34290" marB="34290">
                    <a:solidFill>
                      <a:srgbClr val="FFC000"/>
                    </a:solidFill>
                  </a:tcPr>
                </a:tc>
                <a:tc>
                  <a:txBody>
                    <a:bodyPr/>
                    <a:lstStyle/>
                    <a:p>
                      <a:pPr algn="r"/>
                      <a:r>
                        <a:rPr kumimoji="1" lang="en-US" altLang="ja-JP" sz="2400" dirty="0"/>
                        <a:t>0</a:t>
                      </a:r>
                      <a:endParaRPr kumimoji="1" lang="ja-JP" altLang="en-US" sz="2400" dirty="0"/>
                    </a:p>
                  </a:txBody>
                  <a:tcPr marL="68580" marR="68580" marT="34290" marB="34290">
                    <a:solidFill>
                      <a:srgbClr val="FFC000"/>
                    </a:solidFill>
                  </a:tcPr>
                </a:tc>
                <a:tc>
                  <a:txBody>
                    <a:bodyPr/>
                    <a:lstStyle/>
                    <a:p>
                      <a:pPr algn="r"/>
                      <a:r>
                        <a:rPr kumimoji="1" lang="en-US" altLang="ja-JP" sz="2400" dirty="0"/>
                        <a:t>0</a:t>
                      </a:r>
                      <a:endParaRPr kumimoji="1" lang="ja-JP" altLang="en-US" sz="2400" dirty="0"/>
                    </a:p>
                  </a:txBody>
                  <a:tcPr marL="68580" marR="68580" marT="34290" marB="34290">
                    <a:solidFill>
                      <a:srgbClr val="FFC000"/>
                    </a:solidFill>
                  </a:tcPr>
                </a:tc>
                <a:tc>
                  <a:txBody>
                    <a:bodyPr/>
                    <a:lstStyle/>
                    <a:p>
                      <a:pPr algn="r"/>
                      <a:r>
                        <a:rPr kumimoji="1" lang="en-US" altLang="ja-JP" sz="2400" b="1" dirty="0">
                          <a:solidFill>
                            <a:srgbClr val="C00000"/>
                          </a:solidFill>
                        </a:rPr>
                        <a:t>NULL</a:t>
                      </a:r>
                      <a:endParaRPr kumimoji="1" lang="ja-JP" altLang="en-US" sz="2400" b="1" dirty="0">
                        <a:solidFill>
                          <a:srgbClr val="C00000"/>
                        </a:solidFill>
                      </a:endParaRPr>
                    </a:p>
                  </a:txBody>
                  <a:tcPr marL="68580" marR="68580" marT="34290" marB="34290">
                    <a:solidFill>
                      <a:srgbClr val="FFC000"/>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5829505" y="3683701"/>
            <a:ext cx="272382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試合をしていないので，</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勝率は</a:t>
            </a:r>
            <a:r>
              <a:rPr kumimoji="1" lang="ja-JP" altLang="en-US" sz="1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存在しない</a:t>
            </a:r>
            <a:endParaRPr kumimoji="1" lang="en-US" altLang="ja-JP" sz="1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466287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98FF49-8B37-4885-AD87-CE56170E81FD}"/>
              </a:ext>
            </a:extLst>
          </p:cNvPr>
          <p:cNvSpPr>
            <a:spLocks noGrp="1"/>
          </p:cNvSpPr>
          <p:nvPr>
            <p:ph type="title"/>
          </p:nvPr>
        </p:nvSpPr>
        <p:spPr/>
        <p:txBody>
          <a:bodyPr>
            <a:normAutofit fontScale="90000"/>
          </a:bodyPr>
          <a:lstStyle/>
          <a:p>
            <a:r>
              <a:rPr kumimoji="1" lang="en-US" altLang="ja-JP" dirty="0"/>
              <a:t>NULL</a:t>
            </a:r>
            <a:r>
              <a:rPr kumimoji="1" lang="ja-JP" altLang="en-US" dirty="0"/>
              <a:t>、</a:t>
            </a:r>
            <a:r>
              <a:rPr kumimoji="1" lang="en-US" altLang="ja-JP" dirty="0"/>
              <a:t>IS NULL</a:t>
            </a:r>
            <a:r>
              <a:rPr kumimoji="1" lang="ja-JP" altLang="en-US" dirty="0"/>
              <a:t>、</a:t>
            </a:r>
            <a:r>
              <a:rPr kumimoji="1" lang="en-US" altLang="ja-JP" dirty="0"/>
              <a:t>IS NOT NULL</a:t>
            </a:r>
            <a:endParaRPr kumimoji="1" lang="ja-JP" altLang="en-US" dirty="0"/>
          </a:p>
        </p:txBody>
      </p:sp>
      <p:sp>
        <p:nvSpPr>
          <p:cNvPr id="3" name="コンテンツ プレースホルダー 2">
            <a:extLst>
              <a:ext uri="{FF2B5EF4-FFF2-40B4-BE49-F238E27FC236}">
                <a16:creationId xmlns:a16="http://schemas.microsoft.com/office/drawing/2014/main" id="{216C7423-5DF4-4715-ACE9-42C03067336B}"/>
              </a:ext>
            </a:extLst>
          </p:cNvPr>
          <p:cNvSpPr>
            <a:spLocks noGrp="1"/>
          </p:cNvSpPr>
          <p:nvPr>
            <p:ph idx="1"/>
          </p:nvPr>
        </p:nvSpPr>
        <p:spPr>
          <a:xfrm>
            <a:off x="217571" y="644893"/>
            <a:ext cx="8669755" cy="5333166"/>
          </a:xfrm>
        </p:spPr>
        <p:txBody>
          <a:bodyPr/>
          <a:lstStyle/>
          <a:p>
            <a:r>
              <a:rPr lang="en-US" altLang="ja-JP" b="1" dirty="0"/>
              <a:t>IS NULL</a:t>
            </a:r>
          </a:p>
          <a:p>
            <a:pPr marL="0" indent="0">
              <a:buNone/>
            </a:pPr>
            <a:r>
              <a:rPr lang="en-US" altLang="ja-JP" dirty="0"/>
              <a:t>	NULL </a:t>
            </a:r>
            <a:r>
              <a:rPr lang="ja-JP" altLang="en-US" dirty="0"/>
              <a:t>であることを条件</a:t>
            </a:r>
            <a:endParaRPr lang="en-US" altLang="ja-JP" dirty="0"/>
          </a:p>
          <a:p>
            <a:pPr marL="0" indent="0">
              <a:buNone/>
            </a:pPr>
            <a:r>
              <a:rPr lang="en-US" altLang="ja-JP" sz="2800" b="1" dirty="0"/>
              <a:t>	</a:t>
            </a:r>
            <a:r>
              <a:rPr lang="en-US" altLang="ja-JP" sz="2800" b="1" dirty="0">
                <a:solidFill>
                  <a:srgbClr val="C00000"/>
                </a:solidFill>
              </a:rPr>
              <a:t>select</a:t>
            </a:r>
            <a:r>
              <a:rPr lang="en-US" altLang="ja-JP" sz="2800" dirty="0"/>
              <a:t> *</a:t>
            </a:r>
            <a:r>
              <a:rPr lang="ja-JP" altLang="en-US" sz="2800" dirty="0"/>
              <a:t> </a:t>
            </a:r>
            <a:r>
              <a:rPr lang="en-US" altLang="ja-JP" sz="2800" b="1" dirty="0">
                <a:solidFill>
                  <a:srgbClr val="C00000"/>
                </a:solidFill>
              </a:rPr>
              <a:t>from</a:t>
            </a:r>
            <a:r>
              <a:rPr lang="en-US" altLang="ja-JP" sz="2800" dirty="0"/>
              <a:t> T </a:t>
            </a:r>
            <a:r>
              <a:rPr lang="en-US" altLang="ja-JP" sz="2800" b="1" dirty="0">
                <a:solidFill>
                  <a:srgbClr val="C00000"/>
                </a:solidFill>
              </a:rPr>
              <a:t>where</a:t>
            </a:r>
            <a:r>
              <a:rPr lang="en-US" altLang="ja-JP" sz="2800" dirty="0"/>
              <a:t> </a:t>
            </a:r>
            <a:r>
              <a:rPr lang="ja-JP" altLang="en-US" sz="2800" dirty="0"/>
              <a:t>価格 </a:t>
            </a:r>
            <a:r>
              <a:rPr lang="en-US" altLang="ja-JP" sz="2800" b="1" dirty="0">
                <a:solidFill>
                  <a:srgbClr val="C00000"/>
                </a:solidFill>
              </a:rPr>
              <a:t>IS NULL</a:t>
            </a:r>
            <a:r>
              <a:rPr lang="en-US" altLang="ja-JP" sz="2800" dirty="0"/>
              <a:t>;</a:t>
            </a:r>
          </a:p>
          <a:p>
            <a:pPr marL="0" indent="0">
              <a:buNone/>
            </a:pPr>
            <a:endParaRPr lang="en-US" altLang="ja-JP" b="1" dirty="0"/>
          </a:p>
          <a:p>
            <a:r>
              <a:rPr lang="en-US" altLang="ja-JP" b="1" dirty="0"/>
              <a:t>IS NOT NULL</a:t>
            </a:r>
          </a:p>
          <a:p>
            <a:pPr marL="0" indent="0">
              <a:buNone/>
            </a:pPr>
            <a:r>
              <a:rPr lang="en-US" altLang="ja-JP" dirty="0"/>
              <a:t>	NULL </a:t>
            </a:r>
            <a:r>
              <a:rPr lang="ja-JP" altLang="en-US" dirty="0"/>
              <a:t>で</a:t>
            </a:r>
            <a:r>
              <a:rPr lang="ja-JP" altLang="en-US" b="1" u="sng" dirty="0">
                <a:solidFill>
                  <a:srgbClr val="FF0000"/>
                </a:solidFill>
              </a:rPr>
              <a:t>ない</a:t>
            </a:r>
            <a:r>
              <a:rPr lang="ja-JP" altLang="en-US" dirty="0"/>
              <a:t>ことを条件</a:t>
            </a:r>
            <a:endParaRPr lang="en-US" altLang="ja-JP" b="1" dirty="0"/>
          </a:p>
          <a:p>
            <a:pPr marL="0" indent="0">
              <a:buNone/>
            </a:pPr>
            <a:r>
              <a:rPr lang="en-US" altLang="ja-JP" sz="2400" b="1" dirty="0"/>
              <a:t>	</a:t>
            </a:r>
            <a:r>
              <a:rPr lang="en-US" altLang="ja-JP" sz="2400" b="1" dirty="0">
                <a:solidFill>
                  <a:srgbClr val="C00000"/>
                </a:solidFill>
              </a:rPr>
              <a:t>select</a:t>
            </a:r>
            <a:r>
              <a:rPr lang="en-US" altLang="ja-JP" sz="2400" dirty="0"/>
              <a:t> *</a:t>
            </a:r>
            <a:r>
              <a:rPr lang="ja-JP" altLang="en-US" sz="2400" dirty="0"/>
              <a:t> </a:t>
            </a:r>
            <a:r>
              <a:rPr lang="en-US" altLang="ja-JP" sz="2400" b="1" dirty="0">
                <a:solidFill>
                  <a:srgbClr val="C00000"/>
                </a:solidFill>
              </a:rPr>
              <a:t>from</a:t>
            </a:r>
            <a:r>
              <a:rPr lang="en-US" altLang="ja-JP" sz="2400" dirty="0"/>
              <a:t> T </a:t>
            </a:r>
            <a:r>
              <a:rPr lang="en-US" altLang="ja-JP" sz="2400" b="1" dirty="0">
                <a:solidFill>
                  <a:srgbClr val="C00000"/>
                </a:solidFill>
              </a:rPr>
              <a:t>where</a:t>
            </a:r>
            <a:r>
              <a:rPr lang="en-US" altLang="ja-JP" sz="2400" dirty="0"/>
              <a:t> </a:t>
            </a:r>
            <a:r>
              <a:rPr lang="ja-JP" altLang="en-US" sz="2400" dirty="0"/>
              <a:t>価格 </a:t>
            </a:r>
            <a:r>
              <a:rPr lang="en-US" altLang="ja-JP" sz="2400" b="1" dirty="0">
                <a:solidFill>
                  <a:srgbClr val="C00000"/>
                </a:solidFill>
              </a:rPr>
              <a:t>IS NOT NULL</a:t>
            </a:r>
            <a:r>
              <a:rPr lang="en-US" altLang="ja-JP" sz="2400" dirty="0"/>
              <a:t>;</a:t>
            </a:r>
          </a:p>
        </p:txBody>
      </p:sp>
      <p:sp>
        <p:nvSpPr>
          <p:cNvPr id="4" name="スライド番号プレースホルダー 3">
            <a:extLst>
              <a:ext uri="{FF2B5EF4-FFF2-40B4-BE49-F238E27FC236}">
                <a16:creationId xmlns:a16="http://schemas.microsoft.com/office/drawing/2014/main" id="{513CC8B2-12DA-4694-A802-DFC7614DA3A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371280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NULL</a:t>
            </a:r>
            <a:r>
              <a:rPr kumimoji="1" lang="ja-JP" altLang="en-US" dirty="0"/>
              <a:t>と「</a:t>
            </a:r>
            <a:r>
              <a:rPr kumimoji="1" lang="en-US" altLang="ja-JP" dirty="0"/>
              <a:t>0</a:t>
            </a:r>
            <a:r>
              <a:rPr kumimoji="1" lang="ja-JP" altLang="en-US" dirty="0"/>
              <a:t>」は違う</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p:cNvGraphicFramePr>
            <a:graphicFrameLocks noGrp="1"/>
          </p:cNvGraphicFramePr>
          <p:nvPr/>
        </p:nvGraphicFramePr>
        <p:xfrm>
          <a:off x="250061" y="1074189"/>
          <a:ext cx="3913513" cy="1737360"/>
        </p:xfrm>
        <a:graphic>
          <a:graphicData uri="http://schemas.openxmlformats.org/drawingml/2006/table">
            <a:tbl>
              <a:tblPr firstRow="1" bandRow="1">
                <a:tableStyleId>{5C22544A-7EE6-4342-B048-85BDC9FD1C3A}</a:tableStyleId>
              </a:tblPr>
              <a:tblGrid>
                <a:gridCol w="2259711">
                  <a:extLst>
                    <a:ext uri="{9D8B030D-6E8A-4147-A177-3AD203B41FA5}">
                      <a16:colId xmlns:a16="http://schemas.microsoft.com/office/drawing/2014/main" val="20000"/>
                    </a:ext>
                  </a:extLst>
                </a:gridCol>
                <a:gridCol w="1653802">
                  <a:extLst>
                    <a:ext uri="{9D8B030D-6E8A-4147-A177-3AD203B41FA5}">
                      <a16:colId xmlns:a16="http://schemas.microsoft.com/office/drawing/2014/main" val="20001"/>
                    </a:ext>
                  </a:extLst>
                </a:gridCol>
              </a:tblGrid>
              <a:tr h="434340">
                <a:tc>
                  <a:txBody>
                    <a:bodyPr/>
                    <a:lstStyle/>
                    <a:p>
                      <a:pPr algn="ctr"/>
                      <a:r>
                        <a:rPr kumimoji="1" lang="ja-JP" altLang="en-US" sz="2400" dirty="0"/>
                        <a:t>商品</a:t>
                      </a:r>
                    </a:p>
                  </a:txBody>
                  <a:tcPr marL="68580" marR="68580" marT="34290" marB="34290"/>
                </a:tc>
                <a:tc>
                  <a:txBody>
                    <a:bodyPr/>
                    <a:lstStyle/>
                    <a:p>
                      <a:pPr algn="ctr"/>
                      <a:r>
                        <a:rPr kumimoji="1" lang="ja-JP" altLang="en-US" sz="2400" dirty="0"/>
                        <a:t>価格</a:t>
                      </a:r>
                    </a:p>
                  </a:txBody>
                  <a:tcPr marL="68580" marR="68580" marT="34290" marB="34290"/>
                </a:tc>
                <a:extLst>
                  <a:ext uri="{0D108BD9-81ED-4DB2-BD59-A6C34878D82A}">
                    <a16:rowId xmlns:a16="http://schemas.microsoft.com/office/drawing/2014/main" val="10000"/>
                  </a:ext>
                </a:extLst>
              </a:tr>
              <a:tr h="434340">
                <a:tc>
                  <a:txBody>
                    <a:bodyPr/>
                    <a:lstStyle/>
                    <a:p>
                      <a:pPr algn="l"/>
                      <a:r>
                        <a:rPr kumimoji="1" lang="ja-JP" altLang="en-US" sz="2400" dirty="0"/>
                        <a:t>かき氷</a:t>
                      </a:r>
                    </a:p>
                  </a:txBody>
                  <a:tcPr marL="68580" marR="68580" marT="34290" marB="34290"/>
                </a:tc>
                <a:tc>
                  <a:txBody>
                    <a:bodyPr/>
                    <a:lstStyle/>
                    <a:p>
                      <a:pPr algn="r"/>
                      <a:r>
                        <a:rPr kumimoji="1" lang="en-US" altLang="ja-JP" sz="2400" dirty="0"/>
                        <a:t>400</a:t>
                      </a:r>
                      <a:endParaRPr kumimoji="1" lang="ja-JP" altLang="en-US" sz="2400" dirty="0"/>
                    </a:p>
                  </a:txBody>
                  <a:tcPr marL="68580" marR="68580" marT="34290" marB="34290"/>
                </a:tc>
                <a:extLst>
                  <a:ext uri="{0D108BD9-81ED-4DB2-BD59-A6C34878D82A}">
                    <a16:rowId xmlns:a16="http://schemas.microsoft.com/office/drawing/2014/main" val="10001"/>
                  </a:ext>
                </a:extLst>
              </a:tr>
              <a:tr h="434340">
                <a:tc>
                  <a:txBody>
                    <a:bodyPr/>
                    <a:lstStyle/>
                    <a:p>
                      <a:pPr algn="l"/>
                      <a:r>
                        <a:rPr kumimoji="1" lang="ja-JP" altLang="en-US" sz="2400" dirty="0"/>
                        <a:t>カレーライス</a:t>
                      </a:r>
                    </a:p>
                  </a:txBody>
                  <a:tcPr marL="68580" marR="68580" marT="34290" marB="34290">
                    <a:solidFill>
                      <a:srgbClr val="FFC000"/>
                    </a:solidFill>
                  </a:tcPr>
                </a:tc>
                <a:tc>
                  <a:txBody>
                    <a:bodyPr/>
                    <a:lstStyle/>
                    <a:p>
                      <a:pPr algn="r"/>
                      <a:r>
                        <a:rPr kumimoji="1" lang="en-US" altLang="ja-JP" sz="2400" b="1" dirty="0">
                          <a:solidFill>
                            <a:srgbClr val="FF0000"/>
                          </a:solidFill>
                        </a:rPr>
                        <a:t>NULL</a:t>
                      </a:r>
                      <a:endParaRPr kumimoji="1" lang="ja-JP" altLang="en-US" sz="2400" b="1" dirty="0">
                        <a:solidFill>
                          <a:srgbClr val="FF0000"/>
                        </a:solidFill>
                      </a:endParaRPr>
                    </a:p>
                  </a:txBody>
                  <a:tcPr marL="68580" marR="68580" marT="34290" marB="34290">
                    <a:solidFill>
                      <a:srgbClr val="FFC000"/>
                    </a:solidFill>
                  </a:tcPr>
                </a:tc>
                <a:extLst>
                  <a:ext uri="{0D108BD9-81ED-4DB2-BD59-A6C34878D82A}">
                    <a16:rowId xmlns:a16="http://schemas.microsoft.com/office/drawing/2014/main" val="10002"/>
                  </a:ext>
                </a:extLst>
              </a:tr>
              <a:tr h="434340">
                <a:tc>
                  <a:txBody>
                    <a:bodyPr/>
                    <a:lstStyle/>
                    <a:p>
                      <a:pPr algn="l"/>
                      <a:r>
                        <a:rPr kumimoji="1" lang="ja-JP" altLang="en-US" sz="2400" dirty="0"/>
                        <a:t>サイダー</a:t>
                      </a:r>
                    </a:p>
                  </a:txBody>
                  <a:tcPr marL="68580" marR="68580" marT="34290" marB="34290"/>
                </a:tc>
                <a:tc>
                  <a:txBody>
                    <a:bodyPr/>
                    <a:lstStyle/>
                    <a:p>
                      <a:pPr algn="r"/>
                      <a:r>
                        <a:rPr kumimoji="1" lang="en-US" altLang="ja-JP" sz="2400" dirty="0"/>
                        <a:t>200</a:t>
                      </a:r>
                      <a:endParaRPr kumimoji="1" lang="ja-JP" altLang="en-US" sz="2400" dirty="0"/>
                    </a:p>
                  </a:txBody>
                  <a:tcPr marL="68580" marR="68580" marT="34290" marB="34290"/>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50061" y="3079712"/>
            <a:ext cx="4185761"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値段は，</a:t>
            </a:r>
            <a:r>
              <a:rPr kumimoji="1" lang="ja-JP" altLang="en-US" sz="24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まだ決まっていない</a:t>
            </a:r>
            <a:endParaRPr kumimoji="1" lang="en-US" altLang="ja-JP" sz="24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あるいは，</a:t>
            </a:r>
            <a:r>
              <a:rPr kumimoji="1" lang="ja-JP" altLang="en-US" sz="24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知らない</a:t>
            </a:r>
            <a:endParaRPr kumimoji="1" lang="en-US" altLang="ja-JP" sz="24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graphicFrame>
        <p:nvGraphicFramePr>
          <p:cNvPr id="7" name="表 6"/>
          <p:cNvGraphicFramePr>
            <a:graphicFrameLocks noGrp="1"/>
          </p:cNvGraphicFramePr>
          <p:nvPr/>
        </p:nvGraphicFramePr>
        <p:xfrm>
          <a:off x="5096113" y="1074189"/>
          <a:ext cx="3929560" cy="1737360"/>
        </p:xfrm>
        <a:graphic>
          <a:graphicData uri="http://schemas.openxmlformats.org/drawingml/2006/table">
            <a:tbl>
              <a:tblPr firstRow="1" bandRow="1">
                <a:tableStyleId>{5C22544A-7EE6-4342-B048-85BDC9FD1C3A}</a:tableStyleId>
              </a:tblPr>
              <a:tblGrid>
                <a:gridCol w="2268977">
                  <a:extLst>
                    <a:ext uri="{9D8B030D-6E8A-4147-A177-3AD203B41FA5}">
                      <a16:colId xmlns:a16="http://schemas.microsoft.com/office/drawing/2014/main" val="20000"/>
                    </a:ext>
                  </a:extLst>
                </a:gridCol>
                <a:gridCol w="1660583">
                  <a:extLst>
                    <a:ext uri="{9D8B030D-6E8A-4147-A177-3AD203B41FA5}">
                      <a16:colId xmlns:a16="http://schemas.microsoft.com/office/drawing/2014/main" val="20001"/>
                    </a:ext>
                  </a:extLst>
                </a:gridCol>
              </a:tblGrid>
              <a:tr h="434340">
                <a:tc>
                  <a:txBody>
                    <a:bodyPr/>
                    <a:lstStyle/>
                    <a:p>
                      <a:pPr algn="ctr"/>
                      <a:r>
                        <a:rPr kumimoji="1" lang="ja-JP" altLang="en-US" sz="2400" dirty="0"/>
                        <a:t>商品</a:t>
                      </a:r>
                    </a:p>
                  </a:txBody>
                  <a:tcPr marL="68580" marR="68580" marT="34290" marB="34290"/>
                </a:tc>
                <a:tc>
                  <a:txBody>
                    <a:bodyPr/>
                    <a:lstStyle/>
                    <a:p>
                      <a:pPr algn="ctr"/>
                      <a:r>
                        <a:rPr kumimoji="1" lang="ja-JP" altLang="en-US" sz="2400" dirty="0"/>
                        <a:t>価格</a:t>
                      </a:r>
                    </a:p>
                  </a:txBody>
                  <a:tcPr marL="68580" marR="68580" marT="34290" marB="34290"/>
                </a:tc>
                <a:extLst>
                  <a:ext uri="{0D108BD9-81ED-4DB2-BD59-A6C34878D82A}">
                    <a16:rowId xmlns:a16="http://schemas.microsoft.com/office/drawing/2014/main" val="10000"/>
                  </a:ext>
                </a:extLst>
              </a:tr>
              <a:tr h="434340">
                <a:tc>
                  <a:txBody>
                    <a:bodyPr/>
                    <a:lstStyle/>
                    <a:p>
                      <a:pPr algn="l"/>
                      <a:r>
                        <a:rPr kumimoji="1" lang="ja-JP" altLang="en-US" sz="2400" dirty="0"/>
                        <a:t>かき氷</a:t>
                      </a:r>
                    </a:p>
                  </a:txBody>
                  <a:tcPr marL="68580" marR="68580" marT="34290" marB="34290"/>
                </a:tc>
                <a:tc>
                  <a:txBody>
                    <a:bodyPr/>
                    <a:lstStyle/>
                    <a:p>
                      <a:pPr algn="r"/>
                      <a:r>
                        <a:rPr kumimoji="1" lang="en-US" altLang="ja-JP" sz="2400" dirty="0"/>
                        <a:t>400</a:t>
                      </a:r>
                      <a:endParaRPr kumimoji="1" lang="ja-JP" altLang="en-US" sz="2400" dirty="0"/>
                    </a:p>
                  </a:txBody>
                  <a:tcPr marL="68580" marR="68580" marT="34290" marB="34290"/>
                </a:tc>
                <a:extLst>
                  <a:ext uri="{0D108BD9-81ED-4DB2-BD59-A6C34878D82A}">
                    <a16:rowId xmlns:a16="http://schemas.microsoft.com/office/drawing/2014/main" val="10001"/>
                  </a:ext>
                </a:extLst>
              </a:tr>
              <a:tr h="434340">
                <a:tc>
                  <a:txBody>
                    <a:bodyPr/>
                    <a:lstStyle/>
                    <a:p>
                      <a:pPr algn="l"/>
                      <a:r>
                        <a:rPr kumimoji="1" lang="ja-JP" altLang="en-US" sz="2400" dirty="0"/>
                        <a:t>カレーライス</a:t>
                      </a:r>
                    </a:p>
                  </a:txBody>
                  <a:tcPr marL="68580" marR="68580" marT="34290" marB="34290">
                    <a:solidFill>
                      <a:srgbClr val="FFC000"/>
                    </a:solidFill>
                  </a:tcPr>
                </a:tc>
                <a:tc>
                  <a:txBody>
                    <a:bodyPr/>
                    <a:lstStyle/>
                    <a:p>
                      <a:pPr algn="r"/>
                      <a:r>
                        <a:rPr kumimoji="1" lang="en-US" altLang="ja-JP" sz="2400" b="1" dirty="0">
                          <a:solidFill>
                            <a:srgbClr val="FF0000"/>
                          </a:solidFill>
                        </a:rPr>
                        <a:t>0</a:t>
                      </a:r>
                      <a:endParaRPr kumimoji="1" lang="ja-JP" altLang="en-US" sz="2400" b="1" dirty="0">
                        <a:solidFill>
                          <a:srgbClr val="FF0000"/>
                        </a:solidFill>
                      </a:endParaRPr>
                    </a:p>
                  </a:txBody>
                  <a:tcPr marL="68580" marR="68580" marT="34290" marB="34290">
                    <a:solidFill>
                      <a:srgbClr val="FFC000"/>
                    </a:solidFill>
                  </a:tcPr>
                </a:tc>
                <a:extLst>
                  <a:ext uri="{0D108BD9-81ED-4DB2-BD59-A6C34878D82A}">
                    <a16:rowId xmlns:a16="http://schemas.microsoft.com/office/drawing/2014/main" val="10002"/>
                  </a:ext>
                </a:extLst>
              </a:tr>
              <a:tr h="434340">
                <a:tc>
                  <a:txBody>
                    <a:bodyPr/>
                    <a:lstStyle/>
                    <a:p>
                      <a:pPr algn="l"/>
                      <a:r>
                        <a:rPr kumimoji="1" lang="ja-JP" altLang="en-US" sz="2400" dirty="0"/>
                        <a:t>サイダー</a:t>
                      </a:r>
                    </a:p>
                  </a:txBody>
                  <a:tcPr marL="68580" marR="68580" marT="34290" marB="34290"/>
                </a:tc>
                <a:tc>
                  <a:txBody>
                    <a:bodyPr/>
                    <a:lstStyle/>
                    <a:p>
                      <a:pPr algn="r"/>
                      <a:r>
                        <a:rPr kumimoji="1" lang="en-US" altLang="ja-JP" sz="2400" dirty="0"/>
                        <a:t>200</a:t>
                      </a:r>
                      <a:endParaRPr kumimoji="1" lang="ja-JP" altLang="en-US" sz="2400" dirty="0"/>
                    </a:p>
                  </a:txBody>
                  <a:tcPr marL="68580" marR="68580" marT="34290" marB="34290"/>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5698596" y="3264377"/>
            <a:ext cx="295465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カレーライスは無料</a:t>
            </a:r>
            <a:endParaRPr kumimoji="1" lang="en-US" altLang="ja-JP" sz="24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9" name="左右矢印 8"/>
          <p:cNvSpPr/>
          <p:nvPr/>
        </p:nvSpPr>
        <p:spPr>
          <a:xfrm>
            <a:off x="4163574" y="1942869"/>
            <a:ext cx="866132" cy="4792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D224A75E-97B1-4D02-BD79-68A2F0580771}"/>
              </a:ext>
            </a:extLst>
          </p:cNvPr>
          <p:cNvSpPr/>
          <p:nvPr/>
        </p:nvSpPr>
        <p:spPr>
          <a:xfrm>
            <a:off x="724122" y="5026359"/>
            <a:ext cx="7656654"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NULL</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を使い，</a:t>
            </a:r>
            <a:r>
              <a:rPr kumimoji="0" lang="ja-JP" altLang="en-US"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未定，未知，非存在</a:t>
            </a: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であることを</a:t>
            </a:r>
            <a:r>
              <a:rPr kumimoji="0" lang="ja-JP" altLang="en-US"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正しく記録</a:t>
            </a:r>
            <a:endParaRPr kumimoji="0" lang="en-US" altLang="ja-JP"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654039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演習２</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p:cNvGraphicFramePr>
            <a:graphicFrameLocks noGrp="1"/>
          </p:cNvGraphicFramePr>
          <p:nvPr/>
        </p:nvGraphicFramePr>
        <p:xfrm>
          <a:off x="781179" y="894582"/>
          <a:ext cx="3298031" cy="1737360"/>
        </p:xfrm>
        <a:graphic>
          <a:graphicData uri="http://schemas.openxmlformats.org/drawingml/2006/table">
            <a:tbl>
              <a:tblPr firstRow="1" bandRow="1">
                <a:tableStyleId>{5C22544A-7EE6-4342-B048-85BDC9FD1C3A}</a:tableStyleId>
              </a:tblPr>
              <a:tblGrid>
                <a:gridCol w="2202941">
                  <a:extLst>
                    <a:ext uri="{9D8B030D-6E8A-4147-A177-3AD203B41FA5}">
                      <a16:colId xmlns:a16="http://schemas.microsoft.com/office/drawing/2014/main" val="20000"/>
                    </a:ext>
                  </a:extLst>
                </a:gridCol>
                <a:gridCol w="1095090">
                  <a:extLst>
                    <a:ext uri="{9D8B030D-6E8A-4147-A177-3AD203B41FA5}">
                      <a16:colId xmlns:a16="http://schemas.microsoft.com/office/drawing/2014/main" val="20001"/>
                    </a:ext>
                  </a:extLst>
                </a:gridCol>
              </a:tblGrid>
              <a:tr h="434340">
                <a:tc>
                  <a:txBody>
                    <a:bodyPr/>
                    <a:lstStyle/>
                    <a:p>
                      <a:pPr algn="ctr"/>
                      <a:r>
                        <a:rPr kumimoji="1" lang="ja-JP" altLang="en-US" sz="2400" dirty="0"/>
                        <a:t>商品</a:t>
                      </a:r>
                    </a:p>
                  </a:txBody>
                  <a:tcPr marL="68580" marR="68580" marT="34290" marB="34290"/>
                </a:tc>
                <a:tc>
                  <a:txBody>
                    <a:bodyPr/>
                    <a:lstStyle/>
                    <a:p>
                      <a:pPr algn="ctr"/>
                      <a:r>
                        <a:rPr kumimoji="1" lang="ja-JP" altLang="en-US" sz="2400" dirty="0"/>
                        <a:t>価格</a:t>
                      </a:r>
                    </a:p>
                  </a:txBody>
                  <a:tcPr marL="68580" marR="68580" marT="34290" marB="34290"/>
                </a:tc>
                <a:extLst>
                  <a:ext uri="{0D108BD9-81ED-4DB2-BD59-A6C34878D82A}">
                    <a16:rowId xmlns:a16="http://schemas.microsoft.com/office/drawing/2014/main" val="10000"/>
                  </a:ext>
                </a:extLst>
              </a:tr>
              <a:tr h="434340">
                <a:tc>
                  <a:txBody>
                    <a:bodyPr/>
                    <a:lstStyle/>
                    <a:p>
                      <a:pPr algn="l"/>
                      <a:r>
                        <a:rPr kumimoji="1" lang="ja-JP" altLang="en-US" sz="2400" dirty="0"/>
                        <a:t>かき氷</a:t>
                      </a:r>
                    </a:p>
                  </a:txBody>
                  <a:tcPr marL="68580" marR="68580" marT="34290" marB="34290"/>
                </a:tc>
                <a:tc>
                  <a:txBody>
                    <a:bodyPr/>
                    <a:lstStyle/>
                    <a:p>
                      <a:pPr algn="r"/>
                      <a:r>
                        <a:rPr kumimoji="1" lang="en-US" altLang="ja-JP" sz="2400" dirty="0"/>
                        <a:t>400</a:t>
                      </a:r>
                      <a:endParaRPr kumimoji="1" lang="ja-JP" altLang="en-US" sz="2400" dirty="0"/>
                    </a:p>
                  </a:txBody>
                  <a:tcPr marL="68580" marR="68580" marT="34290" marB="34290"/>
                </a:tc>
                <a:extLst>
                  <a:ext uri="{0D108BD9-81ED-4DB2-BD59-A6C34878D82A}">
                    <a16:rowId xmlns:a16="http://schemas.microsoft.com/office/drawing/2014/main" val="10001"/>
                  </a:ext>
                </a:extLst>
              </a:tr>
              <a:tr h="434340">
                <a:tc>
                  <a:txBody>
                    <a:bodyPr/>
                    <a:lstStyle/>
                    <a:p>
                      <a:pPr algn="l"/>
                      <a:r>
                        <a:rPr kumimoji="1" lang="ja-JP" altLang="en-US" sz="2400" dirty="0"/>
                        <a:t>カレーライス</a:t>
                      </a:r>
                    </a:p>
                  </a:txBody>
                  <a:tcPr marL="68580" marR="68580" marT="34290" marB="34290">
                    <a:solidFill>
                      <a:srgbClr val="FFC000"/>
                    </a:solidFill>
                  </a:tcPr>
                </a:tc>
                <a:tc>
                  <a:txBody>
                    <a:bodyPr/>
                    <a:lstStyle/>
                    <a:p>
                      <a:pPr algn="r"/>
                      <a:r>
                        <a:rPr kumimoji="1" lang="en-US" altLang="ja-JP" sz="2400" b="1" dirty="0">
                          <a:solidFill>
                            <a:srgbClr val="FF0000"/>
                          </a:solidFill>
                        </a:rPr>
                        <a:t>NULL</a:t>
                      </a:r>
                      <a:endParaRPr kumimoji="1" lang="ja-JP" altLang="en-US" sz="2400" b="1" dirty="0">
                        <a:solidFill>
                          <a:srgbClr val="FF0000"/>
                        </a:solidFill>
                      </a:endParaRPr>
                    </a:p>
                  </a:txBody>
                  <a:tcPr marL="68580" marR="68580" marT="34290" marB="34290">
                    <a:solidFill>
                      <a:srgbClr val="FFC000"/>
                    </a:solidFill>
                  </a:tcPr>
                </a:tc>
                <a:extLst>
                  <a:ext uri="{0D108BD9-81ED-4DB2-BD59-A6C34878D82A}">
                    <a16:rowId xmlns:a16="http://schemas.microsoft.com/office/drawing/2014/main" val="10002"/>
                  </a:ext>
                </a:extLst>
              </a:tr>
              <a:tr h="434340">
                <a:tc>
                  <a:txBody>
                    <a:bodyPr/>
                    <a:lstStyle/>
                    <a:p>
                      <a:pPr algn="l"/>
                      <a:r>
                        <a:rPr kumimoji="1" lang="ja-JP" altLang="en-US" sz="2400" dirty="0"/>
                        <a:t>サイダー</a:t>
                      </a:r>
                    </a:p>
                  </a:txBody>
                  <a:tcPr marL="68580" marR="68580" marT="34290" marB="34290"/>
                </a:tc>
                <a:tc>
                  <a:txBody>
                    <a:bodyPr/>
                    <a:lstStyle/>
                    <a:p>
                      <a:pPr algn="r"/>
                      <a:r>
                        <a:rPr kumimoji="1" lang="en-US" altLang="ja-JP" sz="2400" dirty="0"/>
                        <a:t>200</a:t>
                      </a:r>
                      <a:endParaRPr kumimoji="1" lang="ja-JP" altLang="en-US" sz="2400" dirty="0"/>
                    </a:p>
                  </a:txBody>
                  <a:tcPr marL="68580" marR="68580" marT="34290" marB="34290"/>
                </a:tc>
                <a:extLst>
                  <a:ext uri="{0D108BD9-81ED-4DB2-BD59-A6C34878D82A}">
                    <a16:rowId xmlns:a16="http://schemas.microsoft.com/office/drawing/2014/main" val="10003"/>
                  </a:ext>
                </a:extLst>
              </a:tr>
            </a:tbl>
          </a:graphicData>
        </a:graphic>
      </p:graphicFrame>
      <p:sp>
        <p:nvSpPr>
          <p:cNvPr id="10" name="正方形/長方形 9">
            <a:extLst>
              <a:ext uri="{FF2B5EF4-FFF2-40B4-BE49-F238E27FC236}">
                <a16:creationId xmlns:a16="http://schemas.microsoft.com/office/drawing/2014/main" id="{55FFDE83-EE42-86BD-68C0-2F66C2082A42}"/>
              </a:ext>
            </a:extLst>
          </p:cNvPr>
          <p:cNvSpPr/>
          <p:nvPr/>
        </p:nvSpPr>
        <p:spPr>
          <a:xfrm>
            <a:off x="5038692" y="894582"/>
            <a:ext cx="3692758" cy="830997"/>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 * FROM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メニュー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WHERE</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単価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IS NULL</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graphicFrame>
        <p:nvGraphicFramePr>
          <p:cNvPr id="11" name="表 10">
            <a:extLst>
              <a:ext uri="{FF2B5EF4-FFF2-40B4-BE49-F238E27FC236}">
                <a16:creationId xmlns:a16="http://schemas.microsoft.com/office/drawing/2014/main" id="{101B517E-EE4C-4069-05DA-6BCDF65B8019}"/>
              </a:ext>
            </a:extLst>
          </p:cNvPr>
          <p:cNvGraphicFramePr>
            <a:graphicFrameLocks noGrp="1"/>
          </p:cNvGraphicFramePr>
          <p:nvPr/>
        </p:nvGraphicFramePr>
        <p:xfrm>
          <a:off x="5236055" y="1835447"/>
          <a:ext cx="3298031" cy="868680"/>
        </p:xfrm>
        <a:graphic>
          <a:graphicData uri="http://schemas.openxmlformats.org/drawingml/2006/table">
            <a:tbl>
              <a:tblPr firstRow="1" bandRow="1">
                <a:tableStyleId>{5C22544A-7EE6-4342-B048-85BDC9FD1C3A}</a:tableStyleId>
              </a:tblPr>
              <a:tblGrid>
                <a:gridCol w="2202941">
                  <a:extLst>
                    <a:ext uri="{9D8B030D-6E8A-4147-A177-3AD203B41FA5}">
                      <a16:colId xmlns:a16="http://schemas.microsoft.com/office/drawing/2014/main" val="20000"/>
                    </a:ext>
                  </a:extLst>
                </a:gridCol>
                <a:gridCol w="1095090">
                  <a:extLst>
                    <a:ext uri="{9D8B030D-6E8A-4147-A177-3AD203B41FA5}">
                      <a16:colId xmlns:a16="http://schemas.microsoft.com/office/drawing/2014/main" val="20001"/>
                    </a:ext>
                  </a:extLst>
                </a:gridCol>
              </a:tblGrid>
              <a:tr h="434340">
                <a:tc>
                  <a:txBody>
                    <a:bodyPr/>
                    <a:lstStyle/>
                    <a:p>
                      <a:pPr algn="ctr"/>
                      <a:r>
                        <a:rPr kumimoji="1" lang="ja-JP" altLang="en-US" sz="2400" dirty="0"/>
                        <a:t>商品</a:t>
                      </a:r>
                    </a:p>
                  </a:txBody>
                  <a:tcPr marL="68580" marR="68580" marT="34290" marB="34290"/>
                </a:tc>
                <a:tc>
                  <a:txBody>
                    <a:bodyPr/>
                    <a:lstStyle/>
                    <a:p>
                      <a:pPr algn="ctr"/>
                      <a:r>
                        <a:rPr kumimoji="1" lang="ja-JP" altLang="en-US" sz="2400" dirty="0"/>
                        <a:t>価格</a:t>
                      </a:r>
                    </a:p>
                  </a:txBody>
                  <a:tcPr marL="68580" marR="68580" marT="34290" marB="34290"/>
                </a:tc>
                <a:extLst>
                  <a:ext uri="{0D108BD9-81ED-4DB2-BD59-A6C34878D82A}">
                    <a16:rowId xmlns:a16="http://schemas.microsoft.com/office/drawing/2014/main" val="10000"/>
                  </a:ext>
                </a:extLst>
              </a:tr>
              <a:tr h="434340">
                <a:tc>
                  <a:txBody>
                    <a:bodyPr/>
                    <a:lstStyle/>
                    <a:p>
                      <a:pPr algn="l"/>
                      <a:r>
                        <a:rPr kumimoji="1" lang="ja-JP" altLang="en-US" sz="2400" dirty="0"/>
                        <a:t>カレーライス</a:t>
                      </a:r>
                    </a:p>
                  </a:txBody>
                  <a:tcPr marL="68580" marR="68580" marT="34290" marB="34290">
                    <a:solidFill>
                      <a:srgbClr val="FFC000"/>
                    </a:solidFill>
                  </a:tcPr>
                </a:tc>
                <a:tc>
                  <a:txBody>
                    <a:bodyPr/>
                    <a:lstStyle/>
                    <a:p>
                      <a:pPr algn="r"/>
                      <a:r>
                        <a:rPr kumimoji="1" lang="en-US" altLang="ja-JP" sz="2400" b="1" dirty="0">
                          <a:solidFill>
                            <a:srgbClr val="FF0000"/>
                          </a:solidFill>
                        </a:rPr>
                        <a:t>NULL</a:t>
                      </a:r>
                      <a:endParaRPr kumimoji="1" lang="ja-JP" altLang="en-US" sz="2400" b="1" dirty="0">
                        <a:solidFill>
                          <a:srgbClr val="FF0000"/>
                        </a:solidFill>
                      </a:endParaRPr>
                    </a:p>
                  </a:txBody>
                  <a:tcPr marL="68580" marR="68580" marT="34290" marB="34290">
                    <a:solidFill>
                      <a:srgbClr val="FFC000"/>
                    </a:solidFill>
                  </a:tcPr>
                </a:tc>
                <a:extLst>
                  <a:ext uri="{0D108BD9-81ED-4DB2-BD59-A6C34878D82A}">
                    <a16:rowId xmlns:a16="http://schemas.microsoft.com/office/drawing/2014/main" val="10002"/>
                  </a:ext>
                </a:extLst>
              </a:tr>
            </a:tbl>
          </a:graphicData>
        </a:graphic>
      </p:graphicFrame>
      <p:sp>
        <p:nvSpPr>
          <p:cNvPr id="12" name="正方形/長方形 11">
            <a:extLst>
              <a:ext uri="{FF2B5EF4-FFF2-40B4-BE49-F238E27FC236}">
                <a16:creationId xmlns:a16="http://schemas.microsoft.com/office/drawing/2014/main" id="{9BE08F89-58D4-AACB-956B-603AA077CC05}"/>
              </a:ext>
            </a:extLst>
          </p:cNvPr>
          <p:cNvSpPr/>
          <p:nvPr/>
        </p:nvSpPr>
        <p:spPr>
          <a:xfrm>
            <a:off x="5038692" y="3312024"/>
            <a:ext cx="3566328" cy="841850"/>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 * FROM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メニュー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WHERE</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単価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&gt;=</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0;</a:t>
            </a:r>
          </a:p>
        </p:txBody>
      </p:sp>
      <p:graphicFrame>
        <p:nvGraphicFramePr>
          <p:cNvPr id="13" name="表 12">
            <a:extLst>
              <a:ext uri="{FF2B5EF4-FFF2-40B4-BE49-F238E27FC236}">
                <a16:creationId xmlns:a16="http://schemas.microsoft.com/office/drawing/2014/main" id="{DEF8DA38-9126-C3F9-FE3E-5C1C1A2449F4}"/>
              </a:ext>
            </a:extLst>
          </p:cNvPr>
          <p:cNvGraphicFramePr>
            <a:graphicFrameLocks noGrp="1"/>
          </p:cNvGraphicFramePr>
          <p:nvPr/>
        </p:nvGraphicFramePr>
        <p:xfrm>
          <a:off x="5236055" y="4255094"/>
          <a:ext cx="3298031" cy="1303020"/>
        </p:xfrm>
        <a:graphic>
          <a:graphicData uri="http://schemas.openxmlformats.org/drawingml/2006/table">
            <a:tbl>
              <a:tblPr firstRow="1" bandRow="1">
                <a:tableStyleId>{5C22544A-7EE6-4342-B048-85BDC9FD1C3A}</a:tableStyleId>
              </a:tblPr>
              <a:tblGrid>
                <a:gridCol w="2202941">
                  <a:extLst>
                    <a:ext uri="{9D8B030D-6E8A-4147-A177-3AD203B41FA5}">
                      <a16:colId xmlns:a16="http://schemas.microsoft.com/office/drawing/2014/main" val="20000"/>
                    </a:ext>
                  </a:extLst>
                </a:gridCol>
                <a:gridCol w="1095090">
                  <a:extLst>
                    <a:ext uri="{9D8B030D-6E8A-4147-A177-3AD203B41FA5}">
                      <a16:colId xmlns:a16="http://schemas.microsoft.com/office/drawing/2014/main" val="20001"/>
                    </a:ext>
                  </a:extLst>
                </a:gridCol>
              </a:tblGrid>
              <a:tr h="434340">
                <a:tc>
                  <a:txBody>
                    <a:bodyPr/>
                    <a:lstStyle/>
                    <a:p>
                      <a:pPr algn="ctr"/>
                      <a:r>
                        <a:rPr kumimoji="1" lang="ja-JP" altLang="en-US" sz="2400" dirty="0"/>
                        <a:t>商品</a:t>
                      </a:r>
                    </a:p>
                  </a:txBody>
                  <a:tcPr marL="68580" marR="68580" marT="34290" marB="34290"/>
                </a:tc>
                <a:tc>
                  <a:txBody>
                    <a:bodyPr/>
                    <a:lstStyle/>
                    <a:p>
                      <a:pPr algn="ctr"/>
                      <a:r>
                        <a:rPr kumimoji="1" lang="ja-JP" altLang="en-US" sz="2400" dirty="0"/>
                        <a:t>価格</a:t>
                      </a:r>
                    </a:p>
                  </a:txBody>
                  <a:tcPr marL="68580" marR="68580" marT="34290" marB="34290"/>
                </a:tc>
                <a:extLst>
                  <a:ext uri="{0D108BD9-81ED-4DB2-BD59-A6C34878D82A}">
                    <a16:rowId xmlns:a16="http://schemas.microsoft.com/office/drawing/2014/main" val="10000"/>
                  </a:ext>
                </a:extLst>
              </a:tr>
              <a:tr h="434340">
                <a:tc>
                  <a:txBody>
                    <a:bodyPr/>
                    <a:lstStyle/>
                    <a:p>
                      <a:pPr algn="l"/>
                      <a:r>
                        <a:rPr kumimoji="1" lang="ja-JP" altLang="en-US" sz="2400" dirty="0"/>
                        <a:t>かき氷</a:t>
                      </a:r>
                    </a:p>
                  </a:txBody>
                  <a:tcPr marL="68580" marR="68580" marT="34290" marB="34290"/>
                </a:tc>
                <a:tc>
                  <a:txBody>
                    <a:bodyPr/>
                    <a:lstStyle/>
                    <a:p>
                      <a:pPr algn="r"/>
                      <a:r>
                        <a:rPr kumimoji="1" lang="en-US" altLang="ja-JP" sz="2400" dirty="0"/>
                        <a:t>400</a:t>
                      </a:r>
                      <a:endParaRPr kumimoji="1" lang="ja-JP" altLang="en-US" sz="2400" dirty="0"/>
                    </a:p>
                  </a:txBody>
                  <a:tcPr marL="68580" marR="68580" marT="34290" marB="34290"/>
                </a:tc>
                <a:extLst>
                  <a:ext uri="{0D108BD9-81ED-4DB2-BD59-A6C34878D82A}">
                    <a16:rowId xmlns:a16="http://schemas.microsoft.com/office/drawing/2014/main" val="10001"/>
                  </a:ext>
                </a:extLst>
              </a:tr>
              <a:tr h="434340">
                <a:tc>
                  <a:txBody>
                    <a:bodyPr/>
                    <a:lstStyle/>
                    <a:p>
                      <a:pPr algn="l"/>
                      <a:r>
                        <a:rPr kumimoji="1" lang="ja-JP" altLang="en-US" sz="2400" dirty="0"/>
                        <a:t>サイダー</a:t>
                      </a:r>
                    </a:p>
                  </a:txBody>
                  <a:tcPr marL="68580" marR="68580" marT="34290" marB="34290"/>
                </a:tc>
                <a:tc>
                  <a:txBody>
                    <a:bodyPr/>
                    <a:lstStyle/>
                    <a:p>
                      <a:pPr algn="r"/>
                      <a:r>
                        <a:rPr kumimoji="1" lang="en-US" altLang="ja-JP" sz="2400" dirty="0"/>
                        <a:t>200</a:t>
                      </a:r>
                      <a:endParaRPr kumimoji="1" lang="ja-JP" altLang="en-US" sz="24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26021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演習２．</a:t>
            </a:r>
            <a:r>
              <a:rPr lang="en-US" altLang="ja-JP" dirty="0"/>
              <a:t>NULL</a:t>
            </a:r>
            <a:r>
              <a:rPr lang="ja-JP" altLang="en-US" dirty="0"/>
              <a:t> </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en-US" altLang="ja-JP" b="1" dirty="0"/>
              <a:t>NULL</a:t>
            </a:r>
          </a:p>
          <a:p>
            <a:pPr marL="914400" lvl="1" indent="-457200">
              <a:spcAft>
                <a:spcPts val="600"/>
              </a:spcAft>
              <a:buFont typeface="+mj-lt"/>
              <a:buAutoNum type="arabicPeriod"/>
            </a:pPr>
            <a:r>
              <a:rPr lang="en-US" altLang="ja-JP" b="1" dirty="0"/>
              <a:t>IS NULL</a:t>
            </a:r>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65</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501535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52550-73B4-5E00-61AE-DB9677B1F38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2A7115A-6D3E-DD22-18F8-A3DB8B3E35AF}"/>
              </a:ext>
            </a:extLst>
          </p:cNvPr>
          <p:cNvSpPr>
            <a:spLocks noGrp="1"/>
          </p:cNvSpPr>
          <p:nvPr>
            <p:ph type="title"/>
          </p:nvPr>
        </p:nvSpPr>
        <p:spPr/>
        <p:txBody>
          <a:bodyPr>
            <a:normAutofit fontScale="90000"/>
          </a:bodyPr>
          <a:lstStyle/>
          <a:p>
            <a:endParaRPr kumimoji="1" lang="ja-JP" altLang="en-US" dirty="0"/>
          </a:p>
        </p:txBody>
      </p:sp>
      <p:sp>
        <p:nvSpPr>
          <p:cNvPr id="3" name="コンテンツ プレースホルダー 2">
            <a:extLst>
              <a:ext uri="{FF2B5EF4-FFF2-40B4-BE49-F238E27FC236}">
                <a16:creationId xmlns:a16="http://schemas.microsoft.com/office/drawing/2014/main" id="{7310A8E9-99C3-6766-6B19-41D9D9EB34C0}"/>
              </a:ext>
            </a:extLst>
          </p:cNvPr>
          <p:cNvSpPr>
            <a:spLocks noGrp="1"/>
          </p:cNvSpPr>
          <p:nvPr>
            <p:ph idx="1"/>
          </p:nvPr>
        </p:nvSpPr>
        <p:spPr/>
        <p:txBody>
          <a:bodyPr>
            <a:normAutofit/>
          </a:bodyPr>
          <a:lstStyle/>
          <a:p>
            <a:pPr marL="0" indent="0">
              <a:buNone/>
            </a:pPr>
            <a:r>
              <a:rPr kumimoji="1" lang="en-US" altLang="ja-JP" sz="2400" dirty="0"/>
              <a:t>Web</a:t>
            </a:r>
            <a:r>
              <a:rPr kumimoji="1" lang="ja-JP" altLang="en-US" sz="2400" dirty="0"/>
              <a:t>ブラウザを使用</a:t>
            </a:r>
            <a:endParaRPr kumimoji="1" lang="en-US" altLang="ja-JP" sz="2400" dirty="0"/>
          </a:p>
          <a:p>
            <a:pPr marL="0" indent="0">
              <a:buNone/>
            </a:pPr>
            <a:r>
              <a:rPr lang="ja-JP" altLang="en-US" sz="2400" dirty="0"/>
              <a:t>① アドレスバーに</a:t>
            </a:r>
            <a:r>
              <a:rPr lang="en-US" altLang="ja-JP" sz="2400" dirty="0" err="1"/>
              <a:t>SQLFiddle</a:t>
            </a:r>
            <a:r>
              <a:rPr lang="ja-JP" altLang="en-US" sz="2400" dirty="0"/>
              <a:t>の</a:t>
            </a:r>
            <a:r>
              <a:rPr lang="en-US" altLang="ja-JP" sz="2400" dirty="0"/>
              <a:t>URL</a:t>
            </a:r>
            <a:r>
              <a:rPr lang="ja-JP" altLang="en-US" sz="2400" dirty="0"/>
              <a:t>を入力</a:t>
            </a:r>
            <a:endParaRPr lang="en-US" altLang="ja-JP" sz="2400" dirty="0"/>
          </a:p>
          <a:p>
            <a:pPr marL="0" indent="0">
              <a:buNone/>
            </a:pPr>
            <a:r>
              <a:rPr lang="en-US" altLang="ja-JP" sz="2400" b="1" dirty="0">
                <a:hlinkClick r:id="rId2"/>
              </a:rPr>
              <a:t>http://sqlfiddle.com/</a:t>
            </a:r>
            <a:endParaRPr lang="en-US" altLang="ja-JP" sz="2400" b="1" dirty="0"/>
          </a:p>
          <a:p>
            <a:pPr marL="0" indent="0">
              <a:buNone/>
            </a:pPr>
            <a:r>
              <a:rPr lang="en-US" altLang="ja-JP" sz="2400" b="1" dirty="0"/>
              <a:t> </a:t>
            </a:r>
            <a:endParaRPr lang="en-US" altLang="ja-JP" sz="2400" dirty="0"/>
          </a:p>
          <a:p>
            <a:pPr marL="0" indent="0">
              <a:buNone/>
            </a:pPr>
            <a:r>
              <a:rPr lang="ja-JP" altLang="en-US" sz="2400" dirty="0"/>
              <a:t>② 「</a:t>
            </a:r>
            <a:r>
              <a:rPr lang="en-US" altLang="ja-JP" sz="2400" b="1" dirty="0"/>
              <a:t>MySQL</a:t>
            </a:r>
            <a:r>
              <a:rPr lang="ja-JP" altLang="en-US" sz="2400" dirty="0"/>
              <a:t>」を選択</a:t>
            </a:r>
            <a:endParaRPr lang="en-US" altLang="ja-JP" sz="2400" dirty="0"/>
          </a:p>
        </p:txBody>
      </p:sp>
      <p:sp>
        <p:nvSpPr>
          <p:cNvPr id="4" name="スライド番号プレースホルダー 3">
            <a:extLst>
              <a:ext uri="{FF2B5EF4-FFF2-40B4-BE49-F238E27FC236}">
                <a16:creationId xmlns:a16="http://schemas.microsoft.com/office/drawing/2014/main" id="{BD8AD4FC-D276-1833-675D-20405D427D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3B62A70A-C94D-92F2-BE0E-5325EE373448}"/>
              </a:ext>
            </a:extLst>
          </p:cNvPr>
          <p:cNvPicPr>
            <a:picLocks noChangeAspect="1"/>
          </p:cNvPicPr>
          <p:nvPr/>
        </p:nvPicPr>
        <p:blipFill>
          <a:blip r:embed="rId3"/>
          <a:stretch>
            <a:fillRect/>
          </a:stretch>
        </p:blipFill>
        <p:spPr>
          <a:xfrm>
            <a:off x="733124" y="3429000"/>
            <a:ext cx="7347884" cy="3143307"/>
          </a:xfrm>
          <a:prstGeom prst="rect">
            <a:avLst/>
          </a:prstGeom>
          <a:ln>
            <a:solidFill>
              <a:schemeClr val="accent1"/>
            </a:solidFill>
          </a:ln>
        </p:spPr>
      </p:pic>
      <p:sp>
        <p:nvSpPr>
          <p:cNvPr id="7" name="正方形/長方形 6">
            <a:extLst>
              <a:ext uri="{FF2B5EF4-FFF2-40B4-BE49-F238E27FC236}">
                <a16:creationId xmlns:a16="http://schemas.microsoft.com/office/drawing/2014/main" id="{2F5673B8-BCE7-FB08-588E-CCB2F42E0003}"/>
              </a:ext>
            </a:extLst>
          </p:cNvPr>
          <p:cNvSpPr/>
          <p:nvPr/>
        </p:nvSpPr>
        <p:spPr>
          <a:xfrm>
            <a:off x="4068186" y="5684866"/>
            <a:ext cx="980906" cy="211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580803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dirty="0"/>
              <a:t>③　</a:t>
            </a:r>
            <a:r>
              <a:rPr lang="ja-JP" altLang="en-US" sz="2400" b="1" dirty="0"/>
              <a:t>上のパネル</a:t>
            </a:r>
            <a:r>
              <a:rPr lang="ja-JP" altLang="en-US" sz="2400" dirty="0"/>
              <a:t>に、</a:t>
            </a:r>
            <a:r>
              <a:rPr lang="ja-JP" altLang="en-US" sz="2400" b="1" dirty="0"/>
              <a:t>テーブル定義</a:t>
            </a:r>
            <a:r>
              <a:rPr lang="ja-JP" altLang="en-US" sz="2400" dirty="0"/>
              <a:t>と</a:t>
            </a:r>
            <a:r>
              <a:rPr lang="ja-JP" altLang="en-US" sz="2400" b="1" dirty="0"/>
              <a:t>データの追加</a:t>
            </a:r>
            <a:r>
              <a:rPr lang="ja-JP" altLang="en-US" sz="2400" dirty="0"/>
              <a:t>と</a:t>
            </a:r>
            <a:r>
              <a:rPr lang="ja-JP" altLang="en-US" sz="2400" b="1" dirty="0"/>
              <a:t>問い合わせ</a:t>
            </a:r>
            <a:r>
              <a:rPr lang="ja-JP" altLang="en-US" sz="2400" dirty="0"/>
              <a:t>を行う </a:t>
            </a:r>
            <a:r>
              <a:rPr lang="en-US" altLang="ja-JP" sz="2400" dirty="0"/>
              <a:t>SQL </a:t>
            </a:r>
            <a:r>
              <a:rPr lang="ja-JP" altLang="en-US" sz="2400" dirty="0"/>
              <a:t>を入れ実行。（</a:t>
            </a:r>
            <a:r>
              <a:rPr lang="ja-JP" altLang="en-US" sz="2400" b="1" dirty="0"/>
              <a:t>以前の </a:t>
            </a:r>
            <a:r>
              <a:rPr lang="en-US" altLang="ja-JP" sz="2400" b="1" dirty="0"/>
              <a:t>SQL </a:t>
            </a:r>
            <a:r>
              <a:rPr lang="ja-JP" altLang="en-US" sz="2400" b="1" dirty="0"/>
              <a:t>は不要なので消す</a:t>
            </a:r>
            <a:r>
              <a:rPr lang="ja-JP" altLang="en-US" sz="2400" dirty="0"/>
              <a:t>）． </a:t>
            </a:r>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0" y="1371662"/>
            <a:ext cx="9286362" cy="3046988"/>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メニュー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ja-JP" altLang="en-US"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PRIMARY KEY</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メニュー</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(1,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かき氷</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400);</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メニュー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(2,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カレーライス</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en-US" altLang="ja-JP" sz="2400" b="1" i="0" u="none" strike="noStrike" kern="1200" cap="none" spc="0" normalizeH="0" baseline="0" noProof="0" dirty="0">
                <a:ln>
                  <a:noFill/>
                </a:ln>
                <a:solidFill>
                  <a:srgbClr val="FF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NULL</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メニュー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(3,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サイダー</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200</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 * FROM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メニュー</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Tree>
    <p:extLst>
      <p:ext uri="{BB962C8B-B14F-4D97-AF65-F5344CB8AC3E}">
        <p14:creationId xmlns:p14="http://schemas.microsoft.com/office/powerpoint/2010/main" val="8183339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87863"/>
          </a:xfrm>
        </p:spPr>
        <p:txBody>
          <a:bodyPr>
            <a:normAutofit/>
          </a:bodyPr>
          <a:lstStyle/>
          <a:p>
            <a:pPr marL="0" indent="0">
              <a:buNone/>
            </a:pPr>
            <a:r>
              <a:rPr lang="ja-JP" altLang="en-US" sz="2400" dirty="0"/>
              <a:t>④ 「</a:t>
            </a:r>
            <a:r>
              <a:rPr lang="en-US" altLang="ja-JP" sz="2400" b="1" dirty="0"/>
              <a:t>Execute</a:t>
            </a:r>
            <a:r>
              <a:rPr lang="ja-JP" altLang="en-US" sz="2400" dirty="0"/>
              <a:t>」をクリック</a:t>
            </a:r>
            <a:endParaRPr lang="en-US" altLang="ja-JP" sz="2400" dirty="0"/>
          </a:p>
          <a:p>
            <a:pPr marL="0" indent="0">
              <a:buNone/>
            </a:pPr>
            <a:r>
              <a:rPr lang="en-US" altLang="ja-JP" sz="2400" dirty="0"/>
              <a:t>SQL </a:t>
            </a:r>
            <a:r>
              <a:rPr lang="ja-JP" altLang="en-US" sz="2400" dirty="0"/>
              <a:t>文が</a:t>
            </a:r>
            <a:r>
              <a:rPr lang="ja-JP" altLang="en-US" sz="2400" b="1" dirty="0"/>
              <a:t>実行</a:t>
            </a:r>
            <a:r>
              <a:rPr lang="ja-JP" altLang="en-US" sz="2400" dirty="0"/>
              <a:t>され、結果が表示される。</a:t>
            </a:r>
            <a:endParaRPr lang="en-US" altLang="ja-JP" sz="2400" dirty="0"/>
          </a:p>
          <a:p>
            <a:pPr marL="0" indent="0">
              <a:buNone/>
            </a:pPr>
            <a:r>
              <a:rPr lang="ja-JP" altLang="en-US" sz="2400" dirty="0"/>
              <a:t>⑤ 下側のウインドウで、</a:t>
            </a:r>
            <a:r>
              <a:rPr lang="ja-JP" altLang="en-US" sz="2400" b="1" dirty="0"/>
              <a:t>結果を確認</a:t>
            </a:r>
            <a:r>
              <a:rPr lang="ja-JP" altLang="en-US" sz="2400" dirty="0"/>
              <a:t>。</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34047305-2737-73E9-C4C6-7CB7D9096223}"/>
              </a:ext>
            </a:extLst>
          </p:cNvPr>
          <p:cNvPicPr>
            <a:picLocks noChangeAspect="1"/>
          </p:cNvPicPr>
          <p:nvPr/>
        </p:nvPicPr>
        <p:blipFill>
          <a:blip r:embed="rId2"/>
          <a:stretch>
            <a:fillRect/>
          </a:stretch>
        </p:blipFill>
        <p:spPr>
          <a:xfrm>
            <a:off x="1633537" y="1928812"/>
            <a:ext cx="5876925" cy="3000375"/>
          </a:xfrm>
          <a:prstGeom prst="rect">
            <a:avLst/>
          </a:prstGeom>
        </p:spPr>
      </p:pic>
    </p:spTree>
    <p:extLst>
      <p:ext uri="{BB962C8B-B14F-4D97-AF65-F5344CB8AC3E}">
        <p14:creationId xmlns:p14="http://schemas.microsoft.com/office/powerpoint/2010/main" val="13973797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16242-70AA-6F53-2B77-69B3560F1113}"/>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7FCE019-BA22-79D4-DBD2-B98CD0B253B2}"/>
              </a:ext>
            </a:extLst>
          </p:cNvPr>
          <p:cNvSpPr>
            <a:spLocks noGrp="1"/>
          </p:cNvSpPr>
          <p:nvPr>
            <p:ph idx="1"/>
          </p:nvPr>
        </p:nvSpPr>
        <p:spPr>
          <a:xfrm>
            <a:off x="321845" y="88900"/>
            <a:ext cx="8461208" cy="6134099"/>
          </a:xfrm>
        </p:spPr>
        <p:txBody>
          <a:bodyPr>
            <a:normAutofit/>
          </a:bodyPr>
          <a:lstStyle/>
          <a:p>
            <a:pPr marL="0" indent="0">
              <a:buNone/>
            </a:pPr>
            <a:r>
              <a:rPr lang="ja-JP" altLang="en-US" sz="2400" dirty="0"/>
              <a:t>⑥　</a:t>
            </a:r>
            <a:r>
              <a:rPr lang="ja-JP" altLang="en-US" sz="2400" b="1" dirty="0"/>
              <a:t>上のパネル</a:t>
            </a:r>
            <a:r>
              <a:rPr lang="ja-JP" altLang="en-US" sz="2400" dirty="0"/>
              <a:t>に、</a:t>
            </a:r>
            <a:r>
              <a:rPr lang="ja-JP" altLang="en-US" sz="2400" b="1" dirty="0"/>
              <a:t>テーブル定義</a:t>
            </a:r>
            <a:r>
              <a:rPr lang="ja-JP" altLang="en-US" sz="2400" dirty="0"/>
              <a:t>と</a:t>
            </a:r>
            <a:r>
              <a:rPr lang="ja-JP" altLang="en-US" sz="2400" b="1" dirty="0"/>
              <a:t>データの追加</a:t>
            </a:r>
            <a:r>
              <a:rPr lang="ja-JP" altLang="en-US" sz="2400" dirty="0"/>
              <a:t>と</a:t>
            </a:r>
            <a:r>
              <a:rPr lang="ja-JP" altLang="en-US" sz="2400" b="1" dirty="0"/>
              <a:t>問い合わせ</a:t>
            </a:r>
            <a:r>
              <a:rPr lang="ja-JP" altLang="en-US" sz="2400" dirty="0"/>
              <a:t>を行う </a:t>
            </a:r>
            <a:r>
              <a:rPr lang="en-US" altLang="ja-JP" sz="2400" dirty="0"/>
              <a:t>SQL </a:t>
            </a:r>
            <a:r>
              <a:rPr lang="ja-JP" altLang="en-US" sz="2400" dirty="0"/>
              <a:t>を入れ実行。（</a:t>
            </a:r>
            <a:r>
              <a:rPr lang="ja-JP" altLang="en-US" sz="2400" b="1" dirty="0"/>
              <a:t>以前の </a:t>
            </a:r>
            <a:r>
              <a:rPr lang="en-US" altLang="ja-JP" sz="2400" b="1" dirty="0"/>
              <a:t>SQL </a:t>
            </a:r>
            <a:r>
              <a:rPr lang="ja-JP" altLang="en-US" sz="2400" b="1" dirty="0"/>
              <a:t>は不要なので消す</a:t>
            </a:r>
            <a:r>
              <a:rPr lang="ja-JP" altLang="en-US" sz="2400" dirty="0"/>
              <a:t>）． </a:t>
            </a:r>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D1A9F87D-7005-4F8A-6773-792AF51019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BE163BB5-4DC6-A95F-0E1A-35F710E2B683}"/>
              </a:ext>
            </a:extLst>
          </p:cNvPr>
          <p:cNvSpPr/>
          <p:nvPr/>
        </p:nvSpPr>
        <p:spPr>
          <a:xfrm>
            <a:off x="0" y="1371662"/>
            <a:ext cx="9286362" cy="3046988"/>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メニュー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ja-JP" altLang="en-US"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PRIMARY KEY</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メニュー</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(1,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かき氷</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400);</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メニュー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(2,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カレーライス</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en-US" altLang="ja-JP" sz="2400" b="1" i="0" u="none" strike="noStrike" kern="1200" cap="none" spc="0" normalizeH="0" baseline="0" noProof="0" dirty="0">
                <a:ln>
                  <a:noFill/>
                </a:ln>
                <a:solidFill>
                  <a:srgbClr val="FF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NULL</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メニュー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(3,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サイダー</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200</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 * FROM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メニュー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WHERE</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単価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IS NULL</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Tree>
    <p:extLst>
      <p:ext uri="{BB962C8B-B14F-4D97-AF65-F5344CB8AC3E}">
        <p14:creationId xmlns:p14="http://schemas.microsoft.com/office/powerpoint/2010/main" val="218767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Segoe UI" panose="020B0502040204020203" pitchFamily="34" charset="0"/>
                <a:ea typeface="メイリオ" panose="020B0604030504040204" pitchFamily="50" charset="-128"/>
                <a:cs typeface="Segoe UI" panose="020B0502040204020203"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7</a:t>
            </a:fld>
            <a:endParaRPr kumimoji="1" lang="ja-JP" altLang="en-US" sz="1350" b="0"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19460" name="Rectangle 2"/>
          <p:cNvSpPr>
            <a:spLocks noGrp="1"/>
          </p:cNvSpPr>
          <p:nvPr>
            <p:ph type="title" idx="4294967295"/>
          </p:nvPr>
        </p:nvSpPr>
        <p:spPr>
          <a:xfrm>
            <a:off x="72681" y="160728"/>
            <a:ext cx="6429375" cy="753666"/>
          </a:xfrm>
        </p:spPr>
        <p:txBody>
          <a:bodyPr>
            <a:normAutofit/>
          </a:bodyPr>
          <a:lstStyle/>
          <a:p>
            <a:pPr>
              <a:lnSpc>
                <a:spcPct val="100000"/>
              </a:lnSpc>
              <a:spcBef>
                <a:spcPct val="20000"/>
              </a:spcBef>
            </a:pPr>
            <a:r>
              <a:rPr lang="ja-JP" altLang="en-US" sz="3000" dirty="0">
                <a:latin typeface="Segoe UI" panose="020B0502040204020203" pitchFamily="34" charset="0"/>
              </a:rPr>
              <a:t>データベースの構築手順</a:t>
            </a:r>
          </a:p>
        </p:txBody>
      </p:sp>
      <p:sp>
        <p:nvSpPr>
          <p:cNvPr id="3" name="右矢印 2"/>
          <p:cNvSpPr/>
          <p:nvPr/>
        </p:nvSpPr>
        <p:spPr>
          <a:xfrm>
            <a:off x="3436567"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Rectangle 3"/>
          <p:cNvSpPr txBox="1">
            <a:spLocks/>
          </p:cNvSpPr>
          <p:nvPr/>
        </p:nvSpPr>
        <p:spPr>
          <a:xfrm>
            <a:off x="3786439" y="3927629"/>
            <a:ext cx="2953797" cy="23692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テーブル定義</a:t>
            </a:r>
            <a:endParaRPr kumimoji="1" lang="en-US" altLang="ja-JP"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「こういうテーブルを使いたい」と設定するだけなので、テーブルは</a:t>
            </a:r>
            <a:r>
              <a:rPr kumimoji="1" lang="ja-JP" altLang="en-US" sz="1800" b="1" i="0" u="sng" strike="noStrike" kern="1200" cap="none" spc="0" normalizeH="0" baseline="0" noProof="0" dirty="0">
                <a:ln>
                  <a:noFill/>
                </a:ln>
                <a:solidFill>
                  <a:srgbClr val="FF0000"/>
                </a:solidFill>
                <a:effectLst/>
                <a:uLnTx/>
                <a:uFillTx/>
                <a:latin typeface="Segoe UI" panose="020B0502040204020203" pitchFamily="34" charset="0"/>
                <a:ea typeface="メイリオ" panose="020B0604030504040204" pitchFamily="50" charset="-128"/>
                <a:cs typeface="Segoe UI" panose="020B0502040204020203" pitchFamily="34" charset="0"/>
              </a:rPr>
              <a:t>空</a:t>
            </a: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19" name="右矢印 18"/>
          <p:cNvSpPr/>
          <p:nvPr/>
        </p:nvSpPr>
        <p:spPr>
          <a:xfrm>
            <a:off x="6353542"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Rectangle 3"/>
          <p:cNvSpPr txBox="1">
            <a:spLocks/>
          </p:cNvSpPr>
          <p:nvPr/>
        </p:nvSpPr>
        <p:spPr>
          <a:xfrm>
            <a:off x="1744198" y="3576655"/>
            <a:ext cx="1895096" cy="130564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データベース生成</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kumimoji="1" lang="ja-JP" altLang="en-US"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最初，データベースは</a:t>
            </a:r>
            <a:r>
              <a:rPr kumimoji="1" lang="ja-JP" altLang="en-US" sz="1800" b="1" i="0" u="sng" strike="noStrike" kern="1200" cap="none" spc="0" normalizeH="0" baseline="0" noProof="0" dirty="0">
                <a:ln>
                  <a:noFill/>
                </a:ln>
                <a:solidFill>
                  <a:srgbClr val="FF0000"/>
                </a:solidFill>
                <a:effectLst/>
                <a:uLnTx/>
                <a:uFillTx/>
                <a:latin typeface="Segoe UI" panose="020B0502040204020203" pitchFamily="34" charset="0"/>
                <a:ea typeface="メイリオ" panose="020B0604030504040204" pitchFamily="50" charset="-128"/>
                <a:cs typeface="Segoe UI" panose="020B0502040204020203" pitchFamily="34" charset="0"/>
              </a:rPr>
              <a:t>空</a:t>
            </a: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22" name="Rectangle 3"/>
          <p:cNvSpPr txBox="1">
            <a:spLocks/>
          </p:cNvSpPr>
          <p:nvPr/>
        </p:nvSpPr>
        <p:spPr>
          <a:xfrm>
            <a:off x="6935029" y="4427416"/>
            <a:ext cx="2307782" cy="79856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データ追加</a:t>
            </a:r>
            <a:endParaRPr kumimoji="1" lang="ja-JP" altLang="en-US" sz="24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1036" name="Picture 12" descr="http://1.bp.blogspot.com/-S6GY-o73FYk/UgsvAaFo8vI/AAAAAAAAXNs/0_jenbN5wYs/s800/cardboard_op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198" y="2226254"/>
            <a:ext cx="1623271" cy="1095967"/>
          </a:xfrm>
          <a:prstGeom prst="rect">
            <a:avLst/>
          </a:prstGeom>
          <a:noFill/>
          <a:extLst>
            <a:ext uri="{909E8E84-426E-40DD-AFC4-6F175D3DCCD1}">
              <a14:hiddenFill xmlns:a14="http://schemas.microsoft.com/office/drawing/2010/main">
                <a:solidFill>
                  <a:srgbClr val="FFFFFF"/>
                </a:solidFill>
              </a14:hiddenFill>
            </a:ext>
          </a:extLst>
        </p:spPr>
      </p:pic>
      <p:sp>
        <p:nvSpPr>
          <p:cNvPr id="18" name="右矢印 17"/>
          <p:cNvSpPr/>
          <p:nvPr/>
        </p:nvSpPr>
        <p:spPr>
          <a:xfrm>
            <a:off x="1287443" y="2471874"/>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Rectangle 3"/>
          <p:cNvSpPr txBox="1">
            <a:spLocks/>
          </p:cNvSpPr>
          <p:nvPr/>
        </p:nvSpPr>
        <p:spPr>
          <a:xfrm>
            <a:off x="-69825" y="3576655"/>
            <a:ext cx="2313447" cy="11876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データベース</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設計</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23" name="Picture 2" descr="http://3.bp.blogspot.com/-1Sriaf-OlmA/VJ6XfS-a-fI/AAAAAAAAqL0/xHBZTS6r9hM/s800/job_kenchiku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7" y="2245535"/>
            <a:ext cx="1136074" cy="11360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表 14"/>
          <p:cNvGraphicFramePr>
            <a:graphicFrameLocks noGrp="1"/>
          </p:cNvGraphicFramePr>
          <p:nvPr/>
        </p:nvGraphicFramePr>
        <p:xfrm>
          <a:off x="3902273" y="2094682"/>
          <a:ext cx="2297832" cy="777240"/>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6804008" y="2068780"/>
          <a:ext cx="2297832" cy="1088909"/>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X</a:t>
                      </a:r>
                      <a:endParaRPr kumimoji="1" lang="ja-JP" altLang="en-US" sz="1400" dirty="0"/>
                    </a:p>
                  </a:txBody>
                  <a:tcPr marL="68580" marR="68580" marT="34290" marB="34290"/>
                </a:tc>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10</a:t>
                      </a:r>
                      <a:endParaRPr kumimoji="1" lang="ja-JP" altLang="en-US" sz="1400" dirty="0"/>
                    </a:p>
                  </a:txBody>
                  <a:tcPr marL="68580" marR="68580" marT="34290" marB="34290"/>
                </a:tc>
                <a:extLst>
                  <a:ext uri="{0D108BD9-81ED-4DB2-BD59-A6C34878D82A}">
                    <a16:rowId xmlns:a16="http://schemas.microsoft.com/office/drawing/2014/main" val="10001"/>
                  </a:ext>
                </a:extLst>
              </a:tr>
              <a:tr h="311669">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Y</a:t>
                      </a:r>
                      <a:endParaRPr kumimoji="1" lang="ja-JP" altLang="en-US" sz="1400" dirty="0"/>
                    </a:p>
                  </a:txBody>
                  <a:tcPr marL="68580" marR="68580" marT="34290" marB="34290"/>
                </a:tc>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5</a:t>
                      </a:r>
                      <a:endParaRPr kumimoji="1" lang="ja-JP" altLang="en-US" sz="1400"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24" name="表 23"/>
          <p:cNvGraphicFramePr>
            <a:graphicFrameLocks noGrp="1"/>
          </p:cNvGraphicFramePr>
          <p:nvPr/>
        </p:nvGraphicFramePr>
        <p:xfrm>
          <a:off x="6853100" y="3232482"/>
          <a:ext cx="2199647" cy="112776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ja-JP" altLang="en-US" sz="1400" dirty="0"/>
                        <a:t>みかん</a:t>
                      </a:r>
                    </a:p>
                  </a:txBody>
                  <a:tcPr marL="68580" marR="68580" marT="34290" marB="34290"/>
                </a:tc>
                <a:tc>
                  <a:txBody>
                    <a:bodyPr/>
                    <a:lstStyle/>
                    <a:p>
                      <a:pPr algn="r"/>
                      <a:r>
                        <a:rPr kumimoji="1" lang="en-US" altLang="ja-JP" sz="1400" dirty="0"/>
                        <a:t>50</a:t>
                      </a:r>
                      <a:endParaRPr kumimoji="1" lang="ja-JP" altLang="en-US" sz="1400" dirty="0"/>
                    </a:p>
                  </a:txBody>
                  <a:tcPr marL="68580" marR="68580" marT="34290" marB="34290"/>
                </a:tc>
                <a:extLst>
                  <a:ext uri="{0D108BD9-81ED-4DB2-BD59-A6C34878D82A}">
                    <a16:rowId xmlns:a16="http://schemas.microsoft.com/office/drawing/2014/main" val="10001"/>
                  </a:ext>
                </a:extLst>
              </a:tr>
              <a:tr h="274320">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100</a:t>
                      </a:r>
                      <a:endParaRPr kumimoji="1" lang="ja-JP" altLang="en-US" sz="1400" dirty="0"/>
                    </a:p>
                  </a:txBody>
                  <a:tcPr marL="68580" marR="68580" marT="34290" marB="34290"/>
                </a:tc>
                <a:extLst>
                  <a:ext uri="{0D108BD9-81ED-4DB2-BD59-A6C34878D82A}">
                    <a16:rowId xmlns:a16="http://schemas.microsoft.com/office/drawing/2014/main" val="10002"/>
                  </a:ext>
                </a:extLst>
              </a:tr>
              <a:tr h="274320">
                <a:tc>
                  <a:txBody>
                    <a:bodyPr/>
                    <a:lstStyle/>
                    <a:p>
                      <a:pPr algn="r"/>
                      <a:r>
                        <a:rPr kumimoji="1" lang="en-US" altLang="ja-JP" sz="1400" dirty="0"/>
                        <a:t>3</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150</a:t>
                      </a:r>
                      <a:endParaRPr kumimoji="1" lang="ja-JP" altLang="en-US" sz="1400" dirty="0"/>
                    </a:p>
                  </a:txBody>
                  <a:tcPr marL="68580" marR="68580" marT="34290" marB="34290"/>
                </a:tc>
                <a:extLst>
                  <a:ext uri="{0D108BD9-81ED-4DB2-BD59-A6C34878D82A}">
                    <a16:rowId xmlns:a16="http://schemas.microsoft.com/office/drawing/2014/main" val="4005294067"/>
                  </a:ext>
                </a:extLst>
              </a:tr>
            </a:tbl>
          </a:graphicData>
        </a:graphic>
      </p:graphicFrame>
      <p:graphicFrame>
        <p:nvGraphicFramePr>
          <p:cNvPr id="25" name="表 24"/>
          <p:cNvGraphicFramePr>
            <a:graphicFrameLocks noGrp="1"/>
          </p:cNvGraphicFramePr>
          <p:nvPr/>
        </p:nvGraphicFramePr>
        <p:xfrm>
          <a:off x="3904552" y="3055907"/>
          <a:ext cx="2199647" cy="56388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453509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87863"/>
          </a:xfrm>
        </p:spPr>
        <p:txBody>
          <a:bodyPr>
            <a:normAutofit/>
          </a:bodyPr>
          <a:lstStyle/>
          <a:p>
            <a:pPr marL="0" indent="0">
              <a:buNone/>
            </a:pPr>
            <a:r>
              <a:rPr lang="ja-JP" altLang="en-US" sz="2400" dirty="0"/>
              <a:t>⑦ 「</a:t>
            </a:r>
            <a:r>
              <a:rPr lang="en-US" altLang="ja-JP" sz="2400" b="1" dirty="0"/>
              <a:t>Execute</a:t>
            </a:r>
            <a:r>
              <a:rPr lang="ja-JP" altLang="en-US" sz="2400" dirty="0"/>
              <a:t>」をクリック</a:t>
            </a:r>
            <a:endParaRPr lang="en-US" altLang="ja-JP" sz="2400" dirty="0"/>
          </a:p>
          <a:p>
            <a:pPr marL="0" indent="0">
              <a:buNone/>
            </a:pPr>
            <a:r>
              <a:rPr lang="en-US" altLang="ja-JP" sz="2400" dirty="0"/>
              <a:t>SQL </a:t>
            </a:r>
            <a:r>
              <a:rPr lang="ja-JP" altLang="en-US" sz="2400" dirty="0"/>
              <a:t>文が</a:t>
            </a:r>
            <a:r>
              <a:rPr lang="ja-JP" altLang="en-US" sz="2400" b="1" dirty="0"/>
              <a:t>実行</a:t>
            </a:r>
            <a:r>
              <a:rPr lang="ja-JP" altLang="en-US" sz="2400" dirty="0"/>
              <a:t>され、結果が表示される。</a:t>
            </a:r>
            <a:endParaRPr lang="en-US" altLang="ja-JP" sz="2400" dirty="0"/>
          </a:p>
          <a:p>
            <a:pPr marL="0" indent="0">
              <a:buNone/>
            </a:pPr>
            <a:r>
              <a:rPr lang="ja-JP" altLang="en-US" sz="2400" dirty="0"/>
              <a:t>⑧ 下側のウインドウで、</a:t>
            </a:r>
            <a:r>
              <a:rPr lang="ja-JP" altLang="en-US" sz="2400" b="1" dirty="0"/>
              <a:t>結果を確認</a:t>
            </a:r>
            <a:r>
              <a:rPr lang="ja-JP" altLang="en-US" sz="2400" dirty="0"/>
              <a:t>。</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872B671D-8532-9D82-8809-CBA16F06879A}"/>
              </a:ext>
            </a:extLst>
          </p:cNvPr>
          <p:cNvPicPr>
            <a:picLocks noChangeAspect="1"/>
          </p:cNvPicPr>
          <p:nvPr/>
        </p:nvPicPr>
        <p:blipFill>
          <a:blip r:embed="rId2"/>
          <a:stretch>
            <a:fillRect/>
          </a:stretch>
        </p:blipFill>
        <p:spPr>
          <a:xfrm>
            <a:off x="1657350" y="2233612"/>
            <a:ext cx="5829300" cy="2390775"/>
          </a:xfrm>
          <a:prstGeom prst="rect">
            <a:avLst/>
          </a:prstGeom>
        </p:spPr>
      </p:pic>
    </p:spTree>
    <p:extLst>
      <p:ext uri="{BB962C8B-B14F-4D97-AF65-F5344CB8AC3E}">
        <p14:creationId xmlns:p14="http://schemas.microsoft.com/office/powerpoint/2010/main" val="35659071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0F849-136B-4CD2-2742-FB6B0FA53E67}"/>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C55302D-1BF2-DF5D-6CF7-2E0561A02FFF}"/>
              </a:ext>
            </a:extLst>
          </p:cNvPr>
          <p:cNvSpPr>
            <a:spLocks noGrp="1"/>
          </p:cNvSpPr>
          <p:nvPr>
            <p:ph idx="1"/>
          </p:nvPr>
        </p:nvSpPr>
        <p:spPr>
          <a:xfrm>
            <a:off x="321845" y="88900"/>
            <a:ext cx="8461208" cy="6134099"/>
          </a:xfrm>
        </p:spPr>
        <p:txBody>
          <a:bodyPr>
            <a:normAutofit/>
          </a:bodyPr>
          <a:lstStyle/>
          <a:p>
            <a:pPr marL="0" indent="0">
              <a:buNone/>
            </a:pPr>
            <a:r>
              <a:rPr lang="ja-JP" altLang="en-US" sz="2400" dirty="0"/>
              <a:t>⑨　</a:t>
            </a:r>
            <a:r>
              <a:rPr lang="ja-JP" altLang="en-US" sz="2400" b="1" dirty="0"/>
              <a:t>上のパネル</a:t>
            </a:r>
            <a:r>
              <a:rPr lang="ja-JP" altLang="en-US" sz="2400" dirty="0"/>
              <a:t>に、</a:t>
            </a:r>
            <a:r>
              <a:rPr lang="ja-JP" altLang="en-US" sz="2400" b="1" dirty="0"/>
              <a:t>テーブル定義</a:t>
            </a:r>
            <a:r>
              <a:rPr lang="ja-JP" altLang="en-US" sz="2400" dirty="0"/>
              <a:t>と</a:t>
            </a:r>
            <a:r>
              <a:rPr lang="ja-JP" altLang="en-US" sz="2400" b="1" dirty="0"/>
              <a:t>データの追加</a:t>
            </a:r>
            <a:r>
              <a:rPr lang="ja-JP" altLang="en-US" sz="2400" dirty="0"/>
              <a:t>と</a:t>
            </a:r>
            <a:r>
              <a:rPr lang="ja-JP" altLang="en-US" sz="2400" b="1" dirty="0"/>
              <a:t>問い合わせ</a:t>
            </a:r>
            <a:r>
              <a:rPr lang="ja-JP" altLang="en-US" sz="2400" dirty="0"/>
              <a:t>を行う </a:t>
            </a:r>
            <a:r>
              <a:rPr lang="en-US" altLang="ja-JP" sz="2400" dirty="0"/>
              <a:t>SQL </a:t>
            </a:r>
            <a:r>
              <a:rPr lang="ja-JP" altLang="en-US" sz="2400" dirty="0"/>
              <a:t>を入れ実行。（</a:t>
            </a:r>
            <a:r>
              <a:rPr lang="ja-JP" altLang="en-US" sz="2400" b="1" dirty="0"/>
              <a:t>以前の </a:t>
            </a:r>
            <a:r>
              <a:rPr lang="en-US" altLang="ja-JP" sz="2400" b="1" dirty="0"/>
              <a:t>SQL </a:t>
            </a:r>
            <a:r>
              <a:rPr lang="ja-JP" altLang="en-US" sz="2400" b="1" dirty="0"/>
              <a:t>は不要なので消す</a:t>
            </a:r>
            <a:r>
              <a:rPr lang="ja-JP" altLang="en-US" sz="2400" dirty="0"/>
              <a:t>）． </a:t>
            </a:r>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72EF7DDF-1D6A-6690-CA07-3BA56D5E24A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8A71AB5F-4A74-FC42-D024-27AE37C2D235}"/>
              </a:ext>
            </a:extLst>
          </p:cNvPr>
          <p:cNvSpPr/>
          <p:nvPr/>
        </p:nvSpPr>
        <p:spPr>
          <a:xfrm>
            <a:off x="0" y="1371662"/>
            <a:ext cx="9286362" cy="3046988"/>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メニュー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ja-JP" altLang="en-US"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PRIMARY KEY</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メニュー</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(1,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かき氷</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400);</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メニュー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(2,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カレーライス</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en-US" altLang="ja-JP" sz="2400" b="1" i="0" u="none" strike="noStrike" kern="1200" cap="none" spc="0" normalizeH="0" baseline="0" noProof="0" dirty="0">
                <a:ln>
                  <a:noFill/>
                </a:ln>
                <a:solidFill>
                  <a:srgbClr val="FF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NULL</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メニュー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(3,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サイダー</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200</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 * FROM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メニュー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WHERE</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単価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&gt;=</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0;</a:t>
            </a:r>
          </a:p>
        </p:txBody>
      </p:sp>
    </p:spTree>
    <p:extLst>
      <p:ext uri="{BB962C8B-B14F-4D97-AF65-F5344CB8AC3E}">
        <p14:creationId xmlns:p14="http://schemas.microsoft.com/office/powerpoint/2010/main" val="33678713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87863"/>
          </a:xfrm>
        </p:spPr>
        <p:txBody>
          <a:bodyPr>
            <a:normAutofit/>
          </a:bodyPr>
          <a:lstStyle/>
          <a:p>
            <a:pPr marL="0" indent="0">
              <a:buNone/>
            </a:pPr>
            <a:r>
              <a:rPr lang="ja-JP" altLang="en-US" sz="2400" dirty="0"/>
              <a:t>⑩ 「</a:t>
            </a:r>
            <a:r>
              <a:rPr lang="en-US" altLang="ja-JP" sz="2400" b="1" dirty="0"/>
              <a:t>Execute</a:t>
            </a:r>
            <a:r>
              <a:rPr lang="ja-JP" altLang="en-US" sz="2400" dirty="0"/>
              <a:t>」をクリック</a:t>
            </a:r>
            <a:endParaRPr lang="en-US" altLang="ja-JP" sz="2400" dirty="0"/>
          </a:p>
          <a:p>
            <a:pPr marL="0" indent="0">
              <a:buNone/>
            </a:pPr>
            <a:r>
              <a:rPr lang="en-US" altLang="ja-JP" sz="2400" dirty="0"/>
              <a:t>SQL </a:t>
            </a:r>
            <a:r>
              <a:rPr lang="ja-JP" altLang="en-US" sz="2400" dirty="0"/>
              <a:t>文が</a:t>
            </a:r>
            <a:r>
              <a:rPr lang="ja-JP" altLang="en-US" sz="2400" b="1" dirty="0"/>
              <a:t>実行</a:t>
            </a:r>
            <a:r>
              <a:rPr lang="ja-JP" altLang="en-US" sz="2400" dirty="0"/>
              <a:t>され、結果が表示される。</a:t>
            </a:r>
            <a:endParaRPr lang="en-US" altLang="ja-JP" sz="2400" dirty="0"/>
          </a:p>
          <a:p>
            <a:pPr marL="0" indent="0">
              <a:buNone/>
            </a:pPr>
            <a:r>
              <a:rPr lang="ja-JP" altLang="en-US" sz="2400" dirty="0"/>
              <a:t>⑪ 下側のウインドウで、</a:t>
            </a:r>
            <a:r>
              <a:rPr lang="ja-JP" altLang="en-US" sz="2400" b="1" dirty="0"/>
              <a:t>結果を確認</a:t>
            </a:r>
            <a:r>
              <a:rPr lang="ja-JP" altLang="en-US" sz="2400" dirty="0"/>
              <a:t>。</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6247B309-686D-E7F1-A15A-C74FC8F5EF93}"/>
              </a:ext>
            </a:extLst>
          </p:cNvPr>
          <p:cNvPicPr>
            <a:picLocks noChangeAspect="1"/>
          </p:cNvPicPr>
          <p:nvPr/>
        </p:nvPicPr>
        <p:blipFill>
          <a:blip r:embed="rId2"/>
          <a:stretch>
            <a:fillRect/>
          </a:stretch>
        </p:blipFill>
        <p:spPr>
          <a:xfrm>
            <a:off x="2200275" y="1957387"/>
            <a:ext cx="4743450" cy="2943225"/>
          </a:xfrm>
          <a:prstGeom prst="rect">
            <a:avLst/>
          </a:prstGeom>
        </p:spPr>
      </p:pic>
    </p:spTree>
    <p:extLst>
      <p:ext uri="{BB962C8B-B14F-4D97-AF65-F5344CB8AC3E}">
        <p14:creationId xmlns:p14="http://schemas.microsoft.com/office/powerpoint/2010/main" val="3734154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12-4. </a:t>
            </a:r>
            <a:r>
              <a:rPr lang="ja-JP" altLang="en-US" sz="4500" dirty="0">
                <a:solidFill>
                  <a:schemeClr val="tx2"/>
                </a:solidFill>
                <a:latin typeface="メイリオ" panose="020B0604030504040204" pitchFamily="50" charset="-128"/>
              </a:rPr>
              <a:t>データベース操作</a:t>
            </a:r>
          </a:p>
        </p:txBody>
      </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73</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0013794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演習４．データベース操作</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en-US" altLang="ja-JP" sz="2000" b="1" dirty="0"/>
              <a:t>UPDATE … SET</a:t>
            </a:r>
          </a:p>
          <a:p>
            <a:pPr marL="914400" lvl="1" indent="-457200">
              <a:spcAft>
                <a:spcPts val="600"/>
              </a:spcAft>
              <a:buFont typeface="+mj-lt"/>
              <a:buAutoNum type="arabicPeriod"/>
            </a:pPr>
            <a:r>
              <a:rPr lang="en-US" altLang="ja-JP" sz="2000" b="1" dirty="0"/>
              <a:t>DELETE FROM</a:t>
            </a:r>
            <a:endParaRPr lang="en-US" altLang="ja-JP" sz="2400"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74</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9611247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E7786-A2A9-86C4-AC70-669B7E82AC3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ED5DACB-74EA-7776-BDA3-F3629DB834EB}"/>
              </a:ext>
            </a:extLst>
          </p:cNvPr>
          <p:cNvSpPr>
            <a:spLocks noGrp="1"/>
          </p:cNvSpPr>
          <p:nvPr>
            <p:ph type="title"/>
          </p:nvPr>
        </p:nvSpPr>
        <p:spPr/>
        <p:txBody>
          <a:bodyPr>
            <a:normAutofit fontScale="90000"/>
          </a:bodyPr>
          <a:lstStyle/>
          <a:p>
            <a:endParaRPr kumimoji="1" lang="ja-JP" altLang="en-US" dirty="0"/>
          </a:p>
        </p:txBody>
      </p:sp>
      <p:sp>
        <p:nvSpPr>
          <p:cNvPr id="3" name="コンテンツ プレースホルダー 2">
            <a:extLst>
              <a:ext uri="{FF2B5EF4-FFF2-40B4-BE49-F238E27FC236}">
                <a16:creationId xmlns:a16="http://schemas.microsoft.com/office/drawing/2014/main" id="{FFF12759-A22C-BC2E-019B-DCADE7482EA5}"/>
              </a:ext>
            </a:extLst>
          </p:cNvPr>
          <p:cNvSpPr>
            <a:spLocks noGrp="1"/>
          </p:cNvSpPr>
          <p:nvPr>
            <p:ph idx="1"/>
          </p:nvPr>
        </p:nvSpPr>
        <p:spPr/>
        <p:txBody>
          <a:bodyPr>
            <a:normAutofit/>
          </a:bodyPr>
          <a:lstStyle/>
          <a:p>
            <a:pPr marL="0" indent="0">
              <a:buNone/>
            </a:pPr>
            <a:r>
              <a:rPr kumimoji="1" lang="en-US" altLang="ja-JP" sz="2400" dirty="0"/>
              <a:t>Web</a:t>
            </a:r>
            <a:r>
              <a:rPr kumimoji="1" lang="ja-JP" altLang="en-US" sz="2400" dirty="0"/>
              <a:t>ブラウザを使用</a:t>
            </a:r>
            <a:endParaRPr kumimoji="1" lang="en-US" altLang="ja-JP" sz="2400" dirty="0"/>
          </a:p>
          <a:p>
            <a:pPr marL="0" indent="0">
              <a:buNone/>
            </a:pPr>
            <a:r>
              <a:rPr lang="ja-JP" altLang="en-US" sz="2400" dirty="0"/>
              <a:t>① アドレスバーに</a:t>
            </a:r>
            <a:r>
              <a:rPr lang="en-US" altLang="ja-JP" sz="2400" dirty="0" err="1"/>
              <a:t>SQLFiddle</a:t>
            </a:r>
            <a:r>
              <a:rPr lang="ja-JP" altLang="en-US" sz="2400" dirty="0"/>
              <a:t>の</a:t>
            </a:r>
            <a:r>
              <a:rPr lang="en-US" altLang="ja-JP" sz="2400" dirty="0"/>
              <a:t>URL</a:t>
            </a:r>
            <a:r>
              <a:rPr lang="ja-JP" altLang="en-US" sz="2400" dirty="0"/>
              <a:t>を入力</a:t>
            </a:r>
            <a:endParaRPr lang="en-US" altLang="ja-JP" sz="2400" dirty="0"/>
          </a:p>
          <a:p>
            <a:pPr marL="0" indent="0">
              <a:buNone/>
            </a:pPr>
            <a:r>
              <a:rPr lang="en-US" altLang="ja-JP" sz="2400" b="1" dirty="0">
                <a:hlinkClick r:id="rId2"/>
              </a:rPr>
              <a:t>http://sqlfiddle.com/</a:t>
            </a:r>
            <a:endParaRPr lang="en-US" altLang="ja-JP" sz="2400" b="1" dirty="0"/>
          </a:p>
          <a:p>
            <a:pPr marL="0" indent="0">
              <a:buNone/>
            </a:pPr>
            <a:r>
              <a:rPr lang="en-US" altLang="ja-JP" sz="2400" b="1" dirty="0"/>
              <a:t> </a:t>
            </a:r>
            <a:endParaRPr lang="en-US" altLang="ja-JP" sz="2400" dirty="0"/>
          </a:p>
          <a:p>
            <a:pPr marL="0" indent="0">
              <a:buNone/>
            </a:pPr>
            <a:r>
              <a:rPr lang="ja-JP" altLang="en-US" sz="2400" dirty="0"/>
              <a:t>② 「</a:t>
            </a:r>
            <a:r>
              <a:rPr lang="en-US" altLang="ja-JP" sz="2400" b="1" dirty="0"/>
              <a:t>MySQL</a:t>
            </a:r>
            <a:r>
              <a:rPr lang="ja-JP" altLang="en-US" sz="2400" dirty="0"/>
              <a:t>」を選択</a:t>
            </a:r>
            <a:endParaRPr lang="en-US" altLang="ja-JP" sz="2400" dirty="0"/>
          </a:p>
        </p:txBody>
      </p:sp>
      <p:sp>
        <p:nvSpPr>
          <p:cNvPr id="4" name="スライド番号プレースホルダー 3">
            <a:extLst>
              <a:ext uri="{FF2B5EF4-FFF2-40B4-BE49-F238E27FC236}">
                <a16:creationId xmlns:a16="http://schemas.microsoft.com/office/drawing/2014/main" id="{27EA1011-1EF2-3D2F-9ACD-DA376F76990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105E5DD9-C973-092E-F6A4-4AE30F5CBD19}"/>
              </a:ext>
            </a:extLst>
          </p:cNvPr>
          <p:cNvPicPr>
            <a:picLocks noChangeAspect="1"/>
          </p:cNvPicPr>
          <p:nvPr/>
        </p:nvPicPr>
        <p:blipFill>
          <a:blip r:embed="rId3"/>
          <a:stretch>
            <a:fillRect/>
          </a:stretch>
        </p:blipFill>
        <p:spPr>
          <a:xfrm>
            <a:off x="733124" y="3429000"/>
            <a:ext cx="7347884" cy="3143307"/>
          </a:xfrm>
          <a:prstGeom prst="rect">
            <a:avLst/>
          </a:prstGeom>
          <a:ln>
            <a:solidFill>
              <a:schemeClr val="accent1"/>
            </a:solidFill>
          </a:ln>
        </p:spPr>
      </p:pic>
      <p:sp>
        <p:nvSpPr>
          <p:cNvPr id="7" name="正方形/長方形 6">
            <a:extLst>
              <a:ext uri="{FF2B5EF4-FFF2-40B4-BE49-F238E27FC236}">
                <a16:creationId xmlns:a16="http://schemas.microsoft.com/office/drawing/2014/main" id="{DDFA9A92-C361-1B6C-BC3C-D61D907F37FF}"/>
              </a:ext>
            </a:extLst>
          </p:cNvPr>
          <p:cNvSpPr/>
          <p:nvPr/>
        </p:nvSpPr>
        <p:spPr>
          <a:xfrm>
            <a:off x="4068186" y="5684866"/>
            <a:ext cx="980906" cy="211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60512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b="1" dirty="0"/>
              <a:t>③　上のパネル</a:t>
            </a:r>
            <a:r>
              <a:rPr lang="ja-JP" altLang="en-US" sz="2400" dirty="0"/>
              <a:t>に、</a:t>
            </a:r>
            <a:r>
              <a:rPr lang="ja-JP" altLang="en-US" sz="2400" b="1" dirty="0"/>
              <a:t>テーブル定義</a:t>
            </a:r>
            <a:r>
              <a:rPr lang="ja-JP" altLang="en-US" sz="2400" dirty="0"/>
              <a:t>と</a:t>
            </a:r>
            <a:r>
              <a:rPr lang="ja-JP" altLang="en-US" sz="2400" b="1" dirty="0"/>
              <a:t>データの追加</a:t>
            </a:r>
            <a:r>
              <a:rPr lang="ja-JP" altLang="en-US" sz="2400" dirty="0"/>
              <a:t>と</a:t>
            </a:r>
            <a:r>
              <a:rPr lang="ja-JP" altLang="en-US" sz="2400" b="1" dirty="0"/>
              <a:t>問い合わせ</a:t>
            </a:r>
            <a:r>
              <a:rPr lang="ja-JP" altLang="en-US" sz="2400" dirty="0"/>
              <a:t>を行う </a:t>
            </a:r>
            <a:r>
              <a:rPr lang="en-US" altLang="ja-JP" sz="2400" dirty="0"/>
              <a:t>SQL </a:t>
            </a:r>
            <a:r>
              <a:rPr lang="ja-JP" altLang="en-US" sz="2400" dirty="0"/>
              <a:t>を入れ実行。（</a:t>
            </a:r>
            <a:r>
              <a:rPr lang="ja-JP" altLang="en-US" sz="2400" b="1" dirty="0"/>
              <a:t>以前の </a:t>
            </a:r>
            <a:r>
              <a:rPr lang="en-US" altLang="ja-JP" sz="2400" b="1" dirty="0"/>
              <a:t>SQL </a:t>
            </a:r>
            <a:r>
              <a:rPr lang="ja-JP" altLang="en-US" sz="2400" b="1" dirty="0"/>
              <a:t>は不要なので消す</a:t>
            </a:r>
            <a:r>
              <a:rPr lang="ja-JP" altLang="en-US" sz="2400" dirty="0"/>
              <a:t>）． </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ja-JP" altLang="en-US" dirty="0"/>
          </a:p>
        </p:txBody>
      </p:sp>
      <p:sp>
        <p:nvSpPr>
          <p:cNvPr id="5" name="正方形/長方形 4"/>
          <p:cNvSpPr/>
          <p:nvPr/>
        </p:nvSpPr>
        <p:spPr>
          <a:xfrm>
            <a:off x="229067" y="1452283"/>
            <a:ext cx="8593088" cy="3785652"/>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 </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id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 AUTO_INCREMENT PRIMARY KEY</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 </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NULL</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NULL</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200);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 </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NULL</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 150);</a:t>
            </a:r>
            <a:endPar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UPDATE</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SET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120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WHERE</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 </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a:t>
            </a:r>
          </a:p>
          <a:p>
            <a:pPr>
              <a:defRPr/>
            </a:pPr>
            <a:r>
              <a:rPr kumimoji="0"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 * FROM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Tree>
    <p:extLst>
      <p:ext uri="{BB962C8B-B14F-4D97-AF65-F5344CB8AC3E}">
        <p14:creationId xmlns:p14="http://schemas.microsoft.com/office/powerpoint/2010/main" val="5263607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87863"/>
          </a:xfrm>
        </p:spPr>
        <p:txBody>
          <a:bodyPr>
            <a:normAutofit/>
          </a:bodyPr>
          <a:lstStyle/>
          <a:p>
            <a:pPr marL="0" indent="0">
              <a:buNone/>
            </a:pPr>
            <a:r>
              <a:rPr lang="ja-JP" altLang="en-US" sz="2400" dirty="0"/>
              <a:t>④「</a:t>
            </a:r>
            <a:r>
              <a:rPr lang="en-US" altLang="ja-JP" sz="2400" b="1" dirty="0"/>
              <a:t>Execute</a:t>
            </a:r>
            <a:r>
              <a:rPr lang="ja-JP" altLang="en-US" sz="2400" dirty="0"/>
              <a:t>」をクリック</a:t>
            </a:r>
            <a:endParaRPr lang="en-US" altLang="ja-JP" sz="2400" dirty="0"/>
          </a:p>
          <a:p>
            <a:pPr marL="0" indent="0">
              <a:buNone/>
            </a:pPr>
            <a:r>
              <a:rPr lang="en-US" altLang="ja-JP" sz="2400" dirty="0"/>
              <a:t>SQL </a:t>
            </a:r>
            <a:r>
              <a:rPr lang="ja-JP" altLang="en-US" sz="2400" dirty="0"/>
              <a:t>文が</a:t>
            </a:r>
            <a:r>
              <a:rPr lang="ja-JP" altLang="en-US" sz="2400" b="1" dirty="0"/>
              <a:t>実行</a:t>
            </a:r>
            <a:r>
              <a:rPr lang="ja-JP" altLang="en-US" sz="2400" dirty="0"/>
              <a:t>され、結果が表示される。</a:t>
            </a:r>
            <a:endParaRPr lang="en-US" altLang="ja-JP" sz="2400" dirty="0"/>
          </a:p>
          <a:p>
            <a:pPr marL="0" indent="0">
              <a:buNone/>
            </a:pPr>
            <a:r>
              <a:rPr lang="ja-JP" altLang="en-US" sz="2400" dirty="0"/>
              <a:t>⑤ 下側のウインドウで、</a:t>
            </a:r>
            <a:r>
              <a:rPr lang="ja-JP" altLang="en-US" sz="2400" b="1" dirty="0"/>
              <a:t>結果を確認</a:t>
            </a:r>
            <a:r>
              <a:rPr lang="ja-JP" altLang="en-US" sz="2400" dirty="0"/>
              <a:t>。</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F457E0A1-85CD-6CCE-FED2-A1E9EA05898E}"/>
              </a:ext>
            </a:extLst>
          </p:cNvPr>
          <p:cNvPicPr>
            <a:picLocks noChangeAspect="1"/>
          </p:cNvPicPr>
          <p:nvPr/>
        </p:nvPicPr>
        <p:blipFill>
          <a:blip r:embed="rId2"/>
          <a:stretch>
            <a:fillRect/>
          </a:stretch>
        </p:blipFill>
        <p:spPr>
          <a:xfrm>
            <a:off x="1885950" y="1876425"/>
            <a:ext cx="5372100" cy="3105150"/>
          </a:xfrm>
          <a:prstGeom prst="rect">
            <a:avLst/>
          </a:prstGeom>
        </p:spPr>
      </p:pic>
    </p:spTree>
    <p:extLst>
      <p:ext uri="{BB962C8B-B14F-4D97-AF65-F5344CB8AC3E}">
        <p14:creationId xmlns:p14="http://schemas.microsoft.com/office/powerpoint/2010/main" val="14614881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b="1" dirty="0"/>
              <a:t>⑥　上のパネル</a:t>
            </a:r>
            <a:r>
              <a:rPr lang="ja-JP" altLang="en-US" sz="2400" dirty="0"/>
              <a:t>に、</a:t>
            </a:r>
            <a:r>
              <a:rPr lang="ja-JP" altLang="en-US" sz="2400" b="1" dirty="0"/>
              <a:t>テーブル定義</a:t>
            </a:r>
            <a:r>
              <a:rPr lang="ja-JP" altLang="en-US" sz="2400" dirty="0"/>
              <a:t>と</a:t>
            </a:r>
            <a:r>
              <a:rPr lang="ja-JP" altLang="en-US" sz="2400" b="1" dirty="0"/>
              <a:t>データの追加</a:t>
            </a:r>
            <a:r>
              <a:rPr lang="ja-JP" altLang="en-US" sz="2400" dirty="0"/>
              <a:t>と</a:t>
            </a:r>
            <a:r>
              <a:rPr lang="ja-JP" altLang="en-US" sz="2400" b="1" dirty="0"/>
              <a:t>問い合わせ</a:t>
            </a:r>
            <a:r>
              <a:rPr lang="ja-JP" altLang="en-US" sz="2400" dirty="0"/>
              <a:t>を行う </a:t>
            </a:r>
            <a:r>
              <a:rPr lang="en-US" altLang="ja-JP" sz="2400" dirty="0"/>
              <a:t>SQL </a:t>
            </a:r>
            <a:r>
              <a:rPr lang="ja-JP" altLang="en-US" sz="2400" dirty="0"/>
              <a:t>を入れ実行。（</a:t>
            </a:r>
            <a:r>
              <a:rPr lang="ja-JP" altLang="en-US" sz="2400" b="1" dirty="0"/>
              <a:t>以前の </a:t>
            </a:r>
            <a:r>
              <a:rPr lang="en-US" altLang="ja-JP" sz="2400" b="1" dirty="0"/>
              <a:t>SQL </a:t>
            </a:r>
            <a:r>
              <a:rPr lang="ja-JP" altLang="en-US" sz="2400" b="1" dirty="0"/>
              <a:t>は不要なので消す</a:t>
            </a:r>
            <a:r>
              <a:rPr lang="ja-JP" altLang="en-US" sz="2400" dirty="0"/>
              <a:t>）． </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ja-JP" altLang="en-US"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ja-JP" altLang="en-US" dirty="0"/>
          </a:p>
        </p:txBody>
      </p:sp>
      <p:sp>
        <p:nvSpPr>
          <p:cNvPr id="5" name="正方形/長方形 4"/>
          <p:cNvSpPr/>
          <p:nvPr/>
        </p:nvSpPr>
        <p:spPr>
          <a:xfrm>
            <a:off x="255905" y="1496889"/>
            <a:ext cx="8593088" cy="3477875"/>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 </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id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 AUTO_INCREMENT PRIMARY KEY</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 </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NULL</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NULL</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200);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 </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NULL</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 150);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DELETE FROM </a:t>
            </a:r>
            <a:r>
              <a:rPr kumimoji="1" lang="ja-JP" altLang="en-US" sz="2000" b="1" i="0" u="none" strike="noStrike" kern="1200" cap="none" spc="0" normalizeH="0" baseline="0" noProof="0" dirty="0">
                <a:ln>
                  <a:noFill/>
                </a:ln>
                <a:effectLst/>
                <a:uLnTx/>
                <a:uFillTx/>
                <a:latin typeface="Courier New" panose="02070309020205020404" pitchFamily="49" charset="0"/>
                <a:ea typeface="游ゴシック" panose="020B0400000000000000" pitchFamily="50" charset="-128"/>
                <a:cs typeface="Courier New" panose="02070309020205020404" pitchFamily="49" charset="0"/>
              </a:rPr>
              <a:t>商品</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WHERE </a:t>
            </a:r>
            <a:r>
              <a:rPr kumimoji="1" lang="ja-JP" altLang="en-US" sz="2000" b="1" i="0" u="none" strike="noStrike" kern="1200" cap="none" spc="0" normalizeH="0" baseline="0" noProof="0" dirty="0">
                <a:ln>
                  <a:noFill/>
                </a:ln>
                <a:effectLst/>
                <a:uLnTx/>
                <a:uFillTx/>
                <a:latin typeface="Courier New" panose="02070309020205020404" pitchFamily="49" charset="0"/>
                <a:ea typeface="游ゴシック" panose="020B0400000000000000" pitchFamily="50" charset="-128"/>
                <a:cs typeface="Courier New" panose="02070309020205020404" pitchFamily="49" charset="0"/>
              </a:rPr>
              <a:t>商品名 </a:t>
            </a:r>
            <a:r>
              <a:rPr kumimoji="1" lang="en-US" altLang="ja-JP" sz="2000" b="1" i="0" u="none" strike="noStrike" kern="1200" cap="none" spc="0" normalizeH="0" baseline="0" noProof="0" dirty="0">
                <a:ln>
                  <a:noFill/>
                </a:ln>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2000" b="1" i="0" u="none" strike="noStrike" kern="1200" cap="none" spc="0" normalizeH="0" baseline="0" noProof="0" dirty="0">
                <a:ln>
                  <a:noFill/>
                </a:ln>
                <a:effectLst/>
                <a:uLnTx/>
                <a:uFillTx/>
                <a:latin typeface="Courier New" panose="02070309020205020404" pitchFamily="49" charset="0"/>
                <a:ea typeface="游ゴシック" panose="020B0400000000000000" pitchFamily="50" charset="-128"/>
                <a:cs typeface="Courier New" panose="02070309020205020404" pitchFamily="49" charset="0"/>
              </a:rPr>
              <a:t>C';</a:t>
            </a:r>
          </a:p>
          <a:p>
            <a:pPr>
              <a:defRPr/>
            </a:pPr>
            <a:r>
              <a:rPr kumimoji="0"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 * FROM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Tree>
    <p:extLst>
      <p:ext uri="{BB962C8B-B14F-4D97-AF65-F5344CB8AC3E}">
        <p14:creationId xmlns:p14="http://schemas.microsoft.com/office/powerpoint/2010/main" val="1211178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87863"/>
          </a:xfrm>
        </p:spPr>
        <p:txBody>
          <a:bodyPr>
            <a:normAutofit/>
          </a:bodyPr>
          <a:lstStyle/>
          <a:p>
            <a:pPr marL="0" indent="0">
              <a:buNone/>
            </a:pPr>
            <a:r>
              <a:rPr lang="ja-JP" altLang="en-US" sz="2400" dirty="0"/>
              <a:t>⑨「</a:t>
            </a:r>
            <a:r>
              <a:rPr lang="en-US" altLang="ja-JP" sz="2400" b="1" dirty="0"/>
              <a:t>Execute</a:t>
            </a:r>
            <a:r>
              <a:rPr lang="ja-JP" altLang="en-US" sz="2400" dirty="0"/>
              <a:t>」をクリック</a:t>
            </a:r>
            <a:endParaRPr lang="en-US" altLang="ja-JP" sz="2400" dirty="0"/>
          </a:p>
          <a:p>
            <a:pPr marL="0" indent="0">
              <a:buNone/>
            </a:pPr>
            <a:r>
              <a:rPr lang="en-US" altLang="ja-JP" sz="2400" dirty="0"/>
              <a:t>SQL </a:t>
            </a:r>
            <a:r>
              <a:rPr lang="ja-JP" altLang="en-US" sz="2400" dirty="0"/>
              <a:t>文が</a:t>
            </a:r>
            <a:r>
              <a:rPr lang="ja-JP" altLang="en-US" sz="2400" b="1" dirty="0"/>
              <a:t>実行</a:t>
            </a:r>
            <a:r>
              <a:rPr lang="ja-JP" altLang="en-US" sz="2400" dirty="0"/>
              <a:t>され、結果が表示される。</a:t>
            </a:r>
            <a:endParaRPr lang="en-US" altLang="ja-JP" sz="2400" dirty="0"/>
          </a:p>
          <a:p>
            <a:pPr marL="0" indent="0">
              <a:buNone/>
            </a:pPr>
            <a:r>
              <a:rPr lang="ja-JP" altLang="en-US" sz="2400" dirty="0"/>
              <a:t>⑩ 下側のウインドウで、</a:t>
            </a:r>
            <a:r>
              <a:rPr lang="ja-JP" altLang="en-US" sz="2400" b="1" dirty="0"/>
              <a:t>結果を確認</a:t>
            </a:r>
            <a:r>
              <a:rPr lang="ja-JP" altLang="en-US" sz="2400" dirty="0"/>
              <a:t>。</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0052CEE9-C10C-FCA8-3605-FB6E0D6F70E7}"/>
              </a:ext>
            </a:extLst>
          </p:cNvPr>
          <p:cNvPicPr>
            <a:picLocks noChangeAspect="1"/>
          </p:cNvPicPr>
          <p:nvPr/>
        </p:nvPicPr>
        <p:blipFill>
          <a:blip r:embed="rId2"/>
          <a:stretch>
            <a:fillRect/>
          </a:stretch>
        </p:blipFill>
        <p:spPr>
          <a:xfrm>
            <a:off x="2347912" y="2024062"/>
            <a:ext cx="4448175" cy="2809875"/>
          </a:xfrm>
          <a:prstGeom prst="rect">
            <a:avLst/>
          </a:prstGeom>
        </p:spPr>
      </p:pic>
    </p:spTree>
    <p:extLst>
      <p:ext uri="{BB962C8B-B14F-4D97-AF65-F5344CB8AC3E}">
        <p14:creationId xmlns:p14="http://schemas.microsoft.com/office/powerpoint/2010/main" val="226872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リレーショナルデータベースの重要性</a:t>
            </a:r>
            <a:endParaRPr kumimoji="1" lang="ja-JP" altLang="en-US" dirty="0"/>
          </a:p>
        </p:txBody>
      </p:sp>
      <p:sp>
        <p:nvSpPr>
          <p:cNvPr id="3" name="コンテンツ プレースホルダー 2"/>
          <p:cNvSpPr>
            <a:spLocks noGrp="1"/>
          </p:cNvSpPr>
          <p:nvPr>
            <p:ph idx="1"/>
          </p:nvPr>
        </p:nvSpPr>
        <p:spPr>
          <a:xfrm>
            <a:off x="321845" y="702194"/>
            <a:ext cx="8461208" cy="5836719"/>
          </a:xfrm>
        </p:spPr>
        <p:txBody>
          <a:bodyPr>
            <a:noAutofit/>
          </a:bodyPr>
          <a:lstStyle/>
          <a:p>
            <a:pPr marL="457200" indent="-457200">
              <a:buFont typeface="+mj-lt"/>
              <a:buAutoNum type="arabicPeriod"/>
            </a:pPr>
            <a:r>
              <a:rPr kumimoji="1" lang="ja-JP" altLang="en-US" sz="2400" b="1" dirty="0"/>
              <a:t>データの整合性</a:t>
            </a:r>
            <a:r>
              <a:rPr kumimoji="1" lang="ja-JP" altLang="en-US" sz="2400" dirty="0"/>
              <a:t>：リレーショナルデータベースは，</a:t>
            </a:r>
            <a:r>
              <a:rPr kumimoji="1" lang="ja-JP" altLang="en-US" sz="2400" b="1" dirty="0"/>
              <a:t>データの整合性を保持するための機能</a:t>
            </a:r>
            <a:r>
              <a:rPr kumimoji="1" lang="ja-JP" altLang="en-US" sz="2400" dirty="0"/>
              <a:t>を有する．これにより，誤ったデータや矛盾したデータが保存されるのを防ぐことができる．</a:t>
            </a:r>
            <a:endParaRPr kumimoji="1" lang="en-US" altLang="ja-JP" sz="2400" dirty="0"/>
          </a:p>
          <a:p>
            <a:pPr marL="457200" indent="-457200">
              <a:buFont typeface="+mj-lt"/>
              <a:buAutoNum type="arabicPeriod"/>
            </a:pPr>
            <a:r>
              <a:rPr kumimoji="1" lang="ja-JP" altLang="en-US" sz="2400" b="1" dirty="0"/>
              <a:t>柔軟な問い合わせ（クエリ）能力</a:t>
            </a:r>
            <a:r>
              <a:rPr kumimoji="1" lang="ja-JP" altLang="en-US" sz="2400" dirty="0"/>
              <a:t>：リレーショナルデータベースの</a:t>
            </a:r>
            <a:r>
              <a:rPr kumimoji="1" lang="en-US" altLang="ja-JP" sz="2400" dirty="0"/>
              <a:t>SQL</a:t>
            </a:r>
            <a:r>
              <a:rPr kumimoji="1" lang="ja-JP" altLang="en-US" sz="2400" dirty="0"/>
              <a:t>（</a:t>
            </a:r>
            <a:r>
              <a:rPr kumimoji="1" lang="en-US" altLang="ja-JP" sz="2400" dirty="0"/>
              <a:t>Structured Query Language</a:t>
            </a:r>
            <a:r>
              <a:rPr kumimoji="1" lang="ja-JP" altLang="en-US" sz="2400" dirty="0"/>
              <a:t>）（データベース操作言語）の使用により，</a:t>
            </a:r>
            <a:r>
              <a:rPr kumimoji="1" lang="ja-JP" altLang="en-US" sz="2400" b="1" dirty="0"/>
              <a:t>複雑な検索やデータの抽出</a:t>
            </a:r>
            <a:r>
              <a:rPr kumimoji="1" lang="ja-JP" altLang="en-US" sz="2400" dirty="0"/>
              <a:t>が可能になる．</a:t>
            </a:r>
            <a:endParaRPr kumimoji="1" lang="en-US" altLang="ja-JP" sz="2400" dirty="0"/>
          </a:p>
          <a:p>
            <a:pPr marL="457200" indent="-457200">
              <a:buFont typeface="+mj-lt"/>
              <a:buAutoNum type="arabicPeriod"/>
            </a:pPr>
            <a:r>
              <a:rPr kumimoji="1" lang="ja-JP" altLang="en-US" sz="2400" b="1" dirty="0"/>
              <a:t>トランザクション機能</a:t>
            </a:r>
            <a:r>
              <a:rPr kumimoji="1" lang="ja-JP" altLang="en-US" sz="2400" dirty="0"/>
              <a:t>：一連の操作全体を一つの単位として取り扱うことができる機能．これにより，</a:t>
            </a:r>
            <a:r>
              <a:rPr kumimoji="1" lang="ja-JP" altLang="en-US" sz="2400" b="1" dirty="0"/>
              <a:t>データの一貫性と信頼性が向上</a:t>
            </a:r>
            <a:r>
              <a:rPr kumimoji="1" lang="ja-JP" altLang="en-US" sz="2400" dirty="0"/>
              <a:t>する．</a:t>
            </a:r>
            <a:endParaRPr kumimoji="1" lang="en-US" altLang="ja-JP" sz="2400" dirty="0"/>
          </a:p>
          <a:p>
            <a:pPr marL="457200" indent="-457200">
              <a:buFont typeface="+mj-lt"/>
              <a:buAutoNum type="arabicPeriod"/>
            </a:pPr>
            <a:r>
              <a:rPr kumimoji="1" lang="ja-JP" altLang="en-US" sz="2400" b="1" dirty="0"/>
              <a:t>セキュリティ</a:t>
            </a:r>
            <a:r>
              <a:rPr kumimoji="1" lang="ja-JP" altLang="en-US" sz="2400" dirty="0"/>
              <a:t>：</a:t>
            </a:r>
            <a:r>
              <a:rPr kumimoji="1" lang="ja-JP" altLang="en-US" sz="2400" b="1" dirty="0"/>
              <a:t>アクセス権限の設定</a:t>
            </a:r>
            <a:r>
              <a:rPr kumimoji="1" lang="ja-JP" altLang="en-US" sz="2400" dirty="0"/>
              <a:t>などにより，セキュリティを確保する．</a:t>
            </a:r>
            <a:endParaRPr kumimoji="1" lang="en-US" altLang="ja-JP" sz="2400" dirty="0"/>
          </a:p>
          <a:p>
            <a:pPr marL="0" indent="0">
              <a:buNone/>
            </a:pPr>
            <a:r>
              <a:rPr kumimoji="1" lang="ja-JP" altLang="en-US" sz="2400" dirty="0"/>
              <a:t>データの安全な保管，効率的なデータ検索・操作，ビジネスや研究の意思決定をサポート．</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8</a:t>
            </a:fld>
            <a:endParaRPr kumimoji="1" lang="ja-JP" altLang="en-US"/>
          </a:p>
        </p:txBody>
      </p:sp>
    </p:spTree>
    <p:extLst>
      <p:ext uri="{BB962C8B-B14F-4D97-AF65-F5344CB8AC3E}">
        <p14:creationId xmlns:p14="http://schemas.microsoft.com/office/powerpoint/2010/main" val="618195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7752101-9F31-AE9C-2A4D-62F9943A4284}"/>
              </a:ext>
            </a:extLst>
          </p:cNvPr>
          <p:cNvSpPr>
            <a:spLocks noGrp="1"/>
          </p:cNvSpPr>
          <p:nvPr>
            <p:ph idx="1"/>
          </p:nvPr>
        </p:nvSpPr>
        <p:spPr>
          <a:xfrm>
            <a:off x="321845" y="249898"/>
            <a:ext cx="8461208" cy="5929521"/>
          </a:xfrm>
        </p:spPr>
        <p:txBody>
          <a:bodyPr>
            <a:normAutofit/>
          </a:bodyPr>
          <a:lstStyle/>
          <a:p>
            <a:pPr marL="0" indent="0">
              <a:buNone/>
            </a:pPr>
            <a:r>
              <a:rPr kumimoji="1" lang="ja-JP" altLang="en-US" sz="2400" dirty="0"/>
              <a:t>発展演習６．商品価格の更新</a:t>
            </a:r>
            <a:endParaRPr kumimoji="1" lang="en-US" altLang="ja-JP" sz="2400" dirty="0"/>
          </a:p>
          <a:p>
            <a:pPr marL="0" indent="0">
              <a:buNone/>
            </a:pPr>
            <a:endParaRPr lang="en-US" altLang="ja-JP" sz="2400" dirty="0"/>
          </a:p>
          <a:p>
            <a:pPr marL="0" indent="0">
              <a:buNone/>
            </a:pPr>
            <a:r>
              <a:rPr kumimoji="1" lang="ja-JP" altLang="en-US" sz="2400" dirty="0"/>
              <a:t>目的：</a:t>
            </a:r>
            <a:r>
              <a:rPr lang="ja-JP" altLang="en-US" sz="2400" dirty="0"/>
              <a:t>特定の商品の単価を更新する</a:t>
            </a:r>
            <a:endParaRPr lang="en-US" altLang="ja-JP" sz="2400" dirty="0"/>
          </a:p>
          <a:p>
            <a:pPr marL="0" indent="0">
              <a:buNone/>
            </a:pPr>
            <a:endParaRPr kumimoji="1" lang="en-US" altLang="ja-JP" sz="2400" dirty="0"/>
          </a:p>
          <a:p>
            <a:pPr marL="0" indent="0">
              <a:buNone/>
            </a:pPr>
            <a:r>
              <a:rPr kumimoji="1" lang="ja-JP" altLang="en-US" sz="2400" dirty="0"/>
              <a:t>商品テーブルで、商品名が</a:t>
            </a:r>
            <a:r>
              <a:rPr kumimoji="1" lang="en-US" altLang="ja-JP" sz="2400" dirty="0"/>
              <a:t>’</a:t>
            </a:r>
            <a:r>
              <a:rPr kumimoji="1" lang="ja-JP" altLang="en-US" sz="2400" b="1" dirty="0"/>
              <a:t>商品</a:t>
            </a:r>
            <a:r>
              <a:rPr kumimoji="1" lang="en-US" altLang="ja-JP" sz="2400" b="1" dirty="0"/>
              <a:t>B</a:t>
            </a:r>
            <a:r>
              <a:rPr kumimoji="1" lang="en-US" altLang="ja-JP" sz="2400" dirty="0"/>
              <a:t>‘</a:t>
            </a:r>
            <a:r>
              <a:rPr kumimoji="1" lang="ja-JP" altLang="en-US" sz="2400" dirty="0"/>
              <a:t>の単価を </a:t>
            </a:r>
            <a:r>
              <a:rPr kumimoji="1" lang="en-US" altLang="ja-JP" sz="2400" b="1" dirty="0"/>
              <a:t>1000</a:t>
            </a:r>
            <a:r>
              <a:rPr kumimoji="1" lang="en-US" altLang="ja-JP" sz="2400" dirty="0"/>
              <a:t> </a:t>
            </a:r>
            <a:r>
              <a:rPr kumimoji="1" lang="ja-JP" altLang="en-US" sz="2400" dirty="0"/>
              <a:t>に更新してください。</a:t>
            </a:r>
            <a:endParaRPr kumimoji="1"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ヒント：</a:t>
            </a:r>
            <a:r>
              <a:rPr lang="en-US" altLang="ja-JP" sz="2400" dirty="0"/>
              <a:t>UPDATE</a:t>
            </a:r>
            <a:r>
              <a:rPr lang="ja-JP" altLang="en-US" sz="2400" dirty="0"/>
              <a:t>、</a:t>
            </a:r>
            <a:r>
              <a:rPr lang="en-US" altLang="ja-JP" sz="2400" dirty="0"/>
              <a:t>SET</a:t>
            </a:r>
            <a:r>
              <a:rPr lang="ja-JP" altLang="en-US" sz="2400" dirty="0"/>
              <a:t>、</a:t>
            </a:r>
            <a:r>
              <a:rPr lang="en-US" altLang="ja-JP" sz="2400" dirty="0"/>
              <a:t>WEHRE </a:t>
            </a:r>
            <a:r>
              <a:rPr lang="ja-JP" altLang="en-US" sz="2400" dirty="0"/>
              <a:t>を使用</a:t>
            </a:r>
            <a:endParaRPr kumimoji="1" lang="en-US" altLang="ja-JP" sz="2400" dirty="0"/>
          </a:p>
        </p:txBody>
      </p:sp>
      <p:sp>
        <p:nvSpPr>
          <p:cNvPr id="4" name="スライド番号プレースホルダー 3">
            <a:extLst>
              <a:ext uri="{FF2B5EF4-FFF2-40B4-BE49-F238E27FC236}">
                <a16:creationId xmlns:a16="http://schemas.microsoft.com/office/drawing/2014/main" id="{87B76B64-4F46-AB15-B108-C216A9713B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EBC0DA09-BE4C-AD97-DE5D-A18557433DFA}"/>
              </a:ext>
            </a:extLst>
          </p:cNvPr>
          <p:cNvPicPr>
            <a:picLocks noChangeAspect="1"/>
          </p:cNvPicPr>
          <p:nvPr/>
        </p:nvPicPr>
        <p:blipFill>
          <a:blip r:embed="rId2"/>
          <a:stretch>
            <a:fillRect/>
          </a:stretch>
        </p:blipFill>
        <p:spPr>
          <a:xfrm>
            <a:off x="744009" y="3116244"/>
            <a:ext cx="8122974" cy="1575025"/>
          </a:xfrm>
          <a:prstGeom prst="rect">
            <a:avLst/>
          </a:prstGeom>
        </p:spPr>
      </p:pic>
    </p:spTree>
    <p:extLst>
      <p:ext uri="{BB962C8B-B14F-4D97-AF65-F5344CB8AC3E}">
        <p14:creationId xmlns:p14="http://schemas.microsoft.com/office/powerpoint/2010/main" val="40732984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1675E4-CEED-EDB9-8ED2-066F823C494C}"/>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B2804209-FEDC-83D9-1AFB-0476BDC5EC83}"/>
              </a:ext>
            </a:extLst>
          </p:cNvPr>
          <p:cNvSpPr>
            <a:spLocks noGrp="1"/>
          </p:cNvSpPr>
          <p:nvPr>
            <p:ph idx="1"/>
          </p:nvPr>
        </p:nvSpPr>
        <p:spPr/>
        <p:txBody>
          <a:bodyPr>
            <a:normAutofit/>
          </a:bodyPr>
          <a:lstStyle/>
          <a:p>
            <a:pPr marL="0" indent="0">
              <a:buNone/>
            </a:pPr>
            <a:r>
              <a:rPr kumimoji="1" lang="ja-JP" altLang="en-US" sz="2400" dirty="0"/>
              <a:t>解答例</a:t>
            </a:r>
            <a:endParaRPr kumimoji="1" lang="en-US" altLang="ja-JP" sz="2400" dirty="0"/>
          </a:p>
          <a:p>
            <a:pPr marL="0" indent="0">
              <a:buNone/>
            </a:pPr>
            <a:r>
              <a:rPr lang="ja-JP" altLang="en-US" sz="2400" dirty="0"/>
              <a:t>発展演習６．</a:t>
            </a:r>
            <a:br>
              <a:rPr lang="en-US" altLang="ja-JP" sz="2400" dirty="0"/>
            </a:br>
            <a:r>
              <a:rPr lang="en-US" altLang="ja-JP" sz="2400" dirty="0"/>
              <a:t>UPDATE </a:t>
            </a:r>
            <a:r>
              <a:rPr lang="ja-JP" altLang="en-US" sz="2400" dirty="0"/>
              <a:t>商品</a:t>
            </a:r>
          </a:p>
          <a:p>
            <a:pPr marL="0" indent="0">
              <a:buNone/>
            </a:pPr>
            <a:r>
              <a:rPr lang="en-US" altLang="ja-JP" sz="2400" dirty="0"/>
              <a:t>SET </a:t>
            </a:r>
            <a:r>
              <a:rPr lang="ja-JP" altLang="en-US" sz="2400" dirty="0"/>
              <a:t>単価 </a:t>
            </a:r>
            <a:r>
              <a:rPr lang="en-US" altLang="ja-JP" sz="2400" dirty="0"/>
              <a:t>= 1000</a:t>
            </a:r>
          </a:p>
          <a:p>
            <a:pPr marL="0" indent="0">
              <a:buNone/>
            </a:pPr>
            <a:r>
              <a:rPr lang="en-US" altLang="ja-JP" sz="2400" dirty="0"/>
              <a:t>WHERE </a:t>
            </a:r>
            <a:r>
              <a:rPr lang="ja-JP" altLang="en-US" sz="2400" dirty="0"/>
              <a:t>商品名 </a:t>
            </a:r>
            <a:r>
              <a:rPr lang="en-US" altLang="ja-JP" sz="2400" dirty="0"/>
              <a:t>= '</a:t>
            </a:r>
            <a:r>
              <a:rPr lang="ja-JP" altLang="en-US" sz="2400" dirty="0"/>
              <a:t>商品</a:t>
            </a:r>
            <a:r>
              <a:rPr lang="en-US" altLang="ja-JP" sz="2400" dirty="0"/>
              <a:t>B’;</a:t>
            </a:r>
          </a:p>
          <a:p>
            <a:pPr marL="0" indent="0">
              <a:buNone/>
            </a:pPr>
            <a:endParaRPr lang="en-US" altLang="ja-JP" sz="2400" dirty="0"/>
          </a:p>
          <a:p>
            <a:pPr marL="0" indent="0">
              <a:buNone/>
            </a:pPr>
            <a:endParaRPr kumimoji="1"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86742CB6-5E6A-F2EC-D202-E5D1B6FB8FE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0CDC8C84-61F4-4F06-E6BD-6A27C74BB892}"/>
              </a:ext>
            </a:extLst>
          </p:cNvPr>
          <p:cNvPicPr>
            <a:picLocks noChangeAspect="1"/>
          </p:cNvPicPr>
          <p:nvPr/>
        </p:nvPicPr>
        <p:blipFill>
          <a:blip r:embed="rId2"/>
          <a:stretch>
            <a:fillRect/>
          </a:stretch>
        </p:blipFill>
        <p:spPr>
          <a:xfrm>
            <a:off x="4180108" y="1736126"/>
            <a:ext cx="4959515" cy="961638"/>
          </a:xfrm>
          <a:prstGeom prst="rect">
            <a:avLst/>
          </a:prstGeom>
        </p:spPr>
      </p:pic>
    </p:spTree>
    <p:extLst>
      <p:ext uri="{BB962C8B-B14F-4D97-AF65-F5344CB8AC3E}">
        <p14:creationId xmlns:p14="http://schemas.microsoft.com/office/powerpoint/2010/main" val="827850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9-4. </a:t>
            </a:r>
            <a:r>
              <a:rPr lang="ja-JP" altLang="en-US" sz="4500" dirty="0">
                <a:solidFill>
                  <a:schemeClr val="tx2"/>
                </a:solidFill>
                <a:latin typeface="メイリオ" panose="020B0604030504040204" pitchFamily="50" charset="-128"/>
              </a:rPr>
              <a:t>データベース設計</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82</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682946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Segoe UI" panose="020B0502040204020203" pitchFamily="34" charset="0"/>
                <a:ea typeface="メイリオ" panose="020B0604030504040204" pitchFamily="50" charset="-128"/>
                <a:cs typeface="Segoe UI" panose="020B0502040204020203"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83</a:t>
            </a:fld>
            <a:endParaRPr kumimoji="1" lang="ja-JP" altLang="en-US" sz="1350" b="0"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19460" name="Rectangle 2"/>
          <p:cNvSpPr>
            <a:spLocks noGrp="1"/>
          </p:cNvSpPr>
          <p:nvPr>
            <p:ph type="title" idx="4294967295"/>
          </p:nvPr>
        </p:nvSpPr>
        <p:spPr>
          <a:xfrm>
            <a:off x="72681" y="160728"/>
            <a:ext cx="6429375" cy="753666"/>
          </a:xfrm>
        </p:spPr>
        <p:txBody>
          <a:bodyPr>
            <a:normAutofit/>
          </a:bodyPr>
          <a:lstStyle/>
          <a:p>
            <a:pPr>
              <a:lnSpc>
                <a:spcPct val="100000"/>
              </a:lnSpc>
              <a:spcBef>
                <a:spcPct val="20000"/>
              </a:spcBef>
            </a:pPr>
            <a:r>
              <a:rPr lang="ja-JP" altLang="en-US" sz="3000" dirty="0">
                <a:latin typeface="Segoe UI" panose="020B0502040204020203" pitchFamily="34" charset="0"/>
              </a:rPr>
              <a:t>データベースの構築手順</a:t>
            </a:r>
          </a:p>
        </p:txBody>
      </p:sp>
      <p:sp>
        <p:nvSpPr>
          <p:cNvPr id="3" name="右矢印 2"/>
          <p:cNvSpPr/>
          <p:nvPr/>
        </p:nvSpPr>
        <p:spPr>
          <a:xfrm>
            <a:off x="3436567"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Rectangle 3"/>
          <p:cNvSpPr txBox="1">
            <a:spLocks/>
          </p:cNvSpPr>
          <p:nvPr/>
        </p:nvSpPr>
        <p:spPr>
          <a:xfrm>
            <a:off x="3786439" y="3927629"/>
            <a:ext cx="2953797" cy="23692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テーブル定義</a:t>
            </a:r>
            <a:endParaRPr kumimoji="1" lang="en-US" altLang="ja-JP" sz="21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「こういうテーブルを使いたい」と設定するだけなので、テーブルは</a:t>
            </a:r>
            <a:r>
              <a:rPr kumimoji="1" lang="ja-JP" altLang="en-US" sz="1800" b="1" i="0" u="sng" strike="noStrike" kern="1200" cap="none" spc="0" normalizeH="0" baseline="0" noProof="0" dirty="0">
                <a:ln>
                  <a:noFill/>
                </a:ln>
                <a:solidFill>
                  <a:srgbClr val="FF0000"/>
                </a:solidFill>
                <a:effectLst/>
                <a:uLnTx/>
                <a:uFillTx/>
                <a:latin typeface="Segoe UI" panose="020B0502040204020203" pitchFamily="34" charset="0"/>
                <a:ea typeface="メイリオ" panose="020B0604030504040204" pitchFamily="50" charset="-128"/>
                <a:cs typeface="Segoe UI" panose="020B0502040204020203" pitchFamily="34" charset="0"/>
              </a:rPr>
              <a:t>空</a:t>
            </a: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19" name="右矢印 18"/>
          <p:cNvSpPr/>
          <p:nvPr/>
        </p:nvSpPr>
        <p:spPr>
          <a:xfrm>
            <a:off x="6353542"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Rectangle 3"/>
          <p:cNvSpPr txBox="1">
            <a:spLocks/>
          </p:cNvSpPr>
          <p:nvPr/>
        </p:nvSpPr>
        <p:spPr>
          <a:xfrm>
            <a:off x="1744198" y="3576655"/>
            <a:ext cx="1895096" cy="130564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データベース生成</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kumimoji="1" lang="ja-JP" altLang="en-US"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最初，データベースは</a:t>
            </a:r>
            <a:r>
              <a:rPr kumimoji="1" lang="ja-JP" altLang="en-US" sz="1800" b="1" i="0" u="sng" strike="noStrike" kern="1200" cap="none" spc="0" normalizeH="0" baseline="0" noProof="0" dirty="0">
                <a:ln>
                  <a:noFill/>
                </a:ln>
                <a:solidFill>
                  <a:srgbClr val="FF0000"/>
                </a:solidFill>
                <a:effectLst/>
                <a:uLnTx/>
                <a:uFillTx/>
                <a:latin typeface="Segoe UI" panose="020B0502040204020203" pitchFamily="34" charset="0"/>
                <a:ea typeface="メイリオ" panose="020B0604030504040204" pitchFamily="50" charset="-128"/>
                <a:cs typeface="Segoe UI" panose="020B0502040204020203" pitchFamily="34" charset="0"/>
              </a:rPr>
              <a:t>空</a:t>
            </a: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22" name="Rectangle 3"/>
          <p:cNvSpPr txBox="1">
            <a:spLocks/>
          </p:cNvSpPr>
          <p:nvPr/>
        </p:nvSpPr>
        <p:spPr>
          <a:xfrm>
            <a:off x="6935029" y="4427416"/>
            <a:ext cx="2307782" cy="79856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テーブル生成</a:t>
            </a:r>
            <a:endParaRPr kumimoji="1" lang="ja-JP" altLang="en-US" sz="24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1036" name="Picture 12" descr="http://1.bp.blogspot.com/-S6GY-o73FYk/UgsvAaFo8vI/AAAAAAAAXNs/0_jenbN5wYs/s800/cardboard_op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198" y="2226254"/>
            <a:ext cx="1623271" cy="1095967"/>
          </a:xfrm>
          <a:prstGeom prst="rect">
            <a:avLst/>
          </a:prstGeom>
          <a:noFill/>
          <a:extLst>
            <a:ext uri="{909E8E84-426E-40DD-AFC4-6F175D3DCCD1}">
              <a14:hiddenFill xmlns:a14="http://schemas.microsoft.com/office/drawing/2010/main">
                <a:solidFill>
                  <a:srgbClr val="FFFFFF"/>
                </a:solidFill>
              </a14:hiddenFill>
            </a:ext>
          </a:extLst>
        </p:spPr>
      </p:pic>
      <p:sp>
        <p:nvSpPr>
          <p:cNvPr id="18" name="右矢印 17"/>
          <p:cNvSpPr/>
          <p:nvPr/>
        </p:nvSpPr>
        <p:spPr>
          <a:xfrm>
            <a:off x="1287443" y="2471874"/>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Rectangle 3"/>
          <p:cNvSpPr txBox="1">
            <a:spLocks/>
          </p:cNvSpPr>
          <p:nvPr/>
        </p:nvSpPr>
        <p:spPr>
          <a:xfrm>
            <a:off x="-69825" y="3576655"/>
            <a:ext cx="2313447" cy="11876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データベース</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設計</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23" name="Picture 2" descr="http://3.bp.blogspot.com/-1Sriaf-OlmA/VJ6XfS-a-fI/AAAAAAAAqL0/xHBZTS6r9hM/s800/job_kenchiku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7" y="2245535"/>
            <a:ext cx="1136074" cy="11360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表 14"/>
          <p:cNvGraphicFramePr>
            <a:graphicFrameLocks noGrp="1"/>
          </p:cNvGraphicFramePr>
          <p:nvPr/>
        </p:nvGraphicFramePr>
        <p:xfrm>
          <a:off x="3902273" y="2094682"/>
          <a:ext cx="2297832" cy="777240"/>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6804008" y="2068780"/>
          <a:ext cx="2297832" cy="1088909"/>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X</a:t>
                      </a:r>
                      <a:endParaRPr kumimoji="1" lang="ja-JP" altLang="en-US" sz="1400" dirty="0"/>
                    </a:p>
                  </a:txBody>
                  <a:tcPr marL="68580" marR="68580" marT="34290" marB="34290"/>
                </a:tc>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10</a:t>
                      </a:r>
                      <a:endParaRPr kumimoji="1" lang="ja-JP" altLang="en-US" sz="1400" dirty="0"/>
                    </a:p>
                  </a:txBody>
                  <a:tcPr marL="68580" marR="68580" marT="34290" marB="34290"/>
                </a:tc>
                <a:extLst>
                  <a:ext uri="{0D108BD9-81ED-4DB2-BD59-A6C34878D82A}">
                    <a16:rowId xmlns:a16="http://schemas.microsoft.com/office/drawing/2014/main" val="10001"/>
                  </a:ext>
                </a:extLst>
              </a:tr>
              <a:tr h="311669">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Y</a:t>
                      </a:r>
                      <a:endParaRPr kumimoji="1" lang="ja-JP" altLang="en-US" sz="1400" dirty="0"/>
                    </a:p>
                  </a:txBody>
                  <a:tcPr marL="68580" marR="68580" marT="34290" marB="34290"/>
                </a:tc>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5</a:t>
                      </a:r>
                      <a:endParaRPr kumimoji="1" lang="ja-JP" altLang="en-US" sz="1400"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24" name="表 23"/>
          <p:cNvGraphicFramePr>
            <a:graphicFrameLocks noGrp="1"/>
          </p:cNvGraphicFramePr>
          <p:nvPr/>
        </p:nvGraphicFramePr>
        <p:xfrm>
          <a:off x="6853100" y="3232482"/>
          <a:ext cx="2199647" cy="112776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ja-JP" altLang="en-US" sz="1400" dirty="0"/>
                        <a:t>みかん</a:t>
                      </a:r>
                    </a:p>
                  </a:txBody>
                  <a:tcPr marL="68580" marR="68580" marT="34290" marB="34290"/>
                </a:tc>
                <a:tc>
                  <a:txBody>
                    <a:bodyPr/>
                    <a:lstStyle/>
                    <a:p>
                      <a:pPr algn="r"/>
                      <a:r>
                        <a:rPr kumimoji="1" lang="en-US" altLang="ja-JP" sz="1400" dirty="0"/>
                        <a:t>50</a:t>
                      </a:r>
                      <a:endParaRPr kumimoji="1" lang="ja-JP" altLang="en-US" sz="1400" dirty="0"/>
                    </a:p>
                  </a:txBody>
                  <a:tcPr marL="68580" marR="68580" marT="34290" marB="34290"/>
                </a:tc>
                <a:extLst>
                  <a:ext uri="{0D108BD9-81ED-4DB2-BD59-A6C34878D82A}">
                    <a16:rowId xmlns:a16="http://schemas.microsoft.com/office/drawing/2014/main" val="10001"/>
                  </a:ext>
                </a:extLst>
              </a:tr>
              <a:tr h="274320">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100</a:t>
                      </a:r>
                      <a:endParaRPr kumimoji="1" lang="ja-JP" altLang="en-US" sz="1400" dirty="0"/>
                    </a:p>
                  </a:txBody>
                  <a:tcPr marL="68580" marR="68580" marT="34290" marB="34290"/>
                </a:tc>
                <a:extLst>
                  <a:ext uri="{0D108BD9-81ED-4DB2-BD59-A6C34878D82A}">
                    <a16:rowId xmlns:a16="http://schemas.microsoft.com/office/drawing/2014/main" val="10002"/>
                  </a:ext>
                </a:extLst>
              </a:tr>
              <a:tr h="274320">
                <a:tc>
                  <a:txBody>
                    <a:bodyPr/>
                    <a:lstStyle/>
                    <a:p>
                      <a:pPr algn="r"/>
                      <a:r>
                        <a:rPr kumimoji="1" lang="en-US" altLang="ja-JP" sz="1400" dirty="0"/>
                        <a:t>3</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150</a:t>
                      </a:r>
                      <a:endParaRPr kumimoji="1" lang="ja-JP" altLang="en-US" sz="1400" dirty="0"/>
                    </a:p>
                  </a:txBody>
                  <a:tcPr marL="68580" marR="68580" marT="34290" marB="34290"/>
                </a:tc>
                <a:extLst>
                  <a:ext uri="{0D108BD9-81ED-4DB2-BD59-A6C34878D82A}">
                    <a16:rowId xmlns:a16="http://schemas.microsoft.com/office/drawing/2014/main" val="4005294067"/>
                  </a:ext>
                </a:extLst>
              </a:tr>
            </a:tbl>
          </a:graphicData>
        </a:graphic>
      </p:graphicFrame>
      <p:graphicFrame>
        <p:nvGraphicFramePr>
          <p:cNvPr id="25" name="表 24"/>
          <p:cNvGraphicFramePr>
            <a:graphicFrameLocks noGrp="1"/>
          </p:cNvGraphicFramePr>
          <p:nvPr/>
        </p:nvGraphicFramePr>
        <p:xfrm>
          <a:off x="3904552" y="3055907"/>
          <a:ext cx="2199647" cy="56388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174344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5C109-410A-65B0-409F-5AAB735A891F}"/>
              </a:ext>
            </a:extLst>
          </p:cNvPr>
          <p:cNvSpPr>
            <a:spLocks noGrp="1"/>
          </p:cNvSpPr>
          <p:nvPr>
            <p:ph type="title"/>
          </p:nvPr>
        </p:nvSpPr>
        <p:spPr/>
        <p:txBody>
          <a:bodyPr>
            <a:normAutofit fontScale="90000"/>
          </a:bodyPr>
          <a:lstStyle/>
          <a:p>
            <a:r>
              <a:rPr kumimoji="1" lang="ja-JP" altLang="en-US" dirty="0"/>
              <a:t>主キー制約の重要性</a:t>
            </a:r>
          </a:p>
        </p:txBody>
      </p:sp>
      <p:sp>
        <p:nvSpPr>
          <p:cNvPr id="3" name="コンテンツ プレースホルダー 2">
            <a:extLst>
              <a:ext uri="{FF2B5EF4-FFF2-40B4-BE49-F238E27FC236}">
                <a16:creationId xmlns:a16="http://schemas.microsoft.com/office/drawing/2014/main" id="{FF9CFC6F-1A9E-995D-A29D-F181D786205F}"/>
              </a:ext>
            </a:extLst>
          </p:cNvPr>
          <p:cNvSpPr>
            <a:spLocks noGrp="1"/>
          </p:cNvSpPr>
          <p:nvPr>
            <p:ph idx="1"/>
          </p:nvPr>
        </p:nvSpPr>
        <p:spPr/>
        <p:txBody>
          <a:bodyPr>
            <a:normAutofit/>
          </a:bodyPr>
          <a:lstStyle/>
          <a:p>
            <a:r>
              <a:rPr kumimoji="1" lang="ja-JP" altLang="en-US" sz="2400" b="1" dirty="0"/>
              <a:t>データの一意性の保証</a:t>
            </a:r>
            <a:endParaRPr kumimoji="1" lang="en-US" altLang="ja-JP" sz="2400" b="1" dirty="0"/>
          </a:p>
          <a:p>
            <a:pPr marL="0" indent="0">
              <a:buNone/>
            </a:pPr>
            <a:r>
              <a:rPr lang="ja-JP" altLang="en-US" sz="2400" dirty="0"/>
              <a:t>例</a:t>
            </a:r>
            <a:r>
              <a:rPr lang="en-US" altLang="ja-JP" sz="2400" dirty="0"/>
              <a:t>: </a:t>
            </a:r>
            <a:r>
              <a:rPr lang="ja-JP" altLang="en-US" sz="2400" dirty="0"/>
              <a:t>従業員テーブルで、各従業員に割り当てられた</a:t>
            </a:r>
            <a:r>
              <a:rPr lang="ja-JP" altLang="en-US" sz="2400" b="1" dirty="0"/>
              <a:t>一意の従業員</a:t>
            </a:r>
            <a:r>
              <a:rPr lang="en-US" altLang="ja-JP" sz="2400" b="1" dirty="0"/>
              <a:t>ID</a:t>
            </a:r>
            <a:r>
              <a:rPr lang="ja-JP" altLang="en-US" sz="2400" dirty="0"/>
              <a:t>により、同一人物の</a:t>
            </a:r>
            <a:r>
              <a:rPr lang="ja-JP" altLang="en-US" sz="2400" b="1" dirty="0"/>
              <a:t>重複登録を防止</a:t>
            </a:r>
            <a:endParaRPr lang="en-US" altLang="ja-JP" sz="2400" dirty="0"/>
          </a:p>
          <a:p>
            <a:r>
              <a:rPr lang="ja-JP" altLang="en-US" sz="2400" b="1" dirty="0"/>
              <a:t>データの識別とアクセスの容易化</a:t>
            </a:r>
            <a:endParaRPr lang="en-US" altLang="ja-JP" sz="2400" b="1" dirty="0"/>
          </a:p>
          <a:p>
            <a:pPr marL="0" indent="0">
              <a:buNone/>
            </a:pPr>
            <a:r>
              <a:rPr lang="ja-JP" altLang="en-US" sz="2400" dirty="0"/>
              <a:t>例</a:t>
            </a:r>
            <a:r>
              <a:rPr lang="en-US" altLang="ja-JP" sz="2400" dirty="0"/>
              <a:t>: </a:t>
            </a:r>
            <a:r>
              <a:rPr lang="ja-JP" altLang="en-US" sz="2400" dirty="0"/>
              <a:t>従業員</a:t>
            </a:r>
            <a:r>
              <a:rPr lang="en-US" altLang="ja-JP" sz="2400" dirty="0"/>
              <a:t>ID</a:t>
            </a:r>
            <a:r>
              <a:rPr lang="ja-JP" altLang="en-US" sz="2400" dirty="0"/>
              <a:t>を用いて特定の従業員を識別。外部キーが機能するためにも利用</a:t>
            </a:r>
            <a:endParaRPr kumimoji="1" lang="ja-JP" altLang="en-US" sz="2400" dirty="0"/>
          </a:p>
        </p:txBody>
      </p:sp>
      <p:sp>
        <p:nvSpPr>
          <p:cNvPr id="4" name="スライド番号プレースホルダー 3">
            <a:extLst>
              <a:ext uri="{FF2B5EF4-FFF2-40B4-BE49-F238E27FC236}">
                <a16:creationId xmlns:a16="http://schemas.microsoft.com/office/drawing/2014/main" id="{58692424-5A36-2531-2F8A-451D02DFB3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619369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6542F2-D8FF-492B-6E75-F33B17A160CE}"/>
              </a:ext>
            </a:extLst>
          </p:cNvPr>
          <p:cNvSpPr>
            <a:spLocks noGrp="1"/>
          </p:cNvSpPr>
          <p:nvPr>
            <p:ph type="title"/>
          </p:nvPr>
        </p:nvSpPr>
        <p:spPr/>
        <p:txBody>
          <a:bodyPr>
            <a:normAutofit fontScale="90000"/>
          </a:bodyPr>
          <a:lstStyle/>
          <a:p>
            <a:r>
              <a:rPr kumimoji="1" lang="ja-JP" altLang="en-US" dirty="0"/>
              <a:t>参照整合性制約の重要性</a:t>
            </a:r>
          </a:p>
        </p:txBody>
      </p:sp>
      <p:sp>
        <p:nvSpPr>
          <p:cNvPr id="3" name="コンテンツ プレースホルダー 2">
            <a:extLst>
              <a:ext uri="{FF2B5EF4-FFF2-40B4-BE49-F238E27FC236}">
                <a16:creationId xmlns:a16="http://schemas.microsoft.com/office/drawing/2014/main" id="{92AF38ED-EBE1-465D-A58D-0E3060E9F57C}"/>
              </a:ext>
            </a:extLst>
          </p:cNvPr>
          <p:cNvSpPr>
            <a:spLocks noGrp="1"/>
          </p:cNvSpPr>
          <p:nvPr>
            <p:ph idx="1"/>
          </p:nvPr>
        </p:nvSpPr>
        <p:spPr>
          <a:xfrm>
            <a:off x="341396" y="870800"/>
            <a:ext cx="8461208" cy="5987200"/>
          </a:xfrm>
        </p:spPr>
        <p:txBody>
          <a:bodyPr>
            <a:normAutofit/>
          </a:bodyPr>
          <a:lstStyle/>
          <a:p>
            <a:r>
              <a:rPr kumimoji="1" lang="ja-JP" altLang="en-US" sz="2400" b="1" dirty="0"/>
              <a:t> データの</a:t>
            </a:r>
            <a:r>
              <a:rPr lang="ja-JP" altLang="en-US" sz="2400" b="1" dirty="0"/>
              <a:t>整合性</a:t>
            </a:r>
            <a:r>
              <a:rPr kumimoji="1" lang="ja-JP" altLang="en-US" sz="2400" b="1" dirty="0"/>
              <a:t>の維持</a:t>
            </a:r>
            <a:endParaRPr kumimoji="1" lang="en-US" altLang="ja-JP" sz="2400" b="1" dirty="0"/>
          </a:p>
          <a:p>
            <a:pPr marL="0" indent="0">
              <a:buNone/>
            </a:pPr>
            <a:r>
              <a:rPr lang="ja-JP" altLang="en-US" sz="2400" dirty="0"/>
              <a:t>例：従業員テーブルの各従業員の部署が、部署テーブルに実在することを保証</a:t>
            </a:r>
            <a:endParaRPr lang="en-US" altLang="ja-JP" sz="2400" dirty="0"/>
          </a:p>
          <a:p>
            <a:r>
              <a:rPr lang="ja-JP" altLang="en-US" sz="2400" b="1" dirty="0"/>
              <a:t>データの信頼性の向上</a:t>
            </a:r>
            <a:endParaRPr lang="en-US" altLang="ja-JP" sz="2400" b="1" dirty="0"/>
          </a:p>
          <a:p>
            <a:pPr marL="0" indent="0">
              <a:buNone/>
            </a:pPr>
            <a:r>
              <a:rPr lang="ja-JP" altLang="en-US" sz="2400" dirty="0"/>
              <a:t>例：存在しない従業員が、給与データに挿入することを防止</a:t>
            </a:r>
            <a:endParaRPr lang="en-US" altLang="ja-JP" sz="2400" dirty="0"/>
          </a:p>
          <a:p>
            <a:r>
              <a:rPr lang="ja-JP" altLang="en-US" sz="2400" b="1" dirty="0"/>
              <a:t>データの更新時の安全性</a:t>
            </a:r>
            <a:endParaRPr lang="en-US" altLang="ja-JP" sz="2400" b="1" dirty="0"/>
          </a:p>
          <a:p>
            <a:pPr marL="0" indent="0">
              <a:buNone/>
            </a:pPr>
            <a:r>
              <a:rPr lang="ja-JP" altLang="en-US" sz="2400" dirty="0"/>
              <a:t>部署のデータを削除する際、その部署に所属する従業員を確認</a:t>
            </a:r>
            <a:endParaRPr lang="en-US" altLang="ja-JP" sz="2400" dirty="0"/>
          </a:p>
          <a:p>
            <a:r>
              <a:rPr kumimoji="1" lang="ja-JP" altLang="en-US" sz="2400" b="1" dirty="0"/>
              <a:t>関連データの整理</a:t>
            </a:r>
            <a:endParaRPr lang="en-US" altLang="ja-JP" sz="2400" b="1" dirty="0"/>
          </a:p>
          <a:p>
            <a:pPr marL="0" indent="0">
              <a:buNone/>
            </a:pPr>
            <a:r>
              <a:rPr kumimoji="1" lang="en-US" altLang="ja-JP" sz="2400" b="1" dirty="0"/>
              <a:t>FOREIGN KEY </a:t>
            </a:r>
            <a:r>
              <a:rPr kumimoji="1" lang="ja-JP" altLang="en-US" sz="2400" dirty="0"/>
              <a:t>と </a:t>
            </a:r>
            <a:r>
              <a:rPr kumimoji="1" lang="en-US" altLang="ja-JP" sz="2400" b="1" dirty="0"/>
              <a:t>REFERENCES </a:t>
            </a:r>
            <a:r>
              <a:rPr kumimoji="1" lang="ja-JP" altLang="en-US" sz="2400" dirty="0"/>
              <a:t>を使用して、異なるテーブル間の関連を明確に示すことができる。</a:t>
            </a:r>
            <a:endParaRPr kumimoji="1" lang="en-US" altLang="ja-JP" sz="2400" dirty="0"/>
          </a:p>
          <a:p>
            <a:pPr marL="0" indent="0">
              <a:buNone/>
            </a:pPr>
            <a:r>
              <a:rPr kumimoji="1" lang="ja-JP" altLang="en-US" sz="2400" dirty="0"/>
              <a:t>データベースの構造が</a:t>
            </a:r>
            <a:r>
              <a:rPr kumimoji="1" lang="ja-JP" altLang="en-US" sz="2400" b="1" dirty="0"/>
              <a:t>理解しや</a:t>
            </a:r>
            <a:r>
              <a:rPr lang="ja-JP" altLang="en-US" sz="2400" b="1" dirty="0"/>
              <a:t>すく</a:t>
            </a:r>
            <a:r>
              <a:rPr lang="ja-JP" altLang="en-US" sz="2400" dirty="0"/>
              <a:t>なり、</a:t>
            </a:r>
            <a:r>
              <a:rPr lang="ja-JP" altLang="en-US" sz="2400" b="1" dirty="0"/>
              <a:t>データベースの管理や変更が容易</a:t>
            </a:r>
            <a:r>
              <a:rPr lang="ja-JP" altLang="en-US" sz="2400" dirty="0"/>
              <a:t>になる</a:t>
            </a:r>
            <a:r>
              <a:rPr kumimoji="1" lang="ja-JP" altLang="en-US" sz="2400" dirty="0"/>
              <a:t>。</a:t>
            </a: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D36676F6-4E33-4DC9-6B7E-765066FF65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875854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10D7BD-DE76-6B70-1F32-02651B22F61C}"/>
              </a:ext>
            </a:extLst>
          </p:cNvPr>
          <p:cNvSpPr>
            <a:spLocks noGrp="1"/>
          </p:cNvSpPr>
          <p:nvPr>
            <p:ph type="title"/>
          </p:nvPr>
        </p:nvSpPr>
        <p:spPr>
          <a:xfrm>
            <a:off x="321845" y="200428"/>
            <a:ext cx="8461208" cy="469865"/>
          </a:xfrm>
        </p:spPr>
        <p:txBody>
          <a:bodyPr>
            <a:normAutofit fontScale="90000"/>
          </a:bodyPr>
          <a:lstStyle/>
          <a:p>
            <a:r>
              <a:rPr lang="ja-JP" altLang="en-US" dirty="0"/>
              <a:t>１対多の関連</a:t>
            </a:r>
            <a:endParaRPr kumimoji="1" lang="ja-JP" altLang="en-US" dirty="0"/>
          </a:p>
        </p:txBody>
      </p:sp>
      <p:sp>
        <p:nvSpPr>
          <p:cNvPr id="4" name="スライド番号プレースホルダー 3">
            <a:extLst>
              <a:ext uri="{FF2B5EF4-FFF2-40B4-BE49-F238E27FC236}">
                <a16:creationId xmlns:a16="http://schemas.microsoft.com/office/drawing/2014/main" id="{CCEDDE22-CB0D-6D39-1750-FC2EBEBDBADB}"/>
              </a:ext>
            </a:extLst>
          </p:cNvPr>
          <p:cNvSpPr>
            <a:spLocks noGrp="1"/>
          </p:cNvSpPr>
          <p:nvPr>
            <p:ph type="sldNum" sz="quarter" idx="12"/>
          </p:nvPr>
        </p:nvSpPr>
        <p:spPr>
          <a:xfrm>
            <a:off x="6885071" y="63817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2CD15019-D00E-A18E-97E5-0FC3428EA052}"/>
              </a:ext>
            </a:extLst>
          </p:cNvPr>
          <p:cNvGraphicFramePr>
            <a:graphicFrameLocks noGrp="1"/>
          </p:cNvGraphicFramePr>
          <p:nvPr/>
        </p:nvGraphicFramePr>
        <p:xfrm>
          <a:off x="5655524" y="3961949"/>
          <a:ext cx="2943616" cy="192024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700" dirty="0"/>
                        <a:t>1</a:t>
                      </a:r>
                      <a:endParaRPr kumimoji="1" lang="ja-JP" altLang="en-US" sz="2700" dirty="0"/>
                    </a:p>
                  </a:txBody>
                  <a:tcPr marL="68580" marR="68580" marT="34290" marB="34290">
                    <a:solidFill>
                      <a:srgbClr val="FF0000">
                        <a:alpha val="15000"/>
                      </a:srgbClr>
                    </a:solidFill>
                  </a:tcPr>
                </a:tc>
                <a:tc>
                  <a:txBody>
                    <a:bodyPr/>
                    <a:lstStyle/>
                    <a:p>
                      <a:pPr algn="r"/>
                      <a:r>
                        <a:rPr kumimoji="1" lang="ja-JP" altLang="en-US" sz="2700" dirty="0"/>
                        <a:t>みかん</a:t>
                      </a:r>
                    </a:p>
                  </a:txBody>
                  <a:tcPr marL="68580" marR="68580" marT="34290" marB="34290">
                    <a:solidFill>
                      <a:srgbClr val="FF0000">
                        <a:alpha val="15000"/>
                      </a:srgbClr>
                    </a:solidFill>
                  </a:tcPr>
                </a:tc>
                <a:tc>
                  <a:txBody>
                    <a:bodyPr/>
                    <a:lstStyle/>
                    <a:p>
                      <a:pPr algn="r"/>
                      <a:r>
                        <a:rPr kumimoji="1" lang="en-US" altLang="ja-JP" sz="2700" dirty="0"/>
                        <a:t>50</a:t>
                      </a:r>
                      <a:endParaRPr kumimoji="1" lang="ja-JP" altLang="en-US" sz="27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700" dirty="0"/>
                        <a:t>2</a:t>
                      </a:r>
                      <a:endParaRPr kumimoji="1" lang="ja-JP" altLang="en-US" sz="2700" dirty="0"/>
                    </a:p>
                  </a:txBody>
                  <a:tcPr marL="68580" marR="68580" marT="34290" marB="34290">
                    <a:solidFill>
                      <a:srgbClr val="FFC000">
                        <a:alpha val="20000"/>
                      </a:srgbClr>
                    </a:solidFill>
                  </a:tcPr>
                </a:tc>
                <a:tc>
                  <a:txBody>
                    <a:bodyPr/>
                    <a:lstStyle/>
                    <a:p>
                      <a:pPr algn="r"/>
                      <a:r>
                        <a:rPr kumimoji="1" lang="ja-JP" altLang="en-US" sz="2700" dirty="0"/>
                        <a:t>りんご</a:t>
                      </a:r>
                    </a:p>
                  </a:txBody>
                  <a:tcPr marL="68580" marR="68580" marT="34290" marB="34290">
                    <a:solidFill>
                      <a:srgbClr val="FFC000">
                        <a:alpha val="20000"/>
                      </a:srgbClr>
                    </a:solidFill>
                  </a:tcPr>
                </a:tc>
                <a:tc>
                  <a:txBody>
                    <a:bodyPr/>
                    <a:lstStyle/>
                    <a:p>
                      <a:pPr algn="r"/>
                      <a:r>
                        <a:rPr kumimoji="1" lang="en-US" altLang="ja-JP" sz="2700" dirty="0"/>
                        <a:t>100</a:t>
                      </a:r>
                      <a:endParaRPr kumimoji="1" lang="ja-JP" altLang="en-US" sz="27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700" dirty="0"/>
                        <a:t>3</a:t>
                      </a:r>
                      <a:endParaRPr kumimoji="1" lang="ja-JP" altLang="en-US" sz="2700" dirty="0"/>
                    </a:p>
                  </a:txBody>
                  <a:tcPr marL="68580" marR="68580" marT="34290" marB="34290">
                    <a:solidFill>
                      <a:srgbClr val="7030A0">
                        <a:alpha val="20000"/>
                      </a:srgbClr>
                    </a:solidFill>
                  </a:tcPr>
                </a:tc>
                <a:tc>
                  <a:txBody>
                    <a:bodyPr/>
                    <a:lstStyle/>
                    <a:p>
                      <a:pPr algn="r"/>
                      <a:r>
                        <a:rPr kumimoji="1" lang="ja-JP" altLang="en-US" sz="2700" dirty="0"/>
                        <a:t>メロン</a:t>
                      </a:r>
                    </a:p>
                  </a:txBody>
                  <a:tcPr marL="68580" marR="68580" marT="34290" marB="34290">
                    <a:solidFill>
                      <a:srgbClr val="7030A0">
                        <a:alpha val="20000"/>
                      </a:srgbClr>
                    </a:solidFill>
                  </a:tcPr>
                </a:tc>
                <a:tc>
                  <a:txBody>
                    <a:bodyPr/>
                    <a:lstStyle/>
                    <a:p>
                      <a:pPr algn="r"/>
                      <a:r>
                        <a:rPr kumimoji="1" lang="en-US" altLang="ja-JP" sz="2700" dirty="0"/>
                        <a:t>500</a:t>
                      </a:r>
                      <a:endParaRPr kumimoji="1" lang="ja-JP" altLang="en-US" sz="27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sp>
        <p:nvSpPr>
          <p:cNvPr id="6" name="正方形/長方形 5">
            <a:extLst>
              <a:ext uri="{FF2B5EF4-FFF2-40B4-BE49-F238E27FC236}">
                <a16:creationId xmlns:a16="http://schemas.microsoft.com/office/drawing/2014/main" id="{908CA7FE-22BC-5351-4B33-1853FBB608E6}"/>
              </a:ext>
            </a:extLst>
          </p:cNvPr>
          <p:cNvSpPr/>
          <p:nvPr/>
        </p:nvSpPr>
        <p:spPr>
          <a:xfrm>
            <a:off x="5577238" y="3998442"/>
            <a:ext cx="932956" cy="187162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7" name="表 6">
            <a:extLst>
              <a:ext uri="{FF2B5EF4-FFF2-40B4-BE49-F238E27FC236}">
                <a16:creationId xmlns:a16="http://schemas.microsoft.com/office/drawing/2014/main" id="{A8FA1D43-A52B-1430-FBB8-19AB307C5507}"/>
              </a:ext>
            </a:extLst>
          </p:cNvPr>
          <p:cNvGraphicFramePr>
            <a:graphicFrameLocks noGrp="1"/>
          </p:cNvGraphicFramePr>
          <p:nvPr/>
        </p:nvGraphicFramePr>
        <p:xfrm>
          <a:off x="370170" y="1836545"/>
          <a:ext cx="4341530" cy="2928740"/>
        </p:xfrm>
        <a:graphic>
          <a:graphicData uri="http://schemas.openxmlformats.org/drawingml/2006/table">
            <a:tbl>
              <a:tblPr firstRow="1" bandRow="1">
                <a:tableStyleId>{5C22544A-7EE6-4342-B048-85BDC9FD1C3A}</a:tableStyleId>
              </a:tblPr>
              <a:tblGrid>
                <a:gridCol w="753203">
                  <a:extLst>
                    <a:ext uri="{9D8B030D-6E8A-4147-A177-3AD203B41FA5}">
                      <a16:colId xmlns:a16="http://schemas.microsoft.com/office/drawing/2014/main" val="20000"/>
                    </a:ext>
                  </a:extLst>
                </a:gridCol>
                <a:gridCol w="1184807">
                  <a:extLst>
                    <a:ext uri="{9D8B030D-6E8A-4147-A177-3AD203B41FA5}">
                      <a16:colId xmlns:a16="http://schemas.microsoft.com/office/drawing/2014/main" val="20001"/>
                    </a:ext>
                  </a:extLst>
                </a:gridCol>
                <a:gridCol w="1189962">
                  <a:extLst>
                    <a:ext uri="{9D8B030D-6E8A-4147-A177-3AD203B41FA5}">
                      <a16:colId xmlns:a16="http://schemas.microsoft.com/office/drawing/2014/main" val="20002"/>
                    </a:ext>
                  </a:extLst>
                </a:gridCol>
                <a:gridCol w="1213558">
                  <a:extLst>
                    <a:ext uri="{9D8B030D-6E8A-4147-A177-3AD203B41FA5}">
                      <a16:colId xmlns:a16="http://schemas.microsoft.com/office/drawing/2014/main" val="20003"/>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購入者</a:t>
                      </a:r>
                    </a:p>
                  </a:txBody>
                  <a:tcPr marL="68580" marR="68580" marT="34290" marB="34290"/>
                </a:tc>
                <a:tc>
                  <a:txBody>
                    <a:bodyPr/>
                    <a:lstStyle/>
                    <a:p>
                      <a:pPr algn="ctr"/>
                      <a:r>
                        <a:rPr kumimoji="1" lang="ja-JP" altLang="en-US" sz="2700" dirty="0"/>
                        <a:t>商品</a:t>
                      </a: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数量</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en-US" altLang="ja-JP" sz="2700" b="1" dirty="0"/>
                        <a:t>X</a:t>
                      </a:r>
                      <a:endParaRPr kumimoji="1" lang="ja-JP" altLang="en-US" sz="2700" b="1" dirty="0"/>
                    </a:p>
                  </a:txBody>
                  <a:tcPr marL="68580" marR="68580" marT="34290" marB="34290"/>
                </a:tc>
                <a:tc>
                  <a:txBody>
                    <a:bodyPr/>
                    <a:lstStyle/>
                    <a:p>
                      <a:pPr algn="r"/>
                      <a:r>
                        <a:rPr kumimoji="1" lang="en-US" altLang="ja-JP" sz="2700" b="1" dirty="0"/>
                        <a:t>1</a:t>
                      </a:r>
                      <a:endParaRPr kumimoji="1" lang="ja-JP" altLang="en-US" sz="2700" b="1" dirty="0"/>
                    </a:p>
                  </a:txBody>
                  <a:tcPr marL="68580" marR="68580" marT="34290" marB="34290"/>
                </a:tc>
                <a:tc>
                  <a:txBody>
                    <a:bodyPr/>
                    <a:lstStyle/>
                    <a:p>
                      <a:pPr algn="r"/>
                      <a:r>
                        <a:rPr kumimoji="1" lang="en-US" altLang="ja-JP" sz="2700" dirty="0"/>
                        <a:t>10</a:t>
                      </a:r>
                      <a:endParaRPr kumimoji="1" lang="ja-JP" altLang="en-US" sz="2700" dirty="0"/>
                    </a:p>
                  </a:txBody>
                  <a:tcPr marL="68580" marR="68580" marT="34290" marB="34290"/>
                </a:tc>
                <a:extLst>
                  <a:ext uri="{0D108BD9-81ED-4DB2-BD59-A6C34878D82A}">
                    <a16:rowId xmlns:a16="http://schemas.microsoft.com/office/drawing/2014/main" val="10001"/>
                  </a:ext>
                </a:extLst>
              </a:tr>
              <a:tr h="50425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en-US" altLang="ja-JP" sz="2700" b="1" dirty="0"/>
                        <a:t>Y</a:t>
                      </a:r>
                      <a:endParaRPr kumimoji="1" lang="ja-JP" altLang="en-US" sz="2700" b="1" dirty="0"/>
                    </a:p>
                  </a:txBody>
                  <a:tcPr marL="68580" marR="68580" marT="34290" marB="34290"/>
                </a:tc>
                <a:tc>
                  <a:txBody>
                    <a:bodyPr/>
                    <a:lstStyle/>
                    <a:p>
                      <a:pPr algn="r"/>
                      <a:r>
                        <a:rPr kumimoji="1" lang="en-US" altLang="ja-JP" sz="2700" b="1" dirty="0"/>
                        <a:t>2</a:t>
                      </a:r>
                      <a:endParaRPr kumimoji="1" lang="ja-JP" altLang="en-US" sz="2700" b="1" dirty="0"/>
                    </a:p>
                  </a:txBody>
                  <a:tcPr marL="68580" marR="68580" marT="34290" marB="34290"/>
                </a:tc>
                <a:tc>
                  <a:txBody>
                    <a:bodyPr/>
                    <a:lstStyle/>
                    <a:p>
                      <a:pPr algn="r"/>
                      <a:r>
                        <a:rPr kumimoji="1" lang="en-US" altLang="ja-JP" sz="2700" dirty="0"/>
                        <a:t>5</a:t>
                      </a:r>
                      <a:endParaRPr kumimoji="1" lang="ja-JP" altLang="en-US" sz="2700" dirty="0"/>
                    </a:p>
                  </a:txBody>
                  <a:tcPr marL="68580" marR="68580" marT="34290" marB="34290"/>
                </a:tc>
                <a:extLst>
                  <a:ext uri="{0D108BD9-81ED-4DB2-BD59-A6C34878D82A}">
                    <a16:rowId xmlns:a16="http://schemas.microsoft.com/office/drawing/2014/main" val="10002"/>
                  </a:ext>
                </a:extLst>
              </a:tr>
              <a:tr h="50425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en-US" altLang="ja-JP" sz="2700" b="1" dirty="0"/>
                        <a:t>X</a:t>
                      </a:r>
                      <a:endParaRPr kumimoji="1" lang="ja-JP" altLang="en-US" sz="2700" b="1" dirty="0"/>
                    </a:p>
                  </a:txBody>
                  <a:tcPr marL="68580" marR="68580" marT="34290" marB="34290"/>
                </a:tc>
                <a:tc>
                  <a:txBody>
                    <a:bodyPr/>
                    <a:lstStyle/>
                    <a:p>
                      <a:pPr algn="r"/>
                      <a:r>
                        <a:rPr kumimoji="1" lang="en-US" altLang="ja-JP" sz="2700" b="1" dirty="0"/>
                        <a:t>2</a:t>
                      </a:r>
                      <a:endParaRPr kumimoji="1" lang="ja-JP" altLang="en-US" sz="2700" b="1" dirty="0"/>
                    </a:p>
                  </a:txBody>
                  <a:tcPr marL="68580" marR="68580" marT="34290" marB="34290"/>
                </a:tc>
                <a:tc>
                  <a:txBody>
                    <a:bodyPr/>
                    <a:lstStyle/>
                    <a:p>
                      <a:pPr algn="r"/>
                      <a:r>
                        <a:rPr kumimoji="1" lang="en-US" altLang="ja-JP" sz="2700" dirty="0"/>
                        <a:t>2</a:t>
                      </a:r>
                      <a:endParaRPr kumimoji="1" lang="ja-JP" altLang="en-US" sz="2700" dirty="0"/>
                    </a:p>
                  </a:txBody>
                  <a:tcPr marL="68580" marR="68580" marT="34290" marB="34290"/>
                </a:tc>
                <a:extLst>
                  <a:ext uri="{0D108BD9-81ED-4DB2-BD59-A6C34878D82A}">
                    <a16:rowId xmlns:a16="http://schemas.microsoft.com/office/drawing/2014/main" val="2750293309"/>
                  </a:ext>
                </a:extLst>
              </a:tr>
              <a:tr h="334938">
                <a:tc>
                  <a:txBody>
                    <a:bodyPr/>
                    <a:lstStyle/>
                    <a:p>
                      <a:pPr algn="r"/>
                      <a:r>
                        <a:rPr kumimoji="1" lang="en-US" altLang="ja-JP" sz="2700" dirty="0"/>
                        <a:t>4</a:t>
                      </a:r>
                      <a:endParaRPr kumimoji="1" lang="ja-JP" altLang="en-US" sz="2700" dirty="0"/>
                    </a:p>
                  </a:txBody>
                  <a:tcPr marL="68580" marR="68580" marT="34290" marB="34290"/>
                </a:tc>
                <a:tc>
                  <a:txBody>
                    <a:bodyPr/>
                    <a:lstStyle/>
                    <a:p>
                      <a:pPr algn="r"/>
                      <a:r>
                        <a:rPr kumimoji="1" lang="en-US" altLang="ja-JP" sz="2700" b="1" dirty="0"/>
                        <a:t>X</a:t>
                      </a:r>
                      <a:endParaRPr kumimoji="1" lang="ja-JP" altLang="en-US" sz="2700" b="1" dirty="0"/>
                    </a:p>
                  </a:txBody>
                  <a:tcPr marL="68580" marR="68580" marT="34290" marB="34290"/>
                </a:tc>
                <a:tc>
                  <a:txBody>
                    <a:bodyPr/>
                    <a:lstStyle/>
                    <a:p>
                      <a:pPr algn="r"/>
                      <a:r>
                        <a:rPr kumimoji="1" lang="en-US" altLang="ja-JP" sz="2700" b="1" dirty="0"/>
                        <a:t>3</a:t>
                      </a:r>
                      <a:endParaRPr kumimoji="1" lang="ja-JP" altLang="en-US" sz="2700" b="1" dirty="0"/>
                    </a:p>
                  </a:txBody>
                  <a:tcPr marL="68580" marR="68580" marT="34290" marB="34290"/>
                </a:tc>
                <a:tc>
                  <a:txBody>
                    <a:bodyPr/>
                    <a:lstStyle/>
                    <a:p>
                      <a:pPr algn="r"/>
                      <a:r>
                        <a:rPr kumimoji="1" lang="en-US" altLang="ja-JP" sz="2700" dirty="0"/>
                        <a:t>4</a:t>
                      </a:r>
                      <a:endParaRPr kumimoji="1" lang="ja-JP" altLang="en-US" sz="2700" dirty="0"/>
                    </a:p>
                  </a:txBody>
                  <a:tcPr marL="68580" marR="68580" marT="34290" marB="34290"/>
                </a:tc>
                <a:extLst>
                  <a:ext uri="{0D108BD9-81ED-4DB2-BD59-A6C34878D82A}">
                    <a16:rowId xmlns:a16="http://schemas.microsoft.com/office/drawing/2014/main" val="1565932534"/>
                  </a:ext>
                </a:extLst>
              </a:tr>
              <a:tr h="334938">
                <a:tc>
                  <a:txBody>
                    <a:bodyPr/>
                    <a:lstStyle/>
                    <a:p>
                      <a:pPr algn="r"/>
                      <a:r>
                        <a:rPr kumimoji="1" lang="en-US" altLang="ja-JP" sz="2700" dirty="0"/>
                        <a:t>5</a:t>
                      </a:r>
                      <a:endParaRPr kumimoji="1" lang="ja-JP" altLang="en-US" sz="2700" dirty="0"/>
                    </a:p>
                  </a:txBody>
                  <a:tcPr marL="68580" marR="68580" marT="34290" marB="34290"/>
                </a:tc>
                <a:tc>
                  <a:txBody>
                    <a:bodyPr/>
                    <a:lstStyle/>
                    <a:p>
                      <a:pPr algn="r"/>
                      <a:r>
                        <a:rPr kumimoji="1" lang="en-US" altLang="ja-JP" sz="2700" b="1" dirty="0"/>
                        <a:t>Y</a:t>
                      </a:r>
                      <a:endParaRPr kumimoji="1" lang="ja-JP" altLang="en-US" sz="2700" b="1" dirty="0"/>
                    </a:p>
                  </a:txBody>
                  <a:tcPr marL="68580" marR="68580" marT="34290" marB="34290"/>
                </a:tc>
                <a:tc>
                  <a:txBody>
                    <a:bodyPr/>
                    <a:lstStyle/>
                    <a:p>
                      <a:pPr algn="r"/>
                      <a:r>
                        <a:rPr kumimoji="1" lang="en-US" altLang="ja-JP" sz="2700" b="1" dirty="0"/>
                        <a:t>3</a:t>
                      </a:r>
                      <a:endParaRPr kumimoji="1" lang="ja-JP" altLang="en-US" sz="2700" b="1" dirty="0"/>
                    </a:p>
                  </a:txBody>
                  <a:tcPr marL="68580" marR="68580" marT="34290" marB="34290"/>
                </a:tc>
                <a:tc>
                  <a:txBody>
                    <a:bodyPr/>
                    <a:lstStyle/>
                    <a:p>
                      <a:pPr algn="r"/>
                      <a:r>
                        <a:rPr kumimoji="1" lang="en-US" altLang="ja-JP" sz="2700" dirty="0"/>
                        <a:t>1</a:t>
                      </a:r>
                      <a:endParaRPr kumimoji="1" lang="ja-JP" altLang="en-US" sz="2700" dirty="0"/>
                    </a:p>
                  </a:txBody>
                  <a:tcPr marL="68580" marR="68580" marT="34290" marB="34290"/>
                </a:tc>
                <a:extLst>
                  <a:ext uri="{0D108BD9-81ED-4DB2-BD59-A6C34878D82A}">
                    <a16:rowId xmlns:a16="http://schemas.microsoft.com/office/drawing/2014/main" val="1610547798"/>
                  </a:ext>
                </a:extLst>
              </a:tr>
            </a:tbl>
          </a:graphicData>
        </a:graphic>
      </p:graphicFrame>
      <p:sp>
        <p:nvSpPr>
          <p:cNvPr id="8" name="正方形/長方形 7">
            <a:extLst>
              <a:ext uri="{FF2B5EF4-FFF2-40B4-BE49-F238E27FC236}">
                <a16:creationId xmlns:a16="http://schemas.microsoft.com/office/drawing/2014/main" id="{394124D1-CCA5-807B-FEE5-227F65680B2D}"/>
              </a:ext>
            </a:extLst>
          </p:cNvPr>
          <p:cNvSpPr/>
          <p:nvPr/>
        </p:nvSpPr>
        <p:spPr>
          <a:xfrm>
            <a:off x="2333370" y="1869806"/>
            <a:ext cx="1188003" cy="2994293"/>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Rectangle 3">
            <a:extLst>
              <a:ext uri="{FF2B5EF4-FFF2-40B4-BE49-F238E27FC236}">
                <a16:creationId xmlns:a16="http://schemas.microsoft.com/office/drawing/2014/main" id="{81447390-CD35-1C84-B544-0DEFC3AD2A99}"/>
              </a:ext>
            </a:extLst>
          </p:cNvPr>
          <p:cNvSpPr txBox="1">
            <a:spLocks/>
          </p:cNvSpPr>
          <p:nvPr/>
        </p:nvSpPr>
        <p:spPr>
          <a:xfrm>
            <a:off x="5577238" y="5947369"/>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1" name="Rectangle 3">
            <a:extLst>
              <a:ext uri="{FF2B5EF4-FFF2-40B4-BE49-F238E27FC236}">
                <a16:creationId xmlns:a16="http://schemas.microsoft.com/office/drawing/2014/main" id="{3F607ACD-9925-CE23-5E5C-BDA9B6C05BD5}"/>
              </a:ext>
            </a:extLst>
          </p:cNvPr>
          <p:cNvSpPr txBox="1">
            <a:spLocks/>
          </p:cNvSpPr>
          <p:nvPr/>
        </p:nvSpPr>
        <p:spPr>
          <a:xfrm>
            <a:off x="2263044" y="1417994"/>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外部キー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C90F61C1-FD67-11B0-BC7B-CFC99D00496A}"/>
              </a:ext>
            </a:extLst>
          </p:cNvPr>
          <p:cNvSpPr txBox="1"/>
          <p:nvPr/>
        </p:nvSpPr>
        <p:spPr>
          <a:xfrm>
            <a:off x="952500" y="839701"/>
            <a:ext cx="510909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１人の購入者が、複数の購入を行う</a:t>
            </a:r>
          </a:p>
        </p:txBody>
      </p:sp>
      <p:sp>
        <p:nvSpPr>
          <p:cNvPr id="13" name="屈折矢印 1">
            <a:extLst>
              <a:ext uri="{FF2B5EF4-FFF2-40B4-BE49-F238E27FC236}">
                <a16:creationId xmlns:a16="http://schemas.microsoft.com/office/drawing/2014/main" id="{26533F1D-F73B-A88C-09C3-17E83C49673C}"/>
              </a:ext>
            </a:extLst>
          </p:cNvPr>
          <p:cNvSpPr/>
          <p:nvPr/>
        </p:nvSpPr>
        <p:spPr>
          <a:xfrm flipH="1">
            <a:off x="3007035" y="5300464"/>
            <a:ext cx="2015747" cy="487837"/>
          </a:xfrm>
          <a:prstGeom prst="ben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9510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288957-3177-C831-F2B8-CB7E4F4CCCBD}"/>
              </a:ext>
            </a:extLst>
          </p:cNvPr>
          <p:cNvSpPr>
            <a:spLocks noGrp="1"/>
          </p:cNvSpPr>
          <p:nvPr>
            <p:ph type="title"/>
          </p:nvPr>
        </p:nvSpPr>
        <p:spPr/>
        <p:txBody>
          <a:bodyPr>
            <a:normAutofit fontScale="90000"/>
          </a:bodyPr>
          <a:lstStyle/>
          <a:p>
            <a:r>
              <a:rPr kumimoji="1" lang="ja-JP" altLang="en-US" dirty="0"/>
              <a:t>多対多の関連の例</a:t>
            </a:r>
          </a:p>
        </p:txBody>
      </p:sp>
      <p:sp>
        <p:nvSpPr>
          <p:cNvPr id="4" name="スライド番号プレースホルダー 3">
            <a:extLst>
              <a:ext uri="{FF2B5EF4-FFF2-40B4-BE49-F238E27FC236}">
                <a16:creationId xmlns:a16="http://schemas.microsoft.com/office/drawing/2014/main" id="{726BF09F-BAF5-0CA6-1F9C-CE35DD1BB4E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B8C8A342-8740-E587-E307-3A5DAC9A1E70}"/>
              </a:ext>
            </a:extLst>
          </p:cNvPr>
          <p:cNvGraphicFramePr>
            <a:graphicFrameLocks noGrp="1"/>
          </p:cNvGraphicFramePr>
          <p:nvPr/>
        </p:nvGraphicFramePr>
        <p:xfrm>
          <a:off x="2678029" y="1748926"/>
          <a:ext cx="3320098" cy="2606040"/>
        </p:xfrm>
        <a:graphic>
          <a:graphicData uri="http://schemas.openxmlformats.org/drawingml/2006/table">
            <a:tbl>
              <a:tblPr firstRow="1" bandRow="1">
                <a:tableStyleId>{5C22544A-7EE6-4342-B048-85BDC9FD1C3A}</a:tableStyleId>
              </a:tblPr>
              <a:tblGrid>
                <a:gridCol w="1297144">
                  <a:extLst>
                    <a:ext uri="{9D8B030D-6E8A-4147-A177-3AD203B41FA5}">
                      <a16:colId xmlns:a16="http://schemas.microsoft.com/office/drawing/2014/main" val="20000"/>
                    </a:ext>
                  </a:extLst>
                </a:gridCol>
                <a:gridCol w="1133606">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tblGrid>
              <a:tr h="388620">
                <a:tc>
                  <a:txBody>
                    <a:bodyPr/>
                    <a:lstStyle/>
                    <a:p>
                      <a:pPr algn="ctr"/>
                      <a:r>
                        <a:rPr kumimoji="1" lang="ja-JP" altLang="en-US" sz="2400" dirty="0"/>
                        <a:t>学生</a:t>
                      </a: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科目</a:t>
                      </a: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得点</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b="0" dirty="0"/>
                        <a:t>1</a:t>
                      </a:r>
                      <a:endParaRPr kumimoji="1" lang="ja-JP" altLang="en-US" sz="2400" b="0" dirty="0"/>
                    </a:p>
                  </a:txBody>
                  <a:tcPr marL="68580" marR="68580" marT="34290" marB="34290">
                    <a:solidFill>
                      <a:srgbClr val="FF0000">
                        <a:alpha val="15000"/>
                      </a:srgbClr>
                    </a:solidFill>
                  </a:tcPr>
                </a:tc>
                <a:tc>
                  <a:txBody>
                    <a:bodyPr/>
                    <a:lstStyle/>
                    <a:p>
                      <a:pPr algn="r"/>
                      <a:r>
                        <a:rPr kumimoji="1" lang="en-US" altLang="ja-JP" sz="2400" b="0" dirty="0"/>
                        <a:t>1001</a:t>
                      </a:r>
                      <a:endParaRPr kumimoji="1" lang="ja-JP" altLang="en-US" sz="2400" b="0" dirty="0"/>
                    </a:p>
                  </a:txBody>
                  <a:tcPr marL="68580" marR="68580" marT="34290" marB="34290">
                    <a:solidFill>
                      <a:srgbClr val="FF0000">
                        <a:alpha val="15000"/>
                      </a:srgbClr>
                    </a:solidFill>
                  </a:tcPr>
                </a:tc>
                <a:tc>
                  <a:txBody>
                    <a:bodyPr/>
                    <a:lstStyle/>
                    <a:p>
                      <a:pPr algn="r"/>
                      <a:r>
                        <a:rPr kumimoji="1" lang="en-US" altLang="ja-JP" sz="2400" b="0" dirty="0"/>
                        <a:t>90</a:t>
                      </a:r>
                      <a:endParaRPr kumimoji="1" lang="ja-JP" altLang="en-US" sz="2400" b="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0">
                <a:tc>
                  <a:txBody>
                    <a:bodyPr/>
                    <a:lstStyle/>
                    <a:p>
                      <a:pPr algn="r"/>
                      <a:r>
                        <a:rPr kumimoji="1" lang="en-US" altLang="ja-JP" sz="2400" b="0" dirty="0"/>
                        <a:t>1</a:t>
                      </a:r>
                      <a:endParaRPr kumimoji="1" lang="ja-JP" altLang="en-US" sz="2400" b="0" dirty="0"/>
                    </a:p>
                  </a:txBody>
                  <a:tcPr marL="68580" marR="68580" marT="34290" marB="34290">
                    <a:solidFill>
                      <a:srgbClr val="FFC000">
                        <a:alpha val="20000"/>
                      </a:srgbClr>
                    </a:solidFill>
                  </a:tcPr>
                </a:tc>
                <a:tc>
                  <a:txBody>
                    <a:bodyPr/>
                    <a:lstStyle/>
                    <a:p>
                      <a:pPr algn="r"/>
                      <a:r>
                        <a:rPr kumimoji="1" lang="en-US" altLang="ja-JP" sz="2400" b="0" dirty="0"/>
                        <a:t>1002</a:t>
                      </a:r>
                      <a:endParaRPr kumimoji="1" lang="ja-JP" altLang="en-US" sz="2400" b="0" dirty="0"/>
                    </a:p>
                  </a:txBody>
                  <a:tcPr marL="68580" marR="68580" marT="34290" marB="34290">
                    <a:solidFill>
                      <a:srgbClr val="FFC000">
                        <a:alpha val="20000"/>
                      </a:srgbClr>
                    </a:solidFill>
                  </a:tcPr>
                </a:tc>
                <a:tc>
                  <a:txBody>
                    <a:bodyPr/>
                    <a:lstStyle/>
                    <a:p>
                      <a:pPr algn="r"/>
                      <a:r>
                        <a:rPr kumimoji="1" lang="en-US" altLang="ja-JP" sz="2400" b="0" dirty="0"/>
                        <a:t>100</a:t>
                      </a:r>
                      <a:endParaRPr kumimoji="1" lang="ja-JP" altLang="en-US" sz="2400" b="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b="0" dirty="0"/>
                        <a:t>2</a:t>
                      </a:r>
                      <a:endParaRPr kumimoji="1" lang="ja-JP" altLang="en-US" sz="2400" b="0" dirty="0"/>
                    </a:p>
                  </a:txBody>
                  <a:tcPr marL="68580" marR="68580" marT="34290" marB="34290">
                    <a:solidFill>
                      <a:srgbClr val="7030A0">
                        <a:alpha val="20000"/>
                      </a:srgbClr>
                    </a:solidFill>
                  </a:tcPr>
                </a:tc>
                <a:tc>
                  <a:txBody>
                    <a:bodyPr/>
                    <a:lstStyle/>
                    <a:p>
                      <a:pPr algn="r"/>
                      <a:r>
                        <a:rPr kumimoji="1" lang="en-US" altLang="ja-JP" sz="2400" b="0" dirty="0"/>
                        <a:t>1001</a:t>
                      </a:r>
                      <a:endParaRPr kumimoji="1" lang="ja-JP" altLang="en-US" sz="2400" b="0" dirty="0"/>
                    </a:p>
                  </a:txBody>
                  <a:tcPr marL="68580" marR="68580" marT="34290" marB="34290">
                    <a:solidFill>
                      <a:srgbClr val="7030A0">
                        <a:alpha val="20000"/>
                      </a:srgbClr>
                    </a:solidFill>
                  </a:tcPr>
                </a:tc>
                <a:tc>
                  <a:txBody>
                    <a:bodyPr/>
                    <a:lstStyle/>
                    <a:p>
                      <a:pPr algn="r"/>
                      <a:r>
                        <a:rPr kumimoji="1" lang="en-US" altLang="ja-JP" sz="2400" b="0" dirty="0"/>
                        <a:t>85</a:t>
                      </a:r>
                      <a:endParaRPr kumimoji="1" lang="ja-JP" altLang="en-US" sz="2400" b="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r h="388620">
                <a:tc>
                  <a:txBody>
                    <a:bodyPr/>
                    <a:lstStyle/>
                    <a:p>
                      <a:pPr algn="r"/>
                      <a:r>
                        <a:rPr kumimoji="1" lang="en-US" altLang="ja-JP" sz="2400" b="0" dirty="0"/>
                        <a:t>2</a:t>
                      </a:r>
                      <a:endParaRPr kumimoji="1" lang="ja-JP" altLang="en-US" sz="2400" b="0" dirty="0"/>
                    </a:p>
                  </a:txBody>
                  <a:tcPr marL="68580" marR="68580" marT="34290" marB="34290">
                    <a:solidFill>
                      <a:schemeClr val="accent2">
                        <a:lumMod val="60000"/>
                        <a:lumOff val="40000"/>
                        <a:alpha val="20000"/>
                      </a:schemeClr>
                    </a:solidFill>
                  </a:tcPr>
                </a:tc>
                <a:tc>
                  <a:txBody>
                    <a:bodyPr/>
                    <a:lstStyle/>
                    <a:p>
                      <a:pPr algn="r"/>
                      <a:r>
                        <a:rPr kumimoji="1" lang="en-US" altLang="ja-JP" sz="2400" b="0" dirty="0"/>
                        <a:t>1002</a:t>
                      </a:r>
                      <a:endParaRPr kumimoji="1" lang="ja-JP" altLang="en-US" sz="2400" b="0" dirty="0"/>
                    </a:p>
                  </a:txBody>
                  <a:tcPr marL="68580" marR="68580" marT="34290" marB="34290">
                    <a:solidFill>
                      <a:schemeClr val="accent2">
                        <a:lumMod val="60000"/>
                        <a:lumOff val="40000"/>
                        <a:alpha val="20000"/>
                      </a:schemeClr>
                    </a:solidFill>
                  </a:tcPr>
                </a:tc>
                <a:tc>
                  <a:txBody>
                    <a:bodyPr/>
                    <a:lstStyle/>
                    <a:p>
                      <a:pPr algn="r"/>
                      <a:r>
                        <a:rPr kumimoji="1" lang="en-US" altLang="ja-JP" sz="2400" b="0" dirty="0"/>
                        <a:t>90</a:t>
                      </a:r>
                      <a:endParaRPr kumimoji="1" lang="ja-JP" altLang="en-US" sz="2400" b="0" dirty="0"/>
                    </a:p>
                  </a:txBody>
                  <a:tcPr marL="68580" marR="68580" marT="34290" marB="34290">
                    <a:solidFill>
                      <a:schemeClr val="accent2">
                        <a:lumMod val="60000"/>
                        <a:lumOff val="40000"/>
                        <a:alpha val="20000"/>
                      </a:schemeClr>
                    </a:solidFill>
                  </a:tcPr>
                </a:tc>
                <a:extLst>
                  <a:ext uri="{0D108BD9-81ED-4DB2-BD59-A6C34878D82A}">
                    <a16:rowId xmlns:a16="http://schemas.microsoft.com/office/drawing/2014/main" val="3535204795"/>
                  </a:ext>
                </a:extLst>
              </a:tr>
              <a:tr h="388620">
                <a:tc>
                  <a:txBody>
                    <a:bodyPr/>
                    <a:lstStyle/>
                    <a:p>
                      <a:pPr algn="r"/>
                      <a:r>
                        <a:rPr kumimoji="1" lang="en-US" altLang="ja-JP" sz="2400" b="0" dirty="0"/>
                        <a:t>2</a:t>
                      </a:r>
                      <a:endParaRPr kumimoji="1" lang="ja-JP" altLang="en-US" sz="2400" b="0" dirty="0"/>
                    </a:p>
                  </a:txBody>
                  <a:tcPr marL="68580" marR="68580" marT="34290" marB="34290">
                    <a:solidFill>
                      <a:schemeClr val="accent6">
                        <a:lumMod val="75000"/>
                        <a:alpha val="20000"/>
                      </a:schemeClr>
                    </a:solidFill>
                  </a:tcPr>
                </a:tc>
                <a:tc>
                  <a:txBody>
                    <a:bodyPr/>
                    <a:lstStyle/>
                    <a:p>
                      <a:pPr algn="r"/>
                      <a:r>
                        <a:rPr kumimoji="1" lang="en-US" altLang="ja-JP" sz="2400" b="0" dirty="0"/>
                        <a:t>1003</a:t>
                      </a:r>
                      <a:endParaRPr kumimoji="1" lang="ja-JP" altLang="en-US" sz="2400" b="0" dirty="0"/>
                    </a:p>
                  </a:txBody>
                  <a:tcPr marL="68580" marR="68580" marT="34290" marB="34290">
                    <a:solidFill>
                      <a:schemeClr val="accent6">
                        <a:lumMod val="75000"/>
                        <a:alpha val="20000"/>
                      </a:schemeClr>
                    </a:solidFill>
                  </a:tcPr>
                </a:tc>
                <a:tc>
                  <a:txBody>
                    <a:bodyPr/>
                    <a:lstStyle/>
                    <a:p>
                      <a:pPr algn="r"/>
                      <a:r>
                        <a:rPr kumimoji="1" lang="en-US" altLang="ja-JP" sz="2400" b="0" dirty="0"/>
                        <a:t>95</a:t>
                      </a:r>
                      <a:endParaRPr kumimoji="1" lang="ja-JP" altLang="en-US" sz="2400" b="0" dirty="0"/>
                    </a:p>
                  </a:txBody>
                  <a:tcPr marL="68580" marR="68580" marT="34290" marB="34290">
                    <a:solidFill>
                      <a:schemeClr val="accent6">
                        <a:lumMod val="75000"/>
                        <a:alpha val="20000"/>
                      </a:schemeClr>
                    </a:solidFill>
                  </a:tcPr>
                </a:tc>
                <a:extLst>
                  <a:ext uri="{0D108BD9-81ED-4DB2-BD59-A6C34878D82A}">
                    <a16:rowId xmlns:a16="http://schemas.microsoft.com/office/drawing/2014/main" val="2241657094"/>
                  </a:ext>
                </a:extLst>
              </a:tr>
            </a:tbl>
          </a:graphicData>
        </a:graphic>
      </p:graphicFrame>
      <p:sp>
        <p:nvSpPr>
          <p:cNvPr id="6" name="テキスト ボックス 5">
            <a:extLst>
              <a:ext uri="{FF2B5EF4-FFF2-40B4-BE49-F238E27FC236}">
                <a16:creationId xmlns:a16="http://schemas.microsoft.com/office/drawing/2014/main" id="{6FB6DF3F-7C70-E6AF-8639-8E9199173036}"/>
              </a:ext>
            </a:extLst>
          </p:cNvPr>
          <p:cNvSpPr txBox="1"/>
          <p:nvPr/>
        </p:nvSpPr>
        <p:spPr>
          <a:xfrm>
            <a:off x="952500" y="839701"/>
            <a:ext cx="7879080"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１人の学生が、複数の科目を受講する。１つの科目には</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複数の学生が参加する</a:t>
            </a:r>
          </a:p>
        </p:txBody>
      </p:sp>
      <p:sp>
        <p:nvSpPr>
          <p:cNvPr id="7" name="正方形/長方形 6">
            <a:extLst>
              <a:ext uri="{FF2B5EF4-FFF2-40B4-BE49-F238E27FC236}">
                <a16:creationId xmlns:a16="http://schemas.microsoft.com/office/drawing/2014/main" id="{23EBE522-57BB-4E16-55E9-3F6FA8057807}"/>
              </a:ext>
            </a:extLst>
          </p:cNvPr>
          <p:cNvSpPr/>
          <p:nvPr/>
        </p:nvSpPr>
        <p:spPr>
          <a:xfrm>
            <a:off x="2678029" y="1670699"/>
            <a:ext cx="1303421" cy="268426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6644FEC3-56C8-B38F-C931-9551FBD999DE}"/>
              </a:ext>
            </a:extLst>
          </p:cNvPr>
          <p:cNvSpPr/>
          <p:nvPr/>
        </p:nvSpPr>
        <p:spPr>
          <a:xfrm>
            <a:off x="4036929" y="1670698"/>
            <a:ext cx="1093871" cy="268426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屈折矢印 1">
            <a:extLst>
              <a:ext uri="{FF2B5EF4-FFF2-40B4-BE49-F238E27FC236}">
                <a16:creationId xmlns:a16="http://schemas.microsoft.com/office/drawing/2014/main" id="{85FC0E7B-065D-B2C1-141A-26302B559B85}"/>
              </a:ext>
            </a:extLst>
          </p:cNvPr>
          <p:cNvSpPr/>
          <p:nvPr/>
        </p:nvSpPr>
        <p:spPr>
          <a:xfrm flipH="1">
            <a:off x="4467534" y="4652764"/>
            <a:ext cx="1310965" cy="533199"/>
          </a:xfrm>
          <a:prstGeom prst="ben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屈折矢印 1">
            <a:extLst>
              <a:ext uri="{FF2B5EF4-FFF2-40B4-BE49-F238E27FC236}">
                <a16:creationId xmlns:a16="http://schemas.microsoft.com/office/drawing/2014/main" id="{24F5671C-E593-040D-8F24-50046987A44C}"/>
              </a:ext>
            </a:extLst>
          </p:cNvPr>
          <p:cNvSpPr/>
          <p:nvPr/>
        </p:nvSpPr>
        <p:spPr>
          <a:xfrm>
            <a:off x="2559050" y="4652763"/>
            <a:ext cx="949634" cy="533199"/>
          </a:xfrm>
          <a:prstGeom prst="ben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1" name="表 10">
            <a:extLst>
              <a:ext uri="{FF2B5EF4-FFF2-40B4-BE49-F238E27FC236}">
                <a16:creationId xmlns:a16="http://schemas.microsoft.com/office/drawing/2014/main" id="{81CBDE63-3D53-7076-D3FE-F24A4C79D94A}"/>
              </a:ext>
            </a:extLst>
          </p:cNvPr>
          <p:cNvGraphicFramePr>
            <a:graphicFrameLocks noGrp="1"/>
          </p:cNvGraphicFramePr>
          <p:nvPr/>
        </p:nvGraphicFramePr>
        <p:xfrm>
          <a:off x="6053606" y="4292149"/>
          <a:ext cx="2353794" cy="1920240"/>
        </p:xfrm>
        <a:graphic>
          <a:graphicData uri="http://schemas.openxmlformats.org/drawingml/2006/table">
            <a:tbl>
              <a:tblPr firstRow="1" bandRow="1">
                <a:tableStyleId>{5C22544A-7EE6-4342-B048-85BDC9FD1C3A}</a:tableStyleId>
              </a:tblPr>
              <a:tblGrid>
                <a:gridCol w="920424">
                  <a:extLst>
                    <a:ext uri="{9D8B030D-6E8A-4147-A177-3AD203B41FA5}">
                      <a16:colId xmlns:a16="http://schemas.microsoft.com/office/drawing/2014/main" val="20000"/>
                    </a:ext>
                  </a:extLst>
                </a:gridCol>
                <a:gridCol w="1433370">
                  <a:extLst>
                    <a:ext uri="{9D8B030D-6E8A-4147-A177-3AD203B41FA5}">
                      <a16:colId xmlns:a16="http://schemas.microsoft.com/office/drawing/2014/main" val="20001"/>
                    </a:ext>
                  </a:extLst>
                </a:gridCol>
              </a:tblGrid>
              <a:tr h="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科目名</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700" dirty="0"/>
                        <a:t>1001</a:t>
                      </a:r>
                      <a:endParaRPr kumimoji="1" lang="ja-JP" altLang="en-US" sz="2700" dirty="0"/>
                    </a:p>
                  </a:txBody>
                  <a:tcPr marL="68580" marR="68580" marT="34290" marB="34290">
                    <a:solidFill>
                      <a:srgbClr val="FF0000">
                        <a:alpha val="15000"/>
                      </a:srgbClr>
                    </a:solidFill>
                  </a:tcPr>
                </a:tc>
                <a:tc>
                  <a:txBody>
                    <a:bodyPr/>
                    <a:lstStyle/>
                    <a:p>
                      <a:pPr algn="r"/>
                      <a:r>
                        <a:rPr kumimoji="1" lang="ja-JP" altLang="en-US" sz="2700" dirty="0"/>
                        <a:t>国語</a:t>
                      </a:r>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700" dirty="0"/>
                        <a:t>1002</a:t>
                      </a:r>
                      <a:endParaRPr kumimoji="1" lang="ja-JP" altLang="en-US" sz="2700" dirty="0"/>
                    </a:p>
                  </a:txBody>
                  <a:tcPr marL="68580" marR="68580" marT="34290" marB="34290">
                    <a:solidFill>
                      <a:srgbClr val="FFC000">
                        <a:alpha val="20000"/>
                      </a:srgbClr>
                    </a:solidFill>
                  </a:tcPr>
                </a:tc>
                <a:tc>
                  <a:txBody>
                    <a:bodyPr/>
                    <a:lstStyle/>
                    <a:p>
                      <a:pPr algn="r"/>
                      <a:r>
                        <a:rPr kumimoji="1" lang="ja-JP" altLang="en-US" sz="2700" dirty="0"/>
                        <a:t>算数</a:t>
                      </a:r>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700" dirty="0"/>
                        <a:t>1003</a:t>
                      </a:r>
                      <a:endParaRPr kumimoji="1" lang="ja-JP" altLang="en-US" sz="2700" dirty="0"/>
                    </a:p>
                  </a:txBody>
                  <a:tcPr marL="68580" marR="68580" marT="34290" marB="34290">
                    <a:solidFill>
                      <a:srgbClr val="7030A0">
                        <a:alpha val="20000"/>
                      </a:srgbClr>
                    </a:solidFill>
                  </a:tcPr>
                </a:tc>
                <a:tc>
                  <a:txBody>
                    <a:bodyPr/>
                    <a:lstStyle/>
                    <a:p>
                      <a:pPr algn="r"/>
                      <a:r>
                        <a:rPr kumimoji="1" lang="ja-JP" altLang="en-US" sz="2700" dirty="0"/>
                        <a:t>理科</a:t>
                      </a:r>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2" name="表 11">
            <a:extLst>
              <a:ext uri="{FF2B5EF4-FFF2-40B4-BE49-F238E27FC236}">
                <a16:creationId xmlns:a16="http://schemas.microsoft.com/office/drawing/2014/main" id="{EF2C977D-A166-99FA-B446-6B0446343F5A}"/>
              </a:ext>
            </a:extLst>
          </p:cNvPr>
          <p:cNvGraphicFramePr>
            <a:graphicFrameLocks noGrp="1"/>
          </p:cNvGraphicFramePr>
          <p:nvPr/>
        </p:nvGraphicFramePr>
        <p:xfrm>
          <a:off x="115547" y="4436111"/>
          <a:ext cx="2353794" cy="1440180"/>
        </p:xfrm>
        <a:graphic>
          <a:graphicData uri="http://schemas.openxmlformats.org/drawingml/2006/table">
            <a:tbl>
              <a:tblPr firstRow="1" bandRow="1">
                <a:tableStyleId>{5C22544A-7EE6-4342-B048-85BDC9FD1C3A}</a:tableStyleId>
              </a:tblPr>
              <a:tblGrid>
                <a:gridCol w="748053">
                  <a:extLst>
                    <a:ext uri="{9D8B030D-6E8A-4147-A177-3AD203B41FA5}">
                      <a16:colId xmlns:a16="http://schemas.microsoft.com/office/drawing/2014/main" val="20000"/>
                    </a:ext>
                  </a:extLst>
                </a:gridCol>
                <a:gridCol w="1605741">
                  <a:extLst>
                    <a:ext uri="{9D8B030D-6E8A-4147-A177-3AD203B41FA5}">
                      <a16:colId xmlns:a16="http://schemas.microsoft.com/office/drawing/2014/main" val="20001"/>
                    </a:ext>
                  </a:extLst>
                </a:gridCol>
              </a:tblGrid>
              <a:tr h="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学生名</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700" dirty="0"/>
                        <a:t>1</a:t>
                      </a:r>
                      <a:endParaRPr kumimoji="1" lang="ja-JP" altLang="en-US" sz="2700" dirty="0"/>
                    </a:p>
                  </a:txBody>
                  <a:tcPr marL="68580" marR="68580" marT="34290" marB="34290">
                    <a:solidFill>
                      <a:srgbClr val="FF0000">
                        <a:alpha val="15000"/>
                      </a:srgbClr>
                    </a:solidFill>
                  </a:tcPr>
                </a:tc>
                <a:tc>
                  <a:txBody>
                    <a:bodyPr/>
                    <a:lstStyle/>
                    <a:p>
                      <a:pPr algn="r"/>
                      <a:r>
                        <a:rPr kumimoji="1" lang="ja-JP" altLang="en-US" sz="2700" dirty="0"/>
                        <a:t>徳川家康</a:t>
                      </a:r>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700" dirty="0"/>
                        <a:t>2</a:t>
                      </a:r>
                      <a:endParaRPr kumimoji="1" lang="ja-JP" altLang="en-US" sz="2700" dirty="0"/>
                    </a:p>
                  </a:txBody>
                  <a:tcPr marL="68580" marR="68580" marT="34290" marB="34290">
                    <a:solidFill>
                      <a:srgbClr val="FFC000">
                        <a:alpha val="20000"/>
                      </a:srgbClr>
                    </a:solidFill>
                  </a:tcPr>
                </a:tc>
                <a:tc>
                  <a:txBody>
                    <a:bodyPr/>
                    <a:lstStyle/>
                    <a:p>
                      <a:pPr algn="r"/>
                      <a:r>
                        <a:rPr kumimoji="1" lang="ja-JP" altLang="en-US" sz="2700" dirty="0"/>
                        <a:t>豊臣秀吉</a:t>
                      </a:r>
                    </a:p>
                  </a:txBody>
                  <a:tcPr marL="68580" marR="68580" marT="34290" marB="34290">
                    <a:solidFill>
                      <a:srgbClr val="FFC000">
                        <a:alpha val="20000"/>
                      </a:srgbClr>
                    </a:solidFill>
                  </a:tcPr>
                </a:tc>
                <a:extLst>
                  <a:ext uri="{0D108BD9-81ED-4DB2-BD59-A6C34878D82A}">
                    <a16:rowId xmlns:a16="http://schemas.microsoft.com/office/drawing/2014/main" val="10002"/>
                  </a:ext>
                </a:extLst>
              </a:tr>
            </a:tbl>
          </a:graphicData>
        </a:graphic>
      </p:graphicFrame>
      <p:sp>
        <p:nvSpPr>
          <p:cNvPr id="3" name="Rectangle 3">
            <a:extLst>
              <a:ext uri="{FF2B5EF4-FFF2-40B4-BE49-F238E27FC236}">
                <a16:creationId xmlns:a16="http://schemas.microsoft.com/office/drawing/2014/main" id="{6DFECB6E-BD28-404F-FA30-88CE204020B4}"/>
              </a:ext>
            </a:extLst>
          </p:cNvPr>
          <p:cNvSpPr txBox="1">
            <a:spLocks/>
          </p:cNvSpPr>
          <p:nvPr/>
        </p:nvSpPr>
        <p:spPr>
          <a:xfrm>
            <a:off x="5998127" y="6287094"/>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3" name="Rectangle 3">
            <a:extLst>
              <a:ext uri="{FF2B5EF4-FFF2-40B4-BE49-F238E27FC236}">
                <a16:creationId xmlns:a16="http://schemas.microsoft.com/office/drawing/2014/main" id="{C69C5B5F-F22E-980C-38D0-7696A46B17BF}"/>
              </a:ext>
            </a:extLst>
          </p:cNvPr>
          <p:cNvSpPr txBox="1">
            <a:spLocks/>
          </p:cNvSpPr>
          <p:nvPr/>
        </p:nvSpPr>
        <p:spPr>
          <a:xfrm>
            <a:off x="2785557" y="4354966"/>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外部キー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4" name="Rectangle 3">
            <a:extLst>
              <a:ext uri="{FF2B5EF4-FFF2-40B4-BE49-F238E27FC236}">
                <a16:creationId xmlns:a16="http://schemas.microsoft.com/office/drawing/2014/main" id="{8108289D-665C-1EF3-3493-1125F349687C}"/>
              </a:ext>
            </a:extLst>
          </p:cNvPr>
          <p:cNvSpPr txBox="1">
            <a:spLocks/>
          </p:cNvSpPr>
          <p:nvPr/>
        </p:nvSpPr>
        <p:spPr>
          <a:xfrm>
            <a:off x="4009885" y="4343341"/>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外部キー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5" name="Rectangle 3">
            <a:extLst>
              <a:ext uri="{FF2B5EF4-FFF2-40B4-BE49-F238E27FC236}">
                <a16:creationId xmlns:a16="http://schemas.microsoft.com/office/drawing/2014/main" id="{EDEE87EB-21C1-F516-C5A7-46C9D5E6B66F}"/>
              </a:ext>
            </a:extLst>
          </p:cNvPr>
          <p:cNvSpPr txBox="1">
            <a:spLocks/>
          </p:cNvSpPr>
          <p:nvPr/>
        </p:nvSpPr>
        <p:spPr>
          <a:xfrm>
            <a:off x="110394" y="6054854"/>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9C94AA9F-C4B4-A4A6-628C-4A71BFB9AC24}"/>
              </a:ext>
            </a:extLst>
          </p:cNvPr>
          <p:cNvSpPr/>
          <p:nvPr/>
        </p:nvSpPr>
        <p:spPr>
          <a:xfrm>
            <a:off x="88817" y="4436109"/>
            <a:ext cx="863684" cy="1440181"/>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512031B4-CAA4-B4A9-0FDE-E57A252CDA7F}"/>
              </a:ext>
            </a:extLst>
          </p:cNvPr>
          <p:cNvSpPr/>
          <p:nvPr/>
        </p:nvSpPr>
        <p:spPr>
          <a:xfrm>
            <a:off x="6015921" y="4343341"/>
            <a:ext cx="1049958" cy="186904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44335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B1376F-5329-0565-FA3F-98E353F9891B}"/>
              </a:ext>
            </a:extLst>
          </p:cNvPr>
          <p:cNvSpPr>
            <a:spLocks noGrp="1"/>
          </p:cNvSpPr>
          <p:nvPr>
            <p:ph type="title"/>
          </p:nvPr>
        </p:nvSpPr>
        <p:spPr/>
        <p:txBody>
          <a:bodyPr>
            <a:normAutofit fontScale="90000"/>
          </a:bodyPr>
          <a:lstStyle/>
          <a:p>
            <a:r>
              <a:rPr kumimoji="1" lang="ja-JP" altLang="en-US" dirty="0"/>
              <a:t>データベース設計のプロセス</a:t>
            </a:r>
          </a:p>
        </p:txBody>
      </p:sp>
      <p:sp>
        <p:nvSpPr>
          <p:cNvPr id="3" name="コンテンツ プレースホルダー 2">
            <a:extLst>
              <a:ext uri="{FF2B5EF4-FFF2-40B4-BE49-F238E27FC236}">
                <a16:creationId xmlns:a16="http://schemas.microsoft.com/office/drawing/2014/main" id="{62F0EA8B-8441-2144-5207-63286D02C078}"/>
              </a:ext>
            </a:extLst>
          </p:cNvPr>
          <p:cNvSpPr>
            <a:spLocks noGrp="1"/>
          </p:cNvSpPr>
          <p:nvPr>
            <p:ph idx="1"/>
          </p:nvPr>
        </p:nvSpPr>
        <p:spPr>
          <a:xfrm>
            <a:off x="321845" y="762000"/>
            <a:ext cx="8461208" cy="6095999"/>
          </a:xfrm>
        </p:spPr>
        <p:txBody>
          <a:bodyPr>
            <a:normAutofit fontScale="77500" lnSpcReduction="20000"/>
          </a:bodyPr>
          <a:lstStyle/>
          <a:p>
            <a:pPr marL="0" indent="0">
              <a:buNone/>
            </a:pPr>
            <a:r>
              <a:rPr kumimoji="1" lang="ja-JP" altLang="en-US" b="1" dirty="0"/>
              <a:t>１．テーブル名の決定</a:t>
            </a:r>
            <a:endParaRPr kumimoji="1" lang="en-US" altLang="ja-JP" b="1" dirty="0"/>
          </a:p>
          <a:p>
            <a:pPr marL="0" indent="0">
              <a:buNone/>
            </a:pPr>
            <a:r>
              <a:rPr kumimoji="1" lang="ja-JP" altLang="en-US" dirty="0"/>
              <a:t>例</a:t>
            </a:r>
            <a:r>
              <a:rPr kumimoji="1" lang="en-US" altLang="ja-JP" dirty="0"/>
              <a:t>: </a:t>
            </a:r>
            <a:r>
              <a:rPr kumimoji="1" lang="ja-JP" altLang="en-US" dirty="0"/>
              <a:t>「従業員」、「顧客」、「商品」など、データの種類や目的に応じた名前。</a:t>
            </a:r>
          </a:p>
          <a:p>
            <a:pPr marL="0" indent="0">
              <a:buNone/>
            </a:pPr>
            <a:r>
              <a:rPr kumimoji="1" lang="ja-JP" altLang="en-US" b="1" dirty="0"/>
              <a:t>２．列の設定</a:t>
            </a:r>
            <a:endParaRPr kumimoji="1" lang="en-US" altLang="ja-JP" b="1" dirty="0"/>
          </a:p>
          <a:p>
            <a:pPr marL="0" indent="0">
              <a:buNone/>
            </a:pPr>
            <a:r>
              <a:rPr kumimoji="1" lang="ja-JP" altLang="en-US" dirty="0"/>
              <a:t>例</a:t>
            </a:r>
            <a:r>
              <a:rPr kumimoji="1" lang="en-US" altLang="ja-JP" dirty="0"/>
              <a:t>: </a:t>
            </a:r>
            <a:r>
              <a:rPr kumimoji="1" lang="ja-JP" altLang="en-US" dirty="0"/>
              <a:t>従業員テーブルの列は「従業員</a:t>
            </a:r>
            <a:r>
              <a:rPr kumimoji="1" lang="en-US" altLang="ja-JP" dirty="0"/>
              <a:t>ID</a:t>
            </a:r>
            <a:r>
              <a:rPr kumimoji="1" lang="ja-JP" altLang="en-US" dirty="0"/>
              <a:t>」、「名前」、「住所」</a:t>
            </a:r>
          </a:p>
          <a:p>
            <a:pPr marL="0" indent="0">
              <a:buNone/>
            </a:pPr>
            <a:r>
              <a:rPr kumimoji="1" lang="ja-JP" altLang="en-US" b="1" dirty="0"/>
              <a:t>３．データ型の選択</a:t>
            </a:r>
            <a:endParaRPr kumimoji="1" lang="en-US" altLang="ja-JP" b="1" dirty="0"/>
          </a:p>
          <a:p>
            <a:pPr marL="0" indent="0">
              <a:buNone/>
            </a:pPr>
            <a:r>
              <a:rPr kumimoji="1" lang="ja-JP" altLang="en-US" dirty="0"/>
              <a:t>例</a:t>
            </a:r>
            <a:r>
              <a:rPr kumimoji="1" lang="en-US" altLang="ja-JP" dirty="0"/>
              <a:t>: </a:t>
            </a:r>
            <a:r>
              <a:rPr kumimoji="1" lang="ja-JP" altLang="en-US" dirty="0"/>
              <a:t>「従業員</a:t>
            </a:r>
            <a:r>
              <a:rPr kumimoji="1" lang="en-US" altLang="ja-JP" dirty="0"/>
              <a:t>ID</a:t>
            </a:r>
            <a:r>
              <a:rPr kumimoji="1" lang="ja-JP" altLang="en-US" dirty="0"/>
              <a:t>」は整数型（</a:t>
            </a:r>
            <a:r>
              <a:rPr lang="en-US" altLang="ja-JP" dirty="0"/>
              <a:t>INTEGER</a:t>
            </a:r>
            <a:r>
              <a:rPr kumimoji="1" lang="ja-JP" altLang="en-US" dirty="0"/>
              <a:t>）、「名前」は文字列型 </a:t>
            </a:r>
            <a:r>
              <a:rPr kumimoji="1" lang="en-US" altLang="ja-JP" dirty="0"/>
              <a:t>(TEXT)</a:t>
            </a:r>
            <a:r>
              <a:rPr kumimoji="1" lang="ja-JP" altLang="en-US" dirty="0"/>
              <a:t>。</a:t>
            </a:r>
          </a:p>
          <a:p>
            <a:pPr marL="0" indent="0">
              <a:buNone/>
            </a:pPr>
            <a:r>
              <a:rPr lang="ja-JP" altLang="en-US" b="1" dirty="0"/>
              <a:t>４．</a:t>
            </a:r>
            <a:r>
              <a:rPr kumimoji="1" lang="ja-JP" altLang="en-US" b="1" dirty="0"/>
              <a:t>制約の設定</a:t>
            </a:r>
            <a:endParaRPr kumimoji="1" lang="en-US" altLang="ja-JP" b="1" dirty="0"/>
          </a:p>
          <a:p>
            <a:pPr marL="0" indent="0">
              <a:buNone/>
            </a:pPr>
            <a:r>
              <a:rPr kumimoji="1" lang="ja-JP" altLang="en-US" dirty="0"/>
              <a:t>例</a:t>
            </a:r>
            <a:r>
              <a:rPr kumimoji="1" lang="en-US" altLang="ja-JP" dirty="0"/>
              <a:t>: </a:t>
            </a:r>
            <a:r>
              <a:rPr kumimoji="1" lang="ja-JP" altLang="en-US" dirty="0"/>
              <a:t>主キー制約など</a:t>
            </a:r>
          </a:p>
          <a:p>
            <a:pPr marL="0" indent="0">
              <a:buNone/>
            </a:pPr>
            <a:r>
              <a:rPr kumimoji="1" lang="ja-JP" altLang="en-US" b="1" dirty="0"/>
              <a:t>５．索引（インデックス）の作成</a:t>
            </a:r>
            <a:endParaRPr kumimoji="1" lang="en-US" altLang="ja-JP" b="1" dirty="0"/>
          </a:p>
          <a:p>
            <a:pPr marL="0" indent="0">
              <a:buNone/>
            </a:pPr>
            <a:r>
              <a:rPr kumimoji="1" lang="ja-JP" altLang="en-US" dirty="0"/>
              <a:t>例</a:t>
            </a:r>
            <a:r>
              <a:rPr kumimoji="1" lang="en-US" altLang="ja-JP" dirty="0"/>
              <a:t>: </a:t>
            </a:r>
            <a:r>
              <a:rPr kumimoji="1" lang="ja-JP" altLang="en-US" dirty="0"/>
              <a:t>頻繁に検索される「従業員</a:t>
            </a:r>
            <a:r>
              <a:rPr kumimoji="1" lang="en-US" altLang="ja-JP" dirty="0"/>
              <a:t>ID</a:t>
            </a:r>
            <a:r>
              <a:rPr kumimoji="1" lang="ja-JP" altLang="en-US" dirty="0"/>
              <a:t>」や「名前」に索引を設定。</a:t>
            </a:r>
          </a:p>
          <a:p>
            <a:pPr marL="0" indent="0">
              <a:buNone/>
            </a:pPr>
            <a:r>
              <a:rPr kumimoji="1" lang="ja-JP" altLang="en-US" b="1" dirty="0"/>
              <a:t>６．テーブル間の関係性</a:t>
            </a:r>
            <a:endParaRPr kumimoji="1" lang="en-US" altLang="ja-JP" b="1" dirty="0"/>
          </a:p>
          <a:p>
            <a:pPr marL="0" indent="0">
              <a:buNone/>
            </a:pPr>
            <a:r>
              <a:rPr kumimoji="1" lang="ja-JP" altLang="en-US" dirty="0"/>
              <a:t>例</a:t>
            </a:r>
            <a:r>
              <a:rPr kumimoji="1" lang="en-US" altLang="ja-JP" dirty="0"/>
              <a:t>: </a:t>
            </a:r>
            <a:r>
              <a:rPr kumimoji="1" lang="ja-JP" altLang="en-US" dirty="0"/>
              <a:t>「従業員」テーブルの「部署</a:t>
            </a:r>
            <a:r>
              <a:rPr kumimoji="1" lang="en-US" altLang="ja-JP" dirty="0"/>
              <a:t>ID</a:t>
            </a:r>
            <a:r>
              <a:rPr kumimoji="1" lang="ja-JP" altLang="en-US" dirty="0"/>
              <a:t>」が「部署」テーブルの「部署</a:t>
            </a:r>
            <a:r>
              <a:rPr kumimoji="1" lang="en-US" altLang="ja-JP" dirty="0"/>
              <a:t>ID</a:t>
            </a:r>
            <a:r>
              <a:rPr kumimoji="1" lang="ja-JP" altLang="en-US" dirty="0"/>
              <a:t>」を参照（外部キーとして）。</a:t>
            </a:r>
          </a:p>
          <a:p>
            <a:endParaRPr kumimoji="1" lang="ja-JP" altLang="en-US" dirty="0"/>
          </a:p>
        </p:txBody>
      </p:sp>
      <p:sp>
        <p:nvSpPr>
          <p:cNvPr id="4" name="スライド番号プレースホルダー 3">
            <a:extLst>
              <a:ext uri="{FF2B5EF4-FFF2-40B4-BE49-F238E27FC236}">
                <a16:creationId xmlns:a16="http://schemas.microsoft.com/office/drawing/2014/main" id="{A4183F3E-2D0C-FC67-CAFA-CE19AC529EB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813388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F5ACDC-E82D-3CC5-8D04-530078EFBE48}"/>
              </a:ext>
            </a:extLst>
          </p:cNvPr>
          <p:cNvSpPr>
            <a:spLocks noGrp="1"/>
          </p:cNvSpPr>
          <p:nvPr>
            <p:ph type="title"/>
          </p:nvPr>
        </p:nvSpPr>
        <p:spPr/>
        <p:txBody>
          <a:bodyPr>
            <a:normAutofit fontScale="90000"/>
          </a:bodyPr>
          <a:lstStyle/>
          <a:p>
            <a:r>
              <a:rPr kumimoji="1" lang="ja-JP" altLang="en-US" dirty="0"/>
              <a:t>データベース設計の実践例</a:t>
            </a:r>
          </a:p>
        </p:txBody>
      </p:sp>
      <p:sp>
        <p:nvSpPr>
          <p:cNvPr id="3" name="コンテンツ プレースホルダー 2">
            <a:extLst>
              <a:ext uri="{FF2B5EF4-FFF2-40B4-BE49-F238E27FC236}">
                <a16:creationId xmlns:a16="http://schemas.microsoft.com/office/drawing/2014/main" id="{C5253D85-E05D-41B4-3D67-DF4B640BA3B4}"/>
              </a:ext>
            </a:extLst>
          </p:cNvPr>
          <p:cNvSpPr>
            <a:spLocks noGrp="1"/>
          </p:cNvSpPr>
          <p:nvPr>
            <p:ph idx="1"/>
          </p:nvPr>
        </p:nvSpPr>
        <p:spPr/>
        <p:txBody>
          <a:bodyPr>
            <a:normAutofit/>
          </a:bodyPr>
          <a:lstStyle/>
          <a:p>
            <a:pPr>
              <a:buFont typeface="Arial" panose="020B0604020202020204" pitchFamily="34" charset="0"/>
              <a:buChar char="•"/>
            </a:pPr>
            <a:r>
              <a:rPr lang="ja-JP" altLang="en-US" sz="2400" dirty="0"/>
              <a:t>シナリオ</a:t>
            </a:r>
            <a:endParaRPr lang="en-US" altLang="ja-JP" sz="2400" dirty="0"/>
          </a:p>
          <a:p>
            <a:pPr marL="0" indent="0">
              <a:buNone/>
            </a:pPr>
            <a:r>
              <a:rPr lang="ja-JP" altLang="en-US" sz="2400" dirty="0"/>
              <a:t>ある大学の学生、講義、および成績管理システム。</a:t>
            </a:r>
          </a:p>
          <a:p>
            <a:pPr>
              <a:buFont typeface="Arial" panose="020B0604020202020204" pitchFamily="34" charset="0"/>
              <a:buChar char="•"/>
            </a:pPr>
            <a:r>
              <a:rPr lang="ja-JP" altLang="en-US" sz="2400" dirty="0"/>
              <a:t>目的</a:t>
            </a:r>
            <a:endParaRPr lang="en-US" altLang="ja-JP" sz="2400" dirty="0"/>
          </a:p>
          <a:p>
            <a:pPr marL="0" indent="0">
              <a:buNone/>
            </a:pPr>
            <a:r>
              <a:rPr lang="ja-JP" altLang="en-US" sz="2400" dirty="0"/>
              <a:t>学生の個人情報、登録講義、取得成績を効率的に管理。</a:t>
            </a:r>
          </a:p>
          <a:p>
            <a:endParaRPr kumimoji="1" lang="ja-JP" altLang="en-US" sz="2400" dirty="0"/>
          </a:p>
        </p:txBody>
      </p:sp>
      <p:sp>
        <p:nvSpPr>
          <p:cNvPr id="4" name="スライド番号プレースホルダー 3">
            <a:extLst>
              <a:ext uri="{FF2B5EF4-FFF2-40B4-BE49-F238E27FC236}">
                <a16:creationId xmlns:a16="http://schemas.microsoft.com/office/drawing/2014/main" id="{BC0FEB6C-6354-AFF0-72AD-0AD92443A4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3361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3-2. </a:t>
            </a:r>
            <a:r>
              <a:rPr lang="ja-JP" altLang="en-US" sz="4500" dirty="0">
                <a:solidFill>
                  <a:schemeClr val="tx2"/>
                </a:solidFill>
                <a:latin typeface="メイリオ" panose="020B0604030504040204" pitchFamily="50" charset="-128"/>
              </a:rPr>
              <a:t>冗長なデータの問題点</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9</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0467729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F5ACDC-E82D-3CC5-8D04-530078EFBE48}"/>
              </a:ext>
            </a:extLst>
          </p:cNvPr>
          <p:cNvSpPr>
            <a:spLocks noGrp="1"/>
          </p:cNvSpPr>
          <p:nvPr>
            <p:ph type="title"/>
          </p:nvPr>
        </p:nvSpPr>
        <p:spPr/>
        <p:txBody>
          <a:bodyPr>
            <a:normAutofit fontScale="90000"/>
          </a:bodyPr>
          <a:lstStyle/>
          <a:p>
            <a:r>
              <a:rPr kumimoji="1" lang="ja-JP" altLang="en-US" dirty="0"/>
              <a:t>「成績管理」のデータベース設計の実践例</a:t>
            </a:r>
          </a:p>
        </p:txBody>
      </p:sp>
      <p:sp>
        <p:nvSpPr>
          <p:cNvPr id="3" name="コンテンツ プレースホルダー 2">
            <a:extLst>
              <a:ext uri="{FF2B5EF4-FFF2-40B4-BE49-F238E27FC236}">
                <a16:creationId xmlns:a16="http://schemas.microsoft.com/office/drawing/2014/main" id="{C5253D85-E05D-41B4-3D67-DF4B640BA3B4}"/>
              </a:ext>
            </a:extLst>
          </p:cNvPr>
          <p:cNvSpPr>
            <a:spLocks noGrp="1"/>
          </p:cNvSpPr>
          <p:nvPr>
            <p:ph idx="1"/>
          </p:nvPr>
        </p:nvSpPr>
        <p:spPr>
          <a:xfrm>
            <a:off x="271045" y="644892"/>
            <a:ext cx="8461208" cy="6213107"/>
          </a:xfrm>
        </p:spPr>
        <p:txBody>
          <a:bodyPr>
            <a:noAutofit/>
          </a:bodyPr>
          <a:lstStyle/>
          <a:p>
            <a:pPr marL="0" indent="0">
              <a:buNone/>
            </a:pPr>
            <a:r>
              <a:rPr lang="ja-JP" altLang="en-US" sz="2000" b="1" u="sng" dirty="0"/>
              <a:t>シナリオ</a:t>
            </a:r>
            <a:endParaRPr lang="en-US" altLang="ja-JP" sz="2000" b="1" u="sng" dirty="0"/>
          </a:p>
          <a:p>
            <a:pPr marL="0" indent="0">
              <a:buNone/>
            </a:pPr>
            <a:r>
              <a:rPr lang="ja-JP" altLang="en-US" sz="2000" dirty="0"/>
              <a:t>ある大学の学生、講義、および成績管理システム。</a:t>
            </a:r>
          </a:p>
          <a:p>
            <a:pPr marL="0" indent="0">
              <a:buNone/>
            </a:pPr>
            <a:r>
              <a:rPr lang="ja-JP" altLang="en-US" sz="2000" b="1" u="sng" dirty="0"/>
              <a:t>目的</a:t>
            </a:r>
            <a:endParaRPr lang="en-US" altLang="ja-JP" sz="2000" b="1" u="sng" dirty="0"/>
          </a:p>
          <a:p>
            <a:pPr marL="0" indent="0">
              <a:buNone/>
            </a:pPr>
            <a:r>
              <a:rPr lang="ja-JP" altLang="en-US" sz="2000" dirty="0"/>
              <a:t>学生の個人情報、登録講義、取得成績を効率的に管理。</a:t>
            </a:r>
            <a:endParaRPr lang="en-US" altLang="ja-JP" sz="2000" dirty="0"/>
          </a:p>
          <a:p>
            <a:pPr>
              <a:buFont typeface="Arial" panose="020B0604020202020204" pitchFamily="34" charset="0"/>
              <a:buChar char="•"/>
            </a:pPr>
            <a:r>
              <a:rPr lang="ja-JP" altLang="en-US" sz="2000" b="1" dirty="0"/>
              <a:t>学生テーブル</a:t>
            </a:r>
            <a:r>
              <a:rPr lang="en-US" altLang="ja-JP" sz="2000" dirty="0"/>
              <a:t>:</a:t>
            </a:r>
          </a:p>
          <a:p>
            <a:pPr marL="742950" lvl="1" indent="-285750">
              <a:buFont typeface="Arial" panose="020B0604020202020204" pitchFamily="34" charset="0"/>
              <a:buChar char="•"/>
            </a:pPr>
            <a:r>
              <a:rPr lang="ja-JP" altLang="en-US" sz="2000" dirty="0"/>
              <a:t>列</a:t>
            </a:r>
            <a:r>
              <a:rPr lang="en-US" altLang="ja-JP" sz="2000" dirty="0"/>
              <a:t>: </a:t>
            </a:r>
            <a:r>
              <a:rPr lang="ja-JP" altLang="en-US" sz="2000" dirty="0"/>
              <a:t>学生</a:t>
            </a:r>
            <a:r>
              <a:rPr lang="en-US" altLang="ja-JP" sz="2000" dirty="0"/>
              <a:t>ID (</a:t>
            </a:r>
            <a:r>
              <a:rPr lang="ja-JP" altLang="en-US" sz="2000" dirty="0"/>
              <a:t>主キー</a:t>
            </a:r>
            <a:r>
              <a:rPr lang="en-US" altLang="ja-JP" sz="2000" dirty="0"/>
              <a:t>), </a:t>
            </a:r>
            <a:r>
              <a:rPr lang="ja-JP" altLang="en-US" sz="2000" dirty="0"/>
              <a:t>名前</a:t>
            </a:r>
            <a:r>
              <a:rPr lang="en-US" altLang="ja-JP" sz="2000" dirty="0"/>
              <a:t>, </a:t>
            </a:r>
            <a:r>
              <a:rPr lang="ja-JP" altLang="en-US" sz="2000" dirty="0"/>
              <a:t>専攻</a:t>
            </a:r>
          </a:p>
          <a:p>
            <a:pPr marL="742950" lvl="1" indent="-285750">
              <a:buFont typeface="Arial" panose="020B0604020202020204" pitchFamily="34" charset="0"/>
              <a:buChar char="•"/>
            </a:pPr>
            <a:r>
              <a:rPr lang="ja-JP" altLang="en-US" sz="2000" dirty="0"/>
              <a:t>主キー</a:t>
            </a:r>
            <a:r>
              <a:rPr lang="en-US" altLang="ja-JP" sz="2000" dirty="0"/>
              <a:t>: </a:t>
            </a:r>
            <a:r>
              <a:rPr lang="ja-JP" altLang="en-US" sz="2000" dirty="0"/>
              <a:t>学生</a:t>
            </a:r>
            <a:r>
              <a:rPr lang="en-US" altLang="ja-JP" sz="2000" dirty="0"/>
              <a:t>ID</a:t>
            </a:r>
          </a:p>
          <a:p>
            <a:pPr>
              <a:buFont typeface="Arial" panose="020B0604020202020204" pitchFamily="34" charset="0"/>
              <a:buChar char="•"/>
            </a:pPr>
            <a:r>
              <a:rPr lang="ja-JP" altLang="en-US" sz="2000" b="1" dirty="0"/>
              <a:t>講義テーブル</a:t>
            </a:r>
            <a:r>
              <a:rPr lang="en-US" altLang="ja-JP" sz="2000" dirty="0"/>
              <a:t>:</a:t>
            </a:r>
          </a:p>
          <a:p>
            <a:pPr marL="742950" lvl="1" indent="-285750">
              <a:buFont typeface="Arial" panose="020B0604020202020204" pitchFamily="34" charset="0"/>
              <a:buChar char="•"/>
            </a:pPr>
            <a:r>
              <a:rPr lang="ja-JP" altLang="en-US" sz="2000" dirty="0"/>
              <a:t>列</a:t>
            </a:r>
            <a:r>
              <a:rPr lang="en-US" altLang="ja-JP" sz="2000" dirty="0"/>
              <a:t>: </a:t>
            </a:r>
            <a:r>
              <a:rPr lang="ja-JP" altLang="en-US" sz="2000" dirty="0"/>
              <a:t>講義</a:t>
            </a:r>
            <a:r>
              <a:rPr lang="en-US" altLang="ja-JP" sz="2000" dirty="0"/>
              <a:t>ID (</a:t>
            </a:r>
            <a:r>
              <a:rPr lang="ja-JP" altLang="en-US" sz="2000" dirty="0"/>
              <a:t>主キー</a:t>
            </a:r>
            <a:r>
              <a:rPr lang="en-US" altLang="ja-JP" sz="2000" dirty="0"/>
              <a:t>), </a:t>
            </a:r>
            <a:r>
              <a:rPr lang="ja-JP" altLang="en-US" sz="2000" dirty="0"/>
              <a:t>講義名</a:t>
            </a:r>
            <a:r>
              <a:rPr lang="en-US" altLang="ja-JP" sz="2000" dirty="0"/>
              <a:t>, </a:t>
            </a:r>
            <a:r>
              <a:rPr lang="ja-JP" altLang="en-US" sz="2000" dirty="0"/>
              <a:t>担当教員</a:t>
            </a:r>
          </a:p>
          <a:p>
            <a:pPr marL="742950" lvl="1" indent="-285750">
              <a:buFont typeface="Arial" panose="020B0604020202020204" pitchFamily="34" charset="0"/>
              <a:buChar char="•"/>
            </a:pPr>
            <a:r>
              <a:rPr lang="ja-JP" altLang="en-US" sz="2000" dirty="0"/>
              <a:t>主キー</a:t>
            </a:r>
            <a:r>
              <a:rPr lang="en-US" altLang="ja-JP" sz="2000" dirty="0"/>
              <a:t>: </a:t>
            </a:r>
            <a:r>
              <a:rPr lang="ja-JP" altLang="en-US" sz="2000" dirty="0"/>
              <a:t>講義</a:t>
            </a:r>
            <a:r>
              <a:rPr lang="en-US" altLang="ja-JP" sz="2000" dirty="0"/>
              <a:t>ID</a:t>
            </a:r>
          </a:p>
          <a:p>
            <a:pPr>
              <a:buFont typeface="Arial" panose="020B0604020202020204" pitchFamily="34" charset="0"/>
              <a:buChar char="•"/>
            </a:pPr>
            <a:r>
              <a:rPr lang="ja-JP" altLang="en-US" sz="2000" b="1" dirty="0"/>
              <a:t>成績テーブル</a:t>
            </a:r>
            <a:r>
              <a:rPr lang="en-US" altLang="ja-JP" sz="2000" dirty="0"/>
              <a:t>:</a:t>
            </a:r>
          </a:p>
          <a:p>
            <a:pPr marL="742950" lvl="1" indent="-285750">
              <a:buFont typeface="Arial" panose="020B0604020202020204" pitchFamily="34" charset="0"/>
              <a:buChar char="•"/>
            </a:pPr>
            <a:r>
              <a:rPr lang="ja-JP" altLang="en-US" sz="2000" dirty="0"/>
              <a:t>列</a:t>
            </a:r>
            <a:r>
              <a:rPr lang="en-US" altLang="ja-JP" sz="2000" dirty="0"/>
              <a:t>: </a:t>
            </a:r>
            <a:r>
              <a:rPr lang="ja-JP" altLang="en-US" sz="2000" dirty="0"/>
              <a:t>学生</a:t>
            </a:r>
            <a:r>
              <a:rPr lang="en-US" altLang="ja-JP" sz="2000" dirty="0"/>
              <a:t>ID (</a:t>
            </a:r>
            <a:r>
              <a:rPr lang="ja-JP" altLang="en-US" sz="2000" dirty="0"/>
              <a:t>外部キー</a:t>
            </a:r>
            <a:r>
              <a:rPr lang="en-US" altLang="ja-JP" sz="2000" dirty="0"/>
              <a:t>), </a:t>
            </a:r>
            <a:r>
              <a:rPr lang="ja-JP" altLang="en-US" sz="2000" dirty="0"/>
              <a:t>講義</a:t>
            </a:r>
            <a:r>
              <a:rPr lang="en-US" altLang="ja-JP" sz="2000" dirty="0"/>
              <a:t>ID (</a:t>
            </a:r>
            <a:r>
              <a:rPr lang="ja-JP" altLang="en-US" sz="2000" dirty="0"/>
              <a:t>外部キー</a:t>
            </a:r>
            <a:r>
              <a:rPr lang="en-US" altLang="ja-JP" sz="2000" dirty="0"/>
              <a:t>), </a:t>
            </a:r>
            <a:r>
              <a:rPr lang="ja-JP" altLang="en-US" sz="2000" dirty="0"/>
              <a:t>成績</a:t>
            </a:r>
          </a:p>
          <a:p>
            <a:pPr marL="742950" lvl="1" indent="-285750">
              <a:buFont typeface="Arial" panose="020B0604020202020204" pitchFamily="34" charset="0"/>
              <a:buChar char="•"/>
            </a:pPr>
            <a:r>
              <a:rPr lang="ja-JP" altLang="en-US" sz="2000" dirty="0"/>
              <a:t>外部キー</a:t>
            </a:r>
            <a:r>
              <a:rPr lang="en-US" altLang="ja-JP" sz="2000" dirty="0"/>
              <a:t>: </a:t>
            </a:r>
            <a:r>
              <a:rPr lang="ja-JP" altLang="en-US" sz="2000" dirty="0"/>
              <a:t>学生</a:t>
            </a:r>
            <a:r>
              <a:rPr lang="en-US" altLang="ja-JP" sz="2000" dirty="0"/>
              <a:t>ID (</a:t>
            </a:r>
            <a:r>
              <a:rPr lang="ja-JP" altLang="en-US" sz="2000" dirty="0"/>
              <a:t>学生テーブル参照</a:t>
            </a:r>
            <a:r>
              <a:rPr lang="en-US" altLang="ja-JP" sz="2000" dirty="0"/>
              <a:t>), </a:t>
            </a:r>
            <a:r>
              <a:rPr lang="ja-JP" altLang="en-US" sz="2000" dirty="0"/>
              <a:t>講義</a:t>
            </a:r>
            <a:r>
              <a:rPr lang="en-US" altLang="ja-JP" sz="2000" dirty="0"/>
              <a:t>ID (</a:t>
            </a:r>
            <a:r>
              <a:rPr lang="ja-JP" altLang="en-US" sz="2000" dirty="0"/>
              <a:t>講義テーブル参照</a:t>
            </a:r>
            <a:r>
              <a:rPr lang="en-US" altLang="ja-JP" sz="2000" dirty="0"/>
              <a:t>)</a:t>
            </a:r>
          </a:p>
          <a:p>
            <a:pPr marL="742950" lvl="1" indent="-285750">
              <a:buFont typeface="Arial" panose="020B0604020202020204" pitchFamily="34" charset="0"/>
              <a:buChar char="•"/>
            </a:pPr>
            <a:r>
              <a:rPr lang="ja-JP" altLang="en-US" sz="2000" dirty="0"/>
              <a:t>主キー</a:t>
            </a:r>
            <a:r>
              <a:rPr lang="en-US" altLang="ja-JP" sz="2000" dirty="0"/>
              <a:t>: </a:t>
            </a:r>
            <a:r>
              <a:rPr lang="ja-JP" altLang="en-US" sz="2000" dirty="0"/>
              <a:t>学生</a:t>
            </a:r>
            <a:r>
              <a:rPr lang="en-US" altLang="ja-JP" sz="2000" dirty="0"/>
              <a:t>ID</a:t>
            </a:r>
            <a:r>
              <a:rPr lang="ja-JP" altLang="en-US" sz="2000" dirty="0"/>
              <a:t>と講義</a:t>
            </a:r>
            <a:r>
              <a:rPr lang="en-US" altLang="ja-JP" sz="2000" dirty="0"/>
              <a:t>ID</a:t>
            </a:r>
          </a:p>
          <a:p>
            <a:pPr marL="0" indent="0">
              <a:buNone/>
            </a:pPr>
            <a:endParaRPr lang="ja-JP" altLang="en-US" sz="2000" dirty="0"/>
          </a:p>
          <a:p>
            <a:endParaRPr kumimoji="1" lang="ja-JP" altLang="en-US" sz="2000" dirty="0"/>
          </a:p>
        </p:txBody>
      </p:sp>
      <p:sp>
        <p:nvSpPr>
          <p:cNvPr id="4" name="スライド番号プレースホルダー 3">
            <a:extLst>
              <a:ext uri="{FF2B5EF4-FFF2-40B4-BE49-F238E27FC236}">
                <a16:creationId xmlns:a16="http://schemas.microsoft.com/office/drawing/2014/main" id="{BC0FEB6C-6354-AFF0-72AD-0AD92443A4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2413832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EC97D-B0E0-6E6D-5B9C-E8336DF47DD6}"/>
              </a:ext>
            </a:extLst>
          </p:cNvPr>
          <p:cNvSpPr>
            <a:spLocks noGrp="1"/>
          </p:cNvSpPr>
          <p:nvPr>
            <p:ph type="title"/>
          </p:nvPr>
        </p:nvSpPr>
        <p:spPr/>
        <p:txBody>
          <a:bodyPr>
            <a:normAutofit fontScale="90000"/>
          </a:bodyPr>
          <a:lstStyle/>
          <a:p>
            <a:r>
              <a:rPr kumimoji="1" lang="ja-JP" altLang="en-US" dirty="0"/>
              <a:t>データベースシステムとアプリケーションの連携</a:t>
            </a:r>
          </a:p>
        </p:txBody>
      </p:sp>
      <p:sp>
        <p:nvSpPr>
          <p:cNvPr id="3" name="コンテンツ プレースホルダー 2">
            <a:extLst>
              <a:ext uri="{FF2B5EF4-FFF2-40B4-BE49-F238E27FC236}">
                <a16:creationId xmlns:a16="http://schemas.microsoft.com/office/drawing/2014/main" id="{44F46B8B-FC1D-4911-E2F9-EF85424CCF8F}"/>
              </a:ext>
            </a:extLst>
          </p:cNvPr>
          <p:cNvSpPr>
            <a:spLocks noGrp="1"/>
          </p:cNvSpPr>
          <p:nvPr>
            <p:ph idx="1"/>
          </p:nvPr>
        </p:nvSpPr>
        <p:spPr>
          <a:xfrm>
            <a:off x="321845" y="846252"/>
            <a:ext cx="8461208" cy="5954597"/>
          </a:xfrm>
        </p:spPr>
        <p:txBody>
          <a:bodyPr>
            <a:normAutofit fontScale="92500" lnSpcReduction="10000"/>
          </a:bodyPr>
          <a:lstStyle/>
          <a:p>
            <a:pPr marL="0" indent="0">
              <a:buNone/>
            </a:pPr>
            <a:r>
              <a:rPr kumimoji="1" lang="ja-JP" altLang="en-US" b="1" u="sng" dirty="0"/>
              <a:t>メリット</a:t>
            </a:r>
            <a:endParaRPr kumimoji="1" lang="en-US" altLang="ja-JP" b="1" u="sng" dirty="0"/>
          </a:p>
          <a:p>
            <a:r>
              <a:rPr kumimoji="1" lang="ja-JP" altLang="en-US" b="1" dirty="0"/>
              <a:t>データの一元管理</a:t>
            </a:r>
            <a:endParaRPr kumimoji="1" lang="en-US" altLang="ja-JP" b="1" dirty="0"/>
          </a:p>
          <a:p>
            <a:pPr marL="0" indent="0">
              <a:buNone/>
            </a:pPr>
            <a:r>
              <a:rPr kumimoji="1" lang="ja-JP" altLang="en-US" dirty="0"/>
              <a:t>データが一箇所に集中され、情報の整合性と一貫性が保たれる</a:t>
            </a:r>
            <a:endParaRPr kumimoji="1" lang="en-US" altLang="ja-JP" dirty="0"/>
          </a:p>
          <a:p>
            <a:r>
              <a:rPr kumimoji="1" lang="ja-JP" altLang="en-US" b="1" dirty="0"/>
              <a:t>効率的なデータアクセス</a:t>
            </a:r>
            <a:endParaRPr kumimoji="1" lang="en-US" altLang="ja-JP" b="1" dirty="0"/>
          </a:p>
          <a:p>
            <a:pPr marL="0" indent="0">
              <a:buNone/>
            </a:pPr>
            <a:r>
              <a:rPr kumimoji="1" lang="ja-JP" altLang="en-US" dirty="0"/>
              <a:t>アプリケーションは、データベースシステムにアクセスし、迅速なデータ検索と更新が可能</a:t>
            </a:r>
          </a:p>
          <a:p>
            <a:r>
              <a:rPr kumimoji="1" lang="ja-JP" altLang="en-US" b="1" dirty="0"/>
              <a:t>拡張性と柔軟性</a:t>
            </a:r>
            <a:endParaRPr kumimoji="1" lang="en-US" altLang="ja-JP" b="1" dirty="0"/>
          </a:p>
          <a:p>
            <a:pPr marL="0" indent="0">
              <a:buNone/>
            </a:pPr>
            <a:r>
              <a:rPr kumimoji="1" lang="ja-JP" altLang="en-US" dirty="0"/>
              <a:t>データベースの構造を変更しても、アプリケーション側の調整が最小限で済む</a:t>
            </a:r>
          </a:p>
          <a:p>
            <a:r>
              <a:rPr kumimoji="1" lang="ja-JP" altLang="en-US" b="1" dirty="0"/>
              <a:t>データのセキュリティ強化</a:t>
            </a:r>
            <a:endParaRPr kumimoji="1" lang="en-US" altLang="ja-JP" b="1" dirty="0"/>
          </a:p>
          <a:p>
            <a:pPr marL="0" indent="0">
              <a:buNone/>
            </a:pPr>
            <a:r>
              <a:rPr kumimoji="1" lang="ja-JP" altLang="en-US" dirty="0"/>
              <a:t>データベースレベルでのセキュリティ対策により、データの保護が強化される</a:t>
            </a:r>
          </a:p>
        </p:txBody>
      </p:sp>
      <p:sp>
        <p:nvSpPr>
          <p:cNvPr id="4" name="スライド番号プレースホルダー 3">
            <a:extLst>
              <a:ext uri="{FF2B5EF4-FFF2-40B4-BE49-F238E27FC236}">
                <a16:creationId xmlns:a16="http://schemas.microsoft.com/office/drawing/2014/main" id="{26BC72A2-6F05-D96D-C414-F6EA5BF65D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5392303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78CC3E-4AB7-BF18-B259-4A218A1305FF}"/>
              </a:ext>
            </a:extLst>
          </p:cNvPr>
          <p:cNvSpPr>
            <a:spLocks noGrp="1"/>
          </p:cNvSpPr>
          <p:nvPr>
            <p:ph type="title"/>
          </p:nvPr>
        </p:nvSpPr>
        <p:spPr/>
        <p:txBody>
          <a:bodyPr>
            <a:normAutofit fontScale="90000"/>
          </a:bodyPr>
          <a:lstStyle/>
          <a:p>
            <a:r>
              <a:rPr lang="ja-JP" altLang="en-US" dirty="0"/>
              <a:t>データベース設計のまとめ</a:t>
            </a:r>
            <a:endParaRPr kumimoji="1" lang="ja-JP" altLang="en-US" dirty="0"/>
          </a:p>
        </p:txBody>
      </p:sp>
      <p:sp>
        <p:nvSpPr>
          <p:cNvPr id="3" name="コンテンツ プレースホルダー 2">
            <a:extLst>
              <a:ext uri="{FF2B5EF4-FFF2-40B4-BE49-F238E27FC236}">
                <a16:creationId xmlns:a16="http://schemas.microsoft.com/office/drawing/2014/main" id="{A8FB5703-E8C9-6558-9A1A-3CA336452AC7}"/>
              </a:ext>
            </a:extLst>
          </p:cNvPr>
          <p:cNvSpPr>
            <a:spLocks noGrp="1"/>
          </p:cNvSpPr>
          <p:nvPr>
            <p:ph idx="1"/>
          </p:nvPr>
        </p:nvSpPr>
        <p:spPr>
          <a:xfrm>
            <a:off x="321845" y="846252"/>
            <a:ext cx="8461208" cy="6011747"/>
          </a:xfrm>
        </p:spPr>
        <p:txBody>
          <a:bodyPr>
            <a:normAutofit lnSpcReduction="10000"/>
          </a:bodyPr>
          <a:lstStyle/>
          <a:p>
            <a:pPr marL="0" indent="0">
              <a:buNone/>
            </a:pPr>
            <a:r>
              <a:rPr kumimoji="1" lang="ja-JP" altLang="en-US" sz="2400" b="1" u="sng" dirty="0"/>
              <a:t>主キー制約の重要性</a:t>
            </a:r>
            <a:endParaRPr kumimoji="1" lang="en-US" altLang="ja-JP" sz="2400" b="1" u="sng" dirty="0"/>
          </a:p>
          <a:p>
            <a:r>
              <a:rPr kumimoji="1" lang="ja-JP" altLang="en-US" sz="2400" dirty="0"/>
              <a:t>データの一意性保証と識別の容易化。</a:t>
            </a:r>
          </a:p>
          <a:p>
            <a:pPr marL="0" indent="0">
              <a:buNone/>
            </a:pPr>
            <a:r>
              <a:rPr kumimoji="1" lang="ja-JP" altLang="en-US" sz="2400" b="1" u="sng" dirty="0"/>
              <a:t>参照整合性制約の重要性</a:t>
            </a:r>
            <a:endParaRPr kumimoji="1" lang="en-US" altLang="ja-JP" sz="2400" b="1" u="sng" dirty="0"/>
          </a:p>
          <a:p>
            <a:r>
              <a:rPr kumimoji="1" lang="ja-JP" altLang="en-US" sz="2400" dirty="0"/>
              <a:t>データの整合性維持、信頼性向上、更新時の安全性確保、関連データの整理。</a:t>
            </a:r>
          </a:p>
          <a:p>
            <a:pPr marL="0" indent="0">
              <a:buNone/>
            </a:pPr>
            <a:r>
              <a:rPr kumimoji="1" lang="ja-JP" altLang="en-US" sz="2400" b="1" u="sng" dirty="0"/>
              <a:t>１対多、多対多の関連</a:t>
            </a:r>
            <a:endParaRPr kumimoji="1" lang="en-US" altLang="ja-JP" sz="2400" b="1" u="sng" dirty="0"/>
          </a:p>
          <a:p>
            <a:r>
              <a:rPr kumimoji="1" lang="ja-JP" altLang="en-US" sz="2400" dirty="0"/>
              <a:t>例</a:t>
            </a:r>
            <a:r>
              <a:rPr kumimoji="1" lang="en-US" altLang="ja-JP" sz="2400" dirty="0"/>
              <a:t>: </a:t>
            </a:r>
            <a:r>
              <a:rPr kumimoji="1" lang="ja-JP" altLang="en-US" sz="2400" dirty="0"/>
              <a:t>１人の購入者が複数の購入、１人の学生が複数の科目を受講。</a:t>
            </a:r>
          </a:p>
          <a:p>
            <a:pPr marL="0" indent="0">
              <a:buNone/>
            </a:pPr>
            <a:r>
              <a:rPr kumimoji="1" lang="ja-JP" altLang="en-US" sz="2400" b="1" u="sng" dirty="0"/>
              <a:t>データベース設計のプロセス</a:t>
            </a:r>
            <a:endParaRPr kumimoji="1" lang="en-US" altLang="ja-JP" sz="2400" b="1" u="sng" dirty="0"/>
          </a:p>
          <a:p>
            <a:r>
              <a:rPr kumimoji="1" lang="ja-JP" altLang="en-US" sz="2400" dirty="0"/>
              <a:t>テーブル名、列、データ型、制約、索引の設定、テーブル間の関係性の決定。</a:t>
            </a:r>
          </a:p>
          <a:p>
            <a:pPr marL="0" indent="0">
              <a:buNone/>
            </a:pPr>
            <a:r>
              <a:rPr kumimoji="1" lang="ja-JP" altLang="en-US" sz="2400" b="1" u="sng" dirty="0"/>
              <a:t>データベースシステムとアプリケーションの連携のメリット</a:t>
            </a:r>
            <a:endParaRPr kumimoji="1" lang="en-US" altLang="ja-JP" sz="2400" b="1" u="sng" dirty="0"/>
          </a:p>
          <a:p>
            <a:r>
              <a:rPr kumimoji="1" lang="ja-JP" altLang="en-US" sz="2400" dirty="0"/>
              <a:t>データの一元管理、効率的なデータアクセス、拡張性と柔軟性、データのセキュリティ強化。</a:t>
            </a:r>
          </a:p>
        </p:txBody>
      </p:sp>
      <p:sp>
        <p:nvSpPr>
          <p:cNvPr id="4" name="スライド番号プレースホルダー 3">
            <a:extLst>
              <a:ext uri="{FF2B5EF4-FFF2-40B4-BE49-F238E27FC236}">
                <a16:creationId xmlns:a16="http://schemas.microsoft.com/office/drawing/2014/main" id="{FCBD9C54-7019-FF3A-562D-5651E9F7E0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6274292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FED63D1-F427-2F20-EF77-C404F090BB04}"/>
              </a:ext>
            </a:extLst>
          </p:cNvPr>
          <p:cNvSpPr>
            <a:spLocks noGrp="1"/>
          </p:cNvSpPr>
          <p:nvPr>
            <p:ph idx="1"/>
          </p:nvPr>
        </p:nvSpPr>
        <p:spPr>
          <a:xfrm>
            <a:off x="321845" y="247650"/>
            <a:ext cx="8461208" cy="5931769"/>
          </a:xfrm>
        </p:spPr>
        <p:txBody>
          <a:bodyPr>
            <a:normAutofit/>
          </a:bodyPr>
          <a:lstStyle/>
          <a:p>
            <a:pPr marL="0" indent="0">
              <a:buNone/>
            </a:pPr>
            <a:r>
              <a:rPr kumimoji="1" lang="ja-JP" altLang="en-US" sz="2400" b="1" dirty="0"/>
              <a:t>発展演習４．データベース設計の実現</a:t>
            </a:r>
            <a:endParaRPr kumimoji="1" lang="en-US" altLang="ja-JP" sz="2400" b="1" dirty="0"/>
          </a:p>
          <a:p>
            <a:pPr marL="0" indent="0">
              <a:buNone/>
            </a:pPr>
            <a:endParaRPr lang="en-US" altLang="ja-JP" sz="2400" dirty="0"/>
          </a:p>
          <a:p>
            <a:pPr marL="0" indent="0">
              <a:buNone/>
            </a:pPr>
            <a:r>
              <a:rPr kumimoji="1" lang="ja-JP" altLang="en-US" sz="2400" dirty="0"/>
              <a:t>目的：データベース設計スキルを向上</a:t>
            </a:r>
            <a:endParaRPr kumimoji="1" lang="en-US" altLang="ja-JP" sz="2400" dirty="0"/>
          </a:p>
          <a:p>
            <a:pPr marL="0" indent="0">
              <a:buNone/>
            </a:pPr>
            <a:endParaRPr lang="en-US" altLang="ja-JP" sz="2400" dirty="0"/>
          </a:p>
          <a:p>
            <a:pPr marL="0" indent="0">
              <a:buNone/>
            </a:pPr>
            <a:r>
              <a:rPr kumimoji="1" lang="ja-JP" altLang="en-US" sz="2400" b="1" dirty="0"/>
              <a:t>この先の「成績管理」のデータベース設計の実践例　</a:t>
            </a:r>
            <a:r>
              <a:rPr kumimoji="1" lang="ja-JP" altLang="en-US" sz="2400" dirty="0"/>
              <a:t>をもとに、</a:t>
            </a:r>
            <a:r>
              <a:rPr kumimoji="1" lang="en-US" altLang="ja-JP" sz="2400" dirty="0"/>
              <a:t>SQL</a:t>
            </a:r>
            <a:r>
              <a:rPr kumimoji="1" lang="ja-JP" altLang="en-US" sz="2400" dirty="0"/>
              <a:t>で実行してみなさい</a:t>
            </a:r>
            <a:endParaRPr kumimoji="1" lang="en-US" altLang="ja-JP" sz="2400" dirty="0"/>
          </a:p>
          <a:p>
            <a:pPr marL="0" indent="0">
              <a:buNone/>
            </a:pPr>
            <a:endParaRPr lang="en-US" altLang="ja-JP" sz="2400" dirty="0"/>
          </a:p>
          <a:p>
            <a:pPr marL="0" indent="0">
              <a:buNone/>
            </a:pPr>
            <a:r>
              <a:rPr kumimoji="1" lang="ja-JP" altLang="en-US" sz="2400" dirty="0"/>
              <a:t>余裕があれば </a:t>
            </a:r>
            <a:r>
              <a:rPr kumimoji="1" lang="en-US" altLang="ja-JP" sz="2400" dirty="0"/>
              <a:t>INSERT INTO </a:t>
            </a:r>
            <a:r>
              <a:rPr kumimoji="1" lang="ja-JP" altLang="en-US" sz="2400" dirty="0"/>
              <a:t>でデータを追加してみましょう</a:t>
            </a:r>
          </a:p>
        </p:txBody>
      </p:sp>
      <p:sp>
        <p:nvSpPr>
          <p:cNvPr id="4" name="スライド番号プレースホルダー 3">
            <a:extLst>
              <a:ext uri="{FF2B5EF4-FFF2-40B4-BE49-F238E27FC236}">
                <a16:creationId xmlns:a16="http://schemas.microsoft.com/office/drawing/2014/main" id="{165DF6AA-26F3-13A4-F4E4-70FBD1E4480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9623173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CA17AEB-A3E4-B607-8A1A-C643A8085FCB}"/>
              </a:ext>
            </a:extLst>
          </p:cNvPr>
          <p:cNvSpPr>
            <a:spLocks noGrp="1"/>
          </p:cNvSpPr>
          <p:nvPr>
            <p:ph idx="1"/>
          </p:nvPr>
        </p:nvSpPr>
        <p:spPr>
          <a:xfrm>
            <a:off x="321845" y="209550"/>
            <a:ext cx="8461208" cy="5969869"/>
          </a:xfrm>
        </p:spPr>
        <p:txBody>
          <a:bodyPr>
            <a:normAutofit fontScale="47500" lnSpcReduction="20000"/>
          </a:bodyPr>
          <a:lstStyle/>
          <a:p>
            <a:pPr marL="0" indent="0">
              <a:buNone/>
            </a:pPr>
            <a:r>
              <a:rPr kumimoji="1" lang="ja-JP" altLang="en-US" dirty="0"/>
              <a:t>発展演習４の解答例</a:t>
            </a:r>
            <a:endParaRPr kumimoji="1" lang="en-US" altLang="ja-JP" dirty="0"/>
          </a:p>
          <a:p>
            <a:pPr marL="0" indent="0">
              <a:buNone/>
            </a:pPr>
            <a:endParaRPr lang="en-US" altLang="ja-JP" dirty="0"/>
          </a:p>
          <a:p>
            <a:pPr marL="0" indent="0">
              <a:buNone/>
            </a:pPr>
            <a:r>
              <a:rPr kumimoji="1" lang="en-US" altLang="ja-JP" dirty="0"/>
              <a:t>CREATE TABLE </a:t>
            </a:r>
            <a:r>
              <a:rPr kumimoji="1" lang="ja-JP" altLang="en-US" dirty="0"/>
              <a:t>学生 </a:t>
            </a:r>
            <a:r>
              <a:rPr kumimoji="1" lang="en-US" altLang="ja-JP" dirty="0"/>
              <a:t>(</a:t>
            </a:r>
          </a:p>
          <a:p>
            <a:pPr marL="0" indent="0">
              <a:buNone/>
            </a:pPr>
            <a:r>
              <a:rPr kumimoji="1" lang="en-US" altLang="ja-JP" dirty="0"/>
              <a:t>    </a:t>
            </a:r>
            <a:r>
              <a:rPr kumimoji="1" lang="ja-JP" altLang="en-US" dirty="0"/>
              <a:t>学生</a:t>
            </a:r>
            <a:r>
              <a:rPr kumimoji="1" lang="en-US" altLang="ja-JP" dirty="0"/>
              <a:t>ID INTEGER PRIMARY KEY,</a:t>
            </a:r>
          </a:p>
          <a:p>
            <a:pPr marL="0" indent="0">
              <a:buNone/>
            </a:pPr>
            <a:r>
              <a:rPr kumimoji="1" lang="en-US" altLang="ja-JP" dirty="0"/>
              <a:t>    </a:t>
            </a:r>
            <a:r>
              <a:rPr kumimoji="1" lang="ja-JP" altLang="en-US" dirty="0"/>
              <a:t>名前 </a:t>
            </a:r>
            <a:r>
              <a:rPr kumimoji="1" lang="en-US" altLang="ja-JP" dirty="0"/>
              <a:t>TEXT,</a:t>
            </a:r>
          </a:p>
          <a:p>
            <a:pPr marL="0" indent="0">
              <a:buNone/>
            </a:pPr>
            <a:r>
              <a:rPr kumimoji="1" lang="en-US" altLang="ja-JP" dirty="0"/>
              <a:t>    </a:t>
            </a:r>
            <a:r>
              <a:rPr kumimoji="1" lang="ja-JP" altLang="en-US" dirty="0"/>
              <a:t>専攻 </a:t>
            </a:r>
            <a:r>
              <a:rPr kumimoji="1" lang="en-US" altLang="ja-JP" dirty="0"/>
              <a:t>TEXT</a:t>
            </a:r>
          </a:p>
          <a:p>
            <a:pPr marL="0" indent="0">
              <a:buNone/>
            </a:pPr>
            <a:r>
              <a:rPr kumimoji="1" lang="en-US" altLang="ja-JP" dirty="0"/>
              <a:t>);</a:t>
            </a:r>
          </a:p>
          <a:p>
            <a:pPr marL="0" indent="0">
              <a:buNone/>
            </a:pPr>
            <a:r>
              <a:rPr kumimoji="1" lang="en-US" altLang="ja-JP" dirty="0"/>
              <a:t>CREATE TABLE </a:t>
            </a:r>
            <a:r>
              <a:rPr kumimoji="1" lang="ja-JP" altLang="en-US" dirty="0"/>
              <a:t>講義 </a:t>
            </a:r>
            <a:r>
              <a:rPr kumimoji="1" lang="en-US" altLang="ja-JP" dirty="0"/>
              <a:t>(</a:t>
            </a:r>
          </a:p>
          <a:p>
            <a:pPr marL="0" indent="0">
              <a:buNone/>
            </a:pPr>
            <a:r>
              <a:rPr kumimoji="1" lang="en-US" altLang="ja-JP" dirty="0"/>
              <a:t>    </a:t>
            </a:r>
            <a:r>
              <a:rPr kumimoji="1" lang="ja-JP" altLang="en-US" dirty="0"/>
              <a:t>講義</a:t>
            </a:r>
            <a:r>
              <a:rPr kumimoji="1" lang="en-US" altLang="ja-JP" dirty="0"/>
              <a:t>ID INTEGER PRIMARY KEY,</a:t>
            </a:r>
          </a:p>
          <a:p>
            <a:pPr marL="0" indent="0">
              <a:buNone/>
            </a:pPr>
            <a:r>
              <a:rPr kumimoji="1" lang="en-US" altLang="ja-JP" dirty="0"/>
              <a:t>    </a:t>
            </a:r>
            <a:r>
              <a:rPr kumimoji="1" lang="ja-JP" altLang="en-US" dirty="0"/>
              <a:t>講義名 </a:t>
            </a:r>
            <a:r>
              <a:rPr kumimoji="1" lang="en-US" altLang="ja-JP" dirty="0"/>
              <a:t>TEXT,</a:t>
            </a:r>
          </a:p>
          <a:p>
            <a:pPr marL="0" indent="0">
              <a:buNone/>
            </a:pPr>
            <a:r>
              <a:rPr kumimoji="1" lang="en-US" altLang="ja-JP" dirty="0"/>
              <a:t>    </a:t>
            </a:r>
            <a:r>
              <a:rPr kumimoji="1" lang="ja-JP" altLang="en-US" dirty="0"/>
              <a:t>担当教員 </a:t>
            </a:r>
            <a:r>
              <a:rPr kumimoji="1" lang="en-US" altLang="ja-JP" dirty="0"/>
              <a:t>TEXT</a:t>
            </a:r>
          </a:p>
          <a:p>
            <a:pPr marL="0" indent="0">
              <a:buNone/>
            </a:pPr>
            <a:r>
              <a:rPr kumimoji="1" lang="en-US" altLang="ja-JP" dirty="0"/>
              <a:t>);</a:t>
            </a:r>
          </a:p>
          <a:p>
            <a:pPr marL="0" indent="0">
              <a:buNone/>
            </a:pPr>
            <a:r>
              <a:rPr kumimoji="1" lang="en-US" altLang="ja-JP" dirty="0"/>
              <a:t>CREATE TABLE </a:t>
            </a:r>
            <a:r>
              <a:rPr kumimoji="1" lang="ja-JP" altLang="en-US" dirty="0"/>
              <a:t>成績 </a:t>
            </a:r>
            <a:r>
              <a:rPr kumimoji="1" lang="en-US" altLang="ja-JP" dirty="0"/>
              <a:t>(</a:t>
            </a:r>
          </a:p>
          <a:p>
            <a:pPr marL="0" indent="0">
              <a:buNone/>
            </a:pPr>
            <a:r>
              <a:rPr kumimoji="1" lang="en-US" altLang="ja-JP" dirty="0"/>
              <a:t>    </a:t>
            </a:r>
            <a:r>
              <a:rPr kumimoji="1" lang="ja-JP" altLang="en-US" dirty="0"/>
              <a:t>学生</a:t>
            </a:r>
            <a:r>
              <a:rPr kumimoji="1" lang="en-US" altLang="ja-JP" dirty="0"/>
              <a:t>ID INTEGER,</a:t>
            </a:r>
          </a:p>
          <a:p>
            <a:pPr marL="0" indent="0">
              <a:buNone/>
            </a:pPr>
            <a:r>
              <a:rPr kumimoji="1" lang="en-US" altLang="ja-JP" dirty="0"/>
              <a:t>    </a:t>
            </a:r>
            <a:r>
              <a:rPr kumimoji="1" lang="ja-JP" altLang="en-US" dirty="0"/>
              <a:t>講義</a:t>
            </a:r>
            <a:r>
              <a:rPr kumimoji="1" lang="en-US" altLang="ja-JP" dirty="0"/>
              <a:t>ID INTEGER,</a:t>
            </a:r>
          </a:p>
          <a:p>
            <a:pPr marL="0" indent="0">
              <a:buNone/>
            </a:pPr>
            <a:r>
              <a:rPr kumimoji="1" lang="en-US" altLang="ja-JP" dirty="0"/>
              <a:t>    </a:t>
            </a:r>
            <a:r>
              <a:rPr kumimoji="1" lang="ja-JP" altLang="en-US" dirty="0"/>
              <a:t>成績 </a:t>
            </a:r>
            <a:r>
              <a:rPr kumimoji="1" lang="en-US" altLang="ja-JP" dirty="0"/>
              <a:t>INTEGER,</a:t>
            </a:r>
          </a:p>
          <a:p>
            <a:pPr marL="0" indent="0">
              <a:buNone/>
            </a:pPr>
            <a:r>
              <a:rPr kumimoji="1" lang="en-US" altLang="ja-JP" dirty="0"/>
              <a:t>    PRIMARY KEY (</a:t>
            </a:r>
            <a:r>
              <a:rPr kumimoji="1" lang="ja-JP" altLang="en-US" dirty="0"/>
              <a:t>学生</a:t>
            </a:r>
            <a:r>
              <a:rPr kumimoji="1" lang="en-US" altLang="ja-JP" dirty="0"/>
              <a:t>ID, </a:t>
            </a:r>
            <a:r>
              <a:rPr kumimoji="1" lang="ja-JP" altLang="en-US" dirty="0"/>
              <a:t>講義</a:t>
            </a:r>
            <a:r>
              <a:rPr kumimoji="1" lang="en-US" altLang="ja-JP" dirty="0"/>
              <a:t>ID),</a:t>
            </a:r>
          </a:p>
          <a:p>
            <a:pPr marL="0" indent="0">
              <a:buNone/>
            </a:pPr>
            <a:r>
              <a:rPr kumimoji="1" lang="en-US" altLang="ja-JP" dirty="0"/>
              <a:t>    FOREIGN KEY (</a:t>
            </a:r>
            <a:r>
              <a:rPr kumimoji="1" lang="ja-JP" altLang="en-US" dirty="0"/>
              <a:t>学生</a:t>
            </a:r>
            <a:r>
              <a:rPr kumimoji="1" lang="en-US" altLang="ja-JP" dirty="0"/>
              <a:t>ID) REFERENCES </a:t>
            </a:r>
            <a:r>
              <a:rPr kumimoji="1" lang="ja-JP" altLang="en-US" dirty="0"/>
              <a:t>学生</a:t>
            </a:r>
            <a:r>
              <a:rPr kumimoji="1" lang="en-US" altLang="ja-JP" dirty="0"/>
              <a:t>(</a:t>
            </a:r>
            <a:r>
              <a:rPr kumimoji="1" lang="ja-JP" altLang="en-US" dirty="0"/>
              <a:t>学生</a:t>
            </a:r>
            <a:r>
              <a:rPr kumimoji="1" lang="en-US" altLang="ja-JP" dirty="0"/>
              <a:t>ID),</a:t>
            </a:r>
          </a:p>
          <a:p>
            <a:pPr marL="0" indent="0">
              <a:buNone/>
            </a:pPr>
            <a:r>
              <a:rPr kumimoji="1" lang="en-US" altLang="ja-JP" dirty="0"/>
              <a:t>    FOREIGN KEY (</a:t>
            </a:r>
            <a:r>
              <a:rPr kumimoji="1" lang="ja-JP" altLang="en-US" dirty="0"/>
              <a:t>講義</a:t>
            </a:r>
            <a:r>
              <a:rPr kumimoji="1" lang="en-US" altLang="ja-JP" dirty="0"/>
              <a:t>ID) REFERENCES </a:t>
            </a:r>
            <a:r>
              <a:rPr kumimoji="1" lang="ja-JP" altLang="en-US" dirty="0"/>
              <a:t>講義</a:t>
            </a:r>
            <a:r>
              <a:rPr kumimoji="1" lang="en-US" altLang="ja-JP" dirty="0"/>
              <a:t>(</a:t>
            </a:r>
            <a:r>
              <a:rPr kumimoji="1" lang="ja-JP" altLang="en-US" dirty="0"/>
              <a:t>講義</a:t>
            </a:r>
            <a:r>
              <a:rPr kumimoji="1" lang="en-US" altLang="ja-JP" dirty="0"/>
              <a:t>ID)</a:t>
            </a:r>
          </a:p>
          <a:p>
            <a:pPr marL="0" indent="0">
              <a:buNone/>
            </a:pPr>
            <a:r>
              <a:rPr kumimoji="1"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19403946-276C-C026-E205-5432096ACE8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831536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395C3-D59B-3D4F-B27C-3B412AA78BD2}"/>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86B2117-7564-6EDE-8822-11B25B9A28E3}"/>
              </a:ext>
            </a:extLst>
          </p:cNvPr>
          <p:cNvSpPr>
            <a:spLocks noGrp="1"/>
          </p:cNvSpPr>
          <p:nvPr>
            <p:ph idx="1"/>
          </p:nvPr>
        </p:nvSpPr>
        <p:spPr>
          <a:xfrm>
            <a:off x="321845" y="209550"/>
            <a:ext cx="8461208" cy="5969869"/>
          </a:xfrm>
        </p:spPr>
        <p:txBody>
          <a:bodyPr>
            <a:normAutofit fontScale="40000" lnSpcReduction="20000"/>
          </a:bodyPr>
          <a:lstStyle/>
          <a:p>
            <a:pPr marL="0" indent="0">
              <a:buNone/>
            </a:pPr>
            <a:r>
              <a:rPr kumimoji="1" lang="ja-JP" altLang="en-US" dirty="0"/>
              <a:t>発展演習４の解答例（続き）</a:t>
            </a:r>
            <a:endParaRPr kumimoji="1" lang="en-US" altLang="ja-JP" dirty="0"/>
          </a:p>
          <a:p>
            <a:pPr marL="0" indent="0">
              <a:buNone/>
            </a:pPr>
            <a:r>
              <a:rPr lang="en-US" altLang="ja-JP" dirty="0"/>
              <a:t>INSERT INTO </a:t>
            </a:r>
            <a:r>
              <a:rPr lang="ja-JP" altLang="en-US" dirty="0"/>
              <a:t>学生 </a:t>
            </a:r>
            <a:r>
              <a:rPr lang="en-US" altLang="ja-JP" dirty="0"/>
              <a:t>VALUES (1, '</a:t>
            </a:r>
            <a:r>
              <a:rPr lang="ja-JP" altLang="en-US" dirty="0"/>
              <a:t>山田太郎</a:t>
            </a:r>
            <a:r>
              <a:rPr lang="en-US" altLang="ja-JP" dirty="0"/>
              <a:t>', '</a:t>
            </a:r>
            <a:r>
              <a:rPr lang="ja-JP" altLang="en-US" dirty="0"/>
              <a:t>情報工学</a:t>
            </a:r>
            <a:r>
              <a:rPr lang="en-US" altLang="ja-JP" dirty="0"/>
              <a:t>');</a:t>
            </a:r>
          </a:p>
          <a:p>
            <a:pPr marL="0" indent="0">
              <a:buNone/>
            </a:pPr>
            <a:r>
              <a:rPr lang="en-US" altLang="ja-JP" dirty="0"/>
              <a:t>INSERT INTO </a:t>
            </a:r>
            <a:r>
              <a:rPr lang="ja-JP" altLang="en-US" dirty="0"/>
              <a:t>学生 </a:t>
            </a:r>
            <a:r>
              <a:rPr lang="en-US" altLang="ja-JP" dirty="0"/>
              <a:t>VALUES (2, '</a:t>
            </a:r>
            <a:r>
              <a:rPr lang="ja-JP" altLang="en-US" dirty="0"/>
              <a:t>鈴木花子</a:t>
            </a:r>
            <a:r>
              <a:rPr lang="en-US" altLang="ja-JP" dirty="0"/>
              <a:t>', '</a:t>
            </a:r>
            <a:r>
              <a:rPr lang="ja-JP" altLang="en-US" dirty="0"/>
              <a:t>数学</a:t>
            </a:r>
            <a:r>
              <a:rPr lang="en-US" altLang="ja-JP" dirty="0"/>
              <a:t>');</a:t>
            </a:r>
          </a:p>
          <a:p>
            <a:pPr marL="0" indent="0">
              <a:buNone/>
            </a:pPr>
            <a:r>
              <a:rPr lang="en-US" altLang="ja-JP" dirty="0"/>
              <a:t>INSERT INTO </a:t>
            </a:r>
            <a:r>
              <a:rPr lang="ja-JP" altLang="en-US" dirty="0"/>
              <a:t>学生 </a:t>
            </a:r>
            <a:r>
              <a:rPr lang="en-US" altLang="ja-JP" dirty="0"/>
              <a:t>VALUES (3, '</a:t>
            </a:r>
            <a:r>
              <a:rPr lang="ja-JP" altLang="en-US" dirty="0"/>
              <a:t>佐藤次郎</a:t>
            </a:r>
            <a:r>
              <a:rPr lang="en-US" altLang="ja-JP" dirty="0"/>
              <a:t>', '</a:t>
            </a:r>
            <a:r>
              <a:rPr lang="ja-JP" altLang="en-US" dirty="0"/>
              <a:t>物理学</a:t>
            </a:r>
            <a:r>
              <a:rPr lang="en-US" altLang="ja-JP" dirty="0"/>
              <a:t>');</a:t>
            </a:r>
          </a:p>
          <a:p>
            <a:pPr marL="0" indent="0">
              <a:buNone/>
            </a:pPr>
            <a:r>
              <a:rPr lang="en-US" altLang="ja-JP" dirty="0"/>
              <a:t>INSERT INTO </a:t>
            </a:r>
            <a:r>
              <a:rPr lang="ja-JP" altLang="en-US" dirty="0"/>
              <a:t>学生 </a:t>
            </a:r>
            <a:r>
              <a:rPr lang="en-US" altLang="ja-JP" dirty="0"/>
              <a:t>VALUES (4, '</a:t>
            </a:r>
            <a:r>
              <a:rPr lang="ja-JP" altLang="en-US" dirty="0"/>
              <a:t>田中美咲</a:t>
            </a:r>
            <a:r>
              <a:rPr lang="en-US" altLang="ja-JP" dirty="0"/>
              <a:t>', '</a:t>
            </a:r>
            <a:r>
              <a:rPr lang="ja-JP" altLang="en-US" dirty="0"/>
              <a:t>情報工学</a:t>
            </a:r>
            <a:r>
              <a:rPr lang="en-US" altLang="ja-JP" dirty="0"/>
              <a:t>');</a:t>
            </a:r>
          </a:p>
          <a:p>
            <a:pPr marL="0" indent="0">
              <a:buNone/>
            </a:pPr>
            <a:r>
              <a:rPr lang="en-US" altLang="ja-JP" dirty="0"/>
              <a:t>INSERT INTO </a:t>
            </a:r>
            <a:r>
              <a:rPr lang="ja-JP" altLang="en-US" dirty="0"/>
              <a:t>学生 </a:t>
            </a:r>
            <a:r>
              <a:rPr lang="en-US" altLang="ja-JP" dirty="0"/>
              <a:t>VALUES (5, '</a:t>
            </a:r>
            <a:r>
              <a:rPr lang="ja-JP" altLang="en-US" dirty="0"/>
              <a:t>中村匠</a:t>
            </a:r>
            <a:r>
              <a:rPr lang="en-US" altLang="ja-JP" dirty="0"/>
              <a:t>', '</a:t>
            </a:r>
            <a:r>
              <a:rPr lang="ja-JP" altLang="en-US" dirty="0"/>
              <a:t>数学</a:t>
            </a:r>
            <a:r>
              <a:rPr lang="en-US" altLang="ja-JP" dirty="0"/>
              <a:t>');</a:t>
            </a:r>
          </a:p>
          <a:p>
            <a:pPr marL="0" indent="0">
              <a:buNone/>
            </a:pPr>
            <a:r>
              <a:rPr lang="en-US" altLang="ja-JP" dirty="0"/>
              <a:t>INSERT INTO </a:t>
            </a:r>
            <a:r>
              <a:rPr lang="ja-JP" altLang="en-US" dirty="0"/>
              <a:t>講義 </a:t>
            </a:r>
            <a:r>
              <a:rPr lang="en-US" altLang="ja-JP" dirty="0"/>
              <a:t>VALUES (1, '</a:t>
            </a:r>
            <a:r>
              <a:rPr lang="ja-JP" altLang="en-US" dirty="0"/>
              <a:t>データベース基礎</a:t>
            </a:r>
            <a:r>
              <a:rPr lang="en-US" altLang="ja-JP" dirty="0"/>
              <a:t>', '</a:t>
            </a:r>
            <a:r>
              <a:rPr lang="ja-JP" altLang="en-US" dirty="0"/>
              <a:t>加藤教授</a:t>
            </a:r>
            <a:r>
              <a:rPr lang="en-US" altLang="ja-JP" dirty="0"/>
              <a:t>');</a:t>
            </a:r>
          </a:p>
          <a:p>
            <a:pPr marL="0" indent="0">
              <a:buNone/>
            </a:pPr>
            <a:r>
              <a:rPr lang="en-US" altLang="ja-JP" dirty="0"/>
              <a:t>INSERT INTO </a:t>
            </a:r>
            <a:r>
              <a:rPr lang="ja-JP" altLang="en-US" dirty="0"/>
              <a:t>講義 </a:t>
            </a:r>
            <a:r>
              <a:rPr lang="en-US" altLang="ja-JP" dirty="0"/>
              <a:t>VALUES (2, '</a:t>
            </a:r>
            <a:r>
              <a:rPr lang="ja-JP" altLang="en-US" dirty="0"/>
              <a:t>線形代数</a:t>
            </a:r>
            <a:r>
              <a:rPr lang="en-US" altLang="ja-JP" dirty="0"/>
              <a:t>', '</a:t>
            </a:r>
            <a:r>
              <a:rPr lang="ja-JP" altLang="en-US" dirty="0"/>
              <a:t>木村教授</a:t>
            </a:r>
            <a:r>
              <a:rPr lang="en-US" altLang="ja-JP" dirty="0"/>
              <a:t>');</a:t>
            </a:r>
          </a:p>
          <a:p>
            <a:pPr marL="0" indent="0">
              <a:buNone/>
            </a:pPr>
            <a:r>
              <a:rPr lang="en-US" altLang="ja-JP" dirty="0"/>
              <a:t>INSERT INTO </a:t>
            </a:r>
            <a:r>
              <a:rPr lang="ja-JP" altLang="en-US" dirty="0"/>
              <a:t>講義 </a:t>
            </a:r>
            <a:r>
              <a:rPr lang="en-US" altLang="ja-JP" dirty="0"/>
              <a:t>VALUES (3, '</a:t>
            </a:r>
            <a:r>
              <a:rPr lang="ja-JP" altLang="en-US" dirty="0"/>
              <a:t>プログラミング入門</a:t>
            </a:r>
            <a:r>
              <a:rPr lang="en-US" altLang="ja-JP" dirty="0"/>
              <a:t>', '</a:t>
            </a:r>
            <a:r>
              <a:rPr lang="ja-JP" altLang="en-US" dirty="0"/>
              <a:t>山本教授</a:t>
            </a:r>
            <a:r>
              <a:rPr lang="en-US" altLang="ja-JP" dirty="0"/>
              <a:t>');</a:t>
            </a:r>
          </a:p>
          <a:p>
            <a:pPr marL="0" indent="0">
              <a:buNone/>
            </a:pPr>
            <a:r>
              <a:rPr lang="en-US" altLang="ja-JP" dirty="0"/>
              <a:t>INSERT INTO </a:t>
            </a:r>
            <a:r>
              <a:rPr lang="ja-JP" altLang="en-US" dirty="0"/>
              <a:t>講義 </a:t>
            </a:r>
            <a:r>
              <a:rPr lang="en-US" altLang="ja-JP" dirty="0"/>
              <a:t>VALUES (4, '</a:t>
            </a:r>
            <a:r>
              <a:rPr lang="ja-JP" altLang="en-US" dirty="0"/>
              <a:t>確率統計</a:t>
            </a:r>
            <a:r>
              <a:rPr lang="en-US" altLang="ja-JP" dirty="0"/>
              <a:t>', '</a:t>
            </a:r>
            <a:r>
              <a:rPr lang="ja-JP" altLang="en-US" dirty="0"/>
              <a:t>木村教授</a:t>
            </a:r>
            <a:r>
              <a:rPr lang="en-US" altLang="ja-JP" dirty="0"/>
              <a:t>');</a:t>
            </a:r>
          </a:p>
          <a:p>
            <a:pPr marL="0" indent="0">
              <a:buNone/>
            </a:pPr>
            <a:r>
              <a:rPr lang="en-US" altLang="ja-JP" dirty="0"/>
              <a:t>INSERT INTO </a:t>
            </a:r>
            <a:r>
              <a:rPr lang="ja-JP" altLang="en-US" dirty="0"/>
              <a:t>成績 </a:t>
            </a:r>
            <a:r>
              <a:rPr lang="en-US" altLang="ja-JP" dirty="0"/>
              <a:t>VALUES (1, 1, 85);</a:t>
            </a:r>
          </a:p>
          <a:p>
            <a:pPr marL="0" indent="0">
              <a:buNone/>
            </a:pPr>
            <a:r>
              <a:rPr lang="en-US" altLang="ja-JP" dirty="0"/>
              <a:t>INSERT INTO </a:t>
            </a:r>
            <a:r>
              <a:rPr lang="ja-JP" altLang="en-US" dirty="0"/>
              <a:t>成績 </a:t>
            </a:r>
            <a:r>
              <a:rPr lang="en-US" altLang="ja-JP" dirty="0"/>
              <a:t>VALUES (1, 2, 78);</a:t>
            </a:r>
          </a:p>
          <a:p>
            <a:pPr marL="0" indent="0">
              <a:buNone/>
            </a:pPr>
            <a:r>
              <a:rPr lang="en-US" altLang="ja-JP" dirty="0"/>
              <a:t>INSERT INTO </a:t>
            </a:r>
            <a:r>
              <a:rPr lang="ja-JP" altLang="en-US" dirty="0"/>
              <a:t>成績 </a:t>
            </a:r>
            <a:r>
              <a:rPr lang="en-US" altLang="ja-JP" dirty="0"/>
              <a:t>VALUES (1, 3, 92);</a:t>
            </a:r>
          </a:p>
          <a:p>
            <a:pPr marL="0" indent="0">
              <a:buNone/>
            </a:pPr>
            <a:r>
              <a:rPr lang="en-US" altLang="ja-JP" dirty="0"/>
              <a:t>INSERT INTO </a:t>
            </a:r>
            <a:r>
              <a:rPr lang="ja-JP" altLang="en-US" dirty="0"/>
              <a:t>成績 </a:t>
            </a:r>
            <a:r>
              <a:rPr lang="en-US" altLang="ja-JP" dirty="0"/>
              <a:t>VALUES (2, 1, 90);</a:t>
            </a:r>
          </a:p>
          <a:p>
            <a:pPr marL="0" indent="0">
              <a:buNone/>
            </a:pPr>
            <a:r>
              <a:rPr lang="en-US" altLang="ja-JP" dirty="0"/>
              <a:t>INSERT INTO </a:t>
            </a:r>
            <a:r>
              <a:rPr lang="ja-JP" altLang="en-US" dirty="0"/>
              <a:t>成績 </a:t>
            </a:r>
            <a:r>
              <a:rPr lang="en-US" altLang="ja-JP" dirty="0"/>
              <a:t>VALUES (2, 2, 95);</a:t>
            </a:r>
          </a:p>
          <a:p>
            <a:pPr marL="0" indent="0">
              <a:buNone/>
            </a:pPr>
            <a:r>
              <a:rPr lang="en-US" altLang="ja-JP" dirty="0"/>
              <a:t>INSERT INTO </a:t>
            </a:r>
            <a:r>
              <a:rPr lang="ja-JP" altLang="en-US" dirty="0"/>
              <a:t>成績 </a:t>
            </a:r>
            <a:r>
              <a:rPr lang="en-US" altLang="ja-JP" dirty="0"/>
              <a:t>VALUES (3, 1, 82);</a:t>
            </a:r>
          </a:p>
          <a:p>
            <a:pPr marL="0" indent="0">
              <a:buNone/>
            </a:pPr>
            <a:r>
              <a:rPr lang="en-US" altLang="ja-JP" dirty="0"/>
              <a:t>INSERT INTO </a:t>
            </a:r>
            <a:r>
              <a:rPr lang="ja-JP" altLang="en-US" dirty="0"/>
              <a:t>成績 </a:t>
            </a:r>
            <a:r>
              <a:rPr lang="en-US" altLang="ja-JP" dirty="0"/>
              <a:t>VALUES (3, 3, 88);</a:t>
            </a:r>
          </a:p>
          <a:p>
            <a:pPr marL="0" indent="0">
              <a:buNone/>
            </a:pPr>
            <a:r>
              <a:rPr lang="en-US" altLang="ja-JP" dirty="0"/>
              <a:t>INSERT INTO </a:t>
            </a:r>
            <a:r>
              <a:rPr lang="ja-JP" altLang="en-US" dirty="0"/>
              <a:t>成績 </a:t>
            </a:r>
            <a:r>
              <a:rPr lang="en-US" altLang="ja-JP" dirty="0"/>
              <a:t>VALUES (4, 1, 86);</a:t>
            </a:r>
          </a:p>
          <a:p>
            <a:pPr marL="0" indent="0">
              <a:buNone/>
            </a:pPr>
            <a:r>
              <a:rPr lang="en-US" altLang="ja-JP" dirty="0"/>
              <a:t>INSERT INTO </a:t>
            </a:r>
            <a:r>
              <a:rPr lang="ja-JP" altLang="en-US" dirty="0"/>
              <a:t>成績 </a:t>
            </a:r>
            <a:r>
              <a:rPr lang="en-US" altLang="ja-JP" dirty="0"/>
              <a:t>VALUES (4, 2, 83);</a:t>
            </a:r>
          </a:p>
          <a:p>
            <a:pPr marL="0" indent="0">
              <a:buNone/>
            </a:pPr>
            <a:r>
              <a:rPr lang="en-US" altLang="ja-JP" dirty="0"/>
              <a:t>INSERT INTO </a:t>
            </a:r>
            <a:r>
              <a:rPr lang="ja-JP" altLang="en-US" dirty="0"/>
              <a:t>成績 </a:t>
            </a:r>
            <a:r>
              <a:rPr lang="en-US" altLang="ja-JP" dirty="0"/>
              <a:t>VALUES (5, 2, 91);</a:t>
            </a:r>
          </a:p>
          <a:p>
            <a:pPr marL="0" indent="0">
              <a:buNone/>
            </a:pPr>
            <a:r>
              <a:rPr lang="en-US" altLang="ja-JP" dirty="0"/>
              <a:t>SELECT </a:t>
            </a:r>
            <a:r>
              <a:rPr lang="ja-JP" altLang="en-US" dirty="0"/>
              <a:t>学生</a:t>
            </a:r>
            <a:r>
              <a:rPr lang="en-US" altLang="ja-JP" dirty="0"/>
              <a:t>.</a:t>
            </a:r>
            <a:r>
              <a:rPr lang="ja-JP" altLang="en-US" dirty="0"/>
              <a:t>名前</a:t>
            </a:r>
            <a:r>
              <a:rPr lang="en-US" altLang="ja-JP" dirty="0"/>
              <a:t>, </a:t>
            </a:r>
            <a:r>
              <a:rPr lang="ja-JP" altLang="en-US" dirty="0"/>
              <a:t>講義</a:t>
            </a:r>
            <a:r>
              <a:rPr lang="en-US" altLang="ja-JP" dirty="0"/>
              <a:t>.</a:t>
            </a:r>
            <a:r>
              <a:rPr lang="ja-JP" altLang="en-US" dirty="0"/>
              <a:t>講義名</a:t>
            </a:r>
            <a:r>
              <a:rPr lang="en-US" altLang="ja-JP" dirty="0"/>
              <a:t>, </a:t>
            </a:r>
            <a:r>
              <a:rPr lang="ja-JP" altLang="en-US" dirty="0"/>
              <a:t>成績</a:t>
            </a:r>
            <a:r>
              <a:rPr lang="en-US" altLang="ja-JP" dirty="0"/>
              <a:t>.</a:t>
            </a:r>
            <a:r>
              <a:rPr lang="ja-JP" altLang="en-US" dirty="0"/>
              <a:t>成績 </a:t>
            </a:r>
            <a:r>
              <a:rPr lang="en-US" altLang="ja-JP" dirty="0"/>
              <a:t>FROM </a:t>
            </a:r>
            <a:r>
              <a:rPr lang="ja-JP" altLang="en-US" dirty="0"/>
              <a:t>成績 </a:t>
            </a:r>
            <a:r>
              <a:rPr lang="en-US" altLang="ja-JP" dirty="0"/>
              <a:t>INNER JOIN </a:t>
            </a:r>
            <a:r>
              <a:rPr lang="ja-JP" altLang="en-US" dirty="0"/>
              <a:t>学生 </a:t>
            </a:r>
            <a:r>
              <a:rPr lang="en-US" altLang="ja-JP" dirty="0"/>
              <a:t>ON </a:t>
            </a:r>
            <a:r>
              <a:rPr lang="ja-JP" altLang="en-US" dirty="0"/>
              <a:t>成績</a:t>
            </a:r>
            <a:r>
              <a:rPr lang="en-US" altLang="ja-JP" dirty="0"/>
              <a:t>.</a:t>
            </a:r>
            <a:r>
              <a:rPr lang="ja-JP" altLang="en-US" dirty="0"/>
              <a:t>学生</a:t>
            </a:r>
            <a:r>
              <a:rPr lang="en-US" altLang="ja-JP" dirty="0"/>
              <a:t>ID = </a:t>
            </a:r>
            <a:r>
              <a:rPr lang="ja-JP" altLang="en-US" dirty="0"/>
              <a:t>学生</a:t>
            </a:r>
            <a:r>
              <a:rPr lang="en-US" altLang="ja-JP" dirty="0"/>
              <a:t>.</a:t>
            </a:r>
            <a:r>
              <a:rPr lang="ja-JP" altLang="en-US" dirty="0"/>
              <a:t>学生</a:t>
            </a:r>
            <a:r>
              <a:rPr lang="en-US" altLang="ja-JP" dirty="0"/>
              <a:t>ID INNER JOIN </a:t>
            </a:r>
            <a:r>
              <a:rPr lang="ja-JP" altLang="en-US" dirty="0"/>
              <a:t>講義 </a:t>
            </a:r>
            <a:r>
              <a:rPr lang="en-US" altLang="ja-JP" dirty="0"/>
              <a:t>ON </a:t>
            </a:r>
            <a:r>
              <a:rPr lang="ja-JP" altLang="en-US" dirty="0"/>
              <a:t>成績</a:t>
            </a:r>
            <a:r>
              <a:rPr lang="en-US" altLang="ja-JP" dirty="0"/>
              <a:t>.</a:t>
            </a:r>
            <a:r>
              <a:rPr lang="ja-JP" altLang="en-US" dirty="0"/>
              <a:t>講義</a:t>
            </a:r>
            <a:r>
              <a:rPr lang="en-US" altLang="ja-JP" dirty="0"/>
              <a:t>ID = </a:t>
            </a:r>
            <a:r>
              <a:rPr lang="ja-JP" altLang="en-US" dirty="0"/>
              <a:t>講義</a:t>
            </a:r>
            <a:r>
              <a:rPr lang="en-US" altLang="ja-JP" dirty="0"/>
              <a:t>.</a:t>
            </a:r>
            <a:r>
              <a:rPr lang="ja-JP" altLang="en-US" dirty="0"/>
              <a:t>講義</a:t>
            </a:r>
            <a:r>
              <a:rPr lang="en-US" altLang="ja-JP" dirty="0"/>
              <a:t>ID;</a:t>
            </a:r>
          </a:p>
        </p:txBody>
      </p:sp>
      <p:sp>
        <p:nvSpPr>
          <p:cNvPr id="4" name="スライド番号プレースホルダー 3">
            <a:extLst>
              <a:ext uri="{FF2B5EF4-FFF2-40B4-BE49-F238E27FC236}">
                <a16:creationId xmlns:a16="http://schemas.microsoft.com/office/drawing/2014/main" id="{03CEF037-4775-3AF2-E66A-C7C03F5A84D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Rectangle 2">
            <a:extLst>
              <a:ext uri="{FF2B5EF4-FFF2-40B4-BE49-F238E27FC236}">
                <a16:creationId xmlns:a16="http://schemas.microsoft.com/office/drawing/2014/main" id="{9BC35A69-D188-3EE9-0282-9177F01EC772}"/>
              </a:ext>
            </a:extLst>
          </p:cNvPr>
          <p:cNvSpPr>
            <a:spLocks noChangeArrowheads="1"/>
          </p:cNvSpPr>
          <p:nvPr/>
        </p:nvSpPr>
        <p:spPr bwMode="auto">
          <a:xfrm>
            <a:off x="3073400" y="5579254"/>
            <a:ext cx="53431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成績テーブルを基準に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学生テーブルと講義テーブルを結合し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各学生の名前、受講した講義名、その成績を表示</a:t>
            </a:r>
          </a:p>
        </p:txBody>
      </p:sp>
    </p:spTree>
    <p:extLst>
      <p:ext uri="{BB962C8B-B14F-4D97-AF65-F5344CB8AC3E}">
        <p14:creationId xmlns:p14="http://schemas.microsoft.com/office/powerpoint/2010/main" val="10932581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0306E26-B7AB-F741-55A9-1000FF16CC05}"/>
              </a:ext>
            </a:extLst>
          </p:cNvPr>
          <p:cNvSpPr>
            <a:spLocks noGrp="1"/>
          </p:cNvSpPr>
          <p:nvPr>
            <p:ph idx="1"/>
          </p:nvPr>
        </p:nvSpPr>
        <p:spPr>
          <a:xfrm>
            <a:off x="321845" y="301504"/>
            <a:ext cx="8461208" cy="5333166"/>
          </a:xfrm>
        </p:spPr>
        <p:txBody>
          <a:bodyPr/>
          <a:lstStyle/>
          <a:p>
            <a:pPr marL="0" indent="0">
              <a:buNone/>
            </a:pPr>
            <a:r>
              <a:rPr kumimoji="1" lang="ja-JP" altLang="en-US" dirty="0"/>
              <a:t>発展演習４のヒント</a:t>
            </a:r>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E42EF017-81FD-76D8-C1A4-7C378C6A1AC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678E9E27-1EFA-4C65-26E2-2494964E7130}"/>
              </a:ext>
            </a:extLst>
          </p:cNvPr>
          <p:cNvSpPr txBox="1"/>
          <p:nvPr/>
        </p:nvSpPr>
        <p:spPr>
          <a:xfrm>
            <a:off x="502318" y="1036714"/>
            <a:ext cx="8139363" cy="440120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外部キーの設定</a:t>
            </a:r>
            <a:endPar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成績テーブルの学生</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 </a:t>
            </a: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学生テーブルの学生</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a:t>
            </a: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を参照</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成績テーブルの講義</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 </a:t>
            </a: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講義テーブルの講義</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a:t>
            </a: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を参照</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主キーの設定</a:t>
            </a:r>
            <a:endPar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成績テーブルは</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学生</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a:t>
            </a: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講義</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a:t>
            </a: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の組み合わせを主キーに</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なぜ？→ 同じ学生が同じ講義を</a:t>
            </a:r>
            <a:r>
              <a:rPr kumimoji="0" lang="en-US" altLang="ja-JP" sz="2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2</a:t>
            </a:r>
            <a:r>
              <a:rPr kumimoji="0" lang="ja-JP" altLang="en-US" sz="2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回受講することはない</a:t>
            </a: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ため</a:t>
            </a:r>
          </a:p>
        </p:txBody>
      </p:sp>
    </p:spTree>
    <p:extLst>
      <p:ext uri="{BB962C8B-B14F-4D97-AF65-F5344CB8AC3E}">
        <p14:creationId xmlns:p14="http://schemas.microsoft.com/office/powerpoint/2010/main" val="24992650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BA92F55-6C40-2EB3-2FA9-5E211F45CC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8177CBD3-35FC-041F-0CA3-1C9FD2145C10}"/>
              </a:ext>
            </a:extLst>
          </p:cNvPr>
          <p:cNvPicPr>
            <a:picLocks noChangeAspect="1"/>
          </p:cNvPicPr>
          <p:nvPr/>
        </p:nvPicPr>
        <p:blipFill>
          <a:blip r:embed="rId2"/>
          <a:stretch>
            <a:fillRect/>
          </a:stretch>
        </p:blipFill>
        <p:spPr>
          <a:xfrm>
            <a:off x="800100" y="913977"/>
            <a:ext cx="4152900" cy="3848100"/>
          </a:xfrm>
          <a:prstGeom prst="rect">
            <a:avLst/>
          </a:prstGeom>
        </p:spPr>
      </p:pic>
      <p:sp>
        <p:nvSpPr>
          <p:cNvPr id="3" name="コンテンツ プレースホルダー 2">
            <a:extLst>
              <a:ext uri="{FF2B5EF4-FFF2-40B4-BE49-F238E27FC236}">
                <a16:creationId xmlns:a16="http://schemas.microsoft.com/office/drawing/2014/main" id="{3C722245-AEC7-E5DC-9D03-7F1677B0F43E}"/>
              </a:ext>
            </a:extLst>
          </p:cNvPr>
          <p:cNvSpPr txBox="1">
            <a:spLocks/>
          </p:cNvSpPr>
          <p:nvPr/>
        </p:nvSpPr>
        <p:spPr>
          <a:xfrm>
            <a:off x="321845" y="301504"/>
            <a:ext cx="8461208" cy="5333166"/>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発展演習</a:t>
            </a:r>
            <a:r>
              <a:rPr kumimoji="1" lang="ja-JP" altLang="en-US" sz="28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４の実行結果</a:t>
            </a: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8349565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6259</Words>
  <Application>Microsoft Office PowerPoint</Application>
  <PresentationFormat>画面に合わせる (4:3)</PresentationFormat>
  <Paragraphs>1420</Paragraphs>
  <Slides>97</Slides>
  <Notes>13</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97</vt:i4>
      </vt:variant>
    </vt:vector>
  </HeadingPairs>
  <TitlesOfParts>
    <vt:vector size="111" baseType="lpstr">
      <vt:lpstr>ＭＳ ゴシック</vt:lpstr>
      <vt:lpstr>Söhne</vt:lpstr>
      <vt:lpstr>メイリオ</vt:lpstr>
      <vt:lpstr>游ゴシック</vt:lpstr>
      <vt:lpstr>Abadi</vt:lpstr>
      <vt:lpstr>Arial</vt:lpstr>
      <vt:lpstr>Calibri</vt:lpstr>
      <vt:lpstr>Calibri Light</vt:lpstr>
      <vt:lpstr>Courier New</vt:lpstr>
      <vt:lpstr>Inconsolata</vt:lpstr>
      <vt:lpstr>Segoe UI</vt:lpstr>
      <vt:lpstr>Office テーマ</vt:lpstr>
      <vt:lpstr>1_Office テーマ</vt:lpstr>
      <vt:lpstr>7_Office テーマ</vt:lpstr>
      <vt:lpstr>3. データベース設計と正規化 </vt:lpstr>
      <vt:lpstr>アウトライン</vt:lpstr>
      <vt:lpstr>3-1. リレーショナルデータベースの概要と重要性</vt:lpstr>
      <vt:lpstr>データベースとは</vt:lpstr>
      <vt:lpstr>リレーショナルデータベースの仕組み</vt:lpstr>
      <vt:lpstr>テーブルの属性（列）と行</vt:lpstr>
      <vt:lpstr>データベースの構築手順</vt:lpstr>
      <vt:lpstr>リレーショナルデータベースの重要性</vt:lpstr>
      <vt:lpstr>3-2. 冗長なデータの問題点</vt:lpstr>
      <vt:lpstr>冗長なデータ</vt:lpstr>
      <vt:lpstr>冗長なデータ</vt:lpstr>
      <vt:lpstr>冗長なデータの問題点</vt:lpstr>
      <vt:lpstr>正規化</vt:lpstr>
      <vt:lpstr>冗長なデータの更新</vt:lpstr>
      <vt:lpstr>正規化前の問題</vt:lpstr>
      <vt:lpstr>冗長なデータの例①</vt:lpstr>
      <vt:lpstr>冗長なデータの例②</vt:lpstr>
      <vt:lpstr>ここまでのまとめ</vt:lpstr>
      <vt:lpstr>演習．冗長なデータ、データの不整合</vt:lpstr>
      <vt:lpstr>演習① 冗長なデータの発見</vt:lpstr>
      <vt:lpstr>PowerPoint プレゼンテーション</vt:lpstr>
      <vt:lpstr>PowerPoint プレゼンテーション</vt:lpstr>
      <vt:lpstr>演習② データの不整合の確認</vt:lpstr>
      <vt:lpstr>PowerPoint プレゼンテーション</vt:lpstr>
      <vt:lpstr>PowerPoint プレゼンテーション</vt:lpstr>
      <vt:lpstr>3-3. データベースの異状とその影響 </vt:lpstr>
      <vt:lpstr>異状とは</vt:lpstr>
      <vt:lpstr>異状の具体例</vt:lpstr>
      <vt:lpstr>異状の問題点</vt:lpstr>
      <vt:lpstr>不整合が起きている例①</vt:lpstr>
      <vt:lpstr>不整合が起きている例②</vt:lpstr>
      <vt:lpstr>不整合が起きている例③</vt:lpstr>
      <vt:lpstr>異状のまとめ</vt:lpstr>
      <vt:lpstr>3-4. 正規化の概念と重要性</vt:lpstr>
      <vt:lpstr>リレーショナルデータベースの設計における考慮事項</vt:lpstr>
      <vt:lpstr>正規化とその重要性</vt:lpstr>
      <vt:lpstr>正規化の例</vt:lpstr>
      <vt:lpstr>正規化前の問題</vt:lpstr>
      <vt:lpstr>正規化によるデータの不整合の防止</vt:lpstr>
      <vt:lpstr>正規化による問題解消</vt:lpstr>
      <vt:lpstr>正規化による冗長なデータの排除の例①</vt:lpstr>
      <vt:lpstr>正規化による冗長なデータの排除の例②</vt:lpstr>
      <vt:lpstr>正規化のメリットとデメリット</vt:lpstr>
      <vt:lpstr>正規化のまとめ</vt:lpstr>
      <vt:lpstr>3-5.テーブルの分割と結合の方法と理由</vt:lpstr>
      <vt:lpstr>テーブル分割</vt:lpstr>
      <vt:lpstr>テーブル分割を行う理由</vt:lpstr>
      <vt:lpstr>テーブル分割を行う SQL</vt:lpstr>
      <vt:lpstr>テーブル結合</vt:lpstr>
      <vt:lpstr>テーブル結合を行う理由</vt:lpstr>
      <vt:lpstr>テーブル結合を行う SQL</vt:lpstr>
      <vt:lpstr>テーブルの分割と結合に役立つ SQL コマンド</vt:lpstr>
      <vt:lpstr>テーブルの分割と結合</vt:lpstr>
      <vt:lpstr>全体まとめ ①</vt:lpstr>
      <vt:lpstr>全体まとめ ②</vt:lpstr>
      <vt:lpstr>PowerPoint プレゼンテーション</vt:lpstr>
      <vt:lpstr>自習 ER図の作図サイト</vt:lpstr>
      <vt:lpstr>12-2. NULL</vt:lpstr>
      <vt:lpstr>データベースの NULL</vt:lpstr>
      <vt:lpstr>NULL を使う例（１）</vt:lpstr>
      <vt:lpstr>NULL を使う例（２）</vt:lpstr>
      <vt:lpstr>NULL、IS NULL、IS NOT NULL</vt:lpstr>
      <vt:lpstr>NULLと「0」は違う</vt:lpstr>
      <vt:lpstr>演習２</vt:lpstr>
      <vt:lpstr>演習２．NULL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12-4. データベース操作</vt:lpstr>
      <vt:lpstr>演習４．データベース操作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9-4. データベース設計</vt:lpstr>
      <vt:lpstr>データベースの構築手順</vt:lpstr>
      <vt:lpstr>主キー制約の重要性</vt:lpstr>
      <vt:lpstr>参照整合性制約の重要性</vt:lpstr>
      <vt:lpstr>１対多の関連</vt:lpstr>
      <vt:lpstr>多対多の関連の例</vt:lpstr>
      <vt:lpstr>データベース設計のプロセス</vt:lpstr>
      <vt:lpstr>データベース設計の実践例</vt:lpstr>
      <vt:lpstr>「成績管理」のデータベース設計の実践例</vt:lpstr>
      <vt:lpstr>データベースシステムとアプリケーションの連携</vt:lpstr>
      <vt:lpstr>データベース設計のまとめ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リレーショナルデータベースの基本</dc:title>
  <dc:creator>kaneko kunihiko</dc:creator>
  <cp:lastModifiedBy>金子　邦彦</cp:lastModifiedBy>
  <cp:revision>183</cp:revision>
  <dcterms:created xsi:type="dcterms:W3CDTF">2019-11-02T00:06:04Z</dcterms:created>
  <dcterms:modified xsi:type="dcterms:W3CDTF">2025-11-21T00:33:45Z</dcterms:modified>
</cp:coreProperties>
</file>