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51"/>
  </p:notesMasterIdLst>
  <p:sldIdLst>
    <p:sldId id="907" r:id="rId4"/>
    <p:sldId id="1223" r:id="rId5"/>
    <p:sldId id="1072" r:id="rId6"/>
    <p:sldId id="1073" r:id="rId7"/>
    <p:sldId id="1077" r:id="rId8"/>
    <p:sldId id="1078" r:id="rId9"/>
    <p:sldId id="1079" r:id="rId10"/>
    <p:sldId id="1067" r:id="rId11"/>
    <p:sldId id="1068" r:id="rId12"/>
    <p:sldId id="1069" r:id="rId13"/>
    <p:sldId id="1097" r:id="rId14"/>
    <p:sldId id="1101" r:id="rId15"/>
    <p:sldId id="1102" r:id="rId16"/>
    <p:sldId id="1103" r:id="rId17"/>
    <p:sldId id="1104" r:id="rId18"/>
    <p:sldId id="1106" r:id="rId19"/>
    <p:sldId id="1105" r:id="rId20"/>
    <p:sldId id="1107" r:id="rId21"/>
    <p:sldId id="1082" r:id="rId22"/>
    <p:sldId id="1203" r:id="rId23"/>
    <p:sldId id="1208" r:id="rId24"/>
    <p:sldId id="1219" r:id="rId25"/>
    <p:sldId id="1202" r:id="rId26"/>
    <p:sldId id="1224" r:id="rId27"/>
    <p:sldId id="1220" r:id="rId28"/>
    <p:sldId id="467" r:id="rId29"/>
    <p:sldId id="1225" r:id="rId30"/>
    <p:sldId id="1221" r:id="rId31"/>
    <p:sldId id="1222" r:id="rId32"/>
    <p:sldId id="1218" r:id="rId33"/>
    <p:sldId id="1226" r:id="rId34"/>
    <p:sldId id="1209" r:id="rId35"/>
    <p:sldId id="1214" r:id="rId36"/>
    <p:sldId id="1215" r:id="rId37"/>
    <p:sldId id="1217" r:id="rId38"/>
    <p:sldId id="1216" r:id="rId39"/>
    <p:sldId id="1236" r:id="rId40"/>
    <p:sldId id="1233" r:id="rId41"/>
    <p:sldId id="1232" r:id="rId42"/>
    <p:sldId id="1231" r:id="rId43"/>
    <p:sldId id="1206" r:id="rId44"/>
    <p:sldId id="1235" r:id="rId45"/>
    <p:sldId id="1234" r:id="rId46"/>
    <p:sldId id="1227" r:id="rId47"/>
    <p:sldId id="1229" r:id="rId48"/>
    <p:sldId id="1228" r:id="rId49"/>
    <p:sldId id="1230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0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9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25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2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5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319" y="1122363"/>
            <a:ext cx="8572098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5. SQL </a:t>
            </a:r>
            <a:r>
              <a:rPr lang="ja-JP" altLang="en-US" sz="3600" dirty="0"/>
              <a:t>問い合わせの基本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en-US" altLang="ja-JP" sz="3200" dirty="0">
                <a:solidFill>
                  <a:schemeClr val="tx1"/>
                </a:solidFill>
              </a:rPr>
              <a:t>SELECT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FROM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WHERE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DISTINCT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IN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BETWEEN</a:t>
            </a:r>
            <a:r>
              <a:rPr lang="ja-JP" altLang="en-US" sz="3200" dirty="0">
                <a:solidFill>
                  <a:schemeClr val="tx1"/>
                </a:solidFill>
              </a:rPr>
              <a:t>、</a:t>
            </a:r>
            <a:r>
              <a:rPr lang="en-US" altLang="ja-JP" sz="3200" dirty="0">
                <a:solidFill>
                  <a:schemeClr val="tx1"/>
                </a:solidFill>
              </a:rPr>
              <a:t>SQL </a:t>
            </a:r>
            <a:r>
              <a:rPr lang="ja-JP" altLang="en-US" sz="3200" dirty="0">
                <a:solidFill>
                  <a:schemeClr val="tx1"/>
                </a:solidFill>
              </a:rPr>
              <a:t>問い合わせの基本構造、</a:t>
            </a:r>
            <a:r>
              <a:rPr lang="en-US" altLang="ja-JP" sz="3200" dirty="0">
                <a:solidFill>
                  <a:schemeClr val="tx1"/>
                </a:solidFill>
              </a:rPr>
              <a:t>SQL </a:t>
            </a:r>
            <a:r>
              <a:rPr lang="ja-JP" altLang="en-US" sz="3200" dirty="0">
                <a:solidFill>
                  <a:schemeClr val="tx1"/>
                </a:solidFill>
              </a:rPr>
              <a:t>による集計（</a:t>
            </a:r>
            <a:r>
              <a:rPr lang="en-US" altLang="ja-JP" sz="3200" dirty="0">
                <a:solidFill>
                  <a:schemeClr val="tx1"/>
                </a:solidFill>
              </a:rPr>
              <a:t>AVG, SUM, COUNT</a:t>
            </a:r>
            <a:r>
              <a:rPr lang="ja-JP" altLang="en-US" sz="3200" dirty="0">
                <a:solidFill>
                  <a:schemeClr val="tx1"/>
                </a:solidFill>
              </a:rPr>
              <a:t>など）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柔軟な問い合わせ（クエリ）能力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記録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名前、得点、居室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テキスト、数値、テキスト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 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名前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得点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居室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74558"/>
              </p:ext>
            </p:extLst>
          </p:nvPr>
        </p:nvGraphicFramePr>
        <p:xfrm>
          <a:off x="1733918" y="8903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記録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40838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徳川家康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85,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源義経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78,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西郷隆盛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90, '3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豊臣秀吉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82,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織田信長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75,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得点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居室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徳川家康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85,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源義経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78,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西郷隆盛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90, '3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豊臣秀吉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82, '1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記録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織田信長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75, '2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階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kumimoji="1" lang="ja-JP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1A95944-C316-BF1E-C0C2-A2F291BB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159"/>
            <a:ext cx="9144000" cy="308270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8635" y="1396613"/>
            <a:ext cx="3519281" cy="1823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620" y="3310765"/>
            <a:ext cx="1396248" cy="376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0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C7A6B84-93A6-5FBC-F6BD-7F3E6B22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3383744"/>
            <a:ext cx="5173579" cy="302405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52373" y="4573751"/>
            <a:ext cx="992605" cy="359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45929" y="3374171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10653" y="4942519"/>
            <a:ext cx="5262825" cy="1413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3538" y="639160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あとで使用するのでブラウザを閉じないこと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を試してみる。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SELECT </a:t>
            </a:r>
            <a:r>
              <a:rPr lang="ja-JP" altLang="en-US" b="1" dirty="0"/>
              <a:t>名前</a:t>
            </a:r>
            <a:r>
              <a:rPr lang="en-US" altLang="ja-JP" b="1" dirty="0"/>
              <a:t> FROM </a:t>
            </a:r>
            <a:r>
              <a:rPr lang="ja-JP" altLang="en-US" b="1" dirty="0"/>
              <a:t>記録</a:t>
            </a:r>
            <a:r>
              <a:rPr lang="en-US" altLang="ja-JP" b="1" dirty="0"/>
              <a:t>;</a:t>
            </a:r>
          </a:p>
          <a:p>
            <a:pPr marL="0" indent="0">
              <a:buNone/>
            </a:pPr>
            <a:r>
              <a:rPr lang="en-US" altLang="ja-JP" b="1" dirty="0"/>
              <a:t>SELECT </a:t>
            </a:r>
            <a:r>
              <a:rPr lang="ja-JP" altLang="en-US" b="1" dirty="0"/>
              <a:t>得点</a:t>
            </a:r>
            <a:r>
              <a:rPr lang="en-US" altLang="ja-JP" b="1" dirty="0"/>
              <a:t> FROM </a:t>
            </a:r>
            <a:r>
              <a:rPr lang="ja-JP" altLang="en-US" b="1" dirty="0"/>
              <a:t>記録</a:t>
            </a:r>
            <a:r>
              <a:rPr lang="en-US" altLang="ja-JP" b="1" dirty="0"/>
              <a:t>;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結果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475" y="625981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あとで使用するのでブラウザを閉じないこと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9395D4-2240-11AC-451A-6F688D39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6" y="2991341"/>
            <a:ext cx="2572413" cy="31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5-2. SELECT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FROM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WHERE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の役割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0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アドバイス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アクティブな学習を実践しよう</a:t>
            </a: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を学ぶ際に、</a:t>
            </a:r>
            <a:r>
              <a:rPr lang="ja-JP" altLang="en-US" sz="2400" b="1" dirty="0"/>
              <a:t>プログラムを変更した結果を実際に見る</a:t>
            </a:r>
            <a:r>
              <a:rPr lang="ja-JP" altLang="en-US" sz="2400" dirty="0"/>
              <a:t>ことも心がけましょう。実際のデータベース操作を通じて学習を深めます。</a:t>
            </a:r>
          </a:p>
          <a:p>
            <a:endParaRPr lang="ja-JP" altLang="en-US" sz="2400" dirty="0"/>
          </a:p>
          <a:p>
            <a:r>
              <a:rPr lang="ja-JP" altLang="en-US" sz="2400" dirty="0"/>
              <a:t>簡単なスタートから</a:t>
            </a:r>
          </a:p>
          <a:p>
            <a:pPr marL="0" indent="0">
              <a:buNone/>
            </a:pPr>
            <a:r>
              <a:rPr lang="ja-JP" altLang="en-US" sz="2400" b="1" dirty="0"/>
              <a:t>初めはシンプルなものからスタート</a:t>
            </a:r>
            <a:r>
              <a:rPr lang="ja-JP" altLang="en-US" sz="2400" dirty="0"/>
              <a:t>しましょう。反復練習しましょう。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dirty="0"/>
              <a:t>ステップ・バイ・ステップで応用に進む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スキルを向上させるために</a:t>
            </a:r>
            <a:r>
              <a:rPr lang="ja-JP" altLang="en-US" sz="2400" b="1" dirty="0"/>
              <a:t>、少しずつ難易度を上げ</a:t>
            </a:r>
            <a:r>
              <a:rPr lang="ja-JP" altLang="en-US" sz="2400" dirty="0"/>
              <a:t>、今まで自分ができなかったことにも</a:t>
            </a:r>
            <a:r>
              <a:rPr lang="ja-JP" altLang="en-US" sz="2400" b="1" dirty="0"/>
              <a:t>チャレンジ</a:t>
            </a:r>
            <a:r>
              <a:rPr lang="ja-JP" altLang="en-US" sz="2400" dirty="0"/>
              <a:t>しましょう。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7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EDDF6-AB71-6871-4CB7-21546974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SELECT, FROM, WHERE </a:t>
            </a:r>
            <a:r>
              <a:rPr kumimoji="1" lang="ja-JP" altLang="en-US" dirty="0"/>
              <a:t>を学ぶことのメリット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9A6FD-9B45-8F50-5981-5A332DC3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テーブルによるデータ管理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リレーショナルデータベースのテーブルによるデータ管理についての理解が深まる。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の柔軟性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条件を指定してテーブルからデータを取得する多彩な方法を学ぶ。</a:t>
            </a:r>
          </a:p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によるデータアクセス</a:t>
            </a:r>
            <a:endParaRPr lang="ja-JP" altLang="en-US" sz="2400" dirty="0"/>
          </a:p>
          <a:p>
            <a:pPr marL="457200" lvl="1" indent="0">
              <a:buNone/>
            </a:pPr>
            <a:r>
              <a:rPr lang="ja-JP" altLang="en-US" dirty="0"/>
              <a:t>テーブルから必要なデータを取得するスキルを習得。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983D2B-02FC-9B23-4E63-7A28BE4C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60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 </a:t>
            </a:r>
            <a:r>
              <a:rPr lang="en-US" altLang="ja-JP" dirty="0"/>
              <a:t>s</a:t>
            </a:r>
            <a:r>
              <a:rPr kumimoji="1" lang="en-US" altLang="ja-JP" dirty="0"/>
              <a:t>elect, from, where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select</a:t>
            </a:r>
          </a:p>
          <a:p>
            <a:pPr marL="0" indent="0">
              <a:buNone/>
            </a:pPr>
            <a:r>
              <a:rPr lang="ja-JP" altLang="en-US" sz="2400" dirty="0"/>
              <a:t>問い合わせ（クエリ）のための基本的な命令。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取得したいデータの指定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from</a:t>
            </a:r>
          </a:p>
          <a:p>
            <a:pPr marL="0" indent="0">
              <a:buNone/>
            </a:pPr>
            <a:r>
              <a:rPr lang="ja-JP" altLang="en-US" sz="2400" dirty="0"/>
              <a:t>データ取得の対象となるテーブルを指定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where</a:t>
            </a:r>
          </a:p>
          <a:p>
            <a:pPr marL="0" indent="0">
              <a:buNone/>
            </a:pPr>
            <a:r>
              <a:rPr lang="ja-JP" altLang="en-US" sz="2400" dirty="0"/>
              <a:t>特定の条件を満たす行の選択</a:t>
            </a:r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4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44053"/>
              </p:ext>
            </p:extLst>
          </p:nvPr>
        </p:nvGraphicFramePr>
        <p:xfrm>
          <a:off x="4552449" y="1798387"/>
          <a:ext cx="354928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/>
                        <a:t>1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/>
                        <a:t>2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18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18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18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8643804" cy="67982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dirty="0">
                <a:latin typeface="メイリオ" panose="020B0604030504040204" pitchFamily="50" charset="-128"/>
              </a:rPr>
              <a:t>テーブル「記録」からデータを取得する</a:t>
            </a:r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 dirty="0">
                <a:latin typeface="メイリオ" panose="020B0604030504040204" pitchFamily="50" charset="-128"/>
              </a:rPr>
              <a:t>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977" y="959370"/>
            <a:ext cx="9041769" cy="5396981"/>
          </a:xfrm>
        </p:spPr>
        <p:txBody>
          <a:bodyPr>
            <a:no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*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居室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DISTINCT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居室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名前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&gt; 80;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名前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BETWEEN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80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AND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85;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AVG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(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)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記録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b="1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AVG, MAX, MIN, SUM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平均、最大、最小、合計</a:t>
            </a:r>
            <a:endParaRPr lang="en-US" altLang="ja-JP" sz="2400" dirty="0">
              <a:latin typeface="+mn-lt"/>
            </a:endParaRP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COUNT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行数</a:t>
            </a:r>
            <a:endParaRPr lang="en-US" altLang="ja-JP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記録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居室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LIKE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latin typeface="+mn-lt"/>
              </a:rPr>
              <a:t>'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%</a:t>
            </a:r>
            <a:r>
              <a:rPr lang="ja-JP" altLang="en-US" sz="2400" dirty="0">
                <a:solidFill>
                  <a:srgbClr val="C00000"/>
                </a:solidFill>
                <a:latin typeface="+mn-lt"/>
              </a:rPr>
              <a:t>階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';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>
                <a:latin typeface="+mn-lt"/>
              </a:rPr>
              <a:t>　</a:t>
            </a:r>
            <a:r>
              <a:rPr lang="ja-JP" altLang="en-US" sz="2400" dirty="0">
                <a:latin typeface="+mn-lt"/>
              </a:rPr>
              <a:t>　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階」、「階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」のように</a:t>
            </a:r>
            <a:r>
              <a:rPr kumimoji="1" lang="ja-JP" altLang="en-US" sz="2400" dirty="0">
                <a:latin typeface="+mn-lt"/>
              </a:rPr>
              <a:t>書くことができる</a:t>
            </a:r>
            <a:endParaRPr kumimoji="1" lang="en-US" altLang="ja-JP" sz="24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dirty="0"/>
              <a:t> Access </a:t>
            </a:r>
            <a:r>
              <a:rPr lang="ja-JP" altLang="en-US" sz="2400" dirty="0"/>
              <a:t>では </a:t>
            </a:r>
            <a:r>
              <a:rPr lang="en-US" altLang="ja-JP" sz="2400" dirty="0"/>
              <a:t>% </a:t>
            </a:r>
            <a:r>
              <a:rPr lang="ja-JP" altLang="en-US" sz="2400" dirty="0"/>
              <a:t>でなく </a:t>
            </a:r>
            <a:r>
              <a:rPr lang="en-US" altLang="ja-JP" sz="2400" dirty="0"/>
              <a:t>*</a:t>
            </a:r>
            <a:endParaRPr kumimoji="1" lang="ja-JP" alt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記録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居室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('1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', '2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144419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5-3. WHERE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による選択、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IN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の役割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WHERE </a:t>
            </a:r>
            <a:r>
              <a:rPr kumimoji="1" lang="ja-JP" altLang="en-US" dirty="0"/>
              <a:t>による選択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714206" cy="5808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問い合わせ（クエリ）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条件を指定</a:t>
            </a:r>
            <a:r>
              <a:rPr kumimoji="1" lang="ja-JP" altLang="en-US" sz="2400" dirty="0"/>
              <a:t>することにより、</a:t>
            </a:r>
            <a:r>
              <a:rPr kumimoji="1" lang="ja-JP" altLang="en-US" sz="2400" b="1" dirty="0"/>
              <a:t>データの行単位での選択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>
              <a:latin typeface="+mn-lt"/>
            </a:endParaRPr>
          </a:p>
          <a:p>
            <a:pPr marL="0" indent="0">
              <a:buNone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&gt; 80</a:t>
            </a:r>
          </a:p>
          <a:p>
            <a:pPr marL="0" indent="0">
              <a:buNone/>
            </a:pP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80</a:t>
            </a:r>
            <a:r>
              <a:rPr lang="ja-JP" altLang="en-US" sz="2400" b="1" dirty="0"/>
              <a:t>より大きい</a:t>
            </a:r>
            <a:r>
              <a:rPr lang="ja-JP" altLang="en-US" sz="2400" dirty="0"/>
              <a:t>」行を選択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得点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BETWEEN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80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AND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85</a:t>
            </a:r>
            <a:br>
              <a:rPr kumimoji="0" lang="en-US" altLang="ja-JP" sz="2400" dirty="0">
                <a:solidFill>
                  <a:prstClr val="black"/>
                </a:solidFill>
                <a:latin typeface="+mn-lt"/>
              </a:rPr>
            </a:b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80</a:t>
            </a:r>
            <a:r>
              <a:rPr lang="ja-JP" altLang="en-US" sz="2400" b="1" dirty="0"/>
              <a:t>以上かつ</a:t>
            </a:r>
            <a:r>
              <a:rPr lang="en-US" altLang="ja-JP" sz="2400" b="1" dirty="0"/>
              <a:t>85</a:t>
            </a:r>
            <a:r>
              <a:rPr lang="ja-JP" altLang="en-US" sz="2400" b="1" dirty="0"/>
              <a:t>以下</a:t>
            </a:r>
            <a:r>
              <a:rPr lang="ja-JP" altLang="en-US" sz="2400" dirty="0"/>
              <a:t>」の範囲にある行を選択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居室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LIKE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'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%</a:t>
            </a:r>
            <a:r>
              <a:rPr lang="ja-JP" altLang="en-US" sz="2400" dirty="0">
                <a:solidFill>
                  <a:srgbClr val="C00000"/>
                </a:solidFill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';</a:t>
            </a:r>
          </a:p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居室が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で終わる</a:t>
            </a:r>
            <a:r>
              <a:rPr lang="ja-JP" altLang="en-US" sz="2400" dirty="0"/>
              <a:t>」行を選択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　</a:t>
            </a:r>
            <a:r>
              <a:rPr lang="ja-JP" altLang="en-US" sz="2400" dirty="0"/>
              <a:t>ワイルドカード文字（*）は任意の文字列を表す</a:t>
            </a:r>
            <a:endParaRPr lang="en-US" altLang="ja-JP" sz="2400" dirty="0">
              <a:latin typeface="+mn-lt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居室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('1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', '2</a:t>
            </a:r>
            <a:r>
              <a:rPr lang="ja-JP" altLang="en-US" sz="2400" dirty="0">
                <a:latin typeface="+mn-lt"/>
              </a:rPr>
              <a:t>階</a:t>
            </a:r>
            <a:r>
              <a:rPr lang="en-US" altLang="ja-JP" sz="2400" dirty="0">
                <a:latin typeface="+mn-lt"/>
              </a:rPr>
              <a:t>');</a:t>
            </a:r>
          </a:p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　</a:t>
            </a:r>
            <a:r>
              <a:rPr lang="ja-JP" altLang="en-US" sz="2400" dirty="0"/>
              <a:t>「</a:t>
            </a:r>
            <a:r>
              <a:rPr lang="ja-JP" altLang="en-US" sz="2400" b="1" dirty="0"/>
              <a:t>居室が</a:t>
            </a:r>
            <a:r>
              <a:rPr lang="en-US" altLang="ja-JP" sz="2400" b="1" dirty="0"/>
              <a:t>'1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または</a:t>
            </a:r>
            <a:r>
              <a:rPr lang="en-US" altLang="ja-JP" sz="2400" b="1" dirty="0"/>
              <a:t>'2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dirty="0"/>
              <a:t>」のいずれかに一致する行を選択</a:t>
            </a:r>
            <a:endParaRPr lang="en-US" altLang="ja-JP" sz="2400" dirty="0"/>
          </a:p>
          <a:p>
            <a:pPr marL="0" indent="0">
              <a:buNone/>
            </a:pPr>
            <a:endParaRPr kumimoji="0" lang="en-US" altLang="ja-JP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87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24699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の役割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043736" y="3458806"/>
            <a:ext cx="6520994" cy="1854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*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記録</a:t>
            </a:r>
            <a:endParaRPr lang="en-US" altLang="ja-JP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en-US" altLang="ja-JP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居室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('1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階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', '2</a:t>
            </a:r>
            <a:r>
              <a:rPr lang="ja-JP" alt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階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');</a:t>
            </a:r>
          </a:p>
          <a:p>
            <a:pPr marL="0" indent="0">
              <a:buNone/>
            </a:pPr>
            <a:endParaRPr lang="ja-JP" altLang="en-US" sz="18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1800" dirty="0">
              <a:latin typeface="Inconsolata" panose="020B0609030003000000" pitchFamily="49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479871" y="4984658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5608936" y="4984658"/>
            <a:ext cx="142875" cy="63951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4630129" y="5055913"/>
            <a:ext cx="50006" cy="8256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814336" y="5798587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半角丸かっこ</a:t>
            </a:r>
            <a:endParaRPr lang="en-US" altLang="ja-JP" sz="2100" dirty="0"/>
          </a:p>
          <a:p>
            <a:r>
              <a:rPr kumimoji="1" lang="ja-JP" altLang="en-US" sz="2100" dirty="0"/>
              <a:t>で囲む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8936" y="5747725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半角丸かっこ</a:t>
            </a:r>
            <a:endParaRPr lang="en-US" altLang="ja-JP" sz="2100" dirty="0"/>
          </a:p>
          <a:p>
            <a:r>
              <a:rPr kumimoji="1" lang="ja-JP" altLang="en-US" sz="2100" dirty="0"/>
              <a:t>で囲む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81926" y="5982812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半角の</a:t>
            </a:r>
            <a:endParaRPr lang="en-US" altLang="ja-JP" sz="2100" dirty="0"/>
          </a:p>
          <a:p>
            <a:r>
              <a:rPr kumimoji="1" lang="ja-JP" altLang="en-US" sz="2100" dirty="0"/>
              <a:t>カンマ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A356AA-E8C1-448C-B963-652A0D402822}"/>
              </a:ext>
            </a:extLst>
          </p:cNvPr>
          <p:cNvSpPr txBox="1"/>
          <p:nvPr/>
        </p:nvSpPr>
        <p:spPr>
          <a:xfrm>
            <a:off x="241624" y="1110357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複数の値</a:t>
            </a:r>
            <a:r>
              <a:rPr kumimoji="1" lang="ja-JP" altLang="en-US" sz="2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比較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そのうち１つの値でも一致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するものを結果とする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27100" y="2431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/>
              <a:t>「</a:t>
            </a:r>
            <a:r>
              <a:rPr lang="ja-JP" altLang="en-US" sz="2400" b="1" dirty="0"/>
              <a:t>居室が</a:t>
            </a:r>
            <a:r>
              <a:rPr lang="en-US" altLang="ja-JP" sz="2400" b="1" dirty="0"/>
              <a:t>'1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または</a:t>
            </a:r>
            <a:r>
              <a:rPr lang="en-US" altLang="ja-JP" sz="2400" b="1" dirty="0"/>
              <a:t>'2</a:t>
            </a:r>
            <a:r>
              <a:rPr lang="ja-JP" altLang="en-US" sz="2400" b="1" dirty="0"/>
              <a:t>階</a:t>
            </a:r>
            <a:r>
              <a:rPr lang="en-US" altLang="ja-JP" sz="2400" b="1" dirty="0"/>
              <a:t>'</a:t>
            </a:r>
            <a:r>
              <a:rPr lang="ja-JP" altLang="en-US" sz="2400" dirty="0"/>
              <a:t>」のいずれかに一致する行を選択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81640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重複行の除去、集約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00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DISTINCT </a:t>
            </a:r>
            <a:r>
              <a:rPr kumimoji="1" lang="ja-JP" altLang="en-US" dirty="0"/>
              <a:t>は重複行の除去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3909" y="1586984"/>
            <a:ext cx="338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ja-JP" altLang="en-US" sz="2400" dirty="0">
                <a:solidFill>
                  <a:prstClr val="black"/>
                </a:solidFill>
              </a:rPr>
              <a:t>居室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99940" y="1586984"/>
            <a:ext cx="454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SELECT DISTINCT </a:t>
            </a:r>
            <a:r>
              <a:rPr lang="ja-JP" altLang="en-US" sz="2400" dirty="0">
                <a:solidFill>
                  <a:prstClr val="black"/>
                </a:solidFill>
              </a:rPr>
              <a:t>居室 </a:t>
            </a: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endParaRPr lang="ja-JP" altLang="en-US" sz="2400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15934"/>
              </p:ext>
            </p:extLst>
          </p:nvPr>
        </p:nvGraphicFramePr>
        <p:xfrm>
          <a:off x="1149718" y="3157287"/>
          <a:ext cx="107081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21516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結果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68171"/>
              </p:ext>
            </p:extLst>
          </p:nvPr>
        </p:nvGraphicFramePr>
        <p:xfrm>
          <a:off x="5613768" y="3157287"/>
          <a:ext cx="10708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3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67921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062258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集約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15950" y="644893"/>
            <a:ext cx="718185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ja-JP" sz="2400" b="1" dirty="0"/>
              <a:t>AVG, MAX, MIN, SUM</a:t>
            </a:r>
            <a:r>
              <a:rPr lang="en-US" altLang="ja-JP" sz="2400" dirty="0"/>
              <a:t>: </a:t>
            </a:r>
            <a:r>
              <a:rPr lang="ja-JP" altLang="en-US" sz="2400" dirty="0"/>
              <a:t>平均、最大、最小、合計</a:t>
            </a:r>
            <a:endParaRPr lang="en-US" altLang="ja-JP" sz="2400" dirty="0"/>
          </a:p>
          <a:p>
            <a:pPr>
              <a:spcBef>
                <a:spcPts val="600"/>
              </a:spcBef>
              <a:defRPr/>
            </a:pPr>
            <a:r>
              <a:rPr lang="en-US" altLang="ja-JP" sz="2400" b="1" dirty="0"/>
              <a:t>COUNT</a:t>
            </a:r>
            <a:r>
              <a:rPr lang="en-US" altLang="ja-JP" sz="2400" dirty="0"/>
              <a:t>: </a:t>
            </a:r>
            <a:r>
              <a:rPr lang="ja-JP" altLang="en-US" sz="2400" dirty="0"/>
              <a:t>行数</a:t>
            </a:r>
            <a:endParaRPr lang="en-US" altLang="ja-JP" sz="2400" dirty="0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65671"/>
              </p:ext>
            </p:extLst>
          </p:nvPr>
        </p:nvGraphicFramePr>
        <p:xfrm>
          <a:off x="146418" y="2300037"/>
          <a:ext cx="43420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得点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徳川家康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源義経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西郷隆盛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3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豊臣秀吉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  <a:r>
                        <a:rPr lang="ja-JP" altLang="en-US" sz="24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/>
                        <a:t>織田信長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2</a:t>
                      </a:r>
                      <a:r>
                        <a:rPr lang="ja-JP" altLang="en-US" sz="24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72077" y="174551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記録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30255" y="1641587"/>
            <a:ext cx="4194161" cy="5370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AVG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82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MAX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90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MIN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75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SUM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	410</a:t>
            </a:r>
          </a:p>
          <a:p>
            <a:pPr>
              <a:spcBef>
                <a:spcPts val="600"/>
              </a:spcBef>
              <a:defRPr/>
            </a:pPr>
            <a:endParaRPr lang="en-US" altLang="ja-JP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082800"/>
            <a:ext cx="6355868" cy="3219450"/>
          </a:xfrm>
        </p:spPr>
        <p:txBody>
          <a:bodyPr>
            <a:noAutofit/>
          </a:bodyPr>
          <a:lstStyle/>
          <a:p>
            <a:pPr marL="457200" indent="-457200">
              <a:buAutoNum type="circleNumDbPlain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テーブルによるデータ管理の理解</a:t>
            </a: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の柔軟性の理解</a:t>
            </a: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によるデータアクセスのスキル向上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05267"/>
              </p:ext>
            </p:extLst>
          </p:nvPr>
        </p:nvGraphicFramePr>
        <p:xfrm>
          <a:off x="114300" y="654050"/>
          <a:ext cx="9074150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テーブルのすべて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「居室」の列</a:t>
                      </a:r>
                      <a:r>
                        <a:rPr kumimoji="1" lang="ja-JP" altLang="en-US" sz="2000" b="0" dirty="0"/>
                        <a:t>をすべて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DISTINCT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重複行</a:t>
                      </a:r>
                      <a:r>
                        <a:rPr kumimoji="1" lang="ja-JP" altLang="en-US" sz="2000" b="0" dirty="0"/>
                        <a:t>（同じ値の行）を</a:t>
                      </a:r>
                      <a:r>
                        <a:rPr kumimoji="1" lang="ja-JP" altLang="en-US" sz="2000" b="1" dirty="0"/>
                        <a:t>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&gt; 80;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より大きい</a:t>
                      </a:r>
                      <a:r>
                        <a:rPr lang="ja-JP" altLang="en-US" sz="2000" dirty="0"/>
                        <a:t>」行を選択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80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以上かつ</a:t>
                      </a:r>
                      <a:r>
                        <a:rPr lang="en-US" altLang="ja-JP" sz="2000" b="1" dirty="0"/>
                        <a:t>85</a:t>
                      </a:r>
                      <a:r>
                        <a:rPr lang="ja-JP" altLang="en-US" sz="2000" b="1" dirty="0"/>
                        <a:t>以下</a:t>
                      </a:r>
                      <a:r>
                        <a:rPr lang="ja-JP" altLang="en-US" sz="2000" dirty="0"/>
                        <a:t>」の範囲にある行を選択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AVG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すべての</a:t>
                      </a:r>
                      <a:r>
                        <a:rPr kumimoji="1" lang="ja-JP" altLang="en-US" sz="2000" b="1" dirty="0"/>
                        <a:t>「得点」の値</a:t>
                      </a:r>
                      <a:r>
                        <a:rPr kumimoji="1" lang="ja-JP" altLang="en-US" sz="2000" b="0" dirty="0"/>
                        <a:t>の</a:t>
                      </a:r>
                      <a:r>
                        <a:rPr kumimoji="1" lang="ja-JP" altLang="en-US" sz="2000" b="1" dirty="0"/>
                        <a:t>平均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LIKE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'%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で終わる</a:t>
                      </a:r>
                      <a:r>
                        <a:rPr lang="ja-JP" altLang="en-US" sz="2000" dirty="0"/>
                        <a:t>」行を選択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('1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', '2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')</a:t>
                      </a:r>
                      <a:endParaRPr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'1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または</a:t>
                      </a:r>
                      <a:r>
                        <a:rPr lang="en-US" altLang="ja-JP" sz="2000" b="1" dirty="0"/>
                        <a:t>'2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dirty="0"/>
                        <a:t>」のいずれかに一致する行を選択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8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2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44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による問い合わせ（クエリ）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選択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DISTINCT </a:t>
            </a:r>
            <a:r>
              <a:rPr lang="ja-JP" altLang="en-US" b="1" dirty="0"/>
              <a:t>による重複行除去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パターンマッチング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 </a:t>
            </a:r>
            <a:r>
              <a:rPr lang="ja-JP" altLang="en-US" b="1" dirty="0"/>
              <a:t>を用いた条件指定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953795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②「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③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6D43148-4B03-4D26-5A01-6C0AFF1B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6" y="3420087"/>
            <a:ext cx="4724593" cy="13122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363C4E6-B2B4-B231-30BB-7E7CA02A4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5" y="4723441"/>
            <a:ext cx="4756344" cy="229557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8E4C49-B72B-48EE-3BD4-1B19DC818375}"/>
              </a:ext>
            </a:extLst>
          </p:cNvPr>
          <p:cNvSpPr/>
          <p:nvPr/>
        </p:nvSpPr>
        <p:spPr>
          <a:xfrm>
            <a:off x="4144879" y="3420087"/>
            <a:ext cx="1149016" cy="291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727E21-7023-FD63-3F88-C55D9DB99F10}"/>
              </a:ext>
            </a:extLst>
          </p:cNvPr>
          <p:cNvSpPr/>
          <p:nvPr/>
        </p:nvSpPr>
        <p:spPr>
          <a:xfrm>
            <a:off x="4042611" y="4480494"/>
            <a:ext cx="727910" cy="291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7EEA57C-D8E9-3D1C-4B02-48AC2A8CA260}"/>
              </a:ext>
            </a:extLst>
          </p:cNvPr>
          <p:cNvSpPr/>
          <p:nvPr/>
        </p:nvSpPr>
        <p:spPr>
          <a:xfrm>
            <a:off x="865410" y="4723441"/>
            <a:ext cx="1360431" cy="1020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727B8E-391D-70C8-E0E4-FD3EDC1BF419}"/>
              </a:ext>
            </a:extLst>
          </p:cNvPr>
          <p:cNvSpPr/>
          <p:nvPr/>
        </p:nvSpPr>
        <p:spPr>
          <a:xfrm>
            <a:off x="865409" y="6028353"/>
            <a:ext cx="1360431" cy="69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51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7E64B48-E4F9-01E0-9141-6114031C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5" y="4806837"/>
            <a:ext cx="4702504" cy="20623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は不要なので消す）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F0B61C-8BF6-5C46-8CCC-25619C406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5" y="3357214"/>
            <a:ext cx="4759495" cy="13765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80;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80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85;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953795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8E4C49-B72B-48EE-3BD4-1B19DC818375}"/>
              </a:ext>
            </a:extLst>
          </p:cNvPr>
          <p:cNvSpPr/>
          <p:nvPr/>
        </p:nvSpPr>
        <p:spPr>
          <a:xfrm>
            <a:off x="3306679" y="3356341"/>
            <a:ext cx="2229182" cy="320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727E21-7023-FD63-3F88-C55D9DB99F10}"/>
              </a:ext>
            </a:extLst>
          </p:cNvPr>
          <p:cNvSpPr/>
          <p:nvPr/>
        </p:nvSpPr>
        <p:spPr>
          <a:xfrm>
            <a:off x="3172661" y="4478688"/>
            <a:ext cx="935790" cy="255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7EEA57C-D8E9-3D1C-4B02-48AC2A8CA260}"/>
              </a:ext>
            </a:extLst>
          </p:cNvPr>
          <p:cNvSpPr/>
          <p:nvPr/>
        </p:nvSpPr>
        <p:spPr>
          <a:xfrm>
            <a:off x="549105" y="4860047"/>
            <a:ext cx="4022895" cy="723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727B8E-391D-70C8-E0E4-FD3EDC1BF419}"/>
              </a:ext>
            </a:extLst>
          </p:cNvPr>
          <p:cNvSpPr/>
          <p:nvPr/>
        </p:nvSpPr>
        <p:spPr>
          <a:xfrm>
            <a:off x="549105" y="5911635"/>
            <a:ext cx="4022895" cy="628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51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94" y="2958535"/>
            <a:ext cx="6466006" cy="376924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は不要なので消す）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AVG</a:t>
            </a:r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ja-JP" altLang="en-US" sz="2400" dirty="0">
                <a:solidFill>
                  <a:prstClr val="black"/>
                </a:solidFill>
              </a:rPr>
              <a:t>得点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</a:rPr>
              <a:t>FROM </a:t>
            </a:r>
            <a:r>
              <a:rPr lang="ja-JP" altLang="en-US" sz="2400" dirty="0">
                <a:solidFill>
                  <a:prstClr val="black"/>
                </a:solidFill>
              </a:rPr>
              <a:t>記録</a:t>
            </a:r>
            <a:r>
              <a:rPr lang="en-US" altLang="ja-JP" sz="240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561631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⑧「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⑨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8E4C49-B72B-48EE-3BD4-1B19DC818375}"/>
              </a:ext>
            </a:extLst>
          </p:cNvPr>
          <p:cNvSpPr/>
          <p:nvPr/>
        </p:nvSpPr>
        <p:spPr>
          <a:xfrm>
            <a:off x="4386179" y="3002971"/>
            <a:ext cx="2229182" cy="320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727E21-7023-FD63-3F88-C55D9DB99F10}"/>
              </a:ext>
            </a:extLst>
          </p:cNvPr>
          <p:cNvSpPr/>
          <p:nvPr/>
        </p:nvSpPr>
        <p:spPr>
          <a:xfrm>
            <a:off x="4250454" y="5294675"/>
            <a:ext cx="1223246" cy="353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727B8E-391D-70C8-E0E4-FD3EDC1BF419}"/>
              </a:ext>
            </a:extLst>
          </p:cNvPr>
          <p:cNvSpPr/>
          <p:nvPr/>
        </p:nvSpPr>
        <p:spPr>
          <a:xfrm>
            <a:off x="321845" y="5687692"/>
            <a:ext cx="1259305" cy="628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73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5" y="4276423"/>
            <a:ext cx="4022895" cy="25251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0" y="3369041"/>
            <a:ext cx="3941890" cy="8978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は不要なので消す）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6" y="930208"/>
            <a:ext cx="870050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'%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記録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居室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E54B4C15-D628-EC8D-6838-62114A774702}"/>
              </a:ext>
            </a:extLst>
          </p:cNvPr>
          <p:cNvSpPr txBox="1">
            <a:spLocks/>
          </p:cNvSpPr>
          <p:nvPr/>
        </p:nvSpPr>
        <p:spPr>
          <a:xfrm>
            <a:off x="321845" y="1953795"/>
            <a:ext cx="8461208" cy="147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</a:rPr>
              <a:t>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Run SQL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」をクリック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文が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され、結果が表示される。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noProof="0" dirty="0">
                <a:solidFill>
                  <a:prstClr val="black"/>
                </a:solidFill>
              </a:rPr>
              <a:t>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下側のウインドウで、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8E4C49-B72B-48EE-3BD4-1B19DC818375}"/>
              </a:ext>
            </a:extLst>
          </p:cNvPr>
          <p:cNvSpPr/>
          <p:nvPr/>
        </p:nvSpPr>
        <p:spPr>
          <a:xfrm>
            <a:off x="2805029" y="3359492"/>
            <a:ext cx="2229182" cy="320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727E21-7023-FD63-3F88-C55D9DB99F10}"/>
              </a:ext>
            </a:extLst>
          </p:cNvPr>
          <p:cNvSpPr/>
          <p:nvPr/>
        </p:nvSpPr>
        <p:spPr>
          <a:xfrm>
            <a:off x="2429711" y="4263425"/>
            <a:ext cx="935790" cy="255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7EEA57C-D8E9-3D1C-4B02-48AC2A8CA260}"/>
              </a:ext>
            </a:extLst>
          </p:cNvPr>
          <p:cNvSpPr/>
          <p:nvPr/>
        </p:nvSpPr>
        <p:spPr>
          <a:xfrm>
            <a:off x="529555" y="4513422"/>
            <a:ext cx="3591596" cy="960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0727B8E-391D-70C8-E0E4-FD3EDC1BF419}"/>
              </a:ext>
            </a:extLst>
          </p:cNvPr>
          <p:cNvSpPr/>
          <p:nvPr/>
        </p:nvSpPr>
        <p:spPr>
          <a:xfrm>
            <a:off x="529554" y="5737933"/>
            <a:ext cx="3591597" cy="820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184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</a:t>
            </a:r>
            <a:endParaRPr lang="en-US" altLang="ja-JP" sz="2400" dirty="0"/>
          </a:p>
          <a:p>
            <a:r>
              <a:rPr lang="ja-JP" altLang="en-US" sz="2400" dirty="0"/>
              <a:t>テーブル「記録」を使用してください</a:t>
            </a:r>
            <a:endParaRPr lang="en-US" altLang="ja-JP" sz="2400" dirty="0"/>
          </a:p>
          <a:p>
            <a:r>
              <a:rPr kumimoji="1" lang="ja-JP" altLang="en-US" sz="2400" dirty="0"/>
              <a:t>後ろのページに解答例を載せているので活用してください</a:t>
            </a:r>
            <a:endParaRPr kumimoji="1" lang="en-US" altLang="ja-JP" sz="2400" dirty="0"/>
          </a:p>
          <a:p>
            <a:r>
              <a:rPr lang="en-US" altLang="ja-JP" sz="2400" dirty="0" err="1"/>
              <a:t>SQLFiddle</a:t>
            </a:r>
            <a:r>
              <a:rPr lang="en-US" altLang="ja-JP" sz="2400" dirty="0"/>
              <a:t> </a:t>
            </a:r>
            <a:r>
              <a:rPr lang="ja-JP" altLang="en-US" sz="2400"/>
              <a:t>などを利用し、実際に実行してみると、理解が進み、自分で間違いに気づくこともでき効果的です。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5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5731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自習１．</a:t>
            </a:r>
            <a:r>
              <a:rPr kumimoji="0" lang="ja-JP" altLang="ja-JP" sz="2400" b="1" dirty="0">
                <a:latin typeface="メイリオ" panose="020B0604030504040204" pitchFamily="50" charset="-128"/>
              </a:rPr>
              <a:t>得点が80以上の人物を選択する</a:t>
            </a:r>
            <a:endParaRPr kumimoji="0" lang="en-US" altLang="ja-JP" sz="2400" b="1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0" lang="ja-JP" altLang="ja-JP" sz="2400" dirty="0">
              <a:latin typeface="メイリオ" panose="020B0604030504040204" pitchFamily="50" charset="-128"/>
            </a:endParaRP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目的</a:t>
            </a:r>
            <a:r>
              <a:rPr kumimoji="0" lang="ja-JP" altLang="ja-JP" dirty="0">
                <a:latin typeface="メイリオ" panose="020B0604030504040204" pitchFamily="50" charset="-128"/>
              </a:rPr>
              <a:t>: WHERE句を使用して特定の条件を満</a:t>
            </a:r>
            <a:r>
              <a:rPr kumimoji="0" lang="ja-JP" altLang="en-US" dirty="0">
                <a:latin typeface="メイリオ" panose="020B0604030504040204" pitchFamily="50" charset="-128"/>
              </a:rPr>
              <a:t>たす行を選択する</a:t>
            </a:r>
            <a:r>
              <a:rPr kumimoji="0" lang="ja-JP" altLang="ja-JP" dirty="0">
                <a:latin typeface="メイリオ" panose="020B0604030504040204" pitchFamily="50" charset="-128"/>
              </a:rPr>
              <a:t>方法を学ぶ</a:t>
            </a:r>
            <a:br>
              <a:rPr kumimoji="0" lang="en-US" altLang="ja-JP" dirty="0">
                <a:latin typeface="メイリオ" panose="020B0604030504040204" pitchFamily="50" charset="-128"/>
              </a:rPr>
            </a:br>
            <a:endParaRPr kumimoji="0" lang="en-US" altLang="ja-JP" dirty="0">
              <a:latin typeface="メイリオ" panose="020B0604030504040204" pitchFamily="50" charset="-128"/>
            </a:endParaRP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得点が80以上のすべての人物を選択してください。</a:t>
            </a:r>
          </a:p>
          <a:p>
            <a:pPr marL="0" lvl="1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kumimoji="0" lang="ja-JP" altLang="ja-JP" b="1" dirty="0">
                <a:latin typeface="メイリオ" panose="020B0604030504040204" pitchFamily="50" charset="-128"/>
              </a:rPr>
              <a:t>ヒント</a:t>
            </a:r>
            <a:r>
              <a:rPr kumimoji="0" lang="ja-JP" altLang="ja-JP" dirty="0">
                <a:latin typeface="メイリオ" panose="020B0604030504040204" pitchFamily="50" charset="-128"/>
              </a:rPr>
              <a:t>: WHERE句を使用して得点の条件を指定</a:t>
            </a:r>
          </a:p>
          <a:p>
            <a:pPr marL="0" indent="0">
              <a:buNone/>
            </a:pP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E81D74-A268-D048-6673-B27BEEA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71" y="220510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1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621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自習２．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階に住む人物の名前を重複なく選択する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b="1" dirty="0"/>
          </a:p>
          <a:p>
            <a:pPr marL="0" indent="0">
              <a:buNone/>
            </a:pPr>
            <a:r>
              <a:rPr lang="ja-JP" altLang="en-US" sz="2400" b="1" dirty="0"/>
              <a:t>目的</a:t>
            </a:r>
            <a:r>
              <a:rPr lang="en-US" altLang="ja-JP" sz="2400" dirty="0"/>
              <a:t>: DISTINCT</a:t>
            </a:r>
            <a:r>
              <a:rPr lang="ja-JP" altLang="en-US" sz="2400" dirty="0"/>
              <a:t>を使用して重複する値を排除する方法を学ぶ。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1</a:t>
            </a:r>
            <a:r>
              <a:rPr lang="ja-JP" altLang="en-US" sz="2400" b="1" dirty="0"/>
              <a:t>階に住む人物の名前を選択してください。そのとき、重複なく表示するようにしてください。</a:t>
            </a:r>
          </a:p>
          <a:p>
            <a:pPr marL="0" indent="0">
              <a:buNone/>
            </a:pPr>
            <a:r>
              <a:rPr lang="ja-JP" altLang="en-US" sz="2400" b="1" dirty="0"/>
              <a:t>ヒント</a:t>
            </a:r>
            <a:r>
              <a:rPr lang="en-US" altLang="ja-JP" sz="2400" dirty="0"/>
              <a:t>: DISTINCT</a:t>
            </a:r>
            <a:r>
              <a:rPr lang="ja-JP" altLang="en-US" sz="2400" dirty="0"/>
              <a:t>と</a:t>
            </a:r>
            <a:r>
              <a:rPr lang="en-US" altLang="ja-JP" sz="2400" dirty="0"/>
              <a:t>WHERE</a:t>
            </a:r>
            <a:r>
              <a:rPr lang="ja-JP" altLang="en-US" sz="2400" dirty="0"/>
              <a:t>句を組み合わせて使用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8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SELECT, FROM, WHERE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の役割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WHERE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による選択、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重複の排除、集約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621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</a:t>
            </a:r>
            <a:r>
              <a:rPr lang="ja-JP" altLang="en-US" sz="2400" dirty="0"/>
              <a:t>３．</a:t>
            </a:r>
            <a:r>
              <a:rPr lang="ja-JP" altLang="en-US" sz="2400" b="1" dirty="0"/>
              <a:t>得点が</a:t>
            </a:r>
            <a:r>
              <a:rPr lang="en-US" altLang="ja-JP" sz="2400" b="1" dirty="0"/>
              <a:t>70</a:t>
            </a:r>
            <a:r>
              <a:rPr lang="ja-JP" altLang="en-US" sz="2400" b="1" dirty="0"/>
              <a:t>から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の範囲内の人物の名前と居室を選択</a:t>
            </a:r>
            <a:endParaRPr lang="en-US" altLang="ja-JP" sz="2400" b="1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目的</a:t>
            </a:r>
            <a:r>
              <a:rPr lang="en-US" altLang="ja-JP" sz="2400" dirty="0"/>
              <a:t>: BETWEEN</a:t>
            </a:r>
            <a:r>
              <a:rPr lang="ja-JP" altLang="en-US" sz="2400" dirty="0"/>
              <a:t>を使用して、特定の範囲内のデータを選択する方法を学ぶ。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BETWEEN </a:t>
            </a:r>
            <a:r>
              <a:rPr lang="ja-JP" altLang="en-US" sz="2400" b="1" dirty="0"/>
              <a:t>を用いて、得点が</a:t>
            </a:r>
            <a:r>
              <a:rPr lang="en-US" altLang="ja-JP" sz="2400" b="1" dirty="0"/>
              <a:t>70</a:t>
            </a:r>
            <a:r>
              <a:rPr lang="ja-JP" altLang="en-US" sz="2400" b="1" dirty="0"/>
              <a:t>から</a:t>
            </a:r>
            <a:r>
              <a:rPr lang="en-US" altLang="ja-JP" sz="2400" b="1" dirty="0"/>
              <a:t>90</a:t>
            </a:r>
            <a:r>
              <a:rPr lang="ja-JP" altLang="en-US" sz="2400" b="1" dirty="0"/>
              <a:t>の範囲内のすべての人物の名前と居室を選択してください。得点が </a:t>
            </a:r>
            <a:r>
              <a:rPr lang="en-US" altLang="ja-JP" sz="2400" b="1" dirty="0"/>
              <a:t>70, 90 </a:t>
            </a:r>
            <a:r>
              <a:rPr lang="ja-JP" altLang="en-US" sz="2400" b="1" dirty="0"/>
              <a:t>の人も含めてください。</a:t>
            </a:r>
          </a:p>
          <a:p>
            <a:pPr marL="0" indent="0">
              <a:buNone/>
            </a:pPr>
            <a:r>
              <a:rPr lang="ja-JP" altLang="en-US" sz="2400" b="1" dirty="0"/>
              <a:t>ヒント</a:t>
            </a:r>
            <a:r>
              <a:rPr lang="en-US" altLang="ja-JP" sz="2400" dirty="0"/>
              <a:t>: BETWEEN </a:t>
            </a:r>
            <a:r>
              <a:rPr lang="ja-JP" altLang="en-US" sz="2400" dirty="0"/>
              <a:t>を使用して得点の範囲を指定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2"/>
            <a:ext cx="2057400" cy="363470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305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68" y="268736"/>
            <a:ext cx="8461208" cy="56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</a:t>
            </a:r>
            <a:r>
              <a:rPr kumimoji="1" lang="ja-JP" altLang="en-US" sz="2400" dirty="0"/>
              <a:t>４．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織田</a:t>
            </a:r>
            <a:r>
              <a:rPr lang="en-US" altLang="ja-JP" sz="2400" b="1" dirty="0"/>
              <a:t>'</a:t>
            </a:r>
            <a:r>
              <a:rPr kumimoji="1" lang="ja-JP" altLang="en-US" sz="2400" b="1" dirty="0"/>
              <a:t>で</a:t>
            </a:r>
            <a:r>
              <a:rPr lang="ja-JP" altLang="en-US" sz="2400" b="1" dirty="0"/>
              <a:t>始まる名前の</a:t>
            </a:r>
            <a:r>
              <a:rPr kumimoji="1" lang="ja-JP" altLang="en-US" sz="2400" b="1" dirty="0"/>
              <a:t>人を選択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  <a:p>
            <a:pPr marL="0" indent="0">
              <a:buNone/>
            </a:pPr>
            <a:r>
              <a:rPr kumimoji="1" lang="ja-JP" altLang="en-US" sz="2400" b="1" dirty="0"/>
              <a:t>目的</a:t>
            </a:r>
            <a:r>
              <a:rPr kumimoji="1" lang="en-US" altLang="ja-JP" sz="2400" dirty="0"/>
              <a:t>: LIKE</a:t>
            </a:r>
            <a:r>
              <a:rPr kumimoji="1" lang="ja-JP" altLang="en-US" sz="2400" dirty="0"/>
              <a:t>を使用して特定のパターンに一致する行を選択する方法を学ぶ。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'</a:t>
            </a:r>
            <a:r>
              <a:rPr lang="ja-JP" altLang="en-US" sz="2400" b="1" dirty="0"/>
              <a:t>織田</a:t>
            </a:r>
            <a:r>
              <a:rPr lang="en-US" altLang="ja-JP" sz="2400" b="1" dirty="0"/>
              <a:t>'</a:t>
            </a:r>
            <a:r>
              <a:rPr lang="ja-JP" altLang="en-US" sz="2400" b="1" dirty="0"/>
              <a:t>で始まる名前の人をすべて</a:t>
            </a:r>
            <a:r>
              <a:rPr kumimoji="1" lang="ja-JP" altLang="en-US" sz="2400" b="1" dirty="0"/>
              <a:t>選択してください</a:t>
            </a:r>
            <a:r>
              <a:rPr kumimoji="1" lang="ja-JP" altLang="en-US" sz="2400" dirty="0"/>
              <a:t>。</a:t>
            </a:r>
          </a:p>
          <a:p>
            <a:pPr marL="0" indent="0">
              <a:buNone/>
            </a:pPr>
            <a:r>
              <a:rPr kumimoji="1" lang="ja-JP" altLang="en-US" sz="2400" b="1" dirty="0"/>
              <a:t>ヒント</a:t>
            </a:r>
            <a:r>
              <a:rPr kumimoji="1" lang="en-US" altLang="ja-JP" sz="2400" dirty="0"/>
              <a:t>: LIKE</a:t>
            </a:r>
            <a:r>
              <a:rPr kumimoji="1" lang="ja-JP" altLang="en-US" sz="2400" dirty="0"/>
              <a:t>とワイルドカード</a:t>
            </a:r>
            <a:r>
              <a:rPr kumimoji="1" lang="en-US" altLang="ja-JP" sz="2400" dirty="0"/>
              <a:t>%</a:t>
            </a:r>
            <a:r>
              <a:rPr kumimoji="1" lang="ja-JP" altLang="en-US" sz="2400" dirty="0"/>
              <a:t>を使用してパターンマッチングを行います。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  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65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68" y="268736"/>
            <a:ext cx="8461208" cy="564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自習５</a:t>
            </a:r>
            <a:r>
              <a:rPr kumimoji="1" lang="ja-JP" altLang="en-US" sz="2400" dirty="0"/>
              <a:t>．</a:t>
            </a:r>
            <a:r>
              <a:rPr lang="ja-JP" altLang="en-US" sz="2400" b="1" dirty="0"/>
              <a:t>得点の最大値を得る</a:t>
            </a:r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  <a:p>
            <a:pPr marL="0" indent="0">
              <a:buNone/>
            </a:pPr>
            <a:r>
              <a:rPr kumimoji="1" lang="ja-JP" altLang="en-US" sz="2400" b="1" dirty="0"/>
              <a:t>目的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MAX </a:t>
            </a:r>
            <a:r>
              <a:rPr kumimoji="1" lang="ja-JP" altLang="en-US" sz="2400" dirty="0"/>
              <a:t>を使用して「得点」の列の最大値を得る方法を学ぶ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得点の最大値を得てください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ヒント</a:t>
            </a:r>
            <a:r>
              <a:rPr kumimoji="1" lang="en-US" altLang="ja-JP" sz="2400" dirty="0"/>
              <a:t>: SELECT </a:t>
            </a:r>
            <a:r>
              <a:rPr lang="en-US" altLang="ja-JP" sz="2400" dirty="0"/>
              <a:t>MAX(</a:t>
            </a:r>
            <a:r>
              <a:rPr lang="ja-JP" altLang="en-US" sz="2400" dirty="0"/>
              <a:t>得点</a:t>
            </a:r>
            <a:r>
              <a:rPr lang="en-US" altLang="ja-JP" sz="2400" dirty="0"/>
              <a:t>) </a:t>
            </a:r>
            <a:r>
              <a:rPr lang="ja-JP" altLang="en-US" sz="2400" dirty="0" err="1"/>
              <a:t>のように</a:t>
            </a:r>
            <a:r>
              <a:rPr lang="ja-JP" altLang="en-US" sz="2400" dirty="0"/>
              <a:t>書くことで、得点の最大値を得ることができます。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166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7E335-7414-191D-7302-419D8044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700"/>
            <a:ext cx="8461208" cy="5981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ja-JP" altLang="en-US" sz="2400" dirty="0"/>
              <a:t>自習１　</a:t>
            </a:r>
            <a:r>
              <a:rPr kumimoji="0" lang="ja-JP" altLang="en-US" sz="2400" b="1" dirty="0"/>
              <a:t>解答</a:t>
            </a:r>
            <a:r>
              <a:rPr kumimoji="0" lang="ja-JP" altLang="ja-JP" sz="2400" b="1" dirty="0"/>
              <a:t>例</a:t>
            </a:r>
            <a:r>
              <a:rPr kumimoji="0" lang="ja-JP" altLang="ja-JP" sz="2400" dirty="0"/>
              <a:t>: </a:t>
            </a:r>
            <a:r>
              <a:rPr kumimoji="0" lang="ja-JP" altLang="ja-JP" sz="2400" dirty="0">
                <a:latin typeface="Arial Unicode MS"/>
              </a:rPr>
              <a:t>SELECT * FROM </a:t>
            </a:r>
            <a:r>
              <a:rPr kumimoji="0" lang="ja-JP" altLang="en-US" sz="2400" dirty="0">
                <a:latin typeface="Arial Unicode MS"/>
              </a:rPr>
              <a:t>記録</a:t>
            </a:r>
            <a:r>
              <a:rPr kumimoji="0" lang="ja-JP" altLang="ja-JP" sz="2400" dirty="0">
                <a:latin typeface="Arial Unicode MS"/>
              </a:rPr>
              <a:t> WHERE 得点 &gt;= 80;</a:t>
            </a:r>
            <a:endParaRPr kumimoji="0" lang="en-US" altLang="ja-JP" sz="2400" dirty="0">
              <a:latin typeface="Arial Unicode MS"/>
            </a:endParaRPr>
          </a:p>
          <a:p>
            <a:pPr marL="0" indent="0">
              <a:buNone/>
            </a:pPr>
            <a:r>
              <a:rPr lang="ja-JP" altLang="en-US" sz="2400" dirty="0"/>
              <a:t>自習２　</a:t>
            </a:r>
            <a:r>
              <a:rPr lang="ja-JP" altLang="en-US" sz="2400" b="1" dirty="0"/>
              <a:t>解答例</a:t>
            </a:r>
            <a:r>
              <a:rPr lang="en-US" altLang="ja-JP" sz="2400" dirty="0"/>
              <a:t>: SELECT DISTINCT </a:t>
            </a:r>
            <a:r>
              <a:rPr lang="ja-JP" altLang="en-US" sz="2400" dirty="0"/>
              <a:t>名前 </a:t>
            </a:r>
            <a:r>
              <a:rPr lang="en-US" altLang="ja-JP" sz="2400" dirty="0"/>
              <a:t>FROM </a:t>
            </a:r>
            <a:r>
              <a:rPr lang="ja-JP" altLang="en-US" sz="2400" dirty="0"/>
              <a:t>記録</a:t>
            </a:r>
            <a:r>
              <a:rPr lang="en-US" altLang="ja-JP" sz="2400" dirty="0"/>
              <a:t> WHERE </a:t>
            </a:r>
            <a:r>
              <a:rPr lang="ja-JP" altLang="en-US" sz="2400" dirty="0"/>
              <a:t>居室 </a:t>
            </a:r>
            <a:r>
              <a:rPr lang="en-US" altLang="ja-JP" sz="2400" dirty="0"/>
              <a:t>= '1</a:t>
            </a:r>
            <a:r>
              <a:rPr lang="ja-JP" altLang="en-US" sz="2400" dirty="0"/>
              <a:t>階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r>
              <a:rPr lang="ja-JP" altLang="en-US" sz="2400" dirty="0"/>
              <a:t>自習３　</a:t>
            </a:r>
            <a:r>
              <a:rPr kumimoji="0" lang="ja-JP" altLang="en-US" sz="2400" b="1" dirty="0"/>
              <a:t>解答例</a:t>
            </a:r>
            <a:r>
              <a:rPr kumimoji="0" lang="en-US" altLang="ja-JP" sz="2400" b="1" dirty="0"/>
              <a:t>: </a:t>
            </a:r>
            <a:r>
              <a:rPr kumimoji="0" lang="en-US" altLang="ja-JP" sz="2400" dirty="0"/>
              <a:t>SELECT </a:t>
            </a:r>
            <a:r>
              <a:rPr kumimoji="0" lang="ja-JP" altLang="en-US" sz="2400" dirty="0"/>
              <a:t>名前</a:t>
            </a:r>
            <a:r>
              <a:rPr kumimoji="0" lang="en-US" altLang="ja-JP" sz="2400" dirty="0"/>
              <a:t>, </a:t>
            </a:r>
            <a:r>
              <a:rPr kumimoji="0" lang="ja-JP" altLang="en-US" sz="2400" dirty="0"/>
              <a:t>居室 </a:t>
            </a:r>
            <a:r>
              <a:rPr kumimoji="0" lang="en-US" altLang="ja-JP" sz="2400" dirty="0"/>
              <a:t>FROM </a:t>
            </a:r>
            <a:r>
              <a:rPr kumimoji="0" lang="ja-JP" altLang="en-US" sz="2400" dirty="0"/>
              <a:t>記録</a:t>
            </a:r>
            <a:r>
              <a:rPr kumimoji="0" lang="en-US" altLang="ja-JP" sz="2400" dirty="0"/>
              <a:t> WHERE </a:t>
            </a:r>
            <a:r>
              <a:rPr kumimoji="0" lang="ja-JP" altLang="en-US" sz="2400" dirty="0"/>
              <a:t>得点 </a:t>
            </a:r>
            <a:r>
              <a:rPr kumimoji="0" lang="en-US" altLang="ja-JP" sz="2400" dirty="0"/>
              <a:t>BETWEEN 70 AND 90; </a:t>
            </a:r>
          </a:p>
          <a:p>
            <a:pPr marL="0" indent="0">
              <a:buNone/>
            </a:pPr>
            <a:r>
              <a:rPr lang="ja-JP" altLang="en-US" sz="2400" dirty="0"/>
              <a:t>自習４　</a:t>
            </a:r>
            <a:r>
              <a:rPr lang="ja-JP" altLang="en-US" sz="2400" b="1" dirty="0"/>
              <a:t>解答例</a:t>
            </a:r>
            <a:r>
              <a:rPr lang="ja-JP" altLang="en-US" sz="2400" dirty="0"/>
              <a:t>：</a:t>
            </a:r>
            <a:r>
              <a:rPr lang="en-US" altLang="ja-JP" sz="2400" dirty="0"/>
              <a:t>SELECT * FROM </a:t>
            </a:r>
            <a:r>
              <a:rPr lang="ja-JP" altLang="en-US" sz="2400" dirty="0"/>
              <a:t>記録 </a:t>
            </a:r>
            <a:r>
              <a:rPr lang="en-US" altLang="ja-JP" sz="2400" dirty="0"/>
              <a:t>WHERE </a:t>
            </a:r>
            <a:r>
              <a:rPr lang="ja-JP" altLang="en-US" sz="2400" dirty="0"/>
              <a:t>名前 </a:t>
            </a:r>
            <a:r>
              <a:rPr lang="en-US" altLang="ja-JP" sz="2400" dirty="0"/>
              <a:t>LIKE '</a:t>
            </a:r>
            <a:r>
              <a:rPr lang="ja-JP" altLang="en-US" sz="2400" dirty="0"/>
              <a:t>織田</a:t>
            </a:r>
            <a:r>
              <a:rPr lang="en-US" altLang="ja-JP" sz="2400" dirty="0"/>
              <a:t>%';</a:t>
            </a:r>
          </a:p>
          <a:p>
            <a:pPr marL="0" indent="0">
              <a:buNone/>
            </a:pPr>
            <a:r>
              <a:rPr lang="ja-JP" altLang="en-US" sz="2400" dirty="0"/>
              <a:t>自習５　</a:t>
            </a:r>
            <a:r>
              <a:rPr lang="ja-JP" altLang="en-US" sz="2400" b="1" dirty="0"/>
              <a:t>解答例</a:t>
            </a:r>
            <a:r>
              <a:rPr lang="ja-JP" altLang="en-US" sz="2400" dirty="0"/>
              <a:t>：</a:t>
            </a:r>
            <a:r>
              <a:rPr lang="en-US" altLang="ja-JP" sz="2400" dirty="0"/>
              <a:t>SELECT MAX(*) FROM;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0" lang="en-US" altLang="ja-JP" sz="2400" dirty="0"/>
          </a:p>
          <a:p>
            <a:pPr marL="0" indent="0">
              <a:buNone/>
            </a:pPr>
            <a:endParaRPr kumimoji="0" lang="ja-JP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74FA9-7466-1FCC-2F3A-BCB2B7EE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E81D74-A268-D048-6673-B27BEEA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71" y="220510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63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SQL</a:t>
            </a:r>
            <a:r>
              <a:rPr lang="ja-JP" altLang="en-US" sz="2000" b="1" dirty="0"/>
              <a:t>理解の前提知識</a:t>
            </a:r>
          </a:p>
          <a:p>
            <a:r>
              <a:rPr lang="ja-JP" altLang="en-US" sz="2000" b="1" dirty="0"/>
              <a:t>テーブル</a:t>
            </a:r>
            <a:r>
              <a:rPr lang="en-US" altLang="ja-JP" sz="2000" dirty="0"/>
              <a:t>: </a:t>
            </a:r>
            <a:r>
              <a:rPr lang="ja-JP" altLang="en-US" sz="2000" dirty="0"/>
              <a:t>データを表形式で保存する構造。</a:t>
            </a:r>
          </a:p>
          <a:p>
            <a:r>
              <a:rPr lang="ja-JP" altLang="en-US" sz="2000" b="1" dirty="0"/>
              <a:t>問い合わせ（クエリ）</a:t>
            </a:r>
            <a:r>
              <a:rPr lang="en-US" altLang="ja-JP" sz="2000" dirty="0"/>
              <a:t>: </a:t>
            </a:r>
            <a:r>
              <a:rPr lang="ja-JP" altLang="en-US" sz="2000" dirty="0"/>
              <a:t>データベースからデータを検索・加工するための指令。</a:t>
            </a:r>
            <a:r>
              <a:rPr lang="en-US" altLang="ja-JP" sz="2000" dirty="0"/>
              <a:t>SELECT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FROM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WHERE</a:t>
            </a:r>
            <a:r>
              <a:rPr lang="ja-JP" altLang="en-US" sz="2000" dirty="0"/>
              <a:t>などのコマンドが存在し、高度な操作も可能。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SQL</a:t>
            </a:r>
            <a:r>
              <a:rPr lang="ja-JP" altLang="en-US" sz="2000" b="1" dirty="0"/>
              <a:t>の </a:t>
            </a:r>
            <a:r>
              <a:rPr lang="en-US" altLang="ja-JP" sz="2000" b="1" dirty="0"/>
              <a:t>select, from, where</a:t>
            </a:r>
          </a:p>
          <a:p>
            <a:pPr marL="0" indent="0">
              <a:buNone/>
            </a:pPr>
            <a:r>
              <a:rPr lang="en-US" altLang="ja-JP" sz="2000" b="1" dirty="0"/>
              <a:t>select</a:t>
            </a:r>
          </a:p>
          <a:p>
            <a:r>
              <a:rPr lang="ja-JP" altLang="en-US" sz="2000" dirty="0"/>
              <a:t>問い合わせ（クエリ）のための基本的な命令。</a:t>
            </a:r>
            <a:endParaRPr lang="en-US" altLang="ja-JP" sz="2000" dirty="0"/>
          </a:p>
          <a:p>
            <a:r>
              <a:rPr lang="ja-JP" altLang="en-US" sz="2000" dirty="0"/>
              <a:t>取得したいデータの指定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from</a:t>
            </a:r>
          </a:p>
          <a:p>
            <a:r>
              <a:rPr lang="ja-JP" altLang="en-US" sz="2000" dirty="0"/>
              <a:t>データ取得の対象となるテーブルを指定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where</a:t>
            </a:r>
          </a:p>
          <a:p>
            <a:r>
              <a:rPr lang="ja-JP" altLang="en-US" sz="2000" dirty="0"/>
              <a:t>特定の条件を満たす行の選択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61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WHERE </a:t>
            </a:r>
            <a:r>
              <a:rPr lang="ja-JP" altLang="en-US" sz="2000" b="1" dirty="0"/>
              <a:t>による選択</a:t>
            </a:r>
          </a:p>
          <a:p>
            <a:pPr marL="0" indent="0">
              <a:buNone/>
            </a:pPr>
            <a:r>
              <a:rPr lang="ja-JP" altLang="en-US" sz="2000" dirty="0"/>
              <a:t>問い合わせ（クエリ）では、条件を指定してデータの行単位で選択。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得点 </a:t>
            </a:r>
            <a:r>
              <a:rPr lang="en-US" altLang="ja-JP" sz="2000" dirty="0"/>
              <a:t>&gt; 80</a:t>
            </a:r>
            <a:r>
              <a:rPr lang="ja-JP" altLang="en-US" sz="2000" dirty="0"/>
              <a:t> </a:t>
            </a:r>
            <a:r>
              <a:rPr lang="en-US" altLang="ja-JP" sz="2000" dirty="0"/>
              <a:t> </a:t>
            </a:r>
            <a:r>
              <a:rPr lang="ja-JP" altLang="en-US" sz="2000" b="1" dirty="0"/>
              <a:t>得点が</a:t>
            </a:r>
            <a:r>
              <a:rPr lang="en-US" altLang="ja-JP" sz="2000" b="1" dirty="0"/>
              <a:t>80</a:t>
            </a:r>
            <a:r>
              <a:rPr lang="ja-JP" altLang="en-US" sz="2000" b="1" dirty="0"/>
              <a:t>より大きい行</a:t>
            </a:r>
            <a:r>
              <a:rPr lang="ja-JP" altLang="en-US" sz="2000" dirty="0"/>
              <a:t>を選択。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得点 </a:t>
            </a:r>
            <a:r>
              <a:rPr lang="en-US" altLang="ja-JP" sz="2000" dirty="0"/>
              <a:t>BETWEEN 80 AND 85  </a:t>
            </a:r>
            <a:r>
              <a:rPr lang="ja-JP" altLang="en-US" sz="2000" b="1" dirty="0"/>
              <a:t>得点が</a:t>
            </a:r>
            <a:r>
              <a:rPr lang="en-US" altLang="ja-JP" sz="2000" b="1" dirty="0"/>
              <a:t>80</a:t>
            </a:r>
            <a:r>
              <a:rPr lang="ja-JP" altLang="en-US" sz="2000" b="1" dirty="0"/>
              <a:t>以上かつ</a:t>
            </a:r>
            <a:r>
              <a:rPr lang="en-US" altLang="ja-JP" sz="2000" b="1" dirty="0"/>
              <a:t>85</a:t>
            </a:r>
            <a:r>
              <a:rPr lang="ja-JP" altLang="en-US" sz="2000" b="1" dirty="0"/>
              <a:t>以下の行</a:t>
            </a:r>
            <a:r>
              <a:rPr lang="ja-JP" altLang="en-US" sz="2000" dirty="0"/>
              <a:t>を選択。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居室 </a:t>
            </a:r>
            <a:r>
              <a:rPr lang="en-US" altLang="ja-JP" sz="2000" dirty="0"/>
              <a:t>LIKE '%</a:t>
            </a:r>
            <a:r>
              <a:rPr lang="ja-JP" altLang="en-US" sz="2000" dirty="0"/>
              <a:t>階</a:t>
            </a:r>
            <a:r>
              <a:rPr lang="en-US" altLang="ja-JP" sz="2000" dirty="0"/>
              <a:t>';  </a:t>
            </a:r>
            <a:r>
              <a:rPr lang="ja-JP" altLang="en-US" sz="2000" b="1" dirty="0"/>
              <a:t>居室が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で終わる行を選択</a:t>
            </a:r>
            <a:r>
              <a:rPr lang="ja-JP" altLang="en-US" sz="2000" dirty="0"/>
              <a:t>。ワイルドカード（</a:t>
            </a:r>
            <a:r>
              <a:rPr lang="en-US" altLang="ja-JP" sz="2000" dirty="0"/>
              <a:t>%</a:t>
            </a:r>
            <a:r>
              <a:rPr lang="ja-JP" altLang="en-US" sz="2000" dirty="0"/>
              <a:t>）は任意の文字列を表す。</a:t>
            </a:r>
          </a:p>
          <a:p>
            <a:r>
              <a:rPr lang="en-US" altLang="ja-JP" sz="2000" dirty="0"/>
              <a:t>WHERE </a:t>
            </a:r>
            <a:r>
              <a:rPr lang="ja-JP" altLang="en-US" sz="2000" dirty="0"/>
              <a:t>居室 </a:t>
            </a:r>
            <a:r>
              <a:rPr lang="en-US" altLang="ja-JP" sz="2000" dirty="0"/>
              <a:t>IN ('1</a:t>
            </a:r>
            <a:r>
              <a:rPr lang="ja-JP" altLang="en-US" sz="2000" dirty="0"/>
              <a:t>階</a:t>
            </a:r>
            <a:r>
              <a:rPr lang="en-US" altLang="ja-JP" sz="2000" dirty="0"/>
              <a:t>', '2</a:t>
            </a:r>
            <a:r>
              <a:rPr lang="ja-JP" altLang="en-US" sz="2000" dirty="0"/>
              <a:t>階</a:t>
            </a:r>
            <a:r>
              <a:rPr lang="en-US" altLang="ja-JP" sz="2000" dirty="0"/>
              <a:t>')  </a:t>
            </a:r>
            <a:r>
              <a:rPr lang="ja-JP" altLang="en-US" sz="2000" b="1" dirty="0"/>
              <a:t>居室が</a:t>
            </a:r>
            <a:r>
              <a:rPr lang="en-US" altLang="ja-JP" sz="2000" b="1" dirty="0"/>
              <a:t>'1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b="1" dirty="0"/>
              <a:t>または</a:t>
            </a:r>
            <a:r>
              <a:rPr lang="en-US" altLang="ja-JP" sz="2000" b="1" dirty="0"/>
              <a:t>'2</a:t>
            </a:r>
            <a:r>
              <a:rPr lang="ja-JP" altLang="en-US" sz="2000" b="1" dirty="0"/>
              <a:t>階</a:t>
            </a:r>
            <a:r>
              <a:rPr lang="en-US" altLang="ja-JP" sz="2000" b="1" dirty="0"/>
              <a:t>'</a:t>
            </a:r>
            <a:r>
              <a:rPr lang="ja-JP" altLang="en-US" sz="2000" dirty="0"/>
              <a:t>に一致する行を選択。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658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 </a:t>
            </a:r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4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DISTINCT</a:t>
            </a:r>
            <a:r>
              <a:rPr lang="ja-JP" altLang="en-US" sz="2000" b="1" dirty="0"/>
              <a:t>は重複行の除去</a:t>
            </a:r>
            <a:endParaRPr lang="ja-JP" altLang="en-US" sz="2000" dirty="0"/>
          </a:p>
          <a:p>
            <a:r>
              <a:rPr lang="en-US" altLang="ja-JP" sz="2000" dirty="0"/>
              <a:t>SELECT </a:t>
            </a:r>
            <a:r>
              <a:rPr lang="ja-JP" altLang="en-US" sz="2000" dirty="0"/>
              <a:t>居室 </a:t>
            </a:r>
            <a:r>
              <a:rPr lang="en-US" altLang="ja-JP" sz="2000" dirty="0"/>
              <a:t>FROM </a:t>
            </a:r>
            <a:r>
              <a:rPr lang="ja-JP" altLang="en-US" sz="2000" dirty="0"/>
              <a:t>記録</a:t>
            </a:r>
            <a:endParaRPr lang="en-US" altLang="ja-JP" sz="2000" dirty="0"/>
          </a:p>
          <a:p>
            <a:r>
              <a:rPr lang="en-US" altLang="ja-JP" sz="2000" dirty="0"/>
              <a:t>SELECT DISTINCT </a:t>
            </a:r>
            <a:r>
              <a:rPr lang="ja-JP" altLang="en-US" sz="2000" dirty="0"/>
              <a:t>居室 </a:t>
            </a:r>
            <a:r>
              <a:rPr lang="en-US" altLang="ja-JP" sz="2000" dirty="0"/>
              <a:t>FROM </a:t>
            </a:r>
            <a:r>
              <a:rPr lang="ja-JP" altLang="en-US" sz="2000" dirty="0"/>
              <a:t>記録</a:t>
            </a:r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000" b="1" dirty="0"/>
              <a:t>集約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dirty="0"/>
              <a:t>AVG, MAX, MIN, SUM: </a:t>
            </a:r>
            <a:r>
              <a:rPr lang="ja-JP" altLang="en-US" sz="2000" dirty="0"/>
              <a:t>平均、最大、最小、合計。</a:t>
            </a:r>
          </a:p>
          <a:p>
            <a:r>
              <a:rPr lang="en-US" altLang="ja-JP" sz="2000" dirty="0"/>
              <a:t>SELECT AVG(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SELECT MAX(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SELECT MIN(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 </a:t>
            </a:r>
            <a:r>
              <a:rPr lang="ja-JP" altLang="en-US" sz="2000" dirty="0"/>
              <a:t>記録</a:t>
            </a:r>
            <a:r>
              <a:rPr lang="en-US" altLang="ja-JP" sz="2000" dirty="0"/>
              <a:t>;</a:t>
            </a:r>
          </a:p>
          <a:p>
            <a:r>
              <a:rPr lang="en-US" altLang="ja-JP" sz="2000" dirty="0"/>
              <a:t>SELECT SUM(</a:t>
            </a:r>
            <a:r>
              <a:rPr lang="ja-JP" altLang="en-US" sz="2000" dirty="0"/>
              <a:t>得点</a:t>
            </a:r>
            <a:r>
              <a:rPr lang="en-US" altLang="ja-JP" sz="2000" dirty="0"/>
              <a:t>) FROM</a:t>
            </a:r>
            <a:r>
              <a:rPr lang="ja-JP" altLang="en-US" sz="2000" dirty="0"/>
              <a:t> 記録</a:t>
            </a:r>
            <a:r>
              <a:rPr lang="en-US" altLang="ja-JP" sz="2000" dirty="0"/>
              <a:t>;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22623"/>
              </p:ext>
            </p:extLst>
          </p:nvPr>
        </p:nvGraphicFramePr>
        <p:xfrm>
          <a:off x="5505818" y="350587"/>
          <a:ext cx="10708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/>
                        <a:t>2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/>
                        <a:t>3</a:t>
                      </a:r>
                      <a:r>
                        <a:rPr lang="ja-JP" altLang="en-US" sz="180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571010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53576"/>
              </p:ext>
            </p:extLst>
          </p:nvPr>
        </p:nvGraphicFramePr>
        <p:xfrm>
          <a:off x="6885071" y="373197"/>
          <a:ext cx="107081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居室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2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3</a:t>
                      </a:r>
                      <a:r>
                        <a:rPr lang="ja-JP" altLang="en-US" sz="1800" dirty="0"/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819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527050"/>
            <a:ext cx="6355868" cy="2365288"/>
          </a:xfrm>
        </p:spPr>
        <p:txBody>
          <a:bodyPr>
            <a:noAutofit/>
          </a:bodyPr>
          <a:lstStyle/>
          <a:p>
            <a:pPr marL="457200" indent="-457200">
              <a:buAutoNum type="circleNumDbPlain"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テーブルによるデータ管理の理解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SELECT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FROM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WHERE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を学ぶことで、リレーショナルデータベース内のテーブルにデータをどのように管理するかについて深い理解が得られます。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の柔軟性の理解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は柔軟な言語です。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の柔軟性を学ぶことで、必要なデータを効率的に取得できるスキルを習得できます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。</a:t>
            </a:r>
          </a:p>
          <a:p>
            <a:pPr marL="0" indent="0">
              <a:buNone/>
            </a:pPr>
            <a:endParaRPr lang="ja-JP" altLang="en-US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によるデータアクセスのスキル向上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SELECT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FROM</a:t>
            </a:r>
            <a:r>
              <a:rPr lang="ja-JP" altLang="en-US" sz="2000" dirty="0" err="1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WHERE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を理解し、正確に使用できるようになることで、データベースから必要なデータを取得するスキルが向上します。これはデータ分析、レポート作成、ビジネスの意思決定において有用です。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2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1948" y="820231"/>
            <a:ext cx="404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右側のパネル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。SELECT</a:t>
            </a:r>
            <a:r>
              <a:rPr kumimoji="0" lang="en-US" altLang="ja-JP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などを入力。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1743561"/>
            <a:ext cx="7298182" cy="44976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6769" y="820231"/>
            <a:ext cx="416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左側のパネル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、データの追加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。SQLのCREATE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などを入力。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27185" y="1655180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426316" y="1568223"/>
            <a:ext cx="304362" cy="731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70253" y="4521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5353" y="65389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636691" y="6153456"/>
            <a:ext cx="149185" cy="352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014012" y="44885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90794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37765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0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データベース管理システムの選択（高度な機能）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9" y="2605019"/>
            <a:ext cx="8217322" cy="2651261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805254" y="2051050"/>
            <a:ext cx="369746" cy="553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698794" y="2605019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24011" y="1367589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5-1.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3026</Words>
  <Application>Microsoft Office PowerPoint</Application>
  <PresentationFormat>画面に合わせる (4:3)</PresentationFormat>
  <Paragraphs>464</Paragraphs>
  <Slides>47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47</vt:i4>
      </vt:variant>
    </vt:vector>
  </HeadingPairs>
  <TitlesOfParts>
    <vt:vector size="61" baseType="lpstr">
      <vt:lpstr>Arial Unicode MS</vt:lpstr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5. SQL 問い合わせの基本  SELECT、FROM、WHERE、DISTINCT、IN、BETWEEN、SQL 問い合わせの基本構造、SQL による集計（AVG, SUM, COUNTなど）</vt:lpstr>
      <vt:lpstr>アドバイス</vt:lpstr>
      <vt:lpstr>PowerPoint プレゼンテーション</vt:lpstr>
      <vt:lpstr>アウトライン</vt:lpstr>
      <vt:lpstr>SQLFiddle のサイトにアクセス</vt:lpstr>
      <vt:lpstr>SQLFiddle の画面</vt:lpstr>
      <vt:lpstr>SQLFiddle でのデータベース管理システムの選択（高度な機能）</vt:lpstr>
      <vt:lpstr>5-1. イントロダクション</vt:lpstr>
      <vt:lpstr>リレーショナルデータベースの仕組み</vt:lpstr>
      <vt:lpstr>リレーショナルデータベースの重要性</vt:lpstr>
      <vt:lpstr>SQL によるテーブル定義</vt:lpstr>
      <vt:lpstr>データ追加のSQL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自習</vt:lpstr>
      <vt:lpstr>5-2. SELECT、FROM、WHERE の役割</vt:lpstr>
      <vt:lpstr>SELECT, FROM, WHERE を学ぶことのメリット</vt:lpstr>
      <vt:lpstr>SQL の select, from, where</vt:lpstr>
      <vt:lpstr>SQL 理解のための前提知識</vt:lpstr>
      <vt:lpstr>テーブル「記録」からデータを取得するSQLの例</vt:lpstr>
      <vt:lpstr>5-3. WHERE による選択、INの役割</vt:lpstr>
      <vt:lpstr>WHERE による選択</vt:lpstr>
      <vt:lpstr>IN の役割</vt:lpstr>
      <vt:lpstr>5-4. 重複行の除去、集約</vt:lpstr>
      <vt:lpstr>DISTINCT は重複行の除去</vt:lpstr>
      <vt:lpstr>集約</vt:lpstr>
      <vt:lpstr>PowerPoint プレゼンテーション</vt:lpstr>
      <vt:lpstr>5-5. 演習</vt:lpstr>
      <vt:lpstr>演習２．SQL による問い合わせ（クエリ）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 ①</vt:lpstr>
      <vt:lpstr>全体まとめ ②</vt:lpstr>
      <vt:lpstr>全体まとめ ③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359</cp:revision>
  <dcterms:created xsi:type="dcterms:W3CDTF">2019-11-02T00:06:04Z</dcterms:created>
  <dcterms:modified xsi:type="dcterms:W3CDTF">2023-11-24T07:59:08Z</dcterms:modified>
</cp:coreProperties>
</file>