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8" r:id="rId3"/>
    <p:sldMasterId id="2147483683" r:id="rId4"/>
  </p:sldMasterIdLst>
  <p:notesMasterIdLst>
    <p:notesMasterId r:id="rId65"/>
  </p:notesMasterIdLst>
  <p:sldIdLst>
    <p:sldId id="872" r:id="rId5"/>
    <p:sldId id="868" r:id="rId6"/>
    <p:sldId id="1851" r:id="rId7"/>
    <p:sldId id="849" r:id="rId8"/>
    <p:sldId id="1852" r:id="rId9"/>
    <p:sldId id="859" r:id="rId10"/>
    <p:sldId id="953" r:id="rId11"/>
    <p:sldId id="955" r:id="rId12"/>
    <p:sldId id="980" r:id="rId13"/>
    <p:sldId id="963" r:id="rId14"/>
    <p:sldId id="1853" r:id="rId15"/>
    <p:sldId id="1383" r:id="rId16"/>
    <p:sldId id="994" r:id="rId17"/>
    <p:sldId id="1381" r:id="rId18"/>
    <p:sldId id="995" r:id="rId19"/>
    <p:sldId id="1858" r:id="rId20"/>
    <p:sldId id="894" r:id="rId21"/>
    <p:sldId id="1004" r:id="rId22"/>
    <p:sldId id="1387" r:id="rId23"/>
    <p:sldId id="1054" r:id="rId24"/>
    <p:sldId id="1051" r:id="rId25"/>
    <p:sldId id="1053" r:id="rId26"/>
    <p:sldId id="1026" r:id="rId27"/>
    <p:sldId id="1326" r:id="rId28"/>
    <p:sldId id="1030" r:id="rId29"/>
    <p:sldId id="1859" r:id="rId30"/>
    <p:sldId id="1403" r:id="rId31"/>
    <p:sldId id="979" r:id="rId32"/>
    <p:sldId id="1855" r:id="rId33"/>
    <p:sldId id="371" r:id="rId34"/>
    <p:sldId id="372" r:id="rId35"/>
    <p:sldId id="1857" r:id="rId36"/>
    <p:sldId id="1320" r:id="rId37"/>
    <p:sldId id="1101" r:id="rId38"/>
    <p:sldId id="1091" r:id="rId39"/>
    <p:sldId id="1090" r:id="rId40"/>
    <p:sldId id="988" r:id="rId41"/>
    <p:sldId id="1041" r:id="rId42"/>
    <p:sldId id="1111" r:id="rId43"/>
    <p:sldId id="1109" r:id="rId44"/>
    <p:sldId id="1133" r:id="rId45"/>
    <p:sldId id="1112" r:id="rId46"/>
    <p:sldId id="1044" r:id="rId47"/>
    <p:sldId id="1047" r:id="rId48"/>
    <p:sldId id="1860" r:id="rId49"/>
    <p:sldId id="1496" r:id="rId50"/>
    <p:sldId id="1097" r:id="rId51"/>
    <p:sldId id="1390" r:id="rId52"/>
    <p:sldId id="1436" r:id="rId53"/>
    <p:sldId id="603" r:id="rId54"/>
    <p:sldId id="1404" r:id="rId55"/>
    <p:sldId id="1405" r:id="rId56"/>
    <p:sldId id="1861" r:id="rId57"/>
    <p:sldId id="1419" r:id="rId58"/>
    <p:sldId id="1862" r:id="rId59"/>
    <p:sldId id="1426" r:id="rId60"/>
    <p:sldId id="1438" r:id="rId61"/>
    <p:sldId id="453" r:id="rId62"/>
    <p:sldId id="1220" r:id="rId63"/>
    <p:sldId id="1517" r:id="rId6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74" autoAdjust="0"/>
    <p:restoredTop sz="94660"/>
  </p:normalViewPr>
  <p:slideViewPr>
    <p:cSldViewPr snapToGrid="0">
      <p:cViewPr varScale="1">
        <p:scale>
          <a:sx n="61" d="100"/>
          <a:sy n="61" d="100"/>
        </p:scale>
        <p:origin x="224" y="28"/>
      </p:cViewPr>
      <p:guideLst/>
    </p:cSldViewPr>
  </p:slideViewPr>
  <p:notesTextViewPr>
    <p:cViewPr>
      <p:scale>
        <a:sx n="3" d="2"/>
        <a:sy n="3" d="2"/>
      </p:scale>
      <p:origin x="0" y="0"/>
    </p:cViewPr>
  </p:notesTextViewPr>
  <p:sorterViewPr>
    <p:cViewPr>
      <p:scale>
        <a:sx n="75" d="100"/>
        <a:sy n="75" d="100"/>
      </p:scale>
      <p:origin x="0" y="-1977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2025/1/24</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1</a:t>
            </a:fld>
            <a:endParaRPr kumimoji="1" lang="ja-JP" altLang="en-US"/>
          </a:p>
        </p:txBody>
      </p:sp>
    </p:spTree>
    <p:extLst>
      <p:ext uri="{BB962C8B-B14F-4D97-AF65-F5344CB8AC3E}">
        <p14:creationId xmlns:p14="http://schemas.microsoft.com/office/powerpoint/2010/main" val="3171833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4B5EE-1256-0974-9119-5E3E1F39F15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57DFE32-0267-79C8-0CE7-BA9430B728D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A2DFAB7-9780-23CF-D03D-31BB3322A29E}"/>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12BF144-3B82-50E4-A9C9-E40097494E6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36698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0E8EB-0F0B-A7CE-EC6B-97833A93CC4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31C3B64-9A31-2B0E-2DD3-8A9193E8C7E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617061A-32FB-47A3-8E70-69DAC93736B4}"/>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340E392-7F68-FEBF-50E4-17B8F42D5D2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35884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3223C1-63D0-4CA4-8D67-2118CF2CB84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7285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B7471-F356-260D-BBDA-F30240E021C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3C49F5A-7332-1849-DE82-D5C0956BBC9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FA322F5-A0BE-42F0-BFD1-A38A5D47C0D5}"/>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9C15EB5-2DE2-F3FD-E284-101D8BB6A92F}"/>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90109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4FD5D-5ACE-5068-FC90-1F86C37C3E5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E34FF8-52E1-6C70-E0B4-12ED6E815CD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5A0FE3F-000F-143F-A93B-FC4403A9C733}"/>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39BBB1E-4C54-F044-5850-56D8C6ED111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17973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D6072-C633-75DC-126F-A2C211B91C2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B81AF8D-1391-E0F8-11BF-991F96D1DF0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A2A5F8F-3830-0D09-C8BE-37E5992E757D}"/>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7E8CB0E-BB74-94A0-EDAE-9C04F3E0DA1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82399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EA128-6758-8BCE-5186-E4A03800EE8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E3BDB77-A514-C685-CC68-882CA5161A5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97413AC-0713-8639-DE8D-8B5AF35DC9A3}"/>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7A330E7-84A3-1F15-BBAB-72D8E92A876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18130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2025/1/24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9079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869630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0649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2025/1/24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212742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427410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532989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1964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232864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97503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7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2025/1/24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00816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372043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965397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082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06432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2025/1/24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5297415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2025/1/24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spTree>
    <p:extLst>
      <p:ext uri="{BB962C8B-B14F-4D97-AF65-F5344CB8AC3E}">
        <p14:creationId xmlns:p14="http://schemas.microsoft.com/office/powerpoint/2010/main" val="14984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00368734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2025/1/24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pic>
        <p:nvPicPr>
          <p:cNvPr id="7" name="図 6">
            <a:extLst>
              <a:ext uri="{FF2B5EF4-FFF2-40B4-BE49-F238E27FC236}">
                <a16:creationId xmlns:a16="http://schemas.microsoft.com/office/drawing/2014/main" id="{D9445425-3AD1-45CB-BDD6-281EC62A9D6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8622" y="90311"/>
            <a:ext cx="746942" cy="701311"/>
          </a:xfrm>
          <a:prstGeom prst="rect">
            <a:avLst/>
          </a:prstGeom>
        </p:spPr>
      </p:pic>
    </p:spTree>
    <p:extLst>
      <p:ext uri="{BB962C8B-B14F-4D97-AF65-F5344CB8AC3E}">
        <p14:creationId xmlns:p14="http://schemas.microsoft.com/office/powerpoint/2010/main" val="225714879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202020204" pitchFamily="34" charset="0"/>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badi" panose="020B0604020202020204" pitchFamily="34" charset="0"/>
                <a:ea typeface="メイリオ"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2800" b="0" i="0" u="none" strike="noStrike" kern="1200" cap="none" spc="0" normalizeH="0" baseline="0" noProof="0" dirty="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53053476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badi"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kkaneko.jp/de/ds/index.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ja-JP" altLang="en-US" sz="3600" dirty="0"/>
              <a:t>データベースシステム全体まとめ</a:t>
            </a:r>
            <a:br>
              <a:rPr lang="en-US" altLang="ja-JP" sz="3600" dirty="0"/>
            </a:br>
            <a:br>
              <a:rPr lang="en-US" altLang="ja-JP" sz="3600" dirty="0"/>
            </a:br>
            <a:endParaRPr lang="ja-JP" altLang="en-US" sz="3600" dirty="0">
              <a:solidFill>
                <a:schemeClr val="tx1"/>
              </a:solidFill>
            </a:endParaRPr>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1</a:t>
            </a:fld>
            <a:endParaRPr lang="ja-JP" altLang="en-US"/>
          </a:p>
        </p:txBody>
      </p:sp>
      <p:sp>
        <p:nvSpPr>
          <p:cNvPr id="8" name="サブタイトル 2"/>
          <p:cNvSpPr txBox="1">
            <a:spLocks/>
          </p:cNvSpPr>
          <p:nvPr/>
        </p:nvSpPr>
        <p:spPr>
          <a:xfrm>
            <a:off x="264319" y="3963945"/>
            <a:ext cx="8492223"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buFont typeface="Arial" panose="020B0604020202020204" pitchFamily="34" charset="0"/>
              <a:buNone/>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57200" indent="0" algn="ctr" defTabSz="914400" rtl="0" eaLnBrk="1" latinLnBrk="0" hangingPunct="1">
              <a:lnSpc>
                <a:spcPct val="100000"/>
              </a:lnSpc>
              <a:spcBef>
                <a:spcPts val="500"/>
              </a:spcBef>
              <a:buFont typeface="Arial" panose="020B0604020202020204" pitchFamily="34" charset="0"/>
              <a:buNone/>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914400" indent="0" algn="ctr" defTabSz="914400" rtl="0" eaLnBrk="1" latinLnBrk="0" hangingPunct="1">
              <a:lnSpc>
                <a:spcPct val="100000"/>
              </a:lnSpc>
              <a:spcBef>
                <a:spcPts val="500"/>
              </a:spcBef>
              <a:buFont typeface="Arial" panose="020B0604020202020204" pitchFamily="34" charset="0"/>
              <a:buNone/>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371600" indent="0" algn="ctr" defTabSz="914400" rtl="0" eaLnBrk="1" latinLnBrk="0" hangingPunct="1">
              <a:lnSpc>
                <a:spcPct val="100000"/>
              </a:lnSpc>
              <a:spcBef>
                <a:spcPts val="500"/>
              </a:spcBef>
              <a:buFont typeface="Arial" panose="020B0604020202020204" pitchFamily="34" charset="0"/>
              <a:buNone/>
              <a:defRPr kumimoji="1" sz="16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1828800" indent="0" algn="ctr" defTabSz="914400" rtl="0" eaLnBrk="1" latinLnBrk="0" hangingPunct="1">
              <a:lnSpc>
                <a:spcPct val="100000"/>
              </a:lnSpc>
              <a:spcBef>
                <a:spcPts val="500"/>
              </a:spcBef>
              <a:buFont typeface="Arial" panose="020B0604020202020204" pitchFamily="34" charset="0"/>
              <a:buNone/>
              <a:defRPr kumimoji="1" sz="16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800" dirty="0">
                <a:latin typeface="Arial" panose="020B0604020202020204" pitchFamily="34" charset="0"/>
              </a:rPr>
              <a:t>URL: </a:t>
            </a:r>
            <a:r>
              <a:rPr lang="en-US" altLang="ja-JP" sz="2800" dirty="0">
                <a:latin typeface="Arial" panose="020B0604020202020204" pitchFamily="34" charset="0"/>
                <a:hlinkClick r:id="rId3"/>
              </a:rPr>
              <a:t>https://</a:t>
            </a:r>
            <a:r>
              <a:rPr lang="en-US" altLang="ja-JP" sz="2800" dirty="0" err="1">
                <a:latin typeface="Arial" panose="020B0604020202020204" pitchFamily="34" charset="0"/>
                <a:hlinkClick r:id="rId3"/>
              </a:rPr>
              <a:t>www.kkaneko.jp</a:t>
            </a:r>
            <a:r>
              <a:rPr lang="en-US" altLang="ja-JP" sz="2800" dirty="0">
                <a:latin typeface="Arial" panose="020B0604020202020204" pitchFamily="34" charset="0"/>
                <a:hlinkClick r:id="rId3"/>
              </a:rPr>
              <a:t>/de/ds/</a:t>
            </a:r>
            <a:r>
              <a:rPr lang="en-US" altLang="ja-JP" sz="2800" dirty="0" err="1">
                <a:latin typeface="Arial" panose="020B0604020202020204" pitchFamily="34" charset="0"/>
                <a:hlinkClick r:id="rId3"/>
              </a:rPr>
              <a:t>index.html</a:t>
            </a:r>
            <a:endParaRPr lang="en-US" altLang="ja-JP" sz="2800" dirty="0">
              <a:latin typeface="Arial" panose="020B0604020202020204" pitchFamily="34" charset="0"/>
            </a:endParaRPr>
          </a:p>
          <a:p>
            <a:r>
              <a:rPr lang="ja-JP" altLang="en-US" sz="2800" dirty="0">
                <a:latin typeface="Arial" panose="020B0604020202020204" pitchFamily="34" charset="0"/>
              </a:rPr>
              <a:t>金子邦彦</a:t>
            </a:r>
          </a:p>
        </p:txBody>
      </p:sp>
      <p:pic>
        <p:nvPicPr>
          <p:cNvPr id="3" name="図 2">
            <a:extLst>
              <a:ext uri="{FF2B5EF4-FFF2-40B4-BE49-F238E27FC236}">
                <a16:creationId xmlns:a16="http://schemas.microsoft.com/office/drawing/2014/main" id="{39C5C1B8-0607-4859-B5AC-11C66348B2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1042" y="4606947"/>
            <a:ext cx="1095375" cy="809625"/>
          </a:xfrm>
          <a:prstGeom prst="rect">
            <a:avLst/>
          </a:prstGeom>
        </p:spPr>
      </p:pic>
      <p:pic>
        <p:nvPicPr>
          <p:cNvPr id="5" name="Picture 2" descr="https://mirrors.creativecommons.org/presskit/buttons/88x31/png/by-nc-sa.eu.png">
            <a:extLst>
              <a:ext uri="{FF2B5EF4-FFF2-40B4-BE49-F238E27FC236}">
                <a16:creationId xmlns:a16="http://schemas.microsoft.com/office/drawing/2014/main" id="{3C58B151-00BC-4B03-B890-5D23E58B4CE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5104" y="5854702"/>
            <a:ext cx="1433790" cy="501649"/>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333C51FE-3BAB-482B-A9F8-01DBD2DFE5FA}"/>
              </a:ext>
            </a:extLst>
          </p:cNvPr>
          <p:cNvSpPr txBox="1"/>
          <p:nvPr/>
        </p:nvSpPr>
        <p:spPr>
          <a:xfrm>
            <a:off x="1969364" y="6538913"/>
            <a:ext cx="5205271" cy="300082"/>
          </a:xfrm>
          <a:prstGeom prst="rect">
            <a:avLst/>
          </a:prstGeom>
          <a:noFill/>
        </p:spPr>
        <p:txBody>
          <a:bodyPr wrap="none" rtlCol="0">
            <a:noAutofit/>
          </a:bodyPr>
          <a:lstStyle/>
          <a:p>
            <a:r>
              <a:rPr kumimoji="1" lang="ja-JP" altLang="en-US" sz="1350" dirty="0">
                <a:latin typeface="Arial" panose="020B0604020202020204" pitchFamily="34" charset="0"/>
                <a:ea typeface="メイリオ" panose="020B0604030504040204" pitchFamily="50" charset="-128"/>
              </a:rPr>
              <a:t>謝辞：この資料では「いらすとや」のイラストを使用しています</a:t>
            </a:r>
          </a:p>
        </p:txBody>
      </p:sp>
    </p:spTree>
    <p:extLst>
      <p:ext uri="{BB962C8B-B14F-4D97-AF65-F5344CB8AC3E}">
        <p14:creationId xmlns:p14="http://schemas.microsoft.com/office/powerpoint/2010/main" val="2724975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756188-9F1D-D12F-27EA-C1F7188360E7}"/>
              </a:ext>
            </a:extLst>
          </p:cNvPr>
          <p:cNvSpPr>
            <a:spLocks noGrp="1"/>
          </p:cNvSpPr>
          <p:nvPr>
            <p:ph type="title"/>
          </p:nvPr>
        </p:nvSpPr>
        <p:spPr/>
        <p:txBody>
          <a:bodyPr>
            <a:normAutofit fontScale="90000"/>
          </a:bodyPr>
          <a:lstStyle/>
          <a:p>
            <a:r>
              <a:rPr lang="ja-JP" altLang="en-US" dirty="0"/>
              <a:t>データベースシステムの役割</a:t>
            </a:r>
            <a:endParaRPr kumimoji="1" lang="ja-JP" altLang="en-US" dirty="0"/>
          </a:p>
        </p:txBody>
      </p:sp>
      <p:sp>
        <p:nvSpPr>
          <p:cNvPr id="3" name="コンテンツ プレースホルダー 2">
            <a:extLst>
              <a:ext uri="{FF2B5EF4-FFF2-40B4-BE49-F238E27FC236}">
                <a16:creationId xmlns:a16="http://schemas.microsoft.com/office/drawing/2014/main" id="{26B1684B-1BAA-B1F4-F4D7-349CE77D96D9}"/>
              </a:ext>
            </a:extLst>
          </p:cNvPr>
          <p:cNvSpPr>
            <a:spLocks noGrp="1"/>
          </p:cNvSpPr>
          <p:nvPr>
            <p:ph idx="1"/>
          </p:nvPr>
        </p:nvSpPr>
        <p:spPr/>
        <p:txBody>
          <a:bodyPr>
            <a:normAutofit/>
          </a:bodyPr>
          <a:lstStyle/>
          <a:p>
            <a:pPr algn="l"/>
            <a:r>
              <a:rPr lang="ja-JP" altLang="en-US" sz="2400" b="1" i="0" dirty="0">
                <a:solidFill>
                  <a:srgbClr val="374151"/>
                </a:solidFill>
                <a:effectLst/>
                <a:latin typeface="Söhne"/>
              </a:rPr>
              <a:t>データの構造化</a:t>
            </a:r>
            <a:endParaRPr lang="en-US" altLang="ja-JP" sz="2400" b="1" dirty="0">
              <a:solidFill>
                <a:srgbClr val="374151"/>
              </a:solidFill>
              <a:latin typeface="Söhne"/>
            </a:endParaRPr>
          </a:p>
          <a:p>
            <a:pPr marL="0" indent="0" algn="l">
              <a:buNone/>
            </a:pPr>
            <a:r>
              <a:rPr lang="ja-JP" altLang="en-US" sz="2400" b="0" i="0" dirty="0">
                <a:solidFill>
                  <a:srgbClr val="374151"/>
                </a:solidFill>
                <a:effectLst/>
                <a:latin typeface="Söhne"/>
              </a:rPr>
              <a:t>データを整理。データは分かりやすくなり、</a:t>
            </a:r>
            <a:r>
              <a:rPr lang="ja-JP" altLang="en-US" sz="2400" b="1" i="0" dirty="0">
                <a:solidFill>
                  <a:srgbClr val="374151"/>
                </a:solidFill>
                <a:effectLst/>
                <a:latin typeface="Söhne"/>
              </a:rPr>
              <a:t>関連性のあるデータ同士を結び付ける</a:t>
            </a:r>
            <a:r>
              <a:rPr lang="ja-JP" altLang="en-US" sz="2400" b="0" i="0" dirty="0">
                <a:solidFill>
                  <a:srgbClr val="374151"/>
                </a:solidFill>
                <a:effectLst/>
                <a:latin typeface="Söhne"/>
              </a:rPr>
              <a:t>ことも</a:t>
            </a:r>
            <a:r>
              <a:rPr lang="ja-JP" altLang="en-US" sz="2400" b="1" i="0" dirty="0">
                <a:solidFill>
                  <a:srgbClr val="374151"/>
                </a:solidFill>
                <a:effectLst/>
                <a:latin typeface="Söhne"/>
              </a:rPr>
              <a:t>簡単</a:t>
            </a:r>
            <a:r>
              <a:rPr lang="ja-JP" altLang="en-US" sz="2400" b="0" i="0" dirty="0">
                <a:solidFill>
                  <a:srgbClr val="374151"/>
                </a:solidFill>
                <a:effectLst/>
                <a:latin typeface="Söhne"/>
              </a:rPr>
              <a:t>に。</a:t>
            </a:r>
          </a:p>
          <a:p>
            <a:pPr algn="l"/>
            <a:r>
              <a:rPr lang="ja-JP" altLang="en-US" sz="2400" b="1" i="0" dirty="0">
                <a:solidFill>
                  <a:srgbClr val="374151"/>
                </a:solidFill>
                <a:effectLst/>
                <a:latin typeface="Söhne"/>
              </a:rPr>
              <a:t>データの</a:t>
            </a:r>
            <a:r>
              <a:rPr lang="ja-JP" altLang="en-US" sz="2400" b="1" dirty="0">
                <a:solidFill>
                  <a:srgbClr val="374151"/>
                </a:solidFill>
                <a:latin typeface="Söhne"/>
              </a:rPr>
              <a:t>整合性</a:t>
            </a:r>
            <a:endParaRPr lang="en-US" altLang="ja-JP" sz="2400" b="1" dirty="0">
              <a:solidFill>
                <a:srgbClr val="374151"/>
              </a:solidFill>
              <a:latin typeface="Söhne"/>
            </a:endParaRPr>
          </a:p>
          <a:p>
            <a:pPr marL="0" indent="0" algn="l">
              <a:buNone/>
            </a:pPr>
            <a:r>
              <a:rPr lang="ja-JP" altLang="en-US" sz="2400" b="0" i="0" dirty="0">
                <a:solidFill>
                  <a:srgbClr val="374151"/>
                </a:solidFill>
                <a:effectLst/>
                <a:latin typeface="Söhne"/>
              </a:rPr>
              <a:t>データの</a:t>
            </a:r>
            <a:r>
              <a:rPr lang="ja-JP" altLang="en-US" sz="2400" dirty="0">
                <a:solidFill>
                  <a:srgbClr val="374151"/>
                </a:solidFill>
                <a:latin typeface="Söhne"/>
              </a:rPr>
              <a:t>整合性</a:t>
            </a:r>
            <a:r>
              <a:rPr lang="ja-JP" altLang="en-US" sz="2400" b="0" i="0" dirty="0">
                <a:solidFill>
                  <a:srgbClr val="374151"/>
                </a:solidFill>
                <a:effectLst/>
                <a:latin typeface="Söhne"/>
              </a:rPr>
              <a:t>を保つための仕組みを提供。</a:t>
            </a:r>
            <a:r>
              <a:rPr lang="ja-JP" altLang="en-US" sz="2400" b="1" i="0" dirty="0">
                <a:solidFill>
                  <a:srgbClr val="374151"/>
                </a:solidFill>
                <a:effectLst/>
                <a:latin typeface="Söhne"/>
              </a:rPr>
              <a:t>データが正確で矛盾しないように、制約を設定できる</a:t>
            </a:r>
            <a:r>
              <a:rPr lang="ja-JP" altLang="en-US" sz="2400" b="0" i="0" dirty="0">
                <a:solidFill>
                  <a:srgbClr val="374151"/>
                </a:solidFill>
                <a:effectLst/>
                <a:latin typeface="Söhne"/>
              </a:rPr>
              <a:t>。データの品質が向上し、誤った情報が排除される。</a:t>
            </a:r>
          </a:p>
          <a:p>
            <a:pPr algn="l"/>
            <a:r>
              <a:rPr lang="ja-JP" altLang="en-US" sz="2400" b="1" i="0" dirty="0">
                <a:solidFill>
                  <a:srgbClr val="374151"/>
                </a:solidFill>
                <a:effectLst/>
                <a:latin typeface="Söhne"/>
              </a:rPr>
              <a:t>データの永続性</a:t>
            </a:r>
            <a:endParaRPr lang="en-US" altLang="ja-JP" sz="2400" b="1" dirty="0">
              <a:solidFill>
                <a:srgbClr val="374151"/>
              </a:solidFill>
              <a:latin typeface="Söhne"/>
            </a:endParaRPr>
          </a:p>
          <a:p>
            <a:pPr marL="0" indent="0" algn="l">
              <a:buNone/>
            </a:pPr>
            <a:r>
              <a:rPr lang="ja-JP" altLang="en-US" sz="2400" b="0" i="0" dirty="0">
                <a:solidFill>
                  <a:srgbClr val="374151"/>
                </a:solidFill>
                <a:effectLst/>
                <a:latin typeface="Söhne"/>
              </a:rPr>
              <a:t>データを永続的に保存する。</a:t>
            </a:r>
            <a:r>
              <a:rPr lang="ja-JP" altLang="en-US" sz="2400" b="1" i="0" dirty="0">
                <a:solidFill>
                  <a:srgbClr val="374151"/>
                </a:solidFill>
                <a:effectLst/>
                <a:latin typeface="Söhne"/>
              </a:rPr>
              <a:t>データは電源を切っても消えず、長期間にわたって安全に保管される</a:t>
            </a:r>
            <a:r>
              <a:rPr lang="ja-JP" altLang="en-US" sz="2400" b="0" i="0" dirty="0">
                <a:solidFill>
                  <a:srgbClr val="374151"/>
                </a:solidFill>
                <a:effectLst/>
                <a:latin typeface="Söhne"/>
              </a:rPr>
              <a:t>。データを失う心配がなくなる。</a:t>
            </a:r>
          </a:p>
          <a:p>
            <a:endParaRPr kumimoji="1" lang="ja-JP" altLang="en-US" dirty="0"/>
          </a:p>
        </p:txBody>
      </p:sp>
      <p:sp>
        <p:nvSpPr>
          <p:cNvPr id="4" name="スライド番号プレースホルダー 3">
            <a:extLst>
              <a:ext uri="{FF2B5EF4-FFF2-40B4-BE49-F238E27FC236}">
                <a16:creationId xmlns:a16="http://schemas.microsoft.com/office/drawing/2014/main" id="{FECE46A7-CE23-B684-8DD2-699C8AB39B0E}"/>
              </a:ext>
            </a:extLst>
          </p:cNvPr>
          <p:cNvSpPr>
            <a:spLocks noGrp="1"/>
          </p:cNvSpPr>
          <p:nvPr>
            <p:ph type="sldNum" sz="quarter" idx="12"/>
          </p:nvPr>
        </p:nvSpPr>
        <p:spPr/>
        <p:txBody>
          <a:bodyPr/>
          <a:lstStyle/>
          <a:p>
            <a:fld id="{E205D82C-95A1-431E-8E38-AA614A14CDCF}" type="slidenum">
              <a:rPr kumimoji="1" lang="ja-JP" altLang="en-US" smtClean="0"/>
              <a:t>10</a:t>
            </a:fld>
            <a:endParaRPr kumimoji="1" lang="ja-JP" altLang="en-US"/>
          </a:p>
        </p:txBody>
      </p:sp>
    </p:spTree>
    <p:extLst>
      <p:ext uri="{BB962C8B-B14F-4D97-AF65-F5344CB8AC3E}">
        <p14:creationId xmlns:p14="http://schemas.microsoft.com/office/powerpoint/2010/main" val="4032747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0F5DF9-65D2-C939-E38D-9196C71E9F7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1A1051A-BE96-DA03-4D23-1349A10C2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8B09637-7D40-756B-01EA-B4D9654EB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DCCAAB47-87A6-0BEE-C630-8E97E14BD42A}"/>
              </a:ext>
            </a:extLst>
          </p:cNvPr>
          <p:cNvSpPr>
            <a:spLocks noGrp="1"/>
          </p:cNvSpPr>
          <p:nvPr>
            <p:ph type="ctrTitle"/>
          </p:nvPr>
        </p:nvSpPr>
        <p:spPr>
          <a:xfrm>
            <a:off x="174661" y="1321056"/>
            <a:ext cx="8804952" cy="1991979"/>
          </a:xfrm>
        </p:spPr>
        <p:txBody>
          <a:bodyPr anchor="b">
            <a:normAutofit/>
          </a:bodyPr>
          <a:lstStyle/>
          <a:p>
            <a:r>
              <a:rPr lang="en-US" altLang="ja-JP" sz="4500" dirty="0">
                <a:solidFill>
                  <a:schemeClr val="tx2"/>
                </a:solidFill>
              </a:rPr>
              <a:t>15-2</a:t>
            </a:r>
            <a:r>
              <a:rPr lang="ja-JP" altLang="en-US" sz="4500" dirty="0">
                <a:solidFill>
                  <a:schemeClr val="tx2"/>
                </a:solidFill>
              </a:rPr>
              <a:t>．リレーショナルデータベース</a:t>
            </a:r>
          </a:p>
        </p:txBody>
      </p:sp>
      <p:grpSp>
        <p:nvGrpSpPr>
          <p:cNvPr id="13" name="Group 12">
            <a:extLst>
              <a:ext uri="{FF2B5EF4-FFF2-40B4-BE49-F238E27FC236}">
                <a16:creationId xmlns:a16="http://schemas.microsoft.com/office/drawing/2014/main" id="{12044E35-376A-7998-FA14-BE4B986EA7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C7172F4F-A709-5B81-DDB8-3B7F4F788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EB41ACF4-C400-C1CC-BEC4-E177B6C284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929923C-5479-FDD6-FDAE-12919CD76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212325C9-D1D3-4C63-8EE3-BEE42FFCD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ED8E2FDF-8704-6012-2B82-FC5CBAC09C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40DBBCD5-B46A-4578-9A17-C58DC309E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38AE76AB-76EA-9799-6FA5-8E18C4B3C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BD6F7387-C479-A578-F581-8D239FF18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732208E-3AFF-DC56-054D-A670A5D9C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a:extLst>
              <a:ext uri="{FF2B5EF4-FFF2-40B4-BE49-F238E27FC236}">
                <a16:creationId xmlns:a16="http://schemas.microsoft.com/office/drawing/2014/main" id="{894F2147-F0EA-6FD0-F4E4-9027CDB6186A}"/>
              </a:ext>
            </a:extLst>
          </p:cNvPr>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11</a:t>
            </a:fld>
            <a:endParaRPr kumimoji="0" lang="ja-JP"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89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リレーショナルデータベースの重要性</a:t>
            </a:r>
            <a:endParaRPr kumimoji="1" lang="ja-JP" altLang="en-US" dirty="0"/>
          </a:p>
        </p:txBody>
      </p:sp>
      <p:sp>
        <p:nvSpPr>
          <p:cNvPr id="3" name="コンテンツ プレースホルダー 2"/>
          <p:cNvSpPr>
            <a:spLocks noGrp="1"/>
          </p:cNvSpPr>
          <p:nvPr>
            <p:ph idx="1"/>
          </p:nvPr>
        </p:nvSpPr>
        <p:spPr>
          <a:xfrm>
            <a:off x="321845" y="702194"/>
            <a:ext cx="8461208" cy="5836719"/>
          </a:xfrm>
        </p:spPr>
        <p:txBody>
          <a:bodyPr>
            <a:noAutofit/>
          </a:bodyPr>
          <a:lstStyle/>
          <a:p>
            <a:pPr marL="457200" indent="-457200">
              <a:buFont typeface="+mj-lt"/>
              <a:buAutoNum type="arabicPeriod"/>
            </a:pPr>
            <a:r>
              <a:rPr kumimoji="1" lang="ja-JP" altLang="en-US" sz="2400" b="1" dirty="0"/>
              <a:t>データの整合性</a:t>
            </a:r>
            <a:r>
              <a:rPr kumimoji="1" lang="ja-JP" altLang="en-US" sz="2400" dirty="0"/>
              <a:t>：リレーショナルデータベースは，</a:t>
            </a:r>
            <a:r>
              <a:rPr kumimoji="1" lang="ja-JP" altLang="en-US" sz="2400" b="1" dirty="0"/>
              <a:t>データの整合性を保持するための機能</a:t>
            </a:r>
            <a:r>
              <a:rPr kumimoji="1" lang="ja-JP" altLang="en-US" sz="2400" dirty="0"/>
              <a:t>を有する．これにより，誤ったデータや矛盾したデータが保存されるのを防ぐことができる．</a:t>
            </a:r>
            <a:endParaRPr kumimoji="1" lang="en-US" altLang="ja-JP" sz="2400" dirty="0"/>
          </a:p>
          <a:p>
            <a:pPr marL="457200" indent="-457200">
              <a:buFont typeface="+mj-lt"/>
              <a:buAutoNum type="arabicPeriod"/>
            </a:pPr>
            <a:r>
              <a:rPr kumimoji="1" lang="ja-JP" altLang="en-US" sz="2400" b="1" dirty="0"/>
              <a:t>柔軟な問い合わせ（クエリ）能力</a:t>
            </a:r>
            <a:r>
              <a:rPr kumimoji="1" lang="ja-JP" altLang="en-US" sz="2400" dirty="0"/>
              <a:t>：リレーショナルデータベースの</a:t>
            </a:r>
            <a:r>
              <a:rPr kumimoji="1" lang="en-US" altLang="ja-JP" sz="2400" dirty="0"/>
              <a:t>SQL</a:t>
            </a:r>
            <a:r>
              <a:rPr kumimoji="1" lang="ja-JP" altLang="en-US" sz="2400" dirty="0"/>
              <a:t>（</a:t>
            </a:r>
            <a:r>
              <a:rPr kumimoji="1" lang="en-US" altLang="ja-JP" sz="2400" dirty="0"/>
              <a:t>Structured Query Language</a:t>
            </a:r>
            <a:r>
              <a:rPr kumimoji="1" lang="ja-JP" altLang="en-US" sz="2400" dirty="0"/>
              <a:t>）（データベース操作言語）の使用により，</a:t>
            </a:r>
            <a:r>
              <a:rPr kumimoji="1" lang="ja-JP" altLang="en-US" sz="2400" b="1" dirty="0"/>
              <a:t>複雑な検索やデータの抽出</a:t>
            </a:r>
            <a:r>
              <a:rPr kumimoji="1" lang="ja-JP" altLang="en-US" sz="2400" dirty="0"/>
              <a:t>が可能になる．</a:t>
            </a:r>
            <a:endParaRPr kumimoji="1" lang="en-US" altLang="ja-JP" sz="2400" dirty="0"/>
          </a:p>
          <a:p>
            <a:pPr marL="457200" indent="-457200">
              <a:buFont typeface="+mj-lt"/>
              <a:buAutoNum type="arabicPeriod"/>
            </a:pPr>
            <a:r>
              <a:rPr kumimoji="1" lang="ja-JP" altLang="en-US" sz="2400" b="1" dirty="0"/>
              <a:t>トランザクション機能</a:t>
            </a:r>
            <a:r>
              <a:rPr kumimoji="1" lang="ja-JP" altLang="en-US" sz="2400" dirty="0"/>
              <a:t>：一連の操作全体を一つの単位として取り扱うことができる機能．これにより，</a:t>
            </a:r>
            <a:r>
              <a:rPr kumimoji="1" lang="ja-JP" altLang="en-US" sz="2400" b="1" dirty="0"/>
              <a:t>データの一貫性と信頼性が向上</a:t>
            </a:r>
            <a:r>
              <a:rPr kumimoji="1" lang="ja-JP" altLang="en-US" sz="2400" dirty="0"/>
              <a:t>する．</a:t>
            </a:r>
            <a:endParaRPr kumimoji="1" lang="en-US" altLang="ja-JP" sz="2400" dirty="0"/>
          </a:p>
          <a:p>
            <a:pPr marL="457200" indent="-457200">
              <a:buFont typeface="+mj-lt"/>
              <a:buAutoNum type="arabicPeriod"/>
            </a:pPr>
            <a:r>
              <a:rPr kumimoji="1" lang="ja-JP" altLang="en-US" sz="2400" b="1" dirty="0"/>
              <a:t>セキュリティ</a:t>
            </a:r>
            <a:r>
              <a:rPr kumimoji="1" lang="ja-JP" altLang="en-US" sz="2400" dirty="0"/>
              <a:t>：</a:t>
            </a:r>
            <a:r>
              <a:rPr kumimoji="1" lang="ja-JP" altLang="en-US" sz="2400" b="1" dirty="0"/>
              <a:t>アクセス権限の設定</a:t>
            </a:r>
            <a:r>
              <a:rPr kumimoji="1" lang="ja-JP" altLang="en-US" sz="2400" dirty="0"/>
              <a:t>などにより，セキュリティを確保する．</a:t>
            </a:r>
            <a:endParaRPr kumimoji="1" lang="en-US" altLang="ja-JP" sz="2400" dirty="0"/>
          </a:p>
          <a:p>
            <a:pPr marL="0" indent="0">
              <a:buNone/>
            </a:pPr>
            <a:r>
              <a:rPr kumimoji="1" lang="ja-JP" altLang="en-US" sz="2400" dirty="0"/>
              <a:t>データの安全な保管，効率的なデータ検索・操作，ビジネスや研究の意思決定をサポート．</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003808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6DA37F-4A53-A547-83C5-5E9C9D6A0732}"/>
              </a:ext>
            </a:extLst>
          </p:cNvPr>
          <p:cNvSpPr>
            <a:spLocks noGrp="1"/>
          </p:cNvSpPr>
          <p:nvPr>
            <p:ph type="title"/>
          </p:nvPr>
        </p:nvSpPr>
        <p:spPr>
          <a:xfrm>
            <a:off x="321845" y="175028"/>
            <a:ext cx="8461208" cy="577052"/>
          </a:xfrm>
        </p:spPr>
        <p:txBody>
          <a:bodyPr>
            <a:normAutofit fontScale="90000"/>
          </a:bodyPr>
          <a:lstStyle/>
          <a:p>
            <a:r>
              <a:rPr kumimoji="1" lang="ja-JP" altLang="en-US" dirty="0"/>
              <a:t>リレーショナルデータベースと他のデータベースの違い</a:t>
            </a:r>
          </a:p>
        </p:txBody>
      </p:sp>
      <p:sp>
        <p:nvSpPr>
          <p:cNvPr id="3" name="コンテンツ プレースホルダー 2">
            <a:extLst>
              <a:ext uri="{FF2B5EF4-FFF2-40B4-BE49-F238E27FC236}">
                <a16:creationId xmlns:a16="http://schemas.microsoft.com/office/drawing/2014/main" id="{39F6F78B-6339-7A68-3DB2-7C1CC47E7F75}"/>
              </a:ext>
            </a:extLst>
          </p:cNvPr>
          <p:cNvSpPr>
            <a:spLocks noGrp="1"/>
          </p:cNvSpPr>
          <p:nvPr>
            <p:ph idx="1"/>
          </p:nvPr>
        </p:nvSpPr>
        <p:spPr>
          <a:xfrm>
            <a:off x="321845" y="846252"/>
            <a:ext cx="8461208" cy="5922471"/>
          </a:xfrm>
        </p:spPr>
        <p:txBody>
          <a:bodyPr>
            <a:noAutofit/>
          </a:bodyPr>
          <a:lstStyle/>
          <a:p>
            <a:pPr marL="0" indent="0">
              <a:buNone/>
            </a:pPr>
            <a:r>
              <a:rPr kumimoji="1" lang="ja-JP" altLang="en-US" sz="2400" b="1" u="sng" dirty="0"/>
              <a:t>リレーショナルデータベース</a:t>
            </a:r>
            <a:endParaRPr kumimoji="1" lang="en-US" altLang="ja-JP" sz="2400" b="1" u="sng" dirty="0"/>
          </a:p>
          <a:p>
            <a:r>
              <a:rPr lang="ja-JP" altLang="en-US" sz="2400" b="0" i="0" dirty="0">
                <a:solidFill>
                  <a:srgbClr val="374151"/>
                </a:solidFill>
                <a:effectLst/>
                <a:latin typeface="Söhne"/>
              </a:rPr>
              <a:t>データを</a:t>
            </a:r>
            <a:r>
              <a:rPr lang="ja-JP" altLang="en-US" sz="2400" b="1" i="0" dirty="0">
                <a:solidFill>
                  <a:srgbClr val="C00000"/>
                </a:solidFill>
                <a:effectLst/>
                <a:latin typeface="Söhne"/>
              </a:rPr>
              <a:t>テーブル</a:t>
            </a:r>
            <a:r>
              <a:rPr lang="ja-JP" altLang="en-US" sz="2400" b="0" i="0" dirty="0">
                <a:solidFill>
                  <a:srgbClr val="374151"/>
                </a:solidFill>
                <a:effectLst/>
                <a:latin typeface="Söhne"/>
              </a:rPr>
              <a:t>と呼ばれる</a:t>
            </a:r>
            <a:r>
              <a:rPr lang="ja-JP" altLang="en-US" sz="2400" b="1" i="0" dirty="0">
                <a:solidFill>
                  <a:srgbClr val="374151"/>
                </a:solidFill>
                <a:effectLst/>
                <a:latin typeface="Söhne"/>
              </a:rPr>
              <a:t>表形式で</a:t>
            </a:r>
            <a:r>
              <a:rPr lang="ja-JP" altLang="en-US" sz="2400" b="1" dirty="0">
                <a:solidFill>
                  <a:srgbClr val="374151"/>
                </a:solidFill>
                <a:latin typeface="Söhne"/>
              </a:rPr>
              <a:t>保存</a:t>
            </a:r>
            <a:endParaRPr lang="en-US" altLang="ja-JP" sz="2400" b="1" i="0" dirty="0">
              <a:solidFill>
                <a:srgbClr val="374151"/>
              </a:solidFill>
              <a:effectLst/>
              <a:latin typeface="Söhne"/>
            </a:endParaRPr>
          </a:p>
          <a:p>
            <a:pPr marL="0" indent="0">
              <a:buNone/>
            </a:pPr>
            <a:r>
              <a:rPr lang="ja-JP" altLang="en-US" sz="2400" dirty="0"/>
              <a:t>（</a:t>
            </a:r>
            <a:r>
              <a:rPr kumimoji="1" lang="ja-JP" altLang="en-US" sz="2400" dirty="0"/>
              <a:t>エクセルのワークシートに似ている）</a:t>
            </a:r>
            <a:endParaRPr kumimoji="1" lang="en-US" altLang="ja-JP" sz="2400" dirty="0"/>
          </a:p>
          <a:p>
            <a:r>
              <a:rPr kumimoji="1" lang="en-US" altLang="ja-JP" sz="2400" b="1" dirty="0">
                <a:solidFill>
                  <a:srgbClr val="C00000"/>
                </a:solidFill>
              </a:rPr>
              <a:t>SQL </a:t>
            </a:r>
            <a:r>
              <a:rPr kumimoji="1" lang="ja-JP" altLang="en-US" sz="2400" dirty="0"/>
              <a:t>言語を使って、</a:t>
            </a:r>
            <a:r>
              <a:rPr kumimoji="1" lang="ja-JP" altLang="en-US" sz="2400" b="1" dirty="0"/>
              <a:t>データの管理と検索</a:t>
            </a:r>
            <a:r>
              <a:rPr kumimoji="1" lang="ja-JP" altLang="en-US" sz="2400" dirty="0"/>
              <a:t>が行える</a:t>
            </a:r>
            <a:endParaRPr kumimoji="1" lang="en-US" altLang="ja-JP" sz="2400" dirty="0"/>
          </a:p>
          <a:p>
            <a:r>
              <a:rPr kumimoji="1" lang="ja-JP" altLang="en-US" sz="2400" b="1" dirty="0"/>
              <a:t>テーブル形式でデータを整理</a:t>
            </a:r>
            <a:r>
              <a:rPr kumimoji="1" lang="ja-JP" altLang="en-US" sz="2400" dirty="0"/>
              <a:t>することで、</a:t>
            </a:r>
            <a:r>
              <a:rPr kumimoji="1" lang="ja-JP" altLang="en-US" sz="2400" b="1" dirty="0"/>
              <a:t>データの構造化、</a:t>
            </a:r>
            <a:r>
              <a:rPr lang="ja-JP" altLang="en-US" sz="2400" b="1" dirty="0"/>
              <a:t>整合性</a:t>
            </a:r>
            <a:r>
              <a:rPr kumimoji="1" lang="ja-JP" altLang="en-US" sz="2400" b="1" dirty="0"/>
              <a:t>、永続性が保証される</a:t>
            </a:r>
            <a:r>
              <a:rPr kumimoji="1" lang="ja-JP" altLang="en-US" sz="2400" dirty="0"/>
              <a:t>。</a:t>
            </a:r>
          </a:p>
          <a:p>
            <a:endParaRPr kumimoji="1" lang="en-US" altLang="ja-JP" sz="2400" dirty="0"/>
          </a:p>
          <a:p>
            <a:endParaRPr kumimoji="1" lang="ja-JP" altLang="en-US" sz="2400" dirty="0"/>
          </a:p>
          <a:p>
            <a:pPr marL="0" indent="0">
              <a:buNone/>
            </a:pPr>
            <a:r>
              <a:rPr kumimoji="1" lang="ja-JP" altLang="en-US" sz="2400" b="1" u="sng" dirty="0"/>
              <a:t>他のデータベース（例：</a:t>
            </a:r>
            <a:r>
              <a:rPr kumimoji="1" lang="en-US" altLang="ja-JP" sz="2400" b="1" u="sng" dirty="0"/>
              <a:t>NoSQL</a:t>
            </a:r>
            <a:r>
              <a:rPr kumimoji="1" lang="ja-JP" altLang="en-US" sz="2400" b="1" u="sng" dirty="0"/>
              <a:t>）</a:t>
            </a:r>
            <a:endParaRPr kumimoji="1" lang="en-US" altLang="ja-JP" sz="2400" b="1" u="sng" dirty="0"/>
          </a:p>
          <a:p>
            <a:r>
              <a:rPr kumimoji="1" lang="ja-JP" altLang="en-US" sz="2400" b="1" dirty="0"/>
              <a:t>データ形式がより柔軟</a:t>
            </a:r>
            <a:endParaRPr kumimoji="1" lang="en-US" altLang="ja-JP" sz="2400" dirty="0"/>
          </a:p>
          <a:p>
            <a:r>
              <a:rPr kumimoji="1" lang="ja-JP" altLang="en-US" sz="2400" b="1" dirty="0"/>
              <a:t>データの構造化と</a:t>
            </a:r>
            <a:r>
              <a:rPr lang="ja-JP" altLang="en-US" sz="2400" b="1" dirty="0"/>
              <a:t>整合性</a:t>
            </a:r>
            <a:r>
              <a:rPr kumimoji="1" lang="ja-JP" altLang="en-US" sz="2400" b="1" dirty="0"/>
              <a:t>に関する能力はリレーショナルデータベースより制限される</a:t>
            </a:r>
            <a:endParaRPr kumimoji="1" lang="ja-JP" altLang="en-US" sz="2400" dirty="0"/>
          </a:p>
        </p:txBody>
      </p:sp>
      <p:sp>
        <p:nvSpPr>
          <p:cNvPr id="4" name="スライド番号プレースホルダー 3">
            <a:extLst>
              <a:ext uri="{FF2B5EF4-FFF2-40B4-BE49-F238E27FC236}">
                <a16:creationId xmlns:a16="http://schemas.microsoft.com/office/drawing/2014/main" id="{C3901502-6C17-2904-DDCB-27B166B0996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38DA018E-5D6F-B734-7192-1564A318E54C}"/>
              </a:ext>
            </a:extLst>
          </p:cNvPr>
          <p:cNvPicPr>
            <a:picLocks noChangeAspect="1"/>
          </p:cNvPicPr>
          <p:nvPr/>
        </p:nvPicPr>
        <p:blipFill>
          <a:blip r:embed="rId2"/>
          <a:stretch>
            <a:fillRect/>
          </a:stretch>
        </p:blipFill>
        <p:spPr>
          <a:xfrm>
            <a:off x="5358636" y="3301180"/>
            <a:ext cx="2714055" cy="1657478"/>
          </a:xfrm>
          <a:prstGeom prst="rect">
            <a:avLst/>
          </a:prstGeom>
        </p:spPr>
      </p:pic>
    </p:spTree>
    <p:extLst>
      <p:ext uri="{BB962C8B-B14F-4D97-AF65-F5344CB8AC3E}">
        <p14:creationId xmlns:p14="http://schemas.microsoft.com/office/powerpoint/2010/main" val="2438180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630257-0A9A-7B17-3B1A-D49FBDAA4B18}"/>
              </a:ext>
            </a:extLst>
          </p:cNvPr>
          <p:cNvSpPr>
            <a:spLocks noGrp="1"/>
          </p:cNvSpPr>
          <p:nvPr>
            <p:ph type="title"/>
          </p:nvPr>
        </p:nvSpPr>
        <p:spPr/>
        <p:txBody>
          <a:bodyPr>
            <a:normAutofit fontScale="90000"/>
          </a:bodyPr>
          <a:lstStyle/>
          <a:p>
            <a:r>
              <a:rPr kumimoji="1" lang="ja-JP" altLang="en-US" dirty="0"/>
              <a:t>リレーショナルデータベースの仕組み</a:t>
            </a:r>
          </a:p>
        </p:txBody>
      </p:sp>
      <p:sp>
        <p:nvSpPr>
          <p:cNvPr id="3" name="コンテンツ プレースホルダー 2">
            <a:extLst>
              <a:ext uri="{FF2B5EF4-FFF2-40B4-BE49-F238E27FC236}">
                <a16:creationId xmlns:a16="http://schemas.microsoft.com/office/drawing/2014/main" id="{B9E6CEBD-0341-678F-901A-DC7F03FF6B74}"/>
              </a:ext>
            </a:extLst>
          </p:cNvPr>
          <p:cNvSpPr>
            <a:spLocks noGrp="1"/>
          </p:cNvSpPr>
          <p:nvPr>
            <p:ph idx="1"/>
          </p:nvPr>
        </p:nvSpPr>
        <p:spPr/>
        <p:txBody>
          <a:bodyPr>
            <a:normAutofit/>
          </a:bodyPr>
          <a:lstStyle/>
          <a:p>
            <a:r>
              <a:rPr lang="ja-JP" altLang="en-US" sz="2400" b="0" i="0" dirty="0">
                <a:solidFill>
                  <a:srgbClr val="374151"/>
                </a:solidFill>
                <a:effectLst/>
                <a:latin typeface="Söhne"/>
              </a:rPr>
              <a:t>データを</a:t>
            </a:r>
            <a:r>
              <a:rPr lang="ja-JP" altLang="en-US" sz="2400" b="1" i="0" dirty="0">
                <a:solidFill>
                  <a:srgbClr val="C00000"/>
                </a:solidFill>
                <a:effectLst/>
                <a:latin typeface="Söhne"/>
              </a:rPr>
              <a:t>テーブル</a:t>
            </a:r>
            <a:r>
              <a:rPr lang="ja-JP" altLang="en-US" sz="2400" b="0" i="0" dirty="0">
                <a:solidFill>
                  <a:srgbClr val="374151"/>
                </a:solidFill>
                <a:effectLst/>
                <a:latin typeface="Söhne"/>
              </a:rPr>
              <a:t>と呼ばれる</a:t>
            </a:r>
            <a:r>
              <a:rPr lang="ja-JP" altLang="en-US" sz="2400" b="1" i="0" dirty="0">
                <a:solidFill>
                  <a:srgbClr val="374151"/>
                </a:solidFill>
                <a:effectLst/>
                <a:latin typeface="Söhne"/>
              </a:rPr>
              <a:t>表形式で</a:t>
            </a:r>
            <a:r>
              <a:rPr lang="ja-JP" altLang="en-US" sz="2400" b="1" dirty="0">
                <a:solidFill>
                  <a:srgbClr val="374151"/>
                </a:solidFill>
                <a:latin typeface="Söhne"/>
              </a:rPr>
              <a:t>保存</a:t>
            </a:r>
            <a:endParaRPr lang="en-US" altLang="ja-JP" sz="2400" b="1" i="0" dirty="0">
              <a:solidFill>
                <a:srgbClr val="374151"/>
              </a:solidFill>
              <a:effectLst/>
              <a:latin typeface="Söhne"/>
            </a:endParaRPr>
          </a:p>
          <a:p>
            <a:r>
              <a:rPr lang="ja-JP" altLang="en-US" sz="2400" b="1" i="0" dirty="0">
                <a:solidFill>
                  <a:srgbClr val="374151"/>
                </a:solidFill>
                <a:effectLst/>
                <a:latin typeface="Söhne"/>
              </a:rPr>
              <a:t>テーブル間</a:t>
            </a:r>
            <a:r>
              <a:rPr lang="ja-JP" altLang="en-US" sz="2400" b="0" i="0" dirty="0">
                <a:solidFill>
                  <a:srgbClr val="374151"/>
                </a:solidFill>
                <a:effectLst/>
                <a:latin typeface="Söhne"/>
              </a:rPr>
              <a:t>は</a:t>
            </a:r>
            <a:r>
              <a:rPr lang="ja-JP" altLang="en-US" sz="2400" b="1" i="0" dirty="0">
                <a:solidFill>
                  <a:srgbClr val="C00000"/>
                </a:solidFill>
                <a:effectLst/>
                <a:latin typeface="Söhne"/>
              </a:rPr>
              <a:t>関連</a:t>
            </a:r>
            <a:r>
              <a:rPr lang="ja-JP" altLang="en-US" sz="2400" dirty="0">
                <a:solidFill>
                  <a:srgbClr val="374151"/>
                </a:solidFill>
                <a:latin typeface="Söhne"/>
              </a:rPr>
              <a:t>で結ばれる</a:t>
            </a:r>
            <a:endParaRPr lang="en-US" altLang="ja-JP" sz="2400" dirty="0">
              <a:solidFill>
                <a:srgbClr val="374151"/>
              </a:solidFill>
              <a:latin typeface="Söhne"/>
            </a:endParaRPr>
          </a:p>
          <a:p>
            <a:r>
              <a:rPr lang="ja-JP" altLang="en-US" sz="2400" dirty="0">
                <a:solidFill>
                  <a:srgbClr val="374151"/>
                </a:solidFill>
                <a:latin typeface="Söhne"/>
              </a:rPr>
              <a:t>複雑な構造を持ったデータを効率的に管理することを可能</a:t>
            </a:r>
            <a:endParaRPr kumimoji="1" lang="ja-JP" altLang="en-US" sz="2400" dirty="0"/>
          </a:p>
        </p:txBody>
      </p:sp>
      <p:sp>
        <p:nvSpPr>
          <p:cNvPr id="4" name="スライド番号プレースホルダー 3">
            <a:extLst>
              <a:ext uri="{FF2B5EF4-FFF2-40B4-BE49-F238E27FC236}">
                <a16:creationId xmlns:a16="http://schemas.microsoft.com/office/drawing/2014/main" id="{CFB9CBA9-FAD0-9295-434C-B16AAD96E8E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7" name="直線矢印コネクタ 6">
            <a:extLst>
              <a:ext uri="{FF2B5EF4-FFF2-40B4-BE49-F238E27FC236}">
                <a16:creationId xmlns:a16="http://schemas.microsoft.com/office/drawing/2014/main" id="{91518B82-30BF-4495-4CB6-70BD4643A899}"/>
              </a:ext>
            </a:extLst>
          </p:cNvPr>
          <p:cNvCxnSpPr>
            <a:cxnSpLocks/>
          </p:cNvCxnSpPr>
          <p:nvPr/>
        </p:nvCxnSpPr>
        <p:spPr>
          <a:xfrm>
            <a:off x="3582429" y="4261016"/>
            <a:ext cx="1678881" cy="71271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98BC7277-0A80-7F7D-21D8-7436DBE0FA4B}"/>
              </a:ext>
            </a:extLst>
          </p:cNvPr>
          <p:cNvSpPr txBox="1"/>
          <p:nvPr/>
        </p:nvSpPr>
        <p:spPr>
          <a:xfrm>
            <a:off x="4950619" y="4253989"/>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関連</a:t>
            </a:r>
          </a:p>
        </p:txBody>
      </p:sp>
      <p:sp>
        <p:nvSpPr>
          <p:cNvPr id="11" name="コンテンツ プレースホルダー 2">
            <a:extLst>
              <a:ext uri="{FF2B5EF4-FFF2-40B4-BE49-F238E27FC236}">
                <a16:creationId xmlns:a16="http://schemas.microsoft.com/office/drawing/2014/main" id="{2001DA8E-FE13-5EF9-3545-39CFAFE32C2C}"/>
              </a:ext>
            </a:extLst>
          </p:cNvPr>
          <p:cNvSpPr txBox="1">
            <a:spLocks/>
          </p:cNvSpPr>
          <p:nvPr/>
        </p:nvSpPr>
        <p:spPr>
          <a:xfrm>
            <a:off x="1906649" y="3194315"/>
            <a:ext cx="1414358" cy="73947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商品</a:t>
            </a:r>
          </a:p>
        </p:txBody>
      </p:sp>
      <p:graphicFrame>
        <p:nvGraphicFramePr>
          <p:cNvPr id="12" name="表 11">
            <a:extLst>
              <a:ext uri="{FF2B5EF4-FFF2-40B4-BE49-F238E27FC236}">
                <a16:creationId xmlns:a16="http://schemas.microsoft.com/office/drawing/2014/main" id="{059E9BC7-181F-B6CE-9874-5CA8881CD327}"/>
              </a:ext>
            </a:extLst>
          </p:cNvPr>
          <p:cNvGraphicFramePr>
            <a:graphicFrameLocks noGrp="1"/>
          </p:cNvGraphicFramePr>
          <p:nvPr/>
        </p:nvGraphicFramePr>
        <p:xfrm>
          <a:off x="3100192" y="2477707"/>
          <a:ext cx="2943616" cy="1737360"/>
        </p:xfrm>
        <a:graphic>
          <a:graphicData uri="http://schemas.openxmlformats.org/drawingml/2006/table">
            <a:tbl>
              <a:tblPr firstRow="1" bandRow="1">
                <a:tableStyleId>{5C22544A-7EE6-4342-B048-85BDC9FD1C3A}</a:tableStyleId>
              </a:tblPr>
              <a:tblGrid>
                <a:gridCol w="767378">
                  <a:extLst>
                    <a:ext uri="{9D8B030D-6E8A-4147-A177-3AD203B41FA5}">
                      <a16:colId xmlns:a16="http://schemas.microsoft.com/office/drawing/2014/main" val="20000"/>
                    </a:ext>
                  </a:extLst>
                </a:gridCol>
                <a:gridCol w="1195033">
                  <a:extLst>
                    <a:ext uri="{9D8B030D-6E8A-4147-A177-3AD203B41FA5}">
                      <a16:colId xmlns:a16="http://schemas.microsoft.com/office/drawing/2014/main" val="20001"/>
                    </a:ext>
                  </a:extLst>
                </a:gridCol>
                <a:gridCol w="981205">
                  <a:extLst>
                    <a:ext uri="{9D8B030D-6E8A-4147-A177-3AD203B41FA5}">
                      <a16:colId xmlns:a16="http://schemas.microsoft.com/office/drawing/2014/main" val="20002"/>
                    </a:ext>
                  </a:extLst>
                </a:gridCol>
              </a:tblGrid>
              <a:tr h="388620">
                <a:tc>
                  <a:txBody>
                    <a:bodyPr/>
                    <a:lstStyle/>
                    <a:p>
                      <a:pPr algn="ctr"/>
                      <a:r>
                        <a:rPr kumimoji="1" lang="en-US" altLang="ja-JP" sz="2400" dirty="0"/>
                        <a:t>ID</a:t>
                      </a:r>
                      <a:endParaRPr kumimoji="1" lang="ja-JP" altLang="en-US" sz="2400" dirty="0"/>
                    </a:p>
                  </a:txBody>
                  <a:tcPr marL="68580" marR="68580" marT="34290" marB="34290"/>
                </a:tc>
                <a:tc>
                  <a:txBody>
                    <a:bodyPr/>
                    <a:lstStyle/>
                    <a:p>
                      <a:pPr algn="ctr"/>
                      <a:r>
                        <a:rPr kumimoji="1" lang="ja-JP" altLang="en-US" sz="2400" dirty="0"/>
                        <a:t>商品名</a:t>
                      </a:r>
                    </a:p>
                  </a:txBody>
                  <a:tcPr marL="68580" marR="68580" marT="34290" marB="34290"/>
                </a:tc>
                <a:tc>
                  <a:txBody>
                    <a:bodyPr/>
                    <a:lstStyle/>
                    <a:p>
                      <a:pPr algn="ctr"/>
                      <a:r>
                        <a:rPr kumimoji="1" lang="ja-JP" altLang="en-US" sz="2400" dirty="0"/>
                        <a:t>単価</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en-US" altLang="ja-JP" sz="2400" dirty="0"/>
                        <a:t>1</a:t>
                      </a:r>
                      <a:endParaRPr kumimoji="1" lang="ja-JP" altLang="en-US" sz="2400" dirty="0"/>
                    </a:p>
                  </a:txBody>
                  <a:tcPr marL="68580" marR="68580" marT="34290" marB="34290">
                    <a:solidFill>
                      <a:srgbClr val="FF0000">
                        <a:alpha val="15000"/>
                      </a:srgbClr>
                    </a:solidFill>
                  </a:tcPr>
                </a:tc>
                <a:tc>
                  <a:txBody>
                    <a:bodyPr/>
                    <a:lstStyle/>
                    <a:p>
                      <a:pPr algn="r"/>
                      <a:r>
                        <a:rPr kumimoji="1" lang="ja-JP" altLang="en-US" sz="2400" dirty="0"/>
                        <a:t>みかん</a:t>
                      </a:r>
                    </a:p>
                  </a:txBody>
                  <a:tcPr marL="68580" marR="68580" marT="34290" marB="34290">
                    <a:solidFill>
                      <a:srgbClr val="FF0000">
                        <a:alpha val="15000"/>
                      </a:srgbClr>
                    </a:solidFill>
                  </a:tcPr>
                </a:tc>
                <a:tc>
                  <a:txBody>
                    <a:bodyPr/>
                    <a:lstStyle/>
                    <a:p>
                      <a:pPr algn="r"/>
                      <a:r>
                        <a:rPr kumimoji="1" lang="en-US" altLang="ja-JP" sz="2400" dirty="0"/>
                        <a:t>50</a:t>
                      </a:r>
                      <a:endParaRPr kumimoji="1" lang="ja-JP" altLang="en-US" sz="2400" dirty="0"/>
                    </a:p>
                  </a:txBody>
                  <a:tcPr marL="68580" marR="68580" marT="34290" marB="34290">
                    <a:solidFill>
                      <a:srgbClr val="FF0000">
                        <a:alpha val="15000"/>
                      </a:srgbClr>
                    </a:solidFill>
                  </a:tcPr>
                </a:tc>
                <a:extLst>
                  <a:ext uri="{0D108BD9-81ED-4DB2-BD59-A6C34878D82A}">
                    <a16:rowId xmlns:a16="http://schemas.microsoft.com/office/drawing/2014/main" val="10001"/>
                  </a:ext>
                </a:extLst>
              </a:tr>
              <a:tr h="388620">
                <a:tc>
                  <a:txBody>
                    <a:bodyPr/>
                    <a:lstStyle/>
                    <a:p>
                      <a:pPr algn="r"/>
                      <a:r>
                        <a:rPr kumimoji="1" lang="en-US" altLang="ja-JP" sz="2400" dirty="0"/>
                        <a:t>2</a:t>
                      </a:r>
                      <a:endParaRPr kumimoji="1" lang="ja-JP" altLang="en-US" sz="2400" dirty="0"/>
                    </a:p>
                  </a:txBody>
                  <a:tcPr marL="68580" marR="68580" marT="34290" marB="34290">
                    <a:solidFill>
                      <a:srgbClr val="FFC000">
                        <a:alpha val="20000"/>
                      </a:srgbClr>
                    </a:solidFill>
                  </a:tcPr>
                </a:tc>
                <a:tc>
                  <a:txBody>
                    <a:bodyPr/>
                    <a:lstStyle/>
                    <a:p>
                      <a:pPr algn="r"/>
                      <a:r>
                        <a:rPr kumimoji="1" lang="ja-JP" altLang="en-US" sz="2400" dirty="0"/>
                        <a:t>りんご</a:t>
                      </a:r>
                    </a:p>
                  </a:txBody>
                  <a:tcPr marL="68580" marR="68580" marT="34290" marB="34290">
                    <a:solidFill>
                      <a:srgbClr val="FFC000">
                        <a:alpha val="20000"/>
                      </a:srgbClr>
                    </a:solidFill>
                  </a:tcPr>
                </a:tc>
                <a:tc>
                  <a:txBody>
                    <a:bodyPr/>
                    <a:lstStyle/>
                    <a:p>
                      <a:pPr algn="r"/>
                      <a:r>
                        <a:rPr kumimoji="1" lang="en-US" altLang="ja-JP" sz="2400" dirty="0"/>
                        <a:t>100</a:t>
                      </a:r>
                      <a:endParaRPr kumimoji="1" lang="ja-JP" altLang="en-US" sz="2400" dirty="0"/>
                    </a:p>
                  </a:txBody>
                  <a:tcPr marL="68580" marR="68580" marT="34290" marB="34290">
                    <a:solidFill>
                      <a:srgbClr val="FFC000">
                        <a:alpha val="20000"/>
                      </a:srgbClr>
                    </a:solidFill>
                  </a:tcPr>
                </a:tc>
                <a:extLst>
                  <a:ext uri="{0D108BD9-81ED-4DB2-BD59-A6C34878D82A}">
                    <a16:rowId xmlns:a16="http://schemas.microsoft.com/office/drawing/2014/main" val="10002"/>
                  </a:ext>
                </a:extLst>
              </a:tr>
              <a:tr h="388620">
                <a:tc>
                  <a:txBody>
                    <a:bodyPr/>
                    <a:lstStyle/>
                    <a:p>
                      <a:pPr algn="r"/>
                      <a:r>
                        <a:rPr kumimoji="1" lang="en-US" altLang="ja-JP" sz="2400" dirty="0"/>
                        <a:t>3</a:t>
                      </a:r>
                      <a:endParaRPr kumimoji="1" lang="ja-JP" altLang="en-US" sz="2400" dirty="0"/>
                    </a:p>
                  </a:txBody>
                  <a:tcPr marL="68580" marR="68580" marT="34290" marB="34290">
                    <a:solidFill>
                      <a:srgbClr val="7030A0">
                        <a:alpha val="20000"/>
                      </a:srgbClr>
                    </a:solidFill>
                  </a:tcPr>
                </a:tc>
                <a:tc>
                  <a:txBody>
                    <a:bodyPr/>
                    <a:lstStyle/>
                    <a:p>
                      <a:pPr algn="r"/>
                      <a:r>
                        <a:rPr kumimoji="1" lang="ja-JP" altLang="en-US" sz="2400" dirty="0"/>
                        <a:t>メロン</a:t>
                      </a:r>
                    </a:p>
                  </a:txBody>
                  <a:tcPr marL="68580" marR="68580" marT="34290" marB="34290">
                    <a:solidFill>
                      <a:srgbClr val="7030A0">
                        <a:alpha val="20000"/>
                      </a:srgbClr>
                    </a:solidFill>
                  </a:tcPr>
                </a:tc>
                <a:tc>
                  <a:txBody>
                    <a:bodyPr/>
                    <a:lstStyle/>
                    <a:p>
                      <a:pPr algn="r"/>
                      <a:r>
                        <a:rPr kumimoji="1" lang="en-US" altLang="ja-JP" sz="2400" dirty="0"/>
                        <a:t>500</a:t>
                      </a:r>
                      <a:endParaRPr kumimoji="1" lang="ja-JP" altLang="en-US" sz="2400" dirty="0"/>
                    </a:p>
                  </a:txBody>
                  <a:tcPr marL="68580" marR="68580" marT="34290" marB="34290">
                    <a:solidFill>
                      <a:srgbClr val="7030A0">
                        <a:alpha val="20000"/>
                      </a:srgbClr>
                    </a:solidFill>
                  </a:tcPr>
                </a:tc>
                <a:extLst>
                  <a:ext uri="{0D108BD9-81ED-4DB2-BD59-A6C34878D82A}">
                    <a16:rowId xmlns:a16="http://schemas.microsoft.com/office/drawing/2014/main" val="10003"/>
                  </a:ext>
                </a:extLst>
              </a:tr>
            </a:tbl>
          </a:graphicData>
        </a:graphic>
      </p:graphicFrame>
      <p:graphicFrame>
        <p:nvGraphicFramePr>
          <p:cNvPr id="13" name="表 12">
            <a:extLst>
              <a:ext uri="{FF2B5EF4-FFF2-40B4-BE49-F238E27FC236}">
                <a16:creationId xmlns:a16="http://schemas.microsoft.com/office/drawing/2014/main" id="{40654876-CA71-4BA8-B7C2-42D03DB303FB}"/>
              </a:ext>
            </a:extLst>
          </p:cNvPr>
          <p:cNvGraphicFramePr>
            <a:graphicFrameLocks noGrp="1"/>
          </p:cNvGraphicFramePr>
          <p:nvPr/>
        </p:nvGraphicFramePr>
        <p:xfrm>
          <a:off x="3266382" y="5043002"/>
          <a:ext cx="2889051" cy="1737360"/>
        </p:xfrm>
        <a:graphic>
          <a:graphicData uri="http://schemas.openxmlformats.org/drawingml/2006/table">
            <a:tbl>
              <a:tblPr firstRow="1" bandRow="1">
                <a:tableStyleId>{5C22544A-7EE6-4342-B048-85BDC9FD1C3A}</a:tableStyleId>
              </a:tblPr>
              <a:tblGrid>
                <a:gridCol w="1413658">
                  <a:extLst>
                    <a:ext uri="{9D8B030D-6E8A-4147-A177-3AD203B41FA5}">
                      <a16:colId xmlns:a16="http://schemas.microsoft.com/office/drawing/2014/main" val="20001"/>
                    </a:ext>
                  </a:extLst>
                </a:gridCol>
                <a:gridCol w="1475393">
                  <a:extLst>
                    <a:ext uri="{9D8B030D-6E8A-4147-A177-3AD203B41FA5}">
                      <a16:colId xmlns:a16="http://schemas.microsoft.com/office/drawing/2014/main" val="20002"/>
                    </a:ext>
                  </a:extLst>
                </a:gridCol>
              </a:tblGrid>
              <a:tr h="155172">
                <a:tc>
                  <a:txBody>
                    <a:bodyPr/>
                    <a:lstStyle/>
                    <a:p>
                      <a:pPr algn="ctr"/>
                      <a:r>
                        <a:rPr kumimoji="1" lang="ja-JP" altLang="en-US" sz="2400" dirty="0"/>
                        <a:t>購入者</a:t>
                      </a:r>
                    </a:p>
                  </a:txBody>
                  <a:tcPr marL="68580" marR="68580" marT="34290" marB="34290"/>
                </a:tc>
                <a:tc>
                  <a:txBody>
                    <a:bodyPr/>
                    <a:lstStyle/>
                    <a:p>
                      <a:pPr algn="ctr"/>
                      <a:r>
                        <a:rPr kumimoji="1" lang="ja-JP" altLang="en-US" sz="2400" dirty="0"/>
                        <a:t>商品番号</a:t>
                      </a:r>
                    </a:p>
                  </a:txBody>
                  <a:tcPr marL="68580" marR="68580" marT="34290" marB="34290"/>
                </a:tc>
                <a:extLst>
                  <a:ext uri="{0D108BD9-81ED-4DB2-BD59-A6C34878D82A}">
                    <a16:rowId xmlns:a16="http://schemas.microsoft.com/office/drawing/2014/main" val="10000"/>
                  </a:ext>
                </a:extLst>
              </a:tr>
              <a:tr h="342900">
                <a:tc>
                  <a:txBody>
                    <a:bodyPr/>
                    <a:lstStyle/>
                    <a:p>
                      <a:pPr algn="r"/>
                      <a:r>
                        <a:rPr kumimoji="1" lang="en-US" altLang="ja-JP" sz="2400" dirty="0"/>
                        <a:t>X</a:t>
                      </a:r>
                      <a:endParaRPr kumimoji="1" lang="ja-JP" altLang="en-US" sz="2400" dirty="0"/>
                    </a:p>
                  </a:txBody>
                  <a:tcPr marL="68580" marR="68580" marT="34290" marB="34290"/>
                </a:tc>
                <a:tc>
                  <a:txBody>
                    <a:bodyPr/>
                    <a:lstStyle/>
                    <a:p>
                      <a:pPr algn="r"/>
                      <a:r>
                        <a:rPr kumimoji="1" lang="en-US" altLang="ja-JP" sz="2400" dirty="0"/>
                        <a:t>1</a:t>
                      </a:r>
                      <a:endParaRPr kumimoji="1" lang="ja-JP" altLang="en-US" sz="2400" dirty="0"/>
                    </a:p>
                  </a:txBody>
                  <a:tcPr marL="68580" marR="68580" marT="34290" marB="34290"/>
                </a:tc>
                <a:extLst>
                  <a:ext uri="{0D108BD9-81ED-4DB2-BD59-A6C34878D82A}">
                    <a16:rowId xmlns:a16="http://schemas.microsoft.com/office/drawing/2014/main" val="10001"/>
                  </a:ext>
                </a:extLst>
              </a:tr>
              <a:tr h="342900">
                <a:tc>
                  <a:txBody>
                    <a:bodyPr/>
                    <a:lstStyle/>
                    <a:p>
                      <a:pPr algn="r"/>
                      <a:r>
                        <a:rPr kumimoji="1" lang="en-US" altLang="ja-JP" sz="2400" dirty="0"/>
                        <a:t>X</a:t>
                      </a:r>
                      <a:endParaRPr kumimoji="1" lang="ja-JP" altLang="en-US" sz="2400" dirty="0"/>
                    </a:p>
                  </a:txBody>
                  <a:tcPr marL="68580" marR="68580" marT="34290" marB="34290"/>
                </a:tc>
                <a:tc>
                  <a:txBody>
                    <a:bodyPr/>
                    <a:lstStyle/>
                    <a:p>
                      <a:pPr algn="r"/>
                      <a:r>
                        <a:rPr kumimoji="1" lang="en-US" altLang="ja-JP" sz="2400" dirty="0"/>
                        <a:t>3</a:t>
                      </a:r>
                      <a:endParaRPr kumimoji="1" lang="ja-JP" altLang="en-US" sz="2400" dirty="0"/>
                    </a:p>
                  </a:txBody>
                  <a:tcPr marL="68580" marR="68580" marT="34290" marB="34290"/>
                </a:tc>
                <a:extLst>
                  <a:ext uri="{0D108BD9-81ED-4DB2-BD59-A6C34878D82A}">
                    <a16:rowId xmlns:a16="http://schemas.microsoft.com/office/drawing/2014/main" val="10002"/>
                  </a:ext>
                </a:extLst>
              </a:tr>
              <a:tr h="342900">
                <a:tc>
                  <a:txBody>
                    <a:bodyPr/>
                    <a:lstStyle/>
                    <a:p>
                      <a:pPr algn="r"/>
                      <a:r>
                        <a:rPr kumimoji="1" lang="en-US" altLang="ja-JP" sz="2400" dirty="0"/>
                        <a:t>Y</a:t>
                      </a:r>
                      <a:endParaRPr kumimoji="1" lang="ja-JP" altLang="en-US" sz="2400" dirty="0"/>
                    </a:p>
                  </a:txBody>
                  <a:tcPr marL="68580" marR="68580" marT="34290" marB="34290"/>
                </a:tc>
                <a:tc>
                  <a:txBody>
                    <a:bodyPr/>
                    <a:lstStyle/>
                    <a:p>
                      <a:pPr algn="r"/>
                      <a:r>
                        <a:rPr kumimoji="1" lang="en-US" altLang="ja-JP" sz="2400" dirty="0"/>
                        <a:t>2</a:t>
                      </a:r>
                      <a:endParaRPr kumimoji="1" lang="ja-JP" altLang="en-US" sz="2400" dirty="0"/>
                    </a:p>
                  </a:txBody>
                  <a:tcPr marL="68580" marR="68580" marT="34290" marB="34290"/>
                </a:tc>
                <a:extLst>
                  <a:ext uri="{0D108BD9-81ED-4DB2-BD59-A6C34878D82A}">
                    <a16:rowId xmlns:a16="http://schemas.microsoft.com/office/drawing/2014/main" val="621319173"/>
                  </a:ext>
                </a:extLst>
              </a:tr>
            </a:tbl>
          </a:graphicData>
        </a:graphic>
      </p:graphicFrame>
      <p:sp>
        <p:nvSpPr>
          <p:cNvPr id="14" name="コンテンツ プレースホルダー 2">
            <a:extLst>
              <a:ext uri="{FF2B5EF4-FFF2-40B4-BE49-F238E27FC236}">
                <a16:creationId xmlns:a16="http://schemas.microsoft.com/office/drawing/2014/main" id="{FF93B904-F2E0-841E-77A8-7D99EED99B63}"/>
              </a:ext>
            </a:extLst>
          </p:cNvPr>
          <p:cNvSpPr txBox="1">
            <a:spLocks/>
          </p:cNvSpPr>
          <p:nvPr/>
        </p:nvSpPr>
        <p:spPr>
          <a:xfrm>
            <a:off x="1900015" y="5580576"/>
            <a:ext cx="2299404" cy="73947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購入</a:t>
            </a:r>
          </a:p>
        </p:txBody>
      </p:sp>
    </p:spTree>
    <p:extLst>
      <p:ext uri="{BB962C8B-B14F-4D97-AF65-F5344CB8AC3E}">
        <p14:creationId xmlns:p14="http://schemas.microsoft.com/office/powerpoint/2010/main" val="2481781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03C7FD-7E51-0D0B-1B42-EC16E21DA8E7}"/>
              </a:ext>
            </a:extLst>
          </p:cNvPr>
          <p:cNvSpPr>
            <a:spLocks noGrp="1"/>
          </p:cNvSpPr>
          <p:nvPr>
            <p:ph type="title"/>
          </p:nvPr>
        </p:nvSpPr>
        <p:spPr/>
        <p:txBody>
          <a:bodyPr>
            <a:normAutofit fontScale="90000"/>
          </a:bodyPr>
          <a:lstStyle/>
          <a:p>
            <a:r>
              <a:rPr kumimoji="1" lang="ja-JP" altLang="en-US" dirty="0"/>
              <a:t>リレーショナルデータベースが普及している理由</a:t>
            </a:r>
          </a:p>
        </p:txBody>
      </p:sp>
      <p:sp>
        <p:nvSpPr>
          <p:cNvPr id="3" name="コンテンツ プレースホルダー 2">
            <a:extLst>
              <a:ext uri="{FF2B5EF4-FFF2-40B4-BE49-F238E27FC236}">
                <a16:creationId xmlns:a16="http://schemas.microsoft.com/office/drawing/2014/main" id="{940532FC-6065-2DFF-73C0-6B318AEC9DB7}"/>
              </a:ext>
            </a:extLst>
          </p:cNvPr>
          <p:cNvSpPr>
            <a:spLocks noGrp="1"/>
          </p:cNvSpPr>
          <p:nvPr>
            <p:ph idx="1"/>
          </p:nvPr>
        </p:nvSpPr>
        <p:spPr>
          <a:xfrm>
            <a:off x="321845" y="1168701"/>
            <a:ext cx="8461208" cy="5010718"/>
          </a:xfrm>
        </p:spPr>
        <p:txBody>
          <a:bodyPr/>
          <a:lstStyle/>
          <a:p>
            <a:r>
              <a:rPr kumimoji="1" lang="ja-JP" altLang="en-US" sz="2400" dirty="0"/>
              <a:t>使いやすい</a:t>
            </a:r>
            <a:endParaRPr kumimoji="1" lang="en-US" altLang="ja-JP" sz="2400" dirty="0"/>
          </a:p>
          <a:p>
            <a:r>
              <a:rPr lang="ja-JP" altLang="en-US" sz="2400" dirty="0"/>
              <a:t>信頼性が高い</a:t>
            </a:r>
            <a:endParaRPr lang="en-US" altLang="ja-JP" sz="2400" dirty="0"/>
          </a:p>
          <a:p>
            <a:r>
              <a:rPr lang="ja-JP" altLang="en-US" sz="2400" b="0" i="0" dirty="0">
                <a:solidFill>
                  <a:srgbClr val="374151"/>
                </a:solidFill>
                <a:effectLst/>
                <a:latin typeface="Söhne"/>
              </a:rPr>
              <a:t>データを</a:t>
            </a:r>
            <a:r>
              <a:rPr lang="ja-JP" altLang="en-US" sz="2400" b="1" i="0" dirty="0">
                <a:solidFill>
                  <a:srgbClr val="C00000"/>
                </a:solidFill>
                <a:effectLst/>
                <a:latin typeface="Söhne"/>
              </a:rPr>
              <a:t>テーブル</a:t>
            </a:r>
            <a:r>
              <a:rPr lang="ja-JP" altLang="en-US" sz="2400" b="0" i="0" dirty="0">
                <a:solidFill>
                  <a:srgbClr val="374151"/>
                </a:solidFill>
                <a:effectLst/>
                <a:latin typeface="Söhne"/>
              </a:rPr>
              <a:t>と呼ばれる</a:t>
            </a:r>
            <a:r>
              <a:rPr lang="ja-JP" altLang="en-US" sz="2400" b="1" i="0" dirty="0">
                <a:solidFill>
                  <a:srgbClr val="374151"/>
                </a:solidFill>
                <a:effectLst/>
                <a:latin typeface="Söhne"/>
              </a:rPr>
              <a:t>表形式で</a:t>
            </a:r>
            <a:r>
              <a:rPr lang="ja-JP" altLang="en-US" sz="2400" b="1" dirty="0">
                <a:solidFill>
                  <a:srgbClr val="374151"/>
                </a:solidFill>
                <a:latin typeface="Söhne"/>
              </a:rPr>
              <a:t>保存</a:t>
            </a:r>
            <a:r>
              <a:rPr lang="ja-JP" altLang="en-US" sz="2400" dirty="0">
                <a:solidFill>
                  <a:srgbClr val="374151"/>
                </a:solidFill>
                <a:latin typeface="Söhne"/>
              </a:rPr>
              <a:t>（エクセルに似ていてなじみやすい）</a:t>
            </a:r>
            <a:endParaRPr lang="en-US" altLang="ja-JP" sz="2400" dirty="0">
              <a:solidFill>
                <a:srgbClr val="374151"/>
              </a:solidFill>
              <a:latin typeface="Söhne"/>
            </a:endParaRPr>
          </a:p>
          <a:p>
            <a:r>
              <a:rPr kumimoji="1" lang="ja-JP" altLang="en-US" sz="2400" b="1" dirty="0"/>
              <a:t>データの管理と検索</a:t>
            </a:r>
            <a:r>
              <a:rPr kumimoji="1" lang="ja-JP" altLang="en-US" sz="2400" dirty="0"/>
              <a:t>が、</a:t>
            </a:r>
            <a:r>
              <a:rPr kumimoji="1" lang="en-US" altLang="ja-JP" sz="2400" b="1" dirty="0">
                <a:solidFill>
                  <a:srgbClr val="C00000"/>
                </a:solidFill>
              </a:rPr>
              <a:t>SQL </a:t>
            </a:r>
            <a:r>
              <a:rPr kumimoji="1" lang="ja-JP" altLang="en-US" sz="2400" dirty="0"/>
              <a:t>言語を使って、簡単に行える</a:t>
            </a:r>
            <a:endParaRPr kumimoji="1" lang="en-US" altLang="ja-JP" sz="2400" dirty="0"/>
          </a:p>
          <a:p>
            <a:pPr marL="0" indent="0">
              <a:buNone/>
            </a:pPr>
            <a:endParaRPr kumimoji="1" lang="en-US" altLang="ja-JP" sz="2400" dirty="0"/>
          </a:p>
          <a:p>
            <a:endParaRPr lang="en-US" altLang="ja-JP" sz="2400" dirty="0">
              <a:solidFill>
                <a:srgbClr val="374151"/>
              </a:solidFill>
              <a:latin typeface="Söhne"/>
            </a:endParaRPr>
          </a:p>
          <a:p>
            <a:endParaRPr lang="en-US" altLang="ja-JP" sz="2800" i="0" dirty="0">
              <a:solidFill>
                <a:srgbClr val="374151"/>
              </a:solidFill>
              <a:effectLst/>
              <a:latin typeface="Söhne"/>
            </a:endParaRPr>
          </a:p>
          <a:p>
            <a:endParaRPr kumimoji="1" lang="ja-JP" altLang="en-US" dirty="0"/>
          </a:p>
        </p:txBody>
      </p:sp>
      <p:sp>
        <p:nvSpPr>
          <p:cNvPr id="4" name="スライド番号プレースホルダー 3">
            <a:extLst>
              <a:ext uri="{FF2B5EF4-FFF2-40B4-BE49-F238E27FC236}">
                <a16:creationId xmlns:a16="http://schemas.microsoft.com/office/drawing/2014/main" id="{66847EC8-D25B-35DE-A273-2E9152ED89B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331780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E80D6F-0AE9-71C4-FC19-10D7ADD6DAE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AB2A055-EA56-3FC9-A4A0-2F322992AD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858BC89-BD5C-EAAC-A790-D6B34C6D6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7DEEDADD-371D-70FD-1E15-C2F9ABFF7CFE}"/>
              </a:ext>
            </a:extLst>
          </p:cNvPr>
          <p:cNvSpPr>
            <a:spLocks noGrp="1"/>
          </p:cNvSpPr>
          <p:nvPr>
            <p:ph type="ctrTitle"/>
          </p:nvPr>
        </p:nvSpPr>
        <p:spPr>
          <a:xfrm>
            <a:off x="174661" y="1321056"/>
            <a:ext cx="8804952" cy="1991979"/>
          </a:xfrm>
        </p:spPr>
        <p:txBody>
          <a:bodyPr anchor="b">
            <a:normAutofit/>
          </a:bodyPr>
          <a:lstStyle/>
          <a:p>
            <a:r>
              <a:rPr lang="en-US" altLang="ja-JP" sz="4500" dirty="0">
                <a:solidFill>
                  <a:schemeClr val="tx2"/>
                </a:solidFill>
              </a:rPr>
              <a:t>15-3</a:t>
            </a:r>
            <a:r>
              <a:rPr lang="ja-JP" altLang="en-US" sz="4500" dirty="0">
                <a:solidFill>
                  <a:schemeClr val="tx2"/>
                </a:solidFill>
              </a:rPr>
              <a:t>．データベース設計と正規化</a:t>
            </a:r>
          </a:p>
        </p:txBody>
      </p:sp>
      <p:grpSp>
        <p:nvGrpSpPr>
          <p:cNvPr id="13" name="Group 12">
            <a:extLst>
              <a:ext uri="{FF2B5EF4-FFF2-40B4-BE49-F238E27FC236}">
                <a16:creationId xmlns:a16="http://schemas.microsoft.com/office/drawing/2014/main" id="{2C1FED11-8921-8484-7BFA-874E9A66D6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1622476-A945-6FBE-3018-4F7BD9E7E8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17C6BD32-A1A4-3005-B196-1EA569C66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0A02C27B-E251-DF79-8950-3997C032F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9ED8769B-5E98-F6CC-2AD1-316E6FEE4B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121B66DD-3B57-55F2-82C6-6A7BF9215F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C56898E6-E91F-BCED-4D5A-2230FCE04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99DC52CD-4B54-5D93-0C47-2677FD3AF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48FE4474-4A07-F2E6-F592-A03115F8A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F5FB87D5-6290-5EC6-7446-609542B0C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a:extLst>
              <a:ext uri="{FF2B5EF4-FFF2-40B4-BE49-F238E27FC236}">
                <a16:creationId xmlns:a16="http://schemas.microsoft.com/office/drawing/2014/main" id="{BA373EC2-F60A-ADFF-DC2A-0A7EE38ADA70}"/>
              </a:ext>
            </a:extLst>
          </p:cNvPr>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16</a:t>
            </a:fld>
            <a:endParaRPr kumimoji="0" lang="ja-JP"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98155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41FABA-2834-4CE2-9EFE-A47FDEF2E849}"/>
              </a:ext>
            </a:extLst>
          </p:cNvPr>
          <p:cNvSpPr>
            <a:spLocks noGrp="1"/>
          </p:cNvSpPr>
          <p:nvPr>
            <p:ph type="title"/>
          </p:nvPr>
        </p:nvSpPr>
        <p:spPr/>
        <p:txBody>
          <a:bodyPr>
            <a:normAutofit fontScale="90000"/>
          </a:bodyPr>
          <a:lstStyle/>
          <a:p>
            <a:r>
              <a:rPr kumimoji="1" lang="ja-JP" altLang="en-US" dirty="0"/>
              <a:t>冗長なデータ</a:t>
            </a:r>
          </a:p>
        </p:txBody>
      </p:sp>
      <p:sp>
        <p:nvSpPr>
          <p:cNvPr id="4" name="スライド番号プレースホルダー 3">
            <a:extLst>
              <a:ext uri="{FF2B5EF4-FFF2-40B4-BE49-F238E27FC236}">
                <a16:creationId xmlns:a16="http://schemas.microsoft.com/office/drawing/2014/main" id="{788E5243-3A25-41E6-B441-723547ECE42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6" name="Picture 2" descr="http://4.bp.blogspot.com/-grFsR7IJJTs/Us_NJ_QCtZI/AAAAAAAAdFc/Lyf0Qem4p0c/s800/car_bus.png">
            <a:extLst>
              <a:ext uri="{FF2B5EF4-FFF2-40B4-BE49-F238E27FC236}">
                <a16:creationId xmlns:a16="http://schemas.microsoft.com/office/drawing/2014/main" id="{441935FD-EC16-4F97-AAFD-98C8E913B5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1254" y="2694605"/>
            <a:ext cx="4196977" cy="2979853"/>
          </a:xfrm>
          <a:prstGeom prst="rect">
            <a:avLst/>
          </a:prstGeom>
          <a:noFill/>
          <a:extLst>
            <a:ext uri="{909E8E84-426E-40DD-AFC4-6F175D3DCCD1}">
              <a14:hiddenFill xmlns:a14="http://schemas.microsoft.com/office/drawing/2010/main">
                <a:solidFill>
                  <a:srgbClr val="FFFFFF"/>
                </a:solidFill>
              </a14:hiddenFill>
            </a:ext>
          </a:extLst>
        </p:spPr>
      </p:pic>
      <p:sp>
        <p:nvSpPr>
          <p:cNvPr id="8" name="角丸四角形吹き出し 15">
            <a:extLst>
              <a:ext uri="{FF2B5EF4-FFF2-40B4-BE49-F238E27FC236}">
                <a16:creationId xmlns:a16="http://schemas.microsoft.com/office/drawing/2014/main" id="{9850DA68-84B5-4C84-995E-E05CBB25CD4D}"/>
              </a:ext>
            </a:extLst>
          </p:cNvPr>
          <p:cNvSpPr/>
          <p:nvPr/>
        </p:nvSpPr>
        <p:spPr>
          <a:xfrm>
            <a:off x="4273383" y="1666753"/>
            <a:ext cx="4669087" cy="613459"/>
          </a:xfrm>
          <a:prstGeom prst="wedgeRoundRectCallout">
            <a:avLst>
              <a:gd name="adj1" fmla="val -42761"/>
              <a:gd name="adj2" fmla="val 37011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角丸四角形吹き出し 12">
            <a:extLst>
              <a:ext uri="{FF2B5EF4-FFF2-40B4-BE49-F238E27FC236}">
                <a16:creationId xmlns:a16="http://schemas.microsoft.com/office/drawing/2014/main" id="{05E6EDF7-5403-484F-AEE7-0B98AC404B12}"/>
              </a:ext>
            </a:extLst>
          </p:cNvPr>
          <p:cNvSpPr/>
          <p:nvPr/>
        </p:nvSpPr>
        <p:spPr>
          <a:xfrm>
            <a:off x="321845" y="917904"/>
            <a:ext cx="4244368" cy="605512"/>
          </a:xfrm>
          <a:prstGeom prst="wedgeRoundRectCallout">
            <a:avLst>
              <a:gd name="adj1" fmla="val 20103"/>
              <a:gd name="adj2" fmla="val 35134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9C864765-37A6-40EB-8CAB-58F6EE5660D5}"/>
              </a:ext>
            </a:extLst>
          </p:cNvPr>
          <p:cNvSpPr txBox="1"/>
          <p:nvPr/>
        </p:nvSpPr>
        <p:spPr>
          <a:xfrm>
            <a:off x="4448932" y="1742649"/>
            <a:ext cx="449353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このバスは</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運賃１０００円</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です</a:t>
            </a:r>
          </a:p>
        </p:txBody>
      </p:sp>
      <p:sp>
        <p:nvSpPr>
          <p:cNvPr id="9" name="テキスト ボックス 8">
            <a:extLst>
              <a:ext uri="{FF2B5EF4-FFF2-40B4-BE49-F238E27FC236}">
                <a16:creationId xmlns:a16="http://schemas.microsoft.com/office/drawing/2014/main" id="{9C864765-37A6-40EB-8CAB-58F6EE5660D5}"/>
              </a:ext>
            </a:extLst>
          </p:cNvPr>
          <p:cNvSpPr txBox="1"/>
          <p:nvPr/>
        </p:nvSpPr>
        <p:spPr>
          <a:xfrm>
            <a:off x="197260" y="999655"/>
            <a:ext cx="449353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このバスは</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運賃１０００円</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です</a:t>
            </a:r>
          </a:p>
        </p:txBody>
      </p:sp>
      <p:sp>
        <p:nvSpPr>
          <p:cNvPr id="3" name="テキスト ボックス 2"/>
          <p:cNvSpPr txBox="1"/>
          <p:nvPr/>
        </p:nvSpPr>
        <p:spPr>
          <a:xfrm>
            <a:off x="945317" y="5488686"/>
            <a:ext cx="7879080"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冗長なデータ　＝　データベースとしては </a:t>
            </a:r>
            <a:r>
              <a:rPr kumimoji="1" lang="en-US" altLang="ja-JP"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「更新の際、すべての個所を更新しないといけない」</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などの問題がある</a:t>
            </a:r>
          </a:p>
        </p:txBody>
      </p:sp>
    </p:spTree>
    <p:extLst>
      <p:ext uri="{BB962C8B-B14F-4D97-AF65-F5344CB8AC3E}">
        <p14:creationId xmlns:p14="http://schemas.microsoft.com/office/powerpoint/2010/main" val="2887111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48C0A747-F13C-0E25-BA95-05894D49AF11}"/>
              </a:ext>
            </a:extLst>
          </p:cNvPr>
          <p:cNvGraphicFramePr>
            <a:graphicFrameLocks noGrp="1"/>
          </p:cNvGraphicFramePr>
          <p:nvPr/>
        </p:nvGraphicFramePr>
        <p:xfrm>
          <a:off x="345214" y="3000736"/>
          <a:ext cx="3811772" cy="2085980"/>
        </p:xfrm>
        <a:graphic>
          <a:graphicData uri="http://schemas.openxmlformats.org/drawingml/2006/table">
            <a:tbl>
              <a:tblPr firstRow="1" bandRow="1">
                <a:tableStyleId>{5C22544A-7EE6-4342-B048-85BDC9FD1C3A}</a:tableStyleId>
              </a:tblPr>
              <a:tblGrid>
                <a:gridCol w="713761">
                  <a:extLst>
                    <a:ext uri="{9D8B030D-6E8A-4147-A177-3AD203B41FA5}">
                      <a16:colId xmlns:a16="http://schemas.microsoft.com/office/drawing/2014/main" val="20000"/>
                    </a:ext>
                  </a:extLst>
                </a:gridCol>
                <a:gridCol w="2066653">
                  <a:extLst>
                    <a:ext uri="{9D8B030D-6E8A-4147-A177-3AD203B41FA5}">
                      <a16:colId xmlns:a16="http://schemas.microsoft.com/office/drawing/2014/main" val="20001"/>
                    </a:ext>
                  </a:extLst>
                </a:gridCol>
                <a:gridCol w="1031358">
                  <a:extLst>
                    <a:ext uri="{9D8B030D-6E8A-4147-A177-3AD203B41FA5}">
                      <a16:colId xmlns:a16="http://schemas.microsoft.com/office/drawing/2014/main" val="20002"/>
                    </a:ext>
                  </a:extLst>
                </a:gridCol>
              </a:tblGrid>
              <a:tr h="257175">
                <a:tc>
                  <a:txBody>
                    <a:bodyPr/>
                    <a:lstStyle/>
                    <a:p>
                      <a:r>
                        <a:rPr kumimoji="1" lang="ja-JP" altLang="en-US" sz="2400" dirty="0"/>
                        <a:t>名前</a:t>
                      </a:r>
                    </a:p>
                  </a:txBody>
                  <a:tcPr marL="51435" marR="51435" marT="25718" marB="25718"/>
                </a:tc>
                <a:tc>
                  <a:txBody>
                    <a:bodyPr/>
                    <a:lstStyle/>
                    <a:p>
                      <a:r>
                        <a:rPr kumimoji="1" lang="ja-JP" altLang="en-US" sz="2400" dirty="0"/>
                        <a:t>昼食</a:t>
                      </a:r>
                    </a:p>
                  </a:txBody>
                  <a:tcPr marL="51435" marR="51435" marT="25718" marB="25718"/>
                </a:tc>
                <a:tc>
                  <a:txBody>
                    <a:bodyPr/>
                    <a:lstStyle/>
                    <a:p>
                      <a:r>
                        <a:rPr kumimoji="1" lang="ja-JP" altLang="en-US" sz="2400" dirty="0"/>
                        <a:t>料金</a:t>
                      </a:r>
                    </a:p>
                  </a:txBody>
                  <a:tcPr marL="51435" marR="51435" marT="25718" marB="25718"/>
                </a:tc>
                <a:extLst>
                  <a:ext uri="{0D108BD9-81ED-4DB2-BD59-A6C34878D82A}">
                    <a16:rowId xmlns:a16="http://schemas.microsoft.com/office/drawing/2014/main" val="10000"/>
                  </a:ext>
                </a:extLst>
              </a:tr>
              <a:tr h="257175">
                <a:tc>
                  <a:txBody>
                    <a:bodyPr/>
                    <a:lstStyle/>
                    <a:p>
                      <a:r>
                        <a:rPr kumimoji="1" lang="en-US" altLang="ja-JP" sz="2400" dirty="0"/>
                        <a:t>A</a:t>
                      </a:r>
                      <a:endParaRPr kumimoji="1" lang="ja-JP" altLang="en-US" sz="2400" dirty="0"/>
                    </a:p>
                  </a:txBody>
                  <a:tcPr marL="51435" marR="51435" marT="25718" marB="25718"/>
                </a:tc>
                <a:tc>
                  <a:txBody>
                    <a:bodyPr/>
                    <a:lstStyle/>
                    <a:p>
                      <a:r>
                        <a:rPr kumimoji="1" lang="ja-JP" altLang="en-US" sz="2400" dirty="0"/>
                        <a:t>そば</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1"/>
                  </a:ext>
                </a:extLst>
              </a:tr>
              <a:tr h="257175">
                <a:tc>
                  <a:txBody>
                    <a:bodyPr/>
                    <a:lstStyle/>
                    <a:p>
                      <a:r>
                        <a:rPr kumimoji="1" lang="en-US" altLang="ja-JP" sz="2400" dirty="0"/>
                        <a:t>B</a:t>
                      </a:r>
                      <a:endParaRPr kumimoji="1" lang="ja-JP" altLang="en-US" sz="2400" dirty="0"/>
                    </a:p>
                  </a:txBody>
                  <a:tcPr marL="51435" marR="51435" marT="25718" marB="25718"/>
                </a:tc>
                <a:tc>
                  <a:txBody>
                    <a:bodyPr/>
                    <a:lstStyle/>
                    <a:p>
                      <a:r>
                        <a:rPr kumimoji="1" lang="ja-JP" altLang="en-US" sz="2400" b="1" dirty="0">
                          <a:solidFill>
                            <a:srgbClr val="FF0000"/>
                          </a:solidFill>
                        </a:rPr>
                        <a:t>カレーライス</a:t>
                      </a:r>
                    </a:p>
                  </a:txBody>
                  <a:tcPr marL="51435" marR="51435" marT="25718" marB="25718"/>
                </a:tc>
                <a:tc>
                  <a:txBody>
                    <a:bodyPr/>
                    <a:lstStyle/>
                    <a:p>
                      <a:r>
                        <a:rPr kumimoji="1" lang="en-US" altLang="ja-JP" sz="2400" b="1" dirty="0">
                          <a:solidFill>
                            <a:srgbClr val="FF0000"/>
                          </a:solidFill>
                        </a:rPr>
                        <a:t>400</a:t>
                      </a:r>
                      <a:endParaRPr kumimoji="1" lang="ja-JP" altLang="en-US" sz="2400" b="1" dirty="0">
                        <a:solidFill>
                          <a:srgbClr val="FF0000"/>
                        </a:solidFill>
                      </a:endParaRPr>
                    </a:p>
                  </a:txBody>
                  <a:tcPr marL="51435" marR="51435" marT="25718" marB="25718"/>
                </a:tc>
                <a:extLst>
                  <a:ext uri="{0D108BD9-81ED-4DB2-BD59-A6C34878D82A}">
                    <a16:rowId xmlns:a16="http://schemas.microsoft.com/office/drawing/2014/main" val="10002"/>
                  </a:ext>
                </a:extLst>
              </a:tr>
              <a:tr h="257175">
                <a:tc>
                  <a:txBody>
                    <a:bodyPr/>
                    <a:lstStyle/>
                    <a:p>
                      <a:r>
                        <a:rPr kumimoji="1" lang="en-US" altLang="ja-JP" sz="2400" dirty="0"/>
                        <a:t>C</a:t>
                      </a:r>
                      <a:endParaRPr kumimoji="1" lang="ja-JP" altLang="en-US" sz="2400" dirty="0"/>
                    </a:p>
                  </a:txBody>
                  <a:tcPr marL="51435" marR="51435" marT="25718" marB="25718"/>
                </a:tc>
                <a:tc>
                  <a:txBody>
                    <a:bodyPr/>
                    <a:lstStyle/>
                    <a:p>
                      <a:r>
                        <a:rPr kumimoji="1" lang="ja-JP" altLang="en-US" sz="2400" b="1" dirty="0">
                          <a:solidFill>
                            <a:srgbClr val="FF0000"/>
                          </a:solidFill>
                        </a:rPr>
                        <a:t>カレーライス</a:t>
                      </a:r>
                    </a:p>
                  </a:txBody>
                  <a:tcPr marL="51435" marR="51435" marT="25718" marB="25718"/>
                </a:tc>
                <a:tc>
                  <a:txBody>
                    <a:bodyPr/>
                    <a:lstStyle/>
                    <a:p>
                      <a:r>
                        <a:rPr kumimoji="1" lang="en-US" altLang="ja-JP" sz="2400" b="1" dirty="0">
                          <a:solidFill>
                            <a:srgbClr val="FF0000"/>
                          </a:solidFill>
                        </a:rPr>
                        <a:t>400</a:t>
                      </a:r>
                      <a:endParaRPr kumimoji="1" lang="ja-JP" altLang="en-US" sz="2400" b="1" dirty="0">
                        <a:solidFill>
                          <a:srgbClr val="FF0000"/>
                        </a:solidFill>
                      </a:endParaRPr>
                    </a:p>
                  </a:txBody>
                  <a:tcPr marL="51435" marR="51435" marT="25718" marB="25718"/>
                </a:tc>
                <a:extLst>
                  <a:ext uri="{0D108BD9-81ED-4DB2-BD59-A6C34878D82A}">
                    <a16:rowId xmlns:a16="http://schemas.microsoft.com/office/drawing/2014/main" val="10003"/>
                  </a:ext>
                </a:extLst>
              </a:tr>
              <a:tr h="257175">
                <a:tc>
                  <a:txBody>
                    <a:bodyPr/>
                    <a:lstStyle/>
                    <a:p>
                      <a:r>
                        <a:rPr kumimoji="1" lang="en-US" altLang="ja-JP" sz="2400" dirty="0"/>
                        <a:t>D</a:t>
                      </a:r>
                      <a:endParaRPr kumimoji="1" lang="ja-JP" altLang="en-US" sz="2400" dirty="0"/>
                    </a:p>
                  </a:txBody>
                  <a:tcPr marL="51435" marR="51435" marT="25718" marB="25718"/>
                </a:tc>
                <a:tc>
                  <a:txBody>
                    <a:bodyPr/>
                    <a:lstStyle/>
                    <a:p>
                      <a:r>
                        <a:rPr kumimoji="1" lang="ja-JP" altLang="en-US" sz="2400" dirty="0"/>
                        <a:t>うどん</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4"/>
                  </a:ext>
                </a:extLst>
              </a:tr>
            </a:tbl>
          </a:graphicData>
        </a:graphic>
      </p:graphicFrame>
      <p:sp>
        <p:nvSpPr>
          <p:cNvPr id="2" name="タイトル 1"/>
          <p:cNvSpPr>
            <a:spLocks noGrp="1"/>
          </p:cNvSpPr>
          <p:nvPr>
            <p:ph type="title"/>
          </p:nvPr>
        </p:nvSpPr>
        <p:spPr/>
        <p:txBody>
          <a:bodyPr>
            <a:normAutofit fontScale="90000"/>
          </a:bodyPr>
          <a:lstStyle/>
          <a:p>
            <a:r>
              <a:rPr kumimoji="1" lang="ja-JP" altLang="en-US" dirty="0"/>
              <a:t>冗長なデータ</a:t>
            </a:r>
          </a:p>
        </p:txBody>
      </p:sp>
      <p:sp>
        <p:nvSpPr>
          <p:cNvPr id="3" name="コンテンツ プレースホルダー 2"/>
          <p:cNvSpPr>
            <a:spLocks noGrp="1"/>
          </p:cNvSpPr>
          <p:nvPr>
            <p:ph idx="1"/>
          </p:nvPr>
        </p:nvSpPr>
        <p:spPr/>
        <p:txBody>
          <a:bodyPr/>
          <a:lstStyle/>
          <a:p>
            <a:pPr marL="0" indent="0">
              <a:buNone/>
            </a:pPr>
            <a:r>
              <a:rPr lang="ja-JP" altLang="en-US" b="1" dirty="0"/>
              <a:t>冗長なデータ</a:t>
            </a:r>
            <a:r>
              <a:rPr lang="ja-JP" altLang="en-US" dirty="0"/>
              <a:t>は、データベース内で</a:t>
            </a:r>
            <a:r>
              <a:rPr lang="ja-JP" altLang="en-US" b="1" dirty="0"/>
              <a:t>不必要に重複して保存されるデータ</a:t>
            </a:r>
            <a:r>
              <a:rPr lang="ja-JP" altLang="en-US" dirty="0"/>
              <a:t>を指す。</a:t>
            </a: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コンテンツ プレースホルダー 2">
            <a:extLst>
              <a:ext uri="{FF2B5EF4-FFF2-40B4-BE49-F238E27FC236}">
                <a16:creationId xmlns:a16="http://schemas.microsoft.com/office/drawing/2014/main" id="{AE42F651-6461-4A74-806A-6B39C90990AA}"/>
              </a:ext>
            </a:extLst>
          </p:cNvPr>
          <p:cNvSpPr txBox="1">
            <a:spLocks/>
          </p:cNvSpPr>
          <p:nvPr/>
        </p:nvSpPr>
        <p:spPr>
          <a:xfrm>
            <a:off x="4522403" y="3108495"/>
            <a:ext cx="4689200" cy="213506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そば</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２５０</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円</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カレーライス</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４００</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円</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うどん</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２５０</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円</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さんは</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そば</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を食べた</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B</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さんは</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カレーライス</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を食べた</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さんは</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カレーライス</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を食べた</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D</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さんは</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うどん</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を食べた</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9" name="直線矢印コネクタ 8"/>
          <p:cNvCxnSpPr>
            <a:cxnSpLocks/>
            <a:stCxn id="12" idx="1"/>
          </p:cNvCxnSpPr>
          <p:nvPr/>
        </p:nvCxnSpPr>
        <p:spPr>
          <a:xfrm flipH="1">
            <a:off x="3806757" y="2442287"/>
            <a:ext cx="793287" cy="1468232"/>
          </a:xfrm>
          <a:prstGeom prst="straightConnector1">
            <a:avLst/>
          </a:prstGeom>
          <a:ln w="444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0" name="直線矢印コネクタ 9"/>
          <p:cNvCxnSpPr>
            <a:cxnSpLocks/>
          </p:cNvCxnSpPr>
          <p:nvPr/>
        </p:nvCxnSpPr>
        <p:spPr>
          <a:xfrm flipH="1">
            <a:off x="3858638" y="2616185"/>
            <a:ext cx="768610" cy="1761262"/>
          </a:xfrm>
          <a:prstGeom prst="straightConnector1">
            <a:avLst/>
          </a:prstGeom>
          <a:ln w="444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2" name="テキスト ボックス 11"/>
          <p:cNvSpPr txBox="1"/>
          <p:nvPr/>
        </p:nvSpPr>
        <p:spPr>
          <a:xfrm>
            <a:off x="4600044" y="2180677"/>
            <a:ext cx="2339102"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冗長なデータ</a:t>
            </a:r>
          </a:p>
        </p:txBody>
      </p:sp>
    </p:spTree>
    <p:extLst>
      <p:ext uri="{BB962C8B-B14F-4D97-AF65-F5344CB8AC3E}">
        <p14:creationId xmlns:p14="http://schemas.microsoft.com/office/powerpoint/2010/main" val="1983285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4D2D43-3F29-1E8F-CABE-11FA27128089}"/>
              </a:ext>
            </a:extLst>
          </p:cNvPr>
          <p:cNvSpPr>
            <a:spLocks noGrp="1"/>
          </p:cNvSpPr>
          <p:nvPr>
            <p:ph type="title"/>
          </p:nvPr>
        </p:nvSpPr>
        <p:spPr/>
        <p:txBody>
          <a:bodyPr>
            <a:normAutofit fontScale="90000"/>
          </a:bodyPr>
          <a:lstStyle/>
          <a:p>
            <a:r>
              <a:rPr kumimoji="1" lang="ja-JP" altLang="en-US" dirty="0"/>
              <a:t>正規化</a:t>
            </a:r>
          </a:p>
        </p:txBody>
      </p:sp>
      <p:sp>
        <p:nvSpPr>
          <p:cNvPr id="3" name="コンテンツ プレースホルダー 2">
            <a:extLst>
              <a:ext uri="{FF2B5EF4-FFF2-40B4-BE49-F238E27FC236}">
                <a16:creationId xmlns:a16="http://schemas.microsoft.com/office/drawing/2014/main" id="{439FFCEB-8FCC-8946-8BBA-30B033B3A98B}"/>
              </a:ext>
            </a:extLst>
          </p:cNvPr>
          <p:cNvSpPr>
            <a:spLocks noGrp="1"/>
          </p:cNvSpPr>
          <p:nvPr>
            <p:ph idx="1"/>
          </p:nvPr>
        </p:nvSpPr>
        <p:spPr/>
        <p:txBody>
          <a:bodyPr>
            <a:normAutofit/>
          </a:bodyPr>
          <a:lstStyle/>
          <a:p>
            <a:pPr marL="0" indent="0">
              <a:buNone/>
            </a:pPr>
            <a:r>
              <a:rPr kumimoji="1" lang="ja-JP" altLang="en-US" sz="2400" b="1" u="sng" dirty="0"/>
              <a:t>目的</a:t>
            </a:r>
            <a:endParaRPr kumimoji="1" lang="en-US" altLang="ja-JP" sz="2400" b="1" u="sng" dirty="0"/>
          </a:p>
          <a:p>
            <a:r>
              <a:rPr kumimoji="1" lang="ja-JP" altLang="en-US" sz="2400" b="1" dirty="0"/>
              <a:t>データベースの構造を最適化</a:t>
            </a:r>
            <a:endParaRPr kumimoji="1" lang="en-US" altLang="ja-JP" sz="2400" b="1" dirty="0"/>
          </a:p>
          <a:p>
            <a:r>
              <a:rPr kumimoji="1" lang="ja-JP" altLang="en-US" sz="2400" b="1" dirty="0"/>
              <a:t>効率的なデータベース管理</a:t>
            </a:r>
            <a:r>
              <a:rPr kumimoji="1" lang="ja-JP" altLang="en-US" sz="2400" dirty="0"/>
              <a:t>を実現</a:t>
            </a:r>
          </a:p>
          <a:p>
            <a:pPr marL="0" indent="0">
              <a:buNone/>
            </a:pPr>
            <a:endParaRPr lang="en-US" altLang="ja-JP" sz="2400" dirty="0"/>
          </a:p>
          <a:p>
            <a:pPr marL="0" indent="0">
              <a:buNone/>
            </a:pPr>
            <a:r>
              <a:rPr lang="ja-JP" altLang="en-US" sz="2400" b="1" u="sng" dirty="0"/>
              <a:t>方針</a:t>
            </a:r>
            <a:endParaRPr kumimoji="1" lang="en-US" altLang="ja-JP" sz="2400" b="1" u="sng" dirty="0"/>
          </a:p>
          <a:p>
            <a:pPr marL="0" indent="0">
              <a:buNone/>
            </a:pPr>
            <a:r>
              <a:rPr kumimoji="1" lang="ja-JP" altLang="en-US" sz="2400" dirty="0"/>
              <a:t>テーブルの数を減らすことよりも、</a:t>
            </a:r>
            <a:r>
              <a:rPr kumimoji="1" lang="ja-JP" altLang="en-US" sz="2400" b="1" dirty="0"/>
              <a:t>データの冗長性（重複）を減らす</a:t>
            </a:r>
            <a:r>
              <a:rPr kumimoji="1" lang="ja-JP" altLang="en-US" sz="2400" dirty="0"/>
              <a:t>ことを行う</a:t>
            </a:r>
          </a:p>
        </p:txBody>
      </p:sp>
      <p:sp>
        <p:nvSpPr>
          <p:cNvPr id="4" name="スライド番号プレースホルダー 3">
            <a:extLst>
              <a:ext uri="{FF2B5EF4-FFF2-40B4-BE49-F238E27FC236}">
                <a16:creationId xmlns:a16="http://schemas.microsoft.com/office/drawing/2014/main" id="{4D898A20-A582-5CFE-6030-184342BE7C4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449108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2876D8-9CBE-E279-3C6F-DBEFD969863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A8E3C4B-1FAB-7C0F-FB62-BA935D023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4555F81-554F-8BA6-9560-96573EBE5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957B610C-322D-FD84-3ED9-5E4C7C05CE19}"/>
              </a:ext>
            </a:extLst>
          </p:cNvPr>
          <p:cNvSpPr>
            <a:spLocks noGrp="1"/>
          </p:cNvSpPr>
          <p:nvPr>
            <p:ph type="ctrTitle"/>
          </p:nvPr>
        </p:nvSpPr>
        <p:spPr>
          <a:xfrm>
            <a:off x="174661" y="1321056"/>
            <a:ext cx="8804952" cy="1991979"/>
          </a:xfrm>
        </p:spPr>
        <p:txBody>
          <a:bodyPr anchor="b">
            <a:normAutofit/>
          </a:bodyPr>
          <a:lstStyle/>
          <a:p>
            <a:r>
              <a:rPr lang="en-US" altLang="ja-JP" sz="4500" dirty="0">
                <a:solidFill>
                  <a:schemeClr val="tx2"/>
                </a:solidFill>
              </a:rPr>
              <a:t>15-1</a:t>
            </a:r>
            <a:r>
              <a:rPr lang="ja-JP" altLang="en-US" sz="4500" dirty="0">
                <a:solidFill>
                  <a:schemeClr val="tx2"/>
                </a:solidFill>
              </a:rPr>
              <a:t>．データベースシステム序論</a:t>
            </a:r>
          </a:p>
        </p:txBody>
      </p:sp>
      <p:grpSp>
        <p:nvGrpSpPr>
          <p:cNvPr id="13" name="Group 12">
            <a:extLst>
              <a:ext uri="{FF2B5EF4-FFF2-40B4-BE49-F238E27FC236}">
                <a16:creationId xmlns:a16="http://schemas.microsoft.com/office/drawing/2014/main" id="{115507C4-B7C9-6694-703F-5B5E1C70A3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FA8ED5E1-EB1F-A070-8624-41A4FD789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B2EB3D9B-E1B6-EA55-34A1-A9EF1B99E2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FB0B0A81-0481-603B-F8AB-080F6263DB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932BC8D-F106-870B-6504-11A7AE2E6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8F988946-4194-764E-B9F1-FDF05B83FF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3C7AAB51-F485-189A-E590-95AF4F52A1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3FF04683-37F1-62D0-4248-482D31460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40D31CE3-BEBC-F0C0-2346-57E2431B1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D437F263-0ED7-AC5E-CA1E-5386831A4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a:extLst>
              <a:ext uri="{FF2B5EF4-FFF2-40B4-BE49-F238E27FC236}">
                <a16:creationId xmlns:a16="http://schemas.microsoft.com/office/drawing/2014/main" id="{EC9F1180-FD91-23BB-DD04-47C3C2C18404}"/>
              </a:ext>
            </a:extLst>
          </p:cNvPr>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2</a:t>
            </a:fld>
            <a:endParaRPr kumimoji="0" lang="ja-JP"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72035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53A0C4-3484-4473-9BE6-CEFE37AD6B18}"/>
              </a:ext>
            </a:extLst>
          </p:cNvPr>
          <p:cNvSpPr>
            <a:spLocks noGrp="1"/>
          </p:cNvSpPr>
          <p:nvPr>
            <p:ph type="title"/>
          </p:nvPr>
        </p:nvSpPr>
        <p:spPr/>
        <p:txBody>
          <a:bodyPr>
            <a:normAutofit fontScale="90000"/>
          </a:bodyPr>
          <a:lstStyle/>
          <a:p>
            <a:r>
              <a:rPr lang="ja-JP" altLang="en-US" dirty="0"/>
              <a:t>正規化の例</a:t>
            </a:r>
            <a:endParaRPr kumimoji="1" lang="ja-JP" altLang="en-US" dirty="0"/>
          </a:p>
        </p:txBody>
      </p:sp>
      <p:sp>
        <p:nvSpPr>
          <p:cNvPr id="4" name="スライド番号プレースホルダー 3">
            <a:extLst>
              <a:ext uri="{FF2B5EF4-FFF2-40B4-BE49-F238E27FC236}">
                <a16:creationId xmlns:a16="http://schemas.microsoft.com/office/drawing/2014/main" id="{EEADEF22-49A4-4284-A85A-7A5EEA2AA3B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
        <p:nvSpPr>
          <p:cNvPr id="9" name="テキスト ボックス 8">
            <a:extLst>
              <a:ext uri="{FF2B5EF4-FFF2-40B4-BE49-F238E27FC236}">
                <a16:creationId xmlns:a16="http://schemas.microsoft.com/office/drawing/2014/main" id="{F25506C2-6523-B66E-5839-A23EB0F6251A}"/>
              </a:ext>
            </a:extLst>
          </p:cNvPr>
          <p:cNvSpPr txBox="1"/>
          <p:nvPr/>
        </p:nvSpPr>
        <p:spPr>
          <a:xfrm>
            <a:off x="1018510" y="751825"/>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正規化前</a:t>
            </a:r>
          </a:p>
        </p:txBody>
      </p:sp>
      <p:sp>
        <p:nvSpPr>
          <p:cNvPr id="11" name="テキスト ボックス 10">
            <a:extLst>
              <a:ext uri="{FF2B5EF4-FFF2-40B4-BE49-F238E27FC236}">
                <a16:creationId xmlns:a16="http://schemas.microsoft.com/office/drawing/2014/main" id="{8FC5EF94-834D-B143-F3D7-E76C8780FB39}"/>
              </a:ext>
            </a:extLst>
          </p:cNvPr>
          <p:cNvSpPr txBox="1"/>
          <p:nvPr/>
        </p:nvSpPr>
        <p:spPr>
          <a:xfrm>
            <a:off x="5914360" y="504354"/>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正規化後</a:t>
            </a:r>
          </a:p>
        </p:txBody>
      </p:sp>
      <p:graphicFrame>
        <p:nvGraphicFramePr>
          <p:cNvPr id="6" name="表 5">
            <a:extLst>
              <a:ext uri="{FF2B5EF4-FFF2-40B4-BE49-F238E27FC236}">
                <a16:creationId xmlns:a16="http://schemas.microsoft.com/office/drawing/2014/main" id="{A57EFC3B-5EA1-0D66-3303-B4BDC79952B9}"/>
              </a:ext>
            </a:extLst>
          </p:cNvPr>
          <p:cNvGraphicFramePr>
            <a:graphicFrameLocks noGrp="1"/>
          </p:cNvGraphicFramePr>
          <p:nvPr/>
        </p:nvGraphicFramePr>
        <p:xfrm>
          <a:off x="274521" y="1400852"/>
          <a:ext cx="3811772" cy="2085980"/>
        </p:xfrm>
        <a:graphic>
          <a:graphicData uri="http://schemas.openxmlformats.org/drawingml/2006/table">
            <a:tbl>
              <a:tblPr firstRow="1" bandRow="1">
                <a:tableStyleId>{5C22544A-7EE6-4342-B048-85BDC9FD1C3A}</a:tableStyleId>
              </a:tblPr>
              <a:tblGrid>
                <a:gridCol w="713761">
                  <a:extLst>
                    <a:ext uri="{9D8B030D-6E8A-4147-A177-3AD203B41FA5}">
                      <a16:colId xmlns:a16="http://schemas.microsoft.com/office/drawing/2014/main" val="20000"/>
                    </a:ext>
                  </a:extLst>
                </a:gridCol>
                <a:gridCol w="2066653">
                  <a:extLst>
                    <a:ext uri="{9D8B030D-6E8A-4147-A177-3AD203B41FA5}">
                      <a16:colId xmlns:a16="http://schemas.microsoft.com/office/drawing/2014/main" val="20001"/>
                    </a:ext>
                  </a:extLst>
                </a:gridCol>
                <a:gridCol w="1031358">
                  <a:extLst>
                    <a:ext uri="{9D8B030D-6E8A-4147-A177-3AD203B41FA5}">
                      <a16:colId xmlns:a16="http://schemas.microsoft.com/office/drawing/2014/main" val="20002"/>
                    </a:ext>
                  </a:extLst>
                </a:gridCol>
              </a:tblGrid>
              <a:tr h="257175">
                <a:tc>
                  <a:txBody>
                    <a:bodyPr/>
                    <a:lstStyle/>
                    <a:p>
                      <a:r>
                        <a:rPr kumimoji="1" lang="ja-JP" altLang="en-US" sz="2400" dirty="0"/>
                        <a:t>名前</a:t>
                      </a:r>
                    </a:p>
                  </a:txBody>
                  <a:tcPr marL="51435" marR="51435" marT="25718" marB="25718"/>
                </a:tc>
                <a:tc>
                  <a:txBody>
                    <a:bodyPr/>
                    <a:lstStyle/>
                    <a:p>
                      <a:r>
                        <a:rPr kumimoji="1" lang="ja-JP" altLang="en-US" sz="2400" dirty="0"/>
                        <a:t>昼食</a:t>
                      </a:r>
                    </a:p>
                  </a:txBody>
                  <a:tcPr marL="51435" marR="51435" marT="25718" marB="25718"/>
                </a:tc>
                <a:tc>
                  <a:txBody>
                    <a:bodyPr/>
                    <a:lstStyle/>
                    <a:p>
                      <a:r>
                        <a:rPr kumimoji="1" lang="ja-JP" altLang="en-US" sz="2400" dirty="0"/>
                        <a:t>料金</a:t>
                      </a:r>
                    </a:p>
                  </a:txBody>
                  <a:tcPr marL="51435" marR="51435" marT="25718" marB="25718"/>
                </a:tc>
                <a:extLst>
                  <a:ext uri="{0D108BD9-81ED-4DB2-BD59-A6C34878D82A}">
                    <a16:rowId xmlns:a16="http://schemas.microsoft.com/office/drawing/2014/main" val="10000"/>
                  </a:ext>
                </a:extLst>
              </a:tr>
              <a:tr h="257175">
                <a:tc>
                  <a:txBody>
                    <a:bodyPr/>
                    <a:lstStyle/>
                    <a:p>
                      <a:r>
                        <a:rPr kumimoji="1" lang="en-US" altLang="ja-JP" sz="2400" dirty="0"/>
                        <a:t>A</a:t>
                      </a:r>
                      <a:endParaRPr kumimoji="1" lang="ja-JP" altLang="en-US" sz="2400" dirty="0"/>
                    </a:p>
                  </a:txBody>
                  <a:tcPr marL="51435" marR="51435" marT="25718" marB="25718"/>
                </a:tc>
                <a:tc>
                  <a:txBody>
                    <a:bodyPr/>
                    <a:lstStyle/>
                    <a:p>
                      <a:r>
                        <a:rPr kumimoji="1" lang="ja-JP" altLang="en-US" sz="2400" dirty="0"/>
                        <a:t>そば</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1"/>
                  </a:ext>
                </a:extLst>
              </a:tr>
              <a:tr h="257175">
                <a:tc>
                  <a:txBody>
                    <a:bodyPr/>
                    <a:lstStyle/>
                    <a:p>
                      <a:r>
                        <a:rPr kumimoji="1" lang="en-US" altLang="ja-JP" sz="2400" dirty="0"/>
                        <a:t>B</a:t>
                      </a:r>
                      <a:endParaRPr kumimoji="1" lang="ja-JP" altLang="en-US" sz="2400" dirty="0"/>
                    </a:p>
                  </a:txBody>
                  <a:tcPr marL="51435" marR="51435" marT="25718" marB="25718"/>
                </a:tc>
                <a:tc>
                  <a:txBody>
                    <a:bodyPr/>
                    <a:lstStyle/>
                    <a:p>
                      <a:r>
                        <a:rPr kumimoji="1" lang="ja-JP" altLang="en-US" sz="2400" b="1" dirty="0">
                          <a:solidFill>
                            <a:srgbClr val="FF0000"/>
                          </a:solidFill>
                        </a:rPr>
                        <a:t>カレーライス</a:t>
                      </a:r>
                    </a:p>
                  </a:txBody>
                  <a:tcPr marL="51435" marR="51435" marT="25718" marB="25718"/>
                </a:tc>
                <a:tc>
                  <a:txBody>
                    <a:bodyPr/>
                    <a:lstStyle/>
                    <a:p>
                      <a:r>
                        <a:rPr kumimoji="1" lang="en-US" altLang="ja-JP" sz="2400" b="1" dirty="0">
                          <a:solidFill>
                            <a:srgbClr val="FF0000"/>
                          </a:solidFill>
                        </a:rPr>
                        <a:t>400</a:t>
                      </a:r>
                      <a:endParaRPr kumimoji="1" lang="ja-JP" altLang="en-US" sz="2400" b="1" dirty="0">
                        <a:solidFill>
                          <a:srgbClr val="FF0000"/>
                        </a:solidFill>
                      </a:endParaRPr>
                    </a:p>
                  </a:txBody>
                  <a:tcPr marL="51435" marR="51435" marT="25718" marB="25718"/>
                </a:tc>
                <a:extLst>
                  <a:ext uri="{0D108BD9-81ED-4DB2-BD59-A6C34878D82A}">
                    <a16:rowId xmlns:a16="http://schemas.microsoft.com/office/drawing/2014/main" val="10002"/>
                  </a:ext>
                </a:extLst>
              </a:tr>
              <a:tr h="257175">
                <a:tc>
                  <a:txBody>
                    <a:bodyPr/>
                    <a:lstStyle/>
                    <a:p>
                      <a:r>
                        <a:rPr kumimoji="1" lang="en-US" altLang="ja-JP" sz="2400" dirty="0"/>
                        <a:t>C</a:t>
                      </a:r>
                      <a:endParaRPr kumimoji="1" lang="ja-JP" altLang="en-US" sz="2400" dirty="0"/>
                    </a:p>
                  </a:txBody>
                  <a:tcPr marL="51435" marR="51435" marT="25718" marB="25718"/>
                </a:tc>
                <a:tc>
                  <a:txBody>
                    <a:bodyPr/>
                    <a:lstStyle/>
                    <a:p>
                      <a:r>
                        <a:rPr kumimoji="1" lang="ja-JP" altLang="en-US" sz="2400" b="1" dirty="0">
                          <a:solidFill>
                            <a:srgbClr val="FF0000"/>
                          </a:solidFill>
                        </a:rPr>
                        <a:t>カレーライス</a:t>
                      </a:r>
                    </a:p>
                  </a:txBody>
                  <a:tcPr marL="51435" marR="51435" marT="25718" marB="25718"/>
                </a:tc>
                <a:tc>
                  <a:txBody>
                    <a:bodyPr/>
                    <a:lstStyle/>
                    <a:p>
                      <a:r>
                        <a:rPr kumimoji="1" lang="en-US" altLang="ja-JP" sz="2400" b="1" dirty="0">
                          <a:solidFill>
                            <a:srgbClr val="FF0000"/>
                          </a:solidFill>
                        </a:rPr>
                        <a:t>400</a:t>
                      </a:r>
                      <a:endParaRPr kumimoji="1" lang="ja-JP" altLang="en-US" sz="2400" b="1" dirty="0">
                        <a:solidFill>
                          <a:srgbClr val="FF0000"/>
                        </a:solidFill>
                      </a:endParaRPr>
                    </a:p>
                  </a:txBody>
                  <a:tcPr marL="51435" marR="51435" marT="25718" marB="25718"/>
                </a:tc>
                <a:extLst>
                  <a:ext uri="{0D108BD9-81ED-4DB2-BD59-A6C34878D82A}">
                    <a16:rowId xmlns:a16="http://schemas.microsoft.com/office/drawing/2014/main" val="10003"/>
                  </a:ext>
                </a:extLst>
              </a:tr>
              <a:tr h="257175">
                <a:tc>
                  <a:txBody>
                    <a:bodyPr/>
                    <a:lstStyle/>
                    <a:p>
                      <a:r>
                        <a:rPr kumimoji="1" lang="en-US" altLang="ja-JP" sz="2400" dirty="0"/>
                        <a:t>D</a:t>
                      </a:r>
                      <a:endParaRPr kumimoji="1" lang="ja-JP" altLang="en-US" sz="2400" dirty="0"/>
                    </a:p>
                  </a:txBody>
                  <a:tcPr marL="51435" marR="51435" marT="25718" marB="25718"/>
                </a:tc>
                <a:tc>
                  <a:txBody>
                    <a:bodyPr/>
                    <a:lstStyle/>
                    <a:p>
                      <a:r>
                        <a:rPr kumimoji="1" lang="ja-JP" altLang="en-US" sz="2400" dirty="0"/>
                        <a:t>うどん</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4"/>
                  </a:ext>
                </a:extLst>
              </a:tr>
            </a:tbl>
          </a:graphicData>
        </a:graphic>
      </p:graphicFrame>
      <p:graphicFrame>
        <p:nvGraphicFramePr>
          <p:cNvPr id="8" name="表 7">
            <a:extLst>
              <a:ext uri="{FF2B5EF4-FFF2-40B4-BE49-F238E27FC236}">
                <a16:creationId xmlns:a16="http://schemas.microsoft.com/office/drawing/2014/main" id="{C22A7B48-BCED-CF36-5519-A4909A724643}"/>
              </a:ext>
            </a:extLst>
          </p:cNvPr>
          <p:cNvGraphicFramePr>
            <a:graphicFrameLocks noGrp="1"/>
          </p:cNvGraphicFramePr>
          <p:nvPr/>
        </p:nvGraphicFramePr>
        <p:xfrm>
          <a:off x="5524295" y="1083627"/>
          <a:ext cx="3130607" cy="2085980"/>
        </p:xfrm>
        <a:graphic>
          <a:graphicData uri="http://schemas.openxmlformats.org/drawingml/2006/table">
            <a:tbl>
              <a:tblPr firstRow="1" bandRow="1">
                <a:tableStyleId>{5C22544A-7EE6-4342-B048-85BDC9FD1C3A}</a:tableStyleId>
              </a:tblPr>
              <a:tblGrid>
                <a:gridCol w="879317">
                  <a:extLst>
                    <a:ext uri="{9D8B030D-6E8A-4147-A177-3AD203B41FA5}">
                      <a16:colId xmlns:a16="http://schemas.microsoft.com/office/drawing/2014/main" val="20000"/>
                    </a:ext>
                  </a:extLst>
                </a:gridCol>
                <a:gridCol w="2251290">
                  <a:extLst>
                    <a:ext uri="{9D8B030D-6E8A-4147-A177-3AD203B41FA5}">
                      <a16:colId xmlns:a16="http://schemas.microsoft.com/office/drawing/2014/main" val="20001"/>
                    </a:ext>
                  </a:extLst>
                </a:gridCol>
              </a:tblGrid>
              <a:tr h="257175">
                <a:tc>
                  <a:txBody>
                    <a:bodyPr/>
                    <a:lstStyle/>
                    <a:p>
                      <a:r>
                        <a:rPr kumimoji="1" lang="ja-JP" altLang="en-US" sz="2400" dirty="0"/>
                        <a:t>名前</a:t>
                      </a:r>
                    </a:p>
                  </a:txBody>
                  <a:tcPr marL="51435" marR="51435" marT="25718" marB="25718"/>
                </a:tc>
                <a:tc>
                  <a:txBody>
                    <a:bodyPr/>
                    <a:lstStyle/>
                    <a:p>
                      <a:r>
                        <a:rPr kumimoji="1" lang="ja-JP" altLang="en-US" sz="2400" dirty="0"/>
                        <a:t>昼食</a:t>
                      </a:r>
                    </a:p>
                  </a:txBody>
                  <a:tcPr marL="51435" marR="51435" marT="25718" marB="25718"/>
                </a:tc>
                <a:extLst>
                  <a:ext uri="{0D108BD9-81ED-4DB2-BD59-A6C34878D82A}">
                    <a16:rowId xmlns:a16="http://schemas.microsoft.com/office/drawing/2014/main" val="10000"/>
                  </a:ext>
                </a:extLst>
              </a:tr>
              <a:tr h="257175">
                <a:tc>
                  <a:txBody>
                    <a:bodyPr/>
                    <a:lstStyle/>
                    <a:p>
                      <a:r>
                        <a:rPr kumimoji="1" lang="en-US" altLang="ja-JP" sz="2400" dirty="0"/>
                        <a:t>A</a:t>
                      </a:r>
                      <a:endParaRPr kumimoji="1" lang="ja-JP" altLang="en-US" sz="2400" dirty="0"/>
                    </a:p>
                  </a:txBody>
                  <a:tcPr marL="51435" marR="51435" marT="25718" marB="25718"/>
                </a:tc>
                <a:tc>
                  <a:txBody>
                    <a:bodyPr/>
                    <a:lstStyle/>
                    <a:p>
                      <a:r>
                        <a:rPr kumimoji="1" lang="ja-JP" altLang="en-US" sz="2400" dirty="0"/>
                        <a:t>そば</a:t>
                      </a:r>
                    </a:p>
                  </a:txBody>
                  <a:tcPr marL="51435" marR="51435" marT="25718" marB="25718"/>
                </a:tc>
                <a:extLst>
                  <a:ext uri="{0D108BD9-81ED-4DB2-BD59-A6C34878D82A}">
                    <a16:rowId xmlns:a16="http://schemas.microsoft.com/office/drawing/2014/main" val="10001"/>
                  </a:ext>
                </a:extLst>
              </a:tr>
              <a:tr h="257175">
                <a:tc>
                  <a:txBody>
                    <a:bodyPr/>
                    <a:lstStyle/>
                    <a:p>
                      <a:r>
                        <a:rPr kumimoji="1" lang="en-US" altLang="ja-JP" sz="2400" dirty="0"/>
                        <a:t>B</a:t>
                      </a:r>
                      <a:endParaRPr kumimoji="1" lang="ja-JP" altLang="en-US" sz="2400" dirty="0"/>
                    </a:p>
                  </a:txBody>
                  <a:tcPr marL="51435" marR="51435" marT="25718" marB="25718"/>
                </a:tc>
                <a:tc>
                  <a:txBody>
                    <a:bodyPr/>
                    <a:lstStyle/>
                    <a:p>
                      <a:r>
                        <a:rPr kumimoji="1" lang="ja-JP" altLang="en-US" sz="2400" dirty="0"/>
                        <a:t>カレーライス</a:t>
                      </a:r>
                    </a:p>
                  </a:txBody>
                  <a:tcPr marL="51435" marR="51435" marT="25718" marB="25718"/>
                </a:tc>
                <a:extLst>
                  <a:ext uri="{0D108BD9-81ED-4DB2-BD59-A6C34878D82A}">
                    <a16:rowId xmlns:a16="http://schemas.microsoft.com/office/drawing/2014/main" val="10002"/>
                  </a:ext>
                </a:extLst>
              </a:tr>
              <a:tr h="257175">
                <a:tc>
                  <a:txBody>
                    <a:bodyPr/>
                    <a:lstStyle/>
                    <a:p>
                      <a:r>
                        <a:rPr kumimoji="1" lang="en-US" altLang="ja-JP" sz="2400" dirty="0"/>
                        <a:t>C</a:t>
                      </a:r>
                      <a:endParaRPr kumimoji="1" lang="ja-JP" altLang="en-US" sz="2400" dirty="0"/>
                    </a:p>
                  </a:txBody>
                  <a:tcPr marL="51435" marR="51435" marT="25718" marB="25718"/>
                </a:tc>
                <a:tc>
                  <a:txBody>
                    <a:bodyPr/>
                    <a:lstStyle/>
                    <a:p>
                      <a:r>
                        <a:rPr kumimoji="1" lang="ja-JP" altLang="en-US" sz="2400" dirty="0"/>
                        <a:t>カレーライス</a:t>
                      </a:r>
                    </a:p>
                  </a:txBody>
                  <a:tcPr marL="51435" marR="51435" marT="25718" marB="25718"/>
                </a:tc>
                <a:extLst>
                  <a:ext uri="{0D108BD9-81ED-4DB2-BD59-A6C34878D82A}">
                    <a16:rowId xmlns:a16="http://schemas.microsoft.com/office/drawing/2014/main" val="10003"/>
                  </a:ext>
                </a:extLst>
              </a:tr>
              <a:tr h="257175">
                <a:tc>
                  <a:txBody>
                    <a:bodyPr/>
                    <a:lstStyle/>
                    <a:p>
                      <a:r>
                        <a:rPr kumimoji="1" lang="en-US" altLang="ja-JP" sz="2400" dirty="0"/>
                        <a:t>D</a:t>
                      </a:r>
                      <a:endParaRPr kumimoji="1" lang="ja-JP" altLang="en-US" sz="2400" dirty="0"/>
                    </a:p>
                  </a:txBody>
                  <a:tcPr marL="51435" marR="51435" marT="25718" marB="25718"/>
                </a:tc>
                <a:tc>
                  <a:txBody>
                    <a:bodyPr/>
                    <a:lstStyle/>
                    <a:p>
                      <a:r>
                        <a:rPr kumimoji="1" lang="ja-JP" altLang="en-US" sz="2400" dirty="0"/>
                        <a:t>うどん</a:t>
                      </a:r>
                    </a:p>
                  </a:txBody>
                  <a:tcPr marL="51435" marR="51435" marT="25718" marB="25718"/>
                </a:tc>
                <a:extLst>
                  <a:ext uri="{0D108BD9-81ED-4DB2-BD59-A6C34878D82A}">
                    <a16:rowId xmlns:a16="http://schemas.microsoft.com/office/drawing/2014/main" val="10004"/>
                  </a:ext>
                </a:extLst>
              </a:tr>
            </a:tbl>
          </a:graphicData>
        </a:graphic>
      </p:graphicFrame>
      <p:graphicFrame>
        <p:nvGraphicFramePr>
          <p:cNvPr id="12" name="表 11">
            <a:extLst>
              <a:ext uri="{FF2B5EF4-FFF2-40B4-BE49-F238E27FC236}">
                <a16:creationId xmlns:a16="http://schemas.microsoft.com/office/drawing/2014/main" id="{74C5F04A-D8C2-6BC8-5839-6538011FAE7D}"/>
              </a:ext>
            </a:extLst>
          </p:cNvPr>
          <p:cNvGraphicFramePr>
            <a:graphicFrameLocks noGrp="1"/>
          </p:cNvGraphicFramePr>
          <p:nvPr/>
        </p:nvGraphicFramePr>
        <p:xfrm>
          <a:off x="5524295" y="3429623"/>
          <a:ext cx="2965802" cy="1668784"/>
        </p:xfrm>
        <a:graphic>
          <a:graphicData uri="http://schemas.openxmlformats.org/drawingml/2006/table">
            <a:tbl>
              <a:tblPr firstRow="1" bandRow="1">
                <a:tableStyleId>{5C22544A-7EE6-4342-B048-85BDC9FD1C3A}</a:tableStyleId>
              </a:tblPr>
              <a:tblGrid>
                <a:gridCol w="1943410">
                  <a:extLst>
                    <a:ext uri="{9D8B030D-6E8A-4147-A177-3AD203B41FA5}">
                      <a16:colId xmlns:a16="http://schemas.microsoft.com/office/drawing/2014/main" val="20001"/>
                    </a:ext>
                  </a:extLst>
                </a:gridCol>
                <a:gridCol w="1022392">
                  <a:extLst>
                    <a:ext uri="{9D8B030D-6E8A-4147-A177-3AD203B41FA5}">
                      <a16:colId xmlns:a16="http://schemas.microsoft.com/office/drawing/2014/main" val="20002"/>
                    </a:ext>
                  </a:extLst>
                </a:gridCol>
              </a:tblGrid>
              <a:tr h="257175">
                <a:tc>
                  <a:txBody>
                    <a:bodyPr/>
                    <a:lstStyle/>
                    <a:p>
                      <a:r>
                        <a:rPr kumimoji="1" lang="ja-JP" altLang="en-US" sz="2400" dirty="0"/>
                        <a:t>昼食</a:t>
                      </a:r>
                    </a:p>
                  </a:txBody>
                  <a:tcPr marL="51435" marR="51435" marT="25718" marB="25718"/>
                </a:tc>
                <a:tc>
                  <a:txBody>
                    <a:bodyPr/>
                    <a:lstStyle/>
                    <a:p>
                      <a:r>
                        <a:rPr kumimoji="1" lang="ja-JP" altLang="en-US" sz="2400" dirty="0"/>
                        <a:t>料金</a:t>
                      </a:r>
                    </a:p>
                  </a:txBody>
                  <a:tcPr marL="51435" marR="51435" marT="25718" marB="25718"/>
                </a:tc>
                <a:extLst>
                  <a:ext uri="{0D108BD9-81ED-4DB2-BD59-A6C34878D82A}">
                    <a16:rowId xmlns:a16="http://schemas.microsoft.com/office/drawing/2014/main" val="10000"/>
                  </a:ext>
                </a:extLst>
              </a:tr>
              <a:tr h="257175">
                <a:tc>
                  <a:txBody>
                    <a:bodyPr/>
                    <a:lstStyle/>
                    <a:p>
                      <a:r>
                        <a:rPr kumimoji="1" lang="ja-JP" altLang="en-US" sz="2400" dirty="0"/>
                        <a:t>そば</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1"/>
                  </a:ext>
                </a:extLst>
              </a:tr>
              <a:tr h="257175">
                <a:tc>
                  <a:txBody>
                    <a:bodyPr/>
                    <a:lstStyle/>
                    <a:p>
                      <a:r>
                        <a:rPr kumimoji="1" lang="ja-JP" altLang="en-US" sz="2400" dirty="0"/>
                        <a:t>カレーライス</a:t>
                      </a:r>
                    </a:p>
                  </a:txBody>
                  <a:tcPr marL="51435" marR="51435" marT="25718" marB="25718"/>
                </a:tc>
                <a:tc>
                  <a:txBody>
                    <a:bodyPr/>
                    <a:lstStyle/>
                    <a:p>
                      <a:r>
                        <a:rPr kumimoji="1" lang="en-US" altLang="ja-JP" sz="2400" dirty="0"/>
                        <a:t>400</a:t>
                      </a:r>
                      <a:endParaRPr kumimoji="1" lang="ja-JP" altLang="en-US" sz="2400" dirty="0"/>
                    </a:p>
                  </a:txBody>
                  <a:tcPr marL="51435" marR="51435" marT="25718" marB="25718"/>
                </a:tc>
                <a:extLst>
                  <a:ext uri="{0D108BD9-81ED-4DB2-BD59-A6C34878D82A}">
                    <a16:rowId xmlns:a16="http://schemas.microsoft.com/office/drawing/2014/main" val="10003"/>
                  </a:ext>
                </a:extLst>
              </a:tr>
              <a:tr h="257175">
                <a:tc>
                  <a:txBody>
                    <a:bodyPr/>
                    <a:lstStyle/>
                    <a:p>
                      <a:r>
                        <a:rPr kumimoji="1" lang="ja-JP" altLang="en-US" sz="2400" dirty="0"/>
                        <a:t>うどん</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4"/>
                  </a:ext>
                </a:extLst>
              </a:tr>
            </a:tbl>
          </a:graphicData>
        </a:graphic>
      </p:graphicFrame>
      <p:sp>
        <p:nvSpPr>
          <p:cNvPr id="13" name="テキスト ボックス 12">
            <a:extLst>
              <a:ext uri="{FF2B5EF4-FFF2-40B4-BE49-F238E27FC236}">
                <a16:creationId xmlns:a16="http://schemas.microsoft.com/office/drawing/2014/main" id="{55137E6D-2F1A-0888-0167-84D74ED4E72D}"/>
              </a:ext>
            </a:extLst>
          </p:cNvPr>
          <p:cNvSpPr txBox="1"/>
          <p:nvPr/>
        </p:nvSpPr>
        <p:spPr>
          <a:xfrm>
            <a:off x="632465" y="5970170"/>
            <a:ext cx="7571303"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正規化により、元のテーブルにあった</a:t>
            </a: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冗長性を排除</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AFDDD1B5-B0D1-85A9-F906-4CF1DABD8E02}"/>
              </a:ext>
            </a:extLst>
          </p:cNvPr>
          <p:cNvSpPr txBox="1"/>
          <p:nvPr/>
        </p:nvSpPr>
        <p:spPr>
          <a:xfrm>
            <a:off x="703079" y="3798196"/>
            <a:ext cx="2954655" cy="461665"/>
          </a:xfrm>
          <a:prstGeom prst="rect">
            <a:avLst/>
          </a:prstGeom>
          <a:noFill/>
          <a:ln>
            <a:solidFill>
              <a:srgbClr val="FF0000"/>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冗長なデータがある</a:t>
            </a:r>
          </a:p>
        </p:txBody>
      </p:sp>
      <p:sp>
        <p:nvSpPr>
          <p:cNvPr id="15" name="テキスト ボックス 14">
            <a:extLst>
              <a:ext uri="{FF2B5EF4-FFF2-40B4-BE49-F238E27FC236}">
                <a16:creationId xmlns:a16="http://schemas.microsoft.com/office/drawing/2014/main" id="{78CC826C-4589-2E28-4726-E21D571A98D1}"/>
              </a:ext>
            </a:extLst>
          </p:cNvPr>
          <p:cNvSpPr txBox="1"/>
          <p:nvPr/>
        </p:nvSpPr>
        <p:spPr>
          <a:xfrm>
            <a:off x="5535442" y="5239660"/>
            <a:ext cx="2954655" cy="461665"/>
          </a:xfrm>
          <a:prstGeom prst="rect">
            <a:avLst/>
          </a:prstGeom>
          <a:noFill/>
          <a:ln>
            <a:solidFill>
              <a:srgbClr val="FF0000"/>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冗長なデータがない</a:t>
            </a:r>
          </a:p>
        </p:txBody>
      </p:sp>
    </p:spTree>
    <p:extLst>
      <p:ext uri="{BB962C8B-B14F-4D97-AF65-F5344CB8AC3E}">
        <p14:creationId xmlns:p14="http://schemas.microsoft.com/office/powerpoint/2010/main" val="3563918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9B35B2-7CA4-01B3-755F-EC1CA5F55F1B}"/>
              </a:ext>
            </a:extLst>
          </p:cNvPr>
          <p:cNvSpPr>
            <a:spLocks noGrp="1"/>
          </p:cNvSpPr>
          <p:nvPr>
            <p:ph type="title"/>
          </p:nvPr>
        </p:nvSpPr>
        <p:spPr/>
        <p:txBody>
          <a:bodyPr>
            <a:normAutofit fontScale="90000"/>
          </a:bodyPr>
          <a:lstStyle/>
          <a:p>
            <a:r>
              <a:rPr kumimoji="1" lang="ja-JP" altLang="en-US" dirty="0"/>
              <a:t>正規化のメリットとデメリット</a:t>
            </a:r>
          </a:p>
        </p:txBody>
      </p:sp>
      <p:sp>
        <p:nvSpPr>
          <p:cNvPr id="3" name="コンテンツ プレースホルダー 2">
            <a:extLst>
              <a:ext uri="{FF2B5EF4-FFF2-40B4-BE49-F238E27FC236}">
                <a16:creationId xmlns:a16="http://schemas.microsoft.com/office/drawing/2014/main" id="{7F273B36-33AD-E55F-6337-04EDA9A2590A}"/>
              </a:ext>
            </a:extLst>
          </p:cNvPr>
          <p:cNvSpPr>
            <a:spLocks noGrp="1"/>
          </p:cNvSpPr>
          <p:nvPr>
            <p:ph idx="1"/>
          </p:nvPr>
        </p:nvSpPr>
        <p:spPr/>
        <p:txBody>
          <a:bodyPr>
            <a:normAutofit/>
          </a:bodyPr>
          <a:lstStyle/>
          <a:p>
            <a:pPr marL="0" indent="0">
              <a:buNone/>
            </a:pPr>
            <a:r>
              <a:rPr kumimoji="1" lang="ja-JP" altLang="en-US" b="1" dirty="0"/>
              <a:t>正規化のメリット</a:t>
            </a:r>
            <a:endParaRPr kumimoji="1" lang="en-US" altLang="ja-JP" b="1" dirty="0"/>
          </a:p>
          <a:p>
            <a:r>
              <a:rPr kumimoji="1" lang="ja-JP" altLang="en-US" dirty="0"/>
              <a:t>データの</a:t>
            </a:r>
            <a:r>
              <a:rPr kumimoji="1" lang="ja-JP" altLang="en-US" b="1" dirty="0"/>
              <a:t>冗長性を排除</a:t>
            </a:r>
            <a:endParaRPr kumimoji="1" lang="en-US" altLang="ja-JP" b="1" dirty="0"/>
          </a:p>
          <a:p>
            <a:r>
              <a:rPr kumimoji="1" lang="ja-JP" altLang="en-US" dirty="0"/>
              <a:t>データの</a:t>
            </a:r>
            <a:r>
              <a:rPr kumimoji="1" lang="ja-JP" altLang="en-US" b="1" dirty="0"/>
              <a:t>整合性が向上</a:t>
            </a:r>
          </a:p>
          <a:p>
            <a:r>
              <a:rPr kumimoji="1" lang="ja-JP" altLang="en-US" dirty="0"/>
              <a:t>更新、削除、挿入時の</a:t>
            </a:r>
            <a:r>
              <a:rPr kumimoji="1" lang="ja-JP" altLang="en-US" b="1" dirty="0"/>
              <a:t>異状を減少</a:t>
            </a:r>
            <a:endParaRPr kumimoji="1" lang="ja-JP" altLang="en-US" dirty="0"/>
          </a:p>
          <a:p>
            <a:endParaRPr kumimoji="1" lang="ja-JP" altLang="en-US" dirty="0"/>
          </a:p>
          <a:p>
            <a:pPr marL="0" indent="0">
              <a:buNone/>
            </a:pPr>
            <a:r>
              <a:rPr kumimoji="1" lang="ja-JP" altLang="en-US" b="1" dirty="0"/>
              <a:t>正規化のデメリット</a:t>
            </a:r>
            <a:endParaRPr kumimoji="1" lang="en-US" altLang="ja-JP" b="1" dirty="0"/>
          </a:p>
          <a:p>
            <a:r>
              <a:rPr kumimoji="1" lang="ja-JP" altLang="en-US" b="1" dirty="0"/>
              <a:t>過度</a:t>
            </a:r>
            <a:r>
              <a:rPr kumimoji="1" lang="ja-JP" altLang="en-US" dirty="0"/>
              <a:t>に正規化されたデータベースでは、テーブルの数が多くなり、利用が複雑になる場合がある。性能上の問題が発生する可能性もある。</a:t>
            </a:r>
          </a:p>
        </p:txBody>
      </p:sp>
      <p:sp>
        <p:nvSpPr>
          <p:cNvPr id="4" name="スライド番号プレースホルダー 3">
            <a:extLst>
              <a:ext uri="{FF2B5EF4-FFF2-40B4-BE49-F238E27FC236}">
                <a16:creationId xmlns:a16="http://schemas.microsoft.com/office/drawing/2014/main" id="{5D142566-4C7E-7FBA-2A80-798468B44B4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218413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EFA20A22-DA2C-1C36-8FBA-0BBCCC298471}"/>
              </a:ext>
            </a:extLst>
          </p:cNvPr>
          <p:cNvGraphicFramePr>
            <a:graphicFrameLocks noGrp="1"/>
          </p:cNvGraphicFramePr>
          <p:nvPr/>
        </p:nvGraphicFramePr>
        <p:xfrm>
          <a:off x="189461" y="1751726"/>
          <a:ext cx="3811772" cy="2085980"/>
        </p:xfrm>
        <a:graphic>
          <a:graphicData uri="http://schemas.openxmlformats.org/drawingml/2006/table">
            <a:tbl>
              <a:tblPr firstRow="1" bandRow="1">
                <a:tableStyleId>{5C22544A-7EE6-4342-B048-85BDC9FD1C3A}</a:tableStyleId>
              </a:tblPr>
              <a:tblGrid>
                <a:gridCol w="713761">
                  <a:extLst>
                    <a:ext uri="{9D8B030D-6E8A-4147-A177-3AD203B41FA5}">
                      <a16:colId xmlns:a16="http://schemas.microsoft.com/office/drawing/2014/main" val="20000"/>
                    </a:ext>
                  </a:extLst>
                </a:gridCol>
                <a:gridCol w="2066653">
                  <a:extLst>
                    <a:ext uri="{9D8B030D-6E8A-4147-A177-3AD203B41FA5}">
                      <a16:colId xmlns:a16="http://schemas.microsoft.com/office/drawing/2014/main" val="20001"/>
                    </a:ext>
                  </a:extLst>
                </a:gridCol>
                <a:gridCol w="1031358">
                  <a:extLst>
                    <a:ext uri="{9D8B030D-6E8A-4147-A177-3AD203B41FA5}">
                      <a16:colId xmlns:a16="http://schemas.microsoft.com/office/drawing/2014/main" val="20002"/>
                    </a:ext>
                  </a:extLst>
                </a:gridCol>
              </a:tblGrid>
              <a:tr h="257175">
                <a:tc>
                  <a:txBody>
                    <a:bodyPr/>
                    <a:lstStyle/>
                    <a:p>
                      <a:r>
                        <a:rPr kumimoji="1" lang="ja-JP" altLang="en-US" sz="2400" dirty="0"/>
                        <a:t>名前</a:t>
                      </a:r>
                    </a:p>
                  </a:txBody>
                  <a:tcPr marL="51435" marR="51435" marT="25718" marB="25718"/>
                </a:tc>
                <a:tc>
                  <a:txBody>
                    <a:bodyPr/>
                    <a:lstStyle/>
                    <a:p>
                      <a:r>
                        <a:rPr kumimoji="1" lang="ja-JP" altLang="en-US" sz="2400" dirty="0"/>
                        <a:t>昼食</a:t>
                      </a:r>
                    </a:p>
                  </a:txBody>
                  <a:tcPr marL="51435" marR="51435" marT="25718" marB="25718"/>
                </a:tc>
                <a:tc>
                  <a:txBody>
                    <a:bodyPr/>
                    <a:lstStyle/>
                    <a:p>
                      <a:r>
                        <a:rPr kumimoji="1" lang="ja-JP" altLang="en-US" sz="2400" dirty="0"/>
                        <a:t>料金</a:t>
                      </a:r>
                    </a:p>
                  </a:txBody>
                  <a:tcPr marL="51435" marR="51435" marT="25718" marB="25718"/>
                </a:tc>
                <a:extLst>
                  <a:ext uri="{0D108BD9-81ED-4DB2-BD59-A6C34878D82A}">
                    <a16:rowId xmlns:a16="http://schemas.microsoft.com/office/drawing/2014/main" val="10000"/>
                  </a:ext>
                </a:extLst>
              </a:tr>
              <a:tr h="257175">
                <a:tc>
                  <a:txBody>
                    <a:bodyPr/>
                    <a:lstStyle/>
                    <a:p>
                      <a:r>
                        <a:rPr kumimoji="1" lang="en-US" altLang="ja-JP" sz="2400" dirty="0"/>
                        <a:t>A</a:t>
                      </a:r>
                      <a:endParaRPr kumimoji="1" lang="ja-JP" altLang="en-US" sz="2400" dirty="0"/>
                    </a:p>
                  </a:txBody>
                  <a:tcPr marL="51435" marR="51435" marT="25718" marB="25718"/>
                </a:tc>
                <a:tc>
                  <a:txBody>
                    <a:bodyPr/>
                    <a:lstStyle/>
                    <a:p>
                      <a:r>
                        <a:rPr kumimoji="1" lang="ja-JP" altLang="en-US" sz="2400" dirty="0"/>
                        <a:t>そば</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1"/>
                  </a:ext>
                </a:extLst>
              </a:tr>
              <a:tr h="257175">
                <a:tc>
                  <a:txBody>
                    <a:bodyPr/>
                    <a:lstStyle/>
                    <a:p>
                      <a:r>
                        <a:rPr kumimoji="1" lang="en-US" altLang="ja-JP" sz="2400" dirty="0"/>
                        <a:t>B</a:t>
                      </a:r>
                      <a:endParaRPr kumimoji="1" lang="ja-JP" altLang="en-US" sz="2400" dirty="0"/>
                    </a:p>
                  </a:txBody>
                  <a:tcPr marL="51435" marR="51435" marT="25718" marB="25718"/>
                </a:tc>
                <a:tc>
                  <a:txBody>
                    <a:bodyPr/>
                    <a:lstStyle/>
                    <a:p>
                      <a:r>
                        <a:rPr kumimoji="1" lang="ja-JP" altLang="en-US" sz="2400" dirty="0"/>
                        <a:t>カレーライス</a:t>
                      </a:r>
                    </a:p>
                  </a:txBody>
                  <a:tcPr marL="51435" marR="51435" marT="25718" marB="25718"/>
                </a:tc>
                <a:tc>
                  <a:txBody>
                    <a:bodyPr/>
                    <a:lstStyle/>
                    <a:p>
                      <a:r>
                        <a:rPr kumimoji="1" lang="en-US" altLang="ja-JP" sz="2400" dirty="0"/>
                        <a:t>400</a:t>
                      </a:r>
                      <a:endParaRPr kumimoji="1" lang="ja-JP" altLang="en-US" sz="2400" dirty="0"/>
                    </a:p>
                  </a:txBody>
                  <a:tcPr marL="51435" marR="51435" marT="25718" marB="25718"/>
                </a:tc>
                <a:extLst>
                  <a:ext uri="{0D108BD9-81ED-4DB2-BD59-A6C34878D82A}">
                    <a16:rowId xmlns:a16="http://schemas.microsoft.com/office/drawing/2014/main" val="10002"/>
                  </a:ext>
                </a:extLst>
              </a:tr>
              <a:tr h="257175">
                <a:tc>
                  <a:txBody>
                    <a:bodyPr/>
                    <a:lstStyle/>
                    <a:p>
                      <a:r>
                        <a:rPr kumimoji="1" lang="en-US" altLang="ja-JP" sz="2400" dirty="0"/>
                        <a:t>C</a:t>
                      </a:r>
                      <a:endParaRPr kumimoji="1" lang="ja-JP" altLang="en-US" sz="2400" dirty="0"/>
                    </a:p>
                  </a:txBody>
                  <a:tcPr marL="51435" marR="51435" marT="25718" marB="25718"/>
                </a:tc>
                <a:tc>
                  <a:txBody>
                    <a:bodyPr/>
                    <a:lstStyle/>
                    <a:p>
                      <a:r>
                        <a:rPr kumimoji="1" lang="ja-JP" altLang="en-US" sz="2400" dirty="0"/>
                        <a:t>カレーライス</a:t>
                      </a:r>
                    </a:p>
                  </a:txBody>
                  <a:tcPr marL="51435" marR="51435" marT="25718" marB="25718"/>
                </a:tc>
                <a:tc>
                  <a:txBody>
                    <a:bodyPr/>
                    <a:lstStyle/>
                    <a:p>
                      <a:r>
                        <a:rPr kumimoji="1" lang="en-US" altLang="ja-JP" sz="2400" dirty="0"/>
                        <a:t>400</a:t>
                      </a:r>
                      <a:endParaRPr kumimoji="1" lang="ja-JP" altLang="en-US" sz="2400" dirty="0"/>
                    </a:p>
                  </a:txBody>
                  <a:tcPr marL="51435" marR="51435" marT="25718" marB="25718"/>
                </a:tc>
                <a:extLst>
                  <a:ext uri="{0D108BD9-81ED-4DB2-BD59-A6C34878D82A}">
                    <a16:rowId xmlns:a16="http://schemas.microsoft.com/office/drawing/2014/main" val="10003"/>
                  </a:ext>
                </a:extLst>
              </a:tr>
              <a:tr h="257175">
                <a:tc>
                  <a:txBody>
                    <a:bodyPr/>
                    <a:lstStyle/>
                    <a:p>
                      <a:r>
                        <a:rPr kumimoji="1" lang="en-US" altLang="ja-JP" sz="2400" dirty="0"/>
                        <a:t>D</a:t>
                      </a:r>
                      <a:endParaRPr kumimoji="1" lang="ja-JP" altLang="en-US" sz="2400" dirty="0"/>
                    </a:p>
                  </a:txBody>
                  <a:tcPr marL="51435" marR="51435" marT="25718" marB="25718"/>
                </a:tc>
                <a:tc>
                  <a:txBody>
                    <a:bodyPr/>
                    <a:lstStyle/>
                    <a:p>
                      <a:r>
                        <a:rPr kumimoji="1" lang="ja-JP" altLang="en-US" sz="2400" dirty="0"/>
                        <a:t>うどん</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4"/>
                  </a:ext>
                </a:extLst>
              </a:tr>
            </a:tbl>
          </a:graphicData>
        </a:graphic>
      </p:graphicFrame>
      <p:sp>
        <p:nvSpPr>
          <p:cNvPr id="2" name="タイトル 1">
            <a:extLst>
              <a:ext uri="{FF2B5EF4-FFF2-40B4-BE49-F238E27FC236}">
                <a16:creationId xmlns:a16="http://schemas.microsoft.com/office/drawing/2014/main" id="{FB1961CA-2ED5-4214-8C97-48A7A34137CB}"/>
              </a:ext>
            </a:extLst>
          </p:cNvPr>
          <p:cNvSpPr>
            <a:spLocks noGrp="1"/>
          </p:cNvSpPr>
          <p:nvPr>
            <p:ph type="title"/>
          </p:nvPr>
        </p:nvSpPr>
        <p:spPr/>
        <p:txBody>
          <a:bodyPr>
            <a:noAutofit/>
          </a:bodyPr>
          <a:lstStyle/>
          <a:p>
            <a:r>
              <a:rPr kumimoji="1" lang="ja-JP" altLang="en-US" sz="2800" dirty="0"/>
              <a:t>正規化前の問題</a:t>
            </a:r>
          </a:p>
        </p:txBody>
      </p:sp>
      <p:sp>
        <p:nvSpPr>
          <p:cNvPr id="4" name="スライド番号プレースホルダー 3">
            <a:extLst>
              <a:ext uri="{FF2B5EF4-FFF2-40B4-BE49-F238E27FC236}">
                <a16:creationId xmlns:a16="http://schemas.microsoft.com/office/drawing/2014/main" id="{A8B7D6EA-A29C-45AF-99E2-F58CA9BAB87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テキスト ボックス 8">
            <a:extLst>
              <a:ext uri="{FF2B5EF4-FFF2-40B4-BE49-F238E27FC236}">
                <a16:creationId xmlns:a16="http://schemas.microsoft.com/office/drawing/2014/main" id="{28155D70-A23E-4CE9-A29B-ABF8D6B07D0B}"/>
              </a:ext>
            </a:extLst>
          </p:cNvPr>
          <p:cNvSpPr txBox="1"/>
          <p:nvPr/>
        </p:nvSpPr>
        <p:spPr>
          <a:xfrm>
            <a:off x="3494126" y="1088760"/>
            <a:ext cx="281831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更新</a:t>
            </a:r>
          </a:p>
        </p:txBody>
      </p:sp>
      <p:cxnSp>
        <p:nvCxnSpPr>
          <p:cNvPr id="11" name="直線コネクタ 10">
            <a:extLst>
              <a:ext uri="{FF2B5EF4-FFF2-40B4-BE49-F238E27FC236}">
                <a16:creationId xmlns:a16="http://schemas.microsoft.com/office/drawing/2014/main" id="{C3F5EBC5-29C2-419C-A995-5C759E216151}"/>
              </a:ext>
            </a:extLst>
          </p:cNvPr>
          <p:cNvCxnSpPr/>
          <p:nvPr/>
        </p:nvCxnSpPr>
        <p:spPr>
          <a:xfrm flipV="1">
            <a:off x="2951435" y="2790019"/>
            <a:ext cx="640784" cy="46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B2C844B9-DA30-464A-8225-49E29B726A81}"/>
              </a:ext>
            </a:extLst>
          </p:cNvPr>
          <p:cNvSpPr txBox="1"/>
          <p:nvPr/>
        </p:nvSpPr>
        <p:spPr>
          <a:xfrm>
            <a:off x="3954535" y="2471892"/>
            <a:ext cx="65114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350</a:t>
            </a:r>
            <a:endPar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3" name="コンテンツ プレースホルダー 2">
            <a:extLst>
              <a:ext uri="{FF2B5EF4-FFF2-40B4-BE49-F238E27FC236}">
                <a16:creationId xmlns:a16="http://schemas.microsoft.com/office/drawing/2014/main" id="{45B61B20-F646-41FA-8802-8344B1354966}"/>
              </a:ext>
            </a:extLst>
          </p:cNvPr>
          <p:cNvSpPr txBox="1">
            <a:spLocks/>
          </p:cNvSpPr>
          <p:nvPr/>
        </p:nvSpPr>
        <p:spPr>
          <a:xfrm>
            <a:off x="4670750" y="856367"/>
            <a:ext cx="4192844" cy="213506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カレーライスが</a:t>
            </a:r>
            <a:endPar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400</a:t>
            </a: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円から </a:t>
            </a:r>
            <a:r>
              <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350</a:t>
            </a: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円に値下げ</a:t>
            </a:r>
          </a:p>
        </p:txBody>
      </p:sp>
      <p:sp>
        <p:nvSpPr>
          <p:cNvPr id="13" name="角丸四角形 7">
            <a:extLst>
              <a:ext uri="{FF2B5EF4-FFF2-40B4-BE49-F238E27FC236}">
                <a16:creationId xmlns:a16="http://schemas.microsoft.com/office/drawing/2014/main" id="{8F2D4588-051E-47F1-BF75-B83156567EC5}"/>
              </a:ext>
            </a:extLst>
          </p:cNvPr>
          <p:cNvSpPr/>
          <p:nvPr/>
        </p:nvSpPr>
        <p:spPr>
          <a:xfrm>
            <a:off x="4572000" y="4679073"/>
            <a:ext cx="4192844" cy="1465803"/>
          </a:xfrm>
          <a:prstGeom prst="roundRect">
            <a:avLst/>
          </a:prstGeom>
          <a:noFill/>
          <a:ln w="5715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346C7D03-6A86-4F9C-B4A9-5E19038EB1EA}"/>
              </a:ext>
            </a:extLst>
          </p:cNvPr>
          <p:cNvSpPr txBox="1"/>
          <p:nvPr/>
        </p:nvSpPr>
        <p:spPr>
          <a:xfrm>
            <a:off x="4747137" y="4953099"/>
            <a:ext cx="3995347" cy="10618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昼食の値段が１つのはずなのに、</a:t>
            </a:r>
            <a:r>
              <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350, 400 </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の違った値段の記録があり、不整合がある</a:t>
            </a:r>
          </a:p>
        </p:txBody>
      </p:sp>
      <p:sp>
        <p:nvSpPr>
          <p:cNvPr id="7" name="テキスト ボックス 6">
            <a:extLst>
              <a:ext uri="{FF2B5EF4-FFF2-40B4-BE49-F238E27FC236}">
                <a16:creationId xmlns:a16="http://schemas.microsoft.com/office/drawing/2014/main" id="{7DEFCF7C-9A54-A29C-7457-F7C64B10332A}"/>
              </a:ext>
            </a:extLst>
          </p:cNvPr>
          <p:cNvSpPr txBox="1"/>
          <p:nvPr/>
        </p:nvSpPr>
        <p:spPr>
          <a:xfrm>
            <a:off x="4715903" y="2919143"/>
            <a:ext cx="3995347" cy="10618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400</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」をすべて「</a:t>
            </a:r>
            <a:r>
              <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350</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」に変更する必要があるが、変更を間違ったとする</a:t>
            </a:r>
          </a:p>
        </p:txBody>
      </p:sp>
      <p:sp>
        <p:nvSpPr>
          <p:cNvPr id="8" name="角丸四角形 7">
            <a:extLst>
              <a:ext uri="{FF2B5EF4-FFF2-40B4-BE49-F238E27FC236}">
                <a16:creationId xmlns:a16="http://schemas.microsoft.com/office/drawing/2014/main" id="{7C72F329-2B46-2FC4-9E25-6825D77BB39A}"/>
              </a:ext>
            </a:extLst>
          </p:cNvPr>
          <p:cNvSpPr/>
          <p:nvPr/>
        </p:nvSpPr>
        <p:spPr>
          <a:xfrm>
            <a:off x="4540767" y="2748888"/>
            <a:ext cx="4192844" cy="1367080"/>
          </a:xfrm>
          <a:prstGeom prst="roundRect">
            <a:avLst/>
          </a:prstGeom>
          <a:noFill/>
          <a:ln w="5715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矢印: 下 9">
            <a:extLst>
              <a:ext uri="{FF2B5EF4-FFF2-40B4-BE49-F238E27FC236}">
                <a16:creationId xmlns:a16="http://schemas.microsoft.com/office/drawing/2014/main" id="{DB348334-2A96-A91A-37CF-821BE9FBD9C9}"/>
              </a:ext>
            </a:extLst>
          </p:cNvPr>
          <p:cNvSpPr/>
          <p:nvPr/>
        </p:nvSpPr>
        <p:spPr>
          <a:xfrm>
            <a:off x="6277675" y="4280635"/>
            <a:ext cx="781493" cy="2875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0975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8A6A39-591F-4873-A08D-90BF08D8D976}"/>
              </a:ext>
            </a:extLst>
          </p:cNvPr>
          <p:cNvSpPr>
            <a:spLocks noGrp="1"/>
          </p:cNvSpPr>
          <p:nvPr>
            <p:ph type="title"/>
          </p:nvPr>
        </p:nvSpPr>
        <p:spPr/>
        <p:txBody>
          <a:bodyPr>
            <a:normAutofit fontScale="90000"/>
          </a:bodyPr>
          <a:lstStyle/>
          <a:p>
            <a:r>
              <a:rPr kumimoji="1" lang="ja-JP" altLang="en-US" dirty="0"/>
              <a:t>正規化によるデータの不整合の防止</a:t>
            </a:r>
          </a:p>
        </p:txBody>
      </p:sp>
      <p:sp>
        <p:nvSpPr>
          <p:cNvPr id="4" name="スライド番号プレースホルダー 3">
            <a:extLst>
              <a:ext uri="{FF2B5EF4-FFF2-40B4-BE49-F238E27FC236}">
                <a16:creationId xmlns:a16="http://schemas.microsoft.com/office/drawing/2014/main" id="{940815CA-524C-4431-A345-6891CB41436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
        <p:nvSpPr>
          <p:cNvPr id="8" name="テキスト ボックス 7">
            <a:extLst>
              <a:ext uri="{FF2B5EF4-FFF2-40B4-BE49-F238E27FC236}">
                <a16:creationId xmlns:a16="http://schemas.microsoft.com/office/drawing/2014/main" id="{A4471E91-5D8A-4F74-B854-28A46DC624EE}"/>
              </a:ext>
            </a:extLst>
          </p:cNvPr>
          <p:cNvSpPr txBox="1"/>
          <p:nvPr/>
        </p:nvSpPr>
        <p:spPr>
          <a:xfrm>
            <a:off x="1361590" y="5286209"/>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テーブル</a:t>
            </a:r>
          </a:p>
        </p:txBody>
      </p:sp>
      <p:sp>
        <p:nvSpPr>
          <p:cNvPr id="3" name="テキスト ボックス 2">
            <a:extLst>
              <a:ext uri="{FF2B5EF4-FFF2-40B4-BE49-F238E27FC236}">
                <a16:creationId xmlns:a16="http://schemas.microsoft.com/office/drawing/2014/main" id="{3B7950F1-6B6F-4526-B4BC-FAE88F1D5902}"/>
              </a:ext>
            </a:extLst>
          </p:cNvPr>
          <p:cNvSpPr txBox="1"/>
          <p:nvPr/>
        </p:nvSpPr>
        <p:spPr>
          <a:xfrm>
            <a:off x="4951156" y="2911784"/>
            <a:ext cx="326243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データの不整合はない</a:t>
            </a:r>
          </a:p>
        </p:txBody>
      </p:sp>
      <p:sp>
        <p:nvSpPr>
          <p:cNvPr id="5" name="右中かっこ 4">
            <a:extLst>
              <a:ext uri="{FF2B5EF4-FFF2-40B4-BE49-F238E27FC236}">
                <a16:creationId xmlns:a16="http://schemas.microsoft.com/office/drawing/2014/main" id="{4AD740D3-1B8D-47BB-9819-3D54FCB97E1F}"/>
              </a:ext>
            </a:extLst>
          </p:cNvPr>
          <p:cNvSpPr/>
          <p:nvPr/>
        </p:nvSpPr>
        <p:spPr>
          <a:xfrm>
            <a:off x="4408256" y="1133863"/>
            <a:ext cx="372880" cy="401750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 name="コンテンツ プレースホルダー 2">
            <a:extLst>
              <a:ext uri="{FF2B5EF4-FFF2-40B4-BE49-F238E27FC236}">
                <a16:creationId xmlns:a16="http://schemas.microsoft.com/office/drawing/2014/main" id="{0873FFC2-1FEC-4562-9EBB-E563B290E720}"/>
              </a:ext>
            </a:extLst>
          </p:cNvPr>
          <p:cNvSpPr txBox="1">
            <a:spLocks/>
          </p:cNvSpPr>
          <p:nvPr/>
        </p:nvSpPr>
        <p:spPr>
          <a:xfrm>
            <a:off x="4951156" y="873432"/>
            <a:ext cx="4192844" cy="213506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カレーライスが</a:t>
            </a:r>
            <a:endPar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400</a:t>
            </a: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円から </a:t>
            </a:r>
            <a:r>
              <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350</a:t>
            </a: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円に値下げ</a:t>
            </a:r>
          </a:p>
        </p:txBody>
      </p:sp>
      <p:graphicFrame>
        <p:nvGraphicFramePr>
          <p:cNvPr id="13" name="表 12">
            <a:extLst>
              <a:ext uri="{FF2B5EF4-FFF2-40B4-BE49-F238E27FC236}">
                <a16:creationId xmlns:a16="http://schemas.microsoft.com/office/drawing/2014/main" id="{90E29B3B-AFC9-4D0A-9D8B-732F5596849D}"/>
              </a:ext>
            </a:extLst>
          </p:cNvPr>
          <p:cNvGraphicFramePr>
            <a:graphicFrameLocks noGrp="1"/>
          </p:cNvGraphicFramePr>
          <p:nvPr/>
        </p:nvGraphicFramePr>
        <p:xfrm>
          <a:off x="467751" y="3497670"/>
          <a:ext cx="3401881" cy="1303020"/>
        </p:xfrm>
        <a:graphic>
          <a:graphicData uri="http://schemas.openxmlformats.org/drawingml/2006/table">
            <a:tbl>
              <a:tblPr firstRow="1" bandRow="1">
                <a:tableStyleId>{5C22544A-7EE6-4342-B048-85BDC9FD1C3A}</a:tableStyleId>
              </a:tblPr>
              <a:tblGrid>
                <a:gridCol w="2334886">
                  <a:extLst>
                    <a:ext uri="{9D8B030D-6E8A-4147-A177-3AD203B41FA5}">
                      <a16:colId xmlns:a16="http://schemas.microsoft.com/office/drawing/2014/main" val="20000"/>
                    </a:ext>
                  </a:extLst>
                </a:gridCol>
                <a:gridCol w="1066995">
                  <a:extLst>
                    <a:ext uri="{9D8B030D-6E8A-4147-A177-3AD203B41FA5}">
                      <a16:colId xmlns:a16="http://schemas.microsoft.com/office/drawing/2014/main" val="20001"/>
                    </a:ext>
                  </a:extLst>
                </a:gridCol>
              </a:tblGrid>
              <a:tr h="391785">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朝食</a:t>
                      </a:r>
                    </a:p>
                  </a:txBody>
                  <a:tcPr marL="68580" marR="68580" marT="34290" marB="34290"/>
                </a:tc>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値段</a:t>
                      </a:r>
                    </a:p>
                  </a:txBody>
                  <a:tcPr marL="68580" marR="68580" marT="34290" marB="34290"/>
                </a:tc>
                <a:extLst>
                  <a:ext uri="{0D108BD9-81ED-4DB2-BD59-A6C34878D82A}">
                    <a16:rowId xmlns:a16="http://schemas.microsoft.com/office/drawing/2014/main" val="10000"/>
                  </a:ext>
                </a:extLst>
              </a:tr>
              <a:tr h="342900">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カレーライス</a:t>
                      </a:r>
                    </a:p>
                  </a:txBody>
                  <a:tcPr marL="68580" marR="68580" marT="34290" marB="34290"/>
                </a:tc>
                <a:tc>
                  <a:txBody>
                    <a:bodyPr/>
                    <a:lstStyle/>
                    <a:p>
                      <a:pPr algn="r"/>
                      <a:r>
                        <a:rPr kumimoji="1" lang="en-US" altLang="ja-JP" sz="2400" b="1" dirty="0">
                          <a:solidFill>
                            <a:schemeClr val="tx1"/>
                          </a:solidFill>
                          <a:latin typeface="メイリオ" panose="020B0604030504040204" pitchFamily="50" charset="-128"/>
                          <a:ea typeface="メイリオ" panose="020B0604030504040204" pitchFamily="50" charset="-128"/>
                        </a:rPr>
                        <a:t>400</a:t>
                      </a:r>
                      <a:endParaRPr kumimoji="1" lang="ja-JP" altLang="en-US" sz="2400" b="1"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1"/>
                  </a:ext>
                </a:extLst>
              </a:tr>
              <a:tr h="342900">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うどん</a:t>
                      </a:r>
                    </a:p>
                  </a:txBody>
                  <a:tcPr marL="68580" marR="68580" marT="34290" marB="34290"/>
                </a:tc>
                <a:tc>
                  <a:txBody>
                    <a:bodyPr/>
                    <a:lstStyle/>
                    <a:p>
                      <a:pPr algn="r"/>
                      <a:r>
                        <a:rPr kumimoji="1" lang="en-US" altLang="ja-JP" sz="2400" b="0" dirty="0">
                          <a:solidFill>
                            <a:schemeClr val="tx1"/>
                          </a:solidFill>
                          <a:latin typeface="メイリオ" panose="020B0604030504040204" pitchFamily="50" charset="-128"/>
                          <a:ea typeface="メイリオ" panose="020B0604030504040204" pitchFamily="50" charset="-128"/>
                        </a:rPr>
                        <a:t>250</a:t>
                      </a:r>
                      <a:endParaRPr kumimoji="1" lang="ja-JP" altLang="en-US" sz="2400" b="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2"/>
                  </a:ext>
                </a:extLst>
              </a:tr>
            </a:tbl>
          </a:graphicData>
        </a:graphic>
      </p:graphicFrame>
      <p:graphicFrame>
        <p:nvGraphicFramePr>
          <p:cNvPr id="15" name="表 14">
            <a:extLst>
              <a:ext uri="{FF2B5EF4-FFF2-40B4-BE49-F238E27FC236}">
                <a16:creationId xmlns:a16="http://schemas.microsoft.com/office/drawing/2014/main" id="{E89D47B3-C461-4CF6-B655-FBCCD8175369}"/>
              </a:ext>
            </a:extLst>
          </p:cNvPr>
          <p:cNvGraphicFramePr>
            <a:graphicFrameLocks noGrp="1"/>
          </p:cNvGraphicFramePr>
          <p:nvPr/>
        </p:nvGraphicFramePr>
        <p:xfrm>
          <a:off x="438547" y="1274791"/>
          <a:ext cx="3787545" cy="1737360"/>
        </p:xfrm>
        <a:graphic>
          <a:graphicData uri="http://schemas.openxmlformats.org/drawingml/2006/table">
            <a:tbl>
              <a:tblPr firstRow="1" bandRow="1">
                <a:tableStyleId>{5C22544A-7EE6-4342-B048-85BDC9FD1C3A}</a:tableStyleId>
              </a:tblPr>
              <a:tblGrid>
                <a:gridCol w="1143363">
                  <a:extLst>
                    <a:ext uri="{9D8B030D-6E8A-4147-A177-3AD203B41FA5}">
                      <a16:colId xmlns:a16="http://schemas.microsoft.com/office/drawing/2014/main" val="20000"/>
                    </a:ext>
                  </a:extLst>
                </a:gridCol>
                <a:gridCol w="2644182">
                  <a:extLst>
                    <a:ext uri="{9D8B030D-6E8A-4147-A177-3AD203B41FA5}">
                      <a16:colId xmlns:a16="http://schemas.microsoft.com/office/drawing/2014/main" val="20001"/>
                    </a:ext>
                  </a:extLst>
                </a:gridCol>
              </a:tblGrid>
              <a:tr h="342900">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名前</a:t>
                      </a:r>
                    </a:p>
                  </a:txBody>
                  <a:tcPr marL="68580" marR="68580" marT="34290" marB="34290"/>
                </a:tc>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朝食</a:t>
                      </a:r>
                    </a:p>
                  </a:txBody>
                  <a:tcPr marL="68580" marR="68580" marT="34290" marB="34290"/>
                </a:tc>
                <a:extLst>
                  <a:ext uri="{0D108BD9-81ED-4DB2-BD59-A6C34878D82A}">
                    <a16:rowId xmlns:a16="http://schemas.microsoft.com/office/drawing/2014/main" val="10000"/>
                  </a:ext>
                </a:extLst>
              </a:tr>
              <a:tr h="342900">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A</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カレーライス</a:t>
                      </a:r>
                    </a:p>
                  </a:txBody>
                  <a:tcPr marL="68580" marR="68580" marT="34290" marB="34290"/>
                </a:tc>
                <a:extLst>
                  <a:ext uri="{0D108BD9-81ED-4DB2-BD59-A6C34878D82A}">
                    <a16:rowId xmlns:a16="http://schemas.microsoft.com/office/drawing/2014/main" val="10001"/>
                  </a:ext>
                </a:extLst>
              </a:tr>
              <a:tr h="342900">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B</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うどん</a:t>
                      </a:r>
                    </a:p>
                  </a:txBody>
                  <a:tcPr marL="68580" marR="68580" marT="34290" marB="34290"/>
                </a:tc>
                <a:extLst>
                  <a:ext uri="{0D108BD9-81ED-4DB2-BD59-A6C34878D82A}">
                    <a16:rowId xmlns:a16="http://schemas.microsoft.com/office/drawing/2014/main" val="10002"/>
                  </a:ext>
                </a:extLst>
              </a:tr>
              <a:tr h="342900">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C</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カレーライス</a:t>
                      </a:r>
                    </a:p>
                  </a:txBody>
                  <a:tcPr marL="68580" marR="68580" marT="34290" marB="34290"/>
                </a:tc>
                <a:extLst>
                  <a:ext uri="{0D108BD9-81ED-4DB2-BD59-A6C34878D82A}">
                    <a16:rowId xmlns:a16="http://schemas.microsoft.com/office/drawing/2014/main" val="10003"/>
                  </a:ext>
                </a:extLst>
              </a:tr>
            </a:tbl>
          </a:graphicData>
        </a:graphic>
      </p:graphicFrame>
      <p:cxnSp>
        <p:nvCxnSpPr>
          <p:cNvPr id="6" name="直線コネクタ 5">
            <a:extLst>
              <a:ext uri="{FF2B5EF4-FFF2-40B4-BE49-F238E27FC236}">
                <a16:creationId xmlns:a16="http://schemas.microsoft.com/office/drawing/2014/main" id="{02F3A315-4AC7-EFB8-F041-F540CD05609E}"/>
              </a:ext>
            </a:extLst>
          </p:cNvPr>
          <p:cNvCxnSpPr/>
          <p:nvPr/>
        </p:nvCxnSpPr>
        <p:spPr>
          <a:xfrm flipV="1">
            <a:off x="3263370" y="4126010"/>
            <a:ext cx="640784" cy="46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2FEF3405-EDE8-A5B4-219A-7251A672AB46}"/>
              </a:ext>
            </a:extLst>
          </p:cNvPr>
          <p:cNvSpPr txBox="1"/>
          <p:nvPr/>
        </p:nvSpPr>
        <p:spPr>
          <a:xfrm>
            <a:off x="3833317" y="3541235"/>
            <a:ext cx="809837"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350</a:t>
            </a:r>
            <a:endParaRPr kumimoji="1" lang="ja-JP" altLang="en-US" sz="32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21319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a:extLst>
              <a:ext uri="{FF2B5EF4-FFF2-40B4-BE49-F238E27FC236}">
                <a16:creationId xmlns:a16="http://schemas.microsoft.com/office/drawing/2014/main" id="{C687F7BF-51DC-171C-9F2C-493CF6D1B0CA}"/>
              </a:ext>
            </a:extLst>
          </p:cNvPr>
          <p:cNvGraphicFramePr>
            <a:graphicFrameLocks noGrp="1"/>
          </p:cNvGraphicFramePr>
          <p:nvPr/>
        </p:nvGraphicFramePr>
        <p:xfrm>
          <a:off x="494332" y="3826091"/>
          <a:ext cx="3401881" cy="1303020"/>
        </p:xfrm>
        <a:graphic>
          <a:graphicData uri="http://schemas.openxmlformats.org/drawingml/2006/table">
            <a:tbl>
              <a:tblPr firstRow="1" bandRow="1">
                <a:tableStyleId>{5C22544A-7EE6-4342-B048-85BDC9FD1C3A}</a:tableStyleId>
              </a:tblPr>
              <a:tblGrid>
                <a:gridCol w="2334886">
                  <a:extLst>
                    <a:ext uri="{9D8B030D-6E8A-4147-A177-3AD203B41FA5}">
                      <a16:colId xmlns:a16="http://schemas.microsoft.com/office/drawing/2014/main" val="20000"/>
                    </a:ext>
                  </a:extLst>
                </a:gridCol>
                <a:gridCol w="1066995">
                  <a:extLst>
                    <a:ext uri="{9D8B030D-6E8A-4147-A177-3AD203B41FA5}">
                      <a16:colId xmlns:a16="http://schemas.microsoft.com/office/drawing/2014/main" val="20001"/>
                    </a:ext>
                  </a:extLst>
                </a:gridCol>
              </a:tblGrid>
              <a:tr h="391785">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昼食</a:t>
                      </a:r>
                    </a:p>
                  </a:txBody>
                  <a:tcPr marL="68580" marR="68580" marT="34290" marB="34290"/>
                </a:tc>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値段</a:t>
                      </a:r>
                    </a:p>
                  </a:txBody>
                  <a:tcPr marL="68580" marR="68580" marT="34290" marB="34290"/>
                </a:tc>
                <a:extLst>
                  <a:ext uri="{0D108BD9-81ED-4DB2-BD59-A6C34878D82A}">
                    <a16:rowId xmlns:a16="http://schemas.microsoft.com/office/drawing/2014/main" val="10000"/>
                  </a:ext>
                </a:extLst>
              </a:tr>
              <a:tr h="342900">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カレーライス</a:t>
                      </a:r>
                    </a:p>
                  </a:txBody>
                  <a:tcPr marL="68580" marR="68580" marT="34290" marB="34290"/>
                </a:tc>
                <a:tc>
                  <a:txBody>
                    <a:bodyPr/>
                    <a:lstStyle/>
                    <a:p>
                      <a:pPr algn="r"/>
                      <a:r>
                        <a:rPr kumimoji="1" lang="en-US" altLang="ja-JP" sz="2400" b="1" dirty="0">
                          <a:solidFill>
                            <a:schemeClr val="tx1"/>
                          </a:solidFill>
                          <a:latin typeface="メイリオ" panose="020B0604030504040204" pitchFamily="50" charset="-128"/>
                          <a:ea typeface="メイリオ" panose="020B0604030504040204" pitchFamily="50" charset="-128"/>
                        </a:rPr>
                        <a:t>400</a:t>
                      </a:r>
                      <a:endParaRPr kumimoji="1" lang="ja-JP" altLang="en-US" sz="2400" b="1"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1"/>
                  </a:ext>
                </a:extLst>
              </a:tr>
              <a:tr h="342900">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うどん</a:t>
                      </a:r>
                    </a:p>
                  </a:txBody>
                  <a:tcPr marL="68580" marR="68580" marT="34290" marB="34290"/>
                </a:tc>
                <a:tc>
                  <a:txBody>
                    <a:bodyPr/>
                    <a:lstStyle/>
                    <a:p>
                      <a:pPr algn="r"/>
                      <a:r>
                        <a:rPr kumimoji="1" lang="en-US" altLang="ja-JP" sz="2400" b="0" dirty="0">
                          <a:solidFill>
                            <a:schemeClr val="tx1"/>
                          </a:solidFill>
                          <a:latin typeface="メイリオ" panose="020B0604030504040204" pitchFamily="50" charset="-128"/>
                          <a:ea typeface="メイリオ" panose="020B0604030504040204" pitchFamily="50" charset="-128"/>
                        </a:rPr>
                        <a:t>250</a:t>
                      </a:r>
                      <a:endParaRPr kumimoji="1" lang="ja-JP" altLang="en-US" sz="2400" b="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2"/>
                  </a:ext>
                </a:extLst>
              </a:tr>
            </a:tbl>
          </a:graphicData>
        </a:graphic>
      </p:graphicFrame>
      <p:graphicFrame>
        <p:nvGraphicFramePr>
          <p:cNvPr id="16" name="表 15">
            <a:extLst>
              <a:ext uri="{FF2B5EF4-FFF2-40B4-BE49-F238E27FC236}">
                <a16:creationId xmlns:a16="http://schemas.microsoft.com/office/drawing/2014/main" id="{45086A35-98C5-19A9-D943-933270D7BC98}"/>
              </a:ext>
            </a:extLst>
          </p:cNvPr>
          <p:cNvGraphicFramePr>
            <a:graphicFrameLocks noGrp="1"/>
          </p:cNvGraphicFramePr>
          <p:nvPr/>
        </p:nvGraphicFramePr>
        <p:xfrm>
          <a:off x="465128" y="1603212"/>
          <a:ext cx="3787545" cy="1737360"/>
        </p:xfrm>
        <a:graphic>
          <a:graphicData uri="http://schemas.openxmlformats.org/drawingml/2006/table">
            <a:tbl>
              <a:tblPr firstRow="1" bandRow="1">
                <a:tableStyleId>{5C22544A-7EE6-4342-B048-85BDC9FD1C3A}</a:tableStyleId>
              </a:tblPr>
              <a:tblGrid>
                <a:gridCol w="1143363">
                  <a:extLst>
                    <a:ext uri="{9D8B030D-6E8A-4147-A177-3AD203B41FA5}">
                      <a16:colId xmlns:a16="http://schemas.microsoft.com/office/drawing/2014/main" val="20000"/>
                    </a:ext>
                  </a:extLst>
                </a:gridCol>
                <a:gridCol w="2644182">
                  <a:extLst>
                    <a:ext uri="{9D8B030D-6E8A-4147-A177-3AD203B41FA5}">
                      <a16:colId xmlns:a16="http://schemas.microsoft.com/office/drawing/2014/main" val="20001"/>
                    </a:ext>
                  </a:extLst>
                </a:gridCol>
              </a:tblGrid>
              <a:tr h="342900">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名前</a:t>
                      </a:r>
                    </a:p>
                  </a:txBody>
                  <a:tcPr marL="68580" marR="68580" marT="34290" marB="34290"/>
                </a:tc>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昼食</a:t>
                      </a:r>
                    </a:p>
                  </a:txBody>
                  <a:tcPr marL="68580" marR="68580" marT="34290" marB="34290"/>
                </a:tc>
                <a:extLst>
                  <a:ext uri="{0D108BD9-81ED-4DB2-BD59-A6C34878D82A}">
                    <a16:rowId xmlns:a16="http://schemas.microsoft.com/office/drawing/2014/main" val="10000"/>
                  </a:ext>
                </a:extLst>
              </a:tr>
              <a:tr h="342900">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A</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カレーライス</a:t>
                      </a:r>
                    </a:p>
                  </a:txBody>
                  <a:tcPr marL="68580" marR="68580" marT="34290" marB="34290"/>
                </a:tc>
                <a:extLst>
                  <a:ext uri="{0D108BD9-81ED-4DB2-BD59-A6C34878D82A}">
                    <a16:rowId xmlns:a16="http://schemas.microsoft.com/office/drawing/2014/main" val="10001"/>
                  </a:ext>
                </a:extLst>
              </a:tr>
              <a:tr h="342900">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B</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うどん</a:t>
                      </a:r>
                    </a:p>
                  </a:txBody>
                  <a:tcPr marL="68580" marR="68580" marT="34290" marB="34290"/>
                </a:tc>
                <a:extLst>
                  <a:ext uri="{0D108BD9-81ED-4DB2-BD59-A6C34878D82A}">
                    <a16:rowId xmlns:a16="http://schemas.microsoft.com/office/drawing/2014/main" val="10002"/>
                  </a:ext>
                </a:extLst>
              </a:tr>
              <a:tr h="342900">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C</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カレーライス</a:t>
                      </a:r>
                    </a:p>
                  </a:txBody>
                  <a:tcPr marL="68580" marR="68580" marT="34290" marB="34290"/>
                </a:tc>
                <a:extLst>
                  <a:ext uri="{0D108BD9-81ED-4DB2-BD59-A6C34878D82A}">
                    <a16:rowId xmlns:a16="http://schemas.microsoft.com/office/drawing/2014/main" val="10003"/>
                  </a:ext>
                </a:extLst>
              </a:tr>
            </a:tbl>
          </a:graphicData>
        </a:graphic>
      </p:graphicFrame>
      <p:cxnSp>
        <p:nvCxnSpPr>
          <p:cNvPr id="17" name="直線コネクタ 16">
            <a:extLst>
              <a:ext uri="{FF2B5EF4-FFF2-40B4-BE49-F238E27FC236}">
                <a16:creationId xmlns:a16="http://schemas.microsoft.com/office/drawing/2014/main" id="{5D11B068-E3E9-8FEF-CA77-0BE7E2189806}"/>
              </a:ext>
            </a:extLst>
          </p:cNvPr>
          <p:cNvCxnSpPr/>
          <p:nvPr/>
        </p:nvCxnSpPr>
        <p:spPr>
          <a:xfrm flipV="1">
            <a:off x="3289951" y="4454431"/>
            <a:ext cx="640784" cy="46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2C3C5136-C5C8-2707-72FF-BF913CF19C04}"/>
              </a:ext>
            </a:extLst>
          </p:cNvPr>
          <p:cNvSpPr txBox="1"/>
          <p:nvPr/>
        </p:nvSpPr>
        <p:spPr>
          <a:xfrm>
            <a:off x="3859898" y="3869656"/>
            <a:ext cx="809837"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350</a:t>
            </a:r>
            <a:endParaRPr kumimoji="1" lang="ja-JP" altLang="en-US" sz="32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2" name="タイトル 1">
            <a:extLst>
              <a:ext uri="{FF2B5EF4-FFF2-40B4-BE49-F238E27FC236}">
                <a16:creationId xmlns:a16="http://schemas.microsoft.com/office/drawing/2014/main" id="{FB1961CA-2ED5-4214-8C97-48A7A34137CB}"/>
              </a:ext>
            </a:extLst>
          </p:cNvPr>
          <p:cNvSpPr>
            <a:spLocks noGrp="1"/>
          </p:cNvSpPr>
          <p:nvPr>
            <p:ph type="title"/>
          </p:nvPr>
        </p:nvSpPr>
        <p:spPr/>
        <p:txBody>
          <a:bodyPr>
            <a:noAutofit/>
          </a:bodyPr>
          <a:lstStyle/>
          <a:p>
            <a:r>
              <a:rPr kumimoji="1" lang="ja-JP" altLang="en-US" sz="2800" dirty="0"/>
              <a:t>正規化による問題解消</a:t>
            </a:r>
          </a:p>
        </p:txBody>
      </p:sp>
      <p:sp>
        <p:nvSpPr>
          <p:cNvPr id="4" name="スライド番号プレースホルダー 3">
            <a:extLst>
              <a:ext uri="{FF2B5EF4-FFF2-40B4-BE49-F238E27FC236}">
                <a16:creationId xmlns:a16="http://schemas.microsoft.com/office/drawing/2014/main" id="{A8B7D6EA-A29C-45AF-99E2-F58CA9BAB87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テキスト ボックス 8">
            <a:extLst>
              <a:ext uri="{FF2B5EF4-FFF2-40B4-BE49-F238E27FC236}">
                <a16:creationId xmlns:a16="http://schemas.microsoft.com/office/drawing/2014/main" id="{28155D70-A23E-4CE9-A29B-ABF8D6B07D0B}"/>
              </a:ext>
            </a:extLst>
          </p:cNvPr>
          <p:cNvSpPr txBox="1"/>
          <p:nvPr/>
        </p:nvSpPr>
        <p:spPr>
          <a:xfrm>
            <a:off x="3494126" y="1088760"/>
            <a:ext cx="281831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更新</a:t>
            </a:r>
          </a:p>
        </p:txBody>
      </p:sp>
      <p:sp>
        <p:nvSpPr>
          <p:cNvPr id="3" name="コンテンツ プレースホルダー 2">
            <a:extLst>
              <a:ext uri="{FF2B5EF4-FFF2-40B4-BE49-F238E27FC236}">
                <a16:creationId xmlns:a16="http://schemas.microsoft.com/office/drawing/2014/main" id="{45B61B20-F646-41FA-8802-8344B1354966}"/>
              </a:ext>
            </a:extLst>
          </p:cNvPr>
          <p:cNvSpPr txBox="1">
            <a:spLocks/>
          </p:cNvSpPr>
          <p:nvPr/>
        </p:nvSpPr>
        <p:spPr>
          <a:xfrm>
            <a:off x="4670750" y="856367"/>
            <a:ext cx="4192844" cy="213506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カレーライスが</a:t>
            </a:r>
            <a:endPar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400</a:t>
            </a: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円から </a:t>
            </a:r>
            <a:r>
              <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350</a:t>
            </a: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円に値下げ</a:t>
            </a:r>
          </a:p>
        </p:txBody>
      </p:sp>
      <p:sp>
        <p:nvSpPr>
          <p:cNvPr id="19" name="角丸四角形 7">
            <a:extLst>
              <a:ext uri="{FF2B5EF4-FFF2-40B4-BE49-F238E27FC236}">
                <a16:creationId xmlns:a16="http://schemas.microsoft.com/office/drawing/2014/main" id="{A198C56F-F220-49A4-8632-28EBB0F294F3}"/>
              </a:ext>
            </a:extLst>
          </p:cNvPr>
          <p:cNvSpPr/>
          <p:nvPr/>
        </p:nvSpPr>
        <p:spPr>
          <a:xfrm>
            <a:off x="4788649" y="4359720"/>
            <a:ext cx="4192844" cy="1367080"/>
          </a:xfrm>
          <a:prstGeom prst="roundRect">
            <a:avLst/>
          </a:prstGeom>
          <a:noFill/>
          <a:ln w="5715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テキスト ボックス 19">
            <a:extLst>
              <a:ext uri="{FF2B5EF4-FFF2-40B4-BE49-F238E27FC236}">
                <a16:creationId xmlns:a16="http://schemas.microsoft.com/office/drawing/2014/main" id="{E4AA2682-3CB1-B037-5916-3C4BEBE6FE4C}"/>
              </a:ext>
            </a:extLst>
          </p:cNvPr>
          <p:cNvSpPr txBox="1"/>
          <p:nvPr/>
        </p:nvSpPr>
        <p:spPr>
          <a:xfrm>
            <a:off x="4887397" y="4512345"/>
            <a:ext cx="3995347" cy="10618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400</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」をすべて「</a:t>
            </a:r>
            <a:r>
              <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350</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」に変更するのは</a:t>
            </a:r>
            <a:r>
              <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か所で済む。</a:t>
            </a:r>
            <a:endPar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間違いが起きにくい。</a:t>
            </a:r>
          </a:p>
        </p:txBody>
      </p:sp>
    </p:spTree>
    <p:extLst>
      <p:ext uri="{BB962C8B-B14F-4D97-AF65-F5344CB8AC3E}">
        <p14:creationId xmlns:p14="http://schemas.microsoft.com/office/powerpoint/2010/main" val="725466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正規化のまとめ</a:t>
            </a:r>
          </a:p>
        </p:txBody>
      </p:sp>
      <p:sp>
        <p:nvSpPr>
          <p:cNvPr id="3" name="コンテンツ プレースホルダー 2"/>
          <p:cNvSpPr>
            <a:spLocks noGrp="1"/>
          </p:cNvSpPr>
          <p:nvPr>
            <p:ph idx="1"/>
          </p:nvPr>
        </p:nvSpPr>
        <p:spPr/>
        <p:txBody>
          <a:bodyPr/>
          <a:lstStyle/>
          <a:p>
            <a:r>
              <a:rPr lang="ja-JP" altLang="en-US" b="1" dirty="0"/>
              <a:t>正規化</a:t>
            </a:r>
            <a:r>
              <a:rPr lang="ja-JP" altLang="en-US" dirty="0"/>
              <a:t>：リレーショナルデータベースのテーブル再構成</a:t>
            </a:r>
          </a:p>
          <a:p>
            <a:r>
              <a:rPr lang="ja-JP" altLang="en-US" b="1" dirty="0"/>
              <a:t>目的</a:t>
            </a:r>
            <a:r>
              <a:rPr lang="ja-JP" altLang="en-US" dirty="0"/>
              <a:t>：データの冗長性排除、整合性向上</a:t>
            </a:r>
          </a:p>
          <a:p>
            <a:r>
              <a:rPr lang="ja-JP" altLang="en-US" b="1" dirty="0"/>
              <a:t>結果</a:t>
            </a:r>
            <a:r>
              <a:rPr lang="ja-JP" altLang="en-US" dirty="0"/>
              <a:t>：データの不整合防止</a:t>
            </a:r>
          </a:p>
          <a:p>
            <a:r>
              <a:rPr lang="ja-JP" altLang="en-US" b="1" dirty="0"/>
              <a:t>位置付け</a:t>
            </a:r>
            <a:r>
              <a:rPr lang="ja-JP" altLang="en-US" dirty="0"/>
              <a:t>：データベース設計の必須ステップ</a:t>
            </a: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848810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F0EE88-A162-A4AA-AA0E-AC06CC2D556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0261FE-5B1E-F3E3-7CBC-10E8FFA41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20BA33B-D1C9-82F8-5DF5-8D6AEE54C4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CB81792A-4C02-181D-5B1D-217F2FCDF2C2}"/>
              </a:ext>
            </a:extLst>
          </p:cNvPr>
          <p:cNvSpPr>
            <a:spLocks noGrp="1"/>
          </p:cNvSpPr>
          <p:nvPr>
            <p:ph type="ctrTitle"/>
          </p:nvPr>
        </p:nvSpPr>
        <p:spPr>
          <a:xfrm>
            <a:off x="174661" y="1321056"/>
            <a:ext cx="8804952" cy="1991979"/>
          </a:xfrm>
        </p:spPr>
        <p:txBody>
          <a:bodyPr anchor="b">
            <a:normAutofit/>
          </a:bodyPr>
          <a:lstStyle/>
          <a:p>
            <a:r>
              <a:rPr lang="en-US" altLang="ja-JP" sz="4500" dirty="0">
                <a:solidFill>
                  <a:schemeClr val="tx2"/>
                </a:solidFill>
              </a:rPr>
              <a:t>15-4</a:t>
            </a:r>
            <a:r>
              <a:rPr lang="ja-JP" altLang="en-US" sz="4500" dirty="0">
                <a:solidFill>
                  <a:schemeClr val="tx2"/>
                </a:solidFill>
              </a:rPr>
              <a:t>．</a:t>
            </a:r>
            <a:r>
              <a:rPr lang="en-US" altLang="ja-JP" sz="4500" dirty="0">
                <a:solidFill>
                  <a:schemeClr val="tx2"/>
                </a:solidFill>
              </a:rPr>
              <a:t>SQL </a:t>
            </a:r>
            <a:r>
              <a:rPr lang="ja-JP" altLang="en-US" sz="4500" dirty="0">
                <a:solidFill>
                  <a:schemeClr val="tx2"/>
                </a:solidFill>
              </a:rPr>
              <a:t>の様々な機能</a:t>
            </a:r>
          </a:p>
        </p:txBody>
      </p:sp>
      <p:grpSp>
        <p:nvGrpSpPr>
          <p:cNvPr id="13" name="Group 12">
            <a:extLst>
              <a:ext uri="{FF2B5EF4-FFF2-40B4-BE49-F238E27FC236}">
                <a16:creationId xmlns:a16="http://schemas.microsoft.com/office/drawing/2014/main" id="{11F39955-9BFF-533C-17F3-DF2F9BB64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7D0A6CDB-F710-1F26-1DE9-315CD129D1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222A54C1-3096-4DBE-1009-F2B8DD2D6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1069338-0379-2304-13A6-C6F1822C7E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298952BB-1403-E2A7-607B-5696FDA9B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90319D4D-110A-6040-B90B-31AD11410C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89382F98-691D-9DE0-1671-F48C46C8D8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AD163F2F-F6F4-3EBE-9A31-796FB02DA9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9E11BE5F-822E-1A62-F435-392195DAC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B55B4C8-EA79-173D-9852-D3D426971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a:extLst>
              <a:ext uri="{FF2B5EF4-FFF2-40B4-BE49-F238E27FC236}">
                <a16:creationId xmlns:a16="http://schemas.microsoft.com/office/drawing/2014/main" id="{83506A23-C073-1239-E984-942177E9AB5B}"/>
              </a:ext>
            </a:extLst>
          </p:cNvPr>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26</a:t>
            </a:fld>
            <a:endParaRPr kumimoji="0" lang="ja-JP"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51912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SQL </a:t>
            </a:r>
            <a:r>
              <a:rPr kumimoji="1" lang="ja-JP" altLang="en-US" dirty="0"/>
              <a:t>理解のための前提知識</a:t>
            </a:r>
          </a:p>
        </p:txBody>
      </p:sp>
      <p:sp>
        <p:nvSpPr>
          <p:cNvPr id="3" name="コンテンツ プレースホルダー 2"/>
          <p:cNvSpPr>
            <a:spLocks noGrp="1"/>
          </p:cNvSpPr>
          <p:nvPr>
            <p:ph idx="1"/>
          </p:nvPr>
        </p:nvSpPr>
        <p:spPr>
          <a:xfrm>
            <a:off x="321845" y="846252"/>
            <a:ext cx="8511005" cy="5875223"/>
          </a:xfrm>
        </p:spPr>
        <p:txBody>
          <a:bodyPr>
            <a:normAutofit/>
          </a:bodyPr>
          <a:lstStyle/>
          <a:p>
            <a:pPr marL="0" indent="0">
              <a:buNone/>
            </a:pPr>
            <a:r>
              <a:rPr lang="ja-JP" altLang="en-US" sz="2400" dirty="0"/>
              <a:t>〇 </a:t>
            </a:r>
            <a:r>
              <a:rPr kumimoji="1" lang="ja-JP" altLang="en-US" sz="2400" dirty="0"/>
              <a:t>テーブル</a:t>
            </a:r>
            <a:endParaRPr kumimoji="1" lang="en-US" altLang="ja-JP" sz="2400" dirty="0"/>
          </a:p>
          <a:p>
            <a:pPr marL="0" indent="0">
              <a:buNone/>
            </a:pPr>
            <a:r>
              <a:rPr lang="ja-JP" altLang="en-US" sz="2400" dirty="0">
                <a:solidFill>
                  <a:srgbClr val="374151"/>
                </a:solidFill>
                <a:latin typeface="Söhne"/>
              </a:rPr>
              <a:t>データを</a:t>
            </a:r>
            <a:r>
              <a:rPr lang="ja-JP" altLang="en-US" sz="2400" b="1" dirty="0">
                <a:solidFill>
                  <a:srgbClr val="C00000"/>
                </a:solidFill>
                <a:latin typeface="Söhne"/>
              </a:rPr>
              <a:t>テーブル</a:t>
            </a:r>
            <a:r>
              <a:rPr lang="ja-JP" altLang="en-US" sz="2400" dirty="0">
                <a:solidFill>
                  <a:srgbClr val="374151"/>
                </a:solidFill>
                <a:latin typeface="Söhne"/>
              </a:rPr>
              <a:t>と呼ばれる</a:t>
            </a:r>
            <a:r>
              <a:rPr lang="ja-JP" altLang="en-US" sz="2400" b="1" dirty="0">
                <a:solidFill>
                  <a:srgbClr val="374151"/>
                </a:solidFill>
                <a:latin typeface="Söhne"/>
              </a:rPr>
              <a:t>表形式で保存</a:t>
            </a:r>
            <a:endParaRPr lang="en-US" altLang="ja-JP" sz="2400" b="1" dirty="0">
              <a:solidFill>
                <a:srgbClr val="374151"/>
              </a:solidFill>
              <a:latin typeface="Söhne"/>
            </a:endParaRPr>
          </a:p>
          <a:p>
            <a:pPr marL="0" indent="0">
              <a:buNone/>
            </a:pPr>
            <a:endParaRPr kumimoji="1" lang="en-US" altLang="ja-JP" sz="2400" dirty="0"/>
          </a:p>
          <a:p>
            <a:pPr marL="0" indent="0">
              <a:buNone/>
            </a:pPr>
            <a:endParaRPr lang="en-US" altLang="ja-JP" sz="2400" dirty="0"/>
          </a:p>
          <a:p>
            <a:pPr marL="0" indent="0">
              <a:buNone/>
            </a:pPr>
            <a:endParaRPr kumimoji="1" lang="en-US" altLang="ja-JP" sz="2400" dirty="0"/>
          </a:p>
          <a:p>
            <a:pPr marL="0" indent="0">
              <a:buNone/>
            </a:pPr>
            <a:endParaRPr kumimoji="1" lang="en-US" altLang="ja-JP" sz="2400" dirty="0"/>
          </a:p>
          <a:p>
            <a:pPr marL="0" indent="0">
              <a:buNone/>
            </a:pPr>
            <a:r>
              <a:rPr lang="ja-JP" altLang="en-US" sz="2400" dirty="0"/>
              <a:t>〇 問い合わせ（クエリ）</a:t>
            </a:r>
            <a:endParaRPr lang="en-US" altLang="ja-JP" sz="2400" dirty="0"/>
          </a:p>
          <a:p>
            <a:r>
              <a:rPr lang="ja-JP" altLang="en-US" sz="2400" b="1" dirty="0">
                <a:solidFill>
                  <a:srgbClr val="C00000"/>
                </a:solidFill>
              </a:rPr>
              <a:t>問い合わせ（クエリ）</a:t>
            </a:r>
            <a:r>
              <a:rPr lang="ja-JP" altLang="en-US" sz="2400" dirty="0"/>
              <a:t>は、</a:t>
            </a:r>
            <a:r>
              <a:rPr lang="ja-JP" altLang="en-US" sz="2400" b="1" dirty="0">
                <a:solidFill>
                  <a:srgbClr val="C00000"/>
                </a:solidFill>
              </a:rPr>
              <a:t>データベース</a:t>
            </a:r>
            <a:r>
              <a:rPr lang="ja-JP" altLang="en-US" sz="2400" dirty="0"/>
              <a:t>から</a:t>
            </a:r>
            <a:r>
              <a:rPr lang="ja-JP" altLang="en-US" sz="2400" b="1" u="sng" dirty="0"/>
              <a:t>必要なデータを検索、加工するための指令</a:t>
            </a:r>
            <a:endParaRPr lang="en-US" altLang="ja-JP" sz="2400" b="1" u="sng"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aphicFrame>
        <p:nvGraphicFramePr>
          <p:cNvPr id="7" name="表 6">
            <a:extLst>
              <a:ext uri="{FF2B5EF4-FFF2-40B4-BE49-F238E27FC236}">
                <a16:creationId xmlns:a16="http://schemas.microsoft.com/office/drawing/2014/main" id="{AB3E76CA-A9B6-4D97-996F-09D649B90FBD}"/>
              </a:ext>
            </a:extLst>
          </p:cNvPr>
          <p:cNvGraphicFramePr>
            <a:graphicFrameLocks noGrp="1"/>
          </p:cNvGraphicFramePr>
          <p:nvPr/>
        </p:nvGraphicFramePr>
        <p:xfrm>
          <a:off x="923827" y="1820743"/>
          <a:ext cx="2943616" cy="1737360"/>
        </p:xfrm>
        <a:graphic>
          <a:graphicData uri="http://schemas.openxmlformats.org/drawingml/2006/table">
            <a:tbl>
              <a:tblPr firstRow="1" bandRow="1">
                <a:tableStyleId>{5C22544A-7EE6-4342-B048-85BDC9FD1C3A}</a:tableStyleId>
              </a:tblPr>
              <a:tblGrid>
                <a:gridCol w="767378">
                  <a:extLst>
                    <a:ext uri="{9D8B030D-6E8A-4147-A177-3AD203B41FA5}">
                      <a16:colId xmlns:a16="http://schemas.microsoft.com/office/drawing/2014/main" val="20000"/>
                    </a:ext>
                  </a:extLst>
                </a:gridCol>
                <a:gridCol w="1195033">
                  <a:extLst>
                    <a:ext uri="{9D8B030D-6E8A-4147-A177-3AD203B41FA5}">
                      <a16:colId xmlns:a16="http://schemas.microsoft.com/office/drawing/2014/main" val="20001"/>
                    </a:ext>
                  </a:extLst>
                </a:gridCol>
                <a:gridCol w="981205">
                  <a:extLst>
                    <a:ext uri="{9D8B030D-6E8A-4147-A177-3AD203B41FA5}">
                      <a16:colId xmlns:a16="http://schemas.microsoft.com/office/drawing/2014/main" val="20002"/>
                    </a:ext>
                  </a:extLst>
                </a:gridCol>
              </a:tblGrid>
              <a:tr h="388620">
                <a:tc>
                  <a:txBody>
                    <a:bodyPr/>
                    <a:lstStyle/>
                    <a:p>
                      <a:pPr algn="ctr"/>
                      <a:r>
                        <a:rPr kumimoji="1" lang="en-US" altLang="ja-JP" sz="2400" dirty="0"/>
                        <a:t>ID</a:t>
                      </a:r>
                      <a:endParaRPr kumimoji="1" lang="ja-JP" altLang="en-US" sz="2400" dirty="0"/>
                    </a:p>
                  </a:txBody>
                  <a:tcPr marL="68580" marR="68580" marT="34290" marB="34290"/>
                </a:tc>
                <a:tc>
                  <a:txBody>
                    <a:bodyPr/>
                    <a:lstStyle/>
                    <a:p>
                      <a:pPr algn="ctr"/>
                      <a:r>
                        <a:rPr kumimoji="1" lang="ja-JP" altLang="en-US" sz="2400" dirty="0"/>
                        <a:t>商品名</a:t>
                      </a:r>
                    </a:p>
                  </a:txBody>
                  <a:tcPr marL="68580" marR="68580" marT="34290" marB="34290"/>
                </a:tc>
                <a:tc>
                  <a:txBody>
                    <a:bodyPr/>
                    <a:lstStyle/>
                    <a:p>
                      <a:pPr algn="ctr"/>
                      <a:r>
                        <a:rPr kumimoji="1" lang="ja-JP" altLang="en-US" sz="2400" dirty="0"/>
                        <a:t>単価</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en-US" altLang="ja-JP" sz="2400" dirty="0"/>
                        <a:t>1</a:t>
                      </a:r>
                      <a:endParaRPr kumimoji="1" lang="ja-JP" altLang="en-US" sz="2400" dirty="0"/>
                    </a:p>
                  </a:txBody>
                  <a:tcPr marL="68580" marR="68580" marT="34290" marB="34290">
                    <a:solidFill>
                      <a:srgbClr val="FF0000">
                        <a:alpha val="15000"/>
                      </a:srgbClr>
                    </a:solidFill>
                  </a:tcPr>
                </a:tc>
                <a:tc>
                  <a:txBody>
                    <a:bodyPr/>
                    <a:lstStyle/>
                    <a:p>
                      <a:pPr algn="r"/>
                      <a:r>
                        <a:rPr kumimoji="1" lang="ja-JP" altLang="en-US" sz="2400" dirty="0"/>
                        <a:t>みかん</a:t>
                      </a:r>
                    </a:p>
                  </a:txBody>
                  <a:tcPr marL="68580" marR="68580" marT="34290" marB="34290">
                    <a:solidFill>
                      <a:srgbClr val="FF0000">
                        <a:alpha val="15000"/>
                      </a:srgbClr>
                    </a:solidFill>
                  </a:tcPr>
                </a:tc>
                <a:tc>
                  <a:txBody>
                    <a:bodyPr/>
                    <a:lstStyle/>
                    <a:p>
                      <a:pPr algn="r"/>
                      <a:r>
                        <a:rPr kumimoji="1" lang="en-US" altLang="ja-JP" sz="2400" dirty="0"/>
                        <a:t>50</a:t>
                      </a:r>
                      <a:endParaRPr kumimoji="1" lang="ja-JP" altLang="en-US" sz="2400" dirty="0"/>
                    </a:p>
                  </a:txBody>
                  <a:tcPr marL="68580" marR="68580" marT="34290" marB="34290">
                    <a:solidFill>
                      <a:srgbClr val="FF0000">
                        <a:alpha val="15000"/>
                      </a:srgbClr>
                    </a:solidFill>
                  </a:tcPr>
                </a:tc>
                <a:extLst>
                  <a:ext uri="{0D108BD9-81ED-4DB2-BD59-A6C34878D82A}">
                    <a16:rowId xmlns:a16="http://schemas.microsoft.com/office/drawing/2014/main" val="10001"/>
                  </a:ext>
                </a:extLst>
              </a:tr>
              <a:tr h="388620">
                <a:tc>
                  <a:txBody>
                    <a:bodyPr/>
                    <a:lstStyle/>
                    <a:p>
                      <a:pPr algn="r"/>
                      <a:r>
                        <a:rPr kumimoji="1" lang="en-US" altLang="ja-JP" sz="2400" dirty="0"/>
                        <a:t>2</a:t>
                      </a:r>
                      <a:endParaRPr kumimoji="1" lang="ja-JP" altLang="en-US" sz="2400" dirty="0"/>
                    </a:p>
                  </a:txBody>
                  <a:tcPr marL="68580" marR="68580" marT="34290" marB="34290">
                    <a:solidFill>
                      <a:srgbClr val="FFC000">
                        <a:alpha val="20000"/>
                      </a:srgbClr>
                    </a:solidFill>
                  </a:tcPr>
                </a:tc>
                <a:tc>
                  <a:txBody>
                    <a:bodyPr/>
                    <a:lstStyle/>
                    <a:p>
                      <a:pPr algn="r"/>
                      <a:r>
                        <a:rPr kumimoji="1" lang="ja-JP" altLang="en-US" sz="2400" dirty="0"/>
                        <a:t>りんご</a:t>
                      </a:r>
                    </a:p>
                  </a:txBody>
                  <a:tcPr marL="68580" marR="68580" marT="34290" marB="34290">
                    <a:solidFill>
                      <a:srgbClr val="FFC000">
                        <a:alpha val="20000"/>
                      </a:srgbClr>
                    </a:solidFill>
                  </a:tcPr>
                </a:tc>
                <a:tc>
                  <a:txBody>
                    <a:bodyPr/>
                    <a:lstStyle/>
                    <a:p>
                      <a:pPr algn="r"/>
                      <a:r>
                        <a:rPr kumimoji="1" lang="en-US" altLang="ja-JP" sz="2400" dirty="0"/>
                        <a:t>100</a:t>
                      </a:r>
                      <a:endParaRPr kumimoji="1" lang="ja-JP" altLang="en-US" sz="2400" dirty="0"/>
                    </a:p>
                  </a:txBody>
                  <a:tcPr marL="68580" marR="68580" marT="34290" marB="34290">
                    <a:solidFill>
                      <a:srgbClr val="FFC000">
                        <a:alpha val="20000"/>
                      </a:srgbClr>
                    </a:solidFill>
                  </a:tcPr>
                </a:tc>
                <a:extLst>
                  <a:ext uri="{0D108BD9-81ED-4DB2-BD59-A6C34878D82A}">
                    <a16:rowId xmlns:a16="http://schemas.microsoft.com/office/drawing/2014/main" val="10002"/>
                  </a:ext>
                </a:extLst>
              </a:tr>
              <a:tr h="388620">
                <a:tc>
                  <a:txBody>
                    <a:bodyPr/>
                    <a:lstStyle/>
                    <a:p>
                      <a:pPr algn="r"/>
                      <a:r>
                        <a:rPr kumimoji="1" lang="en-US" altLang="ja-JP" sz="2400" dirty="0"/>
                        <a:t>3</a:t>
                      </a:r>
                      <a:endParaRPr kumimoji="1" lang="ja-JP" altLang="en-US" sz="2400" dirty="0"/>
                    </a:p>
                  </a:txBody>
                  <a:tcPr marL="68580" marR="68580" marT="34290" marB="34290">
                    <a:solidFill>
                      <a:srgbClr val="7030A0">
                        <a:alpha val="20000"/>
                      </a:srgbClr>
                    </a:solidFill>
                  </a:tcPr>
                </a:tc>
                <a:tc>
                  <a:txBody>
                    <a:bodyPr/>
                    <a:lstStyle/>
                    <a:p>
                      <a:pPr algn="r"/>
                      <a:r>
                        <a:rPr kumimoji="1" lang="ja-JP" altLang="en-US" sz="2400" dirty="0"/>
                        <a:t>メロン</a:t>
                      </a:r>
                    </a:p>
                  </a:txBody>
                  <a:tcPr marL="68580" marR="68580" marT="34290" marB="34290">
                    <a:solidFill>
                      <a:srgbClr val="7030A0">
                        <a:alpha val="20000"/>
                      </a:srgbClr>
                    </a:solidFill>
                  </a:tcPr>
                </a:tc>
                <a:tc>
                  <a:txBody>
                    <a:bodyPr/>
                    <a:lstStyle/>
                    <a:p>
                      <a:pPr algn="r"/>
                      <a:r>
                        <a:rPr kumimoji="1" lang="en-US" altLang="ja-JP" sz="2400" dirty="0"/>
                        <a:t>500</a:t>
                      </a:r>
                      <a:endParaRPr kumimoji="1" lang="ja-JP" altLang="en-US" sz="2400" dirty="0"/>
                    </a:p>
                  </a:txBody>
                  <a:tcPr marL="68580" marR="68580" marT="34290" marB="34290">
                    <a:solidFill>
                      <a:srgbClr val="7030A0">
                        <a:alpha val="20000"/>
                      </a:srgbClr>
                    </a:solidFill>
                  </a:tcPr>
                </a:tc>
                <a:extLst>
                  <a:ext uri="{0D108BD9-81ED-4DB2-BD59-A6C34878D82A}">
                    <a16:rowId xmlns:a16="http://schemas.microsoft.com/office/drawing/2014/main" val="10003"/>
                  </a:ext>
                </a:extLst>
              </a:tr>
            </a:tbl>
          </a:graphicData>
        </a:graphic>
      </p:graphicFrame>
      <p:graphicFrame>
        <p:nvGraphicFramePr>
          <p:cNvPr id="8" name="表 7">
            <a:extLst>
              <a:ext uri="{FF2B5EF4-FFF2-40B4-BE49-F238E27FC236}">
                <a16:creationId xmlns:a16="http://schemas.microsoft.com/office/drawing/2014/main" id="{296DF858-2D5B-4257-B814-B2B421032B18}"/>
              </a:ext>
            </a:extLst>
          </p:cNvPr>
          <p:cNvGraphicFramePr>
            <a:graphicFrameLocks noGrp="1"/>
          </p:cNvGraphicFramePr>
          <p:nvPr/>
        </p:nvGraphicFramePr>
        <p:xfrm>
          <a:off x="4349959" y="1820743"/>
          <a:ext cx="2889051" cy="1737360"/>
        </p:xfrm>
        <a:graphic>
          <a:graphicData uri="http://schemas.openxmlformats.org/drawingml/2006/table">
            <a:tbl>
              <a:tblPr firstRow="1" bandRow="1">
                <a:tableStyleId>{5C22544A-7EE6-4342-B048-85BDC9FD1C3A}</a:tableStyleId>
              </a:tblPr>
              <a:tblGrid>
                <a:gridCol w="1413658">
                  <a:extLst>
                    <a:ext uri="{9D8B030D-6E8A-4147-A177-3AD203B41FA5}">
                      <a16:colId xmlns:a16="http://schemas.microsoft.com/office/drawing/2014/main" val="20001"/>
                    </a:ext>
                  </a:extLst>
                </a:gridCol>
                <a:gridCol w="1475393">
                  <a:extLst>
                    <a:ext uri="{9D8B030D-6E8A-4147-A177-3AD203B41FA5}">
                      <a16:colId xmlns:a16="http://schemas.microsoft.com/office/drawing/2014/main" val="20002"/>
                    </a:ext>
                  </a:extLst>
                </a:gridCol>
              </a:tblGrid>
              <a:tr h="346037">
                <a:tc>
                  <a:txBody>
                    <a:bodyPr/>
                    <a:lstStyle/>
                    <a:p>
                      <a:pPr algn="ctr"/>
                      <a:r>
                        <a:rPr kumimoji="1" lang="ja-JP" altLang="en-US" sz="2400" dirty="0"/>
                        <a:t>購入者</a:t>
                      </a:r>
                    </a:p>
                  </a:txBody>
                  <a:tcPr marL="68580" marR="68580" marT="34290" marB="34290"/>
                </a:tc>
                <a:tc>
                  <a:txBody>
                    <a:bodyPr/>
                    <a:lstStyle/>
                    <a:p>
                      <a:pPr algn="ctr"/>
                      <a:r>
                        <a:rPr kumimoji="1" lang="ja-JP" altLang="en-US" sz="2400" dirty="0"/>
                        <a:t>商品番号</a:t>
                      </a:r>
                    </a:p>
                  </a:txBody>
                  <a:tcPr marL="68580" marR="68580" marT="34290" marB="34290"/>
                </a:tc>
                <a:extLst>
                  <a:ext uri="{0D108BD9-81ED-4DB2-BD59-A6C34878D82A}">
                    <a16:rowId xmlns:a16="http://schemas.microsoft.com/office/drawing/2014/main" val="10000"/>
                  </a:ext>
                </a:extLst>
              </a:tr>
              <a:tr h="342900">
                <a:tc>
                  <a:txBody>
                    <a:bodyPr/>
                    <a:lstStyle/>
                    <a:p>
                      <a:pPr algn="r"/>
                      <a:r>
                        <a:rPr kumimoji="1" lang="en-US" altLang="ja-JP" sz="2400" dirty="0"/>
                        <a:t>X</a:t>
                      </a:r>
                      <a:endParaRPr kumimoji="1" lang="ja-JP" altLang="en-US" sz="2400" dirty="0"/>
                    </a:p>
                  </a:txBody>
                  <a:tcPr marL="68580" marR="68580" marT="34290" marB="34290"/>
                </a:tc>
                <a:tc>
                  <a:txBody>
                    <a:bodyPr/>
                    <a:lstStyle/>
                    <a:p>
                      <a:pPr algn="r"/>
                      <a:r>
                        <a:rPr kumimoji="1" lang="en-US" altLang="ja-JP" sz="2400" dirty="0"/>
                        <a:t>1</a:t>
                      </a:r>
                      <a:endParaRPr kumimoji="1" lang="ja-JP" altLang="en-US" sz="2400" dirty="0"/>
                    </a:p>
                  </a:txBody>
                  <a:tcPr marL="68580" marR="68580" marT="34290" marB="34290"/>
                </a:tc>
                <a:extLst>
                  <a:ext uri="{0D108BD9-81ED-4DB2-BD59-A6C34878D82A}">
                    <a16:rowId xmlns:a16="http://schemas.microsoft.com/office/drawing/2014/main" val="10001"/>
                  </a:ext>
                </a:extLst>
              </a:tr>
              <a:tr h="342900">
                <a:tc>
                  <a:txBody>
                    <a:bodyPr/>
                    <a:lstStyle/>
                    <a:p>
                      <a:pPr algn="r"/>
                      <a:r>
                        <a:rPr kumimoji="1" lang="en-US" altLang="ja-JP" sz="2400" dirty="0"/>
                        <a:t>X</a:t>
                      </a:r>
                      <a:endParaRPr kumimoji="1" lang="ja-JP" altLang="en-US" sz="2400" dirty="0"/>
                    </a:p>
                  </a:txBody>
                  <a:tcPr marL="68580" marR="68580" marT="34290" marB="34290"/>
                </a:tc>
                <a:tc>
                  <a:txBody>
                    <a:bodyPr/>
                    <a:lstStyle/>
                    <a:p>
                      <a:pPr algn="r"/>
                      <a:r>
                        <a:rPr kumimoji="1" lang="en-US" altLang="ja-JP" sz="2400" dirty="0"/>
                        <a:t>3</a:t>
                      </a:r>
                      <a:endParaRPr kumimoji="1" lang="ja-JP" altLang="en-US" sz="2400" dirty="0"/>
                    </a:p>
                  </a:txBody>
                  <a:tcPr marL="68580" marR="68580" marT="34290" marB="34290"/>
                </a:tc>
                <a:extLst>
                  <a:ext uri="{0D108BD9-81ED-4DB2-BD59-A6C34878D82A}">
                    <a16:rowId xmlns:a16="http://schemas.microsoft.com/office/drawing/2014/main" val="10002"/>
                  </a:ext>
                </a:extLst>
              </a:tr>
              <a:tr h="342900">
                <a:tc>
                  <a:txBody>
                    <a:bodyPr/>
                    <a:lstStyle/>
                    <a:p>
                      <a:pPr algn="r"/>
                      <a:r>
                        <a:rPr kumimoji="1" lang="en-US" altLang="ja-JP" sz="2400" dirty="0"/>
                        <a:t>Y</a:t>
                      </a:r>
                      <a:endParaRPr kumimoji="1" lang="ja-JP" altLang="en-US" sz="2400" dirty="0"/>
                    </a:p>
                  </a:txBody>
                  <a:tcPr marL="68580" marR="68580" marT="34290" marB="34290"/>
                </a:tc>
                <a:tc>
                  <a:txBody>
                    <a:bodyPr/>
                    <a:lstStyle/>
                    <a:p>
                      <a:pPr algn="r"/>
                      <a:r>
                        <a:rPr kumimoji="1" lang="en-US" altLang="ja-JP" sz="2400" dirty="0"/>
                        <a:t>2</a:t>
                      </a:r>
                      <a:endParaRPr kumimoji="1" lang="ja-JP" altLang="en-US" sz="2400" dirty="0"/>
                    </a:p>
                  </a:txBody>
                  <a:tcPr marL="68580" marR="68580" marT="34290" marB="34290"/>
                </a:tc>
                <a:extLst>
                  <a:ext uri="{0D108BD9-81ED-4DB2-BD59-A6C34878D82A}">
                    <a16:rowId xmlns:a16="http://schemas.microsoft.com/office/drawing/2014/main" val="621319173"/>
                  </a:ext>
                </a:extLst>
              </a:tr>
            </a:tbl>
          </a:graphicData>
        </a:graphic>
      </p:graphicFrame>
    </p:spTree>
    <p:extLst>
      <p:ext uri="{BB962C8B-B14F-4D97-AF65-F5344CB8AC3E}">
        <p14:creationId xmlns:p14="http://schemas.microsoft.com/office/powerpoint/2010/main" val="1221260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CBF8F9-77E0-481D-B4E7-366C64A159F5}"/>
              </a:ext>
            </a:extLst>
          </p:cNvPr>
          <p:cNvSpPr>
            <a:spLocks noGrp="1"/>
          </p:cNvSpPr>
          <p:nvPr>
            <p:ph type="title"/>
          </p:nvPr>
        </p:nvSpPr>
        <p:spPr/>
        <p:txBody>
          <a:bodyPr>
            <a:normAutofit fontScale="90000"/>
          </a:bodyPr>
          <a:lstStyle/>
          <a:p>
            <a:r>
              <a:rPr kumimoji="1" lang="en-US" altLang="ja-JP" dirty="0"/>
              <a:t>SQL</a:t>
            </a:r>
            <a:endParaRPr kumimoji="1" lang="ja-JP" altLang="en-US" dirty="0"/>
          </a:p>
        </p:txBody>
      </p:sp>
      <p:sp>
        <p:nvSpPr>
          <p:cNvPr id="3" name="コンテンツ プレースホルダー 2">
            <a:extLst>
              <a:ext uri="{FF2B5EF4-FFF2-40B4-BE49-F238E27FC236}">
                <a16:creationId xmlns:a16="http://schemas.microsoft.com/office/drawing/2014/main" id="{D4017F1F-0D4B-4E0A-AFB0-7992DD1754A1}"/>
              </a:ext>
            </a:extLst>
          </p:cNvPr>
          <p:cNvSpPr>
            <a:spLocks noGrp="1"/>
          </p:cNvSpPr>
          <p:nvPr>
            <p:ph idx="1"/>
          </p:nvPr>
        </p:nvSpPr>
        <p:spPr/>
        <p:txBody>
          <a:bodyPr/>
          <a:lstStyle/>
          <a:p>
            <a:pPr marL="0" indent="0">
              <a:buNone/>
            </a:pPr>
            <a:r>
              <a:rPr kumimoji="1" lang="en-US" altLang="ja-JP" b="1" dirty="0">
                <a:solidFill>
                  <a:srgbClr val="C00000"/>
                </a:solidFill>
              </a:rPr>
              <a:t>SQL</a:t>
            </a:r>
            <a:r>
              <a:rPr kumimoji="1" lang="en-US" altLang="ja-JP" dirty="0"/>
              <a:t> </a:t>
            </a:r>
            <a:r>
              <a:rPr kumimoji="1" lang="ja-JP" altLang="en-US" dirty="0"/>
              <a:t>は、</a:t>
            </a:r>
            <a:r>
              <a:rPr kumimoji="1" lang="ja-JP" altLang="en-US" b="1" dirty="0">
                <a:solidFill>
                  <a:srgbClr val="C00000"/>
                </a:solidFill>
              </a:rPr>
              <a:t>リレーショナルデータベースシステム</a:t>
            </a:r>
            <a:r>
              <a:rPr kumimoji="1" lang="ja-JP" altLang="en-US" dirty="0"/>
              <a:t>で、</a:t>
            </a:r>
            <a:r>
              <a:rPr kumimoji="1" lang="ja-JP" altLang="en-US" b="1" dirty="0"/>
              <a:t>問い合わせ（クエリ）</a:t>
            </a:r>
            <a:r>
              <a:rPr kumimoji="1" lang="ja-JP" altLang="en-US" dirty="0"/>
              <a:t>や、その他、さまざまな機能を実行できる</a:t>
            </a:r>
            <a:endParaRPr lang="ja-JP" altLang="en-US" dirty="0"/>
          </a:p>
          <a:p>
            <a:endParaRPr kumimoji="1" lang="ja-JP" altLang="en-US" dirty="0"/>
          </a:p>
        </p:txBody>
      </p:sp>
      <p:sp>
        <p:nvSpPr>
          <p:cNvPr id="4" name="スライド番号プレースホルダー 3">
            <a:extLst>
              <a:ext uri="{FF2B5EF4-FFF2-40B4-BE49-F238E27FC236}">
                <a16:creationId xmlns:a16="http://schemas.microsoft.com/office/drawing/2014/main" id="{FCFAF87A-5BFE-42B4-887D-F7F9C4ECD51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9" name="図 8">
            <a:extLst>
              <a:ext uri="{FF2B5EF4-FFF2-40B4-BE49-F238E27FC236}">
                <a16:creationId xmlns:a16="http://schemas.microsoft.com/office/drawing/2014/main" id="{F058AE25-C80F-4B6E-8ED6-022BBD7A0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251" y="2840037"/>
            <a:ext cx="1785297" cy="1624620"/>
          </a:xfrm>
          <a:prstGeom prst="rect">
            <a:avLst/>
          </a:prstGeom>
        </p:spPr>
      </p:pic>
      <p:pic>
        <p:nvPicPr>
          <p:cNvPr id="12" name="図 11">
            <a:extLst>
              <a:ext uri="{FF2B5EF4-FFF2-40B4-BE49-F238E27FC236}">
                <a16:creationId xmlns:a16="http://schemas.microsoft.com/office/drawing/2014/main" id="{DBF99769-3749-48B0-8BF7-D36DED4005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1415" y="3185907"/>
            <a:ext cx="3157407" cy="2557500"/>
          </a:xfrm>
          <a:prstGeom prst="rect">
            <a:avLst/>
          </a:prstGeom>
        </p:spPr>
      </p:pic>
      <p:pic>
        <p:nvPicPr>
          <p:cNvPr id="13" name="図 12">
            <a:extLst>
              <a:ext uri="{FF2B5EF4-FFF2-40B4-BE49-F238E27FC236}">
                <a16:creationId xmlns:a16="http://schemas.microsoft.com/office/drawing/2014/main" id="{2A506959-61F6-45E3-AEF9-7C88B15AB0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6050" y="4154329"/>
            <a:ext cx="1736507" cy="1959387"/>
          </a:xfrm>
          <a:prstGeom prst="rect">
            <a:avLst/>
          </a:prstGeom>
        </p:spPr>
      </p:pic>
      <p:sp>
        <p:nvSpPr>
          <p:cNvPr id="14" name="矢印: 左右 13">
            <a:extLst>
              <a:ext uri="{FF2B5EF4-FFF2-40B4-BE49-F238E27FC236}">
                <a16:creationId xmlns:a16="http://schemas.microsoft.com/office/drawing/2014/main" id="{4D643431-CC80-4F68-A694-3A1E3AB686FD}"/>
              </a:ext>
            </a:extLst>
          </p:cNvPr>
          <p:cNvSpPr/>
          <p:nvPr/>
        </p:nvSpPr>
        <p:spPr>
          <a:xfrm>
            <a:off x="3872786" y="4236014"/>
            <a:ext cx="1048580" cy="4003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1C2CADAD-8FD7-B6FC-9DFD-345ADC140487}"/>
              </a:ext>
            </a:extLst>
          </p:cNvPr>
          <p:cNvSpPr txBox="1"/>
          <p:nvPr/>
        </p:nvSpPr>
        <p:spPr>
          <a:xfrm>
            <a:off x="2666836" y="2908300"/>
            <a:ext cx="387798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人間が </a:t>
            </a: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SQL </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を作成し、実行</a:t>
            </a:r>
          </a:p>
        </p:txBody>
      </p:sp>
      <p:sp>
        <p:nvSpPr>
          <p:cNvPr id="6" name="テキスト ボックス 5">
            <a:extLst>
              <a:ext uri="{FF2B5EF4-FFF2-40B4-BE49-F238E27FC236}">
                <a16:creationId xmlns:a16="http://schemas.microsoft.com/office/drawing/2014/main" id="{FB9CC816-8D11-736E-9968-E7F4C1AC3EBA}"/>
              </a:ext>
            </a:extLst>
          </p:cNvPr>
          <p:cNvSpPr txBox="1"/>
          <p:nvPr/>
        </p:nvSpPr>
        <p:spPr>
          <a:xfrm>
            <a:off x="3536786" y="5843427"/>
            <a:ext cx="2646878"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プログラムの中で</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SQL </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の機能を利用</a:t>
            </a:r>
          </a:p>
        </p:txBody>
      </p:sp>
    </p:spTree>
    <p:extLst>
      <p:ext uri="{BB962C8B-B14F-4D97-AF65-F5344CB8AC3E}">
        <p14:creationId xmlns:p14="http://schemas.microsoft.com/office/powerpoint/2010/main" val="1122623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BA75B2-D43A-61DF-ACC5-F0E5D772E05C}"/>
              </a:ext>
            </a:extLst>
          </p:cNvPr>
          <p:cNvSpPr>
            <a:spLocks noGrp="1"/>
          </p:cNvSpPr>
          <p:nvPr>
            <p:ph type="title"/>
          </p:nvPr>
        </p:nvSpPr>
        <p:spPr/>
        <p:txBody>
          <a:bodyPr>
            <a:normAutofit fontScale="90000"/>
          </a:bodyPr>
          <a:lstStyle/>
          <a:p>
            <a:r>
              <a:rPr lang="ja-JP" altLang="en-US" dirty="0"/>
              <a:t>問い合わせ（クエリ）の仕組み</a:t>
            </a:r>
            <a:endParaRPr kumimoji="1" lang="ja-JP" altLang="en-US" dirty="0"/>
          </a:p>
        </p:txBody>
      </p:sp>
      <p:sp>
        <p:nvSpPr>
          <p:cNvPr id="3" name="コンテンツ プレースホルダー 2">
            <a:extLst>
              <a:ext uri="{FF2B5EF4-FFF2-40B4-BE49-F238E27FC236}">
                <a16:creationId xmlns:a16="http://schemas.microsoft.com/office/drawing/2014/main" id="{8758AD5D-4CE2-258C-4FC3-1DFB7E9D66D1}"/>
              </a:ext>
            </a:extLst>
          </p:cNvPr>
          <p:cNvSpPr>
            <a:spLocks noGrp="1"/>
          </p:cNvSpPr>
          <p:nvPr>
            <p:ph idx="1"/>
          </p:nvPr>
        </p:nvSpPr>
        <p:spPr/>
        <p:txBody>
          <a:bodyPr>
            <a:normAutofit/>
          </a:bodyPr>
          <a:lstStyle/>
          <a:p>
            <a:pPr marL="514350" indent="-514350">
              <a:buFont typeface="+mj-lt"/>
              <a:buAutoNum type="arabicPeriod"/>
            </a:pPr>
            <a:r>
              <a:rPr kumimoji="1" lang="ja-JP" altLang="en-US" sz="2400" b="1" dirty="0"/>
              <a:t>発行</a:t>
            </a:r>
            <a:r>
              <a:rPr kumimoji="1" lang="ja-JP" altLang="en-US" sz="2400" dirty="0"/>
              <a:t>：「問い合わせ」をデータベースシステムに送信</a:t>
            </a:r>
            <a:endParaRPr lang="en-US" altLang="ja-JP" sz="2400" dirty="0"/>
          </a:p>
          <a:p>
            <a:pPr marL="514350" indent="-514350">
              <a:buFont typeface="+mj-lt"/>
              <a:buAutoNum type="arabicPeriod"/>
            </a:pPr>
            <a:r>
              <a:rPr kumimoji="1" lang="ja-JP" altLang="en-US" sz="2400" b="1" dirty="0"/>
              <a:t>解析・取得</a:t>
            </a:r>
            <a:r>
              <a:rPr kumimoji="1" lang="ja-JP" altLang="en-US" sz="2400" dirty="0"/>
              <a:t>：「問い合わせ」が解析され，必要なデータがデータベースから読み込まれる</a:t>
            </a:r>
            <a:endParaRPr kumimoji="1" lang="en-US" altLang="ja-JP" sz="2400" dirty="0"/>
          </a:p>
          <a:p>
            <a:pPr marL="514350" indent="-514350">
              <a:buFont typeface="+mj-lt"/>
              <a:buAutoNum type="arabicPeriod"/>
            </a:pPr>
            <a:r>
              <a:rPr kumimoji="1" lang="ja-JP" altLang="en-US" sz="2400" b="1" dirty="0"/>
              <a:t>加工</a:t>
            </a:r>
            <a:r>
              <a:rPr kumimoji="1" lang="ja-JP" altLang="en-US" sz="2400" dirty="0"/>
              <a:t>：計算，集計・集約，並べ替え（ソート），結合などのさまざまな加工が行われる</a:t>
            </a:r>
            <a:endParaRPr kumimoji="1" lang="en-US" altLang="ja-JP" sz="2400" dirty="0"/>
          </a:p>
          <a:p>
            <a:pPr marL="514350" indent="-514350">
              <a:buFont typeface="+mj-lt"/>
              <a:buAutoNum type="arabicPeriod"/>
            </a:pPr>
            <a:r>
              <a:rPr kumimoji="1" lang="ja-JP" altLang="en-US" sz="2400" b="1" dirty="0"/>
              <a:t>返却</a:t>
            </a:r>
            <a:r>
              <a:rPr kumimoji="1" lang="ja-JP" altLang="en-US" sz="2400" dirty="0"/>
              <a:t>：結果を，ユーザーやアプリケーションに送る</a:t>
            </a:r>
          </a:p>
        </p:txBody>
      </p:sp>
      <p:sp>
        <p:nvSpPr>
          <p:cNvPr id="4" name="スライド番号プレースホルダー 3">
            <a:extLst>
              <a:ext uri="{FF2B5EF4-FFF2-40B4-BE49-F238E27FC236}">
                <a16:creationId xmlns:a16="http://schemas.microsoft.com/office/drawing/2014/main" id="{5203712D-F0D3-BD8F-BD93-8479564256F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屈折矢印 2"/>
          <p:cNvSpPr/>
          <p:nvPr/>
        </p:nvSpPr>
        <p:spPr>
          <a:xfrm rot="10800000" flipH="1">
            <a:off x="2452907" y="4858222"/>
            <a:ext cx="848886" cy="81543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pic>
        <p:nvPicPr>
          <p:cNvPr id="20" name="Picture 4" descr="http://4.bp.blogspot.com/-xkCf3U6tykY/UZM47IK-HjI/AAAAAAAASP0/_6_p6PfSld8/s800/computer_business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8898" y="3710407"/>
            <a:ext cx="688521" cy="637491"/>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5"/>
          <p:cNvSpPr txBox="1">
            <a:spLocks noChangeArrowheads="1"/>
          </p:cNvSpPr>
          <p:nvPr/>
        </p:nvSpPr>
        <p:spPr bwMode="auto">
          <a:xfrm>
            <a:off x="573503" y="4456967"/>
            <a:ext cx="1879403"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rPr>
              <a:t>問い合わせ（クエリ）</a:t>
            </a:r>
            <a:endParaRPr kumimoji="1" lang="en-US" altLang="ja-JP" sz="21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endParaRPr>
          </a:p>
        </p:txBody>
      </p:sp>
      <p:sp>
        <p:nvSpPr>
          <p:cNvPr id="22" name="屈折矢印 21"/>
          <p:cNvSpPr/>
          <p:nvPr/>
        </p:nvSpPr>
        <p:spPr>
          <a:xfrm rot="5400000" flipH="1">
            <a:off x="3493867" y="4215998"/>
            <a:ext cx="1610824" cy="130449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23" name="テキスト ボックス 5"/>
          <p:cNvSpPr txBox="1">
            <a:spLocks noChangeArrowheads="1"/>
          </p:cNvSpPr>
          <p:nvPr/>
        </p:nvSpPr>
        <p:spPr bwMode="auto">
          <a:xfrm>
            <a:off x="5181196" y="3829497"/>
            <a:ext cx="3407749"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rPr>
              <a:t>問い合わせ（クエリ）</a:t>
            </a:r>
            <a:endParaRPr kumimoji="1" lang="en-US" altLang="ja-JP" sz="21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の</a:t>
            </a:r>
            <a:r>
              <a:rPr kumimoji="1" lang="ja-JP" altLang="en-US" sz="21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最終結果</a:t>
            </a:r>
          </a:p>
        </p:txBody>
      </p:sp>
      <p:sp>
        <p:nvSpPr>
          <p:cNvPr id="24" name="Rectangle 30"/>
          <p:cNvSpPr>
            <a:spLocks noChangeArrowheads="1"/>
          </p:cNvSpPr>
          <p:nvPr/>
        </p:nvSpPr>
        <p:spPr bwMode="auto">
          <a:xfrm>
            <a:off x="1467074" y="5495713"/>
            <a:ext cx="4142687" cy="17875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no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endParaRPr kumimoji="1" lang="ja-JP" altLang="en-US" sz="2100" b="0" i="0" u="none" strike="noStrike" kern="1200" cap="none" spc="0" normalizeH="0" baseline="0" noProof="0">
              <a:ln>
                <a:noFill/>
              </a:ln>
              <a:solidFill>
                <a:srgbClr val="FF0000"/>
              </a:solidFill>
              <a:effectLst/>
              <a:uLnTx/>
              <a:uFillTx/>
              <a:latin typeface="Arial" panose="020B0604020202020204" pitchFamily="34" charset="0"/>
              <a:ea typeface="メイリオ" panose="020B0604030504040204" pitchFamily="50" charset="-128"/>
              <a:cs typeface="+mn-cs"/>
            </a:endParaRPr>
          </a:p>
        </p:txBody>
      </p:sp>
      <p:sp>
        <p:nvSpPr>
          <p:cNvPr id="19" name="テキスト ボックス 18">
            <a:extLst>
              <a:ext uri="{FF2B5EF4-FFF2-40B4-BE49-F238E27FC236}">
                <a16:creationId xmlns:a16="http://schemas.microsoft.com/office/drawing/2014/main" id="{A86B5B9A-7802-44F5-A7B2-FE74845C0F3B}"/>
              </a:ext>
            </a:extLst>
          </p:cNvPr>
          <p:cNvSpPr txBox="1">
            <a:spLocks noChangeArrowheads="1"/>
          </p:cNvSpPr>
          <p:nvPr/>
        </p:nvSpPr>
        <p:spPr bwMode="auto">
          <a:xfrm>
            <a:off x="2189137" y="5973738"/>
            <a:ext cx="287771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rPr>
              <a:t>データベースシステム</a:t>
            </a:r>
          </a:p>
        </p:txBody>
      </p:sp>
      <p:pic>
        <p:nvPicPr>
          <p:cNvPr id="8" name="図 7">
            <a:extLst>
              <a:ext uri="{FF2B5EF4-FFF2-40B4-BE49-F238E27FC236}">
                <a16:creationId xmlns:a16="http://schemas.microsoft.com/office/drawing/2014/main" id="{A72A82E4-26C1-49BB-97DA-ABD94D06E543}"/>
              </a:ext>
            </a:extLst>
          </p:cNvPr>
          <p:cNvPicPr>
            <a:picLocks noChangeAspect="1"/>
          </p:cNvPicPr>
          <p:nvPr/>
        </p:nvPicPr>
        <p:blipFill>
          <a:blip r:embed="rId3"/>
          <a:stretch>
            <a:fillRect/>
          </a:stretch>
        </p:blipFill>
        <p:spPr>
          <a:xfrm>
            <a:off x="5609761" y="5790554"/>
            <a:ext cx="2491295" cy="921848"/>
          </a:xfrm>
          <a:prstGeom prst="rect">
            <a:avLst/>
          </a:prstGeom>
        </p:spPr>
      </p:pic>
      <p:pic>
        <p:nvPicPr>
          <p:cNvPr id="6" name="図 5">
            <a:extLst>
              <a:ext uri="{FF2B5EF4-FFF2-40B4-BE49-F238E27FC236}">
                <a16:creationId xmlns:a16="http://schemas.microsoft.com/office/drawing/2014/main" id="{FD684F0A-716C-4567-8C11-7904892D5900}"/>
              </a:ext>
            </a:extLst>
          </p:cNvPr>
          <p:cNvPicPr>
            <a:picLocks noChangeAspect="1"/>
          </p:cNvPicPr>
          <p:nvPr/>
        </p:nvPicPr>
        <p:blipFill>
          <a:blip r:embed="rId4"/>
          <a:stretch>
            <a:fillRect/>
          </a:stretch>
        </p:blipFill>
        <p:spPr>
          <a:xfrm>
            <a:off x="5337263" y="5344928"/>
            <a:ext cx="1915556" cy="1257619"/>
          </a:xfrm>
          <a:prstGeom prst="rect">
            <a:avLst/>
          </a:prstGeom>
        </p:spPr>
      </p:pic>
    </p:spTree>
    <p:extLst>
      <p:ext uri="{BB962C8B-B14F-4D97-AF65-F5344CB8AC3E}">
        <p14:creationId xmlns:p14="http://schemas.microsoft.com/office/powerpoint/2010/main" val="3296433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08A1B1-D789-4A75-9CBB-3DA7804A18BE}"/>
              </a:ext>
            </a:extLst>
          </p:cNvPr>
          <p:cNvSpPr>
            <a:spLocks noGrp="1"/>
          </p:cNvSpPr>
          <p:nvPr>
            <p:ph type="title"/>
          </p:nvPr>
        </p:nvSpPr>
        <p:spPr/>
        <p:txBody>
          <a:bodyPr>
            <a:normAutofit fontScale="90000"/>
          </a:bodyPr>
          <a:lstStyle/>
          <a:p>
            <a:r>
              <a:rPr kumimoji="1" lang="ja-JP" altLang="en-US" dirty="0"/>
              <a:t>データベースとは</a:t>
            </a:r>
          </a:p>
        </p:txBody>
      </p:sp>
      <p:sp>
        <p:nvSpPr>
          <p:cNvPr id="4" name="スライド番号プレースホルダー 3">
            <a:extLst>
              <a:ext uri="{FF2B5EF4-FFF2-40B4-BE49-F238E27FC236}">
                <a16:creationId xmlns:a16="http://schemas.microsoft.com/office/drawing/2014/main" id="{8C61E4F3-5C0F-4820-B7D8-AB61F7076AF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Rectangle 3">
            <a:extLst>
              <a:ext uri="{FF2B5EF4-FFF2-40B4-BE49-F238E27FC236}">
                <a16:creationId xmlns:a16="http://schemas.microsoft.com/office/drawing/2014/main" id="{956C52FD-833B-46A9-90D5-8EC2711BA12F}"/>
              </a:ext>
            </a:extLst>
          </p:cNvPr>
          <p:cNvSpPr txBox="1">
            <a:spLocks/>
          </p:cNvSpPr>
          <p:nvPr/>
        </p:nvSpPr>
        <p:spPr>
          <a:xfrm>
            <a:off x="550444" y="920878"/>
            <a:ext cx="7962900" cy="98286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データベース</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は、</a:t>
            </a: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特定のテーマや目的</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に従って収集された</a:t>
            </a: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大量のデータ</a:t>
            </a:r>
            <a:endParaRPr kumimoji="1" lang="ja-JP" altLang="en-US" sz="2400" b="1" i="0" u="sng"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endParaRPr>
          </a:p>
        </p:txBody>
      </p:sp>
      <p:sp>
        <p:nvSpPr>
          <p:cNvPr id="7" name="Text Box 19">
            <a:extLst>
              <a:ext uri="{FF2B5EF4-FFF2-40B4-BE49-F238E27FC236}">
                <a16:creationId xmlns:a16="http://schemas.microsoft.com/office/drawing/2014/main" id="{58D8749F-4AD8-4708-8092-594A0B3E9169}"/>
              </a:ext>
            </a:extLst>
          </p:cNvPr>
          <p:cNvSpPr txBox="1">
            <a:spLocks noChangeArrowheads="1"/>
          </p:cNvSpPr>
          <p:nvPr/>
        </p:nvSpPr>
        <p:spPr bwMode="auto">
          <a:xfrm>
            <a:off x="1097674" y="4191745"/>
            <a:ext cx="756047"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取引</a:t>
            </a:r>
          </a:p>
        </p:txBody>
      </p:sp>
      <p:sp>
        <p:nvSpPr>
          <p:cNvPr id="8" name="Text Box 20">
            <a:extLst>
              <a:ext uri="{FF2B5EF4-FFF2-40B4-BE49-F238E27FC236}">
                <a16:creationId xmlns:a16="http://schemas.microsoft.com/office/drawing/2014/main" id="{1D46DEDD-1ACA-4953-BE70-9FE45F3D5499}"/>
              </a:ext>
            </a:extLst>
          </p:cNvPr>
          <p:cNvSpPr txBox="1">
            <a:spLocks noChangeArrowheads="1"/>
          </p:cNvSpPr>
          <p:nvPr/>
        </p:nvSpPr>
        <p:spPr bwMode="auto">
          <a:xfrm>
            <a:off x="1092315" y="5753844"/>
            <a:ext cx="721518"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計測</a:t>
            </a:r>
          </a:p>
        </p:txBody>
      </p:sp>
      <p:sp>
        <p:nvSpPr>
          <p:cNvPr id="9" name="AutoShape 28">
            <a:extLst>
              <a:ext uri="{FF2B5EF4-FFF2-40B4-BE49-F238E27FC236}">
                <a16:creationId xmlns:a16="http://schemas.microsoft.com/office/drawing/2014/main" id="{67B28A7C-638C-4EAF-9DA7-8DB1505E6D1D}"/>
              </a:ext>
            </a:extLst>
          </p:cNvPr>
          <p:cNvSpPr>
            <a:spLocks noChangeArrowheads="1"/>
          </p:cNvSpPr>
          <p:nvPr/>
        </p:nvSpPr>
        <p:spPr bwMode="auto">
          <a:xfrm>
            <a:off x="4390943" y="3956086"/>
            <a:ext cx="1067991" cy="523875"/>
          </a:xfrm>
          <a:prstGeom prst="rightArrow">
            <a:avLst>
              <a:gd name="adj1" fmla="val 50000"/>
              <a:gd name="adj2" fmla="val 62726"/>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endParaRPr kumimoji="1" lang="ja-JP" altLang="en-US" sz="2100" b="0" i="0" u="none" strike="noStrike" kern="1200" cap="none" spc="0" normalizeH="0" baseline="0" noProof="0">
              <a:ln>
                <a:noFill/>
              </a:ln>
              <a:solidFill>
                <a:srgbClr val="FF0000"/>
              </a:solidFill>
              <a:effectLst/>
              <a:uLnTx/>
              <a:uFillTx/>
              <a:latin typeface="Calibri Light" panose="020F0302020204030204" pitchFamily="34" charset="0"/>
              <a:ea typeface="メイリオ" panose="020B0604030504040204" pitchFamily="50" charset="-128"/>
              <a:cs typeface="+mn-cs"/>
            </a:endParaRPr>
          </a:p>
        </p:txBody>
      </p:sp>
      <p:pic>
        <p:nvPicPr>
          <p:cNvPr id="10" name="Picture 30" descr="働く車-軽トラック イラストアイコン">
            <a:extLst>
              <a:ext uri="{FF2B5EF4-FFF2-40B4-BE49-F238E27FC236}">
                <a16:creationId xmlns:a16="http://schemas.microsoft.com/office/drawing/2014/main" id="{0A3EF6CA-B3D3-43C2-A2A8-A5D450D0E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9758" y="3238141"/>
            <a:ext cx="889397"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1">
            <a:extLst>
              <a:ext uri="{FF2B5EF4-FFF2-40B4-BE49-F238E27FC236}">
                <a16:creationId xmlns:a16="http://schemas.microsoft.com/office/drawing/2014/main" id="{BE995936-8BDB-4D5F-B65F-A3519BB162EC}"/>
              </a:ext>
            </a:extLst>
          </p:cNvPr>
          <p:cNvSpPr txBox="1">
            <a:spLocks noChangeArrowheads="1"/>
          </p:cNvSpPr>
          <p:nvPr/>
        </p:nvSpPr>
        <p:spPr bwMode="auto">
          <a:xfrm>
            <a:off x="1196494" y="6413888"/>
            <a:ext cx="1519238"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データ収集</a:t>
            </a:r>
          </a:p>
        </p:txBody>
      </p:sp>
      <p:pic>
        <p:nvPicPr>
          <p:cNvPr id="12" name="Picture 33" descr="13">
            <a:extLst>
              <a:ext uri="{FF2B5EF4-FFF2-40B4-BE49-F238E27FC236}">
                <a16:creationId xmlns:a16="http://schemas.microsoft.com/office/drawing/2014/main" id="{738D2BE5-AE9A-475E-B6C5-C3AAF2150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7576" y="2923730"/>
            <a:ext cx="984647" cy="118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34">
            <a:extLst>
              <a:ext uri="{FF2B5EF4-FFF2-40B4-BE49-F238E27FC236}">
                <a16:creationId xmlns:a16="http://schemas.microsoft.com/office/drawing/2014/main" id="{3B5201FC-498F-4D86-92D1-647207B24475}"/>
              </a:ext>
            </a:extLst>
          </p:cNvPr>
          <p:cNvSpPr txBox="1">
            <a:spLocks noChangeArrowheads="1"/>
          </p:cNvSpPr>
          <p:nvPr/>
        </p:nvSpPr>
        <p:spPr bwMode="auto">
          <a:xfrm>
            <a:off x="2459749" y="4134595"/>
            <a:ext cx="752474"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記入</a:t>
            </a:r>
          </a:p>
        </p:txBody>
      </p:sp>
      <p:sp>
        <p:nvSpPr>
          <p:cNvPr id="14" name="Text Box 35">
            <a:extLst>
              <a:ext uri="{FF2B5EF4-FFF2-40B4-BE49-F238E27FC236}">
                <a16:creationId xmlns:a16="http://schemas.microsoft.com/office/drawing/2014/main" id="{36442C50-2147-4999-8113-247F7D076B27}"/>
              </a:ext>
            </a:extLst>
          </p:cNvPr>
          <p:cNvSpPr txBox="1">
            <a:spLocks noChangeArrowheads="1"/>
          </p:cNvSpPr>
          <p:nvPr/>
        </p:nvSpPr>
        <p:spPr bwMode="auto">
          <a:xfrm>
            <a:off x="5881072" y="5255012"/>
            <a:ext cx="2658874" cy="682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データベース</a:t>
            </a:r>
            <a:endParaRPr kumimoji="1" lang="en-US" altLang="ja-JP"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endParaRPr>
          </a:p>
          <a:p>
            <a:pPr marL="0" marR="0" lvl="0" indent="0" algn="ctr"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（データの集まり）</a:t>
            </a:r>
          </a:p>
        </p:txBody>
      </p:sp>
      <p:pic>
        <p:nvPicPr>
          <p:cNvPr id="15" name="Picture 37" descr="機械の前に立って胸部のレントゲンを撮影する男性を描いたイラスト">
            <a:extLst>
              <a:ext uri="{FF2B5EF4-FFF2-40B4-BE49-F238E27FC236}">
                <a16:creationId xmlns:a16="http://schemas.microsoft.com/office/drawing/2014/main" id="{B69F31CE-3E76-4ACC-8BD4-822FC082D4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8731" y="4567160"/>
            <a:ext cx="10477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38">
            <a:extLst>
              <a:ext uri="{FF2B5EF4-FFF2-40B4-BE49-F238E27FC236}">
                <a16:creationId xmlns:a16="http://schemas.microsoft.com/office/drawing/2014/main" id="{B59A03E4-2C3D-4B75-BE8E-B2EE64905311}"/>
              </a:ext>
            </a:extLst>
          </p:cNvPr>
          <p:cNvSpPr txBox="1">
            <a:spLocks noChangeArrowheads="1"/>
          </p:cNvSpPr>
          <p:nvPr/>
        </p:nvSpPr>
        <p:spPr bwMode="auto">
          <a:xfrm>
            <a:off x="1933491" y="5770513"/>
            <a:ext cx="753666"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a:ln>
                  <a:noFill/>
                </a:ln>
                <a:solidFill>
                  <a:prstClr val="black"/>
                </a:solidFill>
                <a:effectLst/>
                <a:uLnTx/>
                <a:uFillTx/>
                <a:latin typeface="Calibri Light" panose="020F0302020204030204" pitchFamily="34" charset="0"/>
                <a:ea typeface="メイリオ" panose="020B0604030504040204" pitchFamily="50" charset="-128"/>
                <a:cs typeface="+mn-cs"/>
              </a:rPr>
              <a:t>撮影</a:t>
            </a:r>
          </a:p>
        </p:txBody>
      </p:sp>
      <p:sp>
        <p:nvSpPr>
          <p:cNvPr id="17" name="Text Box 41">
            <a:extLst>
              <a:ext uri="{FF2B5EF4-FFF2-40B4-BE49-F238E27FC236}">
                <a16:creationId xmlns:a16="http://schemas.microsoft.com/office/drawing/2014/main" id="{A81C549C-3ED4-406A-9B5D-28505870486D}"/>
              </a:ext>
            </a:extLst>
          </p:cNvPr>
          <p:cNvSpPr txBox="1">
            <a:spLocks noChangeArrowheads="1"/>
          </p:cNvSpPr>
          <p:nvPr/>
        </p:nvSpPr>
        <p:spPr bwMode="auto">
          <a:xfrm>
            <a:off x="2715732" y="5634782"/>
            <a:ext cx="1545432"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データ保存</a:t>
            </a:r>
          </a:p>
        </p:txBody>
      </p:sp>
      <p:pic>
        <p:nvPicPr>
          <p:cNvPr id="18" name="Picture 44" descr="本が詰まったダンボール箱のイラスト">
            <a:extLst>
              <a:ext uri="{FF2B5EF4-FFF2-40B4-BE49-F238E27FC236}">
                <a16:creationId xmlns:a16="http://schemas.microsoft.com/office/drawing/2014/main" id="{EB893D08-103E-4F88-8E19-D1381C12ECB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8822" y="4563220"/>
            <a:ext cx="1310879" cy="1089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7" descr="端末にタッチする女性のイラスト">
            <a:extLst>
              <a:ext uri="{FF2B5EF4-FFF2-40B4-BE49-F238E27FC236}">
                <a16:creationId xmlns:a16="http://schemas.microsoft.com/office/drawing/2014/main" id="{7C55F8E5-0776-4268-9FF3-89DC9624668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8832" y="2851101"/>
            <a:ext cx="879872" cy="12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角丸四角形 22">
            <a:extLst>
              <a:ext uri="{FF2B5EF4-FFF2-40B4-BE49-F238E27FC236}">
                <a16:creationId xmlns:a16="http://schemas.microsoft.com/office/drawing/2014/main" id="{FD1791C2-A289-46E9-9806-E2CFD0FF341F}"/>
              </a:ext>
            </a:extLst>
          </p:cNvPr>
          <p:cNvSpPr/>
          <p:nvPr/>
        </p:nvSpPr>
        <p:spPr>
          <a:xfrm>
            <a:off x="407569" y="774518"/>
            <a:ext cx="8105775" cy="1129224"/>
          </a:xfrm>
          <a:prstGeom prst="roundRect">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1" name="Picture 6" descr="http://4.bp.blogspot.com/-ugfDrCNROHw/VbnRccqW8JI/AAAAAAAAwLQ/W3tt2UI4bcA/s800/computer_server.png">
            <a:extLst>
              <a:ext uri="{FF2B5EF4-FFF2-40B4-BE49-F238E27FC236}">
                <a16:creationId xmlns:a16="http://schemas.microsoft.com/office/drawing/2014/main" id="{4AFE0348-8BDF-4D37-9B43-605015A30F8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47949" y="3003251"/>
            <a:ext cx="2465395" cy="2302062"/>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EFFE0256-0C40-52EF-AFEE-9B6C2AA51E3D}"/>
              </a:ext>
            </a:extLst>
          </p:cNvPr>
          <p:cNvSpPr txBox="1"/>
          <p:nvPr/>
        </p:nvSpPr>
        <p:spPr>
          <a:xfrm>
            <a:off x="1067838" y="2075042"/>
            <a:ext cx="726352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例：銀行、商店、交通機関、電話会社などさまざま</a:t>
            </a:r>
          </a:p>
        </p:txBody>
      </p:sp>
    </p:spTree>
    <p:extLst>
      <p:ext uri="{BB962C8B-B14F-4D97-AF65-F5344CB8AC3E}">
        <p14:creationId xmlns:p14="http://schemas.microsoft.com/office/powerpoint/2010/main" val="2735459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6212" y="172609"/>
            <a:ext cx="8753475" cy="1124285"/>
          </a:xfrm>
        </p:spPr>
        <p:txBody>
          <a:bodyPr>
            <a:normAutofit/>
          </a:bodyPr>
          <a:lstStyle/>
          <a:p>
            <a:r>
              <a:rPr lang="ja-JP" altLang="en-US" b="1" dirty="0"/>
              <a:t>問い合わせ（クエリ）の例 ①</a:t>
            </a:r>
            <a:br>
              <a:rPr lang="en-US" altLang="ja-JP" dirty="0"/>
            </a:br>
            <a:r>
              <a:rPr lang="ja-JP" altLang="en-US" dirty="0"/>
              <a:t>　データの検索</a:t>
            </a: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2052" name="Picture 4" descr="https://www.kunihikokaneko.com/free/db/28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565" y="1837135"/>
            <a:ext cx="3780572" cy="343554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kunihikokaneko.com/free/db/4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2359223"/>
            <a:ext cx="4410075" cy="2332602"/>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481104" y="5461909"/>
            <a:ext cx="1569660" cy="5078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元データ</a:t>
            </a:r>
          </a:p>
        </p:txBody>
      </p:sp>
      <p:sp>
        <p:nvSpPr>
          <p:cNvPr id="8" name="テキスト ボックス 7"/>
          <p:cNvSpPr txBox="1"/>
          <p:nvPr/>
        </p:nvSpPr>
        <p:spPr>
          <a:xfrm>
            <a:off x="6446489" y="4761431"/>
            <a:ext cx="877163" cy="5078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700" b="0" i="0" u="none" strike="noStrike" kern="1200" cap="none" spc="0" normalizeH="0" baseline="0" noProof="0" dirty="0">
                <a:ln>
                  <a:noFill/>
                </a:ln>
                <a:solidFill>
                  <a:srgbClr val="4472C4">
                    <a:lumMod val="50000"/>
                  </a:srgbClr>
                </a:solidFill>
                <a:effectLst/>
                <a:uLnTx/>
                <a:uFillTx/>
                <a:latin typeface="Calibri" panose="020F0502020204030204"/>
                <a:ea typeface="游ゴシック" panose="020B0400000000000000" pitchFamily="50" charset="-128"/>
                <a:cs typeface="+mn-cs"/>
              </a:rPr>
              <a:t>結果</a:t>
            </a:r>
          </a:p>
        </p:txBody>
      </p:sp>
      <p:sp>
        <p:nvSpPr>
          <p:cNvPr id="9" name="テキスト ボックス 8">
            <a:extLst>
              <a:ext uri="{FF2B5EF4-FFF2-40B4-BE49-F238E27FC236}">
                <a16:creationId xmlns:a16="http://schemas.microsoft.com/office/drawing/2014/main" id="{1528CF2F-8AC7-4463-A7AD-BD52E630B560}"/>
              </a:ext>
            </a:extLst>
          </p:cNvPr>
          <p:cNvSpPr txBox="1"/>
          <p:nvPr/>
        </p:nvSpPr>
        <p:spPr>
          <a:xfrm>
            <a:off x="6150239" y="1781786"/>
            <a:ext cx="721672" cy="5078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7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SQL</a:t>
            </a:r>
            <a:endParaRPr kumimoji="1" lang="ja-JP" altLang="en-US" sz="27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59967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9550" y="274731"/>
            <a:ext cx="8753475" cy="1079469"/>
          </a:xfrm>
          <a:solidFill>
            <a:schemeClr val="bg1"/>
          </a:solidFill>
        </p:spPr>
        <p:txBody>
          <a:bodyPr>
            <a:normAutofit/>
          </a:bodyPr>
          <a:lstStyle/>
          <a:p>
            <a:r>
              <a:rPr lang="ja-JP" altLang="en-US" b="1" dirty="0"/>
              <a:t>問い合わせ（クエリ）の例 ②</a:t>
            </a:r>
            <a:br>
              <a:rPr lang="en-US" altLang="ja-JP" b="1" u="sng" dirty="0"/>
            </a:br>
            <a:r>
              <a:rPr lang="ja-JP" altLang="en-US" dirty="0"/>
              <a:t>　集計・集約</a:t>
            </a:r>
            <a:r>
              <a:rPr kumimoji="1" lang="ja-JP" altLang="en-US" dirty="0"/>
              <a:t>，並べ替え（ソート）　</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3" name="図 2"/>
          <p:cNvPicPr>
            <a:picLocks noChangeAspect="1"/>
          </p:cNvPicPr>
          <p:nvPr/>
        </p:nvPicPr>
        <p:blipFill>
          <a:blip r:embed="rId2"/>
          <a:stretch>
            <a:fillRect/>
          </a:stretch>
        </p:blipFill>
        <p:spPr>
          <a:xfrm>
            <a:off x="80753" y="1482899"/>
            <a:ext cx="3759222" cy="4146646"/>
          </a:xfrm>
          <a:prstGeom prst="rect">
            <a:avLst/>
          </a:prstGeom>
        </p:spPr>
      </p:pic>
      <p:pic>
        <p:nvPicPr>
          <p:cNvPr id="5" name="図 4"/>
          <p:cNvPicPr>
            <a:picLocks noChangeAspect="1"/>
          </p:cNvPicPr>
          <p:nvPr/>
        </p:nvPicPr>
        <p:blipFill>
          <a:blip r:embed="rId3"/>
          <a:stretch>
            <a:fillRect/>
          </a:stretch>
        </p:blipFill>
        <p:spPr>
          <a:xfrm>
            <a:off x="5014573" y="1482899"/>
            <a:ext cx="3256862" cy="4210471"/>
          </a:xfrm>
          <a:prstGeom prst="rect">
            <a:avLst/>
          </a:prstGeom>
        </p:spPr>
      </p:pic>
      <p:sp>
        <p:nvSpPr>
          <p:cNvPr id="6" name="テキスト ボックス 5"/>
          <p:cNvSpPr txBox="1"/>
          <p:nvPr/>
        </p:nvSpPr>
        <p:spPr>
          <a:xfrm>
            <a:off x="1038824" y="5817720"/>
            <a:ext cx="172354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集計・集約</a:t>
            </a:r>
          </a:p>
        </p:txBody>
      </p:sp>
      <p:sp>
        <p:nvSpPr>
          <p:cNvPr id="8" name="テキスト ボックス 7"/>
          <p:cNvSpPr txBox="1"/>
          <p:nvPr/>
        </p:nvSpPr>
        <p:spPr>
          <a:xfrm>
            <a:off x="5407743" y="5817720"/>
            <a:ext cx="295465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並べ替え（ソート）</a:t>
            </a:r>
          </a:p>
        </p:txBody>
      </p:sp>
      <p:sp>
        <p:nvSpPr>
          <p:cNvPr id="10" name="テキスト ボックス 9">
            <a:extLst>
              <a:ext uri="{FF2B5EF4-FFF2-40B4-BE49-F238E27FC236}">
                <a16:creationId xmlns:a16="http://schemas.microsoft.com/office/drawing/2014/main" id="{AFA9EB9F-A773-4428-AFBF-C9B0556E4DEE}"/>
              </a:ext>
            </a:extLst>
          </p:cNvPr>
          <p:cNvSpPr txBox="1"/>
          <p:nvPr/>
        </p:nvSpPr>
        <p:spPr>
          <a:xfrm>
            <a:off x="3269580" y="1961081"/>
            <a:ext cx="721672" cy="5078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7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SQL</a:t>
            </a:r>
            <a:endParaRPr kumimoji="1" lang="ja-JP" altLang="en-US" sz="27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A802F7CC-FFEF-499A-B1BC-D74B3A83A4C4}"/>
              </a:ext>
            </a:extLst>
          </p:cNvPr>
          <p:cNvSpPr txBox="1"/>
          <p:nvPr/>
        </p:nvSpPr>
        <p:spPr>
          <a:xfrm>
            <a:off x="7599197" y="1835336"/>
            <a:ext cx="721672" cy="5078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7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SQL</a:t>
            </a:r>
            <a:endParaRPr kumimoji="1" lang="ja-JP" altLang="en-US" sz="27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60739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AC387A-D32C-F032-B969-8D86D80665DD}"/>
              </a:ext>
            </a:extLst>
          </p:cNvPr>
          <p:cNvSpPr>
            <a:spLocks noGrp="1"/>
          </p:cNvSpPr>
          <p:nvPr>
            <p:ph type="title"/>
          </p:nvPr>
        </p:nvSpPr>
        <p:spPr/>
        <p:txBody>
          <a:bodyPr>
            <a:normAutofit fontScale="90000"/>
          </a:bodyPr>
          <a:lstStyle/>
          <a:p>
            <a:r>
              <a:rPr kumimoji="1" lang="en-US" altLang="ja-JP" dirty="0"/>
              <a:t>SQL</a:t>
            </a:r>
            <a:r>
              <a:rPr kumimoji="1" lang="ja-JP" altLang="en-US" dirty="0"/>
              <a:t>の文法</a:t>
            </a:r>
          </a:p>
        </p:txBody>
      </p:sp>
      <p:sp>
        <p:nvSpPr>
          <p:cNvPr id="3" name="コンテンツ プレースホルダー 2">
            <a:extLst>
              <a:ext uri="{FF2B5EF4-FFF2-40B4-BE49-F238E27FC236}">
                <a16:creationId xmlns:a16="http://schemas.microsoft.com/office/drawing/2014/main" id="{374BE149-0CD3-1DAE-43BF-3453802F5392}"/>
              </a:ext>
            </a:extLst>
          </p:cNvPr>
          <p:cNvSpPr>
            <a:spLocks noGrp="1"/>
          </p:cNvSpPr>
          <p:nvPr>
            <p:ph idx="1"/>
          </p:nvPr>
        </p:nvSpPr>
        <p:spPr>
          <a:xfrm>
            <a:off x="321845" y="846252"/>
            <a:ext cx="8461208" cy="5716973"/>
          </a:xfrm>
        </p:spPr>
        <p:txBody>
          <a:bodyPr>
            <a:normAutofit/>
          </a:bodyPr>
          <a:lstStyle/>
          <a:p>
            <a:r>
              <a:rPr kumimoji="1" lang="ja-JP" altLang="en-US" sz="2400" b="1" dirty="0"/>
              <a:t>大文字小文字</a:t>
            </a:r>
            <a:r>
              <a:rPr kumimoji="1" lang="ja-JP" altLang="en-US" sz="2400" dirty="0"/>
              <a:t>：</a:t>
            </a:r>
            <a:endParaRPr kumimoji="1" lang="en-US" altLang="ja-JP" sz="2400" dirty="0"/>
          </a:p>
          <a:p>
            <a:pPr marL="0" indent="0">
              <a:buNone/>
            </a:pPr>
            <a:r>
              <a:rPr kumimoji="1" lang="en-US" altLang="ja-JP" sz="2400" dirty="0"/>
              <a:t>SQL</a:t>
            </a:r>
            <a:r>
              <a:rPr kumimoji="1" lang="ja-JP" altLang="en-US" sz="2400" dirty="0"/>
              <a:t>は大文字・小文字を</a:t>
            </a:r>
            <a:r>
              <a:rPr kumimoji="1" lang="ja-JP" altLang="en-US" sz="2400" b="1" dirty="0">
                <a:solidFill>
                  <a:srgbClr val="FF0000"/>
                </a:solidFill>
              </a:rPr>
              <a:t>区別しない</a:t>
            </a:r>
            <a:r>
              <a:rPr kumimoji="1" lang="ja-JP" altLang="en-US" sz="2400" dirty="0"/>
              <a:t>（</a:t>
            </a:r>
            <a:r>
              <a:rPr kumimoji="1" lang="en-US" altLang="ja-JP" sz="2400" dirty="0"/>
              <a:t>SELECT</a:t>
            </a:r>
            <a:r>
              <a:rPr kumimoji="1" lang="ja-JP" altLang="en-US" sz="2400" dirty="0"/>
              <a:t>と</a:t>
            </a:r>
            <a:r>
              <a:rPr kumimoji="1" lang="en-US" altLang="ja-JP" sz="2400" dirty="0"/>
              <a:t>select</a:t>
            </a:r>
            <a:r>
              <a:rPr kumimoji="1" lang="ja-JP" altLang="en-US" sz="2400" dirty="0"/>
              <a:t>は同じ）</a:t>
            </a:r>
            <a:endParaRPr kumimoji="1" lang="en-US" altLang="ja-JP" sz="2400" dirty="0"/>
          </a:p>
          <a:p>
            <a:r>
              <a:rPr kumimoji="1" lang="ja-JP" altLang="en-US" sz="2400" b="1" dirty="0"/>
              <a:t>改行</a:t>
            </a:r>
            <a:r>
              <a:rPr kumimoji="1" lang="ja-JP" altLang="en-US" sz="2400" dirty="0"/>
              <a:t>：</a:t>
            </a:r>
            <a:endParaRPr kumimoji="1" lang="en-US" altLang="ja-JP" sz="2400" dirty="0"/>
          </a:p>
          <a:p>
            <a:pPr marL="0" indent="0">
              <a:buNone/>
            </a:pPr>
            <a:r>
              <a:rPr kumimoji="1" lang="en-US" altLang="ja-JP" sz="2400" dirty="0"/>
              <a:t>SQL</a:t>
            </a:r>
            <a:r>
              <a:rPr kumimoji="1" lang="ja-JP" altLang="en-US" sz="2400" dirty="0"/>
              <a:t>文は途中で改行しても問題ない（改行はコードの可読性を高める）</a:t>
            </a:r>
            <a:endParaRPr kumimoji="1" lang="en-US" altLang="ja-JP" sz="2400" dirty="0"/>
          </a:p>
          <a:p>
            <a:r>
              <a:rPr kumimoji="1" lang="ja-JP" altLang="en-US" sz="2400" b="1" dirty="0"/>
              <a:t>セミコロン </a:t>
            </a:r>
            <a:r>
              <a:rPr kumimoji="1" lang="en-US" altLang="ja-JP" sz="2400" b="1" dirty="0"/>
              <a:t>(;)</a:t>
            </a:r>
            <a:r>
              <a:rPr kumimoji="1" lang="ja-JP" altLang="en-US" sz="2400" dirty="0"/>
              <a:t>：</a:t>
            </a:r>
            <a:endParaRPr kumimoji="1" lang="en-US" altLang="ja-JP" sz="2400" dirty="0"/>
          </a:p>
          <a:p>
            <a:pPr lvl="1"/>
            <a:r>
              <a:rPr kumimoji="1" lang="ja-JP" altLang="en-US" dirty="0"/>
              <a:t>一つの</a:t>
            </a:r>
            <a:r>
              <a:rPr kumimoji="1" lang="en-US" altLang="ja-JP" dirty="0"/>
              <a:t>SQL</a:t>
            </a:r>
            <a:r>
              <a:rPr kumimoji="1" lang="ja-JP" altLang="en-US" dirty="0"/>
              <a:t>文のみの場合，末尾の</a:t>
            </a:r>
            <a:r>
              <a:rPr kumimoji="1" lang="en-US" altLang="ja-JP" dirty="0"/>
              <a:t>;</a:t>
            </a:r>
            <a:r>
              <a:rPr kumimoji="1" lang="ja-JP" altLang="en-US" dirty="0"/>
              <a:t>は省略可能</a:t>
            </a:r>
            <a:endParaRPr kumimoji="1" lang="en-US" altLang="ja-JP" dirty="0"/>
          </a:p>
          <a:p>
            <a:pPr lvl="1"/>
            <a:r>
              <a:rPr kumimoji="1" lang="ja-JP" altLang="en-US" dirty="0"/>
              <a:t>２つ以上の</a:t>
            </a:r>
            <a:r>
              <a:rPr kumimoji="1" lang="en-US" altLang="ja-JP" dirty="0"/>
              <a:t>SQL</a:t>
            </a:r>
            <a:r>
              <a:rPr kumimoji="1" lang="ja-JP" altLang="en-US" dirty="0"/>
              <a:t>文を連ねる場合は，</a:t>
            </a:r>
            <a:r>
              <a:rPr kumimoji="1" lang="en-US" altLang="ja-JP" dirty="0"/>
              <a:t>;</a:t>
            </a:r>
            <a:r>
              <a:rPr kumimoji="1" lang="ja-JP" altLang="en-US" dirty="0"/>
              <a:t>で文を区切る必要がある</a:t>
            </a:r>
          </a:p>
        </p:txBody>
      </p:sp>
      <p:sp>
        <p:nvSpPr>
          <p:cNvPr id="4" name="スライド番号プレースホルダー 3">
            <a:extLst>
              <a:ext uri="{FF2B5EF4-FFF2-40B4-BE49-F238E27FC236}">
                <a16:creationId xmlns:a16="http://schemas.microsoft.com/office/drawing/2014/main" id="{F179E705-8739-2C3F-1F7E-CF8422B1538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438915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SQL </a:t>
            </a:r>
            <a:r>
              <a:rPr lang="ja-JP" altLang="en-US" dirty="0"/>
              <a:t>によるテーブル定義</a:t>
            </a:r>
            <a:endParaRPr kumimoji="1" lang="ja-JP" altLang="en-US" dirty="0"/>
          </a:p>
        </p:txBody>
      </p:sp>
      <p:sp>
        <p:nvSpPr>
          <p:cNvPr id="3" name="コンテンツ プレースホルダー 2"/>
          <p:cNvSpPr>
            <a:spLocks noGrp="1"/>
          </p:cNvSpPr>
          <p:nvPr>
            <p:ph idx="1"/>
          </p:nvPr>
        </p:nvSpPr>
        <p:spPr>
          <a:xfrm>
            <a:off x="321845" y="730015"/>
            <a:ext cx="8461208" cy="5875223"/>
          </a:xfrm>
        </p:spPr>
        <p:txBody>
          <a:bodyPr>
            <a:normAutofit/>
          </a:bodyPr>
          <a:lstStyle/>
          <a:p>
            <a:r>
              <a:rPr lang="ja-JP" altLang="en-US" sz="2400" b="1" dirty="0"/>
              <a:t>テーブル名</a:t>
            </a:r>
            <a:r>
              <a:rPr lang="ja-JP" altLang="en-US" sz="2400" dirty="0"/>
              <a:t>：</a:t>
            </a:r>
            <a:r>
              <a:rPr lang="en-US" altLang="ja-JP" sz="2400" b="1" dirty="0">
                <a:solidFill>
                  <a:srgbClr val="C00000"/>
                </a:solidFill>
              </a:rPr>
              <a:t>T</a:t>
            </a:r>
          </a:p>
          <a:p>
            <a:r>
              <a:rPr lang="ja-JP" altLang="en-US" sz="2400" b="1" dirty="0"/>
              <a:t>属性名</a:t>
            </a:r>
            <a:r>
              <a:rPr lang="ja-JP" altLang="en-US" sz="2400" dirty="0"/>
              <a:t>：</a:t>
            </a:r>
            <a:r>
              <a:rPr lang="ja-JP" altLang="en-US" sz="2400" b="1" dirty="0">
                <a:solidFill>
                  <a:srgbClr val="C00000"/>
                </a:solidFill>
              </a:rPr>
              <a:t>名前、昼食、料金</a:t>
            </a:r>
            <a:endParaRPr lang="en-US" altLang="ja-JP" sz="2400" b="1" dirty="0">
              <a:solidFill>
                <a:srgbClr val="C00000"/>
              </a:solidFill>
            </a:endParaRPr>
          </a:p>
          <a:p>
            <a:r>
              <a:rPr lang="ja-JP" altLang="en-US" sz="2400" b="1" dirty="0"/>
              <a:t>属性のデータ型</a:t>
            </a:r>
            <a:r>
              <a:rPr lang="ja-JP" altLang="en-US" sz="2400" dirty="0"/>
              <a:t>：</a:t>
            </a:r>
            <a:r>
              <a:rPr lang="ja-JP" altLang="en-US" sz="2400" b="1" dirty="0">
                <a:solidFill>
                  <a:srgbClr val="C00000"/>
                </a:solidFill>
              </a:rPr>
              <a:t>テキスト、テキスト、数値</a:t>
            </a:r>
            <a:endParaRPr lang="en-US" altLang="ja-JP" sz="2400" b="1" dirty="0">
              <a:solidFill>
                <a:srgbClr val="C00000"/>
              </a:solidFill>
            </a:endParaRPr>
          </a:p>
          <a:p>
            <a:r>
              <a:rPr kumimoji="1" lang="ja-JP" altLang="en-US" sz="2400" dirty="0"/>
              <a:t>データの</a:t>
            </a:r>
            <a:r>
              <a:rPr lang="ja-JP" altLang="en-US" sz="2400" dirty="0"/>
              <a:t>整合</a:t>
            </a:r>
            <a:r>
              <a:rPr kumimoji="1" lang="ja-JP" altLang="en-US" sz="2400" dirty="0"/>
              <a:t>性を保つための</a:t>
            </a:r>
            <a:r>
              <a:rPr kumimoji="1" lang="ja-JP" altLang="en-US" sz="2400" b="1" dirty="0"/>
              <a:t>制約</a:t>
            </a:r>
            <a:r>
              <a:rPr kumimoji="1" lang="ja-JP" altLang="en-US" sz="2400" dirty="0"/>
              <a:t>：</a:t>
            </a:r>
            <a:r>
              <a:rPr kumimoji="1" lang="ja-JP" altLang="en-US" sz="2400" b="1" dirty="0">
                <a:solidFill>
                  <a:srgbClr val="C00000"/>
                </a:solidFill>
              </a:rPr>
              <a:t>なし</a:t>
            </a:r>
            <a:endParaRPr kumimoji="1" lang="en-US" altLang="ja-JP" sz="2400" b="1" dirty="0">
              <a:solidFill>
                <a:srgbClr val="C00000"/>
              </a:solidFill>
            </a:endParaRPr>
          </a:p>
          <a:p>
            <a:endParaRPr lang="en-US" altLang="ja-JP"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1" name="テキスト ボックス 10">
            <a:extLst>
              <a:ext uri="{FF2B5EF4-FFF2-40B4-BE49-F238E27FC236}">
                <a16:creationId xmlns:a16="http://schemas.microsoft.com/office/drawing/2014/main" id="{30420F57-4C5C-6EF9-3486-5D7B075DC985}"/>
              </a:ext>
            </a:extLst>
          </p:cNvPr>
          <p:cNvSpPr txBox="1"/>
          <p:nvPr/>
        </p:nvSpPr>
        <p:spPr>
          <a:xfrm>
            <a:off x="1292090" y="3244214"/>
            <a:ext cx="6040548" cy="1815882"/>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CREATE TABLE </a:t>
            </a:r>
            <a:r>
              <a:rPr kumimoji="1" lang="en-US" altLang="ja-JP" sz="2800" b="1" dirty="0">
                <a:solidFill>
                  <a:prstClr val="black"/>
                </a:solidFill>
                <a:latin typeface="Courier New" panose="02070309020205020404" pitchFamily="49" charset="0"/>
                <a:ea typeface="游ゴシック" panose="020B0400000000000000" pitchFamily="50" charset="-128"/>
                <a:cs typeface="Courier New" panose="02070309020205020404" pitchFamily="49" charset="0"/>
              </a:rPr>
              <a:t>T</a:t>
            </a:r>
            <a:r>
              <a:rPr kumimoji="1"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名前 </a:t>
            </a:r>
            <a:r>
              <a:rPr kumimoji="1" lang="en-US" altLang="ja-JP" sz="28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TEXT,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昼食 </a:t>
            </a:r>
            <a:r>
              <a:rPr kumimoji="1" lang="en-US" altLang="ja-JP" sz="28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TEXT,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料金 </a:t>
            </a:r>
            <a:r>
              <a:rPr kumimoji="1" lang="en-US" altLang="ja-JP" sz="28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a:t>
            </a:r>
            <a:r>
              <a:rPr kumimoji="1"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p:txBody>
      </p:sp>
      <p:sp>
        <p:nvSpPr>
          <p:cNvPr id="5" name="テキスト ボックス 4">
            <a:extLst>
              <a:ext uri="{FF2B5EF4-FFF2-40B4-BE49-F238E27FC236}">
                <a16:creationId xmlns:a16="http://schemas.microsoft.com/office/drawing/2014/main" id="{8BDFDD06-EFBE-2A70-E45B-A76B417587A5}"/>
              </a:ext>
            </a:extLst>
          </p:cNvPr>
          <p:cNvSpPr txBox="1"/>
          <p:nvPr/>
        </p:nvSpPr>
        <p:spPr>
          <a:xfrm>
            <a:off x="606056" y="6321028"/>
            <a:ext cx="4339650" cy="369332"/>
          </a:xfrm>
          <a:prstGeom prst="rect">
            <a:avLst/>
          </a:prstGeom>
          <a:noFill/>
        </p:spPr>
        <p:txBody>
          <a:bodyPr wrap="none" rtlCol="0">
            <a:spAutoFit/>
          </a:bodyPr>
          <a:lstStyle/>
          <a:p>
            <a:r>
              <a:rPr kumimoji="1" lang="ja-JP" altLang="en-US" dirty="0"/>
              <a:t>演習のため、正規化前のテーブルを作成</a:t>
            </a:r>
          </a:p>
        </p:txBody>
      </p:sp>
    </p:spTree>
    <p:extLst>
      <p:ext uri="{BB962C8B-B14F-4D97-AF65-F5344CB8AC3E}">
        <p14:creationId xmlns:p14="http://schemas.microsoft.com/office/powerpoint/2010/main" val="10261791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2908" y="186603"/>
            <a:ext cx="8461208" cy="469865"/>
          </a:xfrm>
        </p:spPr>
        <p:txBody>
          <a:bodyPr>
            <a:normAutofit fontScale="90000"/>
          </a:bodyPr>
          <a:lstStyle/>
          <a:p>
            <a:r>
              <a:rPr lang="ja-JP" altLang="en-US" dirty="0"/>
              <a:t>データ追加の</a:t>
            </a:r>
            <a:r>
              <a:rPr lang="en-US" altLang="ja-JP" dirty="0"/>
              <a:t>SQL</a:t>
            </a:r>
            <a:endParaRPr kumimoji="1" lang="ja-JP" altLang="en-US" dirty="0"/>
          </a:p>
        </p:txBody>
      </p:sp>
      <p:sp>
        <p:nvSpPr>
          <p:cNvPr id="4" name="スライド番号プレースホルダー 3"/>
          <p:cNvSpPr>
            <a:spLocks noGrp="1"/>
          </p:cNvSpPr>
          <p:nvPr>
            <p:ph type="sldNum" sz="quarter" idx="12"/>
          </p:nvPr>
        </p:nvSpPr>
        <p:spPr>
          <a:xfrm>
            <a:off x="6856134" y="6367926"/>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1" name="コンテンツ プレースホルダー 10"/>
          <p:cNvSpPr>
            <a:spLocks noGrp="1"/>
          </p:cNvSpPr>
          <p:nvPr>
            <p:ph idx="1"/>
          </p:nvPr>
        </p:nvSpPr>
        <p:spPr>
          <a:xfrm>
            <a:off x="452326" y="3364327"/>
            <a:ext cx="8461208" cy="2164602"/>
          </a:xfrm>
        </p:spPr>
        <p:txBody>
          <a:bodyPr>
            <a:normAutofit/>
          </a:bodyPr>
          <a:lstStyle/>
          <a:p>
            <a:pPr marL="0" marR="0" lvl="0" indent="0" algn="l" defTabSz="457200" rtl="0" eaLnBrk="1" fontAlgn="auto" latinLnBrk="0" hangingPunct="1">
              <a:lnSpc>
                <a:spcPct val="100000"/>
              </a:lnSpc>
              <a:spcBef>
                <a:spcPts val="120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そば</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250);</a:t>
            </a:r>
          </a:p>
          <a:p>
            <a:pPr marL="0" marR="0" lvl="0" indent="0" algn="l" defTabSz="457200" rtl="0" eaLnBrk="1" fontAlgn="auto" latinLnBrk="0" hangingPunct="1">
              <a:lnSpc>
                <a:spcPct val="100000"/>
              </a:lnSpc>
              <a:spcBef>
                <a:spcPts val="120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('B',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カレーライス</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400);</a:t>
            </a:r>
          </a:p>
          <a:p>
            <a:pPr marL="0" marR="0" lvl="0" indent="0" algn="l" defTabSz="457200" rtl="0" eaLnBrk="1" fontAlgn="auto" latinLnBrk="0" hangingPunct="1">
              <a:lnSpc>
                <a:spcPct val="100000"/>
              </a:lnSpc>
              <a:spcBef>
                <a:spcPts val="120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('C',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カレーライス</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400);</a:t>
            </a:r>
          </a:p>
          <a:p>
            <a:pPr marL="0" marR="0" lvl="0" indent="0" algn="l" defTabSz="457200" rtl="0" eaLnBrk="1" fontAlgn="auto" latinLnBrk="0" hangingPunct="1">
              <a:lnSpc>
                <a:spcPct val="100000"/>
              </a:lnSpc>
              <a:spcBef>
                <a:spcPts val="120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('D',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うどん</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250);</a:t>
            </a:r>
            <a:endParaRPr kumimoji="1" lang="en-US" altLang="ja-JP" sz="2400" b="1" dirty="0">
              <a:latin typeface="Courier New" panose="02070309020205020404" pitchFamily="49" charset="0"/>
              <a:cs typeface="Courier New" panose="02070309020205020404" pitchFamily="49" charset="0"/>
            </a:endParaRPr>
          </a:p>
          <a:p>
            <a:pPr marL="0" indent="0">
              <a:spcBef>
                <a:spcPts val="1200"/>
              </a:spcBef>
              <a:buNone/>
            </a:pPr>
            <a:endParaRPr kumimoji="1" lang="en-US" altLang="ja-JP" sz="2400" b="1" dirty="0">
              <a:latin typeface="Courier New" panose="02070309020205020404" pitchFamily="49" charset="0"/>
              <a:cs typeface="Courier New" panose="02070309020205020404" pitchFamily="49" charset="0"/>
            </a:endParaRPr>
          </a:p>
        </p:txBody>
      </p:sp>
      <p:sp>
        <p:nvSpPr>
          <p:cNvPr id="5" name="テキスト ボックス 4">
            <a:extLst>
              <a:ext uri="{FF2B5EF4-FFF2-40B4-BE49-F238E27FC236}">
                <a16:creationId xmlns:a16="http://schemas.microsoft.com/office/drawing/2014/main" id="{F0A5CD01-2D43-46E7-9845-FF159B56A104}"/>
              </a:ext>
            </a:extLst>
          </p:cNvPr>
          <p:cNvSpPr txBox="1"/>
          <p:nvPr/>
        </p:nvSpPr>
        <p:spPr>
          <a:xfrm>
            <a:off x="606056" y="6321028"/>
            <a:ext cx="4339650" cy="369332"/>
          </a:xfrm>
          <a:prstGeom prst="rect">
            <a:avLst/>
          </a:prstGeom>
          <a:noFill/>
        </p:spPr>
        <p:txBody>
          <a:bodyPr wrap="none" rtlCol="0">
            <a:spAutoFit/>
          </a:bodyPr>
          <a:lstStyle/>
          <a:p>
            <a:r>
              <a:rPr kumimoji="1" lang="ja-JP" altLang="en-US" dirty="0"/>
              <a:t>演習のため、正規化前のテーブルを作成</a:t>
            </a:r>
          </a:p>
        </p:txBody>
      </p:sp>
      <p:graphicFrame>
        <p:nvGraphicFramePr>
          <p:cNvPr id="7" name="表 6">
            <a:extLst>
              <a:ext uri="{FF2B5EF4-FFF2-40B4-BE49-F238E27FC236}">
                <a16:creationId xmlns:a16="http://schemas.microsoft.com/office/drawing/2014/main" id="{9D3F4434-2C14-1D22-6543-D63535384C29}"/>
              </a:ext>
            </a:extLst>
          </p:cNvPr>
          <p:cNvGraphicFramePr>
            <a:graphicFrameLocks noGrp="1"/>
          </p:cNvGraphicFramePr>
          <p:nvPr/>
        </p:nvGraphicFramePr>
        <p:xfrm>
          <a:off x="651977" y="911622"/>
          <a:ext cx="3811772" cy="2085980"/>
        </p:xfrm>
        <a:graphic>
          <a:graphicData uri="http://schemas.openxmlformats.org/drawingml/2006/table">
            <a:tbl>
              <a:tblPr firstRow="1" bandRow="1">
                <a:tableStyleId>{5C22544A-7EE6-4342-B048-85BDC9FD1C3A}</a:tableStyleId>
              </a:tblPr>
              <a:tblGrid>
                <a:gridCol w="713761">
                  <a:extLst>
                    <a:ext uri="{9D8B030D-6E8A-4147-A177-3AD203B41FA5}">
                      <a16:colId xmlns:a16="http://schemas.microsoft.com/office/drawing/2014/main" val="20000"/>
                    </a:ext>
                  </a:extLst>
                </a:gridCol>
                <a:gridCol w="2066653">
                  <a:extLst>
                    <a:ext uri="{9D8B030D-6E8A-4147-A177-3AD203B41FA5}">
                      <a16:colId xmlns:a16="http://schemas.microsoft.com/office/drawing/2014/main" val="20001"/>
                    </a:ext>
                  </a:extLst>
                </a:gridCol>
                <a:gridCol w="1031358">
                  <a:extLst>
                    <a:ext uri="{9D8B030D-6E8A-4147-A177-3AD203B41FA5}">
                      <a16:colId xmlns:a16="http://schemas.microsoft.com/office/drawing/2014/main" val="20002"/>
                    </a:ext>
                  </a:extLst>
                </a:gridCol>
              </a:tblGrid>
              <a:tr h="257175">
                <a:tc>
                  <a:txBody>
                    <a:bodyPr/>
                    <a:lstStyle/>
                    <a:p>
                      <a:r>
                        <a:rPr kumimoji="1" lang="ja-JP" altLang="en-US" sz="2400" dirty="0"/>
                        <a:t>名前</a:t>
                      </a:r>
                    </a:p>
                  </a:txBody>
                  <a:tcPr marL="51435" marR="51435" marT="25718" marB="25718"/>
                </a:tc>
                <a:tc>
                  <a:txBody>
                    <a:bodyPr/>
                    <a:lstStyle/>
                    <a:p>
                      <a:r>
                        <a:rPr kumimoji="1" lang="ja-JP" altLang="en-US" sz="2400" dirty="0"/>
                        <a:t>昼食</a:t>
                      </a:r>
                    </a:p>
                  </a:txBody>
                  <a:tcPr marL="51435" marR="51435" marT="25718" marB="25718"/>
                </a:tc>
                <a:tc>
                  <a:txBody>
                    <a:bodyPr/>
                    <a:lstStyle/>
                    <a:p>
                      <a:r>
                        <a:rPr kumimoji="1" lang="ja-JP" altLang="en-US" sz="2400" dirty="0"/>
                        <a:t>料金</a:t>
                      </a:r>
                    </a:p>
                  </a:txBody>
                  <a:tcPr marL="51435" marR="51435" marT="25718" marB="25718"/>
                </a:tc>
                <a:extLst>
                  <a:ext uri="{0D108BD9-81ED-4DB2-BD59-A6C34878D82A}">
                    <a16:rowId xmlns:a16="http://schemas.microsoft.com/office/drawing/2014/main" val="10000"/>
                  </a:ext>
                </a:extLst>
              </a:tr>
              <a:tr h="257175">
                <a:tc>
                  <a:txBody>
                    <a:bodyPr/>
                    <a:lstStyle/>
                    <a:p>
                      <a:r>
                        <a:rPr kumimoji="1" lang="en-US" altLang="ja-JP" sz="2400" dirty="0"/>
                        <a:t>A</a:t>
                      </a:r>
                      <a:endParaRPr kumimoji="1" lang="ja-JP" altLang="en-US" sz="2400" dirty="0"/>
                    </a:p>
                  </a:txBody>
                  <a:tcPr marL="51435" marR="51435" marT="25718" marB="25718"/>
                </a:tc>
                <a:tc>
                  <a:txBody>
                    <a:bodyPr/>
                    <a:lstStyle/>
                    <a:p>
                      <a:r>
                        <a:rPr kumimoji="1" lang="ja-JP" altLang="en-US" sz="2400" dirty="0"/>
                        <a:t>そば</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1"/>
                  </a:ext>
                </a:extLst>
              </a:tr>
              <a:tr h="257175">
                <a:tc>
                  <a:txBody>
                    <a:bodyPr/>
                    <a:lstStyle/>
                    <a:p>
                      <a:r>
                        <a:rPr kumimoji="1" lang="en-US" altLang="ja-JP" sz="2400" dirty="0"/>
                        <a:t>B</a:t>
                      </a:r>
                      <a:endParaRPr kumimoji="1" lang="ja-JP" altLang="en-US" sz="2400" dirty="0"/>
                    </a:p>
                  </a:txBody>
                  <a:tcPr marL="51435" marR="51435" marT="25718" marB="25718"/>
                </a:tc>
                <a:tc>
                  <a:txBody>
                    <a:bodyPr/>
                    <a:lstStyle/>
                    <a:p>
                      <a:r>
                        <a:rPr kumimoji="1" lang="ja-JP" altLang="en-US" sz="2400" dirty="0"/>
                        <a:t>カレーライス</a:t>
                      </a:r>
                    </a:p>
                  </a:txBody>
                  <a:tcPr marL="51435" marR="51435" marT="25718" marB="25718"/>
                </a:tc>
                <a:tc>
                  <a:txBody>
                    <a:bodyPr/>
                    <a:lstStyle/>
                    <a:p>
                      <a:r>
                        <a:rPr kumimoji="1" lang="en-US" altLang="ja-JP" sz="2400" dirty="0"/>
                        <a:t>400</a:t>
                      </a:r>
                      <a:endParaRPr kumimoji="1" lang="ja-JP" altLang="en-US" sz="2400" dirty="0"/>
                    </a:p>
                  </a:txBody>
                  <a:tcPr marL="51435" marR="51435" marT="25718" marB="25718"/>
                </a:tc>
                <a:extLst>
                  <a:ext uri="{0D108BD9-81ED-4DB2-BD59-A6C34878D82A}">
                    <a16:rowId xmlns:a16="http://schemas.microsoft.com/office/drawing/2014/main" val="10002"/>
                  </a:ext>
                </a:extLst>
              </a:tr>
              <a:tr h="257175">
                <a:tc>
                  <a:txBody>
                    <a:bodyPr/>
                    <a:lstStyle/>
                    <a:p>
                      <a:r>
                        <a:rPr kumimoji="1" lang="en-US" altLang="ja-JP" sz="2400" dirty="0"/>
                        <a:t>C</a:t>
                      </a:r>
                      <a:endParaRPr kumimoji="1" lang="ja-JP" altLang="en-US" sz="2400" dirty="0"/>
                    </a:p>
                  </a:txBody>
                  <a:tcPr marL="51435" marR="51435" marT="25718" marB="25718"/>
                </a:tc>
                <a:tc>
                  <a:txBody>
                    <a:bodyPr/>
                    <a:lstStyle/>
                    <a:p>
                      <a:r>
                        <a:rPr kumimoji="1" lang="ja-JP" altLang="en-US" sz="2400" dirty="0"/>
                        <a:t>カレーライス</a:t>
                      </a:r>
                    </a:p>
                  </a:txBody>
                  <a:tcPr marL="51435" marR="51435" marT="25718" marB="25718"/>
                </a:tc>
                <a:tc>
                  <a:txBody>
                    <a:bodyPr/>
                    <a:lstStyle/>
                    <a:p>
                      <a:r>
                        <a:rPr kumimoji="1" lang="en-US" altLang="ja-JP" sz="2400" dirty="0"/>
                        <a:t>400</a:t>
                      </a:r>
                      <a:endParaRPr kumimoji="1" lang="ja-JP" altLang="en-US" sz="2400" dirty="0"/>
                    </a:p>
                  </a:txBody>
                  <a:tcPr marL="51435" marR="51435" marT="25718" marB="25718"/>
                </a:tc>
                <a:extLst>
                  <a:ext uri="{0D108BD9-81ED-4DB2-BD59-A6C34878D82A}">
                    <a16:rowId xmlns:a16="http://schemas.microsoft.com/office/drawing/2014/main" val="10003"/>
                  </a:ext>
                </a:extLst>
              </a:tr>
              <a:tr h="257175">
                <a:tc>
                  <a:txBody>
                    <a:bodyPr/>
                    <a:lstStyle/>
                    <a:p>
                      <a:r>
                        <a:rPr kumimoji="1" lang="en-US" altLang="ja-JP" sz="2400" dirty="0"/>
                        <a:t>D</a:t>
                      </a:r>
                      <a:endParaRPr kumimoji="1" lang="ja-JP" altLang="en-US" sz="2400" dirty="0"/>
                    </a:p>
                  </a:txBody>
                  <a:tcPr marL="51435" marR="51435" marT="25718" marB="25718"/>
                </a:tc>
                <a:tc>
                  <a:txBody>
                    <a:bodyPr/>
                    <a:lstStyle/>
                    <a:p>
                      <a:r>
                        <a:rPr kumimoji="1" lang="ja-JP" altLang="en-US" sz="2400" dirty="0"/>
                        <a:t>うどん</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36216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SQL </a:t>
            </a:r>
            <a:r>
              <a:rPr kumimoji="1" lang="ja-JP" altLang="en-US" dirty="0"/>
              <a:t>問い合わせの全体像①</a:t>
            </a:r>
          </a:p>
        </p:txBody>
      </p:sp>
      <p:sp>
        <p:nvSpPr>
          <p:cNvPr id="3" name="コンテンツ プレースホルダー 2"/>
          <p:cNvSpPr>
            <a:spLocks noGrp="1"/>
          </p:cNvSpPr>
          <p:nvPr>
            <p:ph idx="1"/>
          </p:nvPr>
        </p:nvSpPr>
        <p:spPr/>
        <p:txBody>
          <a:bodyPr>
            <a:noAutofit/>
          </a:bodyPr>
          <a:lstStyle/>
          <a:p>
            <a:r>
              <a:rPr lang="en-US" altLang="ja-JP" sz="2400" b="1" dirty="0"/>
              <a:t>select</a:t>
            </a:r>
            <a:r>
              <a:rPr lang="en-US" altLang="ja-JP" sz="2400" dirty="0"/>
              <a:t>: </a:t>
            </a:r>
            <a:r>
              <a:rPr lang="ja-JP" altLang="en-US" sz="2400" b="1" dirty="0"/>
              <a:t>データの検索・加工や射影</a:t>
            </a:r>
            <a:endParaRPr lang="en-US" altLang="ja-JP" sz="2400" b="1" dirty="0"/>
          </a:p>
          <a:p>
            <a:pPr marL="0" indent="0">
              <a:buNone/>
            </a:pPr>
            <a:r>
              <a:rPr lang="en-US" altLang="ja-JP" sz="2400" dirty="0"/>
              <a:t>	</a:t>
            </a:r>
            <a:r>
              <a:rPr lang="ja-JP" altLang="en-US" sz="2400" dirty="0"/>
              <a:t>例：</a:t>
            </a:r>
            <a:r>
              <a:rPr lang="en-US" altLang="ja-JP" sz="2400" b="1" dirty="0"/>
              <a:t>SELECT * FROM employees</a:t>
            </a:r>
          </a:p>
          <a:p>
            <a:r>
              <a:rPr lang="en-US" altLang="ja-JP" sz="2400" b="1" dirty="0"/>
              <a:t>from</a:t>
            </a:r>
            <a:r>
              <a:rPr lang="en-US" altLang="ja-JP" sz="2400" dirty="0"/>
              <a:t>: </a:t>
            </a:r>
            <a:r>
              <a:rPr lang="ja-JP" altLang="en-US" sz="2400" dirty="0"/>
              <a:t>問い合わせ</a:t>
            </a:r>
            <a:r>
              <a:rPr lang="ja-JP" altLang="en-US" sz="2400" b="1" dirty="0"/>
              <a:t>対象テーブル</a:t>
            </a:r>
            <a:r>
              <a:rPr lang="ja-JP" altLang="en-US" sz="2400" dirty="0"/>
              <a:t>の指定</a:t>
            </a:r>
            <a:endParaRPr lang="en-US" altLang="ja-JP" sz="2400" dirty="0"/>
          </a:p>
          <a:p>
            <a:pPr marL="0" indent="0">
              <a:buNone/>
            </a:pPr>
            <a:r>
              <a:rPr lang="en-US" altLang="ja-JP" sz="2400" dirty="0"/>
              <a:t>	</a:t>
            </a:r>
            <a:r>
              <a:rPr lang="ja-JP" altLang="en-US" sz="2400" dirty="0"/>
              <a:t>例：</a:t>
            </a:r>
            <a:r>
              <a:rPr lang="en-US" altLang="ja-JP" sz="2400" b="1" dirty="0"/>
              <a:t>FROM employees</a:t>
            </a:r>
          </a:p>
          <a:p>
            <a:r>
              <a:rPr lang="en-US" altLang="ja-JP" sz="2400" b="1" dirty="0"/>
              <a:t>where</a:t>
            </a:r>
            <a:r>
              <a:rPr lang="en-US" altLang="ja-JP" sz="2400" dirty="0"/>
              <a:t>: </a:t>
            </a:r>
            <a:r>
              <a:rPr lang="ja-JP" altLang="en-US" sz="2400" dirty="0"/>
              <a:t>条件に一致する行を</a:t>
            </a:r>
            <a:r>
              <a:rPr lang="ja-JP" altLang="en-US" sz="2400" b="1" dirty="0"/>
              <a:t>選択</a:t>
            </a:r>
            <a:endParaRPr lang="en-US" altLang="ja-JP" sz="2400" dirty="0"/>
          </a:p>
          <a:p>
            <a:pPr marL="0" indent="0">
              <a:buNone/>
            </a:pPr>
            <a:r>
              <a:rPr lang="en-US" altLang="ja-JP" sz="2400" dirty="0"/>
              <a:t>	</a:t>
            </a:r>
            <a:r>
              <a:rPr lang="ja-JP" altLang="en-US" sz="2400" dirty="0"/>
              <a:t>例：</a:t>
            </a:r>
            <a:r>
              <a:rPr lang="en-US" altLang="ja-JP" sz="2400" b="1" dirty="0"/>
              <a:t>WHERE age &gt; 30</a:t>
            </a:r>
            <a:r>
              <a:rPr lang="ja-JP" altLang="en-US" sz="2400" b="1" dirty="0"/>
              <a:t>   </a:t>
            </a:r>
            <a:endParaRPr lang="en-US" altLang="ja-JP" sz="2400" b="1" dirty="0"/>
          </a:p>
          <a:p>
            <a:r>
              <a:rPr lang="en-US" altLang="ja-JP" sz="2400" b="1" dirty="0"/>
              <a:t>join, on</a:t>
            </a:r>
            <a:r>
              <a:rPr lang="en-US" altLang="ja-JP" sz="2400" dirty="0"/>
              <a:t>: </a:t>
            </a:r>
            <a:r>
              <a:rPr lang="ja-JP" altLang="en-US" sz="2400" dirty="0"/>
              <a:t>結合、結合条件</a:t>
            </a:r>
            <a:endParaRPr lang="en-US" altLang="ja-JP" sz="2400" dirty="0"/>
          </a:p>
          <a:p>
            <a:pPr marL="0" indent="0">
              <a:buNone/>
            </a:pPr>
            <a:r>
              <a:rPr lang="en-US" altLang="ja-JP" sz="2400" dirty="0"/>
              <a:t>	</a:t>
            </a:r>
            <a:r>
              <a:rPr lang="ja-JP" altLang="en-US" sz="2400" dirty="0"/>
              <a:t>例：</a:t>
            </a:r>
            <a:r>
              <a:rPr lang="en-US" altLang="ja-JP" sz="2400" b="1" dirty="0"/>
              <a:t>JOIN B ON </a:t>
            </a:r>
            <a:r>
              <a:rPr lang="en-US" altLang="ja-JP" sz="2400" b="1" dirty="0" err="1"/>
              <a:t>A.b_id</a:t>
            </a:r>
            <a:r>
              <a:rPr lang="en-US" altLang="ja-JP" sz="2400" b="1" dirty="0"/>
              <a:t> = B.id</a:t>
            </a:r>
            <a:endParaRPr lang="en-US" altLang="ja-JP" sz="2400" dirty="0"/>
          </a:p>
          <a:p>
            <a:r>
              <a:rPr lang="en-US" altLang="ja-JP" sz="2400" b="1" dirty="0"/>
              <a:t>insert into</a:t>
            </a:r>
            <a:r>
              <a:rPr lang="en-US" altLang="ja-JP" sz="2400" dirty="0"/>
              <a:t>: </a:t>
            </a:r>
            <a:r>
              <a:rPr lang="ja-JP" altLang="en-US" sz="2400" dirty="0"/>
              <a:t>新しい行の</a:t>
            </a:r>
            <a:r>
              <a:rPr lang="ja-JP" altLang="en-US" sz="2400" b="1" dirty="0"/>
              <a:t>追加</a:t>
            </a:r>
            <a:r>
              <a:rPr lang="ja-JP" altLang="en-US" sz="2400" dirty="0"/>
              <a:t>（挿入）</a:t>
            </a:r>
          </a:p>
          <a:p>
            <a:r>
              <a:rPr lang="en-US" altLang="ja-JP" sz="2400" b="1" dirty="0"/>
              <a:t>update, set: </a:t>
            </a:r>
            <a:r>
              <a:rPr lang="ja-JP" altLang="en-US" sz="2400" dirty="0"/>
              <a:t>条件に一致する行を</a:t>
            </a:r>
            <a:r>
              <a:rPr lang="ja-JP" altLang="en-US" sz="2400" b="1" dirty="0"/>
              <a:t>更新</a:t>
            </a:r>
          </a:p>
          <a:p>
            <a:r>
              <a:rPr lang="en-US" altLang="ja-JP" sz="2400" b="1" dirty="0"/>
              <a:t>delete from</a:t>
            </a:r>
            <a:r>
              <a:rPr lang="en-US" altLang="ja-JP" sz="2400" dirty="0"/>
              <a:t>: </a:t>
            </a:r>
            <a:r>
              <a:rPr lang="ja-JP" altLang="en-US" sz="2400" dirty="0"/>
              <a:t>条件に一致する行を</a:t>
            </a:r>
            <a:r>
              <a:rPr lang="ja-JP" altLang="en-US" sz="2400" b="1" dirty="0"/>
              <a:t>削除</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508161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SQL </a:t>
            </a:r>
            <a:r>
              <a:rPr kumimoji="1" lang="ja-JP" altLang="en-US" dirty="0"/>
              <a:t>問い合わせの全体像②</a:t>
            </a:r>
          </a:p>
        </p:txBody>
      </p:sp>
      <p:sp>
        <p:nvSpPr>
          <p:cNvPr id="3" name="コンテンツ プレースホルダー 2"/>
          <p:cNvSpPr>
            <a:spLocks noGrp="1"/>
          </p:cNvSpPr>
          <p:nvPr>
            <p:ph idx="1"/>
          </p:nvPr>
        </p:nvSpPr>
        <p:spPr>
          <a:xfrm>
            <a:off x="196516" y="635736"/>
            <a:ext cx="8745955" cy="5333166"/>
          </a:xfrm>
        </p:spPr>
        <p:txBody>
          <a:bodyPr>
            <a:noAutofit/>
          </a:bodyPr>
          <a:lstStyle/>
          <a:p>
            <a:r>
              <a:rPr lang="en-US" altLang="ja-JP" sz="2400" b="1" dirty="0"/>
              <a:t>distinct: </a:t>
            </a:r>
            <a:r>
              <a:rPr lang="ja-JP" altLang="en-US" sz="2400" dirty="0"/>
              <a:t>重複行の除去</a:t>
            </a:r>
            <a:endParaRPr lang="en-US" altLang="ja-JP" sz="2400" dirty="0"/>
          </a:p>
          <a:p>
            <a:pPr marL="0" indent="0">
              <a:buNone/>
            </a:pPr>
            <a:r>
              <a:rPr lang="en-US" altLang="ja-JP" sz="2400" dirty="0"/>
              <a:t>	</a:t>
            </a:r>
            <a:r>
              <a:rPr lang="ja-JP" altLang="en-US" sz="2400" dirty="0"/>
              <a:t>例：</a:t>
            </a:r>
            <a:r>
              <a:rPr lang="en-US" altLang="ja-JP" sz="2400" b="1" dirty="0"/>
              <a:t>SELECT DISTINCT age FROM employees</a:t>
            </a:r>
          </a:p>
          <a:p>
            <a:r>
              <a:rPr lang="en-US" altLang="ja-JP" sz="2400" b="1" dirty="0"/>
              <a:t>count: </a:t>
            </a:r>
            <a:r>
              <a:rPr lang="ja-JP" altLang="en-US" sz="2400" dirty="0"/>
              <a:t>行数のカウント</a:t>
            </a:r>
            <a:endParaRPr lang="en-US" altLang="ja-JP" sz="2400" dirty="0"/>
          </a:p>
          <a:p>
            <a:pPr marL="0" indent="0">
              <a:buNone/>
            </a:pPr>
            <a:r>
              <a:rPr lang="en-US" altLang="ja-JP" sz="2400" dirty="0"/>
              <a:t>	</a:t>
            </a:r>
            <a:r>
              <a:rPr lang="ja-JP" altLang="en-US" sz="2400" dirty="0"/>
              <a:t>例：</a:t>
            </a:r>
            <a:r>
              <a:rPr lang="en-US" altLang="ja-JP" sz="2400" b="1" dirty="0"/>
              <a:t>SELECT COUNT(*) FROM employees</a:t>
            </a:r>
          </a:p>
          <a:p>
            <a:r>
              <a:rPr lang="en-US" altLang="ja-JP" sz="2400" b="1" dirty="0" err="1"/>
              <a:t>avg</a:t>
            </a:r>
            <a:r>
              <a:rPr lang="en-US" altLang="ja-JP" sz="2400" b="1" dirty="0"/>
              <a:t>, max, min, sum</a:t>
            </a:r>
            <a:r>
              <a:rPr lang="en-US" altLang="ja-JP" sz="2400" dirty="0"/>
              <a:t>: </a:t>
            </a:r>
            <a:r>
              <a:rPr lang="ja-JP" altLang="en-US" sz="2400" dirty="0"/>
              <a:t>平均、最大、最小、合計の計算</a:t>
            </a:r>
            <a:endParaRPr lang="en-US" altLang="ja-JP" sz="2400" dirty="0"/>
          </a:p>
          <a:p>
            <a:pPr marL="0" indent="0">
              <a:buNone/>
            </a:pPr>
            <a:r>
              <a:rPr lang="en-US" altLang="ja-JP" sz="2400" dirty="0"/>
              <a:t>	</a:t>
            </a:r>
            <a:r>
              <a:rPr lang="ja-JP" altLang="en-US" sz="2400" dirty="0"/>
              <a:t>例：</a:t>
            </a:r>
            <a:r>
              <a:rPr lang="en-US" altLang="ja-JP" sz="2400" b="1" dirty="0"/>
              <a:t>AVG(salary), MAX(salary)</a:t>
            </a:r>
          </a:p>
          <a:p>
            <a:r>
              <a:rPr lang="en-US" altLang="ja-JP" sz="2400" b="1" dirty="0"/>
              <a:t>group by</a:t>
            </a:r>
            <a:r>
              <a:rPr lang="en-US" altLang="ja-JP" sz="2400" dirty="0"/>
              <a:t>: </a:t>
            </a:r>
            <a:r>
              <a:rPr lang="ja-JP" altLang="en-US" sz="2400" dirty="0"/>
              <a:t>属性でグループ化</a:t>
            </a:r>
            <a:endParaRPr lang="en-US" altLang="ja-JP" sz="2400" dirty="0"/>
          </a:p>
          <a:p>
            <a:pPr marL="0" indent="0">
              <a:buNone/>
            </a:pPr>
            <a:r>
              <a:rPr lang="en-US" altLang="ja-JP" sz="2400" dirty="0"/>
              <a:t>	</a:t>
            </a:r>
            <a:r>
              <a:rPr lang="ja-JP" altLang="en-US" sz="2400" dirty="0"/>
              <a:t>例：</a:t>
            </a:r>
            <a:r>
              <a:rPr lang="en-US" altLang="ja-JP" sz="2400" b="1" dirty="0"/>
              <a:t>GROUP BY </a:t>
            </a:r>
            <a:r>
              <a:rPr lang="en-US" altLang="ja-JP" sz="2400" b="1" dirty="0" err="1"/>
              <a:t>department_id</a:t>
            </a:r>
            <a:endParaRPr lang="en-US" altLang="ja-JP" sz="2400" b="1" dirty="0"/>
          </a:p>
          <a:p>
            <a:r>
              <a:rPr lang="en-US" altLang="ja-JP" sz="2400" b="1" dirty="0"/>
              <a:t>order by: </a:t>
            </a:r>
            <a:r>
              <a:rPr lang="ja-JP" altLang="en-US" sz="2400" dirty="0"/>
              <a:t>並べ替え（ソート）</a:t>
            </a:r>
            <a:endParaRPr lang="en-US" altLang="ja-JP" sz="2400" dirty="0"/>
          </a:p>
          <a:p>
            <a:pPr marL="0" indent="0">
              <a:buNone/>
            </a:pPr>
            <a:r>
              <a:rPr lang="en-US" altLang="ja-JP" sz="2400" dirty="0"/>
              <a:t>	</a:t>
            </a:r>
            <a:r>
              <a:rPr lang="ja-JP" altLang="en-US" sz="2400" dirty="0"/>
              <a:t>例：</a:t>
            </a:r>
            <a:r>
              <a:rPr lang="en-US" altLang="ja-JP" sz="2400" b="1" dirty="0"/>
              <a:t>ORDER BY age</a:t>
            </a:r>
          </a:p>
          <a:p>
            <a:r>
              <a:rPr lang="ja-JP" altLang="en-US" sz="2400" dirty="0"/>
              <a:t>副問い合わせ</a:t>
            </a:r>
            <a:r>
              <a:rPr lang="en-US" altLang="ja-JP" sz="2400" dirty="0"/>
              <a:t>: SQL</a:t>
            </a:r>
            <a:r>
              <a:rPr lang="ja-JP" altLang="en-US" sz="2400" dirty="0"/>
              <a:t>文の中に別の</a:t>
            </a:r>
            <a:r>
              <a:rPr lang="en-US" altLang="ja-JP" sz="2400" dirty="0"/>
              <a:t>SQL</a:t>
            </a:r>
            <a:r>
              <a:rPr lang="ja-JP" altLang="en-US" sz="2400" dirty="0"/>
              <a:t>文を埋め込む。</a:t>
            </a:r>
            <a:endParaRPr lang="en-US" altLang="ja-JP" sz="2400" dirty="0"/>
          </a:p>
          <a:p>
            <a:pPr marL="0" indent="0">
              <a:buNone/>
            </a:pPr>
            <a:r>
              <a:rPr lang="en-US" altLang="ja-JP" sz="2400" dirty="0"/>
              <a:t>	</a:t>
            </a:r>
            <a:r>
              <a:rPr lang="ja-JP" altLang="en-US" sz="2000" i="1" dirty="0"/>
              <a:t>例：</a:t>
            </a:r>
            <a:r>
              <a:rPr lang="en-US" altLang="ja-JP" sz="2000" b="1" dirty="0"/>
              <a:t>WHERE salary &gt; (SELECT AVG(salary) FROM employees)</a:t>
            </a:r>
            <a:endParaRPr kumimoji="1" lang="ja-JP" altLang="en-US" sz="2000" b="1"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2144365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スライド番号プレースホルダー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1pPr>
            <a:lvl2pPr marL="557213" indent="-214313">
              <a:lnSpc>
                <a:spcPct val="90000"/>
              </a:lnSpc>
              <a:spcBef>
                <a:spcPts val="375"/>
              </a:spcBef>
              <a:buFont typeface="Arial" panose="020B0604020202020204" pitchFamily="34" charset="0"/>
              <a:buChar char="•"/>
              <a:defRPr kumimoji="1" sz="2100">
                <a:solidFill>
                  <a:srgbClr val="003300"/>
                </a:solidFill>
                <a:latin typeface="メイリオ" panose="020B0604030504040204" pitchFamily="50" charset="-128"/>
                <a:ea typeface="メイリオ" panose="020B0604030504040204" pitchFamily="50" charset="-128"/>
              </a:defRPr>
            </a:lvl2pPr>
            <a:lvl3pPr marL="857250" indent="-171450">
              <a:lnSpc>
                <a:spcPct val="90000"/>
              </a:lnSpc>
              <a:spcBef>
                <a:spcPts val="375"/>
              </a:spcBef>
              <a:buFont typeface="Arial" panose="020B0604020202020204" pitchFamily="34" charset="0"/>
              <a:buChar char="•"/>
              <a:defRPr kumimoji="1" sz="1800">
                <a:solidFill>
                  <a:srgbClr val="003300"/>
                </a:solidFill>
                <a:latin typeface="メイリオ" panose="020B0604030504040204" pitchFamily="50" charset="-128"/>
                <a:ea typeface="メイリオ" panose="020B0604030504040204" pitchFamily="50" charset="-128"/>
              </a:defRPr>
            </a:lvl3pPr>
            <a:lvl4pPr marL="12001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4pPr>
            <a:lvl5pPr marL="15430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5pPr>
            <a:lvl6pPr marL="18859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6pPr>
            <a:lvl7pPr marL="22288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7pPr>
            <a:lvl8pPr marL="25717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8pPr>
            <a:lvl9pPr marL="29146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58E85D0C-2A18-4259-B8B7-078272595A85}" type="slidenum">
              <a:rPr kumimoji="1" lang="ja-JP" altLang="en-US" sz="2100" b="0" i="0" u="none" strike="noStrike" kern="1200" cap="none" spc="0" normalizeH="0" baseline="0" noProof="0">
                <a:ln>
                  <a:noFill/>
                </a:ln>
                <a:solidFill>
                  <a:srgbClr val="003300"/>
                </a:solidFill>
                <a:effectLst/>
                <a:uLnTx/>
                <a:uFillTx/>
                <a:latin typeface="メイリオ" panose="020B0604030504040204" pitchFamily="50" charset="-128"/>
                <a:ea typeface="メイリオ" panose="020B0604030504040204" pitchFamily="50" charset="-128"/>
                <a:cs typeface="Segoe UI" panose="020B0502040204020203" pitchFamily="34" charset="0"/>
              </a:rPr>
              <a:pPr marL="0" marR="0" lvl="0" indent="0" algn="r" defTabSz="457200" rtl="0" eaLnBrk="1" fontAlgn="auto" latinLnBrk="0" hangingPunct="1">
                <a:lnSpc>
                  <a:spcPct val="100000"/>
                </a:lnSpc>
                <a:spcBef>
                  <a:spcPct val="0"/>
                </a:spcBef>
                <a:spcAft>
                  <a:spcPts val="0"/>
                </a:spcAft>
                <a:buClrTx/>
                <a:buSzTx/>
                <a:buFontTx/>
                <a:buNone/>
                <a:tabLst/>
                <a:defRPr/>
              </a:pPr>
              <a:t>37</a:t>
            </a:fld>
            <a:endParaRPr kumimoji="1" lang="ja-JP" altLang="en-US" sz="1350" b="0" i="0" u="none" strike="noStrike" kern="1200" cap="none" spc="0" normalizeH="0" baseline="0" noProof="0" dirty="0">
              <a:ln>
                <a:noFill/>
              </a:ln>
              <a:solidFill>
                <a:srgbClr val="003300"/>
              </a:solidFill>
              <a:effectLst/>
              <a:uLnTx/>
              <a:uFillTx/>
              <a:latin typeface="メイリオ" panose="020B0604030504040204" pitchFamily="50" charset="-128"/>
              <a:ea typeface="メイリオ" panose="020B0604030504040204" pitchFamily="50" charset="-128"/>
              <a:cs typeface="Segoe UI" panose="020B0502040204020203" pitchFamily="34" charset="0"/>
            </a:endParaRPr>
          </a:p>
        </p:txBody>
      </p:sp>
      <p:sp>
        <p:nvSpPr>
          <p:cNvPr id="19460" name="Rectangle 2"/>
          <p:cNvSpPr>
            <a:spLocks noGrp="1"/>
          </p:cNvSpPr>
          <p:nvPr>
            <p:ph type="title" idx="4294967295"/>
          </p:nvPr>
        </p:nvSpPr>
        <p:spPr>
          <a:xfrm>
            <a:off x="314325" y="440495"/>
            <a:ext cx="7997825" cy="753666"/>
          </a:xfrm>
        </p:spPr>
        <p:txBody>
          <a:bodyPr>
            <a:normAutofit/>
          </a:bodyPr>
          <a:lstStyle/>
          <a:p>
            <a:pPr>
              <a:lnSpc>
                <a:spcPct val="100000"/>
              </a:lnSpc>
              <a:spcBef>
                <a:spcPct val="20000"/>
              </a:spcBef>
            </a:pPr>
            <a:r>
              <a:rPr lang="ja-JP" altLang="en-US" sz="2800" dirty="0"/>
              <a:t>問い合わせ（クエリ）のバリエーション</a:t>
            </a:r>
            <a:endParaRPr lang="ja-JP" altLang="en-US" sz="3000" dirty="0">
              <a:latin typeface="メイリオ" panose="020B0604030504040204" pitchFamily="50" charset="-128"/>
            </a:endParaRPr>
          </a:p>
        </p:txBody>
      </p:sp>
      <p:sp>
        <p:nvSpPr>
          <p:cNvPr id="13" name="コンテンツ プレースホルダー 2"/>
          <p:cNvSpPr>
            <a:spLocks noGrp="1"/>
          </p:cNvSpPr>
          <p:nvPr>
            <p:ph idx="1"/>
          </p:nvPr>
        </p:nvSpPr>
        <p:spPr>
          <a:xfrm>
            <a:off x="390525" y="1377615"/>
            <a:ext cx="8753475" cy="4632158"/>
          </a:xfrm>
        </p:spPr>
        <p:txBody>
          <a:bodyPr>
            <a:normAutofit/>
          </a:bodyPr>
          <a:lstStyle/>
          <a:p>
            <a:pPr marL="0" indent="0">
              <a:lnSpc>
                <a:spcPct val="140000"/>
              </a:lnSpc>
              <a:buNone/>
            </a:pPr>
            <a:r>
              <a:rPr lang="ja-JP" altLang="en-US" sz="2400" dirty="0">
                <a:latin typeface="+mn-ea"/>
              </a:rPr>
              <a:t>①　全データの取得</a:t>
            </a:r>
            <a:br>
              <a:rPr lang="en-US" altLang="ja-JP" sz="2400" dirty="0">
                <a:latin typeface="+mn-ea"/>
              </a:rPr>
            </a:br>
            <a:r>
              <a:rPr lang="en-US" altLang="ja-JP" sz="2400" b="1" dirty="0">
                <a:solidFill>
                  <a:srgbClr val="C00000"/>
                </a:solidFill>
                <a:latin typeface="+mn-ea"/>
              </a:rPr>
              <a:t>select</a:t>
            </a:r>
            <a:r>
              <a:rPr lang="en-US" altLang="ja-JP" sz="2400" b="1" dirty="0">
                <a:latin typeface="+mn-ea"/>
              </a:rPr>
              <a:t> </a:t>
            </a:r>
            <a:r>
              <a:rPr lang="en-US" altLang="ja-JP" sz="2400" b="1" dirty="0">
                <a:solidFill>
                  <a:srgbClr val="C00000"/>
                </a:solidFill>
                <a:latin typeface="+mn-ea"/>
              </a:rPr>
              <a:t>* from </a:t>
            </a:r>
            <a:r>
              <a:rPr lang="ja-JP" altLang="en-US" sz="2400" dirty="0">
                <a:latin typeface="+mn-ea"/>
              </a:rPr>
              <a:t>商品</a:t>
            </a:r>
            <a:r>
              <a:rPr lang="en-US" altLang="ja-JP" sz="2400" dirty="0">
                <a:latin typeface="+mn-ea"/>
              </a:rPr>
              <a:t>;</a:t>
            </a:r>
          </a:p>
          <a:p>
            <a:pPr marL="0" indent="0">
              <a:lnSpc>
                <a:spcPct val="140000"/>
              </a:lnSpc>
              <a:buNone/>
            </a:pPr>
            <a:r>
              <a:rPr lang="ja-JP" altLang="en-US" sz="2400" dirty="0">
                <a:latin typeface="+mn-ea"/>
              </a:rPr>
              <a:t>②　特定の属性（列）のみ取得</a:t>
            </a:r>
            <a:br>
              <a:rPr lang="en-US" altLang="ja-JP" sz="2400" dirty="0">
                <a:latin typeface="+mn-ea"/>
              </a:rPr>
            </a:br>
            <a:r>
              <a:rPr lang="en-US" altLang="ja-JP" sz="2400" b="1" dirty="0">
                <a:solidFill>
                  <a:srgbClr val="C00000"/>
                </a:solidFill>
                <a:latin typeface="+mn-ea"/>
              </a:rPr>
              <a:t>select</a:t>
            </a:r>
            <a:r>
              <a:rPr lang="en-US" altLang="ja-JP" sz="2400" dirty="0">
                <a:solidFill>
                  <a:srgbClr val="C00000"/>
                </a:solidFill>
                <a:latin typeface="+mn-ea"/>
              </a:rPr>
              <a:t> </a:t>
            </a:r>
            <a:r>
              <a:rPr lang="ja-JP" altLang="en-US" sz="2400" dirty="0">
                <a:latin typeface="+mn-ea"/>
              </a:rPr>
              <a:t>商品名</a:t>
            </a:r>
            <a:r>
              <a:rPr lang="en-US" altLang="ja-JP" sz="2400" dirty="0">
                <a:latin typeface="+mn-ea"/>
              </a:rPr>
              <a:t>, </a:t>
            </a:r>
            <a:r>
              <a:rPr lang="ja-JP" altLang="en-US" sz="2400" dirty="0">
                <a:latin typeface="+mn-ea"/>
              </a:rPr>
              <a:t>単価</a:t>
            </a:r>
            <a:r>
              <a:rPr lang="en-US" altLang="ja-JP" sz="2400" dirty="0">
                <a:latin typeface="+mn-ea"/>
              </a:rPr>
              <a:t> </a:t>
            </a:r>
            <a:r>
              <a:rPr lang="en-US" altLang="ja-JP" sz="2400" b="1" dirty="0">
                <a:solidFill>
                  <a:srgbClr val="C00000"/>
                </a:solidFill>
                <a:latin typeface="+mn-ea"/>
              </a:rPr>
              <a:t>from</a:t>
            </a:r>
            <a:r>
              <a:rPr lang="en-US" altLang="ja-JP" sz="2400" dirty="0">
                <a:latin typeface="+mn-ea"/>
              </a:rPr>
              <a:t> </a:t>
            </a:r>
            <a:r>
              <a:rPr lang="ja-JP" altLang="en-US" sz="2400" dirty="0">
                <a:latin typeface="+mn-ea"/>
              </a:rPr>
              <a:t>商品</a:t>
            </a:r>
            <a:r>
              <a:rPr lang="en-US" altLang="ja-JP" sz="2400" dirty="0">
                <a:latin typeface="+mn-ea"/>
              </a:rPr>
              <a:t>;</a:t>
            </a:r>
          </a:p>
          <a:p>
            <a:pPr marL="0" indent="0">
              <a:lnSpc>
                <a:spcPct val="140000"/>
              </a:lnSpc>
              <a:buNone/>
            </a:pPr>
            <a:r>
              <a:rPr lang="ja-JP" altLang="en-US" sz="2400" dirty="0">
                <a:latin typeface="+mn-ea"/>
              </a:rPr>
              <a:t>③　条件付き検索</a:t>
            </a:r>
            <a:br>
              <a:rPr lang="en-US" altLang="ja-JP" sz="2400" dirty="0">
                <a:latin typeface="+mn-ea"/>
              </a:rPr>
            </a:br>
            <a:r>
              <a:rPr lang="en-US" altLang="ja-JP" sz="2400" b="1" dirty="0">
                <a:solidFill>
                  <a:srgbClr val="C00000"/>
                </a:solidFill>
                <a:latin typeface="+mn-ea"/>
              </a:rPr>
              <a:t>select</a:t>
            </a:r>
            <a:r>
              <a:rPr lang="en-US" altLang="ja-JP" sz="2400" dirty="0">
                <a:solidFill>
                  <a:srgbClr val="C00000"/>
                </a:solidFill>
                <a:latin typeface="+mn-ea"/>
              </a:rPr>
              <a:t> </a:t>
            </a:r>
            <a:r>
              <a:rPr lang="ja-JP" altLang="en-US" sz="2400" dirty="0">
                <a:latin typeface="+mn-ea"/>
              </a:rPr>
              <a:t>商品名</a:t>
            </a:r>
            <a:r>
              <a:rPr lang="en-US" altLang="ja-JP" sz="2400" dirty="0">
                <a:latin typeface="+mn-ea"/>
              </a:rPr>
              <a:t>, </a:t>
            </a:r>
            <a:r>
              <a:rPr lang="ja-JP" altLang="en-US" sz="2400" dirty="0">
                <a:latin typeface="+mn-ea"/>
              </a:rPr>
              <a:t>単価 </a:t>
            </a:r>
            <a:r>
              <a:rPr lang="en-US" altLang="ja-JP" sz="2400" b="1" dirty="0">
                <a:solidFill>
                  <a:srgbClr val="C00000"/>
                </a:solidFill>
                <a:latin typeface="+mn-ea"/>
              </a:rPr>
              <a:t>from</a:t>
            </a:r>
            <a:r>
              <a:rPr lang="en-US" altLang="ja-JP" sz="2400" dirty="0">
                <a:latin typeface="+mn-ea"/>
              </a:rPr>
              <a:t> </a:t>
            </a:r>
            <a:r>
              <a:rPr lang="ja-JP" altLang="en-US" sz="2400" dirty="0">
                <a:latin typeface="+mn-ea"/>
              </a:rPr>
              <a:t>商品 </a:t>
            </a:r>
            <a:r>
              <a:rPr lang="en-US" altLang="ja-JP" sz="2400" b="1" dirty="0">
                <a:solidFill>
                  <a:srgbClr val="C00000"/>
                </a:solidFill>
                <a:latin typeface="+mn-ea"/>
              </a:rPr>
              <a:t>where</a:t>
            </a:r>
            <a:r>
              <a:rPr lang="en-US" altLang="ja-JP" sz="2400" dirty="0">
                <a:latin typeface="+mn-ea"/>
              </a:rPr>
              <a:t> </a:t>
            </a:r>
            <a:r>
              <a:rPr lang="ja-JP" altLang="en-US" sz="2400" dirty="0">
                <a:latin typeface="+mn-ea"/>
              </a:rPr>
              <a:t>単価 </a:t>
            </a:r>
            <a:r>
              <a:rPr lang="en-US" altLang="ja-JP" sz="2400" dirty="0">
                <a:latin typeface="+mn-ea"/>
              </a:rPr>
              <a:t>&gt; 80;</a:t>
            </a:r>
          </a:p>
          <a:p>
            <a:pPr marL="0" indent="0">
              <a:buNone/>
            </a:pPr>
            <a:endParaRPr lang="ja-JP" altLang="en-US" sz="2700" dirty="0">
              <a:latin typeface="Inconsolata" panose="020B0609030003000000" pitchFamily="49" charset="0"/>
            </a:endParaRPr>
          </a:p>
          <a:p>
            <a:pPr marL="0" indent="0">
              <a:buNone/>
            </a:pPr>
            <a:endParaRPr lang="ja-JP" altLang="en-US" sz="2700" dirty="0">
              <a:latin typeface="Inconsolata" panose="020B0609030003000000" pitchFamily="49" charset="0"/>
            </a:endParaRPr>
          </a:p>
        </p:txBody>
      </p:sp>
    </p:spTree>
    <p:extLst>
      <p:ext uri="{BB962C8B-B14F-4D97-AF65-F5344CB8AC3E}">
        <p14:creationId xmlns:p14="http://schemas.microsoft.com/office/powerpoint/2010/main" val="5296935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1B6959-DCF9-4FA7-836F-E351CE853109}"/>
              </a:ext>
            </a:extLst>
          </p:cNvPr>
          <p:cNvSpPr>
            <a:spLocks noGrp="1"/>
          </p:cNvSpPr>
          <p:nvPr>
            <p:ph type="title"/>
          </p:nvPr>
        </p:nvSpPr>
        <p:spPr/>
        <p:txBody>
          <a:bodyPr>
            <a:normAutofit fontScale="90000"/>
          </a:bodyPr>
          <a:lstStyle/>
          <a:p>
            <a:r>
              <a:rPr lang="ja-JP" altLang="en-US" dirty="0"/>
              <a:t>選択</a:t>
            </a:r>
            <a:endParaRPr kumimoji="1" lang="ja-JP" altLang="en-US" dirty="0"/>
          </a:p>
        </p:txBody>
      </p:sp>
      <p:sp>
        <p:nvSpPr>
          <p:cNvPr id="4" name="スライド番号プレースホルダー 3">
            <a:extLst>
              <a:ext uri="{FF2B5EF4-FFF2-40B4-BE49-F238E27FC236}">
                <a16:creationId xmlns:a16="http://schemas.microsoft.com/office/drawing/2014/main" id="{CA06FE95-BB43-4E88-9A0E-F994977EA13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aphicFrame>
        <p:nvGraphicFramePr>
          <p:cNvPr id="5" name="表 4">
            <a:extLst>
              <a:ext uri="{FF2B5EF4-FFF2-40B4-BE49-F238E27FC236}">
                <a16:creationId xmlns:a16="http://schemas.microsoft.com/office/drawing/2014/main" id="{A421EE35-0D14-4CE5-B5A9-1985AD613FE3}"/>
              </a:ext>
            </a:extLst>
          </p:cNvPr>
          <p:cNvGraphicFramePr>
            <a:graphicFrameLocks noGrp="1"/>
          </p:cNvGraphicFramePr>
          <p:nvPr/>
        </p:nvGraphicFramePr>
        <p:xfrm>
          <a:off x="3314762" y="1479892"/>
          <a:ext cx="4870046" cy="2171700"/>
        </p:xfrm>
        <a:graphic>
          <a:graphicData uri="http://schemas.openxmlformats.org/drawingml/2006/table">
            <a:tbl>
              <a:tblPr firstRow="1" bandRow="1">
                <a:tableStyleId>{5C22544A-7EE6-4342-B048-85BDC9FD1C3A}</a:tableStyleId>
              </a:tblPr>
              <a:tblGrid>
                <a:gridCol w="1480413">
                  <a:extLst>
                    <a:ext uri="{9D8B030D-6E8A-4147-A177-3AD203B41FA5}">
                      <a16:colId xmlns:a16="http://schemas.microsoft.com/office/drawing/2014/main" val="20000"/>
                    </a:ext>
                  </a:extLst>
                </a:gridCol>
                <a:gridCol w="1865839">
                  <a:extLst>
                    <a:ext uri="{9D8B030D-6E8A-4147-A177-3AD203B41FA5}">
                      <a16:colId xmlns:a16="http://schemas.microsoft.com/office/drawing/2014/main" val="20001"/>
                    </a:ext>
                  </a:extLst>
                </a:gridCol>
                <a:gridCol w="1523794">
                  <a:extLst>
                    <a:ext uri="{9D8B030D-6E8A-4147-A177-3AD203B41FA5}">
                      <a16:colId xmlns:a16="http://schemas.microsoft.com/office/drawing/2014/main" val="20002"/>
                    </a:ext>
                  </a:extLst>
                </a:gridCol>
              </a:tblGrid>
              <a:tr h="252839">
                <a:tc>
                  <a:txBody>
                    <a:bodyPr/>
                    <a:lstStyle/>
                    <a:p>
                      <a:pPr algn="ctr"/>
                      <a:r>
                        <a:rPr kumimoji="1" lang="en-US" altLang="ja-JP" sz="2400" dirty="0">
                          <a:solidFill>
                            <a:schemeClr val="tx1"/>
                          </a:solidFill>
                          <a:latin typeface="メイリオ" panose="020B0604030504040204" pitchFamily="50" charset="-128"/>
                          <a:ea typeface="メイリオ" panose="020B0604030504040204" pitchFamily="50" charset="-128"/>
                        </a:rPr>
                        <a:t>CUST</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ctr"/>
                      <a:r>
                        <a:rPr kumimoji="1" lang="en-US" altLang="ja-JP" sz="2400" dirty="0">
                          <a:solidFill>
                            <a:schemeClr val="tx1"/>
                          </a:solidFill>
                          <a:latin typeface="メイリオ" panose="020B0604030504040204" pitchFamily="50" charset="-128"/>
                          <a:ea typeface="メイリオ" panose="020B0604030504040204" pitchFamily="50" charset="-128"/>
                        </a:rPr>
                        <a:t>PRODUCT</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ctr"/>
                      <a:r>
                        <a:rPr kumimoji="1" lang="en-US" altLang="ja-JP" sz="2400" dirty="0">
                          <a:solidFill>
                            <a:schemeClr val="tx1"/>
                          </a:solidFill>
                          <a:latin typeface="メイリオ" panose="020B0604030504040204" pitchFamily="50" charset="-128"/>
                          <a:ea typeface="メイリオ" panose="020B0604030504040204" pitchFamily="50" charset="-128"/>
                        </a:rPr>
                        <a:t>PRICE</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0"/>
                  </a:ext>
                </a:extLst>
              </a:tr>
              <a:tr h="365504">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100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P100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r"/>
                      <a:r>
                        <a:rPr kumimoji="1" lang="en-US" altLang="ja-JP" sz="2400" dirty="0">
                          <a:solidFill>
                            <a:schemeClr val="tx1"/>
                          </a:solidFill>
                          <a:latin typeface="メイリオ" panose="020B0604030504040204" pitchFamily="50" charset="-128"/>
                          <a:ea typeface="メイリオ" panose="020B0604030504040204" pitchFamily="50" charset="-128"/>
                        </a:rPr>
                        <a:t>20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1"/>
                  </a:ext>
                </a:extLst>
              </a:tr>
              <a:tr h="252839">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101</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P100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r"/>
                      <a:r>
                        <a:rPr kumimoji="1" lang="en-US" altLang="ja-JP" sz="2400" dirty="0">
                          <a:solidFill>
                            <a:schemeClr val="tx1"/>
                          </a:solidFill>
                          <a:latin typeface="メイリオ" panose="020B0604030504040204" pitchFamily="50" charset="-128"/>
                          <a:ea typeface="メイリオ" panose="020B0604030504040204" pitchFamily="50" charset="-128"/>
                        </a:rPr>
                        <a:t>30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2"/>
                  </a:ext>
                </a:extLst>
              </a:tr>
              <a:tr h="252839">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101</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X200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r"/>
                      <a:r>
                        <a:rPr kumimoji="1" lang="en-US" altLang="ja-JP" sz="2400" dirty="0">
                          <a:solidFill>
                            <a:schemeClr val="tx1"/>
                          </a:solidFill>
                          <a:latin typeface="メイリオ" panose="020B0604030504040204" pitchFamily="50" charset="-128"/>
                          <a:ea typeface="メイリオ" panose="020B0604030504040204" pitchFamily="50" charset="-128"/>
                        </a:rPr>
                        <a:t>1000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87875803"/>
                  </a:ext>
                </a:extLst>
              </a:tr>
              <a:tr h="365504">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102</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P300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r"/>
                      <a:r>
                        <a:rPr kumimoji="1" lang="en-US" altLang="ja-JP" sz="2400" dirty="0">
                          <a:solidFill>
                            <a:schemeClr val="tx1"/>
                          </a:solidFill>
                          <a:latin typeface="メイリオ" panose="020B0604030504040204" pitchFamily="50" charset="-128"/>
                          <a:ea typeface="メイリオ" panose="020B0604030504040204" pitchFamily="50" charset="-128"/>
                        </a:rPr>
                        <a:t>100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3"/>
                  </a:ext>
                </a:extLst>
              </a:tr>
            </a:tbl>
          </a:graphicData>
        </a:graphic>
      </p:graphicFrame>
      <p:sp>
        <p:nvSpPr>
          <p:cNvPr id="6" name="テキスト ボックス 5">
            <a:extLst>
              <a:ext uri="{FF2B5EF4-FFF2-40B4-BE49-F238E27FC236}">
                <a16:creationId xmlns:a16="http://schemas.microsoft.com/office/drawing/2014/main" id="{967C93C4-4695-4258-B12F-CFEB1BC6200E}"/>
              </a:ext>
            </a:extLst>
          </p:cNvPr>
          <p:cNvSpPr txBox="1"/>
          <p:nvPr/>
        </p:nvSpPr>
        <p:spPr>
          <a:xfrm>
            <a:off x="398851" y="2134456"/>
            <a:ext cx="2339102" cy="95410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元のテーブル</a:t>
            </a:r>
            <a:endParaRPr kumimoji="1"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テーブル名</a:t>
            </a: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P</a:t>
            </a:r>
            <a:endPar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87A367CA-B3F8-463F-A4C0-769154787A3E}"/>
              </a:ext>
            </a:extLst>
          </p:cNvPr>
          <p:cNvSpPr txBox="1"/>
          <p:nvPr/>
        </p:nvSpPr>
        <p:spPr>
          <a:xfrm>
            <a:off x="450937" y="4291344"/>
            <a:ext cx="3031599" cy="181588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選択</a:t>
            </a:r>
            <a:endParaRPr kumimoji="1" lang="en-US" altLang="ja-JP" sz="2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SELECT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FROM P</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WHERE PRICE &gt; 50</a:t>
            </a: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3" name="図 2">
            <a:extLst>
              <a:ext uri="{FF2B5EF4-FFF2-40B4-BE49-F238E27FC236}">
                <a16:creationId xmlns:a16="http://schemas.microsoft.com/office/drawing/2014/main" id="{597C0283-F1FD-44A5-80BE-AA51EDE5AC6E}"/>
              </a:ext>
            </a:extLst>
          </p:cNvPr>
          <p:cNvPicPr>
            <a:picLocks noChangeAspect="1"/>
          </p:cNvPicPr>
          <p:nvPr/>
        </p:nvPicPr>
        <p:blipFill>
          <a:blip r:embed="rId2"/>
          <a:stretch>
            <a:fillRect/>
          </a:stretch>
        </p:blipFill>
        <p:spPr>
          <a:xfrm>
            <a:off x="3562452" y="4644240"/>
            <a:ext cx="5622526" cy="964898"/>
          </a:xfrm>
          <a:prstGeom prst="rect">
            <a:avLst/>
          </a:prstGeom>
        </p:spPr>
      </p:pic>
      <p:sp>
        <p:nvSpPr>
          <p:cNvPr id="22" name="テキスト ボックス 21">
            <a:extLst>
              <a:ext uri="{FF2B5EF4-FFF2-40B4-BE49-F238E27FC236}">
                <a16:creationId xmlns:a16="http://schemas.microsoft.com/office/drawing/2014/main" id="{2DE1777D-3679-4D00-AB93-7A5453F075B4}"/>
              </a:ext>
            </a:extLst>
          </p:cNvPr>
          <p:cNvSpPr txBox="1"/>
          <p:nvPr/>
        </p:nvSpPr>
        <p:spPr>
          <a:xfrm>
            <a:off x="4266538" y="3690378"/>
            <a:ext cx="3775393"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誰が、何を、いくらで買ったか</a:t>
            </a:r>
          </a:p>
        </p:txBody>
      </p:sp>
      <p:sp>
        <p:nvSpPr>
          <p:cNvPr id="8" name="正方形/長方形 7"/>
          <p:cNvSpPr/>
          <p:nvPr/>
        </p:nvSpPr>
        <p:spPr>
          <a:xfrm>
            <a:off x="1859478" y="762070"/>
            <a:ext cx="5724644"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選択は、特定の条件に一致する行を選択</a:t>
            </a:r>
          </a:p>
        </p:txBody>
      </p:sp>
    </p:spTree>
    <p:extLst>
      <p:ext uri="{BB962C8B-B14F-4D97-AF65-F5344CB8AC3E}">
        <p14:creationId xmlns:p14="http://schemas.microsoft.com/office/powerpoint/2010/main" val="2689323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1B6959-DCF9-4FA7-836F-E351CE853109}"/>
              </a:ext>
            </a:extLst>
          </p:cNvPr>
          <p:cNvSpPr>
            <a:spLocks noGrp="1"/>
          </p:cNvSpPr>
          <p:nvPr>
            <p:ph type="title"/>
          </p:nvPr>
        </p:nvSpPr>
        <p:spPr/>
        <p:txBody>
          <a:bodyPr>
            <a:normAutofit fontScale="90000"/>
          </a:bodyPr>
          <a:lstStyle/>
          <a:p>
            <a:r>
              <a:rPr lang="ja-JP" altLang="en-US" dirty="0"/>
              <a:t>選択と射影の組み合わせ</a:t>
            </a:r>
            <a:endParaRPr kumimoji="1" lang="ja-JP" altLang="en-US" dirty="0"/>
          </a:p>
        </p:txBody>
      </p:sp>
      <p:sp>
        <p:nvSpPr>
          <p:cNvPr id="4" name="スライド番号プレースホルダー 3">
            <a:extLst>
              <a:ext uri="{FF2B5EF4-FFF2-40B4-BE49-F238E27FC236}">
                <a16:creationId xmlns:a16="http://schemas.microsoft.com/office/drawing/2014/main" id="{CA06FE95-BB43-4E88-9A0E-F994977EA13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テキスト ボックス 8">
            <a:extLst>
              <a:ext uri="{FF2B5EF4-FFF2-40B4-BE49-F238E27FC236}">
                <a16:creationId xmlns:a16="http://schemas.microsoft.com/office/drawing/2014/main" id="{6E2F08DB-2E7E-4332-A681-C9F123500E9A}"/>
              </a:ext>
            </a:extLst>
          </p:cNvPr>
          <p:cNvSpPr txBox="1"/>
          <p:nvPr/>
        </p:nvSpPr>
        <p:spPr>
          <a:xfrm>
            <a:off x="502238" y="4854373"/>
            <a:ext cx="3031599" cy="138499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SELECT PRODUCT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FROM P</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WHERE PRICE &gt; 50;</a:t>
            </a:r>
            <a:endPar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1" name="図 10">
            <a:extLst>
              <a:ext uri="{FF2B5EF4-FFF2-40B4-BE49-F238E27FC236}">
                <a16:creationId xmlns:a16="http://schemas.microsoft.com/office/drawing/2014/main" id="{9C658C41-167F-4577-8F79-0C02F0AB45D6}"/>
              </a:ext>
            </a:extLst>
          </p:cNvPr>
          <p:cNvPicPr>
            <a:picLocks noChangeAspect="1"/>
          </p:cNvPicPr>
          <p:nvPr/>
        </p:nvPicPr>
        <p:blipFill>
          <a:blip r:embed="rId2"/>
          <a:stretch>
            <a:fillRect/>
          </a:stretch>
        </p:blipFill>
        <p:spPr>
          <a:xfrm>
            <a:off x="5166695" y="4615979"/>
            <a:ext cx="2823566" cy="1168056"/>
          </a:xfrm>
          <a:prstGeom prst="rect">
            <a:avLst/>
          </a:prstGeom>
        </p:spPr>
      </p:pic>
      <p:sp>
        <p:nvSpPr>
          <p:cNvPr id="8" name="正方形/長方形 7"/>
          <p:cNvSpPr/>
          <p:nvPr/>
        </p:nvSpPr>
        <p:spPr>
          <a:xfrm>
            <a:off x="1726369" y="831560"/>
            <a:ext cx="4493538"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射影は、必要な属性のみを抽出</a:t>
            </a:r>
          </a:p>
        </p:txBody>
      </p:sp>
      <p:graphicFrame>
        <p:nvGraphicFramePr>
          <p:cNvPr id="12" name="表 11">
            <a:extLst>
              <a:ext uri="{FF2B5EF4-FFF2-40B4-BE49-F238E27FC236}">
                <a16:creationId xmlns:a16="http://schemas.microsoft.com/office/drawing/2014/main" id="{A421EE35-0D14-4CE5-B5A9-1985AD613FE3}"/>
              </a:ext>
            </a:extLst>
          </p:cNvPr>
          <p:cNvGraphicFramePr>
            <a:graphicFrameLocks noGrp="1"/>
          </p:cNvGraphicFramePr>
          <p:nvPr/>
        </p:nvGraphicFramePr>
        <p:xfrm>
          <a:off x="3314762" y="1479892"/>
          <a:ext cx="4870046" cy="2171700"/>
        </p:xfrm>
        <a:graphic>
          <a:graphicData uri="http://schemas.openxmlformats.org/drawingml/2006/table">
            <a:tbl>
              <a:tblPr firstRow="1" bandRow="1">
                <a:tableStyleId>{5C22544A-7EE6-4342-B048-85BDC9FD1C3A}</a:tableStyleId>
              </a:tblPr>
              <a:tblGrid>
                <a:gridCol w="1480413">
                  <a:extLst>
                    <a:ext uri="{9D8B030D-6E8A-4147-A177-3AD203B41FA5}">
                      <a16:colId xmlns:a16="http://schemas.microsoft.com/office/drawing/2014/main" val="20000"/>
                    </a:ext>
                  </a:extLst>
                </a:gridCol>
                <a:gridCol w="1865839">
                  <a:extLst>
                    <a:ext uri="{9D8B030D-6E8A-4147-A177-3AD203B41FA5}">
                      <a16:colId xmlns:a16="http://schemas.microsoft.com/office/drawing/2014/main" val="20001"/>
                    </a:ext>
                  </a:extLst>
                </a:gridCol>
                <a:gridCol w="1523794">
                  <a:extLst>
                    <a:ext uri="{9D8B030D-6E8A-4147-A177-3AD203B41FA5}">
                      <a16:colId xmlns:a16="http://schemas.microsoft.com/office/drawing/2014/main" val="20002"/>
                    </a:ext>
                  </a:extLst>
                </a:gridCol>
              </a:tblGrid>
              <a:tr h="252839">
                <a:tc>
                  <a:txBody>
                    <a:bodyPr/>
                    <a:lstStyle/>
                    <a:p>
                      <a:pPr algn="ctr"/>
                      <a:r>
                        <a:rPr kumimoji="1" lang="en-US" altLang="ja-JP" sz="2400" dirty="0">
                          <a:solidFill>
                            <a:schemeClr val="tx1"/>
                          </a:solidFill>
                          <a:latin typeface="メイリオ" panose="020B0604030504040204" pitchFamily="50" charset="-128"/>
                          <a:ea typeface="メイリオ" panose="020B0604030504040204" pitchFamily="50" charset="-128"/>
                        </a:rPr>
                        <a:t>CUST</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ctr"/>
                      <a:r>
                        <a:rPr kumimoji="1" lang="en-US" altLang="ja-JP" sz="2400" dirty="0">
                          <a:solidFill>
                            <a:schemeClr val="tx1"/>
                          </a:solidFill>
                          <a:latin typeface="メイリオ" panose="020B0604030504040204" pitchFamily="50" charset="-128"/>
                          <a:ea typeface="メイリオ" panose="020B0604030504040204" pitchFamily="50" charset="-128"/>
                        </a:rPr>
                        <a:t>PRODUCT</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ctr"/>
                      <a:r>
                        <a:rPr kumimoji="1" lang="en-US" altLang="ja-JP" sz="2400" dirty="0">
                          <a:solidFill>
                            <a:schemeClr val="tx1"/>
                          </a:solidFill>
                          <a:latin typeface="メイリオ" panose="020B0604030504040204" pitchFamily="50" charset="-128"/>
                          <a:ea typeface="メイリオ" panose="020B0604030504040204" pitchFamily="50" charset="-128"/>
                        </a:rPr>
                        <a:t>PRICE</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0"/>
                  </a:ext>
                </a:extLst>
              </a:tr>
              <a:tr h="365504">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100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P100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r"/>
                      <a:r>
                        <a:rPr kumimoji="1" lang="en-US" altLang="ja-JP" sz="2400" dirty="0">
                          <a:solidFill>
                            <a:schemeClr val="tx1"/>
                          </a:solidFill>
                          <a:latin typeface="メイリオ" panose="020B0604030504040204" pitchFamily="50" charset="-128"/>
                          <a:ea typeface="メイリオ" panose="020B0604030504040204" pitchFamily="50" charset="-128"/>
                        </a:rPr>
                        <a:t>20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1"/>
                  </a:ext>
                </a:extLst>
              </a:tr>
              <a:tr h="252839">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101</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P100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r"/>
                      <a:r>
                        <a:rPr kumimoji="1" lang="en-US" altLang="ja-JP" sz="2400" dirty="0">
                          <a:solidFill>
                            <a:schemeClr val="tx1"/>
                          </a:solidFill>
                          <a:latin typeface="メイリオ" panose="020B0604030504040204" pitchFamily="50" charset="-128"/>
                          <a:ea typeface="メイリオ" panose="020B0604030504040204" pitchFamily="50" charset="-128"/>
                        </a:rPr>
                        <a:t>30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2"/>
                  </a:ext>
                </a:extLst>
              </a:tr>
              <a:tr h="252839">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101</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X200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r"/>
                      <a:r>
                        <a:rPr kumimoji="1" lang="en-US" altLang="ja-JP" sz="2400" dirty="0">
                          <a:solidFill>
                            <a:schemeClr val="tx1"/>
                          </a:solidFill>
                          <a:latin typeface="メイリオ" panose="020B0604030504040204" pitchFamily="50" charset="-128"/>
                          <a:ea typeface="メイリオ" panose="020B0604030504040204" pitchFamily="50" charset="-128"/>
                        </a:rPr>
                        <a:t>1000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87875803"/>
                  </a:ext>
                </a:extLst>
              </a:tr>
              <a:tr h="365504">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102</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P300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r"/>
                      <a:r>
                        <a:rPr kumimoji="1" lang="en-US" altLang="ja-JP" sz="2400" dirty="0">
                          <a:solidFill>
                            <a:schemeClr val="tx1"/>
                          </a:solidFill>
                          <a:latin typeface="メイリオ" panose="020B0604030504040204" pitchFamily="50" charset="-128"/>
                          <a:ea typeface="メイリオ" panose="020B0604030504040204" pitchFamily="50" charset="-128"/>
                        </a:rPr>
                        <a:t>100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3"/>
                  </a:ext>
                </a:extLst>
              </a:tr>
            </a:tbl>
          </a:graphicData>
        </a:graphic>
      </p:graphicFrame>
      <p:sp>
        <p:nvSpPr>
          <p:cNvPr id="13" name="テキスト ボックス 12">
            <a:extLst>
              <a:ext uri="{FF2B5EF4-FFF2-40B4-BE49-F238E27FC236}">
                <a16:creationId xmlns:a16="http://schemas.microsoft.com/office/drawing/2014/main" id="{967C93C4-4695-4258-B12F-CFEB1BC6200E}"/>
              </a:ext>
            </a:extLst>
          </p:cNvPr>
          <p:cNvSpPr txBox="1"/>
          <p:nvPr/>
        </p:nvSpPr>
        <p:spPr>
          <a:xfrm>
            <a:off x="398851" y="2134456"/>
            <a:ext cx="2339102" cy="95410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元のテーブル</a:t>
            </a:r>
            <a:endParaRPr kumimoji="1"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テーブル名</a:t>
            </a: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P</a:t>
            </a:r>
            <a:endPar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2DE1777D-3679-4D00-AB93-7A5453F075B4}"/>
              </a:ext>
            </a:extLst>
          </p:cNvPr>
          <p:cNvSpPr txBox="1"/>
          <p:nvPr/>
        </p:nvSpPr>
        <p:spPr>
          <a:xfrm>
            <a:off x="4266538" y="3690378"/>
            <a:ext cx="3775393"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誰が、何を、いくらで買ったか</a:t>
            </a:r>
          </a:p>
        </p:txBody>
      </p:sp>
      <p:sp>
        <p:nvSpPr>
          <p:cNvPr id="15" name="テキスト ボックス 14">
            <a:extLst>
              <a:ext uri="{FF2B5EF4-FFF2-40B4-BE49-F238E27FC236}">
                <a16:creationId xmlns:a16="http://schemas.microsoft.com/office/drawing/2014/main" id="{87A367CA-B3F8-463F-A4C0-769154787A3E}"/>
              </a:ext>
            </a:extLst>
          </p:cNvPr>
          <p:cNvSpPr txBox="1"/>
          <p:nvPr/>
        </p:nvSpPr>
        <p:spPr>
          <a:xfrm>
            <a:off x="450937" y="4291344"/>
            <a:ext cx="4134465"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選択と射影の組み合わせ</a:t>
            </a:r>
            <a:endParaRPr kumimoji="1" lang="en-US" altLang="ja-JP" sz="2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83267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9A942B-922C-4DFC-BFCC-5D6D760E68D4}"/>
              </a:ext>
            </a:extLst>
          </p:cNvPr>
          <p:cNvSpPr>
            <a:spLocks noGrp="1"/>
          </p:cNvSpPr>
          <p:nvPr>
            <p:ph type="title"/>
          </p:nvPr>
        </p:nvSpPr>
        <p:spPr/>
        <p:txBody>
          <a:bodyPr>
            <a:normAutofit fontScale="90000"/>
          </a:bodyPr>
          <a:lstStyle/>
          <a:p>
            <a:r>
              <a:rPr kumimoji="1" lang="ja-JP" altLang="en-US" dirty="0"/>
              <a:t>データベース</a:t>
            </a:r>
            <a:r>
              <a:rPr lang="ja-JP" altLang="en-US" dirty="0"/>
              <a:t>の必要性</a:t>
            </a:r>
            <a:endParaRPr kumimoji="1" lang="ja-JP" altLang="en-US" dirty="0"/>
          </a:p>
        </p:txBody>
      </p:sp>
      <p:sp>
        <p:nvSpPr>
          <p:cNvPr id="4" name="スライド番号プレースホルダー 3">
            <a:extLst>
              <a:ext uri="{FF2B5EF4-FFF2-40B4-BE49-F238E27FC236}">
                <a16:creationId xmlns:a16="http://schemas.microsoft.com/office/drawing/2014/main" id="{E56A7A92-4384-4687-BC2F-054E1A2C435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Rectangle 3">
            <a:extLst>
              <a:ext uri="{FF2B5EF4-FFF2-40B4-BE49-F238E27FC236}">
                <a16:creationId xmlns:a16="http://schemas.microsoft.com/office/drawing/2014/main" id="{7C0E0D50-E58B-4637-8A46-AF776B862D1A}"/>
              </a:ext>
            </a:extLst>
          </p:cNvPr>
          <p:cNvSpPr txBox="1">
            <a:spLocks/>
          </p:cNvSpPr>
          <p:nvPr/>
        </p:nvSpPr>
        <p:spPr>
          <a:xfrm>
            <a:off x="587530" y="1039432"/>
            <a:ext cx="7562851" cy="360429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日常生活での情報管理に不可欠</a:t>
            </a:r>
            <a:endParaRPr kumimoji="1" lang="en-US" altLang="ja-JP" sz="2400" b="0"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銀行の銀行口座</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ホテルの予約情報</a:t>
            </a: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交通機関の座席予約情報</a:t>
            </a: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大学の履修登録や出欠の情報</a:t>
            </a: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企業の製品情報</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電話会社の通話量情報</a:t>
            </a: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p:txBody>
      </p:sp>
      <p:sp>
        <p:nvSpPr>
          <p:cNvPr id="6" name="Text Box 4">
            <a:extLst>
              <a:ext uri="{FF2B5EF4-FFF2-40B4-BE49-F238E27FC236}">
                <a16:creationId xmlns:a16="http://schemas.microsoft.com/office/drawing/2014/main" id="{BCA6A18A-6FEC-4B83-8714-1D346ED6D00F}"/>
              </a:ext>
            </a:extLst>
          </p:cNvPr>
          <p:cNvSpPr txBox="1">
            <a:spLocks noChangeArrowheads="1"/>
          </p:cNvSpPr>
          <p:nvPr/>
        </p:nvSpPr>
        <p:spPr bwMode="auto">
          <a:xfrm>
            <a:off x="2301016" y="5051870"/>
            <a:ext cx="3877985"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データベース</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がなければ、</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現代の生活が成り立たない</a:t>
            </a:r>
          </a:p>
        </p:txBody>
      </p:sp>
      <p:pic>
        <p:nvPicPr>
          <p:cNvPr id="7" name="Picture 10" descr="http://free-illustrations-ls01.gatag.net/images/lgi01a201401201000.jpg">
            <a:extLst>
              <a:ext uri="{FF2B5EF4-FFF2-40B4-BE49-F238E27FC236}">
                <a16:creationId xmlns:a16="http://schemas.microsoft.com/office/drawing/2014/main" id="{89585785-163C-4F65-AF17-B8CEFBA960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6139" y="1126348"/>
            <a:ext cx="1208485" cy="1016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携帯で話す男性 無料のクリップアート素材/フリーイラスト画像">
            <a:extLst>
              <a:ext uri="{FF2B5EF4-FFF2-40B4-BE49-F238E27FC236}">
                <a16:creationId xmlns:a16="http://schemas.microsoft.com/office/drawing/2014/main" id="{29CEBB78-3246-4311-9225-029BACDD54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1852" y="2345547"/>
            <a:ext cx="1222772"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descr="飛行機の機内のイラスト">
            <a:extLst>
              <a:ext uri="{FF2B5EF4-FFF2-40B4-BE49-F238E27FC236}">
                <a16:creationId xmlns:a16="http://schemas.microsoft.com/office/drawing/2014/main" id="{C1DE29CC-9D72-48BD-A0C8-B1980470D8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4797" y="2457467"/>
            <a:ext cx="1108472" cy="1054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descr="端末にタッチする女性のイラスト">
            <a:extLst>
              <a:ext uri="{FF2B5EF4-FFF2-40B4-BE49-F238E27FC236}">
                <a16:creationId xmlns:a16="http://schemas.microsoft.com/office/drawing/2014/main" id="{20AC647B-A5A0-4EF5-BDDA-24D88037038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2435" y="1039432"/>
            <a:ext cx="879872" cy="12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角丸四角形 12">
            <a:extLst>
              <a:ext uri="{FF2B5EF4-FFF2-40B4-BE49-F238E27FC236}">
                <a16:creationId xmlns:a16="http://schemas.microsoft.com/office/drawing/2014/main" id="{D40C4B75-EA3B-4EF7-9706-5C90FC056048}"/>
              </a:ext>
            </a:extLst>
          </p:cNvPr>
          <p:cNvSpPr/>
          <p:nvPr/>
        </p:nvSpPr>
        <p:spPr>
          <a:xfrm>
            <a:off x="1879953" y="4930396"/>
            <a:ext cx="4612482" cy="1073945"/>
          </a:xfrm>
          <a:prstGeom prst="roundRect">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08352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53A0C4-3484-4473-9BE6-CEFE37AD6B18}"/>
              </a:ext>
            </a:extLst>
          </p:cNvPr>
          <p:cNvSpPr>
            <a:spLocks noGrp="1"/>
          </p:cNvSpPr>
          <p:nvPr>
            <p:ph type="title"/>
          </p:nvPr>
        </p:nvSpPr>
        <p:spPr/>
        <p:txBody>
          <a:bodyPr>
            <a:normAutofit fontScale="90000"/>
          </a:bodyPr>
          <a:lstStyle/>
          <a:p>
            <a:r>
              <a:rPr lang="ja-JP" altLang="en-US" dirty="0"/>
              <a:t>テーブル</a:t>
            </a:r>
            <a:r>
              <a:rPr kumimoji="1" lang="ja-JP" altLang="en-US" dirty="0"/>
              <a:t>結合</a:t>
            </a:r>
          </a:p>
        </p:txBody>
      </p:sp>
      <p:sp>
        <p:nvSpPr>
          <p:cNvPr id="4" name="スライド番号プレースホルダー 3">
            <a:extLst>
              <a:ext uri="{FF2B5EF4-FFF2-40B4-BE49-F238E27FC236}">
                <a16:creationId xmlns:a16="http://schemas.microsoft.com/office/drawing/2014/main" id="{EEADEF22-49A4-4284-A85A-7A5EEA2AA3B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DF8EF913-10A9-428B-8F9D-BDF6DA54E592}"/>
              </a:ext>
            </a:extLst>
          </p:cNvPr>
          <p:cNvSpPr txBox="1"/>
          <p:nvPr/>
        </p:nvSpPr>
        <p:spPr>
          <a:xfrm>
            <a:off x="1932925" y="4204606"/>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テーブル</a:t>
            </a:r>
            <a:endPar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 name="テキスト ボックス 7">
            <a:extLst>
              <a:ext uri="{FF2B5EF4-FFF2-40B4-BE49-F238E27FC236}">
                <a16:creationId xmlns:a16="http://schemas.microsoft.com/office/drawing/2014/main" id="{04C404D9-13D7-4CA2-B4A0-82AEB087E168}"/>
              </a:ext>
            </a:extLst>
          </p:cNvPr>
          <p:cNvSpPr txBox="1"/>
          <p:nvPr/>
        </p:nvSpPr>
        <p:spPr>
          <a:xfrm>
            <a:off x="1932925" y="5608974"/>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テーブル</a:t>
            </a:r>
            <a:endPar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 name="右矢印 20">
            <a:extLst>
              <a:ext uri="{FF2B5EF4-FFF2-40B4-BE49-F238E27FC236}">
                <a16:creationId xmlns:a16="http://schemas.microsoft.com/office/drawing/2014/main" id="{A1B512C3-581C-4517-82B4-44B03E19C1BE}"/>
              </a:ext>
            </a:extLst>
          </p:cNvPr>
          <p:cNvSpPr/>
          <p:nvPr/>
        </p:nvSpPr>
        <p:spPr>
          <a:xfrm>
            <a:off x="3950137" y="3615610"/>
            <a:ext cx="777018" cy="1070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2" name="テキスト ボックス 11">
            <a:extLst>
              <a:ext uri="{FF2B5EF4-FFF2-40B4-BE49-F238E27FC236}">
                <a16:creationId xmlns:a16="http://schemas.microsoft.com/office/drawing/2014/main" id="{A7ECF5DE-96E4-4DA1-A81D-5F3F9F3E8085}"/>
              </a:ext>
            </a:extLst>
          </p:cNvPr>
          <p:cNvSpPr txBox="1"/>
          <p:nvPr/>
        </p:nvSpPr>
        <p:spPr>
          <a:xfrm>
            <a:off x="3845447" y="4844268"/>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結合</a:t>
            </a:r>
          </a:p>
        </p:txBody>
      </p:sp>
      <p:sp>
        <p:nvSpPr>
          <p:cNvPr id="14" name="正方形/長方形 13">
            <a:extLst>
              <a:ext uri="{FF2B5EF4-FFF2-40B4-BE49-F238E27FC236}">
                <a16:creationId xmlns:a16="http://schemas.microsoft.com/office/drawing/2014/main" id="{A956A727-C6DF-461C-AF8E-A84B4AB4BAA4}"/>
              </a:ext>
            </a:extLst>
          </p:cNvPr>
          <p:cNvSpPr/>
          <p:nvPr/>
        </p:nvSpPr>
        <p:spPr>
          <a:xfrm>
            <a:off x="5481053" y="3405488"/>
            <a:ext cx="2034121" cy="143878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5" name="テキスト ボックス 14">
            <a:extLst>
              <a:ext uri="{FF2B5EF4-FFF2-40B4-BE49-F238E27FC236}">
                <a16:creationId xmlns:a16="http://schemas.microsoft.com/office/drawing/2014/main" id="{D263D8D1-9773-45D3-AE5F-05F6C650D24C}"/>
              </a:ext>
            </a:extLst>
          </p:cNvPr>
          <p:cNvSpPr txBox="1"/>
          <p:nvPr/>
        </p:nvSpPr>
        <p:spPr>
          <a:xfrm>
            <a:off x="5790228" y="5412796"/>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テーブル</a:t>
            </a:r>
            <a:endPar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7" name="正方形/長方形 16">
            <a:extLst>
              <a:ext uri="{FF2B5EF4-FFF2-40B4-BE49-F238E27FC236}">
                <a16:creationId xmlns:a16="http://schemas.microsoft.com/office/drawing/2014/main" id="{5C1CF1F7-F384-4979-9D3D-0C7AFFB74F59}"/>
              </a:ext>
            </a:extLst>
          </p:cNvPr>
          <p:cNvSpPr/>
          <p:nvPr/>
        </p:nvSpPr>
        <p:spPr>
          <a:xfrm>
            <a:off x="2225648" y="3162097"/>
            <a:ext cx="813926" cy="90702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正方形/長方形 18">
            <a:extLst>
              <a:ext uri="{FF2B5EF4-FFF2-40B4-BE49-F238E27FC236}">
                <a16:creationId xmlns:a16="http://schemas.microsoft.com/office/drawing/2014/main" id="{04E13CE6-19EE-4485-A066-2BFC2EA880D2}"/>
              </a:ext>
            </a:extLst>
          </p:cNvPr>
          <p:cNvSpPr/>
          <p:nvPr/>
        </p:nvSpPr>
        <p:spPr>
          <a:xfrm>
            <a:off x="2017326" y="5105501"/>
            <a:ext cx="1230569" cy="3679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E1AE86EF-8EC4-A5B2-C6CD-E0597F2A52B0}"/>
              </a:ext>
            </a:extLst>
          </p:cNvPr>
          <p:cNvSpPr txBox="1"/>
          <p:nvPr/>
        </p:nvSpPr>
        <p:spPr>
          <a:xfrm>
            <a:off x="630569" y="1141274"/>
            <a:ext cx="8193171" cy="156966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結合</a:t>
            </a: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は，テーブル間の関連に基づいて</a:t>
            </a:r>
            <a:r>
              <a:rPr kumimoji="0"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複数のテーブル</a:t>
            </a: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a:t>
            </a:r>
            <a:r>
              <a:rPr kumimoji="0"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a:t>
            </a:r>
            <a:r>
              <a:rPr kumimoji="0"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つにまとめる操作</a:t>
            </a:r>
            <a:endParaRPr kumimoji="0"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例：</a:t>
            </a:r>
            <a:r>
              <a:rPr kumimoji="0"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従業員テーブル</a:t>
            </a: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a:t>
            </a:r>
            <a:r>
              <a:rPr kumimoji="0"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部署テーブル</a:t>
            </a: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を結合，従業員の名前と所属部署の名前を</a:t>
            </a:r>
            <a:r>
              <a:rPr kumimoji="0"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１つのテーブル</a:t>
            </a: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に集める．</a:t>
            </a:r>
          </a:p>
        </p:txBody>
      </p:sp>
    </p:spTree>
    <p:extLst>
      <p:ext uri="{BB962C8B-B14F-4D97-AF65-F5344CB8AC3E}">
        <p14:creationId xmlns:p14="http://schemas.microsoft.com/office/powerpoint/2010/main" val="33382007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1B6959-DCF9-4FA7-836F-E351CE853109}"/>
              </a:ext>
            </a:extLst>
          </p:cNvPr>
          <p:cNvSpPr>
            <a:spLocks noGrp="1"/>
          </p:cNvSpPr>
          <p:nvPr>
            <p:ph type="title"/>
          </p:nvPr>
        </p:nvSpPr>
        <p:spPr/>
        <p:txBody>
          <a:bodyPr>
            <a:normAutofit fontScale="90000"/>
          </a:bodyPr>
          <a:lstStyle/>
          <a:p>
            <a:r>
              <a:rPr lang="ja-JP" altLang="en-US" dirty="0"/>
              <a:t>重複行除去</a:t>
            </a:r>
            <a:endParaRPr kumimoji="1" lang="ja-JP" altLang="en-US" dirty="0"/>
          </a:p>
        </p:txBody>
      </p:sp>
      <p:sp>
        <p:nvSpPr>
          <p:cNvPr id="4" name="スライド番号プレースホルダー 3">
            <a:extLst>
              <a:ext uri="{FF2B5EF4-FFF2-40B4-BE49-F238E27FC236}">
                <a16:creationId xmlns:a16="http://schemas.microsoft.com/office/drawing/2014/main" id="{CA06FE95-BB43-4E88-9A0E-F994977EA13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graphicFrame>
        <p:nvGraphicFramePr>
          <p:cNvPr id="5" name="表 4">
            <a:extLst>
              <a:ext uri="{FF2B5EF4-FFF2-40B4-BE49-F238E27FC236}">
                <a16:creationId xmlns:a16="http://schemas.microsoft.com/office/drawing/2014/main" id="{A421EE35-0D14-4CE5-B5A9-1985AD613FE3}"/>
              </a:ext>
            </a:extLst>
          </p:cNvPr>
          <p:cNvGraphicFramePr>
            <a:graphicFrameLocks noGrp="1"/>
          </p:cNvGraphicFramePr>
          <p:nvPr/>
        </p:nvGraphicFramePr>
        <p:xfrm>
          <a:off x="3309451" y="840252"/>
          <a:ext cx="4870046" cy="2171700"/>
        </p:xfrm>
        <a:graphic>
          <a:graphicData uri="http://schemas.openxmlformats.org/drawingml/2006/table">
            <a:tbl>
              <a:tblPr firstRow="1" bandRow="1">
                <a:tableStyleId>{5C22544A-7EE6-4342-B048-85BDC9FD1C3A}</a:tableStyleId>
              </a:tblPr>
              <a:tblGrid>
                <a:gridCol w="1480413">
                  <a:extLst>
                    <a:ext uri="{9D8B030D-6E8A-4147-A177-3AD203B41FA5}">
                      <a16:colId xmlns:a16="http://schemas.microsoft.com/office/drawing/2014/main" val="20000"/>
                    </a:ext>
                  </a:extLst>
                </a:gridCol>
                <a:gridCol w="1865839">
                  <a:extLst>
                    <a:ext uri="{9D8B030D-6E8A-4147-A177-3AD203B41FA5}">
                      <a16:colId xmlns:a16="http://schemas.microsoft.com/office/drawing/2014/main" val="20001"/>
                    </a:ext>
                  </a:extLst>
                </a:gridCol>
                <a:gridCol w="1523794">
                  <a:extLst>
                    <a:ext uri="{9D8B030D-6E8A-4147-A177-3AD203B41FA5}">
                      <a16:colId xmlns:a16="http://schemas.microsoft.com/office/drawing/2014/main" val="20002"/>
                    </a:ext>
                  </a:extLst>
                </a:gridCol>
              </a:tblGrid>
              <a:tr h="252839">
                <a:tc>
                  <a:txBody>
                    <a:bodyPr/>
                    <a:lstStyle/>
                    <a:p>
                      <a:pPr algn="ctr"/>
                      <a:r>
                        <a:rPr kumimoji="1" lang="en-US" altLang="ja-JP" sz="2400" dirty="0">
                          <a:solidFill>
                            <a:schemeClr val="tx1"/>
                          </a:solidFill>
                          <a:latin typeface="メイリオ" panose="020B0604030504040204" pitchFamily="50" charset="-128"/>
                          <a:ea typeface="メイリオ" panose="020B0604030504040204" pitchFamily="50" charset="-128"/>
                        </a:rPr>
                        <a:t>CUST</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ctr"/>
                      <a:r>
                        <a:rPr kumimoji="1" lang="en-US" altLang="ja-JP" sz="2400" dirty="0">
                          <a:solidFill>
                            <a:schemeClr val="tx1"/>
                          </a:solidFill>
                          <a:latin typeface="メイリオ" panose="020B0604030504040204" pitchFamily="50" charset="-128"/>
                          <a:ea typeface="メイリオ" panose="020B0604030504040204" pitchFamily="50" charset="-128"/>
                        </a:rPr>
                        <a:t>PRODUCT</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ctr"/>
                      <a:r>
                        <a:rPr kumimoji="1" lang="en-US" altLang="ja-JP" sz="2400" dirty="0">
                          <a:solidFill>
                            <a:schemeClr val="tx1"/>
                          </a:solidFill>
                          <a:latin typeface="メイリオ" panose="020B0604030504040204" pitchFamily="50" charset="-128"/>
                          <a:ea typeface="メイリオ" panose="020B0604030504040204" pitchFamily="50" charset="-128"/>
                        </a:rPr>
                        <a:t>PRICE</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0"/>
                  </a:ext>
                </a:extLst>
              </a:tr>
              <a:tr h="365504">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100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P100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r"/>
                      <a:r>
                        <a:rPr kumimoji="1" lang="en-US" altLang="ja-JP" sz="2400" dirty="0">
                          <a:solidFill>
                            <a:schemeClr val="tx1"/>
                          </a:solidFill>
                          <a:latin typeface="メイリオ" panose="020B0604030504040204" pitchFamily="50" charset="-128"/>
                          <a:ea typeface="メイリオ" panose="020B0604030504040204" pitchFamily="50" charset="-128"/>
                        </a:rPr>
                        <a:t>20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1"/>
                  </a:ext>
                </a:extLst>
              </a:tr>
              <a:tr h="252839">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101</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P100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r"/>
                      <a:r>
                        <a:rPr kumimoji="1" lang="en-US" altLang="ja-JP" sz="2400" dirty="0">
                          <a:solidFill>
                            <a:schemeClr val="tx1"/>
                          </a:solidFill>
                          <a:latin typeface="メイリオ" panose="020B0604030504040204" pitchFamily="50" charset="-128"/>
                          <a:ea typeface="メイリオ" panose="020B0604030504040204" pitchFamily="50" charset="-128"/>
                        </a:rPr>
                        <a:t>30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2"/>
                  </a:ext>
                </a:extLst>
              </a:tr>
              <a:tr h="252839">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101</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X200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r"/>
                      <a:r>
                        <a:rPr kumimoji="1" lang="en-US" altLang="ja-JP" sz="2400" dirty="0">
                          <a:solidFill>
                            <a:schemeClr val="tx1"/>
                          </a:solidFill>
                          <a:latin typeface="メイリオ" panose="020B0604030504040204" pitchFamily="50" charset="-128"/>
                          <a:ea typeface="メイリオ" panose="020B0604030504040204" pitchFamily="50" charset="-128"/>
                        </a:rPr>
                        <a:t>1000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87875803"/>
                  </a:ext>
                </a:extLst>
              </a:tr>
              <a:tr h="365504">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102</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P300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r"/>
                      <a:r>
                        <a:rPr kumimoji="1" lang="en-US" altLang="ja-JP" sz="2400" dirty="0">
                          <a:solidFill>
                            <a:schemeClr val="tx1"/>
                          </a:solidFill>
                          <a:latin typeface="メイリオ" panose="020B0604030504040204" pitchFamily="50" charset="-128"/>
                          <a:ea typeface="メイリオ" panose="020B0604030504040204" pitchFamily="50" charset="-128"/>
                        </a:rPr>
                        <a:t>100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3"/>
                  </a:ext>
                </a:extLst>
              </a:tr>
            </a:tbl>
          </a:graphicData>
        </a:graphic>
      </p:graphicFrame>
      <p:sp>
        <p:nvSpPr>
          <p:cNvPr id="6" name="テキスト ボックス 5">
            <a:extLst>
              <a:ext uri="{FF2B5EF4-FFF2-40B4-BE49-F238E27FC236}">
                <a16:creationId xmlns:a16="http://schemas.microsoft.com/office/drawing/2014/main" id="{967C93C4-4695-4258-B12F-CFEB1BC6200E}"/>
              </a:ext>
            </a:extLst>
          </p:cNvPr>
          <p:cNvSpPr txBox="1"/>
          <p:nvPr/>
        </p:nvSpPr>
        <p:spPr>
          <a:xfrm>
            <a:off x="457200" y="1664492"/>
            <a:ext cx="2339102" cy="95410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元のテーブル</a:t>
            </a:r>
            <a:endParaRPr kumimoji="1"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テーブル名</a:t>
            </a: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P</a:t>
            </a:r>
            <a:endPar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87A367CA-B3F8-463F-A4C0-769154787A3E}"/>
              </a:ext>
            </a:extLst>
          </p:cNvPr>
          <p:cNvSpPr txBox="1"/>
          <p:nvPr/>
        </p:nvSpPr>
        <p:spPr>
          <a:xfrm>
            <a:off x="532357" y="3638198"/>
            <a:ext cx="3057247" cy="138499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重複行除去</a:t>
            </a:r>
            <a:r>
              <a:rPr kumimoji="1" lang="ja-JP" altLang="en-US" sz="28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しない</a:t>
            </a:r>
            <a:endParaRPr kumimoji="1" lang="en-US" altLang="ja-JP" sz="28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SELECT CUST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FROM P;</a:t>
            </a:r>
            <a:endPar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8" name="図 7">
            <a:extLst>
              <a:ext uri="{FF2B5EF4-FFF2-40B4-BE49-F238E27FC236}">
                <a16:creationId xmlns:a16="http://schemas.microsoft.com/office/drawing/2014/main" id="{F1A08E97-4CE8-4DF8-AE76-DF7EDC84E369}"/>
              </a:ext>
            </a:extLst>
          </p:cNvPr>
          <p:cNvPicPr>
            <a:picLocks noChangeAspect="1"/>
          </p:cNvPicPr>
          <p:nvPr/>
        </p:nvPicPr>
        <p:blipFill>
          <a:blip r:embed="rId2"/>
          <a:stretch>
            <a:fillRect/>
          </a:stretch>
        </p:blipFill>
        <p:spPr>
          <a:xfrm>
            <a:off x="4327498" y="3429000"/>
            <a:ext cx="1972233" cy="1637030"/>
          </a:xfrm>
          <a:prstGeom prst="rect">
            <a:avLst/>
          </a:prstGeom>
        </p:spPr>
      </p:pic>
      <p:sp>
        <p:nvSpPr>
          <p:cNvPr id="11" name="テキスト ボックス 10">
            <a:extLst>
              <a:ext uri="{FF2B5EF4-FFF2-40B4-BE49-F238E27FC236}">
                <a16:creationId xmlns:a16="http://schemas.microsoft.com/office/drawing/2014/main" id="{6FB1B3D8-0141-4929-9A40-33D126BAFD9B}"/>
              </a:ext>
            </a:extLst>
          </p:cNvPr>
          <p:cNvSpPr txBox="1"/>
          <p:nvPr/>
        </p:nvSpPr>
        <p:spPr>
          <a:xfrm>
            <a:off x="4327498" y="2970539"/>
            <a:ext cx="3775393"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誰が、何を、いくらで買ったか</a:t>
            </a:r>
          </a:p>
        </p:txBody>
      </p:sp>
      <p:sp>
        <p:nvSpPr>
          <p:cNvPr id="12" name="テキスト ボックス 11">
            <a:extLst>
              <a:ext uri="{FF2B5EF4-FFF2-40B4-BE49-F238E27FC236}">
                <a16:creationId xmlns:a16="http://schemas.microsoft.com/office/drawing/2014/main" id="{B2E61068-0F75-4E27-BD99-D72DBC2B61DD}"/>
              </a:ext>
            </a:extLst>
          </p:cNvPr>
          <p:cNvSpPr txBox="1"/>
          <p:nvPr/>
        </p:nvSpPr>
        <p:spPr>
          <a:xfrm>
            <a:off x="457200" y="5337867"/>
            <a:ext cx="3524491" cy="138499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重複行除去</a:t>
            </a:r>
            <a:r>
              <a:rPr kumimoji="1" lang="ja-JP" altLang="en-US" sz="28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する</a:t>
            </a:r>
            <a:endParaRPr kumimoji="1" lang="en-US" altLang="ja-JP" sz="28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SELECT DISTINCT CUST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FROM P;</a:t>
            </a:r>
            <a:endPar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3" name="図 2">
            <a:extLst>
              <a:ext uri="{FF2B5EF4-FFF2-40B4-BE49-F238E27FC236}">
                <a16:creationId xmlns:a16="http://schemas.microsoft.com/office/drawing/2014/main" id="{63BABD86-0657-4D0E-B196-1A98B16288E7}"/>
              </a:ext>
            </a:extLst>
          </p:cNvPr>
          <p:cNvPicPr>
            <a:picLocks noChangeAspect="1"/>
          </p:cNvPicPr>
          <p:nvPr/>
        </p:nvPicPr>
        <p:blipFill>
          <a:blip r:embed="rId3"/>
          <a:stretch>
            <a:fillRect/>
          </a:stretch>
        </p:blipFill>
        <p:spPr>
          <a:xfrm>
            <a:off x="4327497" y="5371177"/>
            <a:ext cx="2010209" cy="1151543"/>
          </a:xfrm>
          <a:prstGeom prst="rect">
            <a:avLst/>
          </a:prstGeom>
        </p:spPr>
      </p:pic>
    </p:spTree>
    <p:extLst>
      <p:ext uri="{BB962C8B-B14F-4D97-AF65-F5344CB8AC3E}">
        <p14:creationId xmlns:p14="http://schemas.microsoft.com/office/powerpoint/2010/main" val="32097174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1B6959-DCF9-4FA7-836F-E351CE853109}"/>
              </a:ext>
            </a:extLst>
          </p:cNvPr>
          <p:cNvSpPr>
            <a:spLocks noGrp="1"/>
          </p:cNvSpPr>
          <p:nvPr>
            <p:ph type="title"/>
          </p:nvPr>
        </p:nvSpPr>
        <p:spPr/>
        <p:txBody>
          <a:bodyPr>
            <a:normAutofit fontScale="90000"/>
          </a:bodyPr>
          <a:lstStyle/>
          <a:p>
            <a:r>
              <a:rPr kumimoji="1" lang="ja-JP" altLang="en-US" dirty="0"/>
              <a:t>グループ化</a:t>
            </a:r>
          </a:p>
        </p:txBody>
      </p:sp>
      <p:sp>
        <p:nvSpPr>
          <p:cNvPr id="4" name="スライド番号プレースホルダー 3">
            <a:extLst>
              <a:ext uri="{FF2B5EF4-FFF2-40B4-BE49-F238E27FC236}">
                <a16:creationId xmlns:a16="http://schemas.microsoft.com/office/drawing/2014/main" id="{CA06FE95-BB43-4E88-9A0E-F994977EA13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aphicFrame>
        <p:nvGraphicFramePr>
          <p:cNvPr id="5" name="表 4">
            <a:extLst>
              <a:ext uri="{FF2B5EF4-FFF2-40B4-BE49-F238E27FC236}">
                <a16:creationId xmlns:a16="http://schemas.microsoft.com/office/drawing/2014/main" id="{A421EE35-0D14-4CE5-B5A9-1985AD613FE3}"/>
              </a:ext>
            </a:extLst>
          </p:cNvPr>
          <p:cNvGraphicFramePr>
            <a:graphicFrameLocks noGrp="1"/>
          </p:cNvGraphicFramePr>
          <p:nvPr/>
        </p:nvGraphicFramePr>
        <p:xfrm>
          <a:off x="3392564" y="2062305"/>
          <a:ext cx="4870046" cy="2171700"/>
        </p:xfrm>
        <a:graphic>
          <a:graphicData uri="http://schemas.openxmlformats.org/drawingml/2006/table">
            <a:tbl>
              <a:tblPr firstRow="1" bandRow="1">
                <a:tableStyleId>{5C22544A-7EE6-4342-B048-85BDC9FD1C3A}</a:tableStyleId>
              </a:tblPr>
              <a:tblGrid>
                <a:gridCol w="1480413">
                  <a:extLst>
                    <a:ext uri="{9D8B030D-6E8A-4147-A177-3AD203B41FA5}">
                      <a16:colId xmlns:a16="http://schemas.microsoft.com/office/drawing/2014/main" val="20000"/>
                    </a:ext>
                  </a:extLst>
                </a:gridCol>
                <a:gridCol w="1865839">
                  <a:extLst>
                    <a:ext uri="{9D8B030D-6E8A-4147-A177-3AD203B41FA5}">
                      <a16:colId xmlns:a16="http://schemas.microsoft.com/office/drawing/2014/main" val="20001"/>
                    </a:ext>
                  </a:extLst>
                </a:gridCol>
                <a:gridCol w="1523794">
                  <a:extLst>
                    <a:ext uri="{9D8B030D-6E8A-4147-A177-3AD203B41FA5}">
                      <a16:colId xmlns:a16="http://schemas.microsoft.com/office/drawing/2014/main" val="20002"/>
                    </a:ext>
                  </a:extLst>
                </a:gridCol>
              </a:tblGrid>
              <a:tr h="252839">
                <a:tc>
                  <a:txBody>
                    <a:bodyPr/>
                    <a:lstStyle/>
                    <a:p>
                      <a:pPr algn="ctr"/>
                      <a:r>
                        <a:rPr kumimoji="1" lang="en-US" altLang="ja-JP" sz="2400" dirty="0">
                          <a:solidFill>
                            <a:schemeClr val="tx1"/>
                          </a:solidFill>
                          <a:latin typeface="メイリオ" panose="020B0604030504040204" pitchFamily="50" charset="-128"/>
                          <a:ea typeface="メイリオ" panose="020B0604030504040204" pitchFamily="50" charset="-128"/>
                        </a:rPr>
                        <a:t>CUST</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ctr"/>
                      <a:r>
                        <a:rPr kumimoji="1" lang="en-US" altLang="ja-JP" sz="2400" dirty="0">
                          <a:solidFill>
                            <a:schemeClr val="tx1"/>
                          </a:solidFill>
                          <a:latin typeface="メイリオ" panose="020B0604030504040204" pitchFamily="50" charset="-128"/>
                          <a:ea typeface="メイリオ" panose="020B0604030504040204" pitchFamily="50" charset="-128"/>
                        </a:rPr>
                        <a:t>PRODUCT</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ctr"/>
                      <a:r>
                        <a:rPr kumimoji="1" lang="en-US" altLang="ja-JP" sz="2400" dirty="0">
                          <a:solidFill>
                            <a:schemeClr val="tx1"/>
                          </a:solidFill>
                          <a:latin typeface="メイリオ" panose="020B0604030504040204" pitchFamily="50" charset="-128"/>
                          <a:ea typeface="メイリオ" panose="020B0604030504040204" pitchFamily="50" charset="-128"/>
                        </a:rPr>
                        <a:t>PRICE</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0"/>
                  </a:ext>
                </a:extLst>
              </a:tr>
              <a:tr h="365504">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100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P100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r"/>
                      <a:r>
                        <a:rPr kumimoji="1" lang="en-US" altLang="ja-JP" sz="2400" dirty="0">
                          <a:solidFill>
                            <a:schemeClr val="tx1"/>
                          </a:solidFill>
                          <a:latin typeface="メイリオ" panose="020B0604030504040204" pitchFamily="50" charset="-128"/>
                          <a:ea typeface="メイリオ" panose="020B0604030504040204" pitchFamily="50" charset="-128"/>
                        </a:rPr>
                        <a:t>20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1"/>
                  </a:ext>
                </a:extLst>
              </a:tr>
              <a:tr h="252839">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101</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P100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r"/>
                      <a:r>
                        <a:rPr kumimoji="1" lang="en-US" altLang="ja-JP" sz="2400" dirty="0">
                          <a:solidFill>
                            <a:schemeClr val="tx1"/>
                          </a:solidFill>
                          <a:latin typeface="メイリオ" panose="020B0604030504040204" pitchFamily="50" charset="-128"/>
                          <a:ea typeface="メイリオ" panose="020B0604030504040204" pitchFamily="50" charset="-128"/>
                        </a:rPr>
                        <a:t>30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2"/>
                  </a:ext>
                </a:extLst>
              </a:tr>
              <a:tr h="252839">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101</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X200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r"/>
                      <a:r>
                        <a:rPr kumimoji="1" lang="en-US" altLang="ja-JP" sz="2400" dirty="0">
                          <a:solidFill>
                            <a:schemeClr val="tx1"/>
                          </a:solidFill>
                          <a:latin typeface="メイリオ" panose="020B0604030504040204" pitchFamily="50" charset="-128"/>
                          <a:ea typeface="メイリオ" panose="020B0604030504040204" pitchFamily="50" charset="-128"/>
                        </a:rPr>
                        <a:t>1000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87875803"/>
                  </a:ext>
                </a:extLst>
              </a:tr>
              <a:tr h="365504">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102</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P300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r"/>
                      <a:r>
                        <a:rPr kumimoji="1" lang="en-US" altLang="ja-JP" sz="2400" dirty="0">
                          <a:solidFill>
                            <a:schemeClr val="tx1"/>
                          </a:solidFill>
                          <a:latin typeface="メイリオ" panose="020B0604030504040204" pitchFamily="50" charset="-128"/>
                          <a:ea typeface="メイリオ" panose="020B0604030504040204" pitchFamily="50" charset="-128"/>
                        </a:rPr>
                        <a:t>100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3"/>
                  </a:ext>
                </a:extLst>
              </a:tr>
            </a:tbl>
          </a:graphicData>
        </a:graphic>
      </p:graphicFrame>
      <p:sp>
        <p:nvSpPr>
          <p:cNvPr id="6" name="テキスト ボックス 5">
            <a:extLst>
              <a:ext uri="{FF2B5EF4-FFF2-40B4-BE49-F238E27FC236}">
                <a16:creationId xmlns:a16="http://schemas.microsoft.com/office/drawing/2014/main" id="{967C93C4-4695-4258-B12F-CFEB1BC6200E}"/>
              </a:ext>
            </a:extLst>
          </p:cNvPr>
          <p:cNvSpPr txBox="1"/>
          <p:nvPr/>
        </p:nvSpPr>
        <p:spPr>
          <a:xfrm>
            <a:off x="713509" y="2702283"/>
            <a:ext cx="2339102" cy="95410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元のテーブル</a:t>
            </a:r>
            <a:endParaRPr kumimoji="1"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テーブル名</a:t>
            </a: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P</a:t>
            </a:r>
            <a:endPar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87A367CA-B3F8-463F-A4C0-769154787A3E}"/>
              </a:ext>
            </a:extLst>
          </p:cNvPr>
          <p:cNvSpPr txBox="1"/>
          <p:nvPr/>
        </p:nvSpPr>
        <p:spPr>
          <a:xfrm>
            <a:off x="713509" y="4782029"/>
            <a:ext cx="3697102" cy="138499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SELECT CUST, COUNT(*)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FROM P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GROUP BY CUST</a:t>
            </a: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6FB1B3D8-0141-4929-9A40-33D126BAFD9B}"/>
              </a:ext>
            </a:extLst>
          </p:cNvPr>
          <p:cNvSpPr txBox="1"/>
          <p:nvPr/>
        </p:nvSpPr>
        <p:spPr>
          <a:xfrm>
            <a:off x="4410611" y="4192592"/>
            <a:ext cx="3775393"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誰が、何を、いくらで買ったか</a:t>
            </a:r>
          </a:p>
        </p:txBody>
      </p:sp>
      <p:sp>
        <p:nvSpPr>
          <p:cNvPr id="13" name="テキスト ボックス 12">
            <a:extLst>
              <a:ext uri="{FF2B5EF4-FFF2-40B4-BE49-F238E27FC236}">
                <a16:creationId xmlns:a16="http://schemas.microsoft.com/office/drawing/2014/main" id="{3B9A4974-A363-4DC8-ADBF-309347743071}"/>
              </a:ext>
            </a:extLst>
          </p:cNvPr>
          <p:cNvSpPr txBox="1"/>
          <p:nvPr/>
        </p:nvSpPr>
        <p:spPr>
          <a:xfrm>
            <a:off x="3514161" y="6141501"/>
            <a:ext cx="3794500"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CUST </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属性について </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100, 101, 102</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のグループ化が行われる</a:t>
            </a:r>
          </a:p>
        </p:txBody>
      </p:sp>
      <p:sp>
        <p:nvSpPr>
          <p:cNvPr id="3" name="正方形/長方形 2"/>
          <p:cNvSpPr/>
          <p:nvPr/>
        </p:nvSpPr>
        <p:spPr>
          <a:xfrm>
            <a:off x="478342" y="572610"/>
            <a:ext cx="8213852" cy="138499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800"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GROUP BY</a:t>
            </a:r>
            <a:r>
              <a:rPr kumimoji="0" lang="ja-JP" altLang="en-US" sz="2800"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句を使用．</a:t>
            </a:r>
            <a:endParaRPr kumimoji="0" lang="en-US" altLang="ja-JP" sz="2800"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指定した属性でデータをグループ化する機能．</a:t>
            </a:r>
            <a:endParaRPr kumimoji="0" lang="en-US" altLang="ja-JP" sz="2800"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各グループに対して集計関数（例：</a:t>
            </a:r>
            <a:r>
              <a:rPr kumimoji="0" lang="en-US" altLang="ja-JP" sz="2800"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count</a:t>
            </a:r>
            <a:r>
              <a:rPr kumimoji="0" lang="ja-JP" altLang="en-US" sz="2800"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）を適用</a:t>
            </a:r>
          </a:p>
        </p:txBody>
      </p:sp>
      <p:graphicFrame>
        <p:nvGraphicFramePr>
          <p:cNvPr id="12" name="表 11">
            <a:extLst>
              <a:ext uri="{FF2B5EF4-FFF2-40B4-BE49-F238E27FC236}">
                <a16:creationId xmlns:a16="http://schemas.microsoft.com/office/drawing/2014/main" id="{A421EE35-0D14-4CE5-B5A9-1985AD613FE3}"/>
              </a:ext>
            </a:extLst>
          </p:cNvPr>
          <p:cNvGraphicFramePr>
            <a:graphicFrameLocks noGrp="1"/>
          </p:cNvGraphicFramePr>
          <p:nvPr/>
        </p:nvGraphicFramePr>
        <p:xfrm>
          <a:off x="4630638" y="4643455"/>
          <a:ext cx="3346252" cy="1303020"/>
        </p:xfrm>
        <a:graphic>
          <a:graphicData uri="http://schemas.openxmlformats.org/drawingml/2006/table">
            <a:tbl>
              <a:tblPr bandRow="1">
                <a:tableStyleId>{5C22544A-7EE6-4342-B048-85BDC9FD1C3A}</a:tableStyleId>
              </a:tblPr>
              <a:tblGrid>
                <a:gridCol w="1480413">
                  <a:extLst>
                    <a:ext uri="{9D8B030D-6E8A-4147-A177-3AD203B41FA5}">
                      <a16:colId xmlns:a16="http://schemas.microsoft.com/office/drawing/2014/main" val="20000"/>
                    </a:ext>
                  </a:extLst>
                </a:gridCol>
                <a:gridCol w="1865839">
                  <a:extLst>
                    <a:ext uri="{9D8B030D-6E8A-4147-A177-3AD203B41FA5}">
                      <a16:colId xmlns:a16="http://schemas.microsoft.com/office/drawing/2014/main" val="20001"/>
                    </a:ext>
                  </a:extLst>
                </a:gridCol>
              </a:tblGrid>
              <a:tr h="365504">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100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1</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1"/>
                  </a:ext>
                </a:extLst>
              </a:tr>
              <a:tr h="252839">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101</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2</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2"/>
                  </a:ext>
                </a:extLst>
              </a:tr>
              <a:tr h="252839">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102</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1</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87875803"/>
                  </a:ext>
                </a:extLst>
              </a:tr>
            </a:tbl>
          </a:graphicData>
        </a:graphic>
      </p:graphicFrame>
      <p:sp>
        <p:nvSpPr>
          <p:cNvPr id="8" name="テキスト ボックス 7">
            <a:extLst>
              <a:ext uri="{FF2B5EF4-FFF2-40B4-BE49-F238E27FC236}">
                <a16:creationId xmlns:a16="http://schemas.microsoft.com/office/drawing/2014/main" id="{0B6BCD3E-A498-E7F0-8290-F08E24DA27DD}"/>
              </a:ext>
            </a:extLst>
          </p:cNvPr>
          <p:cNvSpPr txBox="1"/>
          <p:nvPr/>
        </p:nvSpPr>
        <p:spPr>
          <a:xfrm>
            <a:off x="713509" y="4211243"/>
            <a:ext cx="1620957"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集計の例</a:t>
            </a:r>
          </a:p>
        </p:txBody>
      </p:sp>
    </p:spTree>
    <p:extLst>
      <p:ext uri="{BB962C8B-B14F-4D97-AF65-F5344CB8AC3E}">
        <p14:creationId xmlns:p14="http://schemas.microsoft.com/office/powerpoint/2010/main" val="17723669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1B6959-DCF9-4FA7-836F-E351CE853109}"/>
              </a:ext>
            </a:extLst>
          </p:cNvPr>
          <p:cNvSpPr>
            <a:spLocks noGrp="1"/>
          </p:cNvSpPr>
          <p:nvPr>
            <p:ph type="title"/>
          </p:nvPr>
        </p:nvSpPr>
        <p:spPr/>
        <p:txBody>
          <a:bodyPr>
            <a:normAutofit fontScale="90000"/>
          </a:bodyPr>
          <a:lstStyle/>
          <a:p>
            <a:r>
              <a:rPr kumimoji="1" lang="ja-JP" altLang="en-US" dirty="0"/>
              <a:t>並べ替え（ソート）</a:t>
            </a:r>
          </a:p>
        </p:txBody>
      </p:sp>
      <p:sp>
        <p:nvSpPr>
          <p:cNvPr id="4" name="スライド番号プレースホルダー 3">
            <a:extLst>
              <a:ext uri="{FF2B5EF4-FFF2-40B4-BE49-F238E27FC236}">
                <a16:creationId xmlns:a16="http://schemas.microsoft.com/office/drawing/2014/main" id="{CA06FE95-BB43-4E88-9A0E-F994977EA13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aphicFrame>
        <p:nvGraphicFramePr>
          <p:cNvPr id="5" name="表 4">
            <a:extLst>
              <a:ext uri="{FF2B5EF4-FFF2-40B4-BE49-F238E27FC236}">
                <a16:creationId xmlns:a16="http://schemas.microsoft.com/office/drawing/2014/main" id="{A421EE35-0D14-4CE5-B5A9-1985AD613FE3}"/>
              </a:ext>
            </a:extLst>
          </p:cNvPr>
          <p:cNvGraphicFramePr>
            <a:graphicFrameLocks noGrp="1"/>
          </p:cNvGraphicFramePr>
          <p:nvPr/>
        </p:nvGraphicFramePr>
        <p:xfrm>
          <a:off x="3303664" y="1528946"/>
          <a:ext cx="4870046" cy="2171700"/>
        </p:xfrm>
        <a:graphic>
          <a:graphicData uri="http://schemas.openxmlformats.org/drawingml/2006/table">
            <a:tbl>
              <a:tblPr firstRow="1" bandRow="1">
                <a:tableStyleId>{5C22544A-7EE6-4342-B048-85BDC9FD1C3A}</a:tableStyleId>
              </a:tblPr>
              <a:tblGrid>
                <a:gridCol w="1480413">
                  <a:extLst>
                    <a:ext uri="{9D8B030D-6E8A-4147-A177-3AD203B41FA5}">
                      <a16:colId xmlns:a16="http://schemas.microsoft.com/office/drawing/2014/main" val="20000"/>
                    </a:ext>
                  </a:extLst>
                </a:gridCol>
                <a:gridCol w="1865839">
                  <a:extLst>
                    <a:ext uri="{9D8B030D-6E8A-4147-A177-3AD203B41FA5}">
                      <a16:colId xmlns:a16="http://schemas.microsoft.com/office/drawing/2014/main" val="20001"/>
                    </a:ext>
                  </a:extLst>
                </a:gridCol>
                <a:gridCol w="1523794">
                  <a:extLst>
                    <a:ext uri="{9D8B030D-6E8A-4147-A177-3AD203B41FA5}">
                      <a16:colId xmlns:a16="http://schemas.microsoft.com/office/drawing/2014/main" val="20002"/>
                    </a:ext>
                  </a:extLst>
                </a:gridCol>
              </a:tblGrid>
              <a:tr h="252839">
                <a:tc>
                  <a:txBody>
                    <a:bodyPr/>
                    <a:lstStyle/>
                    <a:p>
                      <a:pPr algn="ctr"/>
                      <a:r>
                        <a:rPr kumimoji="1" lang="en-US" altLang="ja-JP" sz="2400" dirty="0">
                          <a:solidFill>
                            <a:schemeClr val="tx1"/>
                          </a:solidFill>
                          <a:latin typeface="メイリオ" panose="020B0604030504040204" pitchFamily="50" charset="-128"/>
                          <a:ea typeface="メイリオ" panose="020B0604030504040204" pitchFamily="50" charset="-128"/>
                        </a:rPr>
                        <a:t>CUST</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ctr"/>
                      <a:r>
                        <a:rPr kumimoji="1" lang="en-US" altLang="ja-JP" sz="2400" dirty="0">
                          <a:solidFill>
                            <a:schemeClr val="tx1"/>
                          </a:solidFill>
                          <a:latin typeface="メイリオ" panose="020B0604030504040204" pitchFamily="50" charset="-128"/>
                          <a:ea typeface="メイリオ" panose="020B0604030504040204" pitchFamily="50" charset="-128"/>
                        </a:rPr>
                        <a:t>PRODUCT</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ctr"/>
                      <a:r>
                        <a:rPr kumimoji="1" lang="en-US" altLang="ja-JP" sz="2400" dirty="0">
                          <a:solidFill>
                            <a:schemeClr val="tx1"/>
                          </a:solidFill>
                          <a:latin typeface="メイリオ" panose="020B0604030504040204" pitchFamily="50" charset="-128"/>
                          <a:ea typeface="メイリオ" panose="020B0604030504040204" pitchFamily="50" charset="-128"/>
                        </a:rPr>
                        <a:t>PRICE</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0"/>
                  </a:ext>
                </a:extLst>
              </a:tr>
              <a:tr h="365504">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100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P100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r"/>
                      <a:r>
                        <a:rPr kumimoji="1" lang="en-US" altLang="ja-JP" sz="2400" dirty="0">
                          <a:solidFill>
                            <a:schemeClr val="tx1"/>
                          </a:solidFill>
                          <a:latin typeface="メイリオ" panose="020B0604030504040204" pitchFamily="50" charset="-128"/>
                          <a:ea typeface="メイリオ" panose="020B0604030504040204" pitchFamily="50" charset="-128"/>
                        </a:rPr>
                        <a:t>20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1"/>
                  </a:ext>
                </a:extLst>
              </a:tr>
              <a:tr h="252839">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101</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P100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r"/>
                      <a:r>
                        <a:rPr kumimoji="1" lang="en-US" altLang="ja-JP" sz="2400" dirty="0">
                          <a:solidFill>
                            <a:schemeClr val="tx1"/>
                          </a:solidFill>
                          <a:latin typeface="メイリオ" panose="020B0604030504040204" pitchFamily="50" charset="-128"/>
                          <a:ea typeface="メイリオ" panose="020B0604030504040204" pitchFamily="50" charset="-128"/>
                        </a:rPr>
                        <a:t>30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2"/>
                  </a:ext>
                </a:extLst>
              </a:tr>
              <a:tr h="252839">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101</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X200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r"/>
                      <a:r>
                        <a:rPr kumimoji="1" lang="en-US" altLang="ja-JP" sz="2400" dirty="0">
                          <a:solidFill>
                            <a:schemeClr val="tx1"/>
                          </a:solidFill>
                          <a:latin typeface="メイリオ" panose="020B0604030504040204" pitchFamily="50" charset="-128"/>
                          <a:ea typeface="メイリオ" panose="020B0604030504040204" pitchFamily="50" charset="-128"/>
                        </a:rPr>
                        <a:t>1000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87875803"/>
                  </a:ext>
                </a:extLst>
              </a:tr>
              <a:tr h="365504">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102</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P300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r"/>
                      <a:r>
                        <a:rPr kumimoji="1" lang="en-US" altLang="ja-JP" sz="2400" dirty="0">
                          <a:solidFill>
                            <a:schemeClr val="tx1"/>
                          </a:solidFill>
                          <a:latin typeface="メイリオ" panose="020B0604030504040204" pitchFamily="50" charset="-128"/>
                          <a:ea typeface="メイリオ" panose="020B0604030504040204" pitchFamily="50" charset="-128"/>
                        </a:rPr>
                        <a:t>100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3"/>
                  </a:ext>
                </a:extLst>
              </a:tr>
            </a:tbl>
          </a:graphicData>
        </a:graphic>
      </p:graphicFrame>
      <p:sp>
        <p:nvSpPr>
          <p:cNvPr id="6" name="テキスト ボックス 5">
            <a:extLst>
              <a:ext uri="{FF2B5EF4-FFF2-40B4-BE49-F238E27FC236}">
                <a16:creationId xmlns:a16="http://schemas.microsoft.com/office/drawing/2014/main" id="{967C93C4-4695-4258-B12F-CFEB1BC6200E}"/>
              </a:ext>
            </a:extLst>
          </p:cNvPr>
          <p:cNvSpPr txBox="1"/>
          <p:nvPr/>
        </p:nvSpPr>
        <p:spPr>
          <a:xfrm>
            <a:off x="451413" y="2353186"/>
            <a:ext cx="2339102" cy="95410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元のテーブル</a:t>
            </a:r>
            <a:endParaRPr kumimoji="1"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テーブル名</a:t>
            </a: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P</a:t>
            </a:r>
            <a:endPar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87A367CA-B3F8-463F-A4C0-769154787A3E}"/>
              </a:ext>
            </a:extLst>
          </p:cNvPr>
          <p:cNvSpPr txBox="1"/>
          <p:nvPr/>
        </p:nvSpPr>
        <p:spPr>
          <a:xfrm>
            <a:off x="451413" y="4602468"/>
            <a:ext cx="3416320" cy="181588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並べ替え（ソート）</a:t>
            </a:r>
            <a:endParaRPr kumimoji="1" lang="en-US" altLang="ja-JP" sz="2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SELECT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FROM P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ORDER BY PRICE</a:t>
            </a: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6FB1B3D8-0141-4929-9A40-33D126BAFD9B}"/>
              </a:ext>
            </a:extLst>
          </p:cNvPr>
          <p:cNvSpPr txBox="1"/>
          <p:nvPr/>
        </p:nvSpPr>
        <p:spPr>
          <a:xfrm>
            <a:off x="4321711" y="3659233"/>
            <a:ext cx="3775393"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誰が、何を、いくらで買ったか</a:t>
            </a:r>
          </a:p>
        </p:txBody>
      </p:sp>
      <p:sp>
        <p:nvSpPr>
          <p:cNvPr id="13" name="テキスト ボックス 12">
            <a:extLst>
              <a:ext uri="{FF2B5EF4-FFF2-40B4-BE49-F238E27FC236}">
                <a16:creationId xmlns:a16="http://schemas.microsoft.com/office/drawing/2014/main" id="{3B9A4974-A363-4DC8-ADBF-309347743071}"/>
              </a:ext>
            </a:extLst>
          </p:cNvPr>
          <p:cNvSpPr txBox="1"/>
          <p:nvPr/>
        </p:nvSpPr>
        <p:spPr>
          <a:xfrm>
            <a:off x="4602181" y="6218295"/>
            <a:ext cx="2122697"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PRICE </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で並べ替え</a:t>
            </a:r>
          </a:p>
        </p:txBody>
      </p:sp>
      <p:pic>
        <p:nvPicPr>
          <p:cNvPr id="9" name="図 8">
            <a:extLst>
              <a:ext uri="{FF2B5EF4-FFF2-40B4-BE49-F238E27FC236}">
                <a16:creationId xmlns:a16="http://schemas.microsoft.com/office/drawing/2014/main" id="{17304826-48BA-45C0-8F51-7DB5D243E93D}"/>
              </a:ext>
            </a:extLst>
          </p:cNvPr>
          <p:cNvPicPr>
            <a:picLocks noChangeAspect="1"/>
          </p:cNvPicPr>
          <p:nvPr/>
        </p:nvPicPr>
        <p:blipFill>
          <a:blip r:embed="rId2"/>
          <a:stretch>
            <a:fillRect/>
          </a:stretch>
        </p:blipFill>
        <p:spPr>
          <a:xfrm>
            <a:off x="3803225" y="4714050"/>
            <a:ext cx="5268960" cy="1447060"/>
          </a:xfrm>
          <a:prstGeom prst="rect">
            <a:avLst/>
          </a:prstGeom>
        </p:spPr>
      </p:pic>
      <p:sp>
        <p:nvSpPr>
          <p:cNvPr id="3" name="正方形/長方形 2"/>
          <p:cNvSpPr/>
          <p:nvPr/>
        </p:nvSpPr>
        <p:spPr>
          <a:xfrm>
            <a:off x="1684494" y="816425"/>
            <a:ext cx="5570756" cy="52322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指定した属性についてソートする</a:t>
            </a:r>
          </a:p>
        </p:txBody>
      </p:sp>
    </p:spTree>
    <p:extLst>
      <p:ext uri="{BB962C8B-B14F-4D97-AF65-F5344CB8AC3E}">
        <p14:creationId xmlns:p14="http://schemas.microsoft.com/office/powerpoint/2010/main" val="4056338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01C484-92F9-457E-B0A7-DFC83A94F8AF}"/>
              </a:ext>
            </a:extLst>
          </p:cNvPr>
          <p:cNvSpPr>
            <a:spLocks noGrp="1"/>
          </p:cNvSpPr>
          <p:nvPr>
            <p:ph type="title"/>
          </p:nvPr>
        </p:nvSpPr>
        <p:spPr/>
        <p:txBody>
          <a:bodyPr>
            <a:normAutofit fontScale="90000"/>
          </a:bodyPr>
          <a:lstStyle/>
          <a:p>
            <a:r>
              <a:rPr lang="ja-JP" altLang="en-US" dirty="0"/>
              <a:t>副問い合わせ</a:t>
            </a:r>
            <a:endParaRPr kumimoji="1" lang="ja-JP" altLang="en-US" dirty="0"/>
          </a:p>
        </p:txBody>
      </p:sp>
      <p:sp>
        <p:nvSpPr>
          <p:cNvPr id="4" name="スライド番号プレースホルダー 3">
            <a:extLst>
              <a:ext uri="{FF2B5EF4-FFF2-40B4-BE49-F238E27FC236}">
                <a16:creationId xmlns:a16="http://schemas.microsoft.com/office/drawing/2014/main" id="{58B7D3DA-11C8-44E2-9F5F-C1E29536993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aphicFrame>
        <p:nvGraphicFramePr>
          <p:cNvPr id="5" name="表 4">
            <a:extLst>
              <a:ext uri="{FF2B5EF4-FFF2-40B4-BE49-F238E27FC236}">
                <a16:creationId xmlns:a16="http://schemas.microsoft.com/office/drawing/2014/main" id="{C9ED41BA-1D25-457A-80D2-CD231BE5F7DB}"/>
              </a:ext>
            </a:extLst>
          </p:cNvPr>
          <p:cNvGraphicFramePr>
            <a:graphicFrameLocks noGrp="1"/>
          </p:cNvGraphicFramePr>
          <p:nvPr/>
        </p:nvGraphicFramePr>
        <p:xfrm>
          <a:off x="3272708" y="447209"/>
          <a:ext cx="4870046" cy="1866900"/>
        </p:xfrm>
        <a:graphic>
          <a:graphicData uri="http://schemas.openxmlformats.org/drawingml/2006/table">
            <a:tbl>
              <a:tblPr firstRow="1" bandRow="1">
                <a:tableStyleId>{5C22544A-7EE6-4342-B048-85BDC9FD1C3A}</a:tableStyleId>
              </a:tblPr>
              <a:tblGrid>
                <a:gridCol w="1480413">
                  <a:extLst>
                    <a:ext uri="{9D8B030D-6E8A-4147-A177-3AD203B41FA5}">
                      <a16:colId xmlns:a16="http://schemas.microsoft.com/office/drawing/2014/main" val="20000"/>
                    </a:ext>
                  </a:extLst>
                </a:gridCol>
                <a:gridCol w="1865839">
                  <a:extLst>
                    <a:ext uri="{9D8B030D-6E8A-4147-A177-3AD203B41FA5}">
                      <a16:colId xmlns:a16="http://schemas.microsoft.com/office/drawing/2014/main" val="20001"/>
                    </a:ext>
                  </a:extLst>
                </a:gridCol>
                <a:gridCol w="1523794">
                  <a:extLst>
                    <a:ext uri="{9D8B030D-6E8A-4147-A177-3AD203B41FA5}">
                      <a16:colId xmlns:a16="http://schemas.microsoft.com/office/drawing/2014/main" val="20002"/>
                    </a:ext>
                  </a:extLst>
                </a:gridCol>
              </a:tblGrid>
              <a:tr h="252839">
                <a:tc>
                  <a:txBody>
                    <a:bodyPr/>
                    <a:lstStyle/>
                    <a:p>
                      <a:pPr algn="ctr"/>
                      <a:r>
                        <a:rPr kumimoji="1" lang="en-US" altLang="ja-JP" sz="2000" dirty="0">
                          <a:solidFill>
                            <a:schemeClr val="tx1"/>
                          </a:solidFill>
                          <a:latin typeface="メイリオ" panose="020B0604030504040204" pitchFamily="50" charset="-128"/>
                          <a:ea typeface="メイリオ" panose="020B0604030504040204" pitchFamily="50" charset="-128"/>
                        </a:rPr>
                        <a:t>CUST</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ctr"/>
                      <a:r>
                        <a:rPr kumimoji="1" lang="en-US" altLang="ja-JP" sz="2000" dirty="0">
                          <a:solidFill>
                            <a:schemeClr val="tx1"/>
                          </a:solidFill>
                          <a:latin typeface="メイリオ" panose="020B0604030504040204" pitchFamily="50" charset="-128"/>
                          <a:ea typeface="メイリオ" panose="020B0604030504040204" pitchFamily="50" charset="-128"/>
                        </a:rPr>
                        <a:t>PRODUCT</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ctr"/>
                      <a:r>
                        <a:rPr kumimoji="1" lang="en-US" altLang="ja-JP" sz="2000" dirty="0">
                          <a:solidFill>
                            <a:schemeClr val="tx1"/>
                          </a:solidFill>
                          <a:latin typeface="メイリオ" panose="020B0604030504040204" pitchFamily="50" charset="-128"/>
                          <a:ea typeface="メイリオ" panose="020B0604030504040204" pitchFamily="50" charset="-128"/>
                        </a:rPr>
                        <a:t>PRICE</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0"/>
                  </a:ext>
                </a:extLst>
              </a:tr>
              <a:tr h="365504">
                <a:tc>
                  <a:txBody>
                    <a:bodyPr/>
                    <a:lstStyle/>
                    <a:p>
                      <a:r>
                        <a:rPr kumimoji="1" lang="en-US" altLang="ja-JP" sz="2000" dirty="0">
                          <a:solidFill>
                            <a:schemeClr val="tx1"/>
                          </a:solidFill>
                          <a:latin typeface="メイリオ" panose="020B0604030504040204" pitchFamily="50" charset="-128"/>
                          <a:ea typeface="メイリオ" panose="020B0604030504040204" pitchFamily="50" charset="-128"/>
                        </a:rPr>
                        <a:t>100</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en-US" altLang="ja-JP" sz="2000" dirty="0">
                          <a:solidFill>
                            <a:schemeClr val="tx1"/>
                          </a:solidFill>
                          <a:latin typeface="メイリオ" panose="020B0604030504040204" pitchFamily="50" charset="-128"/>
                          <a:ea typeface="メイリオ" panose="020B0604030504040204" pitchFamily="50" charset="-128"/>
                        </a:rPr>
                        <a:t>P100</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20</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1"/>
                  </a:ext>
                </a:extLst>
              </a:tr>
              <a:tr h="252839">
                <a:tc>
                  <a:txBody>
                    <a:bodyPr/>
                    <a:lstStyle/>
                    <a:p>
                      <a:r>
                        <a:rPr kumimoji="1" lang="en-US" altLang="ja-JP" sz="2000" dirty="0">
                          <a:solidFill>
                            <a:schemeClr val="tx1"/>
                          </a:solidFill>
                          <a:latin typeface="メイリオ" panose="020B0604030504040204" pitchFamily="50" charset="-128"/>
                          <a:ea typeface="メイリオ" panose="020B0604030504040204" pitchFamily="50" charset="-128"/>
                        </a:rPr>
                        <a:t>101</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en-US" altLang="ja-JP" sz="2000" dirty="0">
                          <a:solidFill>
                            <a:schemeClr val="tx1"/>
                          </a:solidFill>
                          <a:latin typeface="メイリオ" panose="020B0604030504040204" pitchFamily="50" charset="-128"/>
                          <a:ea typeface="メイリオ" panose="020B0604030504040204" pitchFamily="50" charset="-128"/>
                        </a:rPr>
                        <a:t>P100</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30</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2"/>
                  </a:ext>
                </a:extLst>
              </a:tr>
              <a:tr h="252839">
                <a:tc>
                  <a:txBody>
                    <a:bodyPr/>
                    <a:lstStyle/>
                    <a:p>
                      <a:r>
                        <a:rPr kumimoji="1" lang="en-US" altLang="ja-JP" sz="2000" dirty="0">
                          <a:solidFill>
                            <a:schemeClr val="tx1"/>
                          </a:solidFill>
                          <a:latin typeface="メイリオ" panose="020B0604030504040204" pitchFamily="50" charset="-128"/>
                          <a:ea typeface="メイリオ" panose="020B0604030504040204" pitchFamily="50" charset="-128"/>
                        </a:rPr>
                        <a:t>101</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en-US" altLang="ja-JP" sz="2000" dirty="0">
                          <a:solidFill>
                            <a:schemeClr val="tx1"/>
                          </a:solidFill>
                          <a:latin typeface="メイリオ" panose="020B0604030504040204" pitchFamily="50" charset="-128"/>
                          <a:ea typeface="メイリオ" panose="020B0604030504040204" pitchFamily="50" charset="-128"/>
                        </a:rPr>
                        <a:t>X200</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1000</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87875803"/>
                  </a:ext>
                </a:extLst>
              </a:tr>
              <a:tr h="365504">
                <a:tc>
                  <a:txBody>
                    <a:bodyPr/>
                    <a:lstStyle/>
                    <a:p>
                      <a:r>
                        <a:rPr kumimoji="1" lang="en-US" altLang="ja-JP" sz="2000" dirty="0">
                          <a:solidFill>
                            <a:schemeClr val="tx1"/>
                          </a:solidFill>
                          <a:latin typeface="メイリオ" panose="020B0604030504040204" pitchFamily="50" charset="-128"/>
                          <a:ea typeface="メイリオ" panose="020B0604030504040204" pitchFamily="50" charset="-128"/>
                        </a:rPr>
                        <a:t>102</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en-US" altLang="ja-JP" sz="2000" dirty="0">
                          <a:solidFill>
                            <a:schemeClr val="tx1"/>
                          </a:solidFill>
                          <a:latin typeface="メイリオ" panose="020B0604030504040204" pitchFamily="50" charset="-128"/>
                          <a:ea typeface="メイリオ" panose="020B0604030504040204" pitchFamily="50" charset="-128"/>
                        </a:rPr>
                        <a:t>P300</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100</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3"/>
                  </a:ext>
                </a:extLst>
              </a:tr>
            </a:tbl>
          </a:graphicData>
        </a:graphic>
      </p:graphicFrame>
      <p:sp>
        <p:nvSpPr>
          <p:cNvPr id="6" name="テキスト ボックス 5">
            <a:extLst>
              <a:ext uri="{FF2B5EF4-FFF2-40B4-BE49-F238E27FC236}">
                <a16:creationId xmlns:a16="http://schemas.microsoft.com/office/drawing/2014/main" id="{F641352D-3BC9-4082-9800-E9F5A58D1C3A}"/>
              </a:ext>
            </a:extLst>
          </p:cNvPr>
          <p:cNvSpPr txBox="1"/>
          <p:nvPr/>
        </p:nvSpPr>
        <p:spPr>
          <a:xfrm>
            <a:off x="572857" y="903605"/>
            <a:ext cx="2339102" cy="95410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元のテーブル</a:t>
            </a:r>
            <a:endParaRPr kumimoji="1"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テーブル名</a:t>
            </a: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P</a:t>
            </a:r>
            <a:endPar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BE54377C-D291-4254-B3FB-B4E16966D0AC}"/>
              </a:ext>
            </a:extLst>
          </p:cNvPr>
          <p:cNvSpPr txBox="1"/>
          <p:nvPr/>
        </p:nvSpPr>
        <p:spPr>
          <a:xfrm>
            <a:off x="560033" y="2977402"/>
            <a:ext cx="2351926"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テーブル名</a:t>
            </a: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C</a:t>
            </a:r>
            <a:endPar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46C67AA9-1CC7-44C6-BD39-5F66A8F4563E}"/>
              </a:ext>
            </a:extLst>
          </p:cNvPr>
          <p:cNvSpPr txBox="1"/>
          <p:nvPr/>
        </p:nvSpPr>
        <p:spPr>
          <a:xfrm>
            <a:off x="4138378" y="2271499"/>
            <a:ext cx="3775393"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誰が、何を、いくらで買ったか</a:t>
            </a:r>
          </a:p>
        </p:txBody>
      </p:sp>
      <p:graphicFrame>
        <p:nvGraphicFramePr>
          <p:cNvPr id="9" name="表 8">
            <a:extLst>
              <a:ext uri="{FF2B5EF4-FFF2-40B4-BE49-F238E27FC236}">
                <a16:creationId xmlns:a16="http://schemas.microsoft.com/office/drawing/2014/main" id="{1F680014-A56D-4D12-8CCF-D93BCC247CB4}"/>
              </a:ext>
            </a:extLst>
          </p:cNvPr>
          <p:cNvGraphicFramePr>
            <a:graphicFrameLocks noGrp="1"/>
          </p:cNvGraphicFramePr>
          <p:nvPr/>
        </p:nvGraphicFramePr>
        <p:xfrm>
          <a:off x="3243252" y="2732926"/>
          <a:ext cx="5010397" cy="1493520"/>
        </p:xfrm>
        <a:graphic>
          <a:graphicData uri="http://schemas.openxmlformats.org/drawingml/2006/table">
            <a:tbl>
              <a:tblPr firstRow="1" bandRow="1">
                <a:tableStyleId>{5C22544A-7EE6-4342-B048-85BDC9FD1C3A}</a:tableStyleId>
              </a:tblPr>
              <a:tblGrid>
                <a:gridCol w="1447062">
                  <a:extLst>
                    <a:ext uri="{9D8B030D-6E8A-4147-A177-3AD203B41FA5}">
                      <a16:colId xmlns:a16="http://schemas.microsoft.com/office/drawing/2014/main" val="20000"/>
                    </a:ext>
                  </a:extLst>
                </a:gridCol>
                <a:gridCol w="1531811">
                  <a:extLst>
                    <a:ext uri="{9D8B030D-6E8A-4147-A177-3AD203B41FA5}">
                      <a16:colId xmlns:a16="http://schemas.microsoft.com/office/drawing/2014/main" val="20001"/>
                    </a:ext>
                  </a:extLst>
                </a:gridCol>
                <a:gridCol w="2031524">
                  <a:extLst>
                    <a:ext uri="{9D8B030D-6E8A-4147-A177-3AD203B41FA5}">
                      <a16:colId xmlns:a16="http://schemas.microsoft.com/office/drawing/2014/main" val="20002"/>
                    </a:ext>
                  </a:extLst>
                </a:gridCol>
              </a:tblGrid>
              <a:tr h="252839">
                <a:tc>
                  <a:txBody>
                    <a:bodyPr/>
                    <a:lstStyle/>
                    <a:p>
                      <a:pPr algn="ctr"/>
                      <a:r>
                        <a:rPr kumimoji="1" lang="en-US" altLang="ja-JP" sz="2000" dirty="0">
                          <a:solidFill>
                            <a:schemeClr val="tx1"/>
                          </a:solidFill>
                          <a:latin typeface="メイリオ" panose="020B0604030504040204" pitchFamily="50" charset="-128"/>
                          <a:ea typeface="メイリオ" panose="020B0604030504040204" pitchFamily="50" charset="-128"/>
                        </a:rPr>
                        <a:t>ID</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ctr"/>
                      <a:r>
                        <a:rPr kumimoji="1" lang="en-US" altLang="ja-JP" sz="2000" dirty="0">
                          <a:solidFill>
                            <a:schemeClr val="tx1"/>
                          </a:solidFill>
                          <a:latin typeface="メイリオ" panose="020B0604030504040204" pitchFamily="50" charset="-128"/>
                          <a:ea typeface="メイリオ" panose="020B0604030504040204" pitchFamily="50" charset="-128"/>
                        </a:rPr>
                        <a:t>NAME</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ctr"/>
                      <a:r>
                        <a:rPr kumimoji="1" lang="en-US" altLang="ja-JP" sz="2000" dirty="0">
                          <a:solidFill>
                            <a:schemeClr val="tx1"/>
                          </a:solidFill>
                          <a:latin typeface="メイリオ" panose="020B0604030504040204" pitchFamily="50" charset="-128"/>
                          <a:ea typeface="メイリオ" panose="020B0604030504040204" pitchFamily="50" charset="-128"/>
                        </a:rPr>
                        <a:t>MEMBER</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0"/>
                  </a:ext>
                </a:extLst>
              </a:tr>
              <a:tr h="365504">
                <a:tc>
                  <a:txBody>
                    <a:bodyPr/>
                    <a:lstStyle/>
                    <a:p>
                      <a:r>
                        <a:rPr kumimoji="1" lang="en-US" altLang="ja-JP" sz="2000" dirty="0">
                          <a:solidFill>
                            <a:schemeClr val="tx1"/>
                          </a:solidFill>
                          <a:latin typeface="メイリオ" panose="020B0604030504040204" pitchFamily="50" charset="-128"/>
                          <a:ea typeface="メイリオ" panose="020B0604030504040204" pitchFamily="50" charset="-128"/>
                        </a:rPr>
                        <a:t>100</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en-US" altLang="ja-JP" sz="2000" dirty="0">
                          <a:solidFill>
                            <a:schemeClr val="tx1"/>
                          </a:solidFill>
                          <a:latin typeface="メイリオ" panose="020B0604030504040204" pitchFamily="50" charset="-128"/>
                          <a:ea typeface="メイリオ" panose="020B0604030504040204" pitchFamily="50" charset="-128"/>
                        </a:rPr>
                        <a:t>BBB</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2023/10/02</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1"/>
                  </a:ext>
                </a:extLst>
              </a:tr>
              <a:tr h="252839">
                <a:tc>
                  <a:txBody>
                    <a:bodyPr/>
                    <a:lstStyle/>
                    <a:p>
                      <a:r>
                        <a:rPr kumimoji="1" lang="en-US" altLang="ja-JP" sz="2000" dirty="0">
                          <a:solidFill>
                            <a:schemeClr val="tx1"/>
                          </a:solidFill>
                          <a:latin typeface="メイリオ" panose="020B0604030504040204" pitchFamily="50" charset="-128"/>
                          <a:ea typeface="メイリオ" panose="020B0604030504040204" pitchFamily="50" charset="-128"/>
                        </a:rPr>
                        <a:t>101</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en-US" altLang="ja-JP" sz="2000" dirty="0">
                          <a:solidFill>
                            <a:schemeClr val="tx1"/>
                          </a:solidFill>
                          <a:latin typeface="メイリオ" panose="020B0604030504040204" pitchFamily="50" charset="-128"/>
                          <a:ea typeface="メイリオ" panose="020B0604030504040204" pitchFamily="50" charset="-128"/>
                        </a:rPr>
                        <a:t>AAA</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2023/10/10</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2"/>
                  </a:ext>
                </a:extLst>
              </a:tr>
              <a:tr h="365504">
                <a:tc>
                  <a:txBody>
                    <a:bodyPr/>
                    <a:lstStyle/>
                    <a:p>
                      <a:r>
                        <a:rPr kumimoji="1" lang="en-US" altLang="ja-JP" sz="2000" dirty="0">
                          <a:solidFill>
                            <a:schemeClr val="tx1"/>
                          </a:solidFill>
                          <a:latin typeface="メイリオ" panose="020B0604030504040204" pitchFamily="50" charset="-128"/>
                          <a:ea typeface="メイリオ" panose="020B0604030504040204" pitchFamily="50" charset="-128"/>
                        </a:rPr>
                        <a:t>102</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en-US" altLang="ja-JP" sz="2000" dirty="0">
                          <a:solidFill>
                            <a:schemeClr val="tx1"/>
                          </a:solidFill>
                          <a:latin typeface="メイリオ" panose="020B0604030504040204" pitchFamily="50" charset="-128"/>
                          <a:ea typeface="メイリオ" panose="020B0604030504040204" pitchFamily="50" charset="-128"/>
                        </a:rPr>
                        <a:t>CCC</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r"/>
                      <a:r>
                        <a:rPr kumimoji="1" lang="en-US" altLang="ja-JP" sz="2000">
                          <a:solidFill>
                            <a:schemeClr val="tx1"/>
                          </a:solidFill>
                          <a:latin typeface="メイリオ" panose="020B0604030504040204" pitchFamily="50" charset="-128"/>
                          <a:ea typeface="メイリオ" panose="020B0604030504040204" pitchFamily="50" charset="-128"/>
                        </a:rPr>
                        <a:t>2023/10/15</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3"/>
                  </a:ext>
                </a:extLst>
              </a:tr>
            </a:tbl>
          </a:graphicData>
        </a:graphic>
      </p:graphicFrame>
      <p:sp>
        <p:nvSpPr>
          <p:cNvPr id="10" name="テキスト ボックス 9">
            <a:extLst>
              <a:ext uri="{FF2B5EF4-FFF2-40B4-BE49-F238E27FC236}">
                <a16:creationId xmlns:a16="http://schemas.microsoft.com/office/drawing/2014/main" id="{86839F49-EB91-42DD-8BF7-2A4655084DA3}"/>
              </a:ext>
            </a:extLst>
          </p:cNvPr>
          <p:cNvSpPr txBox="1"/>
          <p:nvPr/>
        </p:nvSpPr>
        <p:spPr>
          <a:xfrm>
            <a:off x="4210695" y="4173043"/>
            <a:ext cx="3518912"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名簿（番号と氏名と入会日）</a:t>
            </a:r>
          </a:p>
        </p:txBody>
      </p:sp>
      <p:sp>
        <p:nvSpPr>
          <p:cNvPr id="11" name="テキスト ボックス 10">
            <a:extLst>
              <a:ext uri="{FF2B5EF4-FFF2-40B4-BE49-F238E27FC236}">
                <a16:creationId xmlns:a16="http://schemas.microsoft.com/office/drawing/2014/main" id="{25A3EED0-69AA-49C6-94B7-580CD91D19D2}"/>
              </a:ext>
            </a:extLst>
          </p:cNvPr>
          <p:cNvSpPr txBox="1"/>
          <p:nvPr/>
        </p:nvSpPr>
        <p:spPr>
          <a:xfrm>
            <a:off x="153492" y="3791864"/>
            <a:ext cx="4127861" cy="310854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副問い合わせ</a:t>
            </a:r>
            <a:endParaRPr kumimoji="1"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SELECT NAME</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FROM C</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WHERE ID IN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(SELECT CUST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FROM P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WHERE PRODUCT='P100');</a:t>
            </a:r>
            <a:endPar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3" name="図 2">
            <a:extLst>
              <a:ext uri="{FF2B5EF4-FFF2-40B4-BE49-F238E27FC236}">
                <a16:creationId xmlns:a16="http://schemas.microsoft.com/office/drawing/2014/main" id="{ADB46648-38C2-4C6E-BC8B-5ED71E4C59D6}"/>
              </a:ext>
            </a:extLst>
          </p:cNvPr>
          <p:cNvPicPr>
            <a:picLocks noChangeAspect="1"/>
          </p:cNvPicPr>
          <p:nvPr/>
        </p:nvPicPr>
        <p:blipFill>
          <a:blip r:embed="rId2"/>
          <a:stretch>
            <a:fillRect/>
          </a:stretch>
        </p:blipFill>
        <p:spPr>
          <a:xfrm>
            <a:off x="4745263" y="4954332"/>
            <a:ext cx="3168508" cy="1273420"/>
          </a:xfrm>
          <a:prstGeom prst="rect">
            <a:avLst/>
          </a:prstGeom>
        </p:spPr>
      </p:pic>
      <p:sp>
        <p:nvSpPr>
          <p:cNvPr id="13" name="テキスト ボックス 12">
            <a:extLst>
              <a:ext uri="{FF2B5EF4-FFF2-40B4-BE49-F238E27FC236}">
                <a16:creationId xmlns:a16="http://schemas.microsoft.com/office/drawing/2014/main" id="{6760F88A-F28B-46A0-95FE-2C5A57A1FDFC}"/>
              </a:ext>
            </a:extLst>
          </p:cNvPr>
          <p:cNvSpPr txBox="1"/>
          <p:nvPr/>
        </p:nvSpPr>
        <p:spPr>
          <a:xfrm>
            <a:off x="4734737" y="6231430"/>
            <a:ext cx="2816797"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P100</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を買ったのは誰？</a:t>
            </a:r>
          </a:p>
        </p:txBody>
      </p:sp>
    </p:spTree>
    <p:extLst>
      <p:ext uri="{BB962C8B-B14F-4D97-AF65-F5344CB8AC3E}">
        <p14:creationId xmlns:p14="http://schemas.microsoft.com/office/powerpoint/2010/main" val="15712724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C0F0BE-FDAE-6C98-83ED-53B6BF55FDE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0484865-F2F0-AF83-440D-B1402EC9B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E91B175-EEE5-7969-F995-1E8C10A4B8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625E40B8-D919-73C5-6EFB-B0DA0112EAEC}"/>
              </a:ext>
            </a:extLst>
          </p:cNvPr>
          <p:cNvSpPr>
            <a:spLocks noGrp="1"/>
          </p:cNvSpPr>
          <p:nvPr>
            <p:ph type="ctrTitle"/>
          </p:nvPr>
        </p:nvSpPr>
        <p:spPr>
          <a:xfrm>
            <a:off x="174661" y="1321056"/>
            <a:ext cx="8804952" cy="1991979"/>
          </a:xfrm>
        </p:spPr>
        <p:txBody>
          <a:bodyPr anchor="b">
            <a:normAutofit/>
          </a:bodyPr>
          <a:lstStyle/>
          <a:p>
            <a:r>
              <a:rPr lang="en-US" altLang="ja-JP" sz="4500" dirty="0">
                <a:solidFill>
                  <a:schemeClr val="tx2"/>
                </a:solidFill>
              </a:rPr>
              <a:t>15-5</a:t>
            </a:r>
            <a:r>
              <a:rPr lang="ja-JP" altLang="en-US" sz="4500" dirty="0">
                <a:solidFill>
                  <a:schemeClr val="tx2"/>
                </a:solidFill>
              </a:rPr>
              <a:t>．主キーと外部キー</a:t>
            </a:r>
          </a:p>
        </p:txBody>
      </p:sp>
      <p:grpSp>
        <p:nvGrpSpPr>
          <p:cNvPr id="13" name="Group 12">
            <a:extLst>
              <a:ext uri="{FF2B5EF4-FFF2-40B4-BE49-F238E27FC236}">
                <a16:creationId xmlns:a16="http://schemas.microsoft.com/office/drawing/2014/main" id="{A6AC93B6-F3DF-C1CD-8A26-AB3F958BE9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CA45C47E-7797-266E-A3E4-4CB8E33EB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DC73B504-41BA-E555-200B-63872439C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FA57685E-FCA1-5CBD-8BD6-CF68C325C5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2E945A7-88FB-378C-4BA4-BBE79177E1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057BFE09-8968-51EE-580F-BD7FFAD294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538BFAB9-3569-DE8A-6CEA-F02D1C4B95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FC3E91B0-C94C-6304-017C-02AB760287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932C11DA-074E-2208-71C4-A5C887DDF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553C5129-9D14-4809-F1BF-E2A01F71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a:extLst>
              <a:ext uri="{FF2B5EF4-FFF2-40B4-BE49-F238E27FC236}">
                <a16:creationId xmlns:a16="http://schemas.microsoft.com/office/drawing/2014/main" id="{CB778DEC-3E58-BC87-8CD9-C4BBAC4880EA}"/>
              </a:ext>
            </a:extLst>
          </p:cNvPr>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45</a:t>
            </a:fld>
            <a:endParaRPr kumimoji="0" lang="ja-JP"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29725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6C739A-9DAF-680C-7B90-5DDDE1C584C2}"/>
              </a:ext>
            </a:extLst>
          </p:cNvPr>
          <p:cNvSpPr>
            <a:spLocks noGrp="1"/>
          </p:cNvSpPr>
          <p:nvPr>
            <p:ph type="title"/>
          </p:nvPr>
        </p:nvSpPr>
        <p:spPr/>
        <p:txBody>
          <a:bodyPr>
            <a:normAutofit fontScale="90000"/>
          </a:bodyPr>
          <a:lstStyle/>
          <a:p>
            <a:r>
              <a:rPr kumimoji="1" lang="ja-JP" altLang="en-US" dirty="0"/>
              <a:t>主キー</a:t>
            </a:r>
          </a:p>
        </p:txBody>
      </p:sp>
      <p:sp>
        <p:nvSpPr>
          <p:cNvPr id="3" name="コンテンツ プレースホルダー 2">
            <a:extLst>
              <a:ext uri="{FF2B5EF4-FFF2-40B4-BE49-F238E27FC236}">
                <a16:creationId xmlns:a16="http://schemas.microsoft.com/office/drawing/2014/main" id="{419A5AD5-202F-F55E-5E37-8D146711A72A}"/>
              </a:ext>
            </a:extLst>
          </p:cNvPr>
          <p:cNvSpPr>
            <a:spLocks noGrp="1"/>
          </p:cNvSpPr>
          <p:nvPr>
            <p:ph idx="1"/>
          </p:nvPr>
        </p:nvSpPr>
        <p:spPr/>
        <p:txBody>
          <a:bodyPr/>
          <a:lstStyle/>
          <a:p>
            <a:r>
              <a:rPr kumimoji="1" lang="ja-JP" altLang="en-US" b="1" dirty="0"/>
              <a:t>主キー</a:t>
            </a:r>
            <a:r>
              <a:rPr kumimoji="1" lang="ja-JP" altLang="en-US" dirty="0"/>
              <a:t>は、</a:t>
            </a:r>
            <a:r>
              <a:rPr kumimoji="1" lang="ja-JP" altLang="en-US" b="1" dirty="0"/>
              <a:t>テーブルの各行を識別する</a:t>
            </a:r>
            <a:r>
              <a:rPr kumimoji="1" lang="ja-JP" altLang="en-US" dirty="0"/>
              <a:t>ためのキー</a:t>
            </a:r>
          </a:p>
        </p:txBody>
      </p:sp>
      <p:sp>
        <p:nvSpPr>
          <p:cNvPr id="4" name="スライド番号プレースホルダー 3">
            <a:extLst>
              <a:ext uri="{FF2B5EF4-FFF2-40B4-BE49-F238E27FC236}">
                <a16:creationId xmlns:a16="http://schemas.microsoft.com/office/drawing/2014/main" id="{4D163E12-91B0-7A2E-1F40-744521ED307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0683DD05-131F-3E27-A013-A1A7E1C1D933}"/>
              </a:ext>
            </a:extLst>
          </p:cNvPr>
          <p:cNvSpPr txBox="1"/>
          <p:nvPr/>
        </p:nvSpPr>
        <p:spPr>
          <a:xfrm>
            <a:off x="2384317" y="4621726"/>
            <a:ext cx="3355406"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ID</a:t>
            </a:r>
            <a:r>
              <a:rPr kumimoji="1" lang="ja-JP" altLang="en-US"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属性は主キーである</a:t>
            </a:r>
          </a:p>
        </p:txBody>
      </p:sp>
      <p:graphicFrame>
        <p:nvGraphicFramePr>
          <p:cNvPr id="8" name="表 7">
            <a:extLst>
              <a:ext uri="{FF2B5EF4-FFF2-40B4-BE49-F238E27FC236}">
                <a16:creationId xmlns:a16="http://schemas.microsoft.com/office/drawing/2014/main" id="{F8D7B304-D8A9-B978-4F5A-072ABC899EA1}"/>
              </a:ext>
            </a:extLst>
          </p:cNvPr>
          <p:cNvGraphicFramePr>
            <a:graphicFrameLocks noGrp="1"/>
          </p:cNvGraphicFramePr>
          <p:nvPr/>
        </p:nvGraphicFramePr>
        <p:xfrm>
          <a:off x="1697276" y="1898179"/>
          <a:ext cx="3789123" cy="1981200"/>
        </p:xfrm>
        <a:graphic>
          <a:graphicData uri="http://schemas.openxmlformats.org/drawingml/2006/table">
            <a:tbl>
              <a:tblPr firstRow="1" bandRow="1">
                <a:tableStyleId>{5C22544A-7EE6-4342-B048-85BDC9FD1C3A}</a:tableStyleId>
              </a:tblPr>
              <a:tblGrid>
                <a:gridCol w="987795">
                  <a:extLst>
                    <a:ext uri="{9D8B030D-6E8A-4147-A177-3AD203B41FA5}">
                      <a16:colId xmlns:a16="http://schemas.microsoft.com/office/drawing/2014/main" val="20000"/>
                    </a:ext>
                  </a:extLst>
                </a:gridCol>
                <a:gridCol w="1538287">
                  <a:extLst>
                    <a:ext uri="{9D8B030D-6E8A-4147-A177-3AD203B41FA5}">
                      <a16:colId xmlns:a16="http://schemas.microsoft.com/office/drawing/2014/main" val="20001"/>
                    </a:ext>
                  </a:extLst>
                </a:gridCol>
                <a:gridCol w="1263041">
                  <a:extLst>
                    <a:ext uri="{9D8B030D-6E8A-4147-A177-3AD203B41FA5}">
                      <a16:colId xmlns:a16="http://schemas.microsoft.com/office/drawing/2014/main" val="20002"/>
                    </a:ext>
                  </a:extLst>
                </a:gridCol>
              </a:tblGrid>
              <a:tr h="388620">
                <a:tc>
                  <a:txBody>
                    <a:bodyPr/>
                    <a:lstStyle/>
                    <a:p>
                      <a:pPr algn="ctr"/>
                      <a:r>
                        <a:rPr kumimoji="1" lang="en-US" altLang="ja-JP" sz="2800" dirty="0"/>
                        <a:t>ID</a:t>
                      </a:r>
                      <a:endParaRPr kumimoji="1" lang="ja-JP" altLang="en-US" sz="2800" dirty="0"/>
                    </a:p>
                  </a:txBody>
                  <a:tcPr marL="68580" marR="68580" marT="34290" marB="34290"/>
                </a:tc>
                <a:tc>
                  <a:txBody>
                    <a:bodyPr/>
                    <a:lstStyle/>
                    <a:p>
                      <a:pPr algn="ctr"/>
                      <a:r>
                        <a:rPr kumimoji="1" lang="ja-JP" altLang="en-US" sz="2800" dirty="0"/>
                        <a:t>商品名</a:t>
                      </a:r>
                    </a:p>
                  </a:txBody>
                  <a:tcPr marL="68580" marR="68580" marT="34290" marB="34290"/>
                </a:tc>
                <a:tc>
                  <a:txBody>
                    <a:bodyPr/>
                    <a:lstStyle/>
                    <a:p>
                      <a:pPr algn="ctr"/>
                      <a:r>
                        <a:rPr kumimoji="1" lang="ja-JP" altLang="en-US" sz="2800" dirty="0"/>
                        <a:t>単価</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en-US" altLang="ja-JP" sz="2800" dirty="0"/>
                        <a:t>1</a:t>
                      </a:r>
                      <a:endParaRPr kumimoji="1" lang="ja-JP" altLang="en-US" sz="2800" dirty="0"/>
                    </a:p>
                  </a:txBody>
                  <a:tcPr marL="68580" marR="68580" marT="34290" marB="34290">
                    <a:solidFill>
                      <a:srgbClr val="FF0000">
                        <a:alpha val="15000"/>
                      </a:srgbClr>
                    </a:solidFill>
                  </a:tcPr>
                </a:tc>
                <a:tc>
                  <a:txBody>
                    <a:bodyPr/>
                    <a:lstStyle/>
                    <a:p>
                      <a:pPr algn="r"/>
                      <a:r>
                        <a:rPr kumimoji="1" lang="ja-JP" altLang="en-US" sz="2800" dirty="0"/>
                        <a:t>みかん</a:t>
                      </a:r>
                    </a:p>
                  </a:txBody>
                  <a:tcPr marL="68580" marR="68580" marT="34290" marB="34290">
                    <a:solidFill>
                      <a:srgbClr val="FF0000">
                        <a:alpha val="15000"/>
                      </a:srgbClr>
                    </a:solidFill>
                  </a:tcPr>
                </a:tc>
                <a:tc>
                  <a:txBody>
                    <a:bodyPr/>
                    <a:lstStyle/>
                    <a:p>
                      <a:pPr algn="r"/>
                      <a:r>
                        <a:rPr kumimoji="1" lang="en-US" altLang="ja-JP" sz="2800" dirty="0"/>
                        <a:t>50</a:t>
                      </a:r>
                      <a:endParaRPr kumimoji="1" lang="ja-JP" altLang="en-US" sz="2800" dirty="0"/>
                    </a:p>
                  </a:txBody>
                  <a:tcPr marL="68580" marR="68580" marT="34290" marB="34290">
                    <a:solidFill>
                      <a:srgbClr val="FF0000">
                        <a:alpha val="15000"/>
                      </a:srgbClr>
                    </a:solidFill>
                  </a:tcPr>
                </a:tc>
                <a:extLst>
                  <a:ext uri="{0D108BD9-81ED-4DB2-BD59-A6C34878D82A}">
                    <a16:rowId xmlns:a16="http://schemas.microsoft.com/office/drawing/2014/main" val="10001"/>
                  </a:ext>
                </a:extLst>
              </a:tr>
              <a:tr h="0">
                <a:tc>
                  <a:txBody>
                    <a:bodyPr/>
                    <a:lstStyle/>
                    <a:p>
                      <a:pPr algn="r"/>
                      <a:r>
                        <a:rPr kumimoji="1" lang="en-US" altLang="ja-JP" sz="2800" dirty="0"/>
                        <a:t>2</a:t>
                      </a:r>
                      <a:endParaRPr kumimoji="1" lang="ja-JP" altLang="en-US" sz="2800" dirty="0"/>
                    </a:p>
                  </a:txBody>
                  <a:tcPr marL="68580" marR="68580" marT="34290" marB="34290">
                    <a:solidFill>
                      <a:srgbClr val="FFC000">
                        <a:alpha val="20000"/>
                      </a:srgbClr>
                    </a:solidFill>
                  </a:tcPr>
                </a:tc>
                <a:tc>
                  <a:txBody>
                    <a:bodyPr/>
                    <a:lstStyle/>
                    <a:p>
                      <a:pPr algn="r"/>
                      <a:r>
                        <a:rPr kumimoji="1" lang="ja-JP" altLang="en-US" sz="2800" dirty="0"/>
                        <a:t>りんご</a:t>
                      </a:r>
                    </a:p>
                  </a:txBody>
                  <a:tcPr marL="68580" marR="68580" marT="34290" marB="34290">
                    <a:solidFill>
                      <a:srgbClr val="FFC000">
                        <a:alpha val="20000"/>
                      </a:srgbClr>
                    </a:solidFill>
                  </a:tcPr>
                </a:tc>
                <a:tc>
                  <a:txBody>
                    <a:bodyPr/>
                    <a:lstStyle/>
                    <a:p>
                      <a:pPr algn="r"/>
                      <a:r>
                        <a:rPr kumimoji="1" lang="en-US" altLang="ja-JP" sz="2800" dirty="0"/>
                        <a:t>100</a:t>
                      </a:r>
                      <a:endParaRPr kumimoji="1" lang="ja-JP" altLang="en-US" sz="2800" dirty="0"/>
                    </a:p>
                  </a:txBody>
                  <a:tcPr marL="68580" marR="68580" marT="34290" marB="34290">
                    <a:solidFill>
                      <a:srgbClr val="FFC000">
                        <a:alpha val="20000"/>
                      </a:srgbClr>
                    </a:solidFill>
                  </a:tcPr>
                </a:tc>
                <a:extLst>
                  <a:ext uri="{0D108BD9-81ED-4DB2-BD59-A6C34878D82A}">
                    <a16:rowId xmlns:a16="http://schemas.microsoft.com/office/drawing/2014/main" val="10002"/>
                  </a:ext>
                </a:extLst>
              </a:tr>
              <a:tr h="388620">
                <a:tc>
                  <a:txBody>
                    <a:bodyPr/>
                    <a:lstStyle/>
                    <a:p>
                      <a:pPr algn="r"/>
                      <a:r>
                        <a:rPr kumimoji="1" lang="en-US" altLang="ja-JP" sz="2800" dirty="0"/>
                        <a:t>3</a:t>
                      </a:r>
                      <a:endParaRPr kumimoji="1" lang="ja-JP" altLang="en-US" sz="2800" dirty="0"/>
                    </a:p>
                  </a:txBody>
                  <a:tcPr marL="68580" marR="68580" marT="34290" marB="34290">
                    <a:solidFill>
                      <a:srgbClr val="7030A0">
                        <a:alpha val="20000"/>
                      </a:srgbClr>
                    </a:solidFill>
                  </a:tcPr>
                </a:tc>
                <a:tc>
                  <a:txBody>
                    <a:bodyPr/>
                    <a:lstStyle/>
                    <a:p>
                      <a:pPr algn="r"/>
                      <a:r>
                        <a:rPr kumimoji="1" lang="ja-JP" altLang="en-US" sz="2800" dirty="0"/>
                        <a:t>メロン</a:t>
                      </a:r>
                    </a:p>
                  </a:txBody>
                  <a:tcPr marL="68580" marR="68580" marT="34290" marB="34290">
                    <a:solidFill>
                      <a:srgbClr val="7030A0">
                        <a:alpha val="20000"/>
                      </a:srgbClr>
                    </a:solidFill>
                  </a:tcPr>
                </a:tc>
                <a:tc>
                  <a:txBody>
                    <a:bodyPr/>
                    <a:lstStyle/>
                    <a:p>
                      <a:pPr algn="r"/>
                      <a:r>
                        <a:rPr kumimoji="1" lang="en-US" altLang="ja-JP" sz="2800" dirty="0"/>
                        <a:t>500</a:t>
                      </a:r>
                      <a:endParaRPr kumimoji="1" lang="ja-JP" altLang="en-US" sz="2800" dirty="0"/>
                    </a:p>
                  </a:txBody>
                  <a:tcPr marL="68580" marR="68580" marT="34290" marB="34290">
                    <a:solidFill>
                      <a:srgbClr val="7030A0">
                        <a:alpha val="20000"/>
                      </a:srgbClr>
                    </a:solidFill>
                  </a:tcPr>
                </a:tc>
                <a:extLst>
                  <a:ext uri="{0D108BD9-81ED-4DB2-BD59-A6C34878D82A}">
                    <a16:rowId xmlns:a16="http://schemas.microsoft.com/office/drawing/2014/main" val="10003"/>
                  </a:ext>
                </a:extLst>
              </a:tr>
            </a:tbl>
          </a:graphicData>
        </a:graphic>
      </p:graphicFrame>
      <p:sp>
        <p:nvSpPr>
          <p:cNvPr id="7" name="正方形/長方形 6">
            <a:extLst>
              <a:ext uri="{FF2B5EF4-FFF2-40B4-BE49-F238E27FC236}">
                <a16:creationId xmlns:a16="http://schemas.microsoft.com/office/drawing/2014/main" id="{140D6461-BAC8-0A97-5470-32F003A685EE}"/>
              </a:ext>
            </a:extLst>
          </p:cNvPr>
          <p:cNvSpPr/>
          <p:nvPr/>
        </p:nvSpPr>
        <p:spPr>
          <a:xfrm>
            <a:off x="1681930" y="1833844"/>
            <a:ext cx="950656" cy="2311807"/>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556450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SQL </a:t>
            </a:r>
            <a:r>
              <a:rPr lang="ja-JP" altLang="en-US" dirty="0"/>
              <a:t>によるテーブル定義</a:t>
            </a:r>
            <a:endParaRPr kumimoji="1" lang="ja-JP" altLang="en-US" dirty="0"/>
          </a:p>
        </p:txBody>
      </p:sp>
      <p:sp>
        <p:nvSpPr>
          <p:cNvPr id="3" name="コンテンツ プレースホルダー 2"/>
          <p:cNvSpPr>
            <a:spLocks noGrp="1"/>
          </p:cNvSpPr>
          <p:nvPr>
            <p:ph idx="1"/>
          </p:nvPr>
        </p:nvSpPr>
        <p:spPr>
          <a:xfrm>
            <a:off x="321845" y="730015"/>
            <a:ext cx="8461208" cy="5875223"/>
          </a:xfrm>
        </p:spPr>
        <p:txBody>
          <a:bodyPr>
            <a:normAutofit/>
          </a:bodyPr>
          <a:lstStyle/>
          <a:p>
            <a:r>
              <a:rPr lang="ja-JP" altLang="en-US" sz="2400" b="1" dirty="0"/>
              <a:t>テーブル名</a:t>
            </a:r>
            <a:r>
              <a:rPr lang="ja-JP" altLang="en-US" sz="2400" dirty="0"/>
              <a:t>：</a:t>
            </a:r>
            <a:r>
              <a:rPr lang="ja-JP" altLang="en-US" sz="2400" b="1" dirty="0">
                <a:solidFill>
                  <a:srgbClr val="C00000"/>
                </a:solidFill>
              </a:rPr>
              <a:t>商品</a:t>
            </a:r>
            <a:endParaRPr lang="en-US" altLang="ja-JP" sz="2400" b="1" dirty="0">
              <a:solidFill>
                <a:srgbClr val="C00000"/>
              </a:solidFill>
            </a:endParaRPr>
          </a:p>
          <a:p>
            <a:r>
              <a:rPr lang="ja-JP" altLang="en-US" sz="2400" b="1" dirty="0"/>
              <a:t>属性名</a:t>
            </a:r>
            <a:r>
              <a:rPr lang="ja-JP" altLang="en-US" sz="2400" dirty="0"/>
              <a:t>：</a:t>
            </a:r>
            <a:r>
              <a:rPr lang="en-US" altLang="ja-JP" sz="2400" b="1" dirty="0">
                <a:solidFill>
                  <a:srgbClr val="C00000"/>
                </a:solidFill>
              </a:rPr>
              <a:t>ID</a:t>
            </a:r>
            <a:r>
              <a:rPr lang="ja-JP" altLang="en-US" sz="2400" b="1" dirty="0" err="1">
                <a:solidFill>
                  <a:srgbClr val="C00000"/>
                </a:solidFill>
              </a:rPr>
              <a:t>、</a:t>
            </a:r>
            <a:r>
              <a:rPr lang="ja-JP" altLang="en-US" sz="2400" b="1" dirty="0">
                <a:solidFill>
                  <a:srgbClr val="C00000"/>
                </a:solidFill>
              </a:rPr>
              <a:t>商品名、単価</a:t>
            </a:r>
            <a:endParaRPr lang="en-US" altLang="ja-JP" sz="2400" b="1" dirty="0">
              <a:solidFill>
                <a:srgbClr val="C00000"/>
              </a:solidFill>
            </a:endParaRPr>
          </a:p>
          <a:p>
            <a:r>
              <a:rPr lang="ja-JP" altLang="en-US" sz="2400" b="1" dirty="0"/>
              <a:t>属性のデータ型</a:t>
            </a:r>
            <a:r>
              <a:rPr lang="ja-JP" altLang="en-US" sz="2400" dirty="0"/>
              <a:t>：</a:t>
            </a:r>
            <a:r>
              <a:rPr lang="ja-JP" altLang="en-US" sz="2400" b="1" dirty="0">
                <a:solidFill>
                  <a:srgbClr val="C00000"/>
                </a:solidFill>
              </a:rPr>
              <a:t>数値、テキスト、数値</a:t>
            </a:r>
            <a:endParaRPr lang="en-US" altLang="ja-JP" sz="2400" b="1" dirty="0">
              <a:solidFill>
                <a:srgbClr val="C00000"/>
              </a:solidFill>
            </a:endParaRPr>
          </a:p>
          <a:p>
            <a:r>
              <a:rPr kumimoji="1" lang="ja-JP" altLang="en-US" sz="2400" dirty="0"/>
              <a:t>データの</a:t>
            </a:r>
            <a:r>
              <a:rPr lang="ja-JP" altLang="en-US" sz="2400" dirty="0"/>
              <a:t>整合</a:t>
            </a:r>
            <a:r>
              <a:rPr kumimoji="1" lang="ja-JP" altLang="en-US" sz="2400" dirty="0"/>
              <a:t>性を保つための</a:t>
            </a:r>
            <a:r>
              <a:rPr kumimoji="1" lang="ja-JP" altLang="en-US" sz="2400" b="1" dirty="0"/>
              <a:t>制約</a:t>
            </a:r>
            <a:r>
              <a:rPr kumimoji="1" lang="ja-JP" altLang="en-US" sz="2400" dirty="0"/>
              <a:t>：</a:t>
            </a:r>
            <a:r>
              <a:rPr kumimoji="1" lang="ja-JP" altLang="en-US" sz="2400" b="1" u="sng" dirty="0">
                <a:solidFill>
                  <a:srgbClr val="C00000"/>
                </a:solidFill>
              </a:rPr>
              <a:t>主キー制約</a:t>
            </a:r>
            <a:endParaRPr kumimoji="1" lang="en-US" altLang="ja-JP" sz="2400" b="1" u="sng" dirty="0">
              <a:solidFill>
                <a:srgbClr val="C00000"/>
              </a:solidFill>
            </a:endParaRPr>
          </a:p>
          <a:p>
            <a:endParaRPr lang="en-US" altLang="ja-JP"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1" name="テキスト ボックス 10">
            <a:extLst>
              <a:ext uri="{FF2B5EF4-FFF2-40B4-BE49-F238E27FC236}">
                <a16:creationId xmlns:a16="http://schemas.microsoft.com/office/drawing/2014/main" id="{30420F57-4C5C-6EF9-3486-5D7B075DC985}"/>
              </a:ext>
            </a:extLst>
          </p:cNvPr>
          <p:cNvSpPr txBox="1"/>
          <p:nvPr/>
        </p:nvSpPr>
        <p:spPr>
          <a:xfrm>
            <a:off x="1292090" y="3244214"/>
            <a:ext cx="6040548" cy="1815882"/>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CREATE TABLE </a:t>
            </a:r>
            <a:r>
              <a:rPr kumimoji="1"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 </a:t>
            </a:r>
            <a:r>
              <a:rPr kumimoji="1"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ID</a:t>
            </a:r>
            <a:r>
              <a:rPr kumimoji="1"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8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a:t>
            </a:r>
            <a:r>
              <a:rPr kumimoji="1" lang="ja-JP" altLang="en-US" sz="28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8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PRIMAY KEY</a:t>
            </a:r>
            <a:r>
              <a:rPr kumimoji="1"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商品名 </a:t>
            </a:r>
            <a:r>
              <a:rPr kumimoji="1" lang="en-US" altLang="ja-JP" sz="28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TEXT,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単価 </a:t>
            </a:r>
            <a:r>
              <a:rPr kumimoji="1" lang="en-US" altLang="ja-JP" sz="28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a:t>
            </a:r>
            <a:r>
              <a:rPr kumimoji="1"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p:txBody>
      </p:sp>
    </p:spTree>
    <p:extLst>
      <p:ext uri="{BB962C8B-B14F-4D97-AF65-F5344CB8AC3E}">
        <p14:creationId xmlns:p14="http://schemas.microsoft.com/office/powerpoint/2010/main" val="430575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A33F01-7D84-5337-0231-EB2011E27A1D}"/>
              </a:ext>
            </a:extLst>
          </p:cNvPr>
          <p:cNvSpPr>
            <a:spLocks noGrp="1"/>
          </p:cNvSpPr>
          <p:nvPr>
            <p:ph type="title"/>
          </p:nvPr>
        </p:nvSpPr>
        <p:spPr/>
        <p:txBody>
          <a:bodyPr>
            <a:normAutofit fontScale="90000"/>
          </a:bodyPr>
          <a:lstStyle/>
          <a:p>
            <a:r>
              <a:rPr kumimoji="1" lang="ja-JP" altLang="en-US" dirty="0"/>
              <a:t>主キー制約と </a:t>
            </a:r>
            <a:r>
              <a:rPr kumimoji="1" lang="en-US" altLang="ja-JP" dirty="0"/>
              <a:t>PRIMARY KEY</a:t>
            </a:r>
            <a:endParaRPr kumimoji="1" lang="ja-JP" altLang="en-US" dirty="0"/>
          </a:p>
        </p:txBody>
      </p:sp>
      <p:sp>
        <p:nvSpPr>
          <p:cNvPr id="3" name="コンテンツ プレースホルダー 2">
            <a:extLst>
              <a:ext uri="{FF2B5EF4-FFF2-40B4-BE49-F238E27FC236}">
                <a16:creationId xmlns:a16="http://schemas.microsoft.com/office/drawing/2014/main" id="{5FEC5C50-07B9-5748-4DA5-024E3494ADF2}"/>
              </a:ext>
            </a:extLst>
          </p:cNvPr>
          <p:cNvSpPr>
            <a:spLocks noGrp="1"/>
          </p:cNvSpPr>
          <p:nvPr>
            <p:ph idx="1"/>
          </p:nvPr>
        </p:nvSpPr>
        <p:spPr>
          <a:xfrm>
            <a:off x="321845" y="628750"/>
            <a:ext cx="8461208" cy="5333166"/>
          </a:xfrm>
        </p:spPr>
        <p:txBody>
          <a:bodyPr/>
          <a:lstStyle/>
          <a:p>
            <a:pPr marL="0" indent="0">
              <a:buNone/>
            </a:pPr>
            <a:r>
              <a:rPr kumimoji="1" lang="en-US" altLang="ja-JP" b="1" dirty="0"/>
              <a:t>PRIMARY KEY </a:t>
            </a:r>
            <a:r>
              <a:rPr kumimoji="1" lang="ja-JP" altLang="en-US" dirty="0"/>
              <a:t>はテーブル定義時に使用し</a:t>
            </a:r>
            <a:r>
              <a:rPr lang="ja-JP" altLang="en-US" dirty="0"/>
              <a:t>，</a:t>
            </a:r>
            <a:r>
              <a:rPr kumimoji="1" lang="ja-JP" altLang="en-US" dirty="0"/>
              <a:t>「</a:t>
            </a:r>
            <a:r>
              <a:rPr kumimoji="1" lang="ja-JP" altLang="en-US" b="1" dirty="0"/>
              <a:t>主キー制約</a:t>
            </a:r>
            <a:r>
              <a:rPr kumimoji="1" lang="ja-JP" altLang="en-US" dirty="0"/>
              <a:t>」を示す</a:t>
            </a:r>
            <a:endParaRPr kumimoji="1" lang="en-US" altLang="ja-JP" dirty="0"/>
          </a:p>
        </p:txBody>
      </p:sp>
      <p:sp>
        <p:nvSpPr>
          <p:cNvPr id="4" name="スライド番号プレースホルダー 3">
            <a:extLst>
              <a:ext uri="{FF2B5EF4-FFF2-40B4-BE49-F238E27FC236}">
                <a16:creationId xmlns:a16="http://schemas.microsoft.com/office/drawing/2014/main" id="{C907EBB0-DE77-BF0E-B9F0-BD542E8DC17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aphicFrame>
        <p:nvGraphicFramePr>
          <p:cNvPr id="5" name="表 4">
            <a:extLst>
              <a:ext uri="{FF2B5EF4-FFF2-40B4-BE49-F238E27FC236}">
                <a16:creationId xmlns:a16="http://schemas.microsoft.com/office/drawing/2014/main" id="{522065AC-70FF-F0B6-4A9D-E5010651F8BC}"/>
              </a:ext>
            </a:extLst>
          </p:cNvPr>
          <p:cNvGraphicFramePr>
            <a:graphicFrameLocks noGrp="1"/>
          </p:cNvGraphicFramePr>
          <p:nvPr/>
        </p:nvGraphicFramePr>
        <p:xfrm>
          <a:off x="121428" y="3980716"/>
          <a:ext cx="3789123" cy="1981200"/>
        </p:xfrm>
        <a:graphic>
          <a:graphicData uri="http://schemas.openxmlformats.org/drawingml/2006/table">
            <a:tbl>
              <a:tblPr firstRow="1" bandRow="1">
                <a:tableStyleId>{5C22544A-7EE6-4342-B048-85BDC9FD1C3A}</a:tableStyleId>
              </a:tblPr>
              <a:tblGrid>
                <a:gridCol w="987795">
                  <a:extLst>
                    <a:ext uri="{9D8B030D-6E8A-4147-A177-3AD203B41FA5}">
                      <a16:colId xmlns:a16="http://schemas.microsoft.com/office/drawing/2014/main" val="20000"/>
                    </a:ext>
                  </a:extLst>
                </a:gridCol>
                <a:gridCol w="1538287">
                  <a:extLst>
                    <a:ext uri="{9D8B030D-6E8A-4147-A177-3AD203B41FA5}">
                      <a16:colId xmlns:a16="http://schemas.microsoft.com/office/drawing/2014/main" val="20001"/>
                    </a:ext>
                  </a:extLst>
                </a:gridCol>
                <a:gridCol w="1263041">
                  <a:extLst>
                    <a:ext uri="{9D8B030D-6E8A-4147-A177-3AD203B41FA5}">
                      <a16:colId xmlns:a16="http://schemas.microsoft.com/office/drawing/2014/main" val="20002"/>
                    </a:ext>
                  </a:extLst>
                </a:gridCol>
              </a:tblGrid>
              <a:tr h="388620">
                <a:tc>
                  <a:txBody>
                    <a:bodyPr/>
                    <a:lstStyle/>
                    <a:p>
                      <a:pPr algn="ctr"/>
                      <a:r>
                        <a:rPr kumimoji="1" lang="en-US" altLang="ja-JP" sz="2800" dirty="0"/>
                        <a:t>ID</a:t>
                      </a:r>
                      <a:endParaRPr kumimoji="1" lang="ja-JP" altLang="en-US" sz="2800" dirty="0"/>
                    </a:p>
                  </a:txBody>
                  <a:tcPr marL="68580" marR="68580" marT="34290" marB="34290"/>
                </a:tc>
                <a:tc>
                  <a:txBody>
                    <a:bodyPr/>
                    <a:lstStyle/>
                    <a:p>
                      <a:pPr algn="ctr"/>
                      <a:r>
                        <a:rPr kumimoji="1" lang="ja-JP" altLang="en-US" sz="2800" dirty="0"/>
                        <a:t>商品名</a:t>
                      </a:r>
                    </a:p>
                  </a:txBody>
                  <a:tcPr marL="68580" marR="68580" marT="34290" marB="34290"/>
                </a:tc>
                <a:tc>
                  <a:txBody>
                    <a:bodyPr/>
                    <a:lstStyle/>
                    <a:p>
                      <a:pPr algn="ctr"/>
                      <a:r>
                        <a:rPr kumimoji="1" lang="ja-JP" altLang="en-US" sz="2800" dirty="0"/>
                        <a:t>単価</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en-US" altLang="ja-JP" sz="2800" dirty="0"/>
                        <a:t>1</a:t>
                      </a:r>
                      <a:endParaRPr kumimoji="1" lang="ja-JP" altLang="en-US" sz="2800" dirty="0"/>
                    </a:p>
                  </a:txBody>
                  <a:tcPr marL="68580" marR="68580" marT="34290" marB="34290">
                    <a:solidFill>
                      <a:srgbClr val="FF0000">
                        <a:alpha val="15000"/>
                      </a:srgbClr>
                    </a:solidFill>
                  </a:tcPr>
                </a:tc>
                <a:tc>
                  <a:txBody>
                    <a:bodyPr/>
                    <a:lstStyle/>
                    <a:p>
                      <a:pPr algn="r"/>
                      <a:r>
                        <a:rPr kumimoji="1" lang="ja-JP" altLang="en-US" sz="2800" dirty="0"/>
                        <a:t>みかん</a:t>
                      </a:r>
                    </a:p>
                  </a:txBody>
                  <a:tcPr marL="68580" marR="68580" marT="34290" marB="34290">
                    <a:solidFill>
                      <a:srgbClr val="FF0000">
                        <a:alpha val="15000"/>
                      </a:srgbClr>
                    </a:solidFill>
                  </a:tcPr>
                </a:tc>
                <a:tc>
                  <a:txBody>
                    <a:bodyPr/>
                    <a:lstStyle/>
                    <a:p>
                      <a:pPr algn="r"/>
                      <a:r>
                        <a:rPr kumimoji="1" lang="en-US" altLang="ja-JP" sz="2800" dirty="0"/>
                        <a:t>50</a:t>
                      </a:r>
                      <a:endParaRPr kumimoji="1" lang="ja-JP" altLang="en-US" sz="2800" dirty="0"/>
                    </a:p>
                  </a:txBody>
                  <a:tcPr marL="68580" marR="68580" marT="34290" marB="34290">
                    <a:solidFill>
                      <a:srgbClr val="FF0000">
                        <a:alpha val="15000"/>
                      </a:srgbClr>
                    </a:solidFill>
                  </a:tcPr>
                </a:tc>
                <a:extLst>
                  <a:ext uri="{0D108BD9-81ED-4DB2-BD59-A6C34878D82A}">
                    <a16:rowId xmlns:a16="http://schemas.microsoft.com/office/drawing/2014/main" val="10001"/>
                  </a:ext>
                </a:extLst>
              </a:tr>
              <a:tr h="0">
                <a:tc>
                  <a:txBody>
                    <a:bodyPr/>
                    <a:lstStyle/>
                    <a:p>
                      <a:pPr algn="r"/>
                      <a:r>
                        <a:rPr kumimoji="1" lang="en-US" altLang="ja-JP" sz="2800" dirty="0"/>
                        <a:t>2</a:t>
                      </a:r>
                      <a:endParaRPr kumimoji="1" lang="ja-JP" altLang="en-US" sz="2800" dirty="0"/>
                    </a:p>
                  </a:txBody>
                  <a:tcPr marL="68580" marR="68580" marT="34290" marB="34290">
                    <a:solidFill>
                      <a:srgbClr val="FFC000">
                        <a:alpha val="20000"/>
                      </a:srgbClr>
                    </a:solidFill>
                  </a:tcPr>
                </a:tc>
                <a:tc>
                  <a:txBody>
                    <a:bodyPr/>
                    <a:lstStyle/>
                    <a:p>
                      <a:pPr algn="r"/>
                      <a:r>
                        <a:rPr kumimoji="1" lang="ja-JP" altLang="en-US" sz="2800" dirty="0"/>
                        <a:t>りんご</a:t>
                      </a:r>
                    </a:p>
                  </a:txBody>
                  <a:tcPr marL="68580" marR="68580" marT="34290" marB="34290">
                    <a:solidFill>
                      <a:srgbClr val="FFC000">
                        <a:alpha val="20000"/>
                      </a:srgbClr>
                    </a:solidFill>
                  </a:tcPr>
                </a:tc>
                <a:tc>
                  <a:txBody>
                    <a:bodyPr/>
                    <a:lstStyle/>
                    <a:p>
                      <a:pPr algn="r"/>
                      <a:r>
                        <a:rPr kumimoji="1" lang="en-US" altLang="ja-JP" sz="2800" dirty="0"/>
                        <a:t>100</a:t>
                      </a:r>
                      <a:endParaRPr kumimoji="1" lang="ja-JP" altLang="en-US" sz="2800" dirty="0"/>
                    </a:p>
                  </a:txBody>
                  <a:tcPr marL="68580" marR="68580" marT="34290" marB="34290">
                    <a:solidFill>
                      <a:srgbClr val="FFC000">
                        <a:alpha val="20000"/>
                      </a:srgbClr>
                    </a:solidFill>
                  </a:tcPr>
                </a:tc>
                <a:extLst>
                  <a:ext uri="{0D108BD9-81ED-4DB2-BD59-A6C34878D82A}">
                    <a16:rowId xmlns:a16="http://schemas.microsoft.com/office/drawing/2014/main" val="10002"/>
                  </a:ext>
                </a:extLst>
              </a:tr>
              <a:tr h="388620">
                <a:tc>
                  <a:txBody>
                    <a:bodyPr/>
                    <a:lstStyle/>
                    <a:p>
                      <a:pPr algn="r"/>
                      <a:r>
                        <a:rPr kumimoji="1" lang="en-US" altLang="ja-JP" sz="2800" dirty="0"/>
                        <a:t>3</a:t>
                      </a:r>
                      <a:endParaRPr kumimoji="1" lang="ja-JP" altLang="en-US" sz="2800" dirty="0"/>
                    </a:p>
                  </a:txBody>
                  <a:tcPr marL="68580" marR="68580" marT="34290" marB="34290">
                    <a:solidFill>
                      <a:srgbClr val="7030A0">
                        <a:alpha val="20000"/>
                      </a:srgbClr>
                    </a:solidFill>
                  </a:tcPr>
                </a:tc>
                <a:tc>
                  <a:txBody>
                    <a:bodyPr/>
                    <a:lstStyle/>
                    <a:p>
                      <a:pPr algn="r"/>
                      <a:r>
                        <a:rPr kumimoji="1" lang="ja-JP" altLang="en-US" sz="2800" dirty="0"/>
                        <a:t>メロン</a:t>
                      </a:r>
                    </a:p>
                  </a:txBody>
                  <a:tcPr marL="68580" marR="68580" marT="34290" marB="34290">
                    <a:solidFill>
                      <a:srgbClr val="7030A0">
                        <a:alpha val="20000"/>
                      </a:srgbClr>
                    </a:solidFill>
                  </a:tcPr>
                </a:tc>
                <a:tc>
                  <a:txBody>
                    <a:bodyPr/>
                    <a:lstStyle/>
                    <a:p>
                      <a:pPr algn="r"/>
                      <a:r>
                        <a:rPr kumimoji="1" lang="en-US" altLang="ja-JP" sz="2800" dirty="0"/>
                        <a:t>500</a:t>
                      </a:r>
                      <a:endParaRPr kumimoji="1" lang="ja-JP" altLang="en-US" sz="2800" dirty="0"/>
                    </a:p>
                  </a:txBody>
                  <a:tcPr marL="68580" marR="68580" marT="34290" marB="34290">
                    <a:solidFill>
                      <a:srgbClr val="7030A0">
                        <a:alpha val="20000"/>
                      </a:srgbClr>
                    </a:solidFill>
                  </a:tcPr>
                </a:tc>
                <a:extLst>
                  <a:ext uri="{0D108BD9-81ED-4DB2-BD59-A6C34878D82A}">
                    <a16:rowId xmlns:a16="http://schemas.microsoft.com/office/drawing/2014/main" val="10003"/>
                  </a:ext>
                </a:extLst>
              </a:tr>
            </a:tbl>
          </a:graphicData>
        </a:graphic>
      </p:graphicFrame>
      <p:sp>
        <p:nvSpPr>
          <p:cNvPr id="6" name="正方形/長方形 5">
            <a:extLst>
              <a:ext uri="{FF2B5EF4-FFF2-40B4-BE49-F238E27FC236}">
                <a16:creationId xmlns:a16="http://schemas.microsoft.com/office/drawing/2014/main" id="{16378FAB-C634-855E-C5EB-23B82CDBF797}"/>
              </a:ext>
            </a:extLst>
          </p:cNvPr>
          <p:cNvSpPr/>
          <p:nvPr/>
        </p:nvSpPr>
        <p:spPr>
          <a:xfrm>
            <a:off x="121428" y="3847205"/>
            <a:ext cx="950656" cy="2311807"/>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ｒ</a:t>
            </a:r>
          </a:p>
        </p:txBody>
      </p:sp>
      <p:sp>
        <p:nvSpPr>
          <p:cNvPr id="8" name="テキスト ボックス 7">
            <a:extLst>
              <a:ext uri="{FF2B5EF4-FFF2-40B4-BE49-F238E27FC236}">
                <a16:creationId xmlns:a16="http://schemas.microsoft.com/office/drawing/2014/main" id="{EF411269-6A29-0778-EF02-08628FECF869}"/>
              </a:ext>
            </a:extLst>
          </p:cNvPr>
          <p:cNvSpPr txBox="1"/>
          <p:nvPr/>
        </p:nvSpPr>
        <p:spPr>
          <a:xfrm>
            <a:off x="1536513" y="1710873"/>
            <a:ext cx="4572000" cy="1938992"/>
          </a:xfrm>
          <a:prstGeom prst="rect">
            <a:avLst/>
          </a:prstGeom>
          <a:noFill/>
          <a:ln>
            <a:solidFill>
              <a:schemeClr val="accent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CREATE TABLE </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テーブル名 </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列名</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 </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データ型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PRIMARY KEY</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列名</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 </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データ型</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3366DAEA-1718-0871-1ECF-A696EA93514E}"/>
              </a:ext>
            </a:extLst>
          </p:cNvPr>
          <p:cNvSpPr txBox="1"/>
          <p:nvPr/>
        </p:nvSpPr>
        <p:spPr>
          <a:xfrm>
            <a:off x="4239127" y="4218278"/>
            <a:ext cx="4744343" cy="1569660"/>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CREATE TABLE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 </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ID</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a:t>
            </a:r>
            <a:r>
              <a:rPr kumimoji="1" lang="ja-JP" altLang="en-US"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PRIMAY KEY</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商品名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TEXT,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単価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p:txBody>
      </p:sp>
      <p:sp>
        <p:nvSpPr>
          <p:cNvPr id="10" name="テキスト ボックス 9">
            <a:extLst>
              <a:ext uri="{FF2B5EF4-FFF2-40B4-BE49-F238E27FC236}">
                <a16:creationId xmlns:a16="http://schemas.microsoft.com/office/drawing/2014/main" id="{84653A9D-4028-4EEB-EC80-E0DB243753E9}"/>
              </a:ext>
            </a:extLst>
          </p:cNvPr>
          <p:cNvSpPr txBox="1"/>
          <p:nvPr/>
        </p:nvSpPr>
        <p:spPr>
          <a:xfrm>
            <a:off x="6331907" y="2229633"/>
            <a:ext cx="196239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SQL </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の書き方</a:t>
            </a:r>
          </a:p>
        </p:txBody>
      </p:sp>
      <p:sp>
        <p:nvSpPr>
          <p:cNvPr id="11" name="テキスト ボックス 10">
            <a:extLst>
              <a:ext uri="{FF2B5EF4-FFF2-40B4-BE49-F238E27FC236}">
                <a16:creationId xmlns:a16="http://schemas.microsoft.com/office/drawing/2014/main" id="{A4DF6DA7-CB91-A5B4-A09F-B684C62852BD}"/>
              </a:ext>
            </a:extLst>
          </p:cNvPr>
          <p:cNvSpPr txBox="1"/>
          <p:nvPr/>
        </p:nvSpPr>
        <p:spPr>
          <a:xfrm>
            <a:off x="42758" y="6330553"/>
            <a:ext cx="1107996"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主キー</a:t>
            </a:r>
          </a:p>
        </p:txBody>
      </p:sp>
    </p:spTree>
    <p:extLst>
      <p:ext uri="{BB962C8B-B14F-4D97-AF65-F5344CB8AC3E}">
        <p14:creationId xmlns:p14="http://schemas.microsoft.com/office/powerpoint/2010/main" val="36842145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6C739A-9DAF-680C-7B90-5DDDE1C584C2}"/>
              </a:ext>
            </a:extLst>
          </p:cNvPr>
          <p:cNvSpPr>
            <a:spLocks noGrp="1"/>
          </p:cNvSpPr>
          <p:nvPr>
            <p:ph type="title"/>
          </p:nvPr>
        </p:nvSpPr>
        <p:spPr/>
        <p:txBody>
          <a:bodyPr>
            <a:normAutofit fontScale="90000"/>
          </a:bodyPr>
          <a:lstStyle/>
          <a:p>
            <a:r>
              <a:rPr lang="ja-JP" altLang="en-US" dirty="0"/>
              <a:t>外部</a:t>
            </a:r>
            <a:r>
              <a:rPr kumimoji="1" lang="ja-JP" altLang="en-US" dirty="0"/>
              <a:t>キー</a:t>
            </a:r>
          </a:p>
        </p:txBody>
      </p:sp>
      <p:sp>
        <p:nvSpPr>
          <p:cNvPr id="3" name="コンテンツ プレースホルダー 2">
            <a:extLst>
              <a:ext uri="{FF2B5EF4-FFF2-40B4-BE49-F238E27FC236}">
                <a16:creationId xmlns:a16="http://schemas.microsoft.com/office/drawing/2014/main" id="{419A5AD5-202F-F55E-5E37-8D146711A72A}"/>
              </a:ext>
            </a:extLst>
          </p:cNvPr>
          <p:cNvSpPr>
            <a:spLocks noGrp="1"/>
          </p:cNvSpPr>
          <p:nvPr>
            <p:ph idx="1"/>
          </p:nvPr>
        </p:nvSpPr>
        <p:spPr/>
        <p:txBody>
          <a:bodyPr/>
          <a:lstStyle/>
          <a:p>
            <a:pPr marL="0" indent="0">
              <a:buNone/>
            </a:pPr>
            <a:r>
              <a:rPr lang="ja-JP" altLang="en-US" b="1" dirty="0"/>
              <a:t>外部</a:t>
            </a:r>
            <a:r>
              <a:rPr kumimoji="1" lang="ja-JP" altLang="en-US" b="1" dirty="0"/>
              <a:t>キー</a:t>
            </a:r>
            <a:r>
              <a:rPr kumimoji="1" lang="ja-JP" altLang="en-US" dirty="0"/>
              <a:t>は、</a:t>
            </a:r>
            <a:r>
              <a:rPr kumimoji="1" lang="ja-JP" altLang="en-US" b="1" dirty="0"/>
              <a:t>他のテーブルの主キーを参照する</a:t>
            </a:r>
            <a:r>
              <a:rPr kumimoji="1" lang="ja-JP" altLang="en-US" dirty="0"/>
              <a:t>キー</a:t>
            </a:r>
          </a:p>
        </p:txBody>
      </p:sp>
      <p:sp>
        <p:nvSpPr>
          <p:cNvPr id="4" name="スライド番号プレースホルダー 3">
            <a:extLst>
              <a:ext uri="{FF2B5EF4-FFF2-40B4-BE49-F238E27FC236}">
                <a16:creationId xmlns:a16="http://schemas.microsoft.com/office/drawing/2014/main" id="{4D163E12-91B0-7A2E-1F40-744521ED307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aphicFrame>
        <p:nvGraphicFramePr>
          <p:cNvPr id="5" name="表 4">
            <a:extLst>
              <a:ext uri="{FF2B5EF4-FFF2-40B4-BE49-F238E27FC236}">
                <a16:creationId xmlns:a16="http://schemas.microsoft.com/office/drawing/2014/main" id="{37413ADF-58BB-F77A-04BA-EA290DA76BA5}"/>
              </a:ext>
            </a:extLst>
          </p:cNvPr>
          <p:cNvGraphicFramePr>
            <a:graphicFrameLocks noGrp="1"/>
          </p:cNvGraphicFramePr>
          <p:nvPr/>
        </p:nvGraphicFramePr>
        <p:xfrm>
          <a:off x="5289699" y="3171701"/>
          <a:ext cx="2943616" cy="1920240"/>
        </p:xfrm>
        <a:graphic>
          <a:graphicData uri="http://schemas.openxmlformats.org/drawingml/2006/table">
            <a:tbl>
              <a:tblPr firstRow="1" bandRow="1">
                <a:tableStyleId>{5C22544A-7EE6-4342-B048-85BDC9FD1C3A}</a:tableStyleId>
              </a:tblPr>
              <a:tblGrid>
                <a:gridCol w="767378">
                  <a:extLst>
                    <a:ext uri="{9D8B030D-6E8A-4147-A177-3AD203B41FA5}">
                      <a16:colId xmlns:a16="http://schemas.microsoft.com/office/drawing/2014/main" val="20000"/>
                    </a:ext>
                  </a:extLst>
                </a:gridCol>
                <a:gridCol w="1195033">
                  <a:extLst>
                    <a:ext uri="{9D8B030D-6E8A-4147-A177-3AD203B41FA5}">
                      <a16:colId xmlns:a16="http://schemas.microsoft.com/office/drawing/2014/main" val="20001"/>
                    </a:ext>
                  </a:extLst>
                </a:gridCol>
                <a:gridCol w="981205">
                  <a:extLst>
                    <a:ext uri="{9D8B030D-6E8A-4147-A177-3AD203B41FA5}">
                      <a16:colId xmlns:a16="http://schemas.microsoft.com/office/drawing/2014/main" val="20002"/>
                    </a:ext>
                  </a:extLst>
                </a:gridCol>
              </a:tblGrid>
              <a:tr h="0">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商品名</a:t>
                      </a:r>
                    </a:p>
                  </a:txBody>
                  <a:tcPr marL="68580" marR="68580" marT="34290" marB="34290"/>
                </a:tc>
                <a:tc>
                  <a:txBody>
                    <a:bodyPr/>
                    <a:lstStyle/>
                    <a:p>
                      <a:pPr algn="ctr"/>
                      <a:r>
                        <a:rPr kumimoji="1" lang="ja-JP" altLang="en-US" sz="2700" dirty="0"/>
                        <a:t>単価</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en-US" altLang="ja-JP" sz="2700" dirty="0"/>
                        <a:t>1</a:t>
                      </a:r>
                      <a:endParaRPr kumimoji="1" lang="ja-JP" altLang="en-US" sz="2700" dirty="0"/>
                    </a:p>
                  </a:txBody>
                  <a:tcPr marL="68580" marR="68580" marT="34290" marB="34290">
                    <a:solidFill>
                      <a:srgbClr val="FF0000">
                        <a:alpha val="15000"/>
                      </a:srgbClr>
                    </a:solidFill>
                  </a:tcPr>
                </a:tc>
                <a:tc>
                  <a:txBody>
                    <a:bodyPr/>
                    <a:lstStyle/>
                    <a:p>
                      <a:pPr algn="r"/>
                      <a:r>
                        <a:rPr kumimoji="1" lang="ja-JP" altLang="en-US" sz="2700" dirty="0"/>
                        <a:t>みかん</a:t>
                      </a:r>
                    </a:p>
                  </a:txBody>
                  <a:tcPr marL="68580" marR="68580" marT="34290" marB="34290">
                    <a:solidFill>
                      <a:srgbClr val="FF0000">
                        <a:alpha val="15000"/>
                      </a:srgbClr>
                    </a:solidFill>
                  </a:tcPr>
                </a:tc>
                <a:tc>
                  <a:txBody>
                    <a:bodyPr/>
                    <a:lstStyle/>
                    <a:p>
                      <a:pPr algn="r"/>
                      <a:r>
                        <a:rPr kumimoji="1" lang="en-US" altLang="ja-JP" sz="2700" dirty="0"/>
                        <a:t>50</a:t>
                      </a:r>
                      <a:endParaRPr kumimoji="1" lang="ja-JP" altLang="en-US" sz="2700" dirty="0"/>
                    </a:p>
                  </a:txBody>
                  <a:tcPr marL="68580" marR="68580" marT="34290" marB="34290">
                    <a:solidFill>
                      <a:srgbClr val="FF0000">
                        <a:alpha val="15000"/>
                      </a:srgbClr>
                    </a:solidFill>
                  </a:tcPr>
                </a:tc>
                <a:extLst>
                  <a:ext uri="{0D108BD9-81ED-4DB2-BD59-A6C34878D82A}">
                    <a16:rowId xmlns:a16="http://schemas.microsoft.com/office/drawing/2014/main" val="10001"/>
                  </a:ext>
                </a:extLst>
              </a:tr>
              <a:tr h="388620">
                <a:tc>
                  <a:txBody>
                    <a:bodyPr/>
                    <a:lstStyle/>
                    <a:p>
                      <a:pPr algn="r"/>
                      <a:r>
                        <a:rPr kumimoji="1" lang="en-US" altLang="ja-JP" sz="2700" dirty="0"/>
                        <a:t>2</a:t>
                      </a:r>
                      <a:endParaRPr kumimoji="1" lang="ja-JP" altLang="en-US" sz="2700" dirty="0"/>
                    </a:p>
                  </a:txBody>
                  <a:tcPr marL="68580" marR="68580" marT="34290" marB="34290">
                    <a:solidFill>
                      <a:srgbClr val="FFC000">
                        <a:alpha val="20000"/>
                      </a:srgbClr>
                    </a:solidFill>
                  </a:tcPr>
                </a:tc>
                <a:tc>
                  <a:txBody>
                    <a:bodyPr/>
                    <a:lstStyle/>
                    <a:p>
                      <a:pPr algn="r"/>
                      <a:r>
                        <a:rPr kumimoji="1" lang="ja-JP" altLang="en-US" sz="2700" dirty="0"/>
                        <a:t>りんご</a:t>
                      </a:r>
                    </a:p>
                  </a:txBody>
                  <a:tcPr marL="68580" marR="68580" marT="34290" marB="34290">
                    <a:solidFill>
                      <a:srgbClr val="FFC000">
                        <a:alpha val="20000"/>
                      </a:srgbClr>
                    </a:solidFill>
                  </a:tcPr>
                </a:tc>
                <a:tc>
                  <a:txBody>
                    <a:bodyPr/>
                    <a:lstStyle/>
                    <a:p>
                      <a:pPr algn="r"/>
                      <a:r>
                        <a:rPr kumimoji="1" lang="en-US" altLang="ja-JP" sz="2700" dirty="0"/>
                        <a:t>100</a:t>
                      </a:r>
                      <a:endParaRPr kumimoji="1" lang="ja-JP" altLang="en-US" sz="2700" dirty="0"/>
                    </a:p>
                  </a:txBody>
                  <a:tcPr marL="68580" marR="68580" marT="34290" marB="34290">
                    <a:solidFill>
                      <a:srgbClr val="FFC000">
                        <a:alpha val="20000"/>
                      </a:srgbClr>
                    </a:solidFill>
                  </a:tcPr>
                </a:tc>
                <a:extLst>
                  <a:ext uri="{0D108BD9-81ED-4DB2-BD59-A6C34878D82A}">
                    <a16:rowId xmlns:a16="http://schemas.microsoft.com/office/drawing/2014/main" val="10002"/>
                  </a:ext>
                </a:extLst>
              </a:tr>
              <a:tr h="388620">
                <a:tc>
                  <a:txBody>
                    <a:bodyPr/>
                    <a:lstStyle/>
                    <a:p>
                      <a:pPr algn="r"/>
                      <a:r>
                        <a:rPr kumimoji="1" lang="en-US" altLang="ja-JP" sz="2700" dirty="0"/>
                        <a:t>3</a:t>
                      </a:r>
                      <a:endParaRPr kumimoji="1" lang="ja-JP" altLang="en-US" sz="2700" dirty="0"/>
                    </a:p>
                  </a:txBody>
                  <a:tcPr marL="68580" marR="68580" marT="34290" marB="34290">
                    <a:solidFill>
                      <a:srgbClr val="7030A0">
                        <a:alpha val="20000"/>
                      </a:srgbClr>
                    </a:solidFill>
                  </a:tcPr>
                </a:tc>
                <a:tc>
                  <a:txBody>
                    <a:bodyPr/>
                    <a:lstStyle/>
                    <a:p>
                      <a:pPr algn="r"/>
                      <a:r>
                        <a:rPr kumimoji="1" lang="ja-JP" altLang="en-US" sz="2700" dirty="0"/>
                        <a:t>メロン</a:t>
                      </a:r>
                    </a:p>
                  </a:txBody>
                  <a:tcPr marL="68580" marR="68580" marT="34290" marB="34290">
                    <a:solidFill>
                      <a:srgbClr val="7030A0">
                        <a:alpha val="20000"/>
                      </a:srgbClr>
                    </a:solidFill>
                  </a:tcPr>
                </a:tc>
                <a:tc>
                  <a:txBody>
                    <a:bodyPr/>
                    <a:lstStyle/>
                    <a:p>
                      <a:pPr algn="r"/>
                      <a:r>
                        <a:rPr kumimoji="1" lang="en-US" altLang="ja-JP" sz="2700" dirty="0"/>
                        <a:t>500</a:t>
                      </a:r>
                      <a:endParaRPr kumimoji="1" lang="ja-JP" altLang="en-US" sz="2700" dirty="0"/>
                    </a:p>
                  </a:txBody>
                  <a:tcPr marL="68580" marR="68580" marT="34290" marB="34290">
                    <a:solidFill>
                      <a:srgbClr val="7030A0">
                        <a:alpha val="20000"/>
                      </a:srgbClr>
                    </a:solidFill>
                  </a:tcPr>
                </a:tc>
                <a:extLst>
                  <a:ext uri="{0D108BD9-81ED-4DB2-BD59-A6C34878D82A}">
                    <a16:rowId xmlns:a16="http://schemas.microsoft.com/office/drawing/2014/main" val="10003"/>
                  </a:ext>
                </a:extLst>
              </a:tr>
            </a:tbl>
          </a:graphicData>
        </a:graphic>
      </p:graphicFrame>
      <p:sp>
        <p:nvSpPr>
          <p:cNvPr id="9" name="正方形/長方形 8">
            <a:extLst>
              <a:ext uri="{FF2B5EF4-FFF2-40B4-BE49-F238E27FC236}">
                <a16:creationId xmlns:a16="http://schemas.microsoft.com/office/drawing/2014/main" id="{85C27FC2-8194-A513-DD9A-CAB0F95A9F74}"/>
              </a:ext>
            </a:extLst>
          </p:cNvPr>
          <p:cNvSpPr/>
          <p:nvPr/>
        </p:nvSpPr>
        <p:spPr>
          <a:xfrm>
            <a:off x="5211413" y="3208194"/>
            <a:ext cx="932956" cy="1871626"/>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1" name="表 10">
            <a:extLst>
              <a:ext uri="{FF2B5EF4-FFF2-40B4-BE49-F238E27FC236}">
                <a16:creationId xmlns:a16="http://schemas.microsoft.com/office/drawing/2014/main" id="{542CEFE9-4C2C-C04F-DC54-E034BA35A89F}"/>
              </a:ext>
            </a:extLst>
          </p:cNvPr>
          <p:cNvGraphicFramePr>
            <a:graphicFrameLocks noGrp="1"/>
          </p:cNvGraphicFramePr>
          <p:nvPr/>
        </p:nvGraphicFramePr>
        <p:xfrm>
          <a:off x="321845" y="2476009"/>
          <a:ext cx="4341530" cy="1464370"/>
        </p:xfrm>
        <a:graphic>
          <a:graphicData uri="http://schemas.openxmlformats.org/drawingml/2006/table">
            <a:tbl>
              <a:tblPr firstRow="1" bandRow="1">
                <a:tableStyleId>{5C22544A-7EE6-4342-B048-85BDC9FD1C3A}</a:tableStyleId>
              </a:tblPr>
              <a:tblGrid>
                <a:gridCol w="753203">
                  <a:extLst>
                    <a:ext uri="{9D8B030D-6E8A-4147-A177-3AD203B41FA5}">
                      <a16:colId xmlns:a16="http://schemas.microsoft.com/office/drawing/2014/main" val="20000"/>
                    </a:ext>
                  </a:extLst>
                </a:gridCol>
                <a:gridCol w="1184807">
                  <a:extLst>
                    <a:ext uri="{9D8B030D-6E8A-4147-A177-3AD203B41FA5}">
                      <a16:colId xmlns:a16="http://schemas.microsoft.com/office/drawing/2014/main" val="20001"/>
                    </a:ext>
                  </a:extLst>
                </a:gridCol>
                <a:gridCol w="1189962">
                  <a:extLst>
                    <a:ext uri="{9D8B030D-6E8A-4147-A177-3AD203B41FA5}">
                      <a16:colId xmlns:a16="http://schemas.microsoft.com/office/drawing/2014/main" val="20002"/>
                    </a:ext>
                  </a:extLst>
                </a:gridCol>
                <a:gridCol w="1213558">
                  <a:extLst>
                    <a:ext uri="{9D8B030D-6E8A-4147-A177-3AD203B41FA5}">
                      <a16:colId xmlns:a16="http://schemas.microsoft.com/office/drawing/2014/main" val="20003"/>
                    </a:ext>
                  </a:extLst>
                </a:gridCol>
              </a:tblGrid>
              <a:tr h="480060">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購入者</a:t>
                      </a:r>
                    </a:p>
                  </a:txBody>
                  <a:tcPr marL="68580" marR="68580" marT="34290" marB="34290"/>
                </a:tc>
                <a:tc>
                  <a:txBody>
                    <a:bodyPr/>
                    <a:lstStyle/>
                    <a:p>
                      <a:pPr algn="ctr"/>
                      <a:r>
                        <a:rPr kumimoji="1" lang="ja-JP" altLang="en-US" sz="2700" dirty="0"/>
                        <a:t>商品</a:t>
                      </a: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数量</a:t>
                      </a:r>
                    </a:p>
                  </a:txBody>
                  <a:tcPr marL="68580" marR="68580" marT="34290" marB="34290"/>
                </a:tc>
                <a:extLst>
                  <a:ext uri="{0D108BD9-81ED-4DB2-BD59-A6C34878D82A}">
                    <a16:rowId xmlns:a16="http://schemas.microsoft.com/office/drawing/2014/main" val="10000"/>
                  </a:ext>
                </a:extLst>
              </a:tr>
              <a:tr h="480060">
                <a:tc>
                  <a:txBody>
                    <a:bodyPr/>
                    <a:lstStyle/>
                    <a:p>
                      <a:pPr algn="r"/>
                      <a:r>
                        <a:rPr kumimoji="1" lang="en-US" altLang="ja-JP" sz="2700" dirty="0"/>
                        <a:t>1</a:t>
                      </a:r>
                      <a:endParaRPr kumimoji="1" lang="ja-JP" altLang="en-US" sz="2700" dirty="0"/>
                    </a:p>
                  </a:txBody>
                  <a:tcPr marL="68580" marR="68580" marT="34290" marB="34290"/>
                </a:tc>
                <a:tc>
                  <a:txBody>
                    <a:bodyPr/>
                    <a:lstStyle/>
                    <a:p>
                      <a:pPr algn="r"/>
                      <a:r>
                        <a:rPr kumimoji="1" lang="en-US" altLang="ja-JP" sz="2700" dirty="0"/>
                        <a:t>X</a:t>
                      </a:r>
                      <a:endParaRPr kumimoji="1" lang="ja-JP" altLang="en-US" sz="2700" dirty="0"/>
                    </a:p>
                  </a:txBody>
                  <a:tcPr marL="68580" marR="68580" marT="34290" marB="34290"/>
                </a:tc>
                <a:tc>
                  <a:txBody>
                    <a:bodyPr/>
                    <a:lstStyle/>
                    <a:p>
                      <a:pPr algn="r"/>
                      <a:r>
                        <a:rPr kumimoji="1" lang="en-US" altLang="ja-JP" sz="2700" dirty="0"/>
                        <a:t>1</a:t>
                      </a:r>
                      <a:endParaRPr kumimoji="1" lang="ja-JP" altLang="en-US" sz="2700" dirty="0"/>
                    </a:p>
                  </a:txBody>
                  <a:tcPr marL="68580" marR="68580" marT="34290" marB="34290"/>
                </a:tc>
                <a:tc>
                  <a:txBody>
                    <a:bodyPr/>
                    <a:lstStyle/>
                    <a:p>
                      <a:pPr algn="r"/>
                      <a:r>
                        <a:rPr kumimoji="1" lang="en-US" altLang="ja-JP" sz="2700" dirty="0"/>
                        <a:t>10</a:t>
                      </a:r>
                      <a:endParaRPr kumimoji="1" lang="ja-JP" altLang="en-US" sz="2700" dirty="0"/>
                    </a:p>
                  </a:txBody>
                  <a:tcPr marL="68580" marR="68580" marT="34290" marB="34290"/>
                </a:tc>
                <a:extLst>
                  <a:ext uri="{0D108BD9-81ED-4DB2-BD59-A6C34878D82A}">
                    <a16:rowId xmlns:a16="http://schemas.microsoft.com/office/drawing/2014/main" val="10001"/>
                  </a:ext>
                </a:extLst>
              </a:tr>
              <a:tr h="504250">
                <a:tc>
                  <a:txBody>
                    <a:bodyPr/>
                    <a:lstStyle/>
                    <a:p>
                      <a:pPr algn="r"/>
                      <a:r>
                        <a:rPr kumimoji="1" lang="en-US" altLang="ja-JP" sz="2700" dirty="0"/>
                        <a:t>2</a:t>
                      </a:r>
                      <a:endParaRPr kumimoji="1" lang="ja-JP" altLang="en-US" sz="2700" dirty="0"/>
                    </a:p>
                  </a:txBody>
                  <a:tcPr marL="68580" marR="68580" marT="34290" marB="34290"/>
                </a:tc>
                <a:tc>
                  <a:txBody>
                    <a:bodyPr/>
                    <a:lstStyle/>
                    <a:p>
                      <a:pPr algn="r"/>
                      <a:r>
                        <a:rPr kumimoji="1" lang="en-US" altLang="ja-JP" sz="2700" dirty="0"/>
                        <a:t>Y</a:t>
                      </a:r>
                      <a:endParaRPr kumimoji="1" lang="ja-JP" altLang="en-US" sz="2700" dirty="0"/>
                    </a:p>
                  </a:txBody>
                  <a:tcPr marL="68580" marR="68580" marT="34290" marB="34290"/>
                </a:tc>
                <a:tc>
                  <a:txBody>
                    <a:bodyPr/>
                    <a:lstStyle/>
                    <a:p>
                      <a:pPr algn="r"/>
                      <a:r>
                        <a:rPr kumimoji="1" lang="en-US" altLang="ja-JP" sz="2700" dirty="0"/>
                        <a:t>2</a:t>
                      </a:r>
                      <a:endParaRPr kumimoji="1" lang="ja-JP" altLang="en-US" sz="2700" dirty="0"/>
                    </a:p>
                  </a:txBody>
                  <a:tcPr marL="68580" marR="68580" marT="34290" marB="34290"/>
                </a:tc>
                <a:tc>
                  <a:txBody>
                    <a:bodyPr/>
                    <a:lstStyle/>
                    <a:p>
                      <a:pPr algn="r"/>
                      <a:r>
                        <a:rPr kumimoji="1" lang="en-US" altLang="ja-JP" sz="2700" dirty="0"/>
                        <a:t>5</a:t>
                      </a:r>
                      <a:endParaRPr kumimoji="1" lang="ja-JP" altLang="en-US" sz="2700" dirty="0"/>
                    </a:p>
                  </a:txBody>
                  <a:tcPr marL="68580" marR="68580" marT="34290" marB="34290"/>
                </a:tc>
                <a:extLst>
                  <a:ext uri="{0D108BD9-81ED-4DB2-BD59-A6C34878D82A}">
                    <a16:rowId xmlns:a16="http://schemas.microsoft.com/office/drawing/2014/main" val="10002"/>
                  </a:ext>
                </a:extLst>
              </a:tr>
            </a:tbl>
          </a:graphicData>
        </a:graphic>
      </p:graphicFrame>
      <p:sp>
        <p:nvSpPr>
          <p:cNvPr id="13" name="正方形/長方形 12">
            <a:extLst>
              <a:ext uri="{FF2B5EF4-FFF2-40B4-BE49-F238E27FC236}">
                <a16:creationId xmlns:a16="http://schemas.microsoft.com/office/drawing/2014/main" id="{587E62FE-A5F7-DE63-E1BA-A821BECB7ADF}"/>
              </a:ext>
            </a:extLst>
          </p:cNvPr>
          <p:cNvSpPr/>
          <p:nvPr/>
        </p:nvSpPr>
        <p:spPr>
          <a:xfrm>
            <a:off x="2285045" y="2509271"/>
            <a:ext cx="1188003" cy="1431108"/>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屈折矢印 1">
            <a:extLst>
              <a:ext uri="{FF2B5EF4-FFF2-40B4-BE49-F238E27FC236}">
                <a16:creationId xmlns:a16="http://schemas.microsoft.com/office/drawing/2014/main" id="{352D3DEF-212A-C309-F87C-6D2364AA1B47}"/>
              </a:ext>
            </a:extLst>
          </p:cNvPr>
          <p:cNvSpPr/>
          <p:nvPr/>
        </p:nvSpPr>
        <p:spPr>
          <a:xfrm flipH="1">
            <a:off x="2822484" y="4035555"/>
            <a:ext cx="2015747" cy="487837"/>
          </a:xfrm>
          <a:prstGeom prst="bentUp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Rectangle 3">
            <a:extLst>
              <a:ext uri="{FF2B5EF4-FFF2-40B4-BE49-F238E27FC236}">
                <a16:creationId xmlns:a16="http://schemas.microsoft.com/office/drawing/2014/main" id="{BEC4179A-4523-8186-C84E-16292A5E9290}"/>
              </a:ext>
            </a:extLst>
          </p:cNvPr>
          <p:cNvSpPr txBox="1">
            <a:spLocks/>
          </p:cNvSpPr>
          <p:nvPr/>
        </p:nvSpPr>
        <p:spPr>
          <a:xfrm>
            <a:off x="272340" y="5001584"/>
            <a:ext cx="4565892" cy="171989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購入</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テーブルの</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外部キー</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「商品</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ID</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購入</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テーブルの</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主キー</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ID</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参照</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en-US" altLang="ja-JP" sz="2100" b="0"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7" name="Rectangle 3">
            <a:extLst>
              <a:ext uri="{FF2B5EF4-FFF2-40B4-BE49-F238E27FC236}">
                <a16:creationId xmlns:a16="http://schemas.microsoft.com/office/drawing/2014/main" id="{2D80C085-5104-1D51-E5FE-40E1777282E5}"/>
              </a:ext>
            </a:extLst>
          </p:cNvPr>
          <p:cNvSpPr txBox="1">
            <a:spLocks/>
          </p:cNvSpPr>
          <p:nvPr/>
        </p:nvSpPr>
        <p:spPr>
          <a:xfrm>
            <a:off x="5158694" y="5281180"/>
            <a:ext cx="2448656" cy="4343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主キー</a:t>
            </a:r>
            <a:endParaRPr kumimoji="1" lang="en-US" altLang="ja-JP"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9" name="Rectangle 3">
            <a:extLst>
              <a:ext uri="{FF2B5EF4-FFF2-40B4-BE49-F238E27FC236}">
                <a16:creationId xmlns:a16="http://schemas.microsoft.com/office/drawing/2014/main" id="{7B9B1F58-5D70-97B4-E6E3-60AEDF28FACC}"/>
              </a:ext>
            </a:extLst>
          </p:cNvPr>
          <p:cNvSpPr txBox="1">
            <a:spLocks/>
          </p:cNvSpPr>
          <p:nvPr/>
        </p:nvSpPr>
        <p:spPr>
          <a:xfrm>
            <a:off x="2214719" y="1994039"/>
            <a:ext cx="2448656" cy="4343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外部キー</a:t>
            </a:r>
            <a:endParaRPr kumimoji="1" lang="en-US" altLang="ja-JP"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6" name="Rectangle 3">
            <a:extLst>
              <a:ext uri="{FF2B5EF4-FFF2-40B4-BE49-F238E27FC236}">
                <a16:creationId xmlns:a16="http://schemas.microsoft.com/office/drawing/2014/main" id="{19E4496B-35E3-2963-6305-E9AE137BA1A0}"/>
              </a:ext>
            </a:extLst>
          </p:cNvPr>
          <p:cNvSpPr txBox="1">
            <a:spLocks/>
          </p:cNvSpPr>
          <p:nvPr/>
        </p:nvSpPr>
        <p:spPr>
          <a:xfrm>
            <a:off x="1428040" y="1575488"/>
            <a:ext cx="2686760" cy="4343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購入</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テーブル</a:t>
            </a:r>
            <a:endParaRPr kumimoji="1" lang="en-US" altLang="ja-JP" sz="2100" b="0"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 name="Rectangle 3">
            <a:extLst>
              <a:ext uri="{FF2B5EF4-FFF2-40B4-BE49-F238E27FC236}">
                <a16:creationId xmlns:a16="http://schemas.microsoft.com/office/drawing/2014/main" id="{B6C3F9FD-CBD2-8A55-94A6-05408B3165F3}"/>
              </a:ext>
            </a:extLst>
          </p:cNvPr>
          <p:cNvSpPr txBox="1">
            <a:spLocks/>
          </p:cNvSpPr>
          <p:nvPr/>
        </p:nvSpPr>
        <p:spPr>
          <a:xfrm>
            <a:off x="5677891" y="2596880"/>
            <a:ext cx="2686760" cy="4343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商品</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テーブル</a:t>
            </a:r>
            <a:endParaRPr kumimoji="1" lang="en-US" altLang="ja-JP" sz="2100" b="0"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550645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85D6CA-BAA8-49CF-9E42-111A6E551EE2}"/>
              </a:ext>
            </a:extLst>
          </p:cNvPr>
          <p:cNvSpPr>
            <a:spLocks noGrp="1"/>
          </p:cNvSpPr>
          <p:nvPr>
            <p:ph type="title"/>
          </p:nvPr>
        </p:nvSpPr>
        <p:spPr/>
        <p:txBody>
          <a:bodyPr>
            <a:normAutofit fontScale="90000"/>
          </a:bodyPr>
          <a:lstStyle/>
          <a:p>
            <a:r>
              <a:rPr kumimoji="1" lang="ja-JP" altLang="en-US" dirty="0"/>
              <a:t>サイバーフィジカル</a:t>
            </a:r>
          </a:p>
        </p:txBody>
      </p:sp>
      <p:sp>
        <p:nvSpPr>
          <p:cNvPr id="3" name="コンテンツ プレースホルダー 2">
            <a:extLst>
              <a:ext uri="{FF2B5EF4-FFF2-40B4-BE49-F238E27FC236}">
                <a16:creationId xmlns:a16="http://schemas.microsoft.com/office/drawing/2014/main" id="{C06896BD-1132-431C-930A-86DB9A38BACA}"/>
              </a:ext>
            </a:extLst>
          </p:cNvPr>
          <p:cNvSpPr>
            <a:spLocks noGrp="1"/>
          </p:cNvSpPr>
          <p:nvPr>
            <p:ph idx="1"/>
          </p:nvPr>
        </p:nvSpPr>
        <p:spPr>
          <a:xfrm>
            <a:off x="321845" y="846253"/>
            <a:ext cx="8461208" cy="1005407"/>
          </a:xfrm>
        </p:spPr>
        <p:txBody>
          <a:bodyPr>
            <a:normAutofit/>
          </a:bodyPr>
          <a:lstStyle/>
          <a:p>
            <a:pPr marL="0" indent="0">
              <a:buNone/>
            </a:pPr>
            <a:r>
              <a:rPr kumimoji="1" lang="ja-JP" altLang="en-US" sz="2400" dirty="0"/>
              <a:t>物理的な現実世界（フィジカル）</a:t>
            </a:r>
            <a:r>
              <a:rPr lang="ja-JP" altLang="en-US" sz="2400" dirty="0"/>
              <a:t>と、デジタルな情報世界（サイバー）が融合したシステム</a:t>
            </a:r>
            <a:endParaRPr kumimoji="1" lang="ja-JP" altLang="en-US" sz="2400" dirty="0"/>
          </a:p>
        </p:txBody>
      </p:sp>
      <p:sp>
        <p:nvSpPr>
          <p:cNvPr id="4" name="スライド番号プレースホルダー 3">
            <a:extLst>
              <a:ext uri="{FF2B5EF4-FFF2-40B4-BE49-F238E27FC236}">
                <a16:creationId xmlns:a16="http://schemas.microsoft.com/office/drawing/2014/main" id="{EE8E16AA-9185-4A15-93D8-352289B6864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円/楕円 37">
            <a:extLst>
              <a:ext uri="{FF2B5EF4-FFF2-40B4-BE49-F238E27FC236}">
                <a16:creationId xmlns:a16="http://schemas.microsoft.com/office/drawing/2014/main" id="{5862BC67-ADEA-401E-B6DB-067C666415CA}"/>
              </a:ext>
            </a:extLst>
          </p:cNvPr>
          <p:cNvSpPr/>
          <p:nvPr/>
        </p:nvSpPr>
        <p:spPr>
          <a:xfrm>
            <a:off x="3326292" y="2772159"/>
            <a:ext cx="1833563" cy="18264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3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Rectangle 3">
            <a:extLst>
              <a:ext uri="{FF2B5EF4-FFF2-40B4-BE49-F238E27FC236}">
                <a16:creationId xmlns:a16="http://schemas.microsoft.com/office/drawing/2014/main" id="{1B99724E-7746-4882-ADF4-13E2FBEDC0CF}"/>
              </a:ext>
            </a:extLst>
          </p:cNvPr>
          <p:cNvSpPr txBox="1">
            <a:spLocks/>
          </p:cNvSpPr>
          <p:nvPr/>
        </p:nvSpPr>
        <p:spPr>
          <a:xfrm>
            <a:off x="1309926" y="6118088"/>
            <a:ext cx="6210300" cy="48577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効率化、品質の向上、新サービスの創生を可能に</a:t>
            </a:r>
          </a:p>
        </p:txBody>
      </p:sp>
      <p:sp>
        <p:nvSpPr>
          <p:cNvPr id="7" name="円/楕円 1">
            <a:extLst>
              <a:ext uri="{FF2B5EF4-FFF2-40B4-BE49-F238E27FC236}">
                <a16:creationId xmlns:a16="http://schemas.microsoft.com/office/drawing/2014/main" id="{07520C8C-47F0-463B-8AE4-5531A0EBB607}"/>
              </a:ext>
            </a:extLst>
          </p:cNvPr>
          <p:cNvSpPr/>
          <p:nvPr/>
        </p:nvSpPr>
        <p:spPr>
          <a:xfrm>
            <a:off x="598570" y="2782874"/>
            <a:ext cx="1834754" cy="18264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3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Text Box 4">
            <a:extLst>
              <a:ext uri="{FF2B5EF4-FFF2-40B4-BE49-F238E27FC236}">
                <a16:creationId xmlns:a16="http://schemas.microsoft.com/office/drawing/2014/main" id="{5D7494EB-0755-406A-983A-C13B9BEC178C}"/>
              </a:ext>
            </a:extLst>
          </p:cNvPr>
          <p:cNvSpPr txBox="1">
            <a:spLocks noChangeArrowheads="1"/>
          </p:cNvSpPr>
          <p:nvPr/>
        </p:nvSpPr>
        <p:spPr bwMode="auto">
          <a:xfrm>
            <a:off x="1060102" y="4920046"/>
            <a:ext cx="877163" cy="348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1" lang="ja-JP" altLang="en-US" sz="1800" b="0" i="0" u="none" strike="noStrike" kern="1200" cap="none" spc="0" normalizeH="0" baseline="0" noProof="0">
                <a:ln>
                  <a:noFill/>
                </a:ln>
                <a:solidFill>
                  <a:srgbClr val="FF0000"/>
                </a:solidFill>
                <a:effectLst/>
                <a:uLnTx/>
                <a:uFillTx/>
                <a:latin typeface="Calibri Light" panose="020F0302020204030204" pitchFamily="34" charset="0"/>
                <a:ea typeface="メイリオ" panose="020B0604030504040204" pitchFamily="50" charset="-128"/>
                <a:cs typeface="+mn-cs"/>
              </a:rPr>
              <a:t>実世界</a:t>
            </a:r>
          </a:p>
        </p:txBody>
      </p:sp>
      <p:sp>
        <p:nvSpPr>
          <p:cNvPr id="9" name="Text Box 4">
            <a:extLst>
              <a:ext uri="{FF2B5EF4-FFF2-40B4-BE49-F238E27FC236}">
                <a16:creationId xmlns:a16="http://schemas.microsoft.com/office/drawing/2014/main" id="{7C55A07A-A526-4858-AAF8-C4C1E2F9C265}"/>
              </a:ext>
            </a:extLst>
          </p:cNvPr>
          <p:cNvSpPr txBox="1">
            <a:spLocks noChangeArrowheads="1"/>
          </p:cNvSpPr>
          <p:nvPr/>
        </p:nvSpPr>
        <p:spPr bwMode="auto">
          <a:xfrm>
            <a:off x="3360612" y="4964098"/>
            <a:ext cx="1569661" cy="348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1" lang="ja-JP" altLang="en-US" sz="1800" b="0" i="0" u="none" strike="noStrike" kern="1200" cap="none" spc="0" normalizeH="0" baseline="0" noProof="0">
                <a:ln>
                  <a:noFill/>
                </a:ln>
                <a:solidFill>
                  <a:srgbClr val="7030A0"/>
                </a:solidFill>
                <a:effectLst/>
                <a:uLnTx/>
                <a:uFillTx/>
                <a:latin typeface="Calibri Light" panose="020F0302020204030204" pitchFamily="34" charset="0"/>
                <a:ea typeface="メイリオ" panose="020B0604030504040204" pitchFamily="50" charset="-128"/>
                <a:cs typeface="+mn-cs"/>
              </a:rPr>
              <a:t>サイバー世界</a:t>
            </a:r>
          </a:p>
        </p:txBody>
      </p:sp>
      <p:sp>
        <p:nvSpPr>
          <p:cNvPr id="10" name="Text Box 4">
            <a:extLst>
              <a:ext uri="{FF2B5EF4-FFF2-40B4-BE49-F238E27FC236}">
                <a16:creationId xmlns:a16="http://schemas.microsoft.com/office/drawing/2014/main" id="{C478589D-7CEC-4EB5-9CD9-73F5F9EC6CFA}"/>
              </a:ext>
            </a:extLst>
          </p:cNvPr>
          <p:cNvSpPr txBox="1">
            <a:spLocks noChangeArrowheads="1"/>
          </p:cNvSpPr>
          <p:nvPr/>
        </p:nvSpPr>
        <p:spPr bwMode="auto">
          <a:xfrm>
            <a:off x="864987" y="3150777"/>
            <a:ext cx="1338829" cy="13445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農林畜産業、</a:t>
            </a:r>
            <a:endParaRPr kumimoji="1" lang="en-US" altLang="ja-JP" sz="15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endParaRPr>
          </a:p>
          <a:p>
            <a:pPr marL="0" marR="0" lvl="0" indent="0" algn="ctr" defTabSz="457200" rtl="0" eaLnBrk="1" fontAlgn="auto" latinLnBrk="0" hangingPunct="1">
              <a:lnSpc>
                <a:spcPct val="90000"/>
              </a:lnSpc>
              <a:spcBef>
                <a:spcPct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医療、</a:t>
            </a:r>
            <a:endParaRPr kumimoji="1" lang="en-US" altLang="ja-JP" sz="15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endParaRPr>
          </a:p>
          <a:p>
            <a:pPr marL="0" marR="0" lvl="0" indent="0" algn="ctr" defTabSz="457200" rtl="0" eaLnBrk="1" fontAlgn="auto" latinLnBrk="0" hangingPunct="1">
              <a:lnSpc>
                <a:spcPct val="90000"/>
              </a:lnSpc>
              <a:spcBef>
                <a:spcPct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ヘルスケア、</a:t>
            </a:r>
            <a:endParaRPr kumimoji="1" lang="en-US" altLang="ja-JP" sz="15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endParaRPr>
          </a:p>
          <a:p>
            <a:pPr marL="0" marR="0" lvl="0" indent="0" algn="ctr" defTabSz="457200" rtl="0" eaLnBrk="1" fontAlgn="auto" latinLnBrk="0" hangingPunct="1">
              <a:lnSpc>
                <a:spcPct val="90000"/>
              </a:lnSpc>
              <a:spcBef>
                <a:spcPct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製造業、</a:t>
            </a:r>
            <a:endParaRPr kumimoji="1" lang="en-US" altLang="ja-JP" sz="15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endParaRPr>
          </a:p>
          <a:p>
            <a:pPr marL="0" marR="0" lvl="0" indent="0" algn="ctr" defTabSz="457200" rtl="0" eaLnBrk="1" fontAlgn="auto" latinLnBrk="0" hangingPunct="1">
              <a:lnSpc>
                <a:spcPct val="90000"/>
              </a:lnSpc>
              <a:spcBef>
                <a:spcPct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都市交通、</a:t>
            </a:r>
            <a:endParaRPr kumimoji="1" lang="en-US" altLang="ja-JP" sz="15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endParaRPr>
          </a:p>
          <a:p>
            <a:pPr marL="0" marR="0" lvl="0" indent="0" algn="ctr" defTabSz="457200" rtl="0" eaLnBrk="1" fontAlgn="auto" latinLnBrk="0" hangingPunct="1">
              <a:lnSpc>
                <a:spcPct val="90000"/>
              </a:lnSpc>
              <a:spcBef>
                <a:spcPct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電力　など</a:t>
            </a:r>
          </a:p>
        </p:txBody>
      </p:sp>
      <p:sp>
        <p:nvSpPr>
          <p:cNvPr id="11" name="Text Box 4">
            <a:extLst>
              <a:ext uri="{FF2B5EF4-FFF2-40B4-BE49-F238E27FC236}">
                <a16:creationId xmlns:a16="http://schemas.microsoft.com/office/drawing/2014/main" id="{8160E190-F67B-4D58-A5F5-812699C363BE}"/>
              </a:ext>
            </a:extLst>
          </p:cNvPr>
          <p:cNvSpPr txBox="1">
            <a:spLocks noChangeArrowheads="1"/>
          </p:cNvSpPr>
          <p:nvPr/>
        </p:nvSpPr>
        <p:spPr bwMode="auto">
          <a:xfrm>
            <a:off x="2288901" y="4246151"/>
            <a:ext cx="1107996" cy="597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1" lang="ja-JP" altLang="en-US" sz="1800" b="0" i="0" u="none" strike="noStrike" kern="1200" cap="none" spc="0" normalizeH="0" baseline="0" noProof="0">
                <a:ln>
                  <a:noFill/>
                </a:ln>
                <a:solidFill>
                  <a:srgbClr val="FF0000"/>
                </a:solidFill>
                <a:effectLst/>
                <a:uLnTx/>
                <a:uFillTx/>
                <a:latin typeface="Calibri Light" panose="020F0302020204030204" pitchFamily="34" charset="0"/>
                <a:ea typeface="メイリオ" panose="020B0604030504040204" pitchFamily="50" charset="-128"/>
                <a:cs typeface="+mn-cs"/>
              </a:rPr>
              <a:t>センサー</a:t>
            </a:r>
            <a:endParaRPr kumimoji="1" lang="en-US" altLang="ja-JP" sz="1800" b="0" i="0" u="none" strike="noStrike" kern="1200" cap="none" spc="0" normalizeH="0" baseline="0" noProof="0">
              <a:ln>
                <a:noFill/>
              </a:ln>
              <a:solidFill>
                <a:srgbClr val="FF0000"/>
              </a:solidFill>
              <a:effectLst/>
              <a:uLnTx/>
              <a:uFillTx/>
              <a:latin typeface="Calibri Light" panose="020F0302020204030204" pitchFamily="34" charset="0"/>
              <a:ea typeface="メイリオ" panose="020B0604030504040204" pitchFamily="50" charset="-128"/>
              <a:cs typeface="+mn-cs"/>
            </a:endParaRPr>
          </a:p>
          <a:p>
            <a:pPr marL="0" marR="0" lvl="0" indent="0" algn="ctr" defTabSz="457200" rtl="0" eaLnBrk="1" fontAlgn="auto" latinLnBrk="0" hangingPunct="1">
              <a:lnSpc>
                <a:spcPct val="90000"/>
              </a:lnSpc>
              <a:spcBef>
                <a:spcPct val="0"/>
              </a:spcBef>
              <a:spcAft>
                <a:spcPts val="0"/>
              </a:spcAft>
              <a:buClrTx/>
              <a:buSzTx/>
              <a:buFontTx/>
              <a:buNone/>
              <a:tabLst/>
              <a:defRPr/>
            </a:pPr>
            <a:r>
              <a:rPr kumimoji="1" lang="ja-JP" altLang="en-US" sz="1800" b="0" i="0" u="none" strike="noStrike" kern="1200" cap="none" spc="0" normalizeH="0" baseline="0" noProof="0">
                <a:ln>
                  <a:noFill/>
                </a:ln>
                <a:solidFill>
                  <a:srgbClr val="FF0000"/>
                </a:solidFill>
                <a:effectLst/>
                <a:uLnTx/>
                <a:uFillTx/>
                <a:latin typeface="Calibri Light" panose="020F0302020204030204" pitchFamily="34" charset="0"/>
                <a:ea typeface="メイリオ" panose="020B0604030504040204" pitchFamily="50" charset="-128"/>
                <a:cs typeface="+mn-cs"/>
              </a:rPr>
              <a:t>データ</a:t>
            </a:r>
          </a:p>
        </p:txBody>
      </p:sp>
      <p:sp>
        <p:nvSpPr>
          <p:cNvPr id="12" name="Text Box 4">
            <a:extLst>
              <a:ext uri="{FF2B5EF4-FFF2-40B4-BE49-F238E27FC236}">
                <a16:creationId xmlns:a16="http://schemas.microsoft.com/office/drawing/2014/main" id="{6186DBC9-631E-4418-A6E5-3D993C9A2729}"/>
              </a:ext>
            </a:extLst>
          </p:cNvPr>
          <p:cNvSpPr txBox="1">
            <a:spLocks noChangeArrowheads="1"/>
          </p:cNvSpPr>
          <p:nvPr/>
        </p:nvSpPr>
        <p:spPr bwMode="auto">
          <a:xfrm>
            <a:off x="2300807" y="2766204"/>
            <a:ext cx="1107996" cy="597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1" lang="ja-JP" altLang="en-US" sz="1800" b="0" i="0" u="none" strike="noStrike" kern="1200" cap="none" spc="0" normalizeH="0" baseline="0" noProof="0">
                <a:ln>
                  <a:noFill/>
                </a:ln>
                <a:solidFill>
                  <a:srgbClr val="7030A0"/>
                </a:solidFill>
                <a:effectLst/>
                <a:uLnTx/>
                <a:uFillTx/>
                <a:latin typeface="Calibri Light" panose="020F0302020204030204" pitchFamily="34" charset="0"/>
                <a:ea typeface="メイリオ" panose="020B0604030504040204" pitchFamily="50" charset="-128"/>
                <a:cs typeface="+mn-cs"/>
              </a:rPr>
              <a:t>サービス</a:t>
            </a:r>
            <a:endParaRPr kumimoji="1" lang="en-US" altLang="ja-JP" sz="1800" b="0" i="0" u="none" strike="noStrike" kern="1200" cap="none" spc="0" normalizeH="0" baseline="0" noProof="0">
              <a:ln>
                <a:noFill/>
              </a:ln>
              <a:solidFill>
                <a:srgbClr val="7030A0"/>
              </a:solidFill>
              <a:effectLst/>
              <a:uLnTx/>
              <a:uFillTx/>
              <a:latin typeface="Calibri Light" panose="020F0302020204030204" pitchFamily="34" charset="0"/>
              <a:ea typeface="メイリオ" panose="020B0604030504040204" pitchFamily="50" charset="-128"/>
              <a:cs typeface="+mn-cs"/>
            </a:endParaRPr>
          </a:p>
          <a:p>
            <a:pPr marL="0" marR="0" lvl="0" indent="0" algn="ctr" defTabSz="457200" rtl="0" eaLnBrk="1" fontAlgn="auto" latinLnBrk="0" hangingPunct="1">
              <a:lnSpc>
                <a:spcPct val="90000"/>
              </a:lnSpc>
              <a:spcBef>
                <a:spcPct val="0"/>
              </a:spcBef>
              <a:spcAft>
                <a:spcPts val="0"/>
              </a:spcAft>
              <a:buClrTx/>
              <a:buSzTx/>
              <a:buFontTx/>
              <a:buNone/>
              <a:tabLst/>
              <a:defRPr/>
            </a:pPr>
            <a:r>
              <a:rPr kumimoji="1" lang="ja-JP" altLang="en-US" sz="1800" b="0" i="0" u="none" strike="noStrike" kern="1200" cap="none" spc="0" normalizeH="0" baseline="0" noProof="0">
                <a:ln>
                  <a:noFill/>
                </a:ln>
                <a:solidFill>
                  <a:srgbClr val="7030A0"/>
                </a:solidFill>
                <a:effectLst/>
                <a:uLnTx/>
                <a:uFillTx/>
                <a:latin typeface="Calibri Light" panose="020F0302020204030204" pitchFamily="34" charset="0"/>
                <a:ea typeface="メイリオ" panose="020B0604030504040204" pitchFamily="50" charset="-128"/>
                <a:cs typeface="+mn-cs"/>
              </a:rPr>
              <a:t>提供</a:t>
            </a:r>
          </a:p>
        </p:txBody>
      </p:sp>
      <p:sp>
        <p:nvSpPr>
          <p:cNvPr id="13" name="Text Box 4">
            <a:extLst>
              <a:ext uri="{FF2B5EF4-FFF2-40B4-BE49-F238E27FC236}">
                <a16:creationId xmlns:a16="http://schemas.microsoft.com/office/drawing/2014/main" id="{87730E31-4E24-4ACF-B7CE-1FC65C25F345}"/>
              </a:ext>
            </a:extLst>
          </p:cNvPr>
          <p:cNvSpPr txBox="1">
            <a:spLocks noChangeArrowheads="1"/>
          </p:cNvSpPr>
          <p:nvPr/>
        </p:nvSpPr>
        <p:spPr bwMode="auto">
          <a:xfrm>
            <a:off x="3326484" y="3049084"/>
            <a:ext cx="1800493" cy="1338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育成法の予測</a:t>
            </a:r>
            <a:endParaRPr kumimoji="1" lang="en-US" altLang="ja-JP" sz="18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endParaRPr>
          </a:p>
          <a:p>
            <a:pPr marL="0" marR="0" lvl="0" indent="0" algn="ctr" defTabSz="457200" rtl="0" eaLnBrk="1" fontAlgn="auto" latinLnBrk="0" hangingPunct="1">
              <a:lnSpc>
                <a:spcPct val="9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遠隔医療</a:t>
            </a:r>
            <a:endParaRPr kumimoji="1" lang="en-US" altLang="ja-JP" sz="18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endParaRPr>
          </a:p>
          <a:p>
            <a:pPr marL="0" marR="0" lvl="0" indent="0" algn="ctr" defTabSz="457200" rtl="0" eaLnBrk="1" fontAlgn="auto" latinLnBrk="0" hangingPunct="1">
              <a:lnSpc>
                <a:spcPct val="9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故障予測</a:t>
            </a:r>
            <a:endParaRPr kumimoji="1" lang="en-US" altLang="ja-JP" sz="18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endParaRPr>
          </a:p>
          <a:p>
            <a:pPr marL="0" marR="0" lvl="0" indent="0" algn="ctr" defTabSz="457200" rtl="0" eaLnBrk="1" fontAlgn="auto" latinLnBrk="0" hangingPunct="1">
              <a:lnSpc>
                <a:spcPct val="9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交通渋滞の予測</a:t>
            </a:r>
            <a:endParaRPr kumimoji="1" lang="en-US" altLang="ja-JP" sz="18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endParaRPr>
          </a:p>
          <a:p>
            <a:pPr marL="0" marR="0" lvl="0" indent="0" algn="ctr" defTabSz="457200" rtl="0" eaLnBrk="1" fontAlgn="auto" latinLnBrk="0" hangingPunct="1">
              <a:lnSpc>
                <a:spcPct val="9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需要予測</a:t>
            </a:r>
            <a:endParaRPr kumimoji="1" lang="en-US" altLang="ja-JP" sz="18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endParaRPr>
          </a:p>
        </p:txBody>
      </p:sp>
      <p:pic>
        <p:nvPicPr>
          <p:cNvPr id="14" name="Picture 9" descr="http://133.5.18.161/rinkou/od/2014-05-30-beaf-svideo/b380.png">
            <a:extLst>
              <a:ext uri="{FF2B5EF4-FFF2-40B4-BE49-F238E27FC236}">
                <a16:creationId xmlns:a16="http://schemas.microsoft.com/office/drawing/2014/main" id="{3E8DD0D2-B98F-4B6C-B0D6-74BDC8E376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362" y="2164939"/>
            <a:ext cx="106799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18">
            <a:extLst>
              <a:ext uri="{FF2B5EF4-FFF2-40B4-BE49-F238E27FC236}">
                <a16:creationId xmlns:a16="http://schemas.microsoft.com/office/drawing/2014/main" id="{BB1BA5ED-AD9F-4E3A-ACB3-8921655A5CD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7754" y="2326024"/>
            <a:ext cx="835819" cy="71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a:extLst>
              <a:ext uri="{FF2B5EF4-FFF2-40B4-BE49-F238E27FC236}">
                <a16:creationId xmlns:a16="http://schemas.microsoft.com/office/drawing/2014/main" id="{67CD356E-8306-46A7-80FD-D6C167956D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8079" y="3345548"/>
            <a:ext cx="104298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21">
            <a:extLst>
              <a:ext uri="{FF2B5EF4-FFF2-40B4-BE49-F238E27FC236}">
                <a16:creationId xmlns:a16="http://schemas.microsoft.com/office/drawing/2014/main" id="{66385571-9826-44E4-BA60-D828D94F9B9D}"/>
              </a:ext>
            </a:extLst>
          </p:cNvPr>
          <p:cNvPicPr>
            <a:picLocks noChangeAspect="1"/>
          </p:cNvPicPr>
          <p:nvPr/>
        </p:nvPicPr>
        <p:blipFill>
          <a:blip r:embed="rId5" cstate="print">
            <a:extLst>
              <a:ext uri="{28A0092B-C50C-407E-A947-70E740481C1C}">
                <a14:useLocalDpi xmlns:a14="http://schemas.microsoft.com/office/drawing/2010/main" val="0"/>
              </a:ext>
            </a:extLst>
          </a:blip>
          <a:srcRect l="5038" t="12793" r="2808" b="2338"/>
          <a:stretch>
            <a:fillRect/>
          </a:stretch>
        </p:blipFill>
        <p:spPr bwMode="auto">
          <a:xfrm>
            <a:off x="7377990" y="3344848"/>
            <a:ext cx="1016794" cy="106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17">
            <a:extLst>
              <a:ext uri="{FF2B5EF4-FFF2-40B4-BE49-F238E27FC236}">
                <a16:creationId xmlns:a16="http://schemas.microsoft.com/office/drawing/2014/main" id="{4C2AF193-52F6-42B9-9C2F-F2CFD097FBE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4951" y="2382332"/>
            <a:ext cx="1294209" cy="615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正方形/長方形 23">
            <a:extLst>
              <a:ext uri="{FF2B5EF4-FFF2-40B4-BE49-F238E27FC236}">
                <a16:creationId xmlns:a16="http://schemas.microsoft.com/office/drawing/2014/main" id="{7EFDBA16-49C1-4EC1-9F66-5B0531E4B357}"/>
              </a:ext>
            </a:extLst>
          </p:cNvPr>
          <p:cNvSpPr>
            <a:spLocks noChangeArrowheads="1"/>
          </p:cNvSpPr>
          <p:nvPr/>
        </p:nvSpPr>
        <p:spPr bwMode="auto">
          <a:xfrm>
            <a:off x="6005199" y="3049084"/>
            <a:ext cx="11120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ctr" defTabSz="457200" rtl="0" eaLnBrk="1" fontAlgn="auto" latinLnBrk="0" hangingPunct="1">
              <a:lnSpc>
                <a:spcPts val="1200"/>
              </a:lnSpc>
              <a:spcBef>
                <a:spcPct val="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センサー</a:t>
            </a:r>
          </a:p>
        </p:txBody>
      </p:sp>
      <p:sp>
        <p:nvSpPr>
          <p:cNvPr id="23" name="正方形/長方形 23">
            <a:extLst>
              <a:ext uri="{FF2B5EF4-FFF2-40B4-BE49-F238E27FC236}">
                <a16:creationId xmlns:a16="http://schemas.microsoft.com/office/drawing/2014/main" id="{D66ED00B-1121-4880-9953-FFF2762DBAF7}"/>
              </a:ext>
            </a:extLst>
          </p:cNvPr>
          <p:cNvSpPr>
            <a:spLocks noChangeArrowheads="1"/>
          </p:cNvSpPr>
          <p:nvPr/>
        </p:nvSpPr>
        <p:spPr bwMode="auto">
          <a:xfrm>
            <a:off x="7036279" y="3114568"/>
            <a:ext cx="2057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ctr" defTabSz="457200" rtl="0" eaLnBrk="1" fontAlgn="auto" latinLnBrk="0" hangingPunct="1">
              <a:lnSpc>
                <a:spcPts val="1200"/>
              </a:lnSpc>
              <a:spcBef>
                <a:spcPct val="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センサーの設置</a:t>
            </a:r>
          </a:p>
        </p:txBody>
      </p:sp>
      <p:sp>
        <p:nvSpPr>
          <p:cNvPr id="24" name="正方形/長方形 23">
            <a:extLst>
              <a:ext uri="{FF2B5EF4-FFF2-40B4-BE49-F238E27FC236}">
                <a16:creationId xmlns:a16="http://schemas.microsoft.com/office/drawing/2014/main" id="{C0804DD9-2FA6-4707-84F9-435C654922D6}"/>
              </a:ext>
            </a:extLst>
          </p:cNvPr>
          <p:cNvSpPr>
            <a:spLocks noChangeArrowheads="1"/>
          </p:cNvSpPr>
          <p:nvPr/>
        </p:nvSpPr>
        <p:spPr bwMode="auto">
          <a:xfrm>
            <a:off x="5513470" y="4337340"/>
            <a:ext cx="176212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センサーで計測された距離画像</a:t>
            </a:r>
          </a:p>
        </p:txBody>
      </p:sp>
      <p:sp>
        <p:nvSpPr>
          <p:cNvPr id="25" name="正方形/長方形 23">
            <a:extLst>
              <a:ext uri="{FF2B5EF4-FFF2-40B4-BE49-F238E27FC236}">
                <a16:creationId xmlns:a16="http://schemas.microsoft.com/office/drawing/2014/main" id="{3C6FEA1B-FF1D-41A1-9AE5-AD4EB09622B4}"/>
              </a:ext>
            </a:extLst>
          </p:cNvPr>
          <p:cNvSpPr>
            <a:spLocks noChangeArrowheads="1"/>
          </p:cNvSpPr>
          <p:nvPr/>
        </p:nvSpPr>
        <p:spPr bwMode="auto">
          <a:xfrm>
            <a:off x="7211616" y="4677944"/>
            <a:ext cx="19323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ctr" defTabSz="457200" rtl="0" eaLnBrk="1" fontAlgn="auto" latinLnBrk="0" hangingPunct="1">
              <a:lnSpc>
                <a:spcPts val="1200"/>
              </a:lnSpc>
              <a:spcBef>
                <a:spcPct val="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人間の通過記録</a:t>
            </a:r>
          </a:p>
        </p:txBody>
      </p:sp>
      <p:sp>
        <p:nvSpPr>
          <p:cNvPr id="27" name="Line 32">
            <a:extLst>
              <a:ext uri="{FF2B5EF4-FFF2-40B4-BE49-F238E27FC236}">
                <a16:creationId xmlns:a16="http://schemas.microsoft.com/office/drawing/2014/main" id="{54F17F8E-5F49-4EEA-97DC-E93F43B8EACB}"/>
              </a:ext>
            </a:extLst>
          </p:cNvPr>
          <p:cNvSpPr>
            <a:spLocks noChangeShapeType="1"/>
          </p:cNvSpPr>
          <p:nvPr/>
        </p:nvSpPr>
        <p:spPr bwMode="auto">
          <a:xfrm>
            <a:off x="2432134" y="4084226"/>
            <a:ext cx="86915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8" name="Line 33">
            <a:extLst>
              <a:ext uri="{FF2B5EF4-FFF2-40B4-BE49-F238E27FC236}">
                <a16:creationId xmlns:a16="http://schemas.microsoft.com/office/drawing/2014/main" id="{A3ED3223-9758-416B-A145-5D44D649DE5F}"/>
              </a:ext>
            </a:extLst>
          </p:cNvPr>
          <p:cNvSpPr>
            <a:spLocks noChangeShapeType="1"/>
          </p:cNvSpPr>
          <p:nvPr/>
        </p:nvSpPr>
        <p:spPr bwMode="auto">
          <a:xfrm flipH="1">
            <a:off x="2442850" y="3344848"/>
            <a:ext cx="834628" cy="11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9" name="角丸四角形 29">
            <a:extLst>
              <a:ext uri="{FF2B5EF4-FFF2-40B4-BE49-F238E27FC236}">
                <a16:creationId xmlns:a16="http://schemas.microsoft.com/office/drawing/2014/main" id="{4F57BAE5-FDBC-4A4E-B156-01D36C11E426}"/>
              </a:ext>
            </a:extLst>
          </p:cNvPr>
          <p:cNvSpPr/>
          <p:nvPr/>
        </p:nvSpPr>
        <p:spPr>
          <a:xfrm>
            <a:off x="981357" y="5934795"/>
            <a:ext cx="6639521" cy="705358"/>
          </a:xfrm>
          <a:prstGeom prst="roundRect">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910709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dirty="0"/>
              <a:t>参照整合性制約の</a:t>
            </a:r>
            <a:r>
              <a:rPr lang="ja-JP" altLang="en-US" dirty="0"/>
              <a:t>イメージ</a:t>
            </a: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1026" name="Picture 2" descr="http://3.bp.blogspot.com/-EbjycNDAsyg/VtofxaYqDEI/AAAAAAAA4aI/gbtsBRZ6G4k/s800/menu_chumon_famil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0035" y="1615004"/>
            <a:ext cx="4640446" cy="3277316"/>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447838" y="5031434"/>
            <a:ext cx="7571303"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テーブルのデータを別のテーブルから参照するときの</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制約</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として、</a:t>
            </a:r>
            <a:r>
              <a:rPr kumimoji="1" lang="ja-JP" altLang="en-US" sz="24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参照整合性制約</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がある</a:t>
            </a:r>
          </a:p>
        </p:txBody>
      </p:sp>
      <p:sp>
        <p:nvSpPr>
          <p:cNvPr id="6" name="テキスト ボックス 5"/>
          <p:cNvSpPr txBox="1"/>
          <p:nvPr/>
        </p:nvSpPr>
        <p:spPr>
          <a:xfrm>
            <a:off x="1664874" y="2184164"/>
            <a:ext cx="2339102"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商品から</a:t>
            </a:r>
            <a:endPar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お選びください</a:t>
            </a:r>
            <a:endPar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028" name="Picture 4" descr="http://4.bp.blogspot.com/-GSirZRsHh5g/ViipAe1zjVI/AAAAAAAAztg/pcH3OQf7uzs/s800/job_tenin_wo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495" y="1847991"/>
            <a:ext cx="1386840" cy="2574181"/>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839150" y="3549713"/>
            <a:ext cx="326243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枝豆はないんですか？</a:t>
            </a:r>
          </a:p>
        </p:txBody>
      </p:sp>
    </p:spTree>
    <p:extLst>
      <p:ext uri="{BB962C8B-B14F-4D97-AF65-F5344CB8AC3E}">
        <p14:creationId xmlns:p14="http://schemas.microsoft.com/office/powerpoint/2010/main" val="26677283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6C739A-9DAF-680C-7B90-5DDDE1C584C2}"/>
              </a:ext>
            </a:extLst>
          </p:cNvPr>
          <p:cNvSpPr>
            <a:spLocks noGrp="1"/>
          </p:cNvSpPr>
          <p:nvPr>
            <p:ph type="title"/>
          </p:nvPr>
        </p:nvSpPr>
        <p:spPr/>
        <p:txBody>
          <a:bodyPr>
            <a:normAutofit fontScale="90000"/>
          </a:bodyPr>
          <a:lstStyle/>
          <a:p>
            <a:r>
              <a:rPr kumimoji="1" lang="ja-JP" altLang="en-US" dirty="0"/>
              <a:t>参照整合性制約の例</a:t>
            </a:r>
          </a:p>
        </p:txBody>
      </p:sp>
      <p:sp>
        <p:nvSpPr>
          <p:cNvPr id="3" name="コンテンツ プレースホルダー 2">
            <a:extLst>
              <a:ext uri="{FF2B5EF4-FFF2-40B4-BE49-F238E27FC236}">
                <a16:creationId xmlns:a16="http://schemas.microsoft.com/office/drawing/2014/main" id="{419A5AD5-202F-F55E-5E37-8D146711A72A}"/>
              </a:ext>
            </a:extLst>
          </p:cNvPr>
          <p:cNvSpPr>
            <a:spLocks noGrp="1"/>
          </p:cNvSpPr>
          <p:nvPr>
            <p:ph idx="1"/>
          </p:nvPr>
        </p:nvSpPr>
        <p:spPr/>
        <p:txBody>
          <a:bodyPr/>
          <a:lstStyle/>
          <a:p>
            <a:pPr marL="0" indent="0">
              <a:buNone/>
            </a:pPr>
            <a:r>
              <a:rPr kumimoji="1" lang="ja-JP" altLang="en-US" dirty="0"/>
              <a:t>商品</a:t>
            </a:r>
            <a:r>
              <a:rPr lang="ja-JP" altLang="en-US" dirty="0"/>
              <a:t>テーブルに </a:t>
            </a:r>
            <a:r>
              <a:rPr lang="en-US" altLang="ja-JP" dirty="0"/>
              <a:t>ID </a:t>
            </a:r>
            <a:r>
              <a:rPr lang="ja-JP" altLang="en-US" dirty="0"/>
              <a:t>が存在しない場合、購入テーブルに、その</a:t>
            </a:r>
            <a:r>
              <a:rPr lang="en-US" altLang="ja-JP" dirty="0"/>
              <a:t>ID</a:t>
            </a:r>
            <a:r>
              <a:rPr lang="ja-JP" altLang="en-US" dirty="0"/>
              <a:t>を持つ行を挿入することはできない</a:t>
            </a:r>
            <a:endParaRPr lang="en-US" altLang="ja-JP" dirty="0"/>
          </a:p>
          <a:p>
            <a:pPr marL="0" indent="0">
              <a:buNone/>
            </a:pPr>
            <a:endParaRPr kumimoji="1" lang="ja-JP" altLang="en-US" dirty="0"/>
          </a:p>
          <a:p>
            <a:endParaRPr kumimoji="1" lang="ja-JP" altLang="en-US" dirty="0"/>
          </a:p>
        </p:txBody>
      </p:sp>
      <p:sp>
        <p:nvSpPr>
          <p:cNvPr id="4" name="スライド番号プレースホルダー 3">
            <a:extLst>
              <a:ext uri="{FF2B5EF4-FFF2-40B4-BE49-F238E27FC236}">
                <a16:creationId xmlns:a16="http://schemas.microsoft.com/office/drawing/2014/main" id="{4D163E12-91B0-7A2E-1F40-744521ED307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aphicFrame>
        <p:nvGraphicFramePr>
          <p:cNvPr id="8" name="表 7">
            <a:extLst>
              <a:ext uri="{FF2B5EF4-FFF2-40B4-BE49-F238E27FC236}">
                <a16:creationId xmlns:a16="http://schemas.microsoft.com/office/drawing/2014/main" id="{1F7C3548-DF8E-7B4E-ED70-359650D374D6}"/>
              </a:ext>
            </a:extLst>
          </p:cNvPr>
          <p:cNvGraphicFramePr>
            <a:graphicFrameLocks noGrp="1"/>
          </p:cNvGraphicFramePr>
          <p:nvPr/>
        </p:nvGraphicFramePr>
        <p:xfrm>
          <a:off x="5353600" y="3795984"/>
          <a:ext cx="2943616" cy="1920240"/>
        </p:xfrm>
        <a:graphic>
          <a:graphicData uri="http://schemas.openxmlformats.org/drawingml/2006/table">
            <a:tbl>
              <a:tblPr firstRow="1" bandRow="1">
                <a:tableStyleId>{5C22544A-7EE6-4342-B048-85BDC9FD1C3A}</a:tableStyleId>
              </a:tblPr>
              <a:tblGrid>
                <a:gridCol w="767378">
                  <a:extLst>
                    <a:ext uri="{9D8B030D-6E8A-4147-A177-3AD203B41FA5}">
                      <a16:colId xmlns:a16="http://schemas.microsoft.com/office/drawing/2014/main" val="20000"/>
                    </a:ext>
                  </a:extLst>
                </a:gridCol>
                <a:gridCol w="1195033">
                  <a:extLst>
                    <a:ext uri="{9D8B030D-6E8A-4147-A177-3AD203B41FA5}">
                      <a16:colId xmlns:a16="http://schemas.microsoft.com/office/drawing/2014/main" val="20001"/>
                    </a:ext>
                  </a:extLst>
                </a:gridCol>
                <a:gridCol w="981205">
                  <a:extLst>
                    <a:ext uri="{9D8B030D-6E8A-4147-A177-3AD203B41FA5}">
                      <a16:colId xmlns:a16="http://schemas.microsoft.com/office/drawing/2014/main" val="20002"/>
                    </a:ext>
                  </a:extLst>
                </a:gridCol>
              </a:tblGrid>
              <a:tr h="0">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商品名</a:t>
                      </a:r>
                    </a:p>
                  </a:txBody>
                  <a:tcPr marL="68580" marR="68580" marT="34290" marB="34290"/>
                </a:tc>
                <a:tc>
                  <a:txBody>
                    <a:bodyPr/>
                    <a:lstStyle/>
                    <a:p>
                      <a:pPr algn="ctr"/>
                      <a:r>
                        <a:rPr kumimoji="1" lang="ja-JP" altLang="en-US" sz="2700" dirty="0"/>
                        <a:t>単価</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en-US" altLang="ja-JP" sz="2700" dirty="0"/>
                        <a:t>1</a:t>
                      </a:r>
                      <a:endParaRPr kumimoji="1" lang="ja-JP" altLang="en-US" sz="2700" dirty="0"/>
                    </a:p>
                  </a:txBody>
                  <a:tcPr marL="68580" marR="68580" marT="34290" marB="34290">
                    <a:solidFill>
                      <a:srgbClr val="FF0000">
                        <a:alpha val="15000"/>
                      </a:srgbClr>
                    </a:solidFill>
                  </a:tcPr>
                </a:tc>
                <a:tc>
                  <a:txBody>
                    <a:bodyPr/>
                    <a:lstStyle/>
                    <a:p>
                      <a:pPr algn="r"/>
                      <a:r>
                        <a:rPr kumimoji="1" lang="ja-JP" altLang="en-US" sz="2700" dirty="0"/>
                        <a:t>みかん</a:t>
                      </a:r>
                    </a:p>
                  </a:txBody>
                  <a:tcPr marL="68580" marR="68580" marT="34290" marB="34290">
                    <a:solidFill>
                      <a:srgbClr val="FF0000">
                        <a:alpha val="15000"/>
                      </a:srgbClr>
                    </a:solidFill>
                  </a:tcPr>
                </a:tc>
                <a:tc>
                  <a:txBody>
                    <a:bodyPr/>
                    <a:lstStyle/>
                    <a:p>
                      <a:pPr algn="r"/>
                      <a:r>
                        <a:rPr kumimoji="1" lang="en-US" altLang="ja-JP" sz="2700" dirty="0"/>
                        <a:t>50</a:t>
                      </a:r>
                      <a:endParaRPr kumimoji="1" lang="ja-JP" altLang="en-US" sz="2700" dirty="0"/>
                    </a:p>
                  </a:txBody>
                  <a:tcPr marL="68580" marR="68580" marT="34290" marB="34290">
                    <a:solidFill>
                      <a:srgbClr val="FF0000">
                        <a:alpha val="15000"/>
                      </a:srgbClr>
                    </a:solidFill>
                  </a:tcPr>
                </a:tc>
                <a:extLst>
                  <a:ext uri="{0D108BD9-81ED-4DB2-BD59-A6C34878D82A}">
                    <a16:rowId xmlns:a16="http://schemas.microsoft.com/office/drawing/2014/main" val="10001"/>
                  </a:ext>
                </a:extLst>
              </a:tr>
              <a:tr h="388620">
                <a:tc>
                  <a:txBody>
                    <a:bodyPr/>
                    <a:lstStyle/>
                    <a:p>
                      <a:pPr algn="r"/>
                      <a:r>
                        <a:rPr kumimoji="1" lang="en-US" altLang="ja-JP" sz="2700" dirty="0"/>
                        <a:t>2</a:t>
                      </a:r>
                      <a:endParaRPr kumimoji="1" lang="ja-JP" altLang="en-US" sz="2700" dirty="0"/>
                    </a:p>
                  </a:txBody>
                  <a:tcPr marL="68580" marR="68580" marT="34290" marB="34290">
                    <a:solidFill>
                      <a:srgbClr val="FFC000">
                        <a:alpha val="20000"/>
                      </a:srgbClr>
                    </a:solidFill>
                  </a:tcPr>
                </a:tc>
                <a:tc>
                  <a:txBody>
                    <a:bodyPr/>
                    <a:lstStyle/>
                    <a:p>
                      <a:pPr algn="r"/>
                      <a:r>
                        <a:rPr kumimoji="1" lang="ja-JP" altLang="en-US" sz="2700" dirty="0"/>
                        <a:t>りんご</a:t>
                      </a:r>
                    </a:p>
                  </a:txBody>
                  <a:tcPr marL="68580" marR="68580" marT="34290" marB="34290">
                    <a:solidFill>
                      <a:srgbClr val="FFC000">
                        <a:alpha val="20000"/>
                      </a:srgbClr>
                    </a:solidFill>
                  </a:tcPr>
                </a:tc>
                <a:tc>
                  <a:txBody>
                    <a:bodyPr/>
                    <a:lstStyle/>
                    <a:p>
                      <a:pPr algn="r"/>
                      <a:r>
                        <a:rPr kumimoji="1" lang="en-US" altLang="ja-JP" sz="2700" dirty="0"/>
                        <a:t>100</a:t>
                      </a:r>
                      <a:endParaRPr kumimoji="1" lang="ja-JP" altLang="en-US" sz="2700" dirty="0"/>
                    </a:p>
                  </a:txBody>
                  <a:tcPr marL="68580" marR="68580" marT="34290" marB="34290">
                    <a:solidFill>
                      <a:srgbClr val="FFC000">
                        <a:alpha val="20000"/>
                      </a:srgbClr>
                    </a:solidFill>
                  </a:tcPr>
                </a:tc>
                <a:extLst>
                  <a:ext uri="{0D108BD9-81ED-4DB2-BD59-A6C34878D82A}">
                    <a16:rowId xmlns:a16="http://schemas.microsoft.com/office/drawing/2014/main" val="10002"/>
                  </a:ext>
                </a:extLst>
              </a:tr>
              <a:tr h="388620">
                <a:tc>
                  <a:txBody>
                    <a:bodyPr/>
                    <a:lstStyle/>
                    <a:p>
                      <a:pPr algn="r"/>
                      <a:r>
                        <a:rPr kumimoji="1" lang="en-US" altLang="ja-JP" sz="2700" dirty="0"/>
                        <a:t>3</a:t>
                      </a:r>
                      <a:endParaRPr kumimoji="1" lang="ja-JP" altLang="en-US" sz="2700" dirty="0"/>
                    </a:p>
                  </a:txBody>
                  <a:tcPr marL="68580" marR="68580" marT="34290" marB="34290">
                    <a:solidFill>
                      <a:srgbClr val="7030A0">
                        <a:alpha val="20000"/>
                      </a:srgbClr>
                    </a:solidFill>
                  </a:tcPr>
                </a:tc>
                <a:tc>
                  <a:txBody>
                    <a:bodyPr/>
                    <a:lstStyle/>
                    <a:p>
                      <a:pPr algn="r"/>
                      <a:r>
                        <a:rPr kumimoji="1" lang="ja-JP" altLang="en-US" sz="2700" dirty="0"/>
                        <a:t>メロン</a:t>
                      </a:r>
                    </a:p>
                  </a:txBody>
                  <a:tcPr marL="68580" marR="68580" marT="34290" marB="34290">
                    <a:solidFill>
                      <a:srgbClr val="7030A0">
                        <a:alpha val="20000"/>
                      </a:srgbClr>
                    </a:solidFill>
                  </a:tcPr>
                </a:tc>
                <a:tc>
                  <a:txBody>
                    <a:bodyPr/>
                    <a:lstStyle/>
                    <a:p>
                      <a:pPr algn="r"/>
                      <a:r>
                        <a:rPr kumimoji="1" lang="en-US" altLang="ja-JP" sz="2700" dirty="0"/>
                        <a:t>500</a:t>
                      </a:r>
                      <a:endParaRPr kumimoji="1" lang="ja-JP" altLang="en-US" sz="2700" dirty="0"/>
                    </a:p>
                  </a:txBody>
                  <a:tcPr marL="68580" marR="68580" marT="34290" marB="34290">
                    <a:solidFill>
                      <a:srgbClr val="7030A0">
                        <a:alpha val="20000"/>
                      </a:srgbClr>
                    </a:solidFill>
                  </a:tcPr>
                </a:tc>
                <a:extLst>
                  <a:ext uri="{0D108BD9-81ED-4DB2-BD59-A6C34878D82A}">
                    <a16:rowId xmlns:a16="http://schemas.microsoft.com/office/drawing/2014/main" val="10003"/>
                  </a:ext>
                </a:extLst>
              </a:tr>
            </a:tbl>
          </a:graphicData>
        </a:graphic>
      </p:graphicFrame>
      <p:sp>
        <p:nvSpPr>
          <p:cNvPr id="9" name="正方形/長方形 8">
            <a:extLst>
              <a:ext uri="{FF2B5EF4-FFF2-40B4-BE49-F238E27FC236}">
                <a16:creationId xmlns:a16="http://schemas.microsoft.com/office/drawing/2014/main" id="{CA0BFFD9-0835-D414-F19E-78E76BCB8893}"/>
              </a:ext>
            </a:extLst>
          </p:cNvPr>
          <p:cNvSpPr/>
          <p:nvPr/>
        </p:nvSpPr>
        <p:spPr>
          <a:xfrm>
            <a:off x="5275314" y="3832477"/>
            <a:ext cx="932956" cy="1871626"/>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0" name="表 9">
            <a:extLst>
              <a:ext uri="{FF2B5EF4-FFF2-40B4-BE49-F238E27FC236}">
                <a16:creationId xmlns:a16="http://schemas.microsoft.com/office/drawing/2014/main" id="{8B3C745A-61F8-D668-DEDF-8EC22E96D419}"/>
              </a:ext>
            </a:extLst>
          </p:cNvPr>
          <p:cNvGraphicFramePr>
            <a:graphicFrameLocks noGrp="1"/>
          </p:cNvGraphicFramePr>
          <p:nvPr/>
        </p:nvGraphicFramePr>
        <p:xfrm>
          <a:off x="385746" y="3100292"/>
          <a:ext cx="4341530" cy="1464370"/>
        </p:xfrm>
        <a:graphic>
          <a:graphicData uri="http://schemas.openxmlformats.org/drawingml/2006/table">
            <a:tbl>
              <a:tblPr firstRow="1" bandRow="1">
                <a:tableStyleId>{5C22544A-7EE6-4342-B048-85BDC9FD1C3A}</a:tableStyleId>
              </a:tblPr>
              <a:tblGrid>
                <a:gridCol w="753203">
                  <a:extLst>
                    <a:ext uri="{9D8B030D-6E8A-4147-A177-3AD203B41FA5}">
                      <a16:colId xmlns:a16="http://schemas.microsoft.com/office/drawing/2014/main" val="20000"/>
                    </a:ext>
                  </a:extLst>
                </a:gridCol>
                <a:gridCol w="1184807">
                  <a:extLst>
                    <a:ext uri="{9D8B030D-6E8A-4147-A177-3AD203B41FA5}">
                      <a16:colId xmlns:a16="http://schemas.microsoft.com/office/drawing/2014/main" val="20001"/>
                    </a:ext>
                  </a:extLst>
                </a:gridCol>
                <a:gridCol w="1189962">
                  <a:extLst>
                    <a:ext uri="{9D8B030D-6E8A-4147-A177-3AD203B41FA5}">
                      <a16:colId xmlns:a16="http://schemas.microsoft.com/office/drawing/2014/main" val="20002"/>
                    </a:ext>
                  </a:extLst>
                </a:gridCol>
                <a:gridCol w="1213558">
                  <a:extLst>
                    <a:ext uri="{9D8B030D-6E8A-4147-A177-3AD203B41FA5}">
                      <a16:colId xmlns:a16="http://schemas.microsoft.com/office/drawing/2014/main" val="20003"/>
                    </a:ext>
                  </a:extLst>
                </a:gridCol>
              </a:tblGrid>
              <a:tr h="480060">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購入者</a:t>
                      </a:r>
                    </a:p>
                  </a:txBody>
                  <a:tcPr marL="68580" marR="68580" marT="34290" marB="34290"/>
                </a:tc>
                <a:tc>
                  <a:txBody>
                    <a:bodyPr/>
                    <a:lstStyle/>
                    <a:p>
                      <a:pPr algn="ctr"/>
                      <a:r>
                        <a:rPr kumimoji="1" lang="ja-JP" altLang="en-US" sz="2700" dirty="0"/>
                        <a:t>商品</a:t>
                      </a: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数量</a:t>
                      </a:r>
                    </a:p>
                  </a:txBody>
                  <a:tcPr marL="68580" marR="68580" marT="34290" marB="34290"/>
                </a:tc>
                <a:extLst>
                  <a:ext uri="{0D108BD9-81ED-4DB2-BD59-A6C34878D82A}">
                    <a16:rowId xmlns:a16="http://schemas.microsoft.com/office/drawing/2014/main" val="10000"/>
                  </a:ext>
                </a:extLst>
              </a:tr>
              <a:tr h="480060">
                <a:tc>
                  <a:txBody>
                    <a:bodyPr/>
                    <a:lstStyle/>
                    <a:p>
                      <a:pPr algn="r"/>
                      <a:r>
                        <a:rPr kumimoji="1" lang="en-US" altLang="ja-JP" sz="2700" dirty="0"/>
                        <a:t>1</a:t>
                      </a:r>
                      <a:endParaRPr kumimoji="1" lang="ja-JP" altLang="en-US" sz="2700" dirty="0"/>
                    </a:p>
                  </a:txBody>
                  <a:tcPr marL="68580" marR="68580" marT="34290" marB="34290"/>
                </a:tc>
                <a:tc>
                  <a:txBody>
                    <a:bodyPr/>
                    <a:lstStyle/>
                    <a:p>
                      <a:pPr algn="r"/>
                      <a:r>
                        <a:rPr kumimoji="1" lang="en-US" altLang="ja-JP" sz="2700" dirty="0"/>
                        <a:t>X</a:t>
                      </a:r>
                      <a:endParaRPr kumimoji="1" lang="ja-JP" altLang="en-US" sz="2700" dirty="0"/>
                    </a:p>
                  </a:txBody>
                  <a:tcPr marL="68580" marR="68580" marT="34290" marB="34290"/>
                </a:tc>
                <a:tc>
                  <a:txBody>
                    <a:bodyPr/>
                    <a:lstStyle/>
                    <a:p>
                      <a:pPr algn="r"/>
                      <a:r>
                        <a:rPr kumimoji="1" lang="en-US" altLang="ja-JP" sz="2700" dirty="0"/>
                        <a:t>1</a:t>
                      </a:r>
                      <a:endParaRPr kumimoji="1" lang="ja-JP" altLang="en-US" sz="2700" dirty="0"/>
                    </a:p>
                  </a:txBody>
                  <a:tcPr marL="68580" marR="68580" marT="34290" marB="34290"/>
                </a:tc>
                <a:tc>
                  <a:txBody>
                    <a:bodyPr/>
                    <a:lstStyle/>
                    <a:p>
                      <a:pPr algn="r"/>
                      <a:r>
                        <a:rPr kumimoji="1" lang="en-US" altLang="ja-JP" sz="2700" dirty="0"/>
                        <a:t>10</a:t>
                      </a:r>
                      <a:endParaRPr kumimoji="1" lang="ja-JP" altLang="en-US" sz="2700" dirty="0"/>
                    </a:p>
                  </a:txBody>
                  <a:tcPr marL="68580" marR="68580" marT="34290" marB="34290"/>
                </a:tc>
                <a:extLst>
                  <a:ext uri="{0D108BD9-81ED-4DB2-BD59-A6C34878D82A}">
                    <a16:rowId xmlns:a16="http://schemas.microsoft.com/office/drawing/2014/main" val="10001"/>
                  </a:ext>
                </a:extLst>
              </a:tr>
              <a:tr h="504250">
                <a:tc>
                  <a:txBody>
                    <a:bodyPr/>
                    <a:lstStyle/>
                    <a:p>
                      <a:pPr algn="r"/>
                      <a:r>
                        <a:rPr kumimoji="1" lang="en-US" altLang="ja-JP" sz="2700" dirty="0"/>
                        <a:t>2</a:t>
                      </a:r>
                      <a:endParaRPr kumimoji="1" lang="ja-JP" altLang="en-US" sz="2700" dirty="0"/>
                    </a:p>
                  </a:txBody>
                  <a:tcPr marL="68580" marR="68580" marT="34290" marB="34290"/>
                </a:tc>
                <a:tc>
                  <a:txBody>
                    <a:bodyPr/>
                    <a:lstStyle/>
                    <a:p>
                      <a:pPr algn="r"/>
                      <a:r>
                        <a:rPr kumimoji="1" lang="en-US" altLang="ja-JP" sz="2700" dirty="0"/>
                        <a:t>Y</a:t>
                      </a:r>
                      <a:endParaRPr kumimoji="1" lang="ja-JP" altLang="en-US" sz="2700" dirty="0"/>
                    </a:p>
                  </a:txBody>
                  <a:tcPr marL="68580" marR="68580" marT="34290" marB="34290"/>
                </a:tc>
                <a:tc>
                  <a:txBody>
                    <a:bodyPr/>
                    <a:lstStyle/>
                    <a:p>
                      <a:pPr algn="r"/>
                      <a:r>
                        <a:rPr kumimoji="1" lang="en-US" altLang="ja-JP" sz="2700" dirty="0"/>
                        <a:t>2</a:t>
                      </a:r>
                      <a:endParaRPr kumimoji="1" lang="ja-JP" altLang="en-US" sz="2700" dirty="0"/>
                    </a:p>
                  </a:txBody>
                  <a:tcPr marL="68580" marR="68580" marT="34290" marB="34290"/>
                </a:tc>
                <a:tc>
                  <a:txBody>
                    <a:bodyPr/>
                    <a:lstStyle/>
                    <a:p>
                      <a:pPr algn="r"/>
                      <a:r>
                        <a:rPr kumimoji="1" lang="en-US" altLang="ja-JP" sz="2700" dirty="0"/>
                        <a:t>5</a:t>
                      </a:r>
                      <a:endParaRPr kumimoji="1" lang="ja-JP" altLang="en-US" sz="2700" dirty="0"/>
                    </a:p>
                  </a:txBody>
                  <a:tcPr marL="68580" marR="68580" marT="34290" marB="34290"/>
                </a:tc>
                <a:extLst>
                  <a:ext uri="{0D108BD9-81ED-4DB2-BD59-A6C34878D82A}">
                    <a16:rowId xmlns:a16="http://schemas.microsoft.com/office/drawing/2014/main" val="10002"/>
                  </a:ext>
                </a:extLst>
              </a:tr>
            </a:tbl>
          </a:graphicData>
        </a:graphic>
      </p:graphicFrame>
      <p:sp>
        <p:nvSpPr>
          <p:cNvPr id="11" name="正方形/長方形 10">
            <a:extLst>
              <a:ext uri="{FF2B5EF4-FFF2-40B4-BE49-F238E27FC236}">
                <a16:creationId xmlns:a16="http://schemas.microsoft.com/office/drawing/2014/main" id="{1B07BE21-1AAF-63D7-F7C6-62E28F74F0DB}"/>
              </a:ext>
            </a:extLst>
          </p:cNvPr>
          <p:cNvSpPr/>
          <p:nvPr/>
        </p:nvSpPr>
        <p:spPr>
          <a:xfrm>
            <a:off x="2348946" y="3133554"/>
            <a:ext cx="1188003" cy="1431108"/>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屈折矢印 1">
            <a:extLst>
              <a:ext uri="{FF2B5EF4-FFF2-40B4-BE49-F238E27FC236}">
                <a16:creationId xmlns:a16="http://schemas.microsoft.com/office/drawing/2014/main" id="{1D00FB40-D96C-44CD-4AF7-1AA86DD7D695}"/>
              </a:ext>
            </a:extLst>
          </p:cNvPr>
          <p:cNvSpPr/>
          <p:nvPr/>
        </p:nvSpPr>
        <p:spPr>
          <a:xfrm flipH="1">
            <a:off x="2886385" y="4659838"/>
            <a:ext cx="2015747" cy="487837"/>
          </a:xfrm>
          <a:prstGeom prst="bentUp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Rectangle 3">
            <a:extLst>
              <a:ext uri="{FF2B5EF4-FFF2-40B4-BE49-F238E27FC236}">
                <a16:creationId xmlns:a16="http://schemas.microsoft.com/office/drawing/2014/main" id="{461CF5EB-818A-99F5-8542-59604672189F}"/>
              </a:ext>
            </a:extLst>
          </p:cNvPr>
          <p:cNvSpPr txBox="1">
            <a:spLocks/>
          </p:cNvSpPr>
          <p:nvPr/>
        </p:nvSpPr>
        <p:spPr>
          <a:xfrm>
            <a:off x="5275314" y="5781404"/>
            <a:ext cx="2448656" cy="4343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主キー</a:t>
            </a:r>
            <a:endParaRPr kumimoji="1" lang="en-US" altLang="ja-JP"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5" name="Rectangle 3">
            <a:extLst>
              <a:ext uri="{FF2B5EF4-FFF2-40B4-BE49-F238E27FC236}">
                <a16:creationId xmlns:a16="http://schemas.microsoft.com/office/drawing/2014/main" id="{5540DCDD-19F5-8F56-0633-D30DA4DE0C4D}"/>
              </a:ext>
            </a:extLst>
          </p:cNvPr>
          <p:cNvSpPr txBox="1">
            <a:spLocks/>
          </p:cNvSpPr>
          <p:nvPr/>
        </p:nvSpPr>
        <p:spPr>
          <a:xfrm>
            <a:off x="2278620" y="2681741"/>
            <a:ext cx="2448656" cy="4343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外部キー</a:t>
            </a:r>
            <a:endParaRPr kumimoji="1" lang="en-US" altLang="ja-JP"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6" name="角丸四角形吹き出し 31">
            <a:extLst>
              <a:ext uri="{FF2B5EF4-FFF2-40B4-BE49-F238E27FC236}">
                <a16:creationId xmlns:a16="http://schemas.microsoft.com/office/drawing/2014/main" id="{05777541-8E8C-111E-AB75-146C8EF53D6D}"/>
              </a:ext>
            </a:extLst>
          </p:cNvPr>
          <p:cNvSpPr/>
          <p:nvPr/>
        </p:nvSpPr>
        <p:spPr>
          <a:xfrm>
            <a:off x="4993605" y="1827605"/>
            <a:ext cx="3303611" cy="1545069"/>
          </a:xfrm>
          <a:prstGeom prst="wedgeRoundRectCallout">
            <a:avLst>
              <a:gd name="adj1" fmla="val -93592"/>
              <a:gd name="adj2" fmla="val 6500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DDDD</a:t>
            </a:r>
            <a:endParaRPr kumimoji="1" lang="ja-JP" altLang="en-US" sz="135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Rectangle 3">
            <a:extLst>
              <a:ext uri="{FF2B5EF4-FFF2-40B4-BE49-F238E27FC236}">
                <a16:creationId xmlns:a16="http://schemas.microsoft.com/office/drawing/2014/main" id="{0164198C-2497-BAFD-F6E5-8B27EADAFE67}"/>
              </a:ext>
            </a:extLst>
          </p:cNvPr>
          <p:cNvSpPr txBox="1">
            <a:spLocks/>
          </p:cNvSpPr>
          <p:nvPr/>
        </p:nvSpPr>
        <p:spPr>
          <a:xfrm>
            <a:off x="5275618" y="1990242"/>
            <a:ext cx="2902631" cy="44727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sng"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参照整合性制約</a:t>
            </a:r>
            <a:endParaRPr kumimoji="1" lang="en-US" altLang="ja-JP" sz="2100"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外部キーに入れる値は，主キーから選ぶ</a:t>
            </a:r>
            <a:endPar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110741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A33F01-7D84-5337-0231-EB2011E27A1D}"/>
              </a:ext>
            </a:extLst>
          </p:cNvPr>
          <p:cNvSpPr>
            <a:spLocks noGrp="1"/>
          </p:cNvSpPr>
          <p:nvPr>
            <p:ph type="title"/>
          </p:nvPr>
        </p:nvSpPr>
        <p:spPr/>
        <p:txBody>
          <a:bodyPr>
            <a:normAutofit fontScale="90000"/>
          </a:bodyPr>
          <a:lstStyle/>
          <a:p>
            <a:r>
              <a:rPr kumimoji="1" lang="en-US" altLang="ja-JP" dirty="0"/>
              <a:t>FOREIGN KEY … REFERENCES</a:t>
            </a:r>
            <a:endParaRPr kumimoji="1" lang="ja-JP" altLang="en-US" dirty="0"/>
          </a:p>
        </p:txBody>
      </p:sp>
      <p:sp>
        <p:nvSpPr>
          <p:cNvPr id="3" name="コンテンツ プレースホルダー 2">
            <a:extLst>
              <a:ext uri="{FF2B5EF4-FFF2-40B4-BE49-F238E27FC236}">
                <a16:creationId xmlns:a16="http://schemas.microsoft.com/office/drawing/2014/main" id="{5FEC5C50-07B9-5748-4DA5-024E3494ADF2}"/>
              </a:ext>
            </a:extLst>
          </p:cNvPr>
          <p:cNvSpPr>
            <a:spLocks noGrp="1"/>
          </p:cNvSpPr>
          <p:nvPr>
            <p:ph idx="1"/>
          </p:nvPr>
        </p:nvSpPr>
        <p:spPr>
          <a:xfrm>
            <a:off x="321845" y="628750"/>
            <a:ext cx="8461208" cy="5333166"/>
          </a:xfrm>
        </p:spPr>
        <p:txBody>
          <a:bodyPr>
            <a:normAutofit/>
          </a:bodyPr>
          <a:lstStyle/>
          <a:p>
            <a:pPr marL="0" indent="0">
              <a:buNone/>
            </a:pPr>
            <a:r>
              <a:rPr kumimoji="1" lang="en-US" altLang="ja-JP" sz="2400" b="1" dirty="0"/>
              <a:t>PRIMARY KEY … REFERENCES </a:t>
            </a:r>
            <a:r>
              <a:rPr kumimoji="1" lang="ja-JP" altLang="en-US" sz="2400" dirty="0"/>
              <a:t>はテーブル定義時に使用し、</a:t>
            </a:r>
            <a:r>
              <a:rPr lang="ja-JP" altLang="en-US" sz="2400" dirty="0"/>
              <a:t>あるテーブルの</a:t>
            </a:r>
            <a:r>
              <a:rPr lang="ja-JP" altLang="en-US" sz="2400" b="1" dirty="0"/>
              <a:t>外部キー</a:t>
            </a:r>
            <a:r>
              <a:rPr lang="ja-JP" altLang="en-US" sz="2400" dirty="0"/>
              <a:t>が別のテーブルの</a:t>
            </a:r>
            <a:r>
              <a:rPr lang="ja-JP" altLang="en-US" sz="2400" b="1" dirty="0"/>
              <a:t>主キー</a:t>
            </a:r>
            <a:r>
              <a:rPr lang="ja-JP" altLang="en-US" sz="2400" dirty="0"/>
              <a:t>を</a:t>
            </a:r>
            <a:r>
              <a:rPr lang="ja-JP" altLang="en-US" sz="2400" b="1" dirty="0"/>
              <a:t>参照</a:t>
            </a:r>
            <a:r>
              <a:rPr lang="ja-JP" altLang="en-US" sz="2400" dirty="0"/>
              <a:t>する「</a:t>
            </a:r>
            <a:r>
              <a:rPr lang="ja-JP" altLang="en-US" sz="2400" b="1" dirty="0"/>
              <a:t>参照整合性制約</a:t>
            </a:r>
            <a:r>
              <a:rPr kumimoji="1" lang="ja-JP" altLang="en-US" sz="2400" dirty="0"/>
              <a:t>」を示す</a:t>
            </a:r>
            <a:endParaRPr kumimoji="1" lang="en-US" altLang="ja-JP" sz="2400" dirty="0"/>
          </a:p>
        </p:txBody>
      </p:sp>
      <p:sp>
        <p:nvSpPr>
          <p:cNvPr id="4" name="スライド番号プレースホルダー 3">
            <a:extLst>
              <a:ext uri="{FF2B5EF4-FFF2-40B4-BE49-F238E27FC236}">
                <a16:creationId xmlns:a16="http://schemas.microsoft.com/office/drawing/2014/main" id="{C907EBB0-DE77-BF0E-B9F0-BD542E8DC17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0" name="テキスト ボックス 9">
            <a:extLst>
              <a:ext uri="{FF2B5EF4-FFF2-40B4-BE49-F238E27FC236}">
                <a16:creationId xmlns:a16="http://schemas.microsoft.com/office/drawing/2014/main" id="{84653A9D-4028-4EEB-EC80-E0DB243753E9}"/>
              </a:ext>
            </a:extLst>
          </p:cNvPr>
          <p:cNvSpPr txBox="1"/>
          <p:nvPr/>
        </p:nvSpPr>
        <p:spPr>
          <a:xfrm>
            <a:off x="6331907" y="2229633"/>
            <a:ext cx="196239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SQL </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の書き方</a:t>
            </a:r>
          </a:p>
        </p:txBody>
      </p:sp>
      <p:graphicFrame>
        <p:nvGraphicFramePr>
          <p:cNvPr id="7" name="表 6">
            <a:extLst>
              <a:ext uri="{FF2B5EF4-FFF2-40B4-BE49-F238E27FC236}">
                <a16:creationId xmlns:a16="http://schemas.microsoft.com/office/drawing/2014/main" id="{01C646DD-1F65-2091-BB07-77673EDB05D5}"/>
              </a:ext>
            </a:extLst>
          </p:cNvPr>
          <p:cNvGraphicFramePr>
            <a:graphicFrameLocks noGrp="1"/>
          </p:cNvGraphicFramePr>
          <p:nvPr/>
        </p:nvGraphicFramePr>
        <p:xfrm>
          <a:off x="5396559" y="4438198"/>
          <a:ext cx="2943616" cy="1920240"/>
        </p:xfrm>
        <a:graphic>
          <a:graphicData uri="http://schemas.openxmlformats.org/drawingml/2006/table">
            <a:tbl>
              <a:tblPr firstRow="1" bandRow="1">
                <a:tableStyleId>{5C22544A-7EE6-4342-B048-85BDC9FD1C3A}</a:tableStyleId>
              </a:tblPr>
              <a:tblGrid>
                <a:gridCol w="767378">
                  <a:extLst>
                    <a:ext uri="{9D8B030D-6E8A-4147-A177-3AD203B41FA5}">
                      <a16:colId xmlns:a16="http://schemas.microsoft.com/office/drawing/2014/main" val="20000"/>
                    </a:ext>
                  </a:extLst>
                </a:gridCol>
                <a:gridCol w="1195033">
                  <a:extLst>
                    <a:ext uri="{9D8B030D-6E8A-4147-A177-3AD203B41FA5}">
                      <a16:colId xmlns:a16="http://schemas.microsoft.com/office/drawing/2014/main" val="20001"/>
                    </a:ext>
                  </a:extLst>
                </a:gridCol>
                <a:gridCol w="981205">
                  <a:extLst>
                    <a:ext uri="{9D8B030D-6E8A-4147-A177-3AD203B41FA5}">
                      <a16:colId xmlns:a16="http://schemas.microsoft.com/office/drawing/2014/main" val="20002"/>
                    </a:ext>
                  </a:extLst>
                </a:gridCol>
              </a:tblGrid>
              <a:tr h="0">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商品名</a:t>
                      </a:r>
                    </a:p>
                  </a:txBody>
                  <a:tcPr marL="68580" marR="68580" marT="34290" marB="34290"/>
                </a:tc>
                <a:tc>
                  <a:txBody>
                    <a:bodyPr/>
                    <a:lstStyle/>
                    <a:p>
                      <a:pPr algn="ctr"/>
                      <a:r>
                        <a:rPr kumimoji="1" lang="ja-JP" altLang="en-US" sz="2700" dirty="0"/>
                        <a:t>単価</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en-US" altLang="ja-JP" sz="2700" dirty="0"/>
                        <a:t>1</a:t>
                      </a:r>
                      <a:endParaRPr kumimoji="1" lang="ja-JP" altLang="en-US" sz="2700" dirty="0"/>
                    </a:p>
                  </a:txBody>
                  <a:tcPr marL="68580" marR="68580" marT="34290" marB="34290">
                    <a:solidFill>
                      <a:srgbClr val="FF0000">
                        <a:alpha val="15000"/>
                      </a:srgbClr>
                    </a:solidFill>
                  </a:tcPr>
                </a:tc>
                <a:tc>
                  <a:txBody>
                    <a:bodyPr/>
                    <a:lstStyle/>
                    <a:p>
                      <a:pPr algn="r"/>
                      <a:r>
                        <a:rPr kumimoji="1" lang="ja-JP" altLang="en-US" sz="2700" dirty="0"/>
                        <a:t>みかん</a:t>
                      </a:r>
                    </a:p>
                  </a:txBody>
                  <a:tcPr marL="68580" marR="68580" marT="34290" marB="34290">
                    <a:solidFill>
                      <a:srgbClr val="FF0000">
                        <a:alpha val="15000"/>
                      </a:srgbClr>
                    </a:solidFill>
                  </a:tcPr>
                </a:tc>
                <a:tc>
                  <a:txBody>
                    <a:bodyPr/>
                    <a:lstStyle/>
                    <a:p>
                      <a:pPr algn="r"/>
                      <a:r>
                        <a:rPr kumimoji="1" lang="en-US" altLang="ja-JP" sz="2700" dirty="0"/>
                        <a:t>50</a:t>
                      </a:r>
                      <a:endParaRPr kumimoji="1" lang="ja-JP" altLang="en-US" sz="2700" dirty="0"/>
                    </a:p>
                  </a:txBody>
                  <a:tcPr marL="68580" marR="68580" marT="34290" marB="34290">
                    <a:solidFill>
                      <a:srgbClr val="FF0000">
                        <a:alpha val="15000"/>
                      </a:srgbClr>
                    </a:solidFill>
                  </a:tcPr>
                </a:tc>
                <a:extLst>
                  <a:ext uri="{0D108BD9-81ED-4DB2-BD59-A6C34878D82A}">
                    <a16:rowId xmlns:a16="http://schemas.microsoft.com/office/drawing/2014/main" val="10001"/>
                  </a:ext>
                </a:extLst>
              </a:tr>
              <a:tr h="388620">
                <a:tc>
                  <a:txBody>
                    <a:bodyPr/>
                    <a:lstStyle/>
                    <a:p>
                      <a:pPr algn="r"/>
                      <a:r>
                        <a:rPr kumimoji="1" lang="en-US" altLang="ja-JP" sz="2700" dirty="0"/>
                        <a:t>2</a:t>
                      </a:r>
                      <a:endParaRPr kumimoji="1" lang="ja-JP" altLang="en-US" sz="2700" dirty="0"/>
                    </a:p>
                  </a:txBody>
                  <a:tcPr marL="68580" marR="68580" marT="34290" marB="34290">
                    <a:solidFill>
                      <a:srgbClr val="FFC000">
                        <a:alpha val="20000"/>
                      </a:srgbClr>
                    </a:solidFill>
                  </a:tcPr>
                </a:tc>
                <a:tc>
                  <a:txBody>
                    <a:bodyPr/>
                    <a:lstStyle/>
                    <a:p>
                      <a:pPr algn="r"/>
                      <a:r>
                        <a:rPr kumimoji="1" lang="ja-JP" altLang="en-US" sz="2700" dirty="0"/>
                        <a:t>りんご</a:t>
                      </a:r>
                    </a:p>
                  </a:txBody>
                  <a:tcPr marL="68580" marR="68580" marT="34290" marB="34290">
                    <a:solidFill>
                      <a:srgbClr val="FFC000">
                        <a:alpha val="20000"/>
                      </a:srgbClr>
                    </a:solidFill>
                  </a:tcPr>
                </a:tc>
                <a:tc>
                  <a:txBody>
                    <a:bodyPr/>
                    <a:lstStyle/>
                    <a:p>
                      <a:pPr algn="r"/>
                      <a:r>
                        <a:rPr kumimoji="1" lang="en-US" altLang="ja-JP" sz="2700" dirty="0"/>
                        <a:t>100</a:t>
                      </a:r>
                      <a:endParaRPr kumimoji="1" lang="ja-JP" altLang="en-US" sz="2700" dirty="0"/>
                    </a:p>
                  </a:txBody>
                  <a:tcPr marL="68580" marR="68580" marT="34290" marB="34290">
                    <a:solidFill>
                      <a:srgbClr val="FFC000">
                        <a:alpha val="20000"/>
                      </a:srgbClr>
                    </a:solidFill>
                  </a:tcPr>
                </a:tc>
                <a:extLst>
                  <a:ext uri="{0D108BD9-81ED-4DB2-BD59-A6C34878D82A}">
                    <a16:rowId xmlns:a16="http://schemas.microsoft.com/office/drawing/2014/main" val="10002"/>
                  </a:ext>
                </a:extLst>
              </a:tr>
              <a:tr h="388620">
                <a:tc>
                  <a:txBody>
                    <a:bodyPr/>
                    <a:lstStyle/>
                    <a:p>
                      <a:pPr algn="r"/>
                      <a:r>
                        <a:rPr kumimoji="1" lang="en-US" altLang="ja-JP" sz="2700" dirty="0"/>
                        <a:t>3</a:t>
                      </a:r>
                      <a:endParaRPr kumimoji="1" lang="ja-JP" altLang="en-US" sz="2700" dirty="0"/>
                    </a:p>
                  </a:txBody>
                  <a:tcPr marL="68580" marR="68580" marT="34290" marB="34290">
                    <a:solidFill>
                      <a:srgbClr val="7030A0">
                        <a:alpha val="20000"/>
                      </a:srgbClr>
                    </a:solidFill>
                  </a:tcPr>
                </a:tc>
                <a:tc>
                  <a:txBody>
                    <a:bodyPr/>
                    <a:lstStyle/>
                    <a:p>
                      <a:pPr algn="r"/>
                      <a:r>
                        <a:rPr kumimoji="1" lang="ja-JP" altLang="en-US" sz="2700" dirty="0"/>
                        <a:t>メロン</a:t>
                      </a:r>
                    </a:p>
                  </a:txBody>
                  <a:tcPr marL="68580" marR="68580" marT="34290" marB="34290">
                    <a:solidFill>
                      <a:srgbClr val="7030A0">
                        <a:alpha val="20000"/>
                      </a:srgbClr>
                    </a:solidFill>
                  </a:tcPr>
                </a:tc>
                <a:tc>
                  <a:txBody>
                    <a:bodyPr/>
                    <a:lstStyle/>
                    <a:p>
                      <a:pPr algn="r"/>
                      <a:r>
                        <a:rPr kumimoji="1" lang="en-US" altLang="ja-JP" sz="2700" dirty="0"/>
                        <a:t>500</a:t>
                      </a:r>
                      <a:endParaRPr kumimoji="1" lang="ja-JP" altLang="en-US" sz="2700" dirty="0"/>
                    </a:p>
                  </a:txBody>
                  <a:tcPr marL="68580" marR="68580" marT="34290" marB="34290">
                    <a:solidFill>
                      <a:srgbClr val="7030A0">
                        <a:alpha val="20000"/>
                      </a:srgbClr>
                    </a:solidFill>
                  </a:tcPr>
                </a:tc>
                <a:extLst>
                  <a:ext uri="{0D108BD9-81ED-4DB2-BD59-A6C34878D82A}">
                    <a16:rowId xmlns:a16="http://schemas.microsoft.com/office/drawing/2014/main" val="10003"/>
                  </a:ext>
                </a:extLst>
              </a:tr>
            </a:tbl>
          </a:graphicData>
        </a:graphic>
      </p:graphicFrame>
      <p:sp>
        <p:nvSpPr>
          <p:cNvPr id="12" name="正方形/長方形 11">
            <a:extLst>
              <a:ext uri="{FF2B5EF4-FFF2-40B4-BE49-F238E27FC236}">
                <a16:creationId xmlns:a16="http://schemas.microsoft.com/office/drawing/2014/main" id="{EB7A4469-DD24-8484-EEA9-6E8BF0F6EB63}"/>
              </a:ext>
            </a:extLst>
          </p:cNvPr>
          <p:cNvSpPr/>
          <p:nvPr/>
        </p:nvSpPr>
        <p:spPr>
          <a:xfrm>
            <a:off x="5318273" y="4474691"/>
            <a:ext cx="932956" cy="1871626"/>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3" name="表 12">
            <a:extLst>
              <a:ext uri="{FF2B5EF4-FFF2-40B4-BE49-F238E27FC236}">
                <a16:creationId xmlns:a16="http://schemas.microsoft.com/office/drawing/2014/main" id="{14E3D66E-E3BD-F365-3E08-9B5D50EE9B1A}"/>
              </a:ext>
            </a:extLst>
          </p:cNvPr>
          <p:cNvGraphicFramePr>
            <a:graphicFrameLocks noGrp="1"/>
          </p:cNvGraphicFramePr>
          <p:nvPr/>
        </p:nvGraphicFramePr>
        <p:xfrm>
          <a:off x="437295" y="4460227"/>
          <a:ext cx="4341530" cy="1464370"/>
        </p:xfrm>
        <a:graphic>
          <a:graphicData uri="http://schemas.openxmlformats.org/drawingml/2006/table">
            <a:tbl>
              <a:tblPr firstRow="1" bandRow="1">
                <a:tableStyleId>{5C22544A-7EE6-4342-B048-85BDC9FD1C3A}</a:tableStyleId>
              </a:tblPr>
              <a:tblGrid>
                <a:gridCol w="753203">
                  <a:extLst>
                    <a:ext uri="{9D8B030D-6E8A-4147-A177-3AD203B41FA5}">
                      <a16:colId xmlns:a16="http://schemas.microsoft.com/office/drawing/2014/main" val="20000"/>
                    </a:ext>
                  </a:extLst>
                </a:gridCol>
                <a:gridCol w="1184807">
                  <a:extLst>
                    <a:ext uri="{9D8B030D-6E8A-4147-A177-3AD203B41FA5}">
                      <a16:colId xmlns:a16="http://schemas.microsoft.com/office/drawing/2014/main" val="20001"/>
                    </a:ext>
                  </a:extLst>
                </a:gridCol>
                <a:gridCol w="1189962">
                  <a:extLst>
                    <a:ext uri="{9D8B030D-6E8A-4147-A177-3AD203B41FA5}">
                      <a16:colId xmlns:a16="http://schemas.microsoft.com/office/drawing/2014/main" val="20002"/>
                    </a:ext>
                  </a:extLst>
                </a:gridCol>
                <a:gridCol w="1213558">
                  <a:extLst>
                    <a:ext uri="{9D8B030D-6E8A-4147-A177-3AD203B41FA5}">
                      <a16:colId xmlns:a16="http://schemas.microsoft.com/office/drawing/2014/main" val="20003"/>
                    </a:ext>
                  </a:extLst>
                </a:gridCol>
              </a:tblGrid>
              <a:tr h="480060">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購入者</a:t>
                      </a:r>
                    </a:p>
                  </a:txBody>
                  <a:tcPr marL="68580" marR="68580" marT="34290" marB="34290"/>
                </a:tc>
                <a:tc>
                  <a:txBody>
                    <a:bodyPr/>
                    <a:lstStyle/>
                    <a:p>
                      <a:pPr algn="ctr"/>
                      <a:r>
                        <a:rPr kumimoji="1" lang="ja-JP" altLang="en-US" sz="2700" dirty="0"/>
                        <a:t>商品</a:t>
                      </a: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数量</a:t>
                      </a:r>
                    </a:p>
                  </a:txBody>
                  <a:tcPr marL="68580" marR="68580" marT="34290" marB="34290"/>
                </a:tc>
                <a:extLst>
                  <a:ext uri="{0D108BD9-81ED-4DB2-BD59-A6C34878D82A}">
                    <a16:rowId xmlns:a16="http://schemas.microsoft.com/office/drawing/2014/main" val="10000"/>
                  </a:ext>
                </a:extLst>
              </a:tr>
              <a:tr h="480060">
                <a:tc>
                  <a:txBody>
                    <a:bodyPr/>
                    <a:lstStyle/>
                    <a:p>
                      <a:pPr algn="r"/>
                      <a:r>
                        <a:rPr kumimoji="1" lang="en-US" altLang="ja-JP" sz="2700" dirty="0"/>
                        <a:t>1</a:t>
                      </a:r>
                      <a:endParaRPr kumimoji="1" lang="ja-JP" altLang="en-US" sz="2700" dirty="0"/>
                    </a:p>
                  </a:txBody>
                  <a:tcPr marL="68580" marR="68580" marT="34290" marB="34290"/>
                </a:tc>
                <a:tc>
                  <a:txBody>
                    <a:bodyPr/>
                    <a:lstStyle/>
                    <a:p>
                      <a:pPr algn="r"/>
                      <a:r>
                        <a:rPr kumimoji="1" lang="en-US" altLang="ja-JP" sz="2700" dirty="0"/>
                        <a:t>X</a:t>
                      </a:r>
                      <a:endParaRPr kumimoji="1" lang="ja-JP" altLang="en-US" sz="2700" dirty="0"/>
                    </a:p>
                  </a:txBody>
                  <a:tcPr marL="68580" marR="68580" marT="34290" marB="34290"/>
                </a:tc>
                <a:tc>
                  <a:txBody>
                    <a:bodyPr/>
                    <a:lstStyle/>
                    <a:p>
                      <a:pPr algn="r"/>
                      <a:r>
                        <a:rPr kumimoji="1" lang="en-US" altLang="ja-JP" sz="2700" dirty="0"/>
                        <a:t>1</a:t>
                      </a:r>
                      <a:endParaRPr kumimoji="1" lang="ja-JP" altLang="en-US" sz="2700" dirty="0"/>
                    </a:p>
                  </a:txBody>
                  <a:tcPr marL="68580" marR="68580" marT="34290" marB="34290"/>
                </a:tc>
                <a:tc>
                  <a:txBody>
                    <a:bodyPr/>
                    <a:lstStyle/>
                    <a:p>
                      <a:pPr algn="r"/>
                      <a:r>
                        <a:rPr kumimoji="1" lang="en-US" altLang="ja-JP" sz="2700" dirty="0"/>
                        <a:t>10</a:t>
                      </a:r>
                      <a:endParaRPr kumimoji="1" lang="ja-JP" altLang="en-US" sz="2700" dirty="0"/>
                    </a:p>
                  </a:txBody>
                  <a:tcPr marL="68580" marR="68580" marT="34290" marB="34290"/>
                </a:tc>
                <a:extLst>
                  <a:ext uri="{0D108BD9-81ED-4DB2-BD59-A6C34878D82A}">
                    <a16:rowId xmlns:a16="http://schemas.microsoft.com/office/drawing/2014/main" val="10001"/>
                  </a:ext>
                </a:extLst>
              </a:tr>
              <a:tr h="504250">
                <a:tc>
                  <a:txBody>
                    <a:bodyPr/>
                    <a:lstStyle/>
                    <a:p>
                      <a:pPr algn="r"/>
                      <a:r>
                        <a:rPr kumimoji="1" lang="en-US" altLang="ja-JP" sz="2700" dirty="0"/>
                        <a:t>2</a:t>
                      </a:r>
                      <a:endParaRPr kumimoji="1" lang="ja-JP" altLang="en-US" sz="2700" dirty="0"/>
                    </a:p>
                  </a:txBody>
                  <a:tcPr marL="68580" marR="68580" marT="34290" marB="34290"/>
                </a:tc>
                <a:tc>
                  <a:txBody>
                    <a:bodyPr/>
                    <a:lstStyle/>
                    <a:p>
                      <a:pPr algn="r"/>
                      <a:r>
                        <a:rPr kumimoji="1" lang="en-US" altLang="ja-JP" sz="2700" dirty="0"/>
                        <a:t>Y</a:t>
                      </a:r>
                      <a:endParaRPr kumimoji="1" lang="ja-JP" altLang="en-US" sz="2700" dirty="0"/>
                    </a:p>
                  </a:txBody>
                  <a:tcPr marL="68580" marR="68580" marT="34290" marB="34290"/>
                </a:tc>
                <a:tc>
                  <a:txBody>
                    <a:bodyPr/>
                    <a:lstStyle/>
                    <a:p>
                      <a:pPr algn="r"/>
                      <a:r>
                        <a:rPr kumimoji="1" lang="en-US" altLang="ja-JP" sz="2700" dirty="0"/>
                        <a:t>2</a:t>
                      </a:r>
                      <a:endParaRPr kumimoji="1" lang="ja-JP" altLang="en-US" sz="2700" dirty="0"/>
                    </a:p>
                  </a:txBody>
                  <a:tcPr marL="68580" marR="68580" marT="34290" marB="34290"/>
                </a:tc>
                <a:tc>
                  <a:txBody>
                    <a:bodyPr/>
                    <a:lstStyle/>
                    <a:p>
                      <a:pPr algn="r"/>
                      <a:r>
                        <a:rPr kumimoji="1" lang="en-US" altLang="ja-JP" sz="2700" dirty="0"/>
                        <a:t>5</a:t>
                      </a:r>
                      <a:endParaRPr kumimoji="1" lang="ja-JP" altLang="en-US" sz="2700" dirty="0"/>
                    </a:p>
                  </a:txBody>
                  <a:tcPr marL="68580" marR="68580" marT="34290" marB="34290"/>
                </a:tc>
                <a:extLst>
                  <a:ext uri="{0D108BD9-81ED-4DB2-BD59-A6C34878D82A}">
                    <a16:rowId xmlns:a16="http://schemas.microsoft.com/office/drawing/2014/main" val="10002"/>
                  </a:ext>
                </a:extLst>
              </a:tr>
            </a:tbl>
          </a:graphicData>
        </a:graphic>
      </p:graphicFrame>
      <p:sp>
        <p:nvSpPr>
          <p:cNvPr id="14" name="正方形/長方形 13">
            <a:extLst>
              <a:ext uri="{FF2B5EF4-FFF2-40B4-BE49-F238E27FC236}">
                <a16:creationId xmlns:a16="http://schemas.microsoft.com/office/drawing/2014/main" id="{5FE7A780-134B-98EF-8584-657F0A3A41CE}"/>
              </a:ext>
            </a:extLst>
          </p:cNvPr>
          <p:cNvSpPr/>
          <p:nvPr/>
        </p:nvSpPr>
        <p:spPr>
          <a:xfrm>
            <a:off x="2400495" y="4493489"/>
            <a:ext cx="1188003" cy="1431108"/>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屈折矢印 1">
            <a:extLst>
              <a:ext uri="{FF2B5EF4-FFF2-40B4-BE49-F238E27FC236}">
                <a16:creationId xmlns:a16="http://schemas.microsoft.com/office/drawing/2014/main" id="{85A92602-5ADE-C583-4E3D-DADB277864C1}"/>
              </a:ext>
            </a:extLst>
          </p:cNvPr>
          <p:cNvSpPr/>
          <p:nvPr/>
        </p:nvSpPr>
        <p:spPr>
          <a:xfrm flipH="1">
            <a:off x="2937934" y="6019773"/>
            <a:ext cx="2015747" cy="487837"/>
          </a:xfrm>
          <a:prstGeom prst="bentUp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Rectangle 3">
            <a:extLst>
              <a:ext uri="{FF2B5EF4-FFF2-40B4-BE49-F238E27FC236}">
                <a16:creationId xmlns:a16="http://schemas.microsoft.com/office/drawing/2014/main" id="{44A875DA-F454-B3E8-DBA6-FC9A6DEF35D3}"/>
              </a:ext>
            </a:extLst>
          </p:cNvPr>
          <p:cNvSpPr txBox="1">
            <a:spLocks/>
          </p:cNvSpPr>
          <p:nvPr/>
        </p:nvSpPr>
        <p:spPr>
          <a:xfrm>
            <a:off x="5318273" y="6423618"/>
            <a:ext cx="2448656" cy="4343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主キー</a:t>
            </a:r>
            <a:endParaRPr kumimoji="1" lang="en-US" altLang="ja-JP"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7" name="Rectangle 3">
            <a:extLst>
              <a:ext uri="{FF2B5EF4-FFF2-40B4-BE49-F238E27FC236}">
                <a16:creationId xmlns:a16="http://schemas.microsoft.com/office/drawing/2014/main" id="{2D75D517-C1B4-4847-A996-C9234BAEC8AB}"/>
              </a:ext>
            </a:extLst>
          </p:cNvPr>
          <p:cNvSpPr txBox="1">
            <a:spLocks/>
          </p:cNvSpPr>
          <p:nvPr/>
        </p:nvSpPr>
        <p:spPr>
          <a:xfrm>
            <a:off x="2330169" y="4041676"/>
            <a:ext cx="2448656" cy="4343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外部キー</a:t>
            </a:r>
            <a:endParaRPr kumimoji="1" lang="en-US" altLang="ja-JP"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8" name="コンテンツ プレースホルダー 2">
            <a:extLst>
              <a:ext uri="{FF2B5EF4-FFF2-40B4-BE49-F238E27FC236}">
                <a16:creationId xmlns:a16="http://schemas.microsoft.com/office/drawing/2014/main" id="{8C955698-70E1-365E-949E-36EB8DC3FF76}"/>
              </a:ext>
            </a:extLst>
          </p:cNvPr>
          <p:cNvSpPr txBox="1">
            <a:spLocks/>
          </p:cNvSpPr>
          <p:nvPr/>
        </p:nvSpPr>
        <p:spPr>
          <a:xfrm>
            <a:off x="1353630" y="1805400"/>
            <a:ext cx="6290555" cy="2236276"/>
          </a:xfrm>
          <a:prstGeom prst="rect">
            <a:avLst/>
          </a:prstGeom>
          <a:solidFill>
            <a:schemeClr val="accent4">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CREATE TABLE </a:t>
            </a: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購入 </a:t>
            </a: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ID </a:t>
            </a: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INTEGER PRIMARY KEY</a:t>
            </a: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購入者 </a:t>
            </a: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TEXT</a:t>
            </a: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商品</a:t>
            </a: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ID </a:t>
            </a: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INTEGER</a:t>
            </a: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数量 </a:t>
            </a: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INTEGER,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FOREIGN KEY </a:t>
            </a: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商品</a:t>
            </a: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ID) </a:t>
            </a: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REFERENCES</a:t>
            </a: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商品</a:t>
            </a: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(ID));</a:t>
            </a:r>
          </a:p>
        </p:txBody>
      </p:sp>
      <p:sp>
        <p:nvSpPr>
          <p:cNvPr id="19" name="正方形/長方形 18">
            <a:extLst>
              <a:ext uri="{FF2B5EF4-FFF2-40B4-BE49-F238E27FC236}">
                <a16:creationId xmlns:a16="http://schemas.microsoft.com/office/drawing/2014/main" id="{41EA9AEE-6B6A-080E-7B41-B5C2383FAAB6}"/>
              </a:ext>
            </a:extLst>
          </p:cNvPr>
          <p:cNvSpPr/>
          <p:nvPr/>
        </p:nvSpPr>
        <p:spPr>
          <a:xfrm>
            <a:off x="427253" y="4438198"/>
            <a:ext cx="782915" cy="146437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Rectangle 3">
            <a:extLst>
              <a:ext uri="{FF2B5EF4-FFF2-40B4-BE49-F238E27FC236}">
                <a16:creationId xmlns:a16="http://schemas.microsoft.com/office/drawing/2014/main" id="{588C9232-0E86-B74D-9F97-A1E01061C34C}"/>
              </a:ext>
            </a:extLst>
          </p:cNvPr>
          <p:cNvSpPr txBox="1">
            <a:spLocks/>
          </p:cNvSpPr>
          <p:nvPr/>
        </p:nvSpPr>
        <p:spPr>
          <a:xfrm>
            <a:off x="394315" y="5948037"/>
            <a:ext cx="2448656" cy="4343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主キー</a:t>
            </a:r>
            <a:endParaRPr kumimoji="1" lang="en-US" altLang="ja-JP"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553940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A055183-01AA-5D8F-1C12-0966CFE3440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905B85-7B6C-6171-C76B-FB90C9F6C7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E92B83C-5BBA-CB2A-162A-FBB541F79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449F1A20-B093-A571-A7FA-1BD27E9476CB}"/>
              </a:ext>
            </a:extLst>
          </p:cNvPr>
          <p:cNvSpPr>
            <a:spLocks noGrp="1"/>
          </p:cNvSpPr>
          <p:nvPr>
            <p:ph type="ctrTitle"/>
          </p:nvPr>
        </p:nvSpPr>
        <p:spPr>
          <a:xfrm>
            <a:off x="174661" y="1321056"/>
            <a:ext cx="8804952" cy="1991979"/>
          </a:xfrm>
        </p:spPr>
        <p:txBody>
          <a:bodyPr anchor="b">
            <a:normAutofit/>
          </a:bodyPr>
          <a:lstStyle/>
          <a:p>
            <a:r>
              <a:rPr lang="en-US" altLang="ja-JP" sz="4500" dirty="0">
                <a:solidFill>
                  <a:schemeClr val="tx2"/>
                </a:solidFill>
              </a:rPr>
              <a:t>15-6</a:t>
            </a:r>
            <a:r>
              <a:rPr lang="ja-JP" altLang="en-US" sz="4500" dirty="0">
                <a:solidFill>
                  <a:schemeClr val="tx2"/>
                </a:solidFill>
              </a:rPr>
              <a:t>．データベース操作とトランザクション</a:t>
            </a:r>
          </a:p>
        </p:txBody>
      </p:sp>
      <p:grpSp>
        <p:nvGrpSpPr>
          <p:cNvPr id="13" name="Group 12">
            <a:extLst>
              <a:ext uri="{FF2B5EF4-FFF2-40B4-BE49-F238E27FC236}">
                <a16:creationId xmlns:a16="http://schemas.microsoft.com/office/drawing/2014/main" id="{6FB72E9D-D846-5A8D-9EE8-FC86A7529C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AF6DC1A7-4DC5-CC8D-C06E-5C44CACAD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6CCF4CE-BAE7-B92B-2F23-65AD2C059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86C7A321-8E0F-3BE5-C4F7-D0F570BDF8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6D76101D-5BF5-0363-427B-7F41168B5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07F81052-0EB7-8743-231C-7965CCBB39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4DABF571-8C70-8242-6AD0-FB5B7E186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10953D3-90E1-A6F5-82CD-B21617A32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0E06BBEE-A665-392D-46E6-7A1C330E22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0BC5D6A3-8A08-FB4F-FA07-8D2DDE71F1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a:extLst>
              <a:ext uri="{FF2B5EF4-FFF2-40B4-BE49-F238E27FC236}">
                <a16:creationId xmlns:a16="http://schemas.microsoft.com/office/drawing/2014/main" id="{835EB42B-EB73-813C-4BB1-EF09EB93D7E9}"/>
              </a:ext>
            </a:extLst>
          </p:cNvPr>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53</a:t>
            </a:fld>
            <a:endParaRPr kumimoji="0" lang="ja-JP"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00017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FF60EE-F0D7-38BA-9AA9-E3E454714044}"/>
              </a:ext>
            </a:extLst>
          </p:cNvPr>
          <p:cNvSpPr>
            <a:spLocks noGrp="1"/>
          </p:cNvSpPr>
          <p:nvPr>
            <p:ph type="title"/>
          </p:nvPr>
        </p:nvSpPr>
        <p:spPr/>
        <p:txBody>
          <a:bodyPr>
            <a:normAutofit fontScale="90000"/>
          </a:bodyPr>
          <a:lstStyle/>
          <a:p>
            <a:r>
              <a:rPr kumimoji="1" lang="ja-JP" altLang="en-US" dirty="0"/>
              <a:t>データベース操作</a:t>
            </a:r>
            <a:r>
              <a:rPr lang="ja-JP" altLang="en-US" dirty="0"/>
              <a:t>の種類</a:t>
            </a:r>
            <a:endParaRPr kumimoji="1" lang="ja-JP" altLang="en-US" dirty="0"/>
          </a:p>
        </p:txBody>
      </p:sp>
      <p:sp>
        <p:nvSpPr>
          <p:cNvPr id="3" name="コンテンツ プレースホルダー 2">
            <a:extLst>
              <a:ext uri="{FF2B5EF4-FFF2-40B4-BE49-F238E27FC236}">
                <a16:creationId xmlns:a16="http://schemas.microsoft.com/office/drawing/2014/main" id="{9722569D-A3C5-846E-4E0C-25F4EA2C2252}"/>
              </a:ext>
            </a:extLst>
          </p:cNvPr>
          <p:cNvSpPr>
            <a:spLocks noGrp="1"/>
          </p:cNvSpPr>
          <p:nvPr>
            <p:ph idx="1"/>
          </p:nvPr>
        </p:nvSpPr>
        <p:spPr>
          <a:xfrm>
            <a:off x="321845" y="731520"/>
            <a:ext cx="8461208" cy="6126479"/>
          </a:xfrm>
        </p:spPr>
        <p:txBody>
          <a:bodyPr>
            <a:normAutofit/>
          </a:bodyPr>
          <a:lstStyle/>
          <a:p>
            <a:pPr marL="0" indent="0">
              <a:buNone/>
            </a:pPr>
            <a:r>
              <a:rPr kumimoji="1" lang="en-US" altLang="ja-JP" sz="2400" b="1" dirty="0"/>
              <a:t>INSERT</a:t>
            </a:r>
            <a:r>
              <a:rPr kumimoji="1" lang="ja-JP" altLang="en-US" sz="2400" b="1" dirty="0"/>
              <a:t>（追加）</a:t>
            </a:r>
            <a:endParaRPr kumimoji="1" lang="ja-JP" altLang="en-US" sz="2400" dirty="0"/>
          </a:p>
          <a:p>
            <a:r>
              <a:rPr kumimoji="1" lang="ja-JP" altLang="en-US" sz="2400" dirty="0"/>
              <a:t>テーブルに新しい行を追加する操作</a:t>
            </a:r>
            <a:endParaRPr kumimoji="1" lang="en-US" altLang="ja-JP" sz="2400" dirty="0"/>
          </a:p>
          <a:p>
            <a:endParaRPr kumimoji="1" lang="en-US" altLang="ja-JP" sz="2400" dirty="0"/>
          </a:p>
          <a:p>
            <a:pPr marL="0" indent="0">
              <a:buNone/>
            </a:pPr>
            <a:r>
              <a:rPr kumimoji="1" lang="en-US" altLang="ja-JP" sz="2400" b="1" dirty="0"/>
              <a:t>SELECT</a:t>
            </a:r>
            <a:r>
              <a:rPr kumimoji="1" lang="ja-JP" altLang="en-US" sz="2400" b="1" dirty="0"/>
              <a:t>（問い合わせ）</a:t>
            </a:r>
            <a:endParaRPr kumimoji="1" lang="en-US" altLang="ja-JP" sz="2400" b="1" dirty="0"/>
          </a:p>
          <a:p>
            <a:r>
              <a:rPr kumimoji="1" lang="ja-JP" altLang="en-US" sz="2400" dirty="0"/>
              <a:t>必要なデータを検索・加工する操作</a:t>
            </a:r>
            <a:endParaRPr kumimoji="1" lang="en-US" altLang="ja-JP" sz="2400" dirty="0"/>
          </a:p>
          <a:p>
            <a:pPr marL="0" indent="0">
              <a:buNone/>
            </a:pPr>
            <a:endParaRPr kumimoji="1" lang="en-US" altLang="ja-JP" sz="2400" dirty="0"/>
          </a:p>
          <a:p>
            <a:pPr marL="0" indent="0">
              <a:buNone/>
            </a:pPr>
            <a:r>
              <a:rPr kumimoji="1" lang="en-US" altLang="ja-JP" sz="2400" b="1" dirty="0"/>
              <a:t>DELETE</a:t>
            </a:r>
            <a:r>
              <a:rPr kumimoji="1" lang="ja-JP" altLang="en-US" sz="2400" b="1" dirty="0"/>
              <a:t>（削除）</a:t>
            </a:r>
            <a:endParaRPr kumimoji="1" lang="ja-JP" altLang="en-US" sz="2400" dirty="0"/>
          </a:p>
          <a:p>
            <a:r>
              <a:rPr kumimoji="1" lang="ja-JP" altLang="en-US" sz="2400" dirty="0"/>
              <a:t>テーブルから</a:t>
            </a:r>
            <a:r>
              <a:rPr lang="ja-JP" altLang="en-US" sz="2400" dirty="0"/>
              <a:t>条件に合致する</a:t>
            </a:r>
            <a:r>
              <a:rPr kumimoji="1" lang="ja-JP" altLang="en-US" sz="2400" dirty="0"/>
              <a:t>行をすべて削除する操作</a:t>
            </a:r>
          </a:p>
          <a:p>
            <a:endParaRPr kumimoji="1" lang="en-US" altLang="ja-JP" sz="2400" dirty="0"/>
          </a:p>
          <a:p>
            <a:pPr marL="0" indent="0">
              <a:buNone/>
            </a:pPr>
            <a:r>
              <a:rPr kumimoji="1" lang="en-US" altLang="ja-JP" sz="2400" b="1" dirty="0"/>
              <a:t>UPDATE</a:t>
            </a:r>
            <a:r>
              <a:rPr kumimoji="1" lang="ja-JP" altLang="en-US" sz="2400" b="1" dirty="0"/>
              <a:t>（更新）</a:t>
            </a:r>
            <a:endParaRPr kumimoji="1" lang="ja-JP" altLang="en-US" sz="2400" dirty="0"/>
          </a:p>
          <a:p>
            <a:r>
              <a:rPr kumimoji="1" lang="ja-JP" altLang="en-US" sz="2400" dirty="0"/>
              <a:t>条件に合致する部分について，値を変更する操作</a:t>
            </a:r>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D3463E41-9AEE-3A35-4B8D-8E632ABC078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2850034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4727BC-3CF6-D373-461E-C87E6930C8BF}"/>
              </a:ext>
            </a:extLst>
          </p:cNvPr>
          <p:cNvSpPr>
            <a:spLocks noGrp="1"/>
          </p:cNvSpPr>
          <p:nvPr>
            <p:ph type="title"/>
          </p:nvPr>
        </p:nvSpPr>
        <p:spPr>
          <a:xfrm>
            <a:off x="321845" y="175028"/>
            <a:ext cx="8461208" cy="712319"/>
          </a:xfrm>
        </p:spPr>
        <p:txBody>
          <a:bodyPr>
            <a:normAutofit fontScale="90000"/>
          </a:bodyPr>
          <a:lstStyle/>
          <a:p>
            <a:r>
              <a:rPr kumimoji="1" lang="ja-JP" altLang="en-US" dirty="0"/>
              <a:t>普通のプログラミングでのデータ更新とデータベース操作の違い</a:t>
            </a:r>
          </a:p>
        </p:txBody>
      </p:sp>
      <p:sp>
        <p:nvSpPr>
          <p:cNvPr id="4" name="スライド番号プレースホルダー 3">
            <a:extLst>
              <a:ext uri="{FF2B5EF4-FFF2-40B4-BE49-F238E27FC236}">
                <a16:creationId xmlns:a16="http://schemas.microsoft.com/office/drawing/2014/main" id="{55DB8A66-1540-C777-77CC-B1C831E1F5A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aphicFrame>
        <p:nvGraphicFramePr>
          <p:cNvPr id="5" name="表 4">
            <a:extLst>
              <a:ext uri="{FF2B5EF4-FFF2-40B4-BE49-F238E27FC236}">
                <a16:creationId xmlns:a16="http://schemas.microsoft.com/office/drawing/2014/main" id="{9530D34D-E98A-3153-AD03-4A8942E54D2F}"/>
              </a:ext>
            </a:extLst>
          </p:cNvPr>
          <p:cNvGraphicFramePr>
            <a:graphicFrameLocks noGrp="1"/>
          </p:cNvGraphicFramePr>
          <p:nvPr/>
        </p:nvGraphicFramePr>
        <p:xfrm>
          <a:off x="59662" y="1303737"/>
          <a:ext cx="9024676" cy="4114800"/>
        </p:xfrm>
        <a:graphic>
          <a:graphicData uri="http://schemas.openxmlformats.org/drawingml/2006/table">
            <a:tbl>
              <a:tblPr firstRow="1" bandRow="1">
                <a:tableStyleId>{5C22544A-7EE6-4342-B048-85BDC9FD1C3A}</a:tableStyleId>
              </a:tblPr>
              <a:tblGrid>
                <a:gridCol w="2433629">
                  <a:extLst>
                    <a:ext uri="{9D8B030D-6E8A-4147-A177-3AD203B41FA5}">
                      <a16:colId xmlns:a16="http://schemas.microsoft.com/office/drawing/2014/main" val="3132931035"/>
                    </a:ext>
                  </a:extLst>
                </a:gridCol>
                <a:gridCol w="3068380">
                  <a:extLst>
                    <a:ext uri="{9D8B030D-6E8A-4147-A177-3AD203B41FA5}">
                      <a16:colId xmlns:a16="http://schemas.microsoft.com/office/drawing/2014/main" val="152247787"/>
                    </a:ext>
                  </a:extLst>
                </a:gridCol>
                <a:gridCol w="3522667">
                  <a:extLst>
                    <a:ext uri="{9D8B030D-6E8A-4147-A177-3AD203B41FA5}">
                      <a16:colId xmlns:a16="http://schemas.microsoft.com/office/drawing/2014/main" val="4145103321"/>
                    </a:ext>
                  </a:extLst>
                </a:gridCol>
              </a:tblGrid>
              <a:tr h="370840">
                <a:tc>
                  <a:txBody>
                    <a:bodyPr/>
                    <a:lstStyle/>
                    <a:p>
                      <a:endParaRPr kumimoji="1" lang="ja-JP" altLang="en-US" sz="2400" dirty="0">
                        <a:latin typeface="メイリオ" panose="020B0604030504040204" pitchFamily="50" charset="-128"/>
                        <a:ea typeface="メイリオ" panose="020B0604030504040204" pitchFamily="50" charset="-128"/>
                      </a:endParaRPr>
                    </a:p>
                  </a:txBody>
                  <a:tcPr/>
                </a:tc>
                <a:tc>
                  <a:txBody>
                    <a:bodyPr/>
                    <a:lstStyle/>
                    <a:p>
                      <a:r>
                        <a:rPr kumimoji="1" lang="ja-JP" altLang="en-US" sz="2400" dirty="0">
                          <a:latin typeface="メイリオ" panose="020B0604030504040204" pitchFamily="50" charset="-128"/>
                          <a:ea typeface="メイリオ" panose="020B0604030504040204" pitchFamily="50" charset="-128"/>
                        </a:rPr>
                        <a:t>データベース操作</a:t>
                      </a:r>
                    </a:p>
                  </a:txBody>
                  <a:tcPr/>
                </a:tc>
                <a:tc>
                  <a:txBody>
                    <a:bodyPr/>
                    <a:lstStyle/>
                    <a:p>
                      <a:r>
                        <a:rPr kumimoji="1" lang="ja-JP" altLang="en-US" sz="2400" dirty="0">
                          <a:latin typeface="メイリオ" panose="020B0604030504040204" pitchFamily="50" charset="-128"/>
                          <a:ea typeface="メイリオ" panose="020B0604030504040204" pitchFamily="50" charset="-128"/>
                        </a:rPr>
                        <a:t>普通のプログラミング</a:t>
                      </a:r>
                    </a:p>
                  </a:txBody>
                  <a:tcPr/>
                </a:tc>
                <a:extLst>
                  <a:ext uri="{0D108BD9-81ED-4DB2-BD59-A6C34878D82A}">
                    <a16:rowId xmlns:a16="http://schemas.microsoft.com/office/drawing/2014/main" val="707700163"/>
                  </a:ext>
                </a:extLst>
              </a:tr>
              <a:tr h="370840">
                <a:tc>
                  <a:txBody>
                    <a:bodyPr/>
                    <a:lstStyle/>
                    <a:p>
                      <a:r>
                        <a:rPr kumimoji="1" lang="ja-JP" altLang="en-US" sz="2400" dirty="0">
                          <a:latin typeface="メイリオ" panose="020B0604030504040204" pitchFamily="50" charset="-128"/>
                          <a:ea typeface="メイリオ" panose="020B0604030504040204" pitchFamily="50" charset="-128"/>
                        </a:rPr>
                        <a:t>①トランザクション管理</a:t>
                      </a:r>
                    </a:p>
                  </a:txBody>
                  <a:tcPr/>
                </a:tc>
                <a:tc>
                  <a:txBody>
                    <a:bodyPr/>
                    <a:lstStyle/>
                    <a:p>
                      <a:r>
                        <a:rPr kumimoji="1" lang="ja-JP" altLang="en-US" sz="2400" b="1" dirty="0">
                          <a:latin typeface="メイリオ" panose="020B0604030504040204" pitchFamily="50" charset="-128"/>
                          <a:ea typeface="メイリオ" panose="020B0604030504040204" pitchFamily="50" charset="-128"/>
                        </a:rPr>
                        <a:t>可能</a:t>
                      </a:r>
                    </a:p>
                  </a:txBody>
                  <a:tcPr/>
                </a:tc>
                <a:tc>
                  <a:txBody>
                    <a:bodyPr/>
                    <a:lstStyle/>
                    <a:p>
                      <a:r>
                        <a:rPr kumimoji="1" lang="ja-JP" altLang="en-US" sz="2400" dirty="0">
                          <a:latin typeface="メイリオ" panose="020B0604030504040204" pitchFamily="50" charset="-128"/>
                          <a:ea typeface="メイリオ" panose="020B0604030504040204" pitchFamily="50" charset="-128"/>
                        </a:rPr>
                        <a:t>困難</a:t>
                      </a:r>
                    </a:p>
                  </a:txBody>
                  <a:tcPr/>
                </a:tc>
                <a:extLst>
                  <a:ext uri="{0D108BD9-81ED-4DB2-BD59-A6C34878D82A}">
                    <a16:rowId xmlns:a16="http://schemas.microsoft.com/office/drawing/2014/main" val="1541977275"/>
                  </a:ext>
                </a:extLst>
              </a:tr>
              <a:tr h="370840">
                <a:tc>
                  <a:txBody>
                    <a:bodyPr/>
                    <a:lstStyle/>
                    <a:p>
                      <a:r>
                        <a:rPr kumimoji="1" lang="ja-JP" altLang="en-US" sz="2400" dirty="0">
                          <a:latin typeface="メイリオ" panose="020B0604030504040204" pitchFamily="50" charset="-128"/>
                          <a:ea typeface="メイリオ" panose="020B0604030504040204" pitchFamily="50" charset="-128"/>
                        </a:rPr>
                        <a:t>②データベースの整合性を保つ</a:t>
                      </a:r>
                    </a:p>
                  </a:txBody>
                  <a:tcPr/>
                </a:tc>
                <a:tc>
                  <a:txBody>
                    <a:bodyPr/>
                    <a:lstStyle/>
                    <a:p>
                      <a:r>
                        <a:rPr kumimoji="1" lang="ja-JP" altLang="en-US" sz="2400" b="1" dirty="0">
                          <a:latin typeface="メイリオ" panose="020B0604030504040204" pitchFamily="50" charset="-128"/>
                          <a:ea typeface="メイリオ" panose="020B0604030504040204" pitchFamily="50" charset="-128"/>
                        </a:rPr>
                        <a:t>制約機能あり</a:t>
                      </a:r>
                    </a:p>
                  </a:txBody>
                  <a:tcPr/>
                </a:tc>
                <a:tc>
                  <a:txBody>
                    <a:bodyPr/>
                    <a:lstStyle/>
                    <a:p>
                      <a:r>
                        <a:rPr kumimoji="1" lang="ja-JP" altLang="en-US" sz="2400" dirty="0">
                          <a:latin typeface="メイリオ" panose="020B0604030504040204" pitchFamily="50" charset="-128"/>
                          <a:ea typeface="メイリオ" panose="020B0604030504040204" pitchFamily="50" charset="-128"/>
                        </a:rPr>
                        <a:t>機能なし</a:t>
                      </a:r>
                    </a:p>
                  </a:txBody>
                  <a:tcPr/>
                </a:tc>
                <a:extLst>
                  <a:ext uri="{0D108BD9-81ED-4DB2-BD59-A6C34878D82A}">
                    <a16:rowId xmlns:a16="http://schemas.microsoft.com/office/drawing/2014/main" val="3060774952"/>
                  </a:ext>
                </a:extLst>
              </a:tr>
              <a:tr h="370840">
                <a:tc>
                  <a:txBody>
                    <a:bodyPr/>
                    <a:lstStyle/>
                    <a:p>
                      <a:r>
                        <a:rPr kumimoji="1" lang="ja-JP" altLang="en-US" sz="2400" dirty="0">
                          <a:latin typeface="メイリオ" panose="020B0604030504040204" pitchFamily="50" charset="-128"/>
                          <a:ea typeface="メイリオ" panose="020B0604030504040204" pitchFamily="50" charset="-128"/>
                        </a:rPr>
                        <a:t>③複数ユーザからの同時アクセス</a:t>
                      </a:r>
                    </a:p>
                  </a:txBody>
                  <a:tcPr/>
                </a:tc>
                <a:tc>
                  <a:txBody>
                    <a:bodyPr/>
                    <a:lstStyle/>
                    <a:p>
                      <a:r>
                        <a:rPr kumimoji="1" lang="ja-JP" altLang="en-US" sz="2400" b="1" dirty="0">
                          <a:latin typeface="メイリオ" panose="020B0604030504040204" pitchFamily="50" charset="-128"/>
                          <a:ea typeface="メイリオ" panose="020B0604030504040204" pitchFamily="50" charset="-128"/>
                        </a:rPr>
                        <a:t>システム側で同時アクセス対応</a:t>
                      </a:r>
                    </a:p>
                  </a:txBody>
                  <a:tcPr/>
                </a:tc>
                <a:tc>
                  <a:txBody>
                    <a:bodyPr/>
                    <a:lstStyle/>
                    <a:p>
                      <a:r>
                        <a:rPr kumimoji="1" lang="ja-JP" altLang="en-US" sz="2400" dirty="0">
                          <a:latin typeface="メイリオ" panose="020B0604030504040204" pitchFamily="50" charset="-128"/>
                          <a:ea typeface="メイリオ" panose="020B0604030504040204" pitchFamily="50" charset="-128"/>
                        </a:rPr>
                        <a:t>原則，ユーザのプログラミングで制御</a:t>
                      </a:r>
                    </a:p>
                  </a:txBody>
                  <a:tcPr/>
                </a:tc>
                <a:extLst>
                  <a:ext uri="{0D108BD9-81ED-4DB2-BD59-A6C34878D82A}">
                    <a16:rowId xmlns:a16="http://schemas.microsoft.com/office/drawing/2014/main" val="3235596711"/>
                  </a:ext>
                </a:extLst>
              </a:tr>
              <a:tr h="370840">
                <a:tc>
                  <a:txBody>
                    <a:bodyPr/>
                    <a:lstStyle/>
                    <a:p>
                      <a:r>
                        <a:rPr kumimoji="1" lang="ja-JP" altLang="en-US" sz="2400" dirty="0">
                          <a:latin typeface="メイリオ" panose="020B0604030504040204" pitchFamily="50" charset="-128"/>
                          <a:ea typeface="メイリオ" panose="020B0604030504040204" pitchFamily="50" charset="-128"/>
                        </a:rPr>
                        <a:t>④データの永続性</a:t>
                      </a:r>
                    </a:p>
                  </a:txBody>
                  <a:tcPr/>
                </a:tc>
                <a:tc>
                  <a:txBody>
                    <a:bodyPr/>
                    <a:lstStyle/>
                    <a:p>
                      <a:r>
                        <a:rPr kumimoji="1" lang="ja-JP" altLang="en-US" sz="2400" b="1" dirty="0">
                          <a:latin typeface="メイリオ" panose="020B0604030504040204" pitchFamily="50" charset="-128"/>
                          <a:ea typeface="メイリオ" panose="020B0604030504040204" pitchFamily="50" charset="-128"/>
                        </a:rPr>
                        <a:t>あり</a:t>
                      </a:r>
                    </a:p>
                  </a:txBody>
                  <a:tcPr/>
                </a:tc>
                <a:tc>
                  <a:txBody>
                    <a:bodyPr/>
                    <a:lstStyle/>
                    <a:p>
                      <a:r>
                        <a:rPr kumimoji="1" lang="ja-JP" altLang="en-US" sz="2400" dirty="0">
                          <a:latin typeface="メイリオ" panose="020B0604030504040204" pitchFamily="50" charset="-128"/>
                          <a:ea typeface="メイリオ" panose="020B0604030504040204" pitchFamily="50" charset="-128"/>
                        </a:rPr>
                        <a:t>実行中のみデータ保持</a:t>
                      </a:r>
                    </a:p>
                  </a:txBody>
                  <a:tcPr/>
                </a:tc>
                <a:extLst>
                  <a:ext uri="{0D108BD9-81ED-4DB2-BD59-A6C34878D82A}">
                    <a16:rowId xmlns:a16="http://schemas.microsoft.com/office/drawing/2014/main" val="3422903451"/>
                  </a:ext>
                </a:extLst>
              </a:tr>
            </a:tbl>
          </a:graphicData>
        </a:graphic>
      </p:graphicFrame>
    </p:spTree>
    <p:extLst>
      <p:ext uri="{BB962C8B-B14F-4D97-AF65-F5344CB8AC3E}">
        <p14:creationId xmlns:p14="http://schemas.microsoft.com/office/powerpoint/2010/main" val="15930928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AFC266-DC0F-EDFC-3E57-E02A76D1B444}"/>
              </a:ext>
            </a:extLst>
          </p:cNvPr>
          <p:cNvSpPr>
            <a:spLocks noGrp="1"/>
          </p:cNvSpPr>
          <p:nvPr>
            <p:ph type="title"/>
          </p:nvPr>
        </p:nvSpPr>
        <p:spPr/>
        <p:txBody>
          <a:bodyPr>
            <a:normAutofit fontScale="90000"/>
          </a:bodyPr>
          <a:lstStyle/>
          <a:p>
            <a:r>
              <a:rPr kumimoji="1" lang="ja-JP" altLang="en-US" dirty="0"/>
              <a:t>① トランザクション管理の基本</a:t>
            </a:r>
          </a:p>
        </p:txBody>
      </p:sp>
      <p:sp>
        <p:nvSpPr>
          <p:cNvPr id="3" name="コンテンツ プレースホルダー 2">
            <a:extLst>
              <a:ext uri="{FF2B5EF4-FFF2-40B4-BE49-F238E27FC236}">
                <a16:creationId xmlns:a16="http://schemas.microsoft.com/office/drawing/2014/main" id="{2EE7BBDA-2429-98A5-B4D1-CFC7CF96C62A}"/>
              </a:ext>
            </a:extLst>
          </p:cNvPr>
          <p:cNvSpPr>
            <a:spLocks noGrp="1"/>
          </p:cNvSpPr>
          <p:nvPr>
            <p:ph idx="1"/>
          </p:nvPr>
        </p:nvSpPr>
        <p:spPr>
          <a:xfrm>
            <a:off x="505838" y="1063557"/>
            <a:ext cx="7944256" cy="1499685"/>
          </a:xfrm>
        </p:spPr>
        <p:txBody>
          <a:bodyPr>
            <a:noAutofit/>
          </a:bodyPr>
          <a:lstStyle/>
          <a:p>
            <a:pPr marL="0" indent="0">
              <a:buNone/>
            </a:pPr>
            <a:r>
              <a:rPr lang="ja-JP" altLang="en-US" sz="2400" b="1" dirty="0"/>
              <a:t>トランザクションの概念</a:t>
            </a:r>
          </a:p>
          <a:p>
            <a:r>
              <a:rPr lang="ja-JP" altLang="en-US" sz="2400" dirty="0"/>
              <a:t>トランザクションは，複数のデータベース操作を一連の単一処理として扱う機能である．</a:t>
            </a:r>
          </a:p>
          <a:p>
            <a:pPr marL="0" indent="0">
              <a:buNone/>
            </a:pPr>
            <a:r>
              <a:rPr lang="ja-JP" altLang="en-US" sz="2400" b="1" dirty="0"/>
              <a:t>例：口座間送金</a:t>
            </a:r>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29676A96-E2C7-D5DD-F309-4D0F7CF7BBD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8" name="テキスト ボックス 7">
            <a:extLst>
              <a:ext uri="{FF2B5EF4-FFF2-40B4-BE49-F238E27FC236}">
                <a16:creationId xmlns:a16="http://schemas.microsoft.com/office/drawing/2014/main" id="{209F7D7E-5B78-4CF4-BAE8-D427B97B5134}"/>
              </a:ext>
            </a:extLst>
          </p:cNvPr>
          <p:cNvSpPr txBox="1"/>
          <p:nvPr/>
        </p:nvSpPr>
        <p:spPr>
          <a:xfrm>
            <a:off x="321845" y="2868487"/>
            <a:ext cx="6350820" cy="1200329"/>
          </a:xfrm>
          <a:prstGeom prst="rect">
            <a:avLst/>
          </a:prstGeom>
          <a:noFill/>
          <a:ln>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BEGIN TRANSACTION;</a:t>
            </a:r>
            <a:endParaRPr kumimoji="1"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UPDATE </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口座 </a:t>
            </a: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SET </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残高 </a:t>
            </a: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残高 </a:t>
            </a: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- 1000 WHERE </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口座番号 </a:t>
            </a: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UPDATE </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口座 </a:t>
            </a: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SET </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残高 </a:t>
            </a: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残高 </a:t>
            </a: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+ 1000 WHERE </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口座番号 </a:t>
            </a: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'B';</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COMMIT;</a:t>
            </a:r>
            <a:endParaRPr kumimoji="1"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1D5D1606-AFE2-E01E-A96B-6AD7B29DDE60}"/>
              </a:ext>
            </a:extLst>
          </p:cNvPr>
          <p:cNvSpPr txBox="1"/>
          <p:nvPr/>
        </p:nvSpPr>
        <p:spPr>
          <a:xfrm>
            <a:off x="6125581" y="3160536"/>
            <a:ext cx="4958624"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口座</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から</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1000</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円引き出す</a:t>
            </a:r>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830A3314-25E9-027F-876B-0035D1C32AF9}"/>
              </a:ext>
            </a:extLst>
          </p:cNvPr>
          <p:cNvSpPr txBox="1"/>
          <p:nvPr/>
        </p:nvSpPr>
        <p:spPr>
          <a:xfrm>
            <a:off x="6216687" y="3434849"/>
            <a:ext cx="5985752"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口座</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に</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1000</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円預け入れる</a:t>
            </a:r>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B65F3D6D-A085-8326-9F71-C19BE89933FE}"/>
              </a:ext>
            </a:extLst>
          </p:cNvPr>
          <p:cNvSpPr txBox="1"/>
          <p:nvPr/>
        </p:nvSpPr>
        <p:spPr>
          <a:xfrm>
            <a:off x="505838" y="4588113"/>
            <a:ext cx="7457875"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すべての操作を</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一つのトランザクション</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として処理</a:t>
            </a:r>
            <a:endParaRPr kumimoji="0"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 name="正方形/長方形 5">
            <a:extLst>
              <a:ext uri="{FF2B5EF4-FFF2-40B4-BE49-F238E27FC236}">
                <a16:creationId xmlns:a16="http://schemas.microsoft.com/office/drawing/2014/main" id="{F3171289-5E83-D348-66A1-1CF81F3E60F6}"/>
              </a:ext>
            </a:extLst>
          </p:cNvPr>
          <p:cNvSpPr/>
          <p:nvPr/>
        </p:nvSpPr>
        <p:spPr>
          <a:xfrm>
            <a:off x="96644" y="2349190"/>
            <a:ext cx="8958146" cy="171962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641662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31A66B-B331-6FD9-4B37-8E5146916253}"/>
              </a:ext>
            </a:extLst>
          </p:cNvPr>
          <p:cNvSpPr>
            <a:spLocks noGrp="1"/>
          </p:cNvSpPr>
          <p:nvPr>
            <p:ph type="title"/>
          </p:nvPr>
        </p:nvSpPr>
        <p:spPr/>
        <p:txBody>
          <a:bodyPr>
            <a:normAutofit fontScale="90000"/>
          </a:bodyPr>
          <a:lstStyle/>
          <a:p>
            <a:r>
              <a:rPr lang="ja-JP" altLang="en-US" dirty="0"/>
              <a:t>②トランザクションの特徴</a:t>
            </a:r>
            <a:endParaRPr kumimoji="1" lang="ja-JP" altLang="en-US" dirty="0"/>
          </a:p>
        </p:txBody>
      </p:sp>
      <p:sp>
        <p:nvSpPr>
          <p:cNvPr id="3" name="コンテンツ プレースホルダー 2">
            <a:extLst>
              <a:ext uri="{FF2B5EF4-FFF2-40B4-BE49-F238E27FC236}">
                <a16:creationId xmlns:a16="http://schemas.microsoft.com/office/drawing/2014/main" id="{E10B57B0-3FC9-A6E5-6C54-1252466E88FF}"/>
              </a:ext>
            </a:extLst>
          </p:cNvPr>
          <p:cNvSpPr>
            <a:spLocks noGrp="1"/>
          </p:cNvSpPr>
          <p:nvPr>
            <p:ph idx="1"/>
          </p:nvPr>
        </p:nvSpPr>
        <p:spPr/>
        <p:txBody>
          <a:bodyPr>
            <a:normAutofit/>
          </a:bodyPr>
          <a:lstStyle/>
          <a:p>
            <a:pPr marL="0" indent="0">
              <a:buNone/>
            </a:pPr>
            <a:r>
              <a:rPr lang="ja-JP" altLang="en-US" b="1" dirty="0"/>
              <a:t>重要な性質</a:t>
            </a:r>
          </a:p>
          <a:p>
            <a:pPr>
              <a:buFont typeface="+mj-lt"/>
              <a:buAutoNum type="arabicPeriod"/>
            </a:pPr>
            <a:r>
              <a:rPr lang="ja-JP" altLang="en-US" b="1" dirty="0"/>
              <a:t>処理の独立性 </a:t>
            </a:r>
          </a:p>
          <a:p>
            <a:pPr marL="742950" lvl="1" indent="-285750">
              <a:buFont typeface="+mj-lt"/>
              <a:buAutoNum type="arabicPeriod"/>
            </a:pPr>
            <a:r>
              <a:rPr lang="ja-JP" altLang="en-US" dirty="0"/>
              <a:t>トランザクション途中のデータは外部からは見えない</a:t>
            </a:r>
          </a:p>
          <a:p>
            <a:pPr>
              <a:buFont typeface="+mj-lt"/>
              <a:buAutoNum type="arabicPeriod"/>
            </a:pPr>
            <a:r>
              <a:rPr lang="ja-JP" altLang="en-US" b="1" dirty="0"/>
              <a:t>終了時の選択 </a:t>
            </a:r>
          </a:p>
          <a:p>
            <a:pPr marL="742950" lvl="1" indent="-285750">
              <a:buFont typeface="+mj-lt"/>
              <a:buAutoNum type="arabicPeriod"/>
            </a:pPr>
            <a:r>
              <a:rPr lang="ja-JP" altLang="en-US" b="1" dirty="0"/>
              <a:t>コミット </a:t>
            </a:r>
            <a:r>
              <a:rPr lang="en-US" altLang="ja-JP" b="1" dirty="0"/>
              <a:t>(commit)</a:t>
            </a:r>
            <a:r>
              <a:rPr lang="ja-JP" altLang="en-US" dirty="0"/>
              <a:t>：全操作を反映</a:t>
            </a:r>
          </a:p>
          <a:p>
            <a:pPr marL="742950" lvl="1" indent="-285750">
              <a:buFont typeface="+mj-lt"/>
              <a:buAutoNum type="arabicPeriod"/>
            </a:pPr>
            <a:r>
              <a:rPr lang="ja-JP" altLang="en-US" b="1" dirty="0"/>
              <a:t>ロールバック</a:t>
            </a:r>
            <a:r>
              <a:rPr lang="en-US" altLang="ja-JP" b="1" dirty="0"/>
              <a:t>(rollback)</a:t>
            </a:r>
            <a:r>
              <a:rPr lang="ja-JP" altLang="en-US" dirty="0"/>
              <a:t>：全変更を取り消し</a:t>
            </a:r>
          </a:p>
          <a:p>
            <a:pPr marL="0" indent="0">
              <a:buNone/>
            </a:pPr>
            <a:r>
              <a:rPr lang="ja-JP" altLang="en-US" dirty="0"/>
              <a:t>例：</a:t>
            </a:r>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02ACB2DF-D134-BF92-7443-DAF177D6979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テキスト ボックス 4">
            <a:extLst>
              <a:ext uri="{FF2B5EF4-FFF2-40B4-BE49-F238E27FC236}">
                <a16:creationId xmlns:a16="http://schemas.microsoft.com/office/drawing/2014/main" id="{765993F2-FCB3-25E5-27DE-F5B5F93E24BD}"/>
              </a:ext>
            </a:extLst>
          </p:cNvPr>
          <p:cNvSpPr txBox="1"/>
          <p:nvPr/>
        </p:nvSpPr>
        <p:spPr>
          <a:xfrm>
            <a:off x="275030" y="4467392"/>
            <a:ext cx="6350820" cy="1200329"/>
          </a:xfrm>
          <a:prstGeom prst="rect">
            <a:avLst/>
          </a:prstGeom>
          <a:noFill/>
          <a:ln>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BEGIN TRANSACTION;</a:t>
            </a:r>
            <a:endParaRPr kumimoji="1"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UPDATE </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口座 </a:t>
            </a: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SET </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残高 </a:t>
            </a: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残高 </a:t>
            </a: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- 1000 WHERE </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口座番号 </a:t>
            </a: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UPDATE </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口座 </a:t>
            </a: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SET </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残高 </a:t>
            </a: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残高 </a:t>
            </a: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+ 1000 WHERE </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口座番号 </a:t>
            </a: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'B';</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COMMIT;</a:t>
            </a:r>
            <a:endParaRPr kumimoji="1"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5ACD5734-B81A-0991-C8CE-09A984C0EDE0}"/>
              </a:ext>
            </a:extLst>
          </p:cNvPr>
          <p:cNvSpPr txBox="1"/>
          <p:nvPr/>
        </p:nvSpPr>
        <p:spPr>
          <a:xfrm>
            <a:off x="6169872" y="4735717"/>
            <a:ext cx="4958624"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口座</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から</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1000</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円引き出す</a:t>
            </a:r>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F9503E3C-CB6D-2C0C-60FC-981FDAE8C7AF}"/>
              </a:ext>
            </a:extLst>
          </p:cNvPr>
          <p:cNvSpPr txBox="1"/>
          <p:nvPr/>
        </p:nvSpPr>
        <p:spPr>
          <a:xfrm>
            <a:off x="6169872" y="5033754"/>
            <a:ext cx="5985752"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口座</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に</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1000</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円預け入れる</a:t>
            </a:r>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B06CBD68-A7F1-05DA-7287-16DBDBC64556}"/>
              </a:ext>
            </a:extLst>
          </p:cNvPr>
          <p:cNvSpPr txBox="1"/>
          <p:nvPr/>
        </p:nvSpPr>
        <p:spPr>
          <a:xfrm>
            <a:off x="1353218" y="5856253"/>
            <a:ext cx="6077414"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注：トランザクションがコミットするまで，中間状態は外部から見えない．</a:t>
            </a:r>
          </a:p>
        </p:txBody>
      </p:sp>
    </p:spTree>
    <p:extLst>
      <p:ext uri="{BB962C8B-B14F-4D97-AF65-F5344CB8AC3E}">
        <p14:creationId xmlns:p14="http://schemas.microsoft.com/office/powerpoint/2010/main" val="23717261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2800" dirty="0"/>
              <a:t>ロールバック </a:t>
            </a:r>
            <a:r>
              <a:rPr lang="en-US" altLang="ja-JP" sz="2800" dirty="0"/>
              <a:t>(rollback) </a:t>
            </a:r>
            <a:r>
              <a:rPr lang="ja-JP" altLang="en-US" sz="2800" dirty="0"/>
              <a:t>実行の詳細</a:t>
            </a:r>
          </a:p>
        </p:txBody>
      </p:sp>
      <p:sp>
        <p:nvSpPr>
          <p:cNvPr id="4" name="スライド番号プレースホルダー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100" b="0" i="0" u="none" strike="noStrike" kern="1200" cap="none" spc="0" normalizeH="0" baseline="0" noProof="0">
                <a:ln>
                  <a:noFill/>
                </a:ln>
                <a:solidFill>
                  <a:prstClr val="black">
                    <a:tint val="75000"/>
                  </a:prstClr>
                </a:solidFill>
                <a:effectLst/>
                <a:uLnTx/>
                <a:uFillTx/>
                <a:latin typeface="Segoe UI"/>
                <a:ea typeface="メイリオ"/>
                <a:cs typeface="+mn-cs"/>
              </a:rPr>
              <a:pPr marL="0" marR="0" lvl="0" indent="0" algn="r" defTabSz="685800" rtl="0" eaLnBrk="1" fontAlgn="auto" latinLnBrk="0" hangingPunct="1">
                <a:lnSpc>
                  <a:spcPct val="100000"/>
                </a:lnSpc>
                <a:spcBef>
                  <a:spcPts val="0"/>
                </a:spcBef>
                <a:spcAft>
                  <a:spcPts val="0"/>
                </a:spcAft>
                <a:buClrTx/>
                <a:buSzTx/>
                <a:buFontTx/>
                <a:buNone/>
                <a:tabLst/>
                <a:defRPr/>
              </a:pPr>
              <a:t>58</a:t>
            </a:fld>
            <a:endParaRPr kumimoji="1" lang="ja-JP" altLang="en-US" sz="2100" b="0" i="0" u="none" strike="noStrike" kern="1200" cap="none" spc="0" normalizeH="0" baseline="0" noProof="0">
              <a:ln>
                <a:noFill/>
              </a:ln>
              <a:solidFill>
                <a:prstClr val="black">
                  <a:tint val="75000"/>
                </a:prstClr>
              </a:solidFill>
              <a:effectLst/>
              <a:uLnTx/>
              <a:uFillTx/>
              <a:latin typeface="Segoe UI"/>
              <a:ea typeface="メイリオ"/>
              <a:cs typeface="+mn-cs"/>
            </a:endParaRPr>
          </a:p>
        </p:txBody>
      </p:sp>
      <p:pic>
        <p:nvPicPr>
          <p:cNvPr id="11" name="Picture 6" descr="サーバーの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6238" y="3396052"/>
            <a:ext cx="2040731" cy="190298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4.bp.blogspot.com/-xkCf3U6tykY/UZM47IK-HjI/AAAAAAAASP0/_6_p6PfSld8/s800/computer_business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108" y="3120344"/>
            <a:ext cx="2278549" cy="1962247"/>
          </a:xfrm>
          <a:prstGeom prst="rect">
            <a:avLst/>
          </a:prstGeom>
          <a:noFill/>
          <a:extLst>
            <a:ext uri="{909E8E84-426E-40DD-AFC4-6F175D3DCCD1}">
              <a14:hiddenFill xmlns:a14="http://schemas.microsoft.com/office/drawing/2010/main">
                <a:solidFill>
                  <a:srgbClr val="FFFFFF"/>
                </a:solidFill>
              </a14:hiddenFill>
            </a:ext>
          </a:extLst>
        </p:spPr>
      </p:pic>
      <p:sp>
        <p:nvSpPr>
          <p:cNvPr id="16" name="正方形/長方形 15"/>
          <p:cNvSpPr/>
          <p:nvPr/>
        </p:nvSpPr>
        <p:spPr>
          <a:xfrm>
            <a:off x="2444418" y="2746624"/>
            <a:ext cx="3105714" cy="34415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Segoe UI"/>
              <a:ea typeface="メイリオ"/>
              <a:cs typeface="+mn-cs"/>
            </a:endParaRPr>
          </a:p>
        </p:txBody>
      </p:sp>
      <p:sp>
        <p:nvSpPr>
          <p:cNvPr id="17" name="テキスト ボックス 16"/>
          <p:cNvSpPr txBox="1"/>
          <p:nvPr/>
        </p:nvSpPr>
        <p:spPr>
          <a:xfrm>
            <a:off x="2384501" y="3023344"/>
            <a:ext cx="3262432"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Segoe UI"/>
                <a:ea typeface="メイリオ"/>
                <a:cs typeface="+mn-cs"/>
              </a:rPr>
              <a:t>トランザクション開始</a:t>
            </a:r>
            <a:endParaRPr kumimoji="1" lang="en-US" altLang="ja-JP" sz="2400" b="1" i="0" u="none" strike="noStrike" kern="1200" cap="none" spc="0" normalizeH="0" baseline="0" noProof="0" dirty="0">
              <a:ln>
                <a:noFill/>
              </a:ln>
              <a:solidFill>
                <a:prstClr val="black"/>
              </a:solidFill>
              <a:effectLst/>
              <a:uLnTx/>
              <a:uFillTx/>
              <a:latin typeface="Segoe UI"/>
              <a:ea typeface="メイリオ"/>
              <a:cs typeface="+mn-cs"/>
            </a:endParaRPr>
          </a:p>
        </p:txBody>
      </p:sp>
      <p:cxnSp>
        <p:nvCxnSpPr>
          <p:cNvPr id="21" name="直線矢印コネクタ 20"/>
          <p:cNvCxnSpPr/>
          <p:nvPr/>
        </p:nvCxnSpPr>
        <p:spPr>
          <a:xfrm>
            <a:off x="4616763" y="3796571"/>
            <a:ext cx="1315473" cy="216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stCxn id="24" idx="3"/>
          </p:cNvCxnSpPr>
          <p:nvPr/>
        </p:nvCxnSpPr>
        <p:spPr>
          <a:xfrm flipV="1">
            <a:off x="4584070" y="4347544"/>
            <a:ext cx="1348166" cy="59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3470089" y="3635497"/>
            <a:ext cx="1107996"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Segoe UI"/>
                <a:ea typeface="メイリオ"/>
                <a:cs typeface="+mn-cs"/>
              </a:rPr>
              <a:t>操作１</a:t>
            </a:r>
            <a:endParaRPr kumimoji="1" lang="en-US" altLang="ja-JP" sz="2400" b="0" i="0" u="none" strike="noStrike" kern="1200" cap="none" spc="0" normalizeH="0" baseline="0" noProof="0" dirty="0">
              <a:ln>
                <a:noFill/>
              </a:ln>
              <a:solidFill>
                <a:prstClr val="black"/>
              </a:solidFill>
              <a:effectLst/>
              <a:uLnTx/>
              <a:uFillTx/>
              <a:latin typeface="Segoe UI"/>
              <a:ea typeface="メイリオ"/>
              <a:cs typeface="+mn-cs"/>
            </a:endParaRPr>
          </a:p>
        </p:txBody>
      </p:sp>
      <p:sp>
        <p:nvSpPr>
          <p:cNvPr id="24" name="テキスト ボックス 23"/>
          <p:cNvSpPr txBox="1"/>
          <p:nvPr/>
        </p:nvSpPr>
        <p:spPr>
          <a:xfrm>
            <a:off x="3476074" y="4176253"/>
            <a:ext cx="1107996"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Segoe UI"/>
                <a:ea typeface="メイリオ"/>
                <a:cs typeface="+mn-cs"/>
              </a:rPr>
              <a:t>操作２</a:t>
            </a:r>
            <a:endParaRPr kumimoji="1" lang="en-US" altLang="ja-JP" sz="2400" b="0" i="0" u="none" strike="noStrike" kern="1200" cap="none" spc="0" normalizeH="0" baseline="0" noProof="0" dirty="0">
              <a:ln>
                <a:noFill/>
              </a:ln>
              <a:solidFill>
                <a:prstClr val="black"/>
              </a:solidFill>
              <a:effectLst/>
              <a:uLnTx/>
              <a:uFillTx/>
              <a:latin typeface="Segoe UI"/>
              <a:ea typeface="メイリオ"/>
              <a:cs typeface="+mn-cs"/>
            </a:endParaRPr>
          </a:p>
        </p:txBody>
      </p:sp>
      <p:sp>
        <p:nvSpPr>
          <p:cNvPr id="25" name="テキスト ボックス 24"/>
          <p:cNvSpPr txBox="1"/>
          <p:nvPr/>
        </p:nvSpPr>
        <p:spPr>
          <a:xfrm>
            <a:off x="3461719" y="4747884"/>
            <a:ext cx="1107996"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Segoe UI"/>
                <a:ea typeface="メイリオ"/>
                <a:cs typeface="+mn-cs"/>
              </a:rPr>
              <a:t>操作３</a:t>
            </a:r>
            <a:endParaRPr kumimoji="1" lang="en-US" altLang="ja-JP" sz="2400" b="0" i="0" u="none" strike="noStrike" kern="1200" cap="none" spc="0" normalizeH="0" baseline="0" noProof="0" dirty="0">
              <a:ln>
                <a:noFill/>
              </a:ln>
              <a:solidFill>
                <a:prstClr val="black"/>
              </a:solidFill>
              <a:effectLst/>
              <a:uLnTx/>
              <a:uFillTx/>
              <a:latin typeface="Segoe UI"/>
              <a:ea typeface="メイリオ"/>
              <a:cs typeface="+mn-cs"/>
            </a:endParaRPr>
          </a:p>
        </p:txBody>
      </p:sp>
      <p:cxnSp>
        <p:nvCxnSpPr>
          <p:cNvPr id="26" name="直線矢印コネクタ 25"/>
          <p:cNvCxnSpPr/>
          <p:nvPr/>
        </p:nvCxnSpPr>
        <p:spPr>
          <a:xfrm flipV="1">
            <a:off x="4604473" y="4614834"/>
            <a:ext cx="1327763" cy="2755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3283946" y="5299034"/>
            <a:ext cx="1486369" cy="5078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2700" b="1" i="0" u="none" strike="noStrike" kern="1200" cap="none" spc="0" normalizeH="0" baseline="0" noProof="0" dirty="0">
                <a:ln>
                  <a:noFill/>
                </a:ln>
                <a:solidFill>
                  <a:srgbClr val="FF0000"/>
                </a:solidFill>
                <a:effectLst/>
                <a:uLnTx/>
                <a:uFillTx/>
                <a:latin typeface="Segoe UI"/>
                <a:ea typeface="メイリオ"/>
                <a:cs typeface="+mn-cs"/>
              </a:rPr>
              <a:t>rollback</a:t>
            </a:r>
          </a:p>
        </p:txBody>
      </p:sp>
      <p:cxnSp>
        <p:nvCxnSpPr>
          <p:cNvPr id="29" name="直線矢印コネクタ 28"/>
          <p:cNvCxnSpPr>
            <a:stCxn id="27" idx="3"/>
          </p:cNvCxnSpPr>
          <p:nvPr/>
        </p:nvCxnSpPr>
        <p:spPr>
          <a:xfrm flipV="1">
            <a:off x="4770315" y="4907212"/>
            <a:ext cx="1174211" cy="645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FCF881FC-E571-4175-9EF2-7FE0360F4058}"/>
              </a:ext>
            </a:extLst>
          </p:cNvPr>
          <p:cNvSpPr txBox="1"/>
          <p:nvPr/>
        </p:nvSpPr>
        <p:spPr>
          <a:xfrm>
            <a:off x="763487" y="5111786"/>
            <a:ext cx="1107996"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ユーザ</a:t>
            </a:r>
          </a:p>
        </p:txBody>
      </p:sp>
      <p:sp>
        <p:nvSpPr>
          <p:cNvPr id="20" name="テキスト ボックス 19">
            <a:extLst>
              <a:ext uri="{FF2B5EF4-FFF2-40B4-BE49-F238E27FC236}">
                <a16:creationId xmlns:a16="http://schemas.microsoft.com/office/drawing/2014/main" id="{26942E33-692A-4B41-B256-3FCBD0641E13}"/>
              </a:ext>
            </a:extLst>
          </p:cNvPr>
          <p:cNvSpPr txBox="1"/>
          <p:nvPr/>
        </p:nvSpPr>
        <p:spPr>
          <a:xfrm>
            <a:off x="5719275" y="5299034"/>
            <a:ext cx="295465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データベース管理システム</a:t>
            </a:r>
            <a:endParaRPr kumimoji="1" lang="ja-JP" altLang="en-US" sz="135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1B378280-975C-5B95-F5B3-EEFA4D181F28}"/>
              </a:ext>
            </a:extLst>
          </p:cNvPr>
          <p:cNvSpPr txBox="1"/>
          <p:nvPr/>
        </p:nvSpPr>
        <p:spPr>
          <a:xfrm>
            <a:off x="706967" y="1023689"/>
            <a:ext cx="8076085" cy="156966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ロールバックの特徴</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rollback</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コマンドの実行で全変更を取り消し</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データはトランザクション開始時の状態に復元</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530991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F4C7D9-70B5-4061-93F0-45ECCA1ABB10}"/>
              </a:ext>
            </a:extLst>
          </p:cNvPr>
          <p:cNvSpPr>
            <a:spLocks noGrp="1"/>
          </p:cNvSpPr>
          <p:nvPr>
            <p:ph type="title"/>
          </p:nvPr>
        </p:nvSpPr>
        <p:spPr>
          <a:xfrm>
            <a:off x="321844" y="175028"/>
            <a:ext cx="8699325" cy="635196"/>
          </a:xfrm>
        </p:spPr>
        <p:txBody>
          <a:bodyPr>
            <a:normAutofit fontScale="90000"/>
          </a:bodyPr>
          <a:lstStyle/>
          <a:p>
            <a:r>
              <a:rPr kumimoji="1" lang="ja-JP" altLang="en-US" dirty="0"/>
              <a:t>データウエアハウス</a:t>
            </a:r>
            <a:r>
              <a:rPr lang="ja-JP" altLang="en-US" dirty="0"/>
              <a:t>とオンライントランザクション</a:t>
            </a:r>
            <a:r>
              <a:rPr kumimoji="1" lang="ja-JP" altLang="en-US" dirty="0"/>
              <a:t>の比較</a:t>
            </a:r>
          </a:p>
        </p:txBody>
      </p:sp>
      <p:sp>
        <p:nvSpPr>
          <p:cNvPr id="3" name="コンテンツ プレースホルダー 2">
            <a:extLst>
              <a:ext uri="{FF2B5EF4-FFF2-40B4-BE49-F238E27FC236}">
                <a16:creationId xmlns:a16="http://schemas.microsoft.com/office/drawing/2014/main" id="{991A812F-9722-4178-9971-FC348152C7B0}"/>
              </a:ext>
            </a:extLst>
          </p:cNvPr>
          <p:cNvSpPr>
            <a:spLocks noGrp="1"/>
          </p:cNvSpPr>
          <p:nvPr>
            <p:ph idx="1"/>
          </p:nvPr>
        </p:nvSpPr>
        <p:spPr/>
        <p:txBody>
          <a:bodyPr>
            <a:normAutofit/>
          </a:bodyPr>
          <a:lstStyle/>
          <a:p>
            <a:r>
              <a:rPr kumimoji="1" lang="ja-JP" altLang="en-US" sz="2400" b="1" dirty="0"/>
              <a:t>オンライントランザクション</a:t>
            </a:r>
            <a:r>
              <a:rPr kumimoji="1" lang="ja-JP" altLang="en-US" sz="2400" dirty="0"/>
              <a:t>：</a:t>
            </a:r>
            <a:r>
              <a:rPr kumimoji="1" lang="ja-JP" altLang="en-US" sz="2400" b="1" dirty="0">
                <a:solidFill>
                  <a:srgbClr val="FF0000"/>
                </a:solidFill>
              </a:rPr>
              <a:t>最新情報のみ</a:t>
            </a:r>
            <a:r>
              <a:rPr lang="ja-JP" altLang="en-US" sz="2400" b="1" dirty="0">
                <a:solidFill>
                  <a:srgbClr val="FF0000"/>
                </a:solidFill>
              </a:rPr>
              <a:t>を使用</a:t>
            </a:r>
            <a:endParaRPr kumimoji="1" lang="en-US" altLang="ja-JP" sz="2400" b="1" dirty="0">
              <a:solidFill>
                <a:srgbClr val="FF0000"/>
              </a:solidFill>
            </a:endParaRPr>
          </a:p>
          <a:p>
            <a:endParaRPr lang="en-US" altLang="ja-JP" sz="2400" dirty="0"/>
          </a:p>
          <a:p>
            <a:endParaRPr kumimoji="1" lang="en-US" altLang="ja-JP" sz="2400" dirty="0"/>
          </a:p>
          <a:p>
            <a:endParaRPr lang="en-US" altLang="ja-JP" sz="2400" dirty="0"/>
          </a:p>
          <a:p>
            <a:endParaRPr kumimoji="1" lang="en-US" altLang="ja-JP" sz="2400" dirty="0"/>
          </a:p>
          <a:p>
            <a:endParaRPr kumimoji="1" lang="en-US" altLang="ja-JP" sz="2400" dirty="0"/>
          </a:p>
          <a:p>
            <a:r>
              <a:rPr lang="ja-JP" altLang="en-US" sz="2400" b="1" dirty="0"/>
              <a:t>データウエアハウス</a:t>
            </a:r>
            <a:r>
              <a:rPr lang="ja-JP" altLang="en-US" sz="2400" dirty="0"/>
              <a:t>：</a:t>
            </a:r>
            <a:r>
              <a:rPr kumimoji="1" lang="ja-JP" altLang="en-US" sz="2400" b="1" dirty="0">
                <a:solidFill>
                  <a:srgbClr val="FF0000"/>
                </a:solidFill>
              </a:rPr>
              <a:t>「履歴データ」を重視する</a:t>
            </a:r>
          </a:p>
        </p:txBody>
      </p:sp>
      <p:sp>
        <p:nvSpPr>
          <p:cNvPr id="4" name="スライド番号プレースホルダー 3">
            <a:extLst>
              <a:ext uri="{FF2B5EF4-FFF2-40B4-BE49-F238E27FC236}">
                <a16:creationId xmlns:a16="http://schemas.microsoft.com/office/drawing/2014/main" id="{495172AF-185E-483F-9CC2-1201D81DBF4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aphicFrame>
        <p:nvGraphicFramePr>
          <p:cNvPr id="5" name="表 4">
            <a:extLst>
              <a:ext uri="{FF2B5EF4-FFF2-40B4-BE49-F238E27FC236}">
                <a16:creationId xmlns:a16="http://schemas.microsoft.com/office/drawing/2014/main" id="{310817A4-AE04-4120-99A0-D94630BEFFEC}"/>
              </a:ext>
            </a:extLst>
          </p:cNvPr>
          <p:cNvGraphicFramePr>
            <a:graphicFrameLocks noGrp="1"/>
          </p:cNvGraphicFramePr>
          <p:nvPr/>
        </p:nvGraphicFramePr>
        <p:xfrm>
          <a:off x="5042119" y="4843547"/>
          <a:ext cx="3574392" cy="1371600"/>
        </p:xfrm>
        <a:graphic>
          <a:graphicData uri="http://schemas.openxmlformats.org/drawingml/2006/table">
            <a:tbl>
              <a:tblPr firstRow="1" bandRow="1">
                <a:tableStyleId>{5C22544A-7EE6-4342-B048-85BDC9FD1C3A}</a:tableStyleId>
              </a:tblPr>
              <a:tblGrid>
                <a:gridCol w="1052042">
                  <a:extLst>
                    <a:ext uri="{9D8B030D-6E8A-4147-A177-3AD203B41FA5}">
                      <a16:colId xmlns:a16="http://schemas.microsoft.com/office/drawing/2014/main" val="20000"/>
                    </a:ext>
                  </a:extLst>
                </a:gridCol>
                <a:gridCol w="918275">
                  <a:extLst>
                    <a:ext uri="{9D8B030D-6E8A-4147-A177-3AD203B41FA5}">
                      <a16:colId xmlns:a16="http://schemas.microsoft.com/office/drawing/2014/main" val="20001"/>
                    </a:ext>
                  </a:extLst>
                </a:gridCol>
                <a:gridCol w="1604075">
                  <a:extLst>
                    <a:ext uri="{9D8B030D-6E8A-4147-A177-3AD203B41FA5}">
                      <a16:colId xmlns:a16="http://schemas.microsoft.com/office/drawing/2014/main" val="20002"/>
                    </a:ext>
                  </a:extLst>
                </a:gridCol>
              </a:tblGrid>
              <a:tr h="342900">
                <a:tc>
                  <a:txBody>
                    <a:bodyPr/>
                    <a:lstStyle/>
                    <a:p>
                      <a:pPr algn="ctr"/>
                      <a:r>
                        <a:rPr kumimoji="1" lang="ja-JP" altLang="en-US" sz="1800" dirty="0"/>
                        <a:t>商品</a:t>
                      </a:r>
                    </a:p>
                  </a:txBody>
                  <a:tcPr marL="68580" marR="68580" marT="34290" marB="34290"/>
                </a:tc>
                <a:tc>
                  <a:txBody>
                    <a:bodyPr/>
                    <a:lstStyle/>
                    <a:p>
                      <a:pPr algn="ctr"/>
                      <a:r>
                        <a:rPr kumimoji="1" lang="ja-JP" altLang="en-US" sz="1800" dirty="0"/>
                        <a:t>価格</a:t>
                      </a:r>
                    </a:p>
                  </a:txBody>
                  <a:tcPr marL="68580" marR="68580" marT="34290" marB="34290"/>
                </a:tc>
                <a:tc>
                  <a:txBody>
                    <a:bodyPr/>
                    <a:lstStyle/>
                    <a:p>
                      <a:pPr algn="ctr"/>
                      <a:r>
                        <a:rPr kumimoji="1" lang="ja-JP" altLang="en-US" sz="1800" dirty="0"/>
                        <a:t>価格改定日</a:t>
                      </a:r>
                    </a:p>
                  </a:txBody>
                  <a:tcPr marL="68580" marR="68580" marT="34290" marB="34290"/>
                </a:tc>
                <a:extLst>
                  <a:ext uri="{0D108BD9-81ED-4DB2-BD59-A6C34878D82A}">
                    <a16:rowId xmlns:a16="http://schemas.microsoft.com/office/drawing/2014/main" val="10000"/>
                  </a:ext>
                </a:extLst>
              </a:tr>
              <a:tr h="342900">
                <a:tc>
                  <a:txBody>
                    <a:bodyPr/>
                    <a:lstStyle/>
                    <a:p>
                      <a:r>
                        <a:rPr kumimoji="1" lang="ja-JP" altLang="en-US" sz="1800" dirty="0"/>
                        <a:t>おせち</a:t>
                      </a:r>
                      <a:r>
                        <a:rPr kumimoji="1" lang="en-US" altLang="ja-JP" sz="1800" dirty="0"/>
                        <a:t>A</a:t>
                      </a:r>
                      <a:endParaRPr kumimoji="1" lang="ja-JP" altLang="en-US" sz="1800" dirty="0"/>
                    </a:p>
                  </a:txBody>
                  <a:tcPr marL="68580" marR="68580" marT="34290" marB="34290"/>
                </a:tc>
                <a:tc>
                  <a:txBody>
                    <a:bodyPr/>
                    <a:lstStyle/>
                    <a:p>
                      <a:pPr algn="r"/>
                      <a:r>
                        <a:rPr kumimoji="1" lang="en-US" altLang="ja-JP" sz="1800" dirty="0"/>
                        <a:t>12000</a:t>
                      </a:r>
                      <a:endParaRPr kumimoji="1" lang="ja-JP" altLang="en-US" sz="1800" dirty="0"/>
                    </a:p>
                  </a:txBody>
                  <a:tcPr marL="68580" marR="68580" marT="34290" marB="34290"/>
                </a:tc>
                <a:tc>
                  <a:txBody>
                    <a:bodyPr/>
                    <a:lstStyle/>
                    <a:p>
                      <a:pPr algn="r"/>
                      <a:r>
                        <a:rPr kumimoji="1" lang="en-US" altLang="ja-JP" sz="1800" dirty="0"/>
                        <a:t>2023-11-10</a:t>
                      </a:r>
                      <a:endParaRPr kumimoji="1" lang="ja-JP" altLang="en-US" sz="1800" dirty="0"/>
                    </a:p>
                  </a:txBody>
                  <a:tcPr marL="68580" marR="68580" marT="34290" marB="34290"/>
                </a:tc>
                <a:extLst>
                  <a:ext uri="{0D108BD9-81ED-4DB2-BD59-A6C34878D82A}">
                    <a16:rowId xmlns:a16="http://schemas.microsoft.com/office/drawing/2014/main" val="10001"/>
                  </a:ext>
                </a:extLst>
              </a:tr>
              <a:tr h="342900">
                <a:tc>
                  <a:txBody>
                    <a:bodyPr/>
                    <a:lstStyle/>
                    <a:p>
                      <a:r>
                        <a:rPr kumimoji="1" lang="ja-JP" altLang="en-US" sz="1800" dirty="0"/>
                        <a:t>おせち</a:t>
                      </a:r>
                      <a:r>
                        <a:rPr kumimoji="1" lang="en-US" altLang="ja-JP" sz="1800" dirty="0"/>
                        <a:t>A</a:t>
                      </a:r>
                      <a:endParaRPr kumimoji="1" lang="ja-JP" altLang="en-US" sz="1800" dirty="0"/>
                    </a:p>
                  </a:txBody>
                  <a:tcPr marL="68580" marR="68580" marT="34290" marB="34290"/>
                </a:tc>
                <a:tc>
                  <a:txBody>
                    <a:bodyPr/>
                    <a:lstStyle/>
                    <a:p>
                      <a:pPr algn="r"/>
                      <a:r>
                        <a:rPr kumimoji="1" lang="en-US" altLang="ja-JP" sz="1800" dirty="0"/>
                        <a:t>10000</a:t>
                      </a:r>
                      <a:endParaRPr kumimoji="1" lang="ja-JP" altLang="en-US" sz="1800" dirty="0"/>
                    </a:p>
                  </a:txBody>
                  <a:tcPr marL="68580" marR="68580" marT="34290" marB="34290"/>
                </a:tc>
                <a:tc>
                  <a:txBody>
                    <a:bodyPr/>
                    <a:lstStyle/>
                    <a:p>
                      <a:pPr algn="r"/>
                      <a:r>
                        <a:rPr kumimoji="1" lang="en-US" altLang="ja-JP" sz="1800" dirty="0"/>
                        <a:t>2023-11-20</a:t>
                      </a:r>
                      <a:endParaRPr kumimoji="1" lang="ja-JP" altLang="en-US" sz="1800" dirty="0"/>
                    </a:p>
                  </a:txBody>
                  <a:tcPr marL="68580" marR="68580" marT="34290" marB="34290"/>
                </a:tc>
                <a:extLst>
                  <a:ext uri="{0D108BD9-81ED-4DB2-BD59-A6C34878D82A}">
                    <a16:rowId xmlns:a16="http://schemas.microsoft.com/office/drawing/2014/main" val="10002"/>
                  </a:ext>
                </a:extLst>
              </a:tr>
              <a:tr h="342900">
                <a:tc>
                  <a:txBody>
                    <a:bodyPr/>
                    <a:lstStyle/>
                    <a:p>
                      <a:r>
                        <a:rPr kumimoji="1" lang="ja-JP" altLang="en-US" sz="1800" dirty="0"/>
                        <a:t>おせち</a:t>
                      </a:r>
                      <a:r>
                        <a:rPr kumimoji="1" lang="en-US" altLang="ja-JP" sz="1800" dirty="0"/>
                        <a:t>B</a:t>
                      </a:r>
                      <a:endParaRPr kumimoji="1" lang="ja-JP" altLang="en-US" sz="1800" dirty="0"/>
                    </a:p>
                  </a:txBody>
                  <a:tcPr marL="68580" marR="68580" marT="34290" marB="34290"/>
                </a:tc>
                <a:tc>
                  <a:txBody>
                    <a:bodyPr/>
                    <a:lstStyle/>
                    <a:p>
                      <a:pPr algn="r"/>
                      <a:r>
                        <a:rPr kumimoji="1" lang="en-US" altLang="ja-JP" sz="1800" baseline="0" dirty="0"/>
                        <a:t> 5000</a:t>
                      </a:r>
                      <a:endParaRPr kumimoji="1" lang="ja-JP" altLang="en-US" sz="1800" dirty="0"/>
                    </a:p>
                  </a:txBody>
                  <a:tcPr marL="68580" marR="68580" marT="34290" marB="34290"/>
                </a:tc>
                <a:tc>
                  <a:txBody>
                    <a:bodyPr/>
                    <a:lstStyle/>
                    <a:p>
                      <a:pPr algn="r"/>
                      <a:r>
                        <a:rPr kumimoji="1" lang="en-US" altLang="ja-JP" sz="1800" dirty="0"/>
                        <a:t>2023-11-10</a:t>
                      </a:r>
                      <a:endParaRPr kumimoji="1" lang="ja-JP" altLang="en-US" sz="1800" dirty="0"/>
                    </a:p>
                  </a:txBody>
                  <a:tcPr marL="68580" marR="68580" marT="34290" marB="34290"/>
                </a:tc>
                <a:extLst>
                  <a:ext uri="{0D108BD9-81ED-4DB2-BD59-A6C34878D82A}">
                    <a16:rowId xmlns:a16="http://schemas.microsoft.com/office/drawing/2014/main" val="10003"/>
                  </a:ext>
                </a:extLst>
              </a:tr>
            </a:tbl>
          </a:graphicData>
        </a:graphic>
      </p:graphicFrame>
      <p:graphicFrame>
        <p:nvGraphicFramePr>
          <p:cNvPr id="6" name="表 5">
            <a:extLst>
              <a:ext uri="{FF2B5EF4-FFF2-40B4-BE49-F238E27FC236}">
                <a16:creationId xmlns:a16="http://schemas.microsoft.com/office/drawing/2014/main" id="{2402782B-9C97-4720-9EF1-557DCAB48F29}"/>
              </a:ext>
            </a:extLst>
          </p:cNvPr>
          <p:cNvGraphicFramePr>
            <a:graphicFrameLocks noGrp="1"/>
          </p:cNvGraphicFramePr>
          <p:nvPr/>
        </p:nvGraphicFramePr>
        <p:xfrm>
          <a:off x="201528" y="4823382"/>
          <a:ext cx="4537739" cy="1988820"/>
        </p:xfrm>
        <a:graphic>
          <a:graphicData uri="http://schemas.openxmlformats.org/drawingml/2006/table">
            <a:tbl>
              <a:tblPr firstRow="1" bandRow="1">
                <a:tableStyleId>{5C22544A-7EE6-4342-B048-85BDC9FD1C3A}</a:tableStyleId>
              </a:tblPr>
              <a:tblGrid>
                <a:gridCol w="629389">
                  <a:extLst>
                    <a:ext uri="{9D8B030D-6E8A-4147-A177-3AD203B41FA5}">
                      <a16:colId xmlns:a16="http://schemas.microsoft.com/office/drawing/2014/main" val="20000"/>
                    </a:ext>
                  </a:extLst>
                </a:gridCol>
                <a:gridCol w="1077137">
                  <a:extLst>
                    <a:ext uri="{9D8B030D-6E8A-4147-A177-3AD203B41FA5}">
                      <a16:colId xmlns:a16="http://schemas.microsoft.com/office/drawing/2014/main" val="20001"/>
                    </a:ext>
                  </a:extLst>
                </a:gridCol>
                <a:gridCol w="1503121">
                  <a:extLst>
                    <a:ext uri="{9D8B030D-6E8A-4147-A177-3AD203B41FA5}">
                      <a16:colId xmlns:a16="http://schemas.microsoft.com/office/drawing/2014/main" val="20002"/>
                    </a:ext>
                  </a:extLst>
                </a:gridCol>
                <a:gridCol w="1328092">
                  <a:extLst>
                    <a:ext uri="{9D8B030D-6E8A-4147-A177-3AD203B41FA5}">
                      <a16:colId xmlns:a16="http://schemas.microsoft.com/office/drawing/2014/main" val="20003"/>
                    </a:ext>
                  </a:extLst>
                </a:gridCol>
              </a:tblGrid>
              <a:tr h="617220">
                <a:tc>
                  <a:txBody>
                    <a:bodyPr/>
                    <a:lstStyle/>
                    <a:p>
                      <a:pPr algn="ctr"/>
                      <a:r>
                        <a:rPr kumimoji="1" lang="ja-JP" altLang="en-US" sz="1800" dirty="0"/>
                        <a:t>氏名</a:t>
                      </a:r>
                    </a:p>
                  </a:txBody>
                  <a:tcPr marL="68580" marR="68580" marT="34290" marB="34290"/>
                </a:tc>
                <a:tc>
                  <a:txBody>
                    <a:bodyPr/>
                    <a:lstStyle/>
                    <a:p>
                      <a:pPr algn="ctr"/>
                      <a:r>
                        <a:rPr kumimoji="1" lang="ja-JP" altLang="en-US" sz="1800" dirty="0"/>
                        <a:t>予約内容</a:t>
                      </a:r>
                    </a:p>
                  </a:txBody>
                  <a:tcPr marL="68580" marR="68580" marT="34290" marB="34290"/>
                </a:tc>
                <a:tc>
                  <a:txBody>
                    <a:bodyPr/>
                    <a:lstStyle/>
                    <a:p>
                      <a:pPr algn="ctr"/>
                      <a:r>
                        <a:rPr kumimoji="1" lang="ja-JP" altLang="en-US" sz="1800" dirty="0"/>
                        <a:t>予約日</a:t>
                      </a:r>
                    </a:p>
                  </a:txBody>
                  <a:tcPr marL="68580" marR="68580" marT="34290" marB="34290"/>
                </a:tc>
                <a:tc>
                  <a:txBody>
                    <a:bodyPr/>
                    <a:lstStyle/>
                    <a:p>
                      <a:pPr algn="ctr"/>
                      <a:r>
                        <a:rPr kumimoji="1" lang="ja-JP" altLang="en-US" sz="1800" dirty="0"/>
                        <a:t>キャンセル日</a:t>
                      </a:r>
                    </a:p>
                  </a:txBody>
                  <a:tcPr marL="68580" marR="68580" marT="34290" marB="34290"/>
                </a:tc>
                <a:extLst>
                  <a:ext uri="{0D108BD9-81ED-4DB2-BD59-A6C34878D82A}">
                    <a16:rowId xmlns:a16="http://schemas.microsoft.com/office/drawing/2014/main" val="10000"/>
                  </a:ext>
                </a:extLst>
              </a:tr>
              <a:tr h="342900">
                <a:tc>
                  <a:txBody>
                    <a:bodyPr/>
                    <a:lstStyle/>
                    <a:p>
                      <a:r>
                        <a:rPr kumimoji="1" lang="en-US" altLang="ja-JP" sz="1800" dirty="0"/>
                        <a:t>XX</a:t>
                      </a:r>
                      <a:endParaRPr kumimoji="1" lang="ja-JP" altLang="en-US" sz="1800" dirty="0"/>
                    </a:p>
                  </a:txBody>
                  <a:tcPr marL="68580" marR="68580" marT="34290" marB="34290"/>
                </a:tc>
                <a:tc>
                  <a:txBody>
                    <a:bodyPr/>
                    <a:lstStyle/>
                    <a:p>
                      <a:r>
                        <a:rPr kumimoji="1" lang="ja-JP" altLang="en-US" sz="1800" dirty="0"/>
                        <a:t>おせち</a:t>
                      </a:r>
                      <a:r>
                        <a:rPr kumimoji="1" lang="en-US" altLang="ja-JP" sz="1800" dirty="0"/>
                        <a:t>A</a:t>
                      </a:r>
                      <a:endParaRPr kumimoji="1" lang="ja-JP" altLang="en-US" sz="1800" dirty="0"/>
                    </a:p>
                  </a:txBody>
                  <a:tcPr marL="68580" marR="68580" marT="34290" marB="34290"/>
                </a:tc>
                <a:tc>
                  <a:txBody>
                    <a:bodyPr/>
                    <a:lstStyle/>
                    <a:p>
                      <a:r>
                        <a:rPr kumimoji="1" lang="en-US" altLang="ja-JP" sz="1800" dirty="0"/>
                        <a:t>2023-12-01</a:t>
                      </a:r>
                      <a:endParaRPr kumimoji="1" lang="ja-JP" altLang="en-US" sz="1800" dirty="0"/>
                    </a:p>
                  </a:txBody>
                  <a:tcPr marL="68580" marR="68580" marT="34290" marB="34290"/>
                </a:tc>
                <a:tc>
                  <a:txBody>
                    <a:bodyPr/>
                    <a:lstStyle/>
                    <a:p>
                      <a:endParaRPr kumimoji="1" lang="ja-JP" altLang="en-US" sz="1800" dirty="0"/>
                    </a:p>
                  </a:txBody>
                  <a:tcPr marL="68580" marR="68580" marT="34290" marB="34290"/>
                </a:tc>
                <a:extLst>
                  <a:ext uri="{0D108BD9-81ED-4DB2-BD59-A6C34878D82A}">
                    <a16:rowId xmlns:a16="http://schemas.microsoft.com/office/drawing/2014/main" val="10001"/>
                  </a:ext>
                </a:extLst>
              </a:tr>
              <a:tr h="342900">
                <a:tc>
                  <a:txBody>
                    <a:bodyPr/>
                    <a:lstStyle/>
                    <a:p>
                      <a:r>
                        <a:rPr kumimoji="1" lang="en-US" altLang="ja-JP" sz="1800" dirty="0"/>
                        <a:t>YY</a:t>
                      </a:r>
                      <a:endParaRPr kumimoji="1" lang="ja-JP" altLang="en-US" sz="1800" dirty="0"/>
                    </a:p>
                  </a:txBody>
                  <a:tcPr marL="68580" marR="68580" marT="34290" marB="34290"/>
                </a:tc>
                <a:tc>
                  <a:txBody>
                    <a:bodyPr/>
                    <a:lstStyle/>
                    <a:p>
                      <a:r>
                        <a:rPr kumimoji="1" lang="ja-JP" altLang="en-US" sz="1800" dirty="0"/>
                        <a:t>おせち</a:t>
                      </a:r>
                      <a:r>
                        <a:rPr kumimoji="1" lang="en-US" altLang="ja-JP" sz="1800" dirty="0"/>
                        <a:t>B</a:t>
                      </a:r>
                      <a:endParaRPr kumimoji="1" lang="ja-JP" altLang="en-US" sz="18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t>2023-12-04</a:t>
                      </a:r>
                      <a:endParaRPr kumimoji="1" lang="ja-JP" altLang="en-US" sz="1800" dirty="0"/>
                    </a:p>
                  </a:txBody>
                  <a:tcPr marL="68580" marR="68580" marT="34290" marB="34290"/>
                </a:tc>
                <a:tc>
                  <a:txBody>
                    <a:bodyPr/>
                    <a:lstStyle/>
                    <a:p>
                      <a:endParaRPr kumimoji="1" lang="ja-JP" altLang="en-US" sz="1800" dirty="0"/>
                    </a:p>
                  </a:txBody>
                  <a:tcPr marL="68580" marR="68580" marT="34290" marB="34290"/>
                </a:tc>
                <a:extLst>
                  <a:ext uri="{0D108BD9-81ED-4DB2-BD59-A6C34878D82A}">
                    <a16:rowId xmlns:a16="http://schemas.microsoft.com/office/drawing/2014/main" val="10002"/>
                  </a:ext>
                </a:extLst>
              </a:tr>
              <a:tr h="342900">
                <a:tc>
                  <a:txBody>
                    <a:bodyPr/>
                    <a:lstStyle/>
                    <a:p>
                      <a:r>
                        <a:rPr kumimoji="1" lang="en-US" altLang="ja-JP" sz="1800" dirty="0"/>
                        <a:t>ZZ</a:t>
                      </a:r>
                    </a:p>
                  </a:txBody>
                  <a:tcPr marL="68580" marR="68580" marT="34290" marB="34290"/>
                </a:tc>
                <a:tc>
                  <a:txBody>
                    <a:bodyPr/>
                    <a:lstStyle/>
                    <a:p>
                      <a:r>
                        <a:rPr kumimoji="1" lang="ja-JP" altLang="en-US" sz="1800" dirty="0"/>
                        <a:t>おせち</a:t>
                      </a:r>
                      <a:r>
                        <a:rPr kumimoji="1" lang="en-US" altLang="ja-JP" sz="1800" dirty="0"/>
                        <a:t>B</a:t>
                      </a:r>
                      <a:endParaRPr kumimoji="1" lang="ja-JP" altLang="en-US" sz="18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t>2023-12-05</a:t>
                      </a:r>
                      <a:endParaRPr kumimoji="1" lang="ja-JP" altLang="en-US" sz="18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t>2023-12-06</a:t>
                      </a:r>
                      <a:endParaRPr kumimoji="1" lang="ja-JP" altLang="en-US" sz="1800" dirty="0"/>
                    </a:p>
                  </a:txBody>
                  <a:tcPr marL="68580" marR="68580" marT="34290" marB="34290"/>
                </a:tc>
                <a:extLst>
                  <a:ext uri="{0D108BD9-81ED-4DB2-BD59-A6C34878D82A}">
                    <a16:rowId xmlns:a16="http://schemas.microsoft.com/office/drawing/2014/main" val="10003"/>
                  </a:ext>
                </a:extLst>
              </a:tr>
              <a:tr h="342900">
                <a:tc>
                  <a:txBody>
                    <a:bodyPr/>
                    <a:lstStyle/>
                    <a:p>
                      <a:r>
                        <a:rPr kumimoji="1" lang="en-US" altLang="ja-JP" sz="1800" dirty="0"/>
                        <a:t>ZZ</a:t>
                      </a:r>
                    </a:p>
                  </a:txBody>
                  <a:tcPr marL="68580" marR="68580" marT="34290" marB="34290"/>
                </a:tc>
                <a:tc>
                  <a:txBody>
                    <a:bodyPr/>
                    <a:lstStyle/>
                    <a:p>
                      <a:r>
                        <a:rPr kumimoji="1" lang="ja-JP" altLang="en-US" sz="1800" dirty="0"/>
                        <a:t>おせち</a:t>
                      </a:r>
                      <a:r>
                        <a:rPr kumimoji="1" lang="en-US" altLang="ja-JP" sz="1800" dirty="0"/>
                        <a:t>A</a:t>
                      </a:r>
                      <a:endParaRPr kumimoji="1" lang="ja-JP" altLang="en-US" sz="18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t>2023-12-06</a:t>
                      </a:r>
                      <a:endParaRPr kumimoji="1" lang="ja-JP" altLang="en-US" sz="1800" dirty="0"/>
                    </a:p>
                  </a:txBody>
                  <a:tcPr marL="68580" marR="68580" marT="34290" marB="34290"/>
                </a:tc>
                <a:tc>
                  <a:txBody>
                    <a:bodyPr/>
                    <a:lstStyle/>
                    <a:p>
                      <a:endParaRPr kumimoji="1" lang="ja-JP" altLang="en-US" sz="1800" dirty="0"/>
                    </a:p>
                  </a:txBody>
                  <a:tcPr marL="68580" marR="68580" marT="34290" marB="34290"/>
                </a:tc>
                <a:extLst>
                  <a:ext uri="{0D108BD9-81ED-4DB2-BD59-A6C34878D82A}">
                    <a16:rowId xmlns:a16="http://schemas.microsoft.com/office/drawing/2014/main" val="10004"/>
                  </a:ext>
                </a:extLst>
              </a:tr>
            </a:tbl>
          </a:graphicData>
        </a:graphic>
      </p:graphicFrame>
      <p:sp>
        <p:nvSpPr>
          <p:cNvPr id="7" name="テキスト ボックス 6">
            <a:extLst>
              <a:ext uri="{FF2B5EF4-FFF2-40B4-BE49-F238E27FC236}">
                <a16:creationId xmlns:a16="http://schemas.microsoft.com/office/drawing/2014/main" id="{49CD1D00-7430-40AF-B2FB-901223462073}"/>
              </a:ext>
            </a:extLst>
          </p:cNvPr>
          <p:cNvSpPr txBox="1"/>
          <p:nvPr/>
        </p:nvSpPr>
        <p:spPr>
          <a:xfrm>
            <a:off x="1624159" y="4498545"/>
            <a:ext cx="156966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予約テーブル</a:t>
            </a:r>
          </a:p>
        </p:txBody>
      </p:sp>
      <p:sp>
        <p:nvSpPr>
          <p:cNvPr id="8" name="テキスト ボックス 7">
            <a:extLst>
              <a:ext uri="{FF2B5EF4-FFF2-40B4-BE49-F238E27FC236}">
                <a16:creationId xmlns:a16="http://schemas.microsoft.com/office/drawing/2014/main" id="{7EDC60BD-F91B-4FBC-8BDE-5C481985910C}"/>
              </a:ext>
            </a:extLst>
          </p:cNvPr>
          <p:cNvSpPr txBox="1"/>
          <p:nvPr/>
        </p:nvSpPr>
        <p:spPr>
          <a:xfrm>
            <a:off x="5833646" y="4480956"/>
            <a:ext cx="156966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価格テーブル</a:t>
            </a:r>
          </a:p>
        </p:txBody>
      </p:sp>
      <p:graphicFrame>
        <p:nvGraphicFramePr>
          <p:cNvPr id="9" name="表 8">
            <a:extLst>
              <a:ext uri="{FF2B5EF4-FFF2-40B4-BE49-F238E27FC236}">
                <a16:creationId xmlns:a16="http://schemas.microsoft.com/office/drawing/2014/main" id="{53C13A1A-7B04-486C-A047-219EB82DACC7}"/>
              </a:ext>
            </a:extLst>
          </p:cNvPr>
          <p:cNvGraphicFramePr>
            <a:graphicFrameLocks noGrp="1"/>
          </p:cNvGraphicFramePr>
          <p:nvPr/>
        </p:nvGraphicFramePr>
        <p:xfrm>
          <a:off x="1308909" y="1861379"/>
          <a:ext cx="2530132" cy="1371600"/>
        </p:xfrm>
        <a:graphic>
          <a:graphicData uri="http://schemas.openxmlformats.org/drawingml/2006/table">
            <a:tbl>
              <a:tblPr firstRow="1" bandRow="1">
                <a:tableStyleId>{5C22544A-7EE6-4342-B048-85BDC9FD1C3A}</a:tableStyleId>
              </a:tblPr>
              <a:tblGrid>
                <a:gridCol w="1265066">
                  <a:extLst>
                    <a:ext uri="{9D8B030D-6E8A-4147-A177-3AD203B41FA5}">
                      <a16:colId xmlns:a16="http://schemas.microsoft.com/office/drawing/2014/main" val="20000"/>
                    </a:ext>
                  </a:extLst>
                </a:gridCol>
                <a:gridCol w="1265066">
                  <a:extLst>
                    <a:ext uri="{9D8B030D-6E8A-4147-A177-3AD203B41FA5}">
                      <a16:colId xmlns:a16="http://schemas.microsoft.com/office/drawing/2014/main" val="20001"/>
                    </a:ext>
                  </a:extLst>
                </a:gridCol>
              </a:tblGrid>
              <a:tr h="342900">
                <a:tc>
                  <a:txBody>
                    <a:bodyPr/>
                    <a:lstStyle/>
                    <a:p>
                      <a:pPr algn="ctr"/>
                      <a:r>
                        <a:rPr kumimoji="1" lang="ja-JP" altLang="en-US" sz="1800" dirty="0"/>
                        <a:t>氏名</a:t>
                      </a:r>
                    </a:p>
                  </a:txBody>
                  <a:tcPr marL="68580" marR="68580" marT="34290" marB="34290"/>
                </a:tc>
                <a:tc>
                  <a:txBody>
                    <a:bodyPr/>
                    <a:lstStyle/>
                    <a:p>
                      <a:pPr algn="ctr"/>
                      <a:r>
                        <a:rPr kumimoji="1" lang="ja-JP" altLang="en-US" sz="1800" dirty="0"/>
                        <a:t>予約内容</a:t>
                      </a:r>
                    </a:p>
                  </a:txBody>
                  <a:tcPr marL="68580" marR="68580" marT="34290" marB="34290"/>
                </a:tc>
                <a:extLst>
                  <a:ext uri="{0D108BD9-81ED-4DB2-BD59-A6C34878D82A}">
                    <a16:rowId xmlns:a16="http://schemas.microsoft.com/office/drawing/2014/main" val="10000"/>
                  </a:ext>
                </a:extLst>
              </a:tr>
              <a:tr h="342900">
                <a:tc>
                  <a:txBody>
                    <a:bodyPr/>
                    <a:lstStyle/>
                    <a:p>
                      <a:r>
                        <a:rPr kumimoji="1" lang="en-US" altLang="ja-JP" sz="1800" dirty="0"/>
                        <a:t>XX</a:t>
                      </a:r>
                      <a:endParaRPr kumimoji="1" lang="ja-JP" altLang="en-US" sz="1800" dirty="0"/>
                    </a:p>
                  </a:txBody>
                  <a:tcPr marL="68580" marR="68580" marT="34290" marB="34290"/>
                </a:tc>
                <a:tc>
                  <a:txBody>
                    <a:bodyPr/>
                    <a:lstStyle/>
                    <a:p>
                      <a:r>
                        <a:rPr kumimoji="1" lang="ja-JP" altLang="en-US" sz="1800" dirty="0"/>
                        <a:t>おせち</a:t>
                      </a:r>
                      <a:r>
                        <a:rPr kumimoji="1" lang="en-US" altLang="ja-JP" sz="1800" dirty="0"/>
                        <a:t>A</a:t>
                      </a:r>
                      <a:endParaRPr kumimoji="1" lang="ja-JP" altLang="en-US" sz="1800" dirty="0"/>
                    </a:p>
                  </a:txBody>
                  <a:tcPr marL="68580" marR="68580" marT="34290" marB="34290"/>
                </a:tc>
                <a:extLst>
                  <a:ext uri="{0D108BD9-81ED-4DB2-BD59-A6C34878D82A}">
                    <a16:rowId xmlns:a16="http://schemas.microsoft.com/office/drawing/2014/main" val="10001"/>
                  </a:ext>
                </a:extLst>
              </a:tr>
              <a:tr h="342900">
                <a:tc>
                  <a:txBody>
                    <a:bodyPr/>
                    <a:lstStyle/>
                    <a:p>
                      <a:r>
                        <a:rPr kumimoji="1" lang="en-US" altLang="ja-JP" sz="1800" dirty="0"/>
                        <a:t>YY</a:t>
                      </a:r>
                      <a:endParaRPr kumimoji="1" lang="ja-JP" altLang="en-US" sz="1800" dirty="0"/>
                    </a:p>
                  </a:txBody>
                  <a:tcPr marL="68580" marR="68580" marT="34290" marB="34290"/>
                </a:tc>
                <a:tc>
                  <a:txBody>
                    <a:bodyPr/>
                    <a:lstStyle/>
                    <a:p>
                      <a:r>
                        <a:rPr kumimoji="1" lang="ja-JP" altLang="en-US" sz="1800" dirty="0"/>
                        <a:t>おせち</a:t>
                      </a:r>
                      <a:r>
                        <a:rPr kumimoji="1" lang="en-US" altLang="ja-JP" sz="1800" dirty="0"/>
                        <a:t>B</a:t>
                      </a:r>
                      <a:endParaRPr kumimoji="1" lang="ja-JP" altLang="en-US" sz="1800" dirty="0"/>
                    </a:p>
                  </a:txBody>
                  <a:tcPr marL="68580" marR="68580" marT="34290" marB="34290"/>
                </a:tc>
                <a:extLst>
                  <a:ext uri="{0D108BD9-81ED-4DB2-BD59-A6C34878D82A}">
                    <a16:rowId xmlns:a16="http://schemas.microsoft.com/office/drawing/2014/main" val="10002"/>
                  </a:ext>
                </a:extLst>
              </a:tr>
              <a:tr h="342900">
                <a:tc>
                  <a:txBody>
                    <a:bodyPr/>
                    <a:lstStyle/>
                    <a:p>
                      <a:r>
                        <a:rPr kumimoji="1" lang="en-US" altLang="ja-JP" sz="1800" dirty="0"/>
                        <a:t>ZZ</a:t>
                      </a:r>
                    </a:p>
                  </a:txBody>
                  <a:tcPr marL="68580" marR="68580" marT="34290" marB="34290"/>
                </a:tc>
                <a:tc>
                  <a:txBody>
                    <a:bodyPr/>
                    <a:lstStyle/>
                    <a:p>
                      <a:r>
                        <a:rPr kumimoji="1" lang="ja-JP" altLang="en-US" sz="1800" dirty="0"/>
                        <a:t>おせち</a:t>
                      </a:r>
                      <a:r>
                        <a:rPr kumimoji="1" lang="en-US" altLang="ja-JP" sz="1800" dirty="0"/>
                        <a:t>A</a:t>
                      </a:r>
                      <a:endParaRPr kumimoji="1" lang="ja-JP" altLang="en-US" sz="1800" dirty="0"/>
                    </a:p>
                  </a:txBody>
                  <a:tcPr marL="68580" marR="68580" marT="34290" marB="34290"/>
                </a:tc>
                <a:extLst>
                  <a:ext uri="{0D108BD9-81ED-4DB2-BD59-A6C34878D82A}">
                    <a16:rowId xmlns:a16="http://schemas.microsoft.com/office/drawing/2014/main" val="10003"/>
                  </a:ext>
                </a:extLst>
              </a:tr>
            </a:tbl>
          </a:graphicData>
        </a:graphic>
      </p:graphicFrame>
      <p:graphicFrame>
        <p:nvGraphicFramePr>
          <p:cNvPr id="10" name="表 9">
            <a:extLst>
              <a:ext uri="{FF2B5EF4-FFF2-40B4-BE49-F238E27FC236}">
                <a16:creationId xmlns:a16="http://schemas.microsoft.com/office/drawing/2014/main" id="{CD93A610-A0A2-491B-87E9-EA456CBAA99E}"/>
              </a:ext>
            </a:extLst>
          </p:cNvPr>
          <p:cNvGraphicFramePr>
            <a:graphicFrameLocks noGrp="1"/>
          </p:cNvGraphicFramePr>
          <p:nvPr/>
        </p:nvGraphicFramePr>
        <p:xfrm>
          <a:off x="4342086" y="1861379"/>
          <a:ext cx="2276390" cy="1028700"/>
        </p:xfrm>
        <a:graphic>
          <a:graphicData uri="http://schemas.openxmlformats.org/drawingml/2006/table">
            <a:tbl>
              <a:tblPr firstRow="1" bandRow="1">
                <a:tableStyleId>{5C22544A-7EE6-4342-B048-85BDC9FD1C3A}</a:tableStyleId>
              </a:tblPr>
              <a:tblGrid>
                <a:gridCol w="1138195">
                  <a:extLst>
                    <a:ext uri="{9D8B030D-6E8A-4147-A177-3AD203B41FA5}">
                      <a16:colId xmlns:a16="http://schemas.microsoft.com/office/drawing/2014/main" val="20000"/>
                    </a:ext>
                  </a:extLst>
                </a:gridCol>
                <a:gridCol w="1138195">
                  <a:extLst>
                    <a:ext uri="{9D8B030D-6E8A-4147-A177-3AD203B41FA5}">
                      <a16:colId xmlns:a16="http://schemas.microsoft.com/office/drawing/2014/main" val="20001"/>
                    </a:ext>
                  </a:extLst>
                </a:gridCol>
              </a:tblGrid>
              <a:tr h="342900">
                <a:tc>
                  <a:txBody>
                    <a:bodyPr/>
                    <a:lstStyle/>
                    <a:p>
                      <a:pPr algn="ctr"/>
                      <a:r>
                        <a:rPr kumimoji="1" lang="ja-JP" altLang="en-US" sz="1800" dirty="0"/>
                        <a:t>商品</a:t>
                      </a:r>
                    </a:p>
                  </a:txBody>
                  <a:tcPr marL="68580" marR="68580" marT="34290" marB="34290"/>
                </a:tc>
                <a:tc>
                  <a:txBody>
                    <a:bodyPr/>
                    <a:lstStyle/>
                    <a:p>
                      <a:pPr algn="ctr"/>
                      <a:r>
                        <a:rPr kumimoji="1" lang="ja-JP" altLang="en-US" sz="1800" dirty="0"/>
                        <a:t>価格</a:t>
                      </a:r>
                    </a:p>
                  </a:txBody>
                  <a:tcPr marL="68580" marR="68580" marT="34290" marB="34290"/>
                </a:tc>
                <a:extLst>
                  <a:ext uri="{0D108BD9-81ED-4DB2-BD59-A6C34878D82A}">
                    <a16:rowId xmlns:a16="http://schemas.microsoft.com/office/drawing/2014/main" val="10000"/>
                  </a:ext>
                </a:extLst>
              </a:tr>
              <a:tr h="342900">
                <a:tc>
                  <a:txBody>
                    <a:bodyPr/>
                    <a:lstStyle/>
                    <a:p>
                      <a:r>
                        <a:rPr kumimoji="1" lang="ja-JP" altLang="en-US" sz="1800" dirty="0"/>
                        <a:t>おせち</a:t>
                      </a:r>
                      <a:r>
                        <a:rPr kumimoji="1" lang="en-US" altLang="ja-JP" sz="1800" dirty="0"/>
                        <a:t>A</a:t>
                      </a:r>
                      <a:endParaRPr kumimoji="1" lang="ja-JP" altLang="en-US" sz="1800" dirty="0"/>
                    </a:p>
                  </a:txBody>
                  <a:tcPr marL="68580" marR="68580" marT="34290" marB="34290"/>
                </a:tc>
                <a:tc>
                  <a:txBody>
                    <a:bodyPr/>
                    <a:lstStyle/>
                    <a:p>
                      <a:pPr algn="r"/>
                      <a:r>
                        <a:rPr kumimoji="1" lang="en-US" altLang="ja-JP" sz="1800" dirty="0"/>
                        <a:t>10000</a:t>
                      </a:r>
                      <a:endParaRPr kumimoji="1" lang="ja-JP" altLang="en-US" sz="1800" dirty="0"/>
                    </a:p>
                  </a:txBody>
                  <a:tcPr marL="68580" marR="68580" marT="34290" marB="34290"/>
                </a:tc>
                <a:extLst>
                  <a:ext uri="{0D108BD9-81ED-4DB2-BD59-A6C34878D82A}">
                    <a16:rowId xmlns:a16="http://schemas.microsoft.com/office/drawing/2014/main" val="10001"/>
                  </a:ext>
                </a:extLst>
              </a:tr>
              <a:tr h="342900">
                <a:tc>
                  <a:txBody>
                    <a:bodyPr/>
                    <a:lstStyle/>
                    <a:p>
                      <a:r>
                        <a:rPr kumimoji="1" lang="ja-JP" altLang="en-US" sz="1800" dirty="0"/>
                        <a:t>おせち</a:t>
                      </a:r>
                      <a:r>
                        <a:rPr kumimoji="1" lang="en-US" altLang="ja-JP" sz="1800" dirty="0"/>
                        <a:t>B</a:t>
                      </a:r>
                      <a:endParaRPr kumimoji="1" lang="ja-JP" altLang="en-US" sz="1800" dirty="0"/>
                    </a:p>
                  </a:txBody>
                  <a:tcPr marL="68580" marR="68580" marT="34290" marB="34290"/>
                </a:tc>
                <a:tc>
                  <a:txBody>
                    <a:bodyPr/>
                    <a:lstStyle/>
                    <a:p>
                      <a:pPr algn="r"/>
                      <a:r>
                        <a:rPr kumimoji="1" lang="en-US" altLang="ja-JP" sz="1800" baseline="0" dirty="0"/>
                        <a:t> 5000</a:t>
                      </a:r>
                      <a:endParaRPr kumimoji="1" lang="ja-JP" altLang="en-US" sz="1800" dirty="0"/>
                    </a:p>
                  </a:txBody>
                  <a:tcPr marL="68580" marR="68580" marT="34290" marB="34290"/>
                </a:tc>
                <a:extLst>
                  <a:ext uri="{0D108BD9-81ED-4DB2-BD59-A6C34878D82A}">
                    <a16:rowId xmlns:a16="http://schemas.microsoft.com/office/drawing/2014/main" val="10002"/>
                  </a:ext>
                </a:extLst>
              </a:tr>
            </a:tbl>
          </a:graphicData>
        </a:graphic>
      </p:graphicFrame>
      <p:sp>
        <p:nvSpPr>
          <p:cNvPr id="13" name="テキスト ボックス 12">
            <a:extLst>
              <a:ext uri="{FF2B5EF4-FFF2-40B4-BE49-F238E27FC236}">
                <a16:creationId xmlns:a16="http://schemas.microsoft.com/office/drawing/2014/main" id="{6E2F4840-A161-41A1-94C3-BD529AB48FF2}"/>
              </a:ext>
            </a:extLst>
          </p:cNvPr>
          <p:cNvSpPr txBox="1"/>
          <p:nvPr/>
        </p:nvSpPr>
        <p:spPr>
          <a:xfrm>
            <a:off x="1702123" y="1390696"/>
            <a:ext cx="156966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予約テーブル</a:t>
            </a:r>
          </a:p>
        </p:txBody>
      </p:sp>
      <p:sp>
        <p:nvSpPr>
          <p:cNvPr id="14" name="テキスト ボックス 13">
            <a:extLst>
              <a:ext uri="{FF2B5EF4-FFF2-40B4-BE49-F238E27FC236}">
                <a16:creationId xmlns:a16="http://schemas.microsoft.com/office/drawing/2014/main" id="{B66E7CBD-35FF-4556-A9DE-FBBE30E76CD1}"/>
              </a:ext>
            </a:extLst>
          </p:cNvPr>
          <p:cNvSpPr txBox="1"/>
          <p:nvPr/>
        </p:nvSpPr>
        <p:spPr>
          <a:xfrm>
            <a:off x="4695451" y="1418826"/>
            <a:ext cx="156966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価格テーブル</a:t>
            </a:r>
          </a:p>
        </p:txBody>
      </p:sp>
    </p:spTree>
    <p:extLst>
      <p:ext uri="{BB962C8B-B14F-4D97-AF65-F5344CB8AC3E}">
        <p14:creationId xmlns:p14="http://schemas.microsoft.com/office/powerpoint/2010/main" val="1055399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0438F5-6990-4C9A-9CAF-AA06AD6EB449}"/>
              </a:ext>
            </a:extLst>
          </p:cNvPr>
          <p:cNvSpPr>
            <a:spLocks noGrp="1"/>
          </p:cNvSpPr>
          <p:nvPr>
            <p:ph type="title"/>
          </p:nvPr>
        </p:nvSpPr>
        <p:spPr/>
        <p:txBody>
          <a:bodyPr>
            <a:normAutofit fontScale="90000"/>
          </a:bodyPr>
          <a:lstStyle/>
          <a:p>
            <a:r>
              <a:rPr kumimoji="1" lang="ja-JP" altLang="en-US" dirty="0"/>
              <a:t>情報セキュリティ</a:t>
            </a:r>
          </a:p>
        </p:txBody>
      </p:sp>
      <p:sp>
        <p:nvSpPr>
          <p:cNvPr id="4" name="スライド番号プレースホルダー 3">
            <a:extLst>
              <a:ext uri="{FF2B5EF4-FFF2-40B4-BE49-F238E27FC236}">
                <a16:creationId xmlns:a16="http://schemas.microsoft.com/office/drawing/2014/main" id="{74405617-642B-4B4F-B6DD-88CD758A575C}"/>
              </a:ext>
            </a:extLst>
          </p:cNvPr>
          <p:cNvSpPr>
            <a:spLocks noGrp="1"/>
          </p:cNvSpPr>
          <p:nvPr>
            <p:ph type="sldNum" sz="quarter" idx="12"/>
          </p:nvPr>
        </p:nvSpPr>
        <p:spPr/>
        <p:txBody>
          <a:bodyPr/>
          <a:lstStyle/>
          <a:p>
            <a:fld id="{E205D82C-95A1-431E-8E38-AA614A14CDCF}" type="slidenum">
              <a:rPr kumimoji="1" lang="ja-JP" altLang="en-US" smtClean="0"/>
              <a:t>6</a:t>
            </a:fld>
            <a:endParaRPr kumimoji="1" lang="ja-JP" altLang="en-US"/>
          </a:p>
        </p:txBody>
      </p:sp>
      <p:sp>
        <p:nvSpPr>
          <p:cNvPr id="5" name="Rectangle 3">
            <a:extLst>
              <a:ext uri="{FF2B5EF4-FFF2-40B4-BE49-F238E27FC236}">
                <a16:creationId xmlns:a16="http://schemas.microsoft.com/office/drawing/2014/main" id="{EFA92356-0326-43D8-8972-E3FE3EE902FD}"/>
              </a:ext>
            </a:extLst>
          </p:cNvPr>
          <p:cNvSpPr txBox="1">
            <a:spLocks/>
          </p:cNvSpPr>
          <p:nvPr/>
        </p:nvSpPr>
        <p:spPr>
          <a:xfrm>
            <a:off x="533400" y="903318"/>
            <a:ext cx="8077200" cy="532238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t>データベースは情報セキュリティにも関連</a:t>
            </a:r>
            <a:endParaRPr lang="en-US" altLang="ja-JP" sz="2400" dirty="0"/>
          </a:p>
          <a:p>
            <a:pPr marL="0" indent="0">
              <a:buNone/>
            </a:pPr>
            <a:endParaRPr lang="ja-JP" altLang="en-US" sz="2400" dirty="0"/>
          </a:p>
          <a:p>
            <a:r>
              <a:rPr lang="ja-JP" altLang="en-US" sz="2400" b="1" dirty="0"/>
              <a:t>データの保護</a:t>
            </a:r>
            <a:endParaRPr lang="en-US" altLang="ja-JP" sz="2400" b="1" dirty="0"/>
          </a:p>
          <a:p>
            <a:pPr marL="0" indent="0">
              <a:buNone/>
            </a:pPr>
            <a:r>
              <a:rPr lang="ja-JP" altLang="en-US" sz="2400" dirty="0"/>
              <a:t>データベースは重要な情報を格納。</a:t>
            </a:r>
            <a:endParaRPr lang="en-US" altLang="ja-JP" sz="2400" dirty="0"/>
          </a:p>
          <a:p>
            <a:pPr marL="0" indent="0">
              <a:buNone/>
            </a:pPr>
            <a:r>
              <a:rPr lang="ja-JP" altLang="en-US" sz="2400" b="1" dirty="0"/>
              <a:t>コンピュータシステムの故障、電力不足、災害からデータを守る</a:t>
            </a:r>
            <a:r>
              <a:rPr lang="ja-JP" altLang="en-US" sz="2400" dirty="0"/>
              <a:t>必要がある。</a:t>
            </a:r>
            <a:endParaRPr lang="en-US" altLang="ja-JP" sz="2400" dirty="0"/>
          </a:p>
          <a:p>
            <a:pPr marL="0" indent="0">
              <a:buNone/>
            </a:pPr>
            <a:endParaRPr lang="ja-JP" altLang="en-US" sz="2400" dirty="0"/>
          </a:p>
          <a:p>
            <a:r>
              <a:rPr lang="ja-JP" altLang="en-US" sz="2400" b="1" dirty="0"/>
              <a:t>セキュリティ上の脅威</a:t>
            </a:r>
            <a:endParaRPr lang="en-US" altLang="ja-JP" sz="2400" b="1" dirty="0"/>
          </a:p>
          <a:p>
            <a:pPr marL="0" indent="0">
              <a:buNone/>
            </a:pPr>
            <a:r>
              <a:rPr lang="ja-JP" altLang="en-US" sz="2400" b="1" dirty="0"/>
              <a:t>不正侵入や情報漏洩から会員情報やデータベースのデータを保護</a:t>
            </a:r>
            <a:r>
              <a:rPr lang="ja-JP" altLang="en-US" sz="2400" dirty="0"/>
              <a:t>する必要がある。セキュリティ上の脅威に対処するための対策が重要。</a:t>
            </a:r>
          </a:p>
        </p:txBody>
      </p:sp>
    </p:spTree>
    <p:extLst>
      <p:ext uri="{BB962C8B-B14F-4D97-AF65-F5344CB8AC3E}">
        <p14:creationId xmlns:p14="http://schemas.microsoft.com/office/powerpoint/2010/main" val="22582657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FB46DC-2EB0-23AB-29A7-BF35DC71D286}"/>
              </a:ext>
            </a:extLst>
          </p:cNvPr>
          <p:cNvSpPr>
            <a:spLocks noGrp="1"/>
          </p:cNvSpPr>
          <p:nvPr>
            <p:ph type="title"/>
          </p:nvPr>
        </p:nvSpPr>
        <p:spPr/>
        <p:txBody>
          <a:bodyPr>
            <a:normAutofit fontScale="90000"/>
          </a:bodyPr>
          <a:lstStyle/>
          <a:p>
            <a:r>
              <a:rPr kumimoji="1" lang="ja-JP" altLang="en-US" dirty="0"/>
              <a:t>履歴データの概念</a:t>
            </a:r>
          </a:p>
        </p:txBody>
      </p:sp>
      <p:sp>
        <p:nvSpPr>
          <p:cNvPr id="3" name="コンテンツ プレースホルダー 2">
            <a:extLst>
              <a:ext uri="{FF2B5EF4-FFF2-40B4-BE49-F238E27FC236}">
                <a16:creationId xmlns:a16="http://schemas.microsoft.com/office/drawing/2014/main" id="{34EC11A9-D89C-A417-5100-2E98E98051F6}"/>
              </a:ext>
            </a:extLst>
          </p:cNvPr>
          <p:cNvSpPr>
            <a:spLocks noGrp="1"/>
          </p:cNvSpPr>
          <p:nvPr>
            <p:ph idx="1"/>
          </p:nvPr>
        </p:nvSpPr>
        <p:spPr/>
        <p:txBody>
          <a:bodyPr>
            <a:normAutofit/>
          </a:bodyPr>
          <a:lstStyle/>
          <a:p>
            <a:r>
              <a:rPr lang="ja-JP" altLang="en-US" sz="2400" b="1" dirty="0"/>
              <a:t>データの各行に日時情報</a:t>
            </a:r>
            <a:r>
              <a:rPr lang="ja-JP" altLang="en-US" sz="2400" dirty="0"/>
              <a:t>を付加</a:t>
            </a:r>
            <a:endParaRPr lang="en-US" altLang="ja-JP" sz="2400" dirty="0"/>
          </a:p>
          <a:p>
            <a:r>
              <a:rPr lang="ja-JP" altLang="en-US" sz="2400" dirty="0"/>
              <a:t>データ変化があるたびに新しい行を</a:t>
            </a:r>
            <a:r>
              <a:rPr lang="ja-JP" altLang="en-US" sz="2400" b="1" dirty="0">
                <a:solidFill>
                  <a:srgbClr val="FF0000"/>
                </a:solidFill>
              </a:rPr>
              <a:t>挿入</a:t>
            </a:r>
            <a:endParaRPr lang="en-US" altLang="ja-JP" sz="2400" b="1" dirty="0">
              <a:solidFill>
                <a:srgbClr val="FF0000"/>
              </a:solidFill>
            </a:endParaRPr>
          </a:p>
          <a:p>
            <a:r>
              <a:rPr lang="ja-JP" altLang="en-US" sz="2400" b="1" dirty="0"/>
              <a:t>一度保存されたデータは削除しない（</a:t>
            </a:r>
            <a:r>
              <a:rPr lang="ja-JP" altLang="en-US" sz="2400" b="1" dirty="0">
                <a:solidFill>
                  <a:srgbClr val="FF0000"/>
                </a:solidFill>
              </a:rPr>
              <a:t>データベース操作は基本「挿入」のみ</a:t>
            </a:r>
            <a:r>
              <a:rPr lang="ja-JP" altLang="en-US" sz="2400" b="1" dirty="0"/>
              <a:t>）</a:t>
            </a:r>
            <a:endParaRPr lang="en-US" altLang="ja-JP" sz="2400" b="1" dirty="0"/>
          </a:p>
          <a:p>
            <a:r>
              <a:rPr lang="ja-JP" altLang="en-US" sz="2400" dirty="0"/>
              <a:t>過去のデータの変化の履歴を保持</a:t>
            </a:r>
            <a:endParaRPr lang="en-US" altLang="ja-JP" sz="2400" dirty="0"/>
          </a:p>
        </p:txBody>
      </p:sp>
      <p:sp>
        <p:nvSpPr>
          <p:cNvPr id="4" name="スライド番号プレースホルダー 3">
            <a:extLst>
              <a:ext uri="{FF2B5EF4-FFF2-40B4-BE49-F238E27FC236}">
                <a16:creationId xmlns:a16="http://schemas.microsoft.com/office/drawing/2014/main" id="{093AC972-E3C6-272A-2279-1B02E4302CE1}"/>
              </a:ext>
            </a:extLst>
          </p:cNvPr>
          <p:cNvSpPr>
            <a:spLocks noGrp="1"/>
          </p:cNvSpPr>
          <p:nvPr>
            <p:ph type="sldNum" sz="quarter" idx="12"/>
          </p:nvPr>
        </p:nvSpPr>
        <p:spPr/>
        <p:txBody>
          <a:bodyPr/>
          <a:lstStyle/>
          <a:p>
            <a:fld id="{E205D82C-95A1-431E-8E38-AA614A14CDCF}" type="slidenum">
              <a:rPr kumimoji="1" lang="ja-JP" altLang="en-US" smtClean="0"/>
              <a:t>60</a:t>
            </a:fld>
            <a:endParaRPr kumimoji="1" lang="ja-JP" altLang="en-US"/>
          </a:p>
        </p:txBody>
      </p:sp>
      <p:sp>
        <p:nvSpPr>
          <p:cNvPr id="5" name="テキスト ボックス 12">
            <a:extLst>
              <a:ext uri="{FF2B5EF4-FFF2-40B4-BE49-F238E27FC236}">
                <a16:creationId xmlns:a16="http://schemas.microsoft.com/office/drawing/2014/main" id="{3DB3FA3C-15AF-97F4-B64A-7DCB9FD3C983}"/>
              </a:ext>
            </a:extLst>
          </p:cNvPr>
          <p:cNvSpPr txBox="1"/>
          <p:nvPr/>
        </p:nvSpPr>
        <p:spPr>
          <a:xfrm>
            <a:off x="5128236" y="5550082"/>
            <a:ext cx="4231251" cy="9233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「商品の価格は１つに決まっている」</a:t>
            </a:r>
            <a:r>
              <a:rPr kumimoji="1" lang="ja-JP" altLang="en-US" dirty="0">
                <a:solidFill>
                  <a:prstClr val="black"/>
                </a:solidFill>
                <a:latin typeface="Calibri" panose="020F0502020204030204"/>
                <a:ea typeface="游ゴシック" panose="020B0400000000000000" pitchFamily="50" charset="-128"/>
              </a:rPr>
              <a:t>という考え方ではなく、</a:t>
            </a:r>
            <a:endParaRPr kumimoji="1" lang="en-US" altLang="ja-JP" dirty="0">
              <a:solidFill>
                <a:prstClr val="black"/>
              </a:solidFill>
              <a:latin typeface="Calibri" panose="020F0502020204030204"/>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商品の価格の履歴データ</a:t>
            </a:r>
            <a:r>
              <a:rPr kumimoji="1" lang="ja-JP" altLang="en-US"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を保持</a:t>
            </a:r>
            <a:endParaRPr kumimoji="1" lang="en-US" altLang="ja-JP"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aphicFrame>
        <p:nvGraphicFramePr>
          <p:cNvPr id="6" name="表 5">
            <a:extLst>
              <a:ext uri="{FF2B5EF4-FFF2-40B4-BE49-F238E27FC236}">
                <a16:creationId xmlns:a16="http://schemas.microsoft.com/office/drawing/2014/main" id="{B49B6AA8-DC00-765A-7218-E747F7BB41CB}"/>
              </a:ext>
            </a:extLst>
          </p:cNvPr>
          <p:cNvGraphicFramePr>
            <a:graphicFrameLocks noGrp="1"/>
          </p:cNvGraphicFramePr>
          <p:nvPr/>
        </p:nvGraphicFramePr>
        <p:xfrm>
          <a:off x="5296762" y="4128017"/>
          <a:ext cx="3574392" cy="1371600"/>
        </p:xfrm>
        <a:graphic>
          <a:graphicData uri="http://schemas.openxmlformats.org/drawingml/2006/table">
            <a:tbl>
              <a:tblPr firstRow="1" bandRow="1">
                <a:tableStyleId>{5C22544A-7EE6-4342-B048-85BDC9FD1C3A}</a:tableStyleId>
              </a:tblPr>
              <a:tblGrid>
                <a:gridCol w="1052042">
                  <a:extLst>
                    <a:ext uri="{9D8B030D-6E8A-4147-A177-3AD203B41FA5}">
                      <a16:colId xmlns:a16="http://schemas.microsoft.com/office/drawing/2014/main" val="20000"/>
                    </a:ext>
                  </a:extLst>
                </a:gridCol>
                <a:gridCol w="918275">
                  <a:extLst>
                    <a:ext uri="{9D8B030D-6E8A-4147-A177-3AD203B41FA5}">
                      <a16:colId xmlns:a16="http://schemas.microsoft.com/office/drawing/2014/main" val="20001"/>
                    </a:ext>
                  </a:extLst>
                </a:gridCol>
                <a:gridCol w="1604075">
                  <a:extLst>
                    <a:ext uri="{9D8B030D-6E8A-4147-A177-3AD203B41FA5}">
                      <a16:colId xmlns:a16="http://schemas.microsoft.com/office/drawing/2014/main" val="20002"/>
                    </a:ext>
                  </a:extLst>
                </a:gridCol>
              </a:tblGrid>
              <a:tr h="342900">
                <a:tc>
                  <a:txBody>
                    <a:bodyPr/>
                    <a:lstStyle/>
                    <a:p>
                      <a:pPr algn="ctr"/>
                      <a:r>
                        <a:rPr kumimoji="1" lang="ja-JP" altLang="en-US" sz="1800" dirty="0"/>
                        <a:t>商品</a:t>
                      </a:r>
                    </a:p>
                  </a:txBody>
                  <a:tcPr marL="68580" marR="68580" marT="34290" marB="34290"/>
                </a:tc>
                <a:tc>
                  <a:txBody>
                    <a:bodyPr/>
                    <a:lstStyle/>
                    <a:p>
                      <a:pPr algn="ctr"/>
                      <a:r>
                        <a:rPr kumimoji="1" lang="ja-JP" altLang="en-US" sz="1800" dirty="0"/>
                        <a:t>価格</a:t>
                      </a:r>
                    </a:p>
                  </a:txBody>
                  <a:tcPr marL="68580" marR="68580" marT="34290" marB="34290"/>
                </a:tc>
                <a:tc>
                  <a:txBody>
                    <a:bodyPr/>
                    <a:lstStyle/>
                    <a:p>
                      <a:pPr algn="ctr"/>
                      <a:r>
                        <a:rPr kumimoji="1" lang="ja-JP" altLang="en-US" sz="1800" dirty="0"/>
                        <a:t>価格改定日</a:t>
                      </a:r>
                    </a:p>
                  </a:txBody>
                  <a:tcPr marL="68580" marR="68580" marT="34290" marB="34290"/>
                </a:tc>
                <a:extLst>
                  <a:ext uri="{0D108BD9-81ED-4DB2-BD59-A6C34878D82A}">
                    <a16:rowId xmlns:a16="http://schemas.microsoft.com/office/drawing/2014/main" val="10000"/>
                  </a:ext>
                </a:extLst>
              </a:tr>
              <a:tr h="342900">
                <a:tc>
                  <a:txBody>
                    <a:bodyPr/>
                    <a:lstStyle/>
                    <a:p>
                      <a:r>
                        <a:rPr kumimoji="1" lang="ja-JP" altLang="en-US" sz="1800" dirty="0"/>
                        <a:t>おせち</a:t>
                      </a:r>
                      <a:r>
                        <a:rPr kumimoji="1" lang="en-US" altLang="ja-JP" sz="1800" dirty="0"/>
                        <a:t>A</a:t>
                      </a:r>
                      <a:endParaRPr kumimoji="1" lang="ja-JP" altLang="en-US" sz="1800" dirty="0"/>
                    </a:p>
                  </a:txBody>
                  <a:tcPr marL="68580" marR="68580" marT="34290" marB="34290"/>
                </a:tc>
                <a:tc>
                  <a:txBody>
                    <a:bodyPr/>
                    <a:lstStyle/>
                    <a:p>
                      <a:pPr algn="r"/>
                      <a:r>
                        <a:rPr kumimoji="1" lang="en-US" altLang="ja-JP" sz="1800" dirty="0"/>
                        <a:t>12000</a:t>
                      </a:r>
                      <a:endParaRPr kumimoji="1" lang="ja-JP" altLang="en-US" sz="1800" dirty="0"/>
                    </a:p>
                  </a:txBody>
                  <a:tcPr marL="68580" marR="68580" marT="34290" marB="34290"/>
                </a:tc>
                <a:tc>
                  <a:txBody>
                    <a:bodyPr/>
                    <a:lstStyle/>
                    <a:p>
                      <a:pPr algn="r"/>
                      <a:r>
                        <a:rPr kumimoji="1" lang="en-US" altLang="ja-JP" sz="1800" dirty="0"/>
                        <a:t>2023-11-10</a:t>
                      </a:r>
                      <a:endParaRPr kumimoji="1" lang="ja-JP" altLang="en-US" sz="1800" dirty="0"/>
                    </a:p>
                  </a:txBody>
                  <a:tcPr marL="68580" marR="68580" marT="34290" marB="34290"/>
                </a:tc>
                <a:extLst>
                  <a:ext uri="{0D108BD9-81ED-4DB2-BD59-A6C34878D82A}">
                    <a16:rowId xmlns:a16="http://schemas.microsoft.com/office/drawing/2014/main" val="10001"/>
                  </a:ext>
                </a:extLst>
              </a:tr>
              <a:tr h="342900">
                <a:tc>
                  <a:txBody>
                    <a:bodyPr/>
                    <a:lstStyle/>
                    <a:p>
                      <a:r>
                        <a:rPr kumimoji="1" lang="ja-JP" altLang="en-US" sz="1800" dirty="0"/>
                        <a:t>おせち</a:t>
                      </a:r>
                      <a:r>
                        <a:rPr kumimoji="1" lang="en-US" altLang="ja-JP" sz="1800" dirty="0"/>
                        <a:t>A</a:t>
                      </a:r>
                      <a:endParaRPr kumimoji="1" lang="ja-JP" altLang="en-US" sz="1800" dirty="0"/>
                    </a:p>
                  </a:txBody>
                  <a:tcPr marL="68580" marR="68580" marT="34290" marB="34290"/>
                </a:tc>
                <a:tc>
                  <a:txBody>
                    <a:bodyPr/>
                    <a:lstStyle/>
                    <a:p>
                      <a:pPr algn="r"/>
                      <a:r>
                        <a:rPr kumimoji="1" lang="en-US" altLang="ja-JP" sz="1800" dirty="0"/>
                        <a:t>10000</a:t>
                      </a:r>
                      <a:endParaRPr kumimoji="1" lang="ja-JP" altLang="en-US" sz="1800" dirty="0"/>
                    </a:p>
                  </a:txBody>
                  <a:tcPr marL="68580" marR="68580" marT="34290" marB="34290"/>
                </a:tc>
                <a:tc>
                  <a:txBody>
                    <a:bodyPr/>
                    <a:lstStyle/>
                    <a:p>
                      <a:pPr algn="r"/>
                      <a:r>
                        <a:rPr kumimoji="1" lang="en-US" altLang="ja-JP" sz="1800" dirty="0"/>
                        <a:t>2023-11-20</a:t>
                      </a:r>
                      <a:endParaRPr kumimoji="1" lang="ja-JP" altLang="en-US" sz="1800" dirty="0"/>
                    </a:p>
                  </a:txBody>
                  <a:tcPr marL="68580" marR="68580" marT="34290" marB="34290"/>
                </a:tc>
                <a:extLst>
                  <a:ext uri="{0D108BD9-81ED-4DB2-BD59-A6C34878D82A}">
                    <a16:rowId xmlns:a16="http://schemas.microsoft.com/office/drawing/2014/main" val="10002"/>
                  </a:ext>
                </a:extLst>
              </a:tr>
              <a:tr h="342900">
                <a:tc>
                  <a:txBody>
                    <a:bodyPr/>
                    <a:lstStyle/>
                    <a:p>
                      <a:r>
                        <a:rPr kumimoji="1" lang="ja-JP" altLang="en-US" sz="1800" dirty="0"/>
                        <a:t>おせち</a:t>
                      </a:r>
                      <a:r>
                        <a:rPr kumimoji="1" lang="en-US" altLang="ja-JP" sz="1800" dirty="0"/>
                        <a:t>B</a:t>
                      </a:r>
                      <a:endParaRPr kumimoji="1" lang="ja-JP" altLang="en-US" sz="1800" dirty="0"/>
                    </a:p>
                  </a:txBody>
                  <a:tcPr marL="68580" marR="68580" marT="34290" marB="34290"/>
                </a:tc>
                <a:tc>
                  <a:txBody>
                    <a:bodyPr/>
                    <a:lstStyle/>
                    <a:p>
                      <a:pPr algn="r"/>
                      <a:r>
                        <a:rPr kumimoji="1" lang="en-US" altLang="ja-JP" sz="1800" baseline="0" dirty="0"/>
                        <a:t> 5000</a:t>
                      </a:r>
                      <a:endParaRPr kumimoji="1" lang="ja-JP" altLang="en-US" sz="1800" dirty="0"/>
                    </a:p>
                  </a:txBody>
                  <a:tcPr marL="68580" marR="68580" marT="34290" marB="34290"/>
                </a:tc>
                <a:tc>
                  <a:txBody>
                    <a:bodyPr/>
                    <a:lstStyle/>
                    <a:p>
                      <a:pPr algn="r"/>
                      <a:r>
                        <a:rPr kumimoji="1" lang="en-US" altLang="ja-JP" sz="1800" dirty="0"/>
                        <a:t>2023-11-10</a:t>
                      </a:r>
                      <a:endParaRPr kumimoji="1" lang="ja-JP" altLang="en-US" sz="1800" dirty="0"/>
                    </a:p>
                  </a:txBody>
                  <a:tcPr marL="68580" marR="68580" marT="34290" marB="34290"/>
                </a:tc>
                <a:extLst>
                  <a:ext uri="{0D108BD9-81ED-4DB2-BD59-A6C34878D82A}">
                    <a16:rowId xmlns:a16="http://schemas.microsoft.com/office/drawing/2014/main" val="10003"/>
                  </a:ext>
                </a:extLst>
              </a:tr>
            </a:tbl>
          </a:graphicData>
        </a:graphic>
      </p:graphicFrame>
      <p:graphicFrame>
        <p:nvGraphicFramePr>
          <p:cNvPr id="7" name="表 6">
            <a:extLst>
              <a:ext uri="{FF2B5EF4-FFF2-40B4-BE49-F238E27FC236}">
                <a16:creationId xmlns:a16="http://schemas.microsoft.com/office/drawing/2014/main" id="{B269A070-B297-6294-CDF8-5C0CA38DBA18}"/>
              </a:ext>
            </a:extLst>
          </p:cNvPr>
          <p:cNvGraphicFramePr>
            <a:graphicFrameLocks noGrp="1"/>
          </p:cNvGraphicFramePr>
          <p:nvPr/>
        </p:nvGraphicFramePr>
        <p:xfrm>
          <a:off x="456171" y="4107852"/>
          <a:ext cx="4537739" cy="1988820"/>
        </p:xfrm>
        <a:graphic>
          <a:graphicData uri="http://schemas.openxmlformats.org/drawingml/2006/table">
            <a:tbl>
              <a:tblPr firstRow="1" bandRow="1">
                <a:tableStyleId>{5C22544A-7EE6-4342-B048-85BDC9FD1C3A}</a:tableStyleId>
              </a:tblPr>
              <a:tblGrid>
                <a:gridCol w="629389">
                  <a:extLst>
                    <a:ext uri="{9D8B030D-6E8A-4147-A177-3AD203B41FA5}">
                      <a16:colId xmlns:a16="http://schemas.microsoft.com/office/drawing/2014/main" val="20000"/>
                    </a:ext>
                  </a:extLst>
                </a:gridCol>
                <a:gridCol w="1077137">
                  <a:extLst>
                    <a:ext uri="{9D8B030D-6E8A-4147-A177-3AD203B41FA5}">
                      <a16:colId xmlns:a16="http://schemas.microsoft.com/office/drawing/2014/main" val="20001"/>
                    </a:ext>
                  </a:extLst>
                </a:gridCol>
                <a:gridCol w="1503121">
                  <a:extLst>
                    <a:ext uri="{9D8B030D-6E8A-4147-A177-3AD203B41FA5}">
                      <a16:colId xmlns:a16="http://schemas.microsoft.com/office/drawing/2014/main" val="20002"/>
                    </a:ext>
                  </a:extLst>
                </a:gridCol>
                <a:gridCol w="1328092">
                  <a:extLst>
                    <a:ext uri="{9D8B030D-6E8A-4147-A177-3AD203B41FA5}">
                      <a16:colId xmlns:a16="http://schemas.microsoft.com/office/drawing/2014/main" val="20003"/>
                    </a:ext>
                  </a:extLst>
                </a:gridCol>
              </a:tblGrid>
              <a:tr h="617220">
                <a:tc>
                  <a:txBody>
                    <a:bodyPr/>
                    <a:lstStyle/>
                    <a:p>
                      <a:pPr algn="ctr"/>
                      <a:r>
                        <a:rPr kumimoji="1" lang="ja-JP" altLang="en-US" sz="1800" dirty="0"/>
                        <a:t>氏名</a:t>
                      </a:r>
                    </a:p>
                  </a:txBody>
                  <a:tcPr marL="68580" marR="68580" marT="34290" marB="34290"/>
                </a:tc>
                <a:tc>
                  <a:txBody>
                    <a:bodyPr/>
                    <a:lstStyle/>
                    <a:p>
                      <a:pPr algn="ctr"/>
                      <a:r>
                        <a:rPr kumimoji="1" lang="ja-JP" altLang="en-US" sz="1800" dirty="0"/>
                        <a:t>予約内容</a:t>
                      </a:r>
                    </a:p>
                  </a:txBody>
                  <a:tcPr marL="68580" marR="68580" marT="34290" marB="34290"/>
                </a:tc>
                <a:tc>
                  <a:txBody>
                    <a:bodyPr/>
                    <a:lstStyle/>
                    <a:p>
                      <a:pPr algn="ctr"/>
                      <a:r>
                        <a:rPr kumimoji="1" lang="ja-JP" altLang="en-US" sz="1800" dirty="0"/>
                        <a:t>予約日</a:t>
                      </a:r>
                    </a:p>
                  </a:txBody>
                  <a:tcPr marL="68580" marR="68580" marT="34290" marB="34290"/>
                </a:tc>
                <a:tc>
                  <a:txBody>
                    <a:bodyPr/>
                    <a:lstStyle/>
                    <a:p>
                      <a:pPr algn="ctr"/>
                      <a:r>
                        <a:rPr kumimoji="1" lang="ja-JP" altLang="en-US" sz="1800" dirty="0"/>
                        <a:t>キャンセル日</a:t>
                      </a:r>
                    </a:p>
                  </a:txBody>
                  <a:tcPr marL="68580" marR="68580" marT="34290" marB="34290"/>
                </a:tc>
                <a:extLst>
                  <a:ext uri="{0D108BD9-81ED-4DB2-BD59-A6C34878D82A}">
                    <a16:rowId xmlns:a16="http://schemas.microsoft.com/office/drawing/2014/main" val="10000"/>
                  </a:ext>
                </a:extLst>
              </a:tr>
              <a:tr h="342900">
                <a:tc>
                  <a:txBody>
                    <a:bodyPr/>
                    <a:lstStyle/>
                    <a:p>
                      <a:r>
                        <a:rPr kumimoji="1" lang="en-US" altLang="ja-JP" sz="1800" dirty="0"/>
                        <a:t>XX</a:t>
                      </a:r>
                      <a:endParaRPr kumimoji="1" lang="ja-JP" altLang="en-US" sz="1800" dirty="0"/>
                    </a:p>
                  </a:txBody>
                  <a:tcPr marL="68580" marR="68580" marT="34290" marB="34290"/>
                </a:tc>
                <a:tc>
                  <a:txBody>
                    <a:bodyPr/>
                    <a:lstStyle/>
                    <a:p>
                      <a:r>
                        <a:rPr kumimoji="1" lang="ja-JP" altLang="en-US" sz="1800" dirty="0"/>
                        <a:t>おせち</a:t>
                      </a:r>
                      <a:r>
                        <a:rPr kumimoji="1" lang="en-US" altLang="ja-JP" sz="1800" dirty="0"/>
                        <a:t>A</a:t>
                      </a:r>
                      <a:endParaRPr kumimoji="1" lang="ja-JP" altLang="en-US" sz="1800" dirty="0"/>
                    </a:p>
                  </a:txBody>
                  <a:tcPr marL="68580" marR="68580" marT="34290" marB="34290"/>
                </a:tc>
                <a:tc>
                  <a:txBody>
                    <a:bodyPr/>
                    <a:lstStyle/>
                    <a:p>
                      <a:r>
                        <a:rPr kumimoji="1" lang="en-US" altLang="ja-JP" sz="1800" dirty="0"/>
                        <a:t>2023-12-01</a:t>
                      </a:r>
                      <a:endParaRPr kumimoji="1" lang="ja-JP" altLang="en-US" sz="1800" dirty="0"/>
                    </a:p>
                  </a:txBody>
                  <a:tcPr marL="68580" marR="68580" marT="34290" marB="34290"/>
                </a:tc>
                <a:tc>
                  <a:txBody>
                    <a:bodyPr/>
                    <a:lstStyle/>
                    <a:p>
                      <a:endParaRPr kumimoji="1" lang="ja-JP" altLang="en-US" sz="1800" dirty="0"/>
                    </a:p>
                  </a:txBody>
                  <a:tcPr marL="68580" marR="68580" marT="34290" marB="34290"/>
                </a:tc>
                <a:extLst>
                  <a:ext uri="{0D108BD9-81ED-4DB2-BD59-A6C34878D82A}">
                    <a16:rowId xmlns:a16="http://schemas.microsoft.com/office/drawing/2014/main" val="10001"/>
                  </a:ext>
                </a:extLst>
              </a:tr>
              <a:tr h="342900">
                <a:tc>
                  <a:txBody>
                    <a:bodyPr/>
                    <a:lstStyle/>
                    <a:p>
                      <a:r>
                        <a:rPr kumimoji="1" lang="en-US" altLang="ja-JP" sz="1800" dirty="0"/>
                        <a:t>YY</a:t>
                      </a:r>
                      <a:endParaRPr kumimoji="1" lang="ja-JP" altLang="en-US" sz="1800" dirty="0"/>
                    </a:p>
                  </a:txBody>
                  <a:tcPr marL="68580" marR="68580" marT="34290" marB="34290"/>
                </a:tc>
                <a:tc>
                  <a:txBody>
                    <a:bodyPr/>
                    <a:lstStyle/>
                    <a:p>
                      <a:r>
                        <a:rPr kumimoji="1" lang="ja-JP" altLang="en-US" sz="1800" dirty="0"/>
                        <a:t>おせち</a:t>
                      </a:r>
                      <a:r>
                        <a:rPr kumimoji="1" lang="en-US" altLang="ja-JP" sz="1800" dirty="0"/>
                        <a:t>B</a:t>
                      </a:r>
                      <a:endParaRPr kumimoji="1" lang="ja-JP" altLang="en-US" sz="18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t>2023-12-04</a:t>
                      </a:r>
                      <a:endParaRPr kumimoji="1" lang="ja-JP" altLang="en-US" sz="1800" dirty="0"/>
                    </a:p>
                  </a:txBody>
                  <a:tcPr marL="68580" marR="68580" marT="34290" marB="34290"/>
                </a:tc>
                <a:tc>
                  <a:txBody>
                    <a:bodyPr/>
                    <a:lstStyle/>
                    <a:p>
                      <a:endParaRPr kumimoji="1" lang="ja-JP" altLang="en-US" sz="1800" dirty="0"/>
                    </a:p>
                  </a:txBody>
                  <a:tcPr marL="68580" marR="68580" marT="34290" marB="34290"/>
                </a:tc>
                <a:extLst>
                  <a:ext uri="{0D108BD9-81ED-4DB2-BD59-A6C34878D82A}">
                    <a16:rowId xmlns:a16="http://schemas.microsoft.com/office/drawing/2014/main" val="10002"/>
                  </a:ext>
                </a:extLst>
              </a:tr>
              <a:tr h="342900">
                <a:tc>
                  <a:txBody>
                    <a:bodyPr/>
                    <a:lstStyle/>
                    <a:p>
                      <a:r>
                        <a:rPr kumimoji="1" lang="en-US" altLang="ja-JP" sz="1800" dirty="0"/>
                        <a:t>ZZ</a:t>
                      </a:r>
                    </a:p>
                  </a:txBody>
                  <a:tcPr marL="68580" marR="68580" marT="34290" marB="34290"/>
                </a:tc>
                <a:tc>
                  <a:txBody>
                    <a:bodyPr/>
                    <a:lstStyle/>
                    <a:p>
                      <a:r>
                        <a:rPr kumimoji="1" lang="ja-JP" altLang="en-US" sz="1800" dirty="0"/>
                        <a:t>おせち</a:t>
                      </a:r>
                      <a:r>
                        <a:rPr kumimoji="1" lang="en-US" altLang="ja-JP" sz="1800" dirty="0"/>
                        <a:t>B</a:t>
                      </a:r>
                      <a:endParaRPr kumimoji="1" lang="ja-JP" altLang="en-US" sz="18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t>2023-12-05</a:t>
                      </a:r>
                      <a:endParaRPr kumimoji="1" lang="ja-JP" altLang="en-US" sz="18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t>2023-12-06</a:t>
                      </a:r>
                      <a:endParaRPr kumimoji="1" lang="ja-JP" altLang="en-US" sz="1800" dirty="0"/>
                    </a:p>
                  </a:txBody>
                  <a:tcPr marL="68580" marR="68580" marT="34290" marB="34290"/>
                </a:tc>
                <a:extLst>
                  <a:ext uri="{0D108BD9-81ED-4DB2-BD59-A6C34878D82A}">
                    <a16:rowId xmlns:a16="http://schemas.microsoft.com/office/drawing/2014/main" val="10003"/>
                  </a:ext>
                </a:extLst>
              </a:tr>
              <a:tr h="342900">
                <a:tc>
                  <a:txBody>
                    <a:bodyPr/>
                    <a:lstStyle/>
                    <a:p>
                      <a:r>
                        <a:rPr kumimoji="1" lang="en-US" altLang="ja-JP" sz="1800" dirty="0"/>
                        <a:t>ZZ</a:t>
                      </a:r>
                    </a:p>
                  </a:txBody>
                  <a:tcPr marL="68580" marR="68580" marT="34290" marB="34290"/>
                </a:tc>
                <a:tc>
                  <a:txBody>
                    <a:bodyPr/>
                    <a:lstStyle/>
                    <a:p>
                      <a:r>
                        <a:rPr kumimoji="1" lang="ja-JP" altLang="en-US" sz="1800" dirty="0"/>
                        <a:t>おせち</a:t>
                      </a:r>
                      <a:r>
                        <a:rPr kumimoji="1" lang="en-US" altLang="ja-JP" sz="1800" dirty="0"/>
                        <a:t>A</a:t>
                      </a:r>
                      <a:endParaRPr kumimoji="1" lang="ja-JP" altLang="en-US" sz="18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t>2023-12-06</a:t>
                      </a:r>
                      <a:endParaRPr kumimoji="1" lang="ja-JP" altLang="en-US" sz="1800" dirty="0"/>
                    </a:p>
                  </a:txBody>
                  <a:tcPr marL="68580" marR="68580" marT="34290" marB="34290"/>
                </a:tc>
                <a:tc>
                  <a:txBody>
                    <a:bodyPr/>
                    <a:lstStyle/>
                    <a:p>
                      <a:endParaRPr kumimoji="1" lang="ja-JP" altLang="en-US" sz="1800" dirty="0"/>
                    </a:p>
                  </a:txBody>
                  <a:tcPr marL="68580" marR="68580" marT="34290" marB="34290"/>
                </a:tc>
                <a:extLst>
                  <a:ext uri="{0D108BD9-81ED-4DB2-BD59-A6C34878D82A}">
                    <a16:rowId xmlns:a16="http://schemas.microsoft.com/office/drawing/2014/main" val="10004"/>
                  </a:ext>
                </a:extLst>
              </a:tr>
            </a:tbl>
          </a:graphicData>
        </a:graphic>
      </p:graphicFrame>
      <p:sp>
        <p:nvSpPr>
          <p:cNvPr id="8" name="テキスト ボックス 7">
            <a:extLst>
              <a:ext uri="{FF2B5EF4-FFF2-40B4-BE49-F238E27FC236}">
                <a16:creationId xmlns:a16="http://schemas.microsoft.com/office/drawing/2014/main" id="{5CEC28AD-5C21-B0F4-8DD6-60F86C2C6C58}"/>
              </a:ext>
            </a:extLst>
          </p:cNvPr>
          <p:cNvSpPr txBox="1"/>
          <p:nvPr/>
        </p:nvSpPr>
        <p:spPr>
          <a:xfrm>
            <a:off x="1878802" y="3783015"/>
            <a:ext cx="1569660" cy="369332"/>
          </a:xfrm>
          <a:prstGeom prst="rect">
            <a:avLst/>
          </a:prstGeom>
          <a:noFill/>
        </p:spPr>
        <p:txBody>
          <a:bodyPr wrap="none" rtlCol="0">
            <a:spAutoFit/>
          </a:bodyPr>
          <a:lstStyle/>
          <a:p>
            <a:r>
              <a:rPr kumimoji="1" lang="ja-JP" altLang="en-US" dirty="0"/>
              <a:t>予約テーブル</a:t>
            </a:r>
          </a:p>
        </p:txBody>
      </p:sp>
      <p:sp>
        <p:nvSpPr>
          <p:cNvPr id="9" name="テキスト ボックス 8">
            <a:extLst>
              <a:ext uri="{FF2B5EF4-FFF2-40B4-BE49-F238E27FC236}">
                <a16:creationId xmlns:a16="http://schemas.microsoft.com/office/drawing/2014/main" id="{3463ADB3-C166-51B7-4B7A-3B49C500E454}"/>
              </a:ext>
            </a:extLst>
          </p:cNvPr>
          <p:cNvSpPr txBox="1"/>
          <p:nvPr/>
        </p:nvSpPr>
        <p:spPr>
          <a:xfrm>
            <a:off x="6088289" y="3765426"/>
            <a:ext cx="1569660" cy="369332"/>
          </a:xfrm>
          <a:prstGeom prst="rect">
            <a:avLst/>
          </a:prstGeom>
          <a:noFill/>
        </p:spPr>
        <p:txBody>
          <a:bodyPr wrap="none" rtlCol="0">
            <a:spAutoFit/>
          </a:bodyPr>
          <a:lstStyle/>
          <a:p>
            <a:r>
              <a:rPr kumimoji="1" lang="ja-JP" altLang="en-US" dirty="0"/>
              <a:t>価格テーブル</a:t>
            </a:r>
          </a:p>
        </p:txBody>
      </p:sp>
    </p:spTree>
    <p:extLst>
      <p:ext uri="{BB962C8B-B14F-4D97-AF65-F5344CB8AC3E}">
        <p14:creationId xmlns:p14="http://schemas.microsoft.com/office/powerpoint/2010/main" val="3514489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0B7222-82BF-6E16-9C55-EB29A38769F1}"/>
              </a:ext>
            </a:extLst>
          </p:cNvPr>
          <p:cNvSpPr>
            <a:spLocks noGrp="1"/>
          </p:cNvSpPr>
          <p:nvPr>
            <p:ph type="title"/>
          </p:nvPr>
        </p:nvSpPr>
        <p:spPr/>
        <p:txBody>
          <a:bodyPr>
            <a:normAutofit fontScale="90000"/>
          </a:bodyPr>
          <a:lstStyle/>
          <a:p>
            <a:r>
              <a:rPr kumimoji="1" lang="ja-JP" altLang="en-US" dirty="0"/>
              <a:t>ここまでのまとめ</a:t>
            </a:r>
          </a:p>
        </p:txBody>
      </p:sp>
      <p:sp>
        <p:nvSpPr>
          <p:cNvPr id="3" name="コンテンツ プレースホルダー 2">
            <a:extLst>
              <a:ext uri="{FF2B5EF4-FFF2-40B4-BE49-F238E27FC236}">
                <a16:creationId xmlns:a16="http://schemas.microsoft.com/office/drawing/2014/main" id="{A1BECAA6-3076-8A33-DE3A-2FD2C773DF5C}"/>
              </a:ext>
            </a:extLst>
          </p:cNvPr>
          <p:cNvSpPr>
            <a:spLocks noGrp="1"/>
          </p:cNvSpPr>
          <p:nvPr>
            <p:ph idx="1"/>
          </p:nvPr>
        </p:nvSpPr>
        <p:spPr/>
        <p:txBody>
          <a:bodyPr/>
          <a:lstStyle/>
          <a:p>
            <a:r>
              <a:rPr lang="ja-JP" altLang="en-US" sz="2400" b="1" dirty="0">
                <a:solidFill>
                  <a:srgbClr val="C00000"/>
                </a:solidFill>
              </a:rPr>
              <a:t>データベース</a:t>
            </a:r>
            <a:r>
              <a:rPr lang="ja-JP" altLang="en-US" sz="2400" dirty="0"/>
              <a:t>は、</a:t>
            </a:r>
            <a:r>
              <a:rPr lang="ja-JP" altLang="en-US" sz="2400" b="1" dirty="0"/>
              <a:t>特定のテーマや目的</a:t>
            </a:r>
            <a:r>
              <a:rPr lang="ja-JP" altLang="en-US" sz="2400" dirty="0"/>
              <a:t>に従って収集された</a:t>
            </a:r>
            <a:r>
              <a:rPr lang="ja-JP" altLang="en-US" sz="2400" b="1" dirty="0"/>
              <a:t>大量のデータ</a:t>
            </a:r>
            <a:endParaRPr lang="en-US" altLang="ja-JP" sz="2400" b="1" u="sng" dirty="0">
              <a:solidFill>
                <a:srgbClr val="C00000"/>
              </a:solidFill>
            </a:endParaRPr>
          </a:p>
          <a:p>
            <a:endParaRPr kumimoji="1" lang="en-US" altLang="ja-JP" sz="2400" b="1" u="sng" dirty="0">
              <a:solidFill>
                <a:srgbClr val="C00000"/>
              </a:solidFill>
            </a:endParaRPr>
          </a:p>
          <a:p>
            <a:r>
              <a:rPr lang="ja-JP" altLang="en-US" sz="2400" b="1" dirty="0">
                <a:solidFill>
                  <a:srgbClr val="FF0000"/>
                </a:solidFill>
              </a:rPr>
              <a:t>データベース</a:t>
            </a:r>
            <a:r>
              <a:rPr lang="ja-JP" altLang="en-US" sz="2400" dirty="0"/>
              <a:t>は</a:t>
            </a:r>
            <a:r>
              <a:rPr lang="ja-JP" altLang="en-US" sz="2400" b="1" dirty="0"/>
              <a:t>情報セキュリティ</a:t>
            </a:r>
            <a:r>
              <a:rPr lang="ja-JP" altLang="en-US" sz="2400" dirty="0"/>
              <a:t>、</a:t>
            </a:r>
            <a:r>
              <a:rPr lang="ja-JP" altLang="en-US" sz="2400" b="1" dirty="0"/>
              <a:t>サイバーフィジカル</a:t>
            </a:r>
            <a:r>
              <a:rPr lang="ja-JP" altLang="en-US" sz="2400" dirty="0"/>
              <a:t>、</a:t>
            </a:r>
            <a:r>
              <a:rPr lang="ja-JP" altLang="en-US" sz="2400" b="1" dirty="0"/>
              <a:t>クラウドコンピューティング</a:t>
            </a:r>
            <a:r>
              <a:rPr lang="ja-JP" altLang="en-US" sz="2400" dirty="0"/>
              <a:t>などの</a:t>
            </a:r>
            <a:r>
              <a:rPr lang="ja-JP" altLang="en-US" sz="2400" b="1" dirty="0"/>
              <a:t>新たなテクノロジー</a:t>
            </a:r>
            <a:r>
              <a:rPr lang="ja-JP" altLang="en-US" sz="2400" dirty="0"/>
              <a:t>と結びついて、</a:t>
            </a:r>
            <a:r>
              <a:rPr lang="ja-JP" altLang="en-US" sz="2400" b="1" u="sng" dirty="0"/>
              <a:t>現代社会に多大な影響</a:t>
            </a:r>
            <a:r>
              <a:rPr lang="ja-JP" altLang="en-US" sz="2400" dirty="0"/>
              <a:t>を与えている。</a:t>
            </a:r>
            <a:endParaRPr kumimoji="1" lang="ja-JP" altLang="en-US" dirty="0"/>
          </a:p>
        </p:txBody>
      </p:sp>
      <p:sp>
        <p:nvSpPr>
          <p:cNvPr id="4" name="スライド番号プレースホルダー 3">
            <a:extLst>
              <a:ext uri="{FF2B5EF4-FFF2-40B4-BE49-F238E27FC236}">
                <a16:creationId xmlns:a16="http://schemas.microsoft.com/office/drawing/2014/main" id="{09647FDE-E6C9-4350-0067-32C37B255C5C}"/>
              </a:ext>
            </a:extLst>
          </p:cNvPr>
          <p:cNvSpPr>
            <a:spLocks noGrp="1"/>
          </p:cNvSpPr>
          <p:nvPr>
            <p:ph type="sldNum" sz="quarter" idx="12"/>
          </p:nvPr>
        </p:nvSpPr>
        <p:spPr/>
        <p:txBody>
          <a:bodyPr/>
          <a:lstStyle/>
          <a:p>
            <a:fld id="{E205D82C-95A1-431E-8E38-AA614A14CDCF}" type="slidenum">
              <a:rPr kumimoji="1" lang="ja-JP" altLang="en-US" smtClean="0"/>
              <a:t>7</a:t>
            </a:fld>
            <a:endParaRPr kumimoji="1" lang="ja-JP" altLang="en-US"/>
          </a:p>
        </p:txBody>
      </p:sp>
    </p:spTree>
    <p:extLst>
      <p:ext uri="{BB962C8B-B14F-4D97-AF65-F5344CB8AC3E}">
        <p14:creationId xmlns:p14="http://schemas.microsoft.com/office/powerpoint/2010/main" val="3371623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5429EA-6143-2592-4BDF-756C18377971}"/>
              </a:ext>
            </a:extLst>
          </p:cNvPr>
          <p:cNvSpPr>
            <a:spLocks noGrp="1"/>
          </p:cNvSpPr>
          <p:nvPr>
            <p:ph type="title"/>
          </p:nvPr>
        </p:nvSpPr>
        <p:spPr/>
        <p:txBody>
          <a:bodyPr>
            <a:normAutofit fontScale="90000"/>
          </a:bodyPr>
          <a:lstStyle/>
          <a:p>
            <a:r>
              <a:rPr lang="ja-JP" altLang="en-US" dirty="0"/>
              <a:t>情報</a:t>
            </a:r>
            <a:r>
              <a:rPr kumimoji="1" lang="ja-JP" altLang="en-US" dirty="0"/>
              <a:t>とデータ</a:t>
            </a:r>
          </a:p>
        </p:txBody>
      </p:sp>
      <p:sp>
        <p:nvSpPr>
          <p:cNvPr id="3" name="コンテンツ プレースホルダー 2">
            <a:extLst>
              <a:ext uri="{FF2B5EF4-FFF2-40B4-BE49-F238E27FC236}">
                <a16:creationId xmlns:a16="http://schemas.microsoft.com/office/drawing/2014/main" id="{559EDFFC-5F4E-6AA1-F3F6-758FA43827AC}"/>
              </a:ext>
            </a:extLst>
          </p:cNvPr>
          <p:cNvSpPr>
            <a:spLocks noGrp="1"/>
          </p:cNvSpPr>
          <p:nvPr>
            <p:ph idx="1"/>
          </p:nvPr>
        </p:nvSpPr>
        <p:spPr/>
        <p:txBody>
          <a:bodyPr/>
          <a:lstStyle/>
          <a:p>
            <a:r>
              <a:rPr kumimoji="1" lang="ja-JP" altLang="en-US" b="1" dirty="0">
                <a:solidFill>
                  <a:srgbClr val="C00000"/>
                </a:solidFill>
              </a:rPr>
              <a:t>データ</a:t>
            </a:r>
            <a:r>
              <a:rPr kumimoji="1" lang="ja-JP" altLang="en-US" dirty="0"/>
              <a:t>は</a:t>
            </a:r>
            <a:r>
              <a:rPr kumimoji="1" lang="ja-JP" altLang="en-US" b="1" u="sng" dirty="0"/>
              <a:t>数字や符号の集まり</a:t>
            </a:r>
            <a:endParaRPr kumimoji="1" lang="en-US" altLang="ja-JP" b="1" u="sng" dirty="0"/>
          </a:p>
          <a:p>
            <a:endParaRPr lang="en-US" altLang="ja-JP" dirty="0"/>
          </a:p>
          <a:p>
            <a:r>
              <a:rPr kumimoji="1" lang="ja-JP" altLang="en-US" b="1" dirty="0">
                <a:solidFill>
                  <a:srgbClr val="C00000"/>
                </a:solidFill>
              </a:rPr>
              <a:t>情報</a:t>
            </a:r>
            <a:r>
              <a:rPr kumimoji="1" lang="ja-JP" altLang="en-US" dirty="0"/>
              <a:t>は</a:t>
            </a:r>
            <a:r>
              <a:rPr kumimoji="1" lang="ja-JP" altLang="en-US" b="1" u="sng" dirty="0"/>
              <a:t>データに意味を持たせたもの</a:t>
            </a:r>
          </a:p>
        </p:txBody>
      </p:sp>
      <p:sp>
        <p:nvSpPr>
          <p:cNvPr id="4" name="スライド番号プレースホルダー 3">
            <a:extLst>
              <a:ext uri="{FF2B5EF4-FFF2-40B4-BE49-F238E27FC236}">
                <a16:creationId xmlns:a16="http://schemas.microsoft.com/office/drawing/2014/main" id="{C569015F-ABC4-0DFD-564D-B3EF21BC6224}"/>
              </a:ext>
            </a:extLst>
          </p:cNvPr>
          <p:cNvSpPr>
            <a:spLocks noGrp="1"/>
          </p:cNvSpPr>
          <p:nvPr>
            <p:ph type="sldNum" sz="quarter" idx="12"/>
          </p:nvPr>
        </p:nvSpPr>
        <p:spPr/>
        <p:txBody>
          <a:bodyPr/>
          <a:lstStyle/>
          <a:p>
            <a:fld id="{E205D82C-95A1-431E-8E38-AA614A14CDCF}" type="slidenum">
              <a:rPr kumimoji="1" lang="ja-JP" altLang="en-US" smtClean="0"/>
              <a:t>8</a:t>
            </a:fld>
            <a:endParaRPr kumimoji="1" lang="ja-JP" altLang="en-US"/>
          </a:p>
        </p:txBody>
      </p:sp>
    </p:spTree>
    <p:extLst>
      <p:ext uri="{BB962C8B-B14F-4D97-AF65-F5344CB8AC3E}">
        <p14:creationId xmlns:p14="http://schemas.microsoft.com/office/powerpoint/2010/main" val="1549439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AD331B-5B1C-4B36-9606-2337A5C67B81}"/>
              </a:ext>
            </a:extLst>
          </p:cNvPr>
          <p:cNvSpPr>
            <a:spLocks noGrp="1"/>
          </p:cNvSpPr>
          <p:nvPr>
            <p:ph type="title"/>
          </p:nvPr>
        </p:nvSpPr>
        <p:spPr/>
        <p:txBody>
          <a:bodyPr>
            <a:normAutofit fontScale="90000"/>
          </a:bodyPr>
          <a:lstStyle/>
          <a:p>
            <a:r>
              <a:rPr kumimoji="1" lang="ja-JP" altLang="en-US" dirty="0"/>
              <a:t>データベースシステムとは</a:t>
            </a:r>
          </a:p>
        </p:txBody>
      </p:sp>
      <p:sp>
        <p:nvSpPr>
          <p:cNvPr id="3" name="コンテンツ プレースホルダー 2">
            <a:extLst>
              <a:ext uri="{FF2B5EF4-FFF2-40B4-BE49-F238E27FC236}">
                <a16:creationId xmlns:a16="http://schemas.microsoft.com/office/drawing/2014/main" id="{13C0FB24-470D-4B15-BE22-FACBCD76E18C}"/>
              </a:ext>
            </a:extLst>
          </p:cNvPr>
          <p:cNvSpPr>
            <a:spLocks noGrp="1"/>
          </p:cNvSpPr>
          <p:nvPr>
            <p:ph idx="1"/>
          </p:nvPr>
        </p:nvSpPr>
        <p:spPr>
          <a:xfrm>
            <a:off x="321845" y="846253"/>
            <a:ext cx="8698938" cy="5333166"/>
          </a:xfrm>
        </p:spPr>
        <p:txBody>
          <a:bodyPr>
            <a:normAutofit/>
          </a:bodyPr>
          <a:lstStyle/>
          <a:p>
            <a:pPr marL="0" indent="0">
              <a:buNone/>
            </a:pPr>
            <a:r>
              <a:rPr kumimoji="1" lang="ja-JP" altLang="en-US" sz="2400" b="1" dirty="0">
                <a:solidFill>
                  <a:srgbClr val="C00000"/>
                </a:solidFill>
              </a:rPr>
              <a:t>データベースシステム</a:t>
            </a:r>
            <a:r>
              <a:rPr kumimoji="1" lang="ja-JP" altLang="en-US" sz="2400" dirty="0"/>
              <a:t>は，</a:t>
            </a:r>
            <a:r>
              <a:rPr kumimoji="1" lang="ja-JP" altLang="en-US" sz="2400" b="1" dirty="0">
                <a:solidFill>
                  <a:srgbClr val="C00000"/>
                </a:solidFill>
              </a:rPr>
              <a:t>データベース</a:t>
            </a:r>
            <a:r>
              <a:rPr kumimoji="1" lang="ja-JP" altLang="en-US" sz="2400" dirty="0"/>
              <a:t>を扱う </a:t>
            </a:r>
            <a:r>
              <a:rPr kumimoji="1" lang="en-US" altLang="ja-JP" sz="2400" dirty="0"/>
              <a:t>IT </a:t>
            </a:r>
            <a:r>
              <a:rPr kumimoji="1" lang="ja-JP" altLang="en-US" sz="2400" dirty="0"/>
              <a:t>のシステム</a:t>
            </a:r>
            <a:endParaRPr kumimoji="1" lang="en-US" altLang="ja-JP" sz="2400" dirty="0"/>
          </a:p>
          <a:p>
            <a:pPr marL="0" indent="0">
              <a:buNone/>
            </a:pPr>
            <a:endParaRPr lang="en-US" altLang="ja-JP" sz="2400" dirty="0"/>
          </a:p>
          <a:p>
            <a:pPr marL="0" indent="0">
              <a:buNone/>
            </a:pPr>
            <a:endParaRPr kumimoji="1" lang="en-US" altLang="ja-JP" sz="2400" dirty="0"/>
          </a:p>
          <a:p>
            <a:pPr marL="0" indent="0">
              <a:buNone/>
            </a:pPr>
            <a:endParaRPr lang="en-US" altLang="ja-JP" sz="2400" dirty="0"/>
          </a:p>
          <a:p>
            <a:pPr marL="0" indent="0">
              <a:buNone/>
            </a:pPr>
            <a:endParaRPr kumimoji="1" lang="en-US" altLang="ja-JP" sz="2400" dirty="0"/>
          </a:p>
          <a:p>
            <a:pPr marL="0" indent="0">
              <a:buNone/>
            </a:pPr>
            <a:endParaRPr lang="en-US" altLang="ja-JP" sz="2400" dirty="0"/>
          </a:p>
          <a:p>
            <a:pPr marL="0" indent="0">
              <a:buNone/>
            </a:pPr>
            <a:r>
              <a:rPr kumimoji="1" lang="ja-JP" altLang="en-US" sz="2400" dirty="0"/>
              <a:t> </a:t>
            </a:r>
            <a:r>
              <a:rPr kumimoji="1" lang="en-US" altLang="ja-JP" sz="2400" dirty="0"/>
              <a:t>【</a:t>
            </a:r>
            <a:r>
              <a:rPr kumimoji="1" lang="ja-JP" altLang="en-US" sz="2400" dirty="0"/>
              <a:t>主要目的</a:t>
            </a:r>
            <a:r>
              <a:rPr kumimoji="1" lang="en-US" altLang="ja-JP" sz="2400" dirty="0"/>
              <a:t>】</a:t>
            </a:r>
          </a:p>
          <a:p>
            <a:pPr marL="0" indent="0">
              <a:buNone/>
            </a:pPr>
            <a:r>
              <a:rPr lang="ja-JP" altLang="en-US" sz="2400" b="1" dirty="0"/>
              <a:t>大量のデータ</a:t>
            </a:r>
            <a:r>
              <a:rPr lang="ja-JP" altLang="en-US" sz="2400" dirty="0"/>
              <a:t>を</a:t>
            </a:r>
            <a:r>
              <a:rPr lang="ja-JP" altLang="en-US" sz="2400" b="1" dirty="0"/>
              <a:t>安全かつ効率的に保存、管理、検索、共有すること</a:t>
            </a:r>
            <a:r>
              <a:rPr lang="ja-JP" altLang="en-US" sz="2400" dirty="0"/>
              <a:t>で、</a:t>
            </a:r>
            <a:r>
              <a:rPr kumimoji="1" lang="ja-JP" altLang="en-US" sz="2400" dirty="0"/>
              <a:t>迅速な業務実行と正確な意思決定が可能になる。</a:t>
            </a:r>
          </a:p>
        </p:txBody>
      </p:sp>
      <p:sp>
        <p:nvSpPr>
          <p:cNvPr id="4" name="スライド番号プレースホルダー 3">
            <a:extLst>
              <a:ext uri="{FF2B5EF4-FFF2-40B4-BE49-F238E27FC236}">
                <a16:creationId xmlns:a16="http://schemas.microsoft.com/office/drawing/2014/main" id="{73C5DA08-05D7-429F-9B65-5020CF13DEF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Rectangle 3">
            <a:extLst>
              <a:ext uri="{FF2B5EF4-FFF2-40B4-BE49-F238E27FC236}">
                <a16:creationId xmlns:a16="http://schemas.microsoft.com/office/drawing/2014/main" id="{B16B0349-ED6F-4F32-BE56-FCB9C08CA268}"/>
              </a:ext>
            </a:extLst>
          </p:cNvPr>
          <p:cNvSpPr txBox="1">
            <a:spLocks/>
          </p:cNvSpPr>
          <p:nvPr/>
        </p:nvSpPr>
        <p:spPr>
          <a:xfrm>
            <a:off x="1081145" y="1532230"/>
            <a:ext cx="7373331" cy="163250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800000"/>
                </a:solidFill>
                <a:effectLst/>
                <a:uLnTx/>
                <a:uFillTx/>
                <a:latin typeface="Arial" panose="020B0604020202020204" pitchFamily="34" charset="0"/>
                <a:ea typeface="メイリオ" panose="020B0604030504040204" pitchFamily="50" charset="-128"/>
                <a:cs typeface="Segoe UI" panose="020B0502040204020203" pitchFamily="34" charset="0"/>
              </a:rPr>
              <a:t>データベースシステム</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メイリオ" panose="020B0604030504040204" pitchFamily="50" charset="-128"/>
                <a:cs typeface="Segoe UI" panose="020B0502040204020203" pitchFamily="34" charset="0"/>
              </a:rPr>
              <a:t>	＝　</a:t>
            </a:r>
            <a:r>
              <a:rPr kumimoji="1" lang="ja-JP" altLang="en-US" sz="2400" b="0" i="0" u="none" strike="noStrike" kern="1200" cap="none" spc="0" normalizeH="0" baseline="0" noProof="0" dirty="0">
                <a:ln>
                  <a:noFill/>
                </a:ln>
                <a:solidFill>
                  <a:srgbClr val="800000"/>
                </a:solidFill>
                <a:effectLst/>
                <a:uLnTx/>
                <a:uFillTx/>
                <a:latin typeface="Arial" panose="020B0604020202020204" pitchFamily="34" charset="0"/>
                <a:ea typeface="メイリオ" panose="020B0604030504040204" pitchFamily="50" charset="-128"/>
                <a:cs typeface="Segoe UI" panose="020B0502040204020203" pitchFamily="34" charset="0"/>
              </a:rPr>
              <a:t>データベース</a:t>
            </a:r>
            <a:r>
              <a:rPr kumimoji="1" lang="ja-JP" altLang="en-US" sz="24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メイリオ" panose="020B0604030504040204" pitchFamily="50" charset="-128"/>
                <a:cs typeface="Segoe UI" panose="020B0502040204020203" pitchFamily="34" charset="0"/>
              </a:rPr>
              <a:t>（データの集まり）</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メイリオ" panose="020B0604030504040204" pitchFamily="50" charset="-128"/>
                <a:cs typeface="Segoe UI" panose="020B0502040204020203" pitchFamily="34" charset="0"/>
              </a:rPr>
              <a:t>	　　＋　</a:t>
            </a:r>
            <a:r>
              <a:rPr kumimoji="1" lang="ja-JP" altLang="en-US" sz="2400" b="0" i="0" u="none" strike="noStrike" kern="1200" cap="none" spc="0" normalizeH="0" baseline="0" noProof="0" dirty="0">
                <a:ln>
                  <a:noFill/>
                </a:ln>
                <a:solidFill>
                  <a:srgbClr val="800000"/>
                </a:solidFill>
                <a:effectLst/>
                <a:uLnTx/>
                <a:uFillTx/>
                <a:latin typeface="Arial" panose="020B0604020202020204" pitchFamily="34" charset="0"/>
                <a:ea typeface="メイリオ" panose="020B0604030504040204" pitchFamily="50" charset="-128"/>
                <a:cs typeface="Segoe UI" panose="020B0502040204020203" pitchFamily="34" charset="0"/>
              </a:rPr>
              <a:t>データベース管理システム</a:t>
            </a:r>
            <a:r>
              <a:rPr kumimoji="1" lang="ja-JP" altLang="en-US" sz="24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メイリオ" panose="020B0604030504040204" pitchFamily="50" charset="-128"/>
                <a:cs typeface="Segoe UI" panose="020B0502040204020203" pitchFamily="34" charset="0"/>
              </a:rPr>
              <a:t>（ソフトウエア）</a:t>
            </a:r>
          </a:p>
        </p:txBody>
      </p:sp>
      <p:sp>
        <p:nvSpPr>
          <p:cNvPr id="26" name="角丸四角形 28">
            <a:extLst>
              <a:ext uri="{FF2B5EF4-FFF2-40B4-BE49-F238E27FC236}">
                <a16:creationId xmlns:a16="http://schemas.microsoft.com/office/drawing/2014/main" id="{F5E208F5-1537-4EE0-BB05-2198B27740AF}"/>
              </a:ext>
            </a:extLst>
          </p:cNvPr>
          <p:cNvSpPr/>
          <p:nvPr/>
        </p:nvSpPr>
        <p:spPr>
          <a:xfrm>
            <a:off x="853736" y="1451268"/>
            <a:ext cx="7436528" cy="1804255"/>
          </a:xfrm>
          <a:prstGeom prst="roundRect">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4989738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1318</TotalTime>
  <Words>3586</Words>
  <Application>Microsoft Office PowerPoint</Application>
  <PresentationFormat>画面に合わせる (4:3)</PresentationFormat>
  <Paragraphs>975</Paragraphs>
  <Slides>60</Slides>
  <Notes>8</Notes>
  <HiddenSlides>0</HiddenSlides>
  <MMClips>0</MMClips>
  <ScaleCrop>false</ScaleCrop>
  <HeadingPairs>
    <vt:vector size="6" baseType="variant">
      <vt:variant>
        <vt:lpstr>使用されているフォント</vt:lpstr>
      </vt:variant>
      <vt:variant>
        <vt:i4>10</vt:i4>
      </vt:variant>
      <vt:variant>
        <vt:lpstr>テーマ</vt:lpstr>
      </vt:variant>
      <vt:variant>
        <vt:i4>4</vt:i4>
      </vt:variant>
      <vt:variant>
        <vt:lpstr>スライド タイトル</vt:lpstr>
      </vt:variant>
      <vt:variant>
        <vt:i4>60</vt:i4>
      </vt:variant>
    </vt:vector>
  </HeadingPairs>
  <TitlesOfParts>
    <vt:vector size="74" baseType="lpstr">
      <vt:lpstr>Söhne</vt:lpstr>
      <vt:lpstr>メイリオ</vt:lpstr>
      <vt:lpstr>游ゴシック</vt:lpstr>
      <vt:lpstr>Abadi</vt:lpstr>
      <vt:lpstr>Arial</vt:lpstr>
      <vt:lpstr>Calibri</vt:lpstr>
      <vt:lpstr>Calibri Light</vt:lpstr>
      <vt:lpstr>Courier New</vt:lpstr>
      <vt:lpstr>Inconsolata</vt:lpstr>
      <vt:lpstr>Segoe UI</vt:lpstr>
      <vt:lpstr>Office テーマ</vt:lpstr>
      <vt:lpstr>1_Office テーマ</vt:lpstr>
      <vt:lpstr>2_Office テーマ</vt:lpstr>
      <vt:lpstr>3_Office テーマ</vt:lpstr>
      <vt:lpstr>データベースシステム全体まとめ  </vt:lpstr>
      <vt:lpstr>15-1．データベースシステム序論</vt:lpstr>
      <vt:lpstr>データベースとは</vt:lpstr>
      <vt:lpstr>データベースの必要性</vt:lpstr>
      <vt:lpstr>サイバーフィジカル</vt:lpstr>
      <vt:lpstr>情報セキュリティ</vt:lpstr>
      <vt:lpstr>ここまでのまとめ</vt:lpstr>
      <vt:lpstr>情報とデータ</vt:lpstr>
      <vt:lpstr>データベースシステムとは</vt:lpstr>
      <vt:lpstr>データベースシステムの役割</vt:lpstr>
      <vt:lpstr>15-2．リレーショナルデータベース</vt:lpstr>
      <vt:lpstr>リレーショナルデータベースの重要性</vt:lpstr>
      <vt:lpstr>リレーショナルデータベースと他のデータベースの違い</vt:lpstr>
      <vt:lpstr>リレーショナルデータベースの仕組み</vt:lpstr>
      <vt:lpstr>リレーショナルデータベースが普及している理由</vt:lpstr>
      <vt:lpstr>15-3．データベース設計と正規化</vt:lpstr>
      <vt:lpstr>冗長なデータ</vt:lpstr>
      <vt:lpstr>冗長なデータ</vt:lpstr>
      <vt:lpstr>正規化</vt:lpstr>
      <vt:lpstr>正規化の例</vt:lpstr>
      <vt:lpstr>正規化のメリットとデメリット</vt:lpstr>
      <vt:lpstr>正規化前の問題</vt:lpstr>
      <vt:lpstr>正規化によるデータの不整合の防止</vt:lpstr>
      <vt:lpstr>正規化による問題解消</vt:lpstr>
      <vt:lpstr>正規化のまとめ</vt:lpstr>
      <vt:lpstr>15-4．SQL の様々な機能</vt:lpstr>
      <vt:lpstr>SQL 理解のための前提知識</vt:lpstr>
      <vt:lpstr>SQL</vt:lpstr>
      <vt:lpstr>問い合わせ（クエリ）の仕組み</vt:lpstr>
      <vt:lpstr>問い合わせ（クエリ）の例 ① 　データの検索</vt:lpstr>
      <vt:lpstr>問い合わせ（クエリ）の例 ② 　集計・集約，並べ替え（ソート）　</vt:lpstr>
      <vt:lpstr>SQLの文法</vt:lpstr>
      <vt:lpstr>SQL によるテーブル定義</vt:lpstr>
      <vt:lpstr>データ追加のSQL</vt:lpstr>
      <vt:lpstr>SQL 問い合わせの全体像①</vt:lpstr>
      <vt:lpstr>SQL 問い合わせの全体像②</vt:lpstr>
      <vt:lpstr>問い合わせ（クエリ）のバリエーション</vt:lpstr>
      <vt:lpstr>選択</vt:lpstr>
      <vt:lpstr>選択と射影の組み合わせ</vt:lpstr>
      <vt:lpstr>テーブル結合</vt:lpstr>
      <vt:lpstr>重複行除去</vt:lpstr>
      <vt:lpstr>グループ化</vt:lpstr>
      <vt:lpstr>並べ替え（ソート）</vt:lpstr>
      <vt:lpstr>副問い合わせ</vt:lpstr>
      <vt:lpstr>15-5．主キーと外部キー</vt:lpstr>
      <vt:lpstr>主キー</vt:lpstr>
      <vt:lpstr>SQL によるテーブル定義</vt:lpstr>
      <vt:lpstr>主キー制約と PRIMARY KEY</vt:lpstr>
      <vt:lpstr>外部キー</vt:lpstr>
      <vt:lpstr>参照整合性制約のイメージ</vt:lpstr>
      <vt:lpstr>参照整合性制約の例</vt:lpstr>
      <vt:lpstr>FOREIGN KEY … REFERENCES</vt:lpstr>
      <vt:lpstr>15-6．データベース操作とトランザクション</vt:lpstr>
      <vt:lpstr>データベース操作の種類</vt:lpstr>
      <vt:lpstr>普通のプログラミングでのデータ更新とデータベース操作の違い</vt:lpstr>
      <vt:lpstr>① トランザクション管理の基本</vt:lpstr>
      <vt:lpstr>②トランザクションの特徴</vt:lpstr>
      <vt:lpstr>ロールバック (rollback) 実行の詳細</vt:lpstr>
      <vt:lpstr>データウエアハウスとオンライントランザクションの比較</vt:lpstr>
      <vt:lpstr>履歴データの概念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リレーショナルデータベースの基本</dc:title>
  <dc:creator>kaneko kunihiko</dc:creator>
  <cp:lastModifiedBy>金子　邦彦</cp:lastModifiedBy>
  <cp:revision>88</cp:revision>
  <dcterms:created xsi:type="dcterms:W3CDTF">2019-11-02T00:06:04Z</dcterms:created>
  <dcterms:modified xsi:type="dcterms:W3CDTF">2025-01-24T01:30:37Z</dcterms:modified>
</cp:coreProperties>
</file>