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1693" r:id="rId3"/>
    <p:sldId id="1743" r:id="rId4"/>
    <p:sldId id="696" r:id="rId5"/>
    <p:sldId id="1694" r:id="rId6"/>
    <p:sldId id="1448" r:id="rId7"/>
    <p:sldId id="1399" r:id="rId8"/>
    <p:sldId id="1350" r:id="rId9"/>
    <p:sldId id="1445" r:id="rId10"/>
    <p:sldId id="1351" r:id="rId11"/>
    <p:sldId id="1415" r:id="rId12"/>
    <p:sldId id="1684" r:id="rId13"/>
    <p:sldId id="1685" r:id="rId14"/>
    <p:sldId id="1686" r:id="rId15"/>
    <p:sldId id="1672" r:id="rId16"/>
    <p:sldId id="1687" r:id="rId17"/>
    <p:sldId id="1665" r:id="rId18"/>
    <p:sldId id="1674" r:id="rId19"/>
    <p:sldId id="1676" r:id="rId20"/>
    <p:sldId id="1677" r:id="rId21"/>
    <p:sldId id="1678" r:id="rId22"/>
    <p:sldId id="1688" r:id="rId23"/>
    <p:sldId id="1680" r:id="rId24"/>
    <p:sldId id="748" r:id="rId25"/>
    <p:sldId id="547" r:id="rId26"/>
    <p:sldId id="612" r:id="rId27"/>
    <p:sldId id="1689" r:id="rId28"/>
    <p:sldId id="570" r:id="rId29"/>
    <p:sldId id="571" r:id="rId30"/>
    <p:sldId id="1690" r:id="rId31"/>
    <p:sldId id="1691" r:id="rId32"/>
    <p:sldId id="1436" r:id="rId33"/>
    <p:sldId id="1681" r:id="rId34"/>
    <p:sldId id="1441" r:id="rId35"/>
    <p:sldId id="1439" r:id="rId36"/>
    <p:sldId id="1692" r:id="rId37"/>
    <p:sldId id="1682" r:id="rId38"/>
    <p:sldId id="1440" r:id="rId39"/>
    <p:sldId id="1667" r:id="rId40"/>
    <p:sldId id="1683" r:id="rId41"/>
    <p:sldId id="702" r:id="rId42"/>
    <p:sldId id="703" r:id="rId43"/>
    <p:sldId id="705" r:id="rId44"/>
    <p:sldId id="704" r:id="rId45"/>
    <p:sldId id="1451" r:id="rId46"/>
    <p:sldId id="1460" r:id="rId47"/>
    <p:sldId id="1695" r:id="rId48"/>
    <p:sldId id="1748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906" y="32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463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4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7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081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69906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DFE-F157-4BB6-B00E-D8A82ACC399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821-8473-4F13-B0AF-581FAFEA171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03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84DC-ABFC-4843-8436-0C8E9A7097E9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9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5C9-FBEB-41C6-A9C8-C8D48A6C5D0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1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17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D5B9-AD46-4497-8038-1102C3D93A2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t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pcdD-I5-2VbLizKb3egJIQWXn8tBfOuK?usp=sharing" TargetMode="External"/><Relationship Id="rId3" Type="http://schemas.openxmlformats.org/officeDocument/2006/relationships/image" Target="../media/image19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</a:t>
            </a:r>
            <a:r>
              <a:rPr lang="en-US" altLang="ja-JP" sz="4400" dirty="0">
                <a:latin typeface="メイリオ" panose="020B0604030504040204" pitchFamily="50" charset="-128"/>
              </a:rPr>
              <a:t>t-2.</a:t>
            </a:r>
            <a:r>
              <a:rPr lang="ja-JP" altLang="en-US" dirty="0">
                <a:latin typeface="メイリオ" panose="020B0604030504040204" pitchFamily="50" charset="-128"/>
              </a:rPr>
              <a:t>ニューラルネットワークの基礎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9F1A27BE-1310-C1F0-13F4-D5E96323D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fontScale="92500"/>
          </a:bodyPr>
          <a:lstStyle/>
          <a:p>
            <a:r>
              <a:rPr lang="ja-JP" altLang="en-US" sz="2800" dirty="0"/>
              <a:t>（ディープラーニングのシステムとプログラミング）</a:t>
            </a:r>
            <a:endParaRPr lang="en-US" altLang="ja-JP" sz="2800" dirty="0"/>
          </a:p>
          <a:p>
            <a:r>
              <a:rPr lang="ja-JP" altLang="en-US" sz="2800"/>
              <a:t>（全１２回</a:t>
            </a:r>
            <a:r>
              <a:rPr lang="ja-JP" altLang="en-US" sz="2800" dirty="0"/>
              <a:t>）</a:t>
            </a:r>
          </a:p>
          <a:p>
            <a:r>
              <a:rPr lang="en-US" altLang="ja-JP" dirty="0">
                <a:hlinkClick r:id="rId5"/>
              </a:rPr>
              <a:t>https://www.kkaneko.jp/ai/at/index.html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789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4" y="1122363"/>
            <a:ext cx="8672447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10-2. </a:t>
            </a:r>
            <a:r>
              <a:rPr lang="ja-JP" altLang="en-US" dirty="0"/>
              <a:t>ニューラルネットワークの仕組み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931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ニューラルネットワーク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/>
          <a:lstStyle/>
          <a:p>
            <a:r>
              <a:rPr lang="ja-JP" altLang="en-US" b="1" dirty="0"/>
              <a:t>機械学習の能力を持つ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コンピュータで動作．</a:t>
            </a:r>
            <a:endParaRPr lang="en-US" altLang="ja-JP" dirty="0"/>
          </a:p>
          <a:p>
            <a:r>
              <a:rPr lang="ja-JP" altLang="en-US" b="1" dirty="0"/>
              <a:t>ユニット</a:t>
            </a:r>
            <a:r>
              <a:rPr lang="ja-JP" altLang="en-US" dirty="0"/>
              <a:t>がつながり，ニューラルネットネットワークを構成．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5E29843-2DAA-DD82-0D05-71E86B9F6B5D}"/>
              </a:ext>
            </a:extLst>
          </p:cNvPr>
          <p:cNvSpPr/>
          <p:nvPr/>
        </p:nvSpPr>
        <p:spPr>
          <a:xfrm>
            <a:off x="1994793" y="3517451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FB2540-0D30-6A54-7259-50B175B528B6}"/>
              </a:ext>
            </a:extLst>
          </p:cNvPr>
          <p:cNvSpPr/>
          <p:nvPr/>
        </p:nvSpPr>
        <p:spPr>
          <a:xfrm>
            <a:off x="1994793" y="4395306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CC4730D-00F6-C676-B8F3-B58D1488B2CA}"/>
              </a:ext>
            </a:extLst>
          </p:cNvPr>
          <p:cNvSpPr/>
          <p:nvPr/>
        </p:nvSpPr>
        <p:spPr>
          <a:xfrm>
            <a:off x="3788030" y="351744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7FA2DC-8F7F-EF2B-5DF7-200FCA395C2B}"/>
              </a:ext>
            </a:extLst>
          </p:cNvPr>
          <p:cNvSpPr/>
          <p:nvPr/>
        </p:nvSpPr>
        <p:spPr>
          <a:xfrm>
            <a:off x="3788030" y="428694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E95E5C-F7E8-E6F4-2D6E-CB8EAA9EE63B}"/>
              </a:ext>
            </a:extLst>
          </p:cNvPr>
          <p:cNvSpPr/>
          <p:nvPr/>
        </p:nvSpPr>
        <p:spPr>
          <a:xfrm>
            <a:off x="3788030" y="505644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085462-AE33-2F6A-FAB1-C6A3FB2DEEF8}"/>
              </a:ext>
            </a:extLst>
          </p:cNvPr>
          <p:cNvSpPr/>
          <p:nvPr/>
        </p:nvSpPr>
        <p:spPr>
          <a:xfrm>
            <a:off x="3788030" y="582593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7265F1D-50C3-C6D6-AE68-C579A8B07846}"/>
              </a:ext>
            </a:extLst>
          </p:cNvPr>
          <p:cNvSpPr/>
          <p:nvPr/>
        </p:nvSpPr>
        <p:spPr>
          <a:xfrm>
            <a:off x="6442304" y="351744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70FA2E3-7BBB-92FB-0655-204513064677}"/>
              </a:ext>
            </a:extLst>
          </p:cNvPr>
          <p:cNvSpPr/>
          <p:nvPr/>
        </p:nvSpPr>
        <p:spPr>
          <a:xfrm>
            <a:off x="6442304" y="430437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3105A78B-0AD7-4F13-CB38-0E7372855397}"/>
              </a:ext>
            </a:extLst>
          </p:cNvPr>
          <p:cNvSpPr/>
          <p:nvPr/>
        </p:nvSpPr>
        <p:spPr>
          <a:xfrm>
            <a:off x="559437" y="459148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4C5089CC-A2E4-CB9B-825A-FEBC13C0A256}"/>
              </a:ext>
            </a:extLst>
          </p:cNvPr>
          <p:cNvSpPr/>
          <p:nvPr/>
        </p:nvSpPr>
        <p:spPr>
          <a:xfrm>
            <a:off x="7584585" y="453712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5E5386-3A73-F202-8C34-A992953C9AAD}"/>
              </a:ext>
            </a:extLst>
          </p:cNvPr>
          <p:cNvSpPr txBox="1"/>
          <p:nvPr/>
        </p:nvSpPr>
        <p:spPr>
          <a:xfrm>
            <a:off x="241940" y="544039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8FF497-D278-6036-DC46-A25A8E02B123}"/>
              </a:ext>
            </a:extLst>
          </p:cNvPr>
          <p:cNvSpPr txBox="1"/>
          <p:nvPr/>
        </p:nvSpPr>
        <p:spPr>
          <a:xfrm>
            <a:off x="7267088" y="543502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B83B170-9320-CC41-0CAA-2870382019C2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 flipV="1">
            <a:off x="2361154" y="3813832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BB5868D-CDF0-8D12-8FE6-970B5734BFB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361154" y="381383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E8FBCC9-B9B8-5822-7671-ECDCF880FAEC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361154" y="381383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C5607A3-1770-68CC-BB13-B0B5958ACA2D}"/>
              </a:ext>
            </a:extLst>
          </p:cNvPr>
          <p:cNvCxnSpPr>
            <a:cxnSpLocks/>
          </p:cNvCxnSpPr>
          <p:nvPr/>
        </p:nvCxnSpPr>
        <p:spPr>
          <a:xfrm>
            <a:off x="2361154" y="381383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22F8493-C628-560D-FC66-DCF566E6B657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361154" y="381384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0C5650A-5527-8D0A-267A-C174D2ABBBFF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2361154" y="381383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C6D95C1-CE6F-437B-9106-3A8F2B44E8A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361154" y="458332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E0D7D1-B563-7528-D2BF-50C09F98EB1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361154" y="469168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3398056-6D40-FA2C-5557-81DBF755C7AB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>
            <a:off x="2361154" y="469168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15F0C7A-514B-259A-40C0-F7FEA42F27F1}"/>
              </a:ext>
            </a:extLst>
          </p:cNvPr>
          <p:cNvCxnSpPr>
            <a:cxnSpLocks/>
            <a:stCxn id="42" idx="3"/>
            <a:endCxn id="46" idx="1"/>
          </p:cNvCxnSpPr>
          <p:nvPr/>
        </p:nvCxnSpPr>
        <p:spPr>
          <a:xfrm flipV="1">
            <a:off x="4154391" y="381383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F8C7804-4E4A-83DA-8FF4-FA6F8F13F03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382387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BCBEBD79-A47D-D028-8937-F872098F33E9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54391" y="381383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08E0889-4A45-359F-8A54-112DE835982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453427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F4943ED-5976-B446-2FFD-FEA12E4B31F1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42509" y="381383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F6D16A8A-7C42-F10E-FDD4-F8B64A25181C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29600" y="381383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AF4A11D-2321-198D-DC7A-54306A5B7A32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4154391" y="460075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E168B4F-494D-2124-B717-95BD8A93B768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4179182" y="460075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FA47A29-A463-C5AA-91B3-9CFAED07EEF7}"/>
              </a:ext>
            </a:extLst>
          </p:cNvPr>
          <p:cNvSpPr txBox="1"/>
          <p:nvPr/>
        </p:nvSpPr>
        <p:spPr>
          <a:xfrm>
            <a:off x="1708251" y="29993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586363D-24A5-C9B7-B06C-60FC55B77AA6}"/>
              </a:ext>
            </a:extLst>
          </p:cNvPr>
          <p:cNvSpPr txBox="1"/>
          <p:nvPr/>
        </p:nvSpPr>
        <p:spPr>
          <a:xfrm>
            <a:off x="3489195" y="30033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786F2CA-4126-87D3-DB59-D1AAD61D2801}"/>
              </a:ext>
            </a:extLst>
          </p:cNvPr>
          <p:cNvSpPr txBox="1"/>
          <p:nvPr/>
        </p:nvSpPr>
        <p:spPr>
          <a:xfrm>
            <a:off x="6071486" y="29944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18B02E-A125-1B62-0FA1-F421C01E312F}"/>
              </a:ext>
            </a:extLst>
          </p:cNvPr>
          <p:cNvSpPr txBox="1"/>
          <p:nvPr/>
        </p:nvSpPr>
        <p:spPr>
          <a:xfrm>
            <a:off x="2405269" y="322105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80CCDB3-95C2-EE08-986A-1BE5B26EDEF2}"/>
              </a:ext>
            </a:extLst>
          </p:cNvPr>
          <p:cNvSpPr txBox="1"/>
          <p:nvPr/>
        </p:nvSpPr>
        <p:spPr>
          <a:xfrm>
            <a:off x="4705252" y="322186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5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単純な仕組み．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明確な原理に基づいて処理を行う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ユニット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は，基本，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ja-JP" altLang="en-US" sz="2400" dirty="0">
                <a:latin typeface="Söhne"/>
              </a:rPr>
              <a:t>を行う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ユニットのネットワークである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多数の</a:t>
            </a:r>
            <a:r>
              <a:rPr kumimoji="1" lang="ja-JP" altLang="en-US" sz="2400" b="1" dirty="0"/>
              <a:t>ユニット</a:t>
            </a:r>
            <a:r>
              <a:rPr kumimoji="1" lang="ja-JP" altLang="en-US" sz="2400" dirty="0"/>
              <a:t>とそれらの</a:t>
            </a:r>
            <a:r>
              <a:rPr kumimoji="1" lang="ja-JP" altLang="en-US" sz="2400" b="1" dirty="0"/>
              <a:t>ユニット間の結合</a:t>
            </a:r>
            <a:r>
              <a:rPr kumimoji="1" lang="ja-JP" altLang="en-US" sz="2400" dirty="0"/>
              <a:t>から構成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2013372" y="386761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2013372" y="474546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806609" y="38676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806609" y="463710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806609" y="540660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806609" y="617610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60883" y="386761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60883" y="465453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79733" y="416399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79733" y="416399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79733" y="416399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79733" y="416400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79733" y="416400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79733" y="416399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79733" y="493349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79733" y="504185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79733" y="504185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72970" y="416399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17403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72970" y="416399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88443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61088" y="416399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48179" y="416399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72970" y="495092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97761" y="495092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726830" y="33495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507774" y="335355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90065" y="33446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423848" y="357122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723831" y="357202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4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97970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ユニット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複数の入力を受け取り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、それぞれの入力に対して重みを掛け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る（掛け算）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1.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の合計を求め，バイアスと呼ばれる値を足す（足し算）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2.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の値に，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活性化関数を適用して出力値を得る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</a:t>
            </a:r>
            <a:endParaRPr lang="ja-JP" altLang="en-US" sz="240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183219" y="4025541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10.1 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0.1 </a:t>
            </a:r>
            <a:r>
              <a:rPr kumimoji="1" lang="en-US" altLang="ja-JP" sz="3200" dirty="0"/>
              <a:t> 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1.01</a:t>
            </a:r>
            <a:endParaRPr kumimoji="1" lang="ja-JP" altLang="en-US" sz="3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149409" y="459475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-0.5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0.8</a:t>
            </a:r>
            <a:r>
              <a:rPr kumimoji="1" lang="en-US" altLang="ja-JP" sz="3200" dirty="0"/>
              <a:t> 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-0.4</a:t>
            </a:r>
            <a:endParaRPr kumimoji="1" lang="ja-JP" altLang="en-US" sz="3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183219" y="523107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0.2 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-0.5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-0.1</a:t>
            </a:r>
            <a:endParaRPr kumimoji="1" lang="ja-JP" altLang="en-US" sz="3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403695" y="4211671"/>
            <a:ext cx="110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合計</a:t>
            </a:r>
            <a:endParaRPr kumimoji="1" lang="en-US" altLang="ja-JP" sz="3600" dirty="0"/>
          </a:p>
          <a:p>
            <a:r>
              <a:rPr kumimoji="1" lang="en-US" altLang="ja-JP" sz="3600" dirty="0"/>
              <a:t>0.51</a:t>
            </a:r>
          </a:p>
          <a:p>
            <a:endParaRPr kumimoji="1" lang="ja-JP" altLang="en-US" sz="3600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5589514" y="4812463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327618" y="413636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合計に</a:t>
            </a:r>
            <a:endParaRPr kumimoji="1" lang="en-US" altLang="ja-JP" sz="3200" dirty="0"/>
          </a:p>
          <a:p>
            <a:r>
              <a:rPr kumimoji="1" lang="ja-JP" altLang="en-US" sz="3200" dirty="0"/>
              <a:t>応じた出力値</a:t>
            </a:r>
            <a:endParaRPr kumimoji="1" lang="en-US" altLang="ja-JP" sz="3200" dirty="0"/>
          </a:p>
          <a:p>
            <a:r>
              <a:rPr kumimoji="1" lang="en-US" altLang="ja-JP" sz="3200" dirty="0"/>
              <a:t>0.51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0" y="57848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438065" y="57655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</a:rPr>
              <a:t>重み</a:t>
            </a:r>
          </a:p>
        </p:txBody>
      </p:sp>
    </p:spTree>
    <p:extLst>
      <p:ext uri="{BB962C8B-B14F-4D97-AF65-F5344CB8AC3E}">
        <p14:creationId xmlns:p14="http://schemas.microsoft.com/office/powerpoint/2010/main" val="110868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834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ニューラルネットワークの活性化関数のバリエーション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76549454-448C-F364-7475-3E77F02A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1368650"/>
            <a:ext cx="8775921" cy="481076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活性化関数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値を変換する機能</a:t>
            </a:r>
            <a:r>
              <a:rPr kumimoji="1" lang="ja-JP" altLang="en-US" sz="2400" dirty="0"/>
              <a:t>を持ち，</a:t>
            </a:r>
            <a:r>
              <a:rPr kumimoji="1" lang="ja-JP" altLang="en-US" sz="2400" b="1" dirty="0"/>
              <a:t>さまざまな種類</a:t>
            </a:r>
            <a:r>
              <a:rPr kumimoji="1" lang="ja-JP" altLang="en-US" sz="2400" dirty="0"/>
              <a:t>がある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47B1151-5115-C779-DFDA-13CB2878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0" y="1988963"/>
            <a:ext cx="3296471" cy="218711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7A52A6B-9305-CD5A-16E8-2EF46406EFE5}"/>
              </a:ext>
            </a:extLst>
          </p:cNvPr>
          <p:cNvSpPr txBox="1"/>
          <p:nvPr/>
        </p:nvSpPr>
        <p:spPr>
          <a:xfrm>
            <a:off x="5004608" y="4954652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ReLU</a:t>
            </a:r>
            <a:r>
              <a:rPr kumimoji="1" lang="en-US" altLang="ja-JP" sz="2400" dirty="0"/>
              <a:t> </a:t>
            </a:r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2011</a:t>
            </a:r>
            <a:r>
              <a:rPr kumimoji="1" lang="ja-JP" altLang="en-US" sz="2400" dirty="0"/>
              <a:t>年発表）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154950E-C144-BB66-4371-840E287CFB3B}"/>
              </a:ext>
            </a:extLst>
          </p:cNvPr>
          <p:cNvSpPr/>
          <p:nvPr/>
        </p:nvSpPr>
        <p:spPr>
          <a:xfrm>
            <a:off x="1643573" y="4506097"/>
            <a:ext cx="2825685" cy="1850253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5975E09-8065-F974-0EE3-A807BA55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11" y="4506097"/>
            <a:ext cx="3099996" cy="210884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03C27D-0A7D-5C01-7F7B-F4B9DEE42B76}"/>
              </a:ext>
            </a:extLst>
          </p:cNvPr>
          <p:cNvSpPr txBox="1"/>
          <p:nvPr/>
        </p:nvSpPr>
        <p:spPr>
          <a:xfrm>
            <a:off x="5004608" y="266702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シグモイド</a:t>
            </a:r>
            <a:r>
              <a:rPr kumimoji="1"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04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https://trinket.io/python/af9e01d901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5B0D61-E5ED-71B4-D14D-B7004032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2" y="1496560"/>
            <a:ext cx="6970411" cy="43485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s(20.1, 0.8, -0.5) </a:t>
            </a:r>
            <a:r>
              <a:rPr kumimoji="1" lang="ja-JP" altLang="en-US" dirty="0"/>
              <a:t>の値は？ </a:t>
            </a:r>
            <a:r>
              <a:rPr kumimoji="1" lang="en-US" altLang="ja-JP" dirty="0"/>
              <a:t>S(25.1, 0.8, -0.5) </a:t>
            </a:r>
            <a:r>
              <a:rPr kumimoji="1" lang="ja-JP" altLang="en-US" dirty="0"/>
              <a:t>の値は？</a:t>
            </a:r>
          </a:p>
        </p:txBody>
      </p:sp>
    </p:spTree>
    <p:extLst>
      <p:ext uri="{BB962C8B-B14F-4D97-AF65-F5344CB8AC3E}">
        <p14:creationId xmlns:p14="http://schemas.microsoft.com/office/powerpoint/2010/main" val="33032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ニューラルネットワークの処理の原理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w1, 1 × w2, 1 × w3, 0 × w4, 1 × w5, 1 × w6, 0 × w7,  0 × w8, 1 × w9</a:t>
            </a:r>
            <a:br>
              <a:rPr kumimoji="1" lang="en-US" altLang="ja-JP" sz="1800" dirty="0"/>
            </a:br>
            <a:r>
              <a:rPr kumimoji="1" lang="ja-JP" altLang="en-US" sz="1800" dirty="0"/>
              <a:t>（</a:t>
            </a:r>
            <a:r>
              <a:rPr kumimoji="1" lang="en-US" altLang="ja-JP" sz="1800" dirty="0"/>
              <a:t>w1 </a:t>
            </a:r>
            <a:r>
              <a:rPr kumimoji="1" lang="ja-JP" altLang="en-US" sz="1800" dirty="0"/>
              <a:t>から </a:t>
            </a:r>
            <a:r>
              <a:rPr kumimoji="1" lang="en-US" altLang="ja-JP" sz="1800" dirty="0"/>
              <a:t>w9 </a:t>
            </a:r>
            <a:r>
              <a:rPr kumimoji="1" lang="ja-JP" altLang="en-US" sz="1800" dirty="0"/>
              <a:t>は重み）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</a:t>
            </a:r>
            <a:r>
              <a:rPr lang="ja-JP" altLang="en-US" sz="1800" dirty="0"/>
              <a:t> （</a:t>
            </a:r>
            <a:r>
              <a:rPr lang="en-US" altLang="ja-JP" sz="1800" b="1" dirty="0"/>
              <a:t>b </a:t>
            </a:r>
            <a:r>
              <a:rPr lang="ja-JP" altLang="en-US" sz="1800" dirty="0"/>
              <a:t>は</a:t>
            </a:r>
            <a:r>
              <a:rPr lang="ja-JP" altLang="en-US" sz="1800" b="1" dirty="0"/>
              <a:t>バイアス</a:t>
            </a:r>
            <a:r>
              <a:rPr lang="ja-JP" altLang="en-US" sz="1800" dirty="0"/>
              <a:t>．</a:t>
            </a:r>
            <a:r>
              <a:rPr lang="ja-JP" altLang="en-US" sz="1800" b="1" dirty="0"/>
              <a:t>プラスや０やマイナスの数</a:t>
            </a:r>
            <a:r>
              <a:rPr lang="ja-JP" altLang="en-US" sz="1800" dirty="0"/>
              <a:t>）</a:t>
            </a:r>
            <a:endParaRPr kumimoji="1" lang="ja-JP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活性化関数の適用による出力値の取得</a:t>
            </a:r>
            <a:br>
              <a:rPr lang="en-US" altLang="ja-JP" sz="2400" b="1" u="sng" dirty="0">
                <a:solidFill>
                  <a:srgbClr val="FF0000"/>
                </a:solidFill>
                <a:latin typeface="Söhne"/>
              </a:rPr>
            </a:br>
            <a:r>
              <a:rPr lang="en-US" altLang="ja-JP" sz="1800" b="1" i="1" dirty="0">
                <a:latin typeface="Söhne"/>
              </a:rPr>
              <a:t>f</a:t>
            </a:r>
            <a:r>
              <a:rPr lang="en-US" altLang="ja-JP" sz="1800" b="1" dirty="0">
                <a:latin typeface="Söhne"/>
              </a:rPr>
              <a:t>(</a:t>
            </a: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b)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（</a:t>
            </a:r>
            <a:r>
              <a:rPr kumimoji="1" lang="en-US" altLang="ja-JP" sz="1800" b="1" i="1" dirty="0"/>
              <a:t>f</a:t>
            </a:r>
            <a:r>
              <a:rPr kumimoji="1" lang="ja-JP" altLang="en-US" sz="1800" b="1" dirty="0"/>
              <a:t> </a:t>
            </a:r>
            <a:r>
              <a:rPr kumimoji="1" lang="ja-JP" altLang="en-US" sz="1800" dirty="0"/>
              <a:t>は</a:t>
            </a:r>
            <a:r>
              <a:rPr kumimoji="1" lang="ja-JP" altLang="en-US" sz="1800" b="1" dirty="0"/>
              <a:t>活性化関数</a:t>
            </a:r>
            <a:r>
              <a:rPr kumimoji="1" lang="ja-JP" altLang="en-US" sz="1800" dirty="0"/>
              <a:t>）</a:t>
            </a: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1   2   3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4   5   6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7   8   9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1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2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3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4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5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6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7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8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9</a:t>
            </a:r>
            <a:r>
              <a:rPr kumimoji="1" lang="en-US" altLang="ja-JP" dirty="0"/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白黒の画像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（画素は </a:t>
            </a:r>
            <a:r>
              <a:rPr kumimoji="1" lang="en-US" altLang="ja-JP" dirty="0"/>
              <a:t>0</a:t>
            </a:r>
            <a:r>
              <a:rPr kumimoji="1" lang="ja-JP" altLang="en-US" dirty="0"/>
              <a:t> または </a:t>
            </a:r>
            <a:r>
              <a:rPr kumimoji="1" lang="en-US" altLang="ja-JP" dirty="0"/>
              <a:t>1</a:t>
            </a:r>
            <a:r>
              <a:rPr kumimoji="1" lang="ja-JP" altLang="en-US" dirty="0"/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677990" y="3705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重み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C9DCD9-444F-47D0-8BDA-0737F8F594EC}"/>
              </a:ext>
            </a:extLst>
          </p:cNvPr>
          <p:cNvSpPr txBox="1"/>
          <p:nvPr/>
        </p:nvSpPr>
        <p:spPr>
          <a:xfrm>
            <a:off x="2596402" y="4005429"/>
            <a:ext cx="409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/>
              <a:t>w1</a:t>
            </a:r>
            <a:r>
              <a:rPr kumimoji="1" lang="en-US" altLang="ja-JP" sz="1200" dirty="0"/>
              <a:t> </a:t>
            </a:r>
          </a:p>
          <a:p>
            <a:r>
              <a:rPr kumimoji="1" lang="en-US" altLang="ja-JP" sz="1200" dirty="0" err="1"/>
              <a:t>w2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w3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w4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w5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w6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w7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w8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w9</a:t>
            </a:r>
            <a:endParaRPr kumimoji="1" lang="ja-JP" altLang="en-US" dirty="0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5170038" y="355498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活性化関数</a:t>
            </a:r>
            <a:r>
              <a:rPr kumimoji="1" lang="ja-JP" altLang="en-US" sz="2000" dirty="0"/>
              <a:t>は</a:t>
            </a:r>
            <a:r>
              <a:rPr kumimoji="1" lang="ja-JP" altLang="en-US" sz="2000" u="sng" dirty="0"/>
              <a:t>さまざまな種類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04BB05-0CC7-4769-A5A2-7D20F8416EFA}"/>
              </a:ext>
            </a:extLst>
          </p:cNvPr>
          <p:cNvSpPr txBox="1"/>
          <p:nvPr/>
        </p:nvSpPr>
        <p:spPr>
          <a:xfrm>
            <a:off x="2598223" y="5734006"/>
            <a:ext cx="2722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合計は，</a:t>
            </a:r>
            <a:endParaRPr kumimoji="1" lang="en-US" altLang="ja-JP" dirty="0"/>
          </a:p>
          <a:p>
            <a:r>
              <a:rPr kumimoji="1" lang="en-US" altLang="ja-JP" sz="1600" dirty="0"/>
              <a:t>1 × </a:t>
            </a:r>
            <a:r>
              <a:rPr kumimoji="1" lang="en-US" altLang="ja-JP" sz="1600" dirty="0" err="1"/>
              <a:t>w1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w2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w3</a:t>
            </a:r>
            <a:r>
              <a:rPr kumimoji="1" lang="en-US" altLang="ja-JP" sz="1600" dirty="0"/>
              <a:t> +</a:t>
            </a:r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w4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w5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w6</a:t>
            </a:r>
            <a:r>
              <a:rPr kumimoji="1" lang="en-US" altLang="ja-JP" sz="1600" dirty="0"/>
              <a:t> +</a:t>
            </a:r>
            <a:endParaRPr kumimoji="1" lang="ja-JP" altLang="en-US" sz="1600" dirty="0"/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w7</a:t>
            </a:r>
            <a:r>
              <a:rPr kumimoji="1" lang="en-US" altLang="ja-JP" sz="1600" dirty="0"/>
              <a:t> + 0 × </a:t>
            </a:r>
            <a:r>
              <a:rPr kumimoji="1" lang="en-US" altLang="ja-JP" sz="1600" dirty="0" err="1"/>
              <a:t>w8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w9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F8EF42-16F2-2071-4394-209AA47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4" y="3890665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F8A734-9344-3B99-E47D-D15960B95687}"/>
              </a:ext>
            </a:extLst>
          </p:cNvPr>
          <p:cNvSpPr txBox="1"/>
          <p:nvPr/>
        </p:nvSpPr>
        <p:spPr>
          <a:xfrm>
            <a:off x="7160856" y="43630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8E9BE3-48B2-4A70-E289-30398EC46BBE}"/>
              </a:ext>
            </a:extLst>
          </p:cNvPr>
          <p:cNvSpPr txBox="1"/>
          <p:nvPr/>
        </p:nvSpPr>
        <p:spPr>
          <a:xfrm>
            <a:off x="7198141" y="547863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2011</a:t>
            </a:r>
            <a:r>
              <a:rPr kumimoji="1" lang="ja-JP" altLang="en-US" dirty="0"/>
              <a:t>年発表）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DCA6EB-60CE-4A12-F1F3-571BF2AFEEC6}"/>
              </a:ext>
            </a:extLst>
          </p:cNvPr>
          <p:cNvSpPr/>
          <p:nvPr/>
        </p:nvSpPr>
        <p:spPr>
          <a:xfrm>
            <a:off x="5505450" y="5286901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95E997-625B-99E1-4E94-6EF9AB595E18}"/>
              </a:ext>
            </a:extLst>
          </p:cNvPr>
          <p:cNvSpPr txBox="1"/>
          <p:nvPr/>
        </p:nvSpPr>
        <p:spPr>
          <a:xfrm>
            <a:off x="5294029" y="5366676"/>
            <a:ext cx="264880" cy="1071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0.9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0.8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0.7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0.6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0.5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0.4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0.3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0.2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0.1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290333-C8D6-C722-0838-D511C0BD1C82}"/>
              </a:ext>
            </a:extLst>
          </p:cNvPr>
          <p:cNvSpPr txBox="1"/>
          <p:nvPr/>
        </p:nvSpPr>
        <p:spPr>
          <a:xfrm>
            <a:off x="5457084" y="6356351"/>
            <a:ext cx="1632178" cy="14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-2.0     -1.5     -1.0     -0.5      0.0      0.5      1.0      1.5      2.0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96D0B52-1F20-05A4-5669-5CF982765B0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05450" y="6356351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BB2B60D-E3AD-226E-6869-551FE61B39A8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6312959" y="5286900"/>
            <a:ext cx="332316" cy="106945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構造のバリエーション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lang="ja-JP" altLang="en-US" sz="2400" b="1" u="sng" dirty="0">
                <a:solidFill>
                  <a:srgbClr val="FF0000"/>
                </a:solidFill>
              </a:rPr>
              <a:t>層構造</a:t>
            </a:r>
            <a:r>
              <a:rPr lang="ja-JP" altLang="en-US" sz="2400" u="sng" dirty="0">
                <a:solidFill>
                  <a:srgbClr val="FF0000"/>
                </a:solidFill>
              </a:rPr>
              <a:t>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全結合</a:t>
            </a:r>
            <a:r>
              <a:rPr lang="ja-JP" altLang="en-US" sz="2400" u="sng" dirty="0">
                <a:solidFill>
                  <a:srgbClr val="FF0000"/>
                </a:solidFill>
              </a:rPr>
              <a:t>のもの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最もシンプル</a:t>
            </a:r>
            <a:endParaRPr lang="en-US" altLang="ja-JP" sz="2400" b="1" dirty="0"/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層構造</a:t>
            </a:r>
            <a:r>
              <a:rPr lang="ja-JP" altLang="en-US" dirty="0"/>
              <a:t>：</a:t>
            </a:r>
            <a:r>
              <a:rPr lang="ja-JP" altLang="en-US" b="1" dirty="0"/>
              <a:t>前の層</a:t>
            </a:r>
            <a:r>
              <a:rPr lang="ja-JP" altLang="en-US" dirty="0">
                <a:solidFill>
                  <a:schemeClr val="tx1"/>
                </a:solidFill>
              </a:rPr>
              <a:t>から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受けとって</a:t>
            </a:r>
            <a:r>
              <a:rPr lang="ja-JP" altLang="en-US" dirty="0">
                <a:solidFill>
                  <a:schemeClr val="tx1"/>
                </a:solidFill>
              </a:rPr>
              <a:t>，</a:t>
            </a:r>
            <a:r>
              <a:rPr lang="ja-JP" altLang="en-US" b="1" dirty="0"/>
              <a:t>次の層</a:t>
            </a:r>
            <a:r>
              <a:rPr lang="ja-JP" altLang="en-US" dirty="0">
                <a:solidFill>
                  <a:schemeClr val="tx1"/>
                </a:solidFill>
              </a:rPr>
              <a:t>へ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渡す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全結合</a:t>
            </a:r>
            <a:r>
              <a:rPr lang="ja-JP" altLang="en-US" dirty="0">
                <a:solidFill>
                  <a:schemeClr val="tx1"/>
                </a:solidFill>
              </a:rPr>
              <a:t>：二層の間で，すべての</a:t>
            </a:r>
            <a:r>
              <a:rPr lang="ja-JP" altLang="en-US" b="1" dirty="0"/>
              <a:t>ユニット同士が結合</a:t>
            </a:r>
            <a:endParaRPr lang="en-US" altLang="ja-JP" b="1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〇 フィードバック，メモリなど複雑なものもある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05F0CA0-2461-1CF0-D61E-4D43E8F1D8D6}"/>
              </a:ext>
            </a:extLst>
          </p:cNvPr>
          <p:cNvGrpSpPr/>
          <p:nvPr/>
        </p:nvGrpSpPr>
        <p:grpSpPr>
          <a:xfrm>
            <a:off x="1160618" y="2604338"/>
            <a:ext cx="2348008" cy="1397447"/>
            <a:chOff x="2023646" y="3734046"/>
            <a:chExt cx="4813872" cy="290125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564ADB9-8BC7-9D69-96DF-E7F7F7405D3A}"/>
                </a:ext>
              </a:extLst>
            </p:cNvPr>
            <p:cNvSpPr/>
            <p:nvPr/>
          </p:nvSpPr>
          <p:spPr>
            <a:xfrm>
              <a:off x="2023646" y="3734050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0D891E3-C253-92BB-D110-409F905AE2B5}"/>
                </a:ext>
              </a:extLst>
            </p:cNvPr>
            <p:cNvSpPr/>
            <p:nvPr/>
          </p:nvSpPr>
          <p:spPr>
            <a:xfrm>
              <a:off x="2023646" y="4611905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0EF4AC2-D835-0A73-ED06-3EA8EDE4F25A}"/>
                </a:ext>
              </a:extLst>
            </p:cNvPr>
            <p:cNvSpPr/>
            <p:nvPr/>
          </p:nvSpPr>
          <p:spPr>
            <a:xfrm>
              <a:off x="3816883" y="3734048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B1907D8-5D18-72EE-6CE1-1CC117CC2918}"/>
                </a:ext>
              </a:extLst>
            </p:cNvPr>
            <p:cNvSpPr/>
            <p:nvPr/>
          </p:nvSpPr>
          <p:spPr>
            <a:xfrm>
              <a:off x="3816883" y="4503544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1F9E3DB-187D-9446-9400-D06A6E037276}"/>
                </a:ext>
              </a:extLst>
            </p:cNvPr>
            <p:cNvSpPr/>
            <p:nvPr/>
          </p:nvSpPr>
          <p:spPr>
            <a:xfrm>
              <a:off x="3816883" y="527304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37CF47-BF03-A93E-224C-F2837F25FA8E}"/>
                </a:ext>
              </a:extLst>
            </p:cNvPr>
            <p:cNvSpPr/>
            <p:nvPr/>
          </p:nvSpPr>
          <p:spPr>
            <a:xfrm>
              <a:off x="3816883" y="6042536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A88F6EE-B386-6CAD-9CB8-7A56987E939E}"/>
                </a:ext>
              </a:extLst>
            </p:cNvPr>
            <p:cNvSpPr/>
            <p:nvPr/>
          </p:nvSpPr>
          <p:spPr>
            <a:xfrm>
              <a:off x="6471157" y="373404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B52557-D14D-3ADE-6E4D-B7D2C1FB3125}"/>
                </a:ext>
              </a:extLst>
            </p:cNvPr>
            <p:cNvSpPr/>
            <p:nvPr/>
          </p:nvSpPr>
          <p:spPr>
            <a:xfrm>
              <a:off x="6471157" y="4520974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E20C402-8798-6081-F107-4CBFB3ABD284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2390007" y="4030431"/>
              <a:ext cx="14268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6C707B27-7193-4B79-5933-931511CD985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390007" y="4030433"/>
              <a:ext cx="1440594" cy="841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24131FA7-94C3-5CE5-41CC-354A310BDEBD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390007" y="4030435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047541D4-C7E9-80A2-1544-6E74C4059AD1}"/>
                </a:ext>
              </a:extLst>
            </p:cNvPr>
            <p:cNvCxnSpPr>
              <a:cxnSpLocks/>
            </p:cNvCxnSpPr>
            <p:nvPr/>
          </p:nvCxnSpPr>
          <p:spPr>
            <a:xfrm>
              <a:off x="2390007" y="4030437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53AA924-1A36-A2B4-B4ED-161264F4CAB1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2390007" y="4030439"/>
              <a:ext cx="1426876" cy="23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DB7A2C3-A189-ECE0-1743-28508C4D113A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2390007" y="4030431"/>
              <a:ext cx="1426876" cy="877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06F59C4A-6DE4-8265-695E-BAC3683B4C0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390007" y="4799927"/>
              <a:ext cx="1426876" cy="108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5F88DD48-0BBB-FF7C-4E73-553ED6326F0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390007" y="4908288"/>
              <a:ext cx="1426876" cy="66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00389BD7-378A-A03C-E5FE-009887DF70B0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2390007" y="4908288"/>
              <a:ext cx="1426876" cy="1430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B96522CC-5A62-4945-DA8D-6FFBC2F2E4B4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4183244" y="4030429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446DB79D-F2BB-F126-9D39-13BBB579428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040470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769F1B8-5729-70DE-35C9-C7A69564DE43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83244" y="4030429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3331A44A-5D7B-A666-41F5-7ED9003A914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750872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A6D0BFB0-7550-75DE-5E73-2E79A5A2F2D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71362" y="4030429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EA896A09-AE3D-E9C5-A181-DA1514270A2E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58453" y="4030429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5D3EAA4-3871-C9CB-BAC8-036E36F4E047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4183244" y="4817357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0473BC18-83D6-E2DA-920A-860D31DC726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4208035" y="4817357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F637F32-569B-02AE-7717-35537C55A598}"/>
              </a:ext>
            </a:extLst>
          </p:cNvPr>
          <p:cNvGrpSpPr/>
          <p:nvPr/>
        </p:nvGrpSpPr>
        <p:grpSpPr>
          <a:xfrm>
            <a:off x="1528269" y="4700083"/>
            <a:ext cx="2604282" cy="1590071"/>
            <a:chOff x="1520792" y="1443784"/>
            <a:chExt cx="3878979" cy="2314179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3579EE2-0003-1924-F143-74EA95FCF8BC}"/>
                </a:ext>
              </a:extLst>
            </p:cNvPr>
            <p:cNvSpPr/>
            <p:nvPr/>
          </p:nvSpPr>
          <p:spPr>
            <a:xfrm>
              <a:off x="1520792" y="1443789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37452DF-11F4-9C32-2877-069B08031C65}"/>
                </a:ext>
              </a:extLst>
            </p:cNvPr>
            <p:cNvSpPr/>
            <p:nvPr/>
          </p:nvSpPr>
          <p:spPr>
            <a:xfrm>
              <a:off x="2645343" y="1443788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E193AE9-AED6-ABBA-08A3-B611EEEBD653}"/>
                </a:ext>
              </a:extLst>
            </p:cNvPr>
            <p:cNvSpPr/>
            <p:nvPr/>
          </p:nvSpPr>
          <p:spPr>
            <a:xfrm>
              <a:off x="3739013" y="14437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02F931D-0652-4FC6-BCCC-649ABD33EDB3}"/>
                </a:ext>
              </a:extLst>
            </p:cNvPr>
            <p:cNvSpPr/>
            <p:nvPr/>
          </p:nvSpPr>
          <p:spPr>
            <a:xfrm>
              <a:off x="4894445" y="1443786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6C93656-CB42-97AB-FC28-FE05634BADCB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 flipV="1">
              <a:off x="2026118" y="222584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E43A712-F724-EA76-FAFE-F89D5166469C}"/>
                </a:ext>
              </a:extLst>
            </p:cNvPr>
            <p:cNvCxnSpPr/>
            <p:nvPr/>
          </p:nvCxnSpPr>
          <p:spPr>
            <a:xfrm flipV="1">
              <a:off x="3119788" y="2225837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8000D69-11DA-F00C-7624-2ED88D37B0DB}"/>
                </a:ext>
              </a:extLst>
            </p:cNvPr>
            <p:cNvCxnSpPr/>
            <p:nvPr/>
          </p:nvCxnSpPr>
          <p:spPr>
            <a:xfrm flipV="1">
              <a:off x="4275220" y="22258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620E8FB5-EBC0-BE2B-C389-626FAFC6557F}"/>
                </a:ext>
              </a:extLst>
            </p:cNvPr>
            <p:cNvSpPr txBox="1"/>
            <p:nvPr/>
          </p:nvSpPr>
          <p:spPr>
            <a:xfrm flipH="1">
              <a:off x="1958339" y="2230322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A515132-A81A-0B2B-A4EC-E262E7F0819F}"/>
                </a:ext>
              </a:extLst>
            </p:cNvPr>
            <p:cNvSpPr txBox="1"/>
            <p:nvPr/>
          </p:nvSpPr>
          <p:spPr>
            <a:xfrm flipH="1">
              <a:off x="3114574" y="2225836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9119C0E3-0D1E-6B9D-34E5-22A14FA30690}"/>
                </a:ext>
              </a:extLst>
            </p:cNvPr>
            <p:cNvSpPr txBox="1"/>
            <p:nvPr/>
          </p:nvSpPr>
          <p:spPr>
            <a:xfrm flipH="1">
              <a:off x="4270809" y="2221350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50" name="フリーフォーム 18">
              <a:extLst>
                <a:ext uri="{FF2B5EF4-FFF2-40B4-BE49-F238E27FC236}">
                  <a16:creationId xmlns:a16="http://schemas.microsoft.com/office/drawing/2014/main" id="{772F6B76-D787-0FE6-F7D1-07C520E32D61}"/>
                </a:ext>
              </a:extLst>
            </p:cNvPr>
            <p:cNvSpPr/>
            <p:nvPr/>
          </p:nvSpPr>
          <p:spPr>
            <a:xfrm>
              <a:off x="2714741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フリーフォーム 19">
              <a:extLst>
                <a:ext uri="{FF2B5EF4-FFF2-40B4-BE49-F238E27FC236}">
                  <a16:creationId xmlns:a16="http://schemas.microsoft.com/office/drawing/2014/main" id="{E1A81DC6-5318-27EA-723A-4E9755175C4B}"/>
                </a:ext>
              </a:extLst>
            </p:cNvPr>
            <p:cNvSpPr/>
            <p:nvPr/>
          </p:nvSpPr>
          <p:spPr>
            <a:xfrm>
              <a:off x="3800775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D0BA038-0464-0F28-6FB8-3C50D4DD550D}"/>
                </a:ext>
              </a:extLst>
            </p:cNvPr>
            <p:cNvSpPr txBox="1"/>
            <p:nvPr/>
          </p:nvSpPr>
          <p:spPr>
            <a:xfrm>
              <a:off x="1750166" y="3220440"/>
              <a:ext cx="2681766" cy="537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B004361-8B8D-7D69-8BF7-442540D73AA8}"/>
              </a:ext>
            </a:extLst>
          </p:cNvPr>
          <p:cNvSpPr txBox="1"/>
          <p:nvPr/>
        </p:nvSpPr>
        <p:spPr>
          <a:xfrm>
            <a:off x="2332862" y="6321176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RNN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4743ACB-9960-4D4F-D317-49F3F5950919}"/>
              </a:ext>
            </a:extLst>
          </p:cNvPr>
          <p:cNvGrpSpPr/>
          <p:nvPr/>
        </p:nvGrpSpPr>
        <p:grpSpPr>
          <a:xfrm>
            <a:off x="4868867" y="4700083"/>
            <a:ext cx="3021685" cy="1601794"/>
            <a:chOff x="1520792" y="4490179"/>
            <a:chExt cx="3915727" cy="2288769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2F2DA3C-71EF-2A1D-0F91-EE0D258E2B89}"/>
                </a:ext>
              </a:extLst>
            </p:cNvPr>
            <p:cNvSpPr/>
            <p:nvPr/>
          </p:nvSpPr>
          <p:spPr>
            <a:xfrm>
              <a:off x="1520792" y="44901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F0457E4-912C-4993-247E-F6FCE2F8A854}"/>
                </a:ext>
              </a:extLst>
            </p:cNvPr>
            <p:cNvSpPr/>
            <p:nvPr/>
          </p:nvSpPr>
          <p:spPr>
            <a:xfrm>
              <a:off x="2645343" y="4490183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4474E97-086F-CDEF-84DD-FE9A0171C53C}"/>
                </a:ext>
              </a:extLst>
            </p:cNvPr>
            <p:cNvSpPr/>
            <p:nvPr/>
          </p:nvSpPr>
          <p:spPr>
            <a:xfrm>
              <a:off x="3739013" y="4490179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AEF5D5D-A126-BB3F-E729-94700CADDBAC}"/>
                </a:ext>
              </a:extLst>
            </p:cNvPr>
            <p:cNvSpPr/>
            <p:nvPr/>
          </p:nvSpPr>
          <p:spPr>
            <a:xfrm>
              <a:off x="4894445" y="4490181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7B5D17C8-A98A-1AB0-8F08-6A55A1F3A8C8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 flipV="1">
              <a:off x="2026118" y="52722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8AD55C87-FF59-ADCE-D11E-46FBC7BB3576}"/>
                </a:ext>
              </a:extLst>
            </p:cNvPr>
            <p:cNvCxnSpPr/>
            <p:nvPr/>
          </p:nvCxnSpPr>
          <p:spPr>
            <a:xfrm flipV="1">
              <a:off x="3119788" y="5272232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3E63C5B-46AD-D1BD-36EF-9326E32715A6}"/>
                </a:ext>
              </a:extLst>
            </p:cNvPr>
            <p:cNvCxnSpPr/>
            <p:nvPr/>
          </p:nvCxnSpPr>
          <p:spPr>
            <a:xfrm flipV="1">
              <a:off x="4275220" y="527223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64C8D4B-2A12-C21A-BD0C-E86C137D739B}"/>
                </a:ext>
              </a:extLst>
            </p:cNvPr>
            <p:cNvSpPr txBox="1"/>
            <p:nvPr/>
          </p:nvSpPr>
          <p:spPr>
            <a:xfrm flipH="1">
              <a:off x="1958338" y="5276717"/>
              <a:ext cx="1129766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8A66B76-C206-7FB2-5CDA-76BFB37A39F5}"/>
                </a:ext>
              </a:extLst>
            </p:cNvPr>
            <p:cNvSpPr txBox="1"/>
            <p:nvPr/>
          </p:nvSpPr>
          <p:spPr>
            <a:xfrm flipH="1">
              <a:off x="3114574" y="5272231"/>
              <a:ext cx="1110493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7C1BF55-3AC1-F474-351B-109D171F9710}"/>
                </a:ext>
              </a:extLst>
            </p:cNvPr>
            <p:cNvSpPr txBox="1"/>
            <p:nvPr/>
          </p:nvSpPr>
          <p:spPr>
            <a:xfrm flipH="1">
              <a:off x="4270808" y="5267744"/>
              <a:ext cx="963329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5" name="フリーフォーム 32">
              <a:extLst>
                <a:ext uri="{FF2B5EF4-FFF2-40B4-BE49-F238E27FC236}">
                  <a16:creationId xmlns:a16="http://schemas.microsoft.com/office/drawing/2014/main" id="{D230063D-B9C6-0E72-3D57-F7C634AF7DCA}"/>
                </a:ext>
              </a:extLst>
            </p:cNvPr>
            <p:cNvSpPr/>
            <p:nvPr/>
          </p:nvSpPr>
          <p:spPr>
            <a:xfrm>
              <a:off x="2714741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フリーフォーム 33">
              <a:extLst>
                <a:ext uri="{FF2B5EF4-FFF2-40B4-BE49-F238E27FC236}">
                  <a16:creationId xmlns:a16="http://schemas.microsoft.com/office/drawing/2014/main" id="{85506EC9-F0A1-D277-510B-E28D89D5FEF5}"/>
                </a:ext>
              </a:extLst>
            </p:cNvPr>
            <p:cNvSpPr/>
            <p:nvPr/>
          </p:nvSpPr>
          <p:spPr>
            <a:xfrm>
              <a:off x="3800775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6D78A2D-C08E-1BB9-E0EA-8C4B687411FE}"/>
                </a:ext>
              </a:extLst>
            </p:cNvPr>
            <p:cNvSpPr txBox="1"/>
            <p:nvPr/>
          </p:nvSpPr>
          <p:spPr>
            <a:xfrm>
              <a:off x="1750165" y="6266835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91D7E9F9-E6D6-2688-E189-FA27BC54949D}"/>
                </a:ext>
              </a:extLst>
            </p:cNvPr>
            <p:cNvSpPr txBox="1"/>
            <p:nvPr/>
          </p:nvSpPr>
          <p:spPr>
            <a:xfrm>
              <a:off x="3493664" y="6339172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444A356-ABD0-AEB9-7FF4-35469E4A7E09}"/>
                </a:ext>
              </a:extLst>
            </p:cNvPr>
            <p:cNvSpPr txBox="1"/>
            <p:nvPr/>
          </p:nvSpPr>
          <p:spPr>
            <a:xfrm flipH="1">
              <a:off x="2365260" y="5484780"/>
              <a:ext cx="1520665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メモリユニット付き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01C8179-449D-2B3A-3AB9-224EFEDA9A25}"/>
                </a:ext>
              </a:extLst>
            </p:cNvPr>
            <p:cNvSpPr txBox="1"/>
            <p:nvPr/>
          </p:nvSpPr>
          <p:spPr>
            <a:xfrm flipH="1">
              <a:off x="3665742" y="5475389"/>
              <a:ext cx="1658446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メモリユニット付き</a:t>
              </a: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FDB8332-11CD-F996-9F4C-1D02BAD38EB8}"/>
              </a:ext>
            </a:extLst>
          </p:cNvPr>
          <p:cNvSpPr txBox="1"/>
          <p:nvPr/>
        </p:nvSpPr>
        <p:spPr>
          <a:xfrm>
            <a:off x="6152294" y="6338701"/>
            <a:ext cx="86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LSTM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9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同じ種類のユニット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82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全結合のニューラルネットワーク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71518" y="5201976"/>
            <a:ext cx="725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全結合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２つの層の間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すべてのユニット同士が結合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１つのユニットの出力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は，次の層の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すべてのユニットに影響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08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8672" y="1027612"/>
            <a:ext cx="6765328" cy="43316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ニューラルネットワークの基礎を説明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機械学習の目的、ニューラルネットワークの仕組み、学習の原理など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畳み込みについても基本的な操作から応用まで学べる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数式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、サンプルコードを適所に交えることで、理論と実践の両面から理解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を深める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012FC-372D-D614-6ED1-C86445F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ニューラルネットワークが多様に利用できる原理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04C27-069C-BBB8-6D6F-4A3F41B3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91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望みの出力が得らえる</a:t>
            </a:r>
            <a:r>
              <a:rPr kumimoji="1" lang="ja-JP" altLang="en-US" sz="2400" dirty="0"/>
              <a:t>ように，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重み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バイアスを調整</a:t>
            </a:r>
          </a:p>
          <a:p>
            <a:r>
              <a:rPr kumimoji="1" lang="ja-JP" altLang="en-US" sz="2400" dirty="0"/>
              <a:t>このとき，結合のさせ方，ユニット数，ユニットの種類などは</a:t>
            </a:r>
            <a:r>
              <a:rPr kumimoji="1" lang="ja-JP" altLang="en-US" sz="2400" b="1" dirty="0"/>
              <a:t>変化させない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5D28D5-E964-3BC7-851D-05F336E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1A04F3-0C09-E3F2-48FC-9CB4441D62C8}"/>
              </a:ext>
            </a:extLst>
          </p:cNvPr>
          <p:cNvSpPr/>
          <p:nvPr/>
        </p:nvSpPr>
        <p:spPr>
          <a:xfrm>
            <a:off x="22234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769A69-A39B-6AD2-C435-D94FF1A613C6}"/>
              </a:ext>
            </a:extLst>
          </p:cNvPr>
          <p:cNvSpPr/>
          <p:nvPr/>
        </p:nvSpPr>
        <p:spPr>
          <a:xfrm>
            <a:off x="55889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CBF23-9EE2-9128-650D-6549FC2D21D2}"/>
              </a:ext>
            </a:extLst>
          </p:cNvPr>
          <p:cNvSpPr txBox="1"/>
          <p:nvPr/>
        </p:nvSpPr>
        <p:spPr>
          <a:xfrm>
            <a:off x="437920" y="53092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BBDB35-CE71-29C8-F468-249A1AF52E4B}"/>
              </a:ext>
            </a:extLst>
          </p:cNvPr>
          <p:cNvSpPr/>
          <p:nvPr/>
        </p:nvSpPr>
        <p:spPr>
          <a:xfrm>
            <a:off x="222348" y="339283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584773-9899-ADA5-346B-CD638B9E9DD5}"/>
              </a:ext>
            </a:extLst>
          </p:cNvPr>
          <p:cNvSpPr/>
          <p:nvPr/>
        </p:nvSpPr>
        <p:spPr>
          <a:xfrm>
            <a:off x="558898" y="339283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7FBCA5-C163-FCCD-8150-3CD20B1A91C8}"/>
              </a:ext>
            </a:extLst>
          </p:cNvPr>
          <p:cNvSpPr/>
          <p:nvPr/>
        </p:nvSpPr>
        <p:spPr>
          <a:xfrm>
            <a:off x="22234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2CF6A6-E26F-AAD4-6BF2-030A8191CC6F}"/>
              </a:ext>
            </a:extLst>
          </p:cNvPr>
          <p:cNvSpPr/>
          <p:nvPr/>
        </p:nvSpPr>
        <p:spPr>
          <a:xfrm>
            <a:off x="55889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CDA66-2840-32C4-D977-AA067CBB0C8F}"/>
              </a:ext>
            </a:extLst>
          </p:cNvPr>
          <p:cNvSpPr/>
          <p:nvPr/>
        </p:nvSpPr>
        <p:spPr>
          <a:xfrm>
            <a:off x="546752" y="411966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16827-69B1-E8C1-F01A-283DD410D8D7}"/>
              </a:ext>
            </a:extLst>
          </p:cNvPr>
          <p:cNvSpPr/>
          <p:nvPr/>
        </p:nvSpPr>
        <p:spPr>
          <a:xfrm>
            <a:off x="212499" y="410685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A38EE7-A1BE-255F-272E-73A1C25C6401}"/>
              </a:ext>
            </a:extLst>
          </p:cNvPr>
          <p:cNvSpPr txBox="1"/>
          <p:nvPr/>
        </p:nvSpPr>
        <p:spPr>
          <a:xfrm>
            <a:off x="1533176" y="5315361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望みの</a:t>
            </a:r>
            <a:endParaRPr kumimoji="1" lang="en-US" altLang="ja-JP" sz="2400" dirty="0"/>
          </a:p>
          <a:p>
            <a:r>
              <a:rPr kumimoji="1" lang="ja-JP" altLang="en-US" sz="2400" dirty="0"/>
              <a:t>出力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092DD1-CEC8-B8A9-6015-AF02D1DB4329}"/>
              </a:ext>
            </a:extLst>
          </p:cNvPr>
          <p:cNvSpPr txBox="1"/>
          <p:nvPr/>
        </p:nvSpPr>
        <p:spPr>
          <a:xfrm>
            <a:off x="927882" y="257991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EEA430-C6D9-FE6E-C7C1-14F65ACBF547}"/>
              </a:ext>
            </a:extLst>
          </p:cNvPr>
          <p:cNvSpPr txBox="1"/>
          <p:nvPr/>
        </p:nvSpPr>
        <p:spPr>
          <a:xfrm>
            <a:off x="927882" y="335959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4AFB33-07C3-38E2-0774-CAF3DFE00822}"/>
              </a:ext>
            </a:extLst>
          </p:cNvPr>
          <p:cNvSpPr txBox="1"/>
          <p:nvPr/>
        </p:nvSpPr>
        <p:spPr>
          <a:xfrm>
            <a:off x="927882" y="405032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A43314-FBF0-57BD-12C1-7532F8E5800F}"/>
              </a:ext>
            </a:extLst>
          </p:cNvPr>
          <p:cNvSpPr txBox="1"/>
          <p:nvPr/>
        </p:nvSpPr>
        <p:spPr>
          <a:xfrm>
            <a:off x="927882" y="479825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C9F57C2-7F55-FA69-1D51-169EA708494A}"/>
              </a:ext>
            </a:extLst>
          </p:cNvPr>
          <p:cNvSpPr/>
          <p:nvPr/>
        </p:nvSpPr>
        <p:spPr>
          <a:xfrm>
            <a:off x="3806177" y="2793910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B4FF80-46E4-304E-942A-8B7F551ED05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52274" y="2901204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7EE68E8-D380-DE80-6AF4-A6F5799B6ABD}"/>
              </a:ext>
            </a:extLst>
          </p:cNvPr>
          <p:cNvCxnSpPr>
            <a:cxnSpLocks/>
          </p:cNvCxnSpPr>
          <p:nvPr/>
        </p:nvCxnSpPr>
        <p:spPr>
          <a:xfrm flipV="1">
            <a:off x="2709463" y="3077117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57F665-8BAC-D2A9-E4F6-921D92796252}"/>
              </a:ext>
            </a:extLst>
          </p:cNvPr>
          <p:cNvSpPr txBox="1"/>
          <p:nvPr/>
        </p:nvSpPr>
        <p:spPr>
          <a:xfrm>
            <a:off x="3542597" y="34125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ユニット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012516-3587-5324-5416-BF175D4EC37A}"/>
              </a:ext>
            </a:extLst>
          </p:cNvPr>
          <p:cNvSpPr txBox="1"/>
          <p:nvPr/>
        </p:nvSpPr>
        <p:spPr>
          <a:xfrm>
            <a:off x="2784287" y="2590719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73ABFD6-A312-8532-3E57-02181179FB52}"/>
              </a:ext>
            </a:extLst>
          </p:cNvPr>
          <p:cNvCxnSpPr>
            <a:cxnSpLocks/>
            <a:stCxn id="19" idx="6"/>
            <a:endCxn id="33" idx="2"/>
          </p:cNvCxnSpPr>
          <p:nvPr/>
        </p:nvCxnSpPr>
        <p:spPr>
          <a:xfrm>
            <a:off x="4424244" y="3077115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AA6C3A-E1F9-53F0-E53F-BEB6CE1DF46C}"/>
              </a:ext>
            </a:extLst>
          </p:cNvPr>
          <p:cNvSpPr txBox="1"/>
          <p:nvPr/>
        </p:nvSpPr>
        <p:spPr>
          <a:xfrm>
            <a:off x="2940122" y="23292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345CAF8-2884-537B-82DA-B545D1D23475}"/>
              </a:ext>
            </a:extLst>
          </p:cNvPr>
          <p:cNvSpPr/>
          <p:nvPr/>
        </p:nvSpPr>
        <p:spPr>
          <a:xfrm>
            <a:off x="3865745" y="530447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56F6B86-077B-73A4-A044-D657FDFBB53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811842" y="5411771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C31E8B4-1C92-93C9-5244-9465EE900B47}"/>
              </a:ext>
            </a:extLst>
          </p:cNvPr>
          <p:cNvCxnSpPr>
            <a:cxnSpLocks/>
          </p:cNvCxnSpPr>
          <p:nvPr/>
        </p:nvCxnSpPr>
        <p:spPr>
          <a:xfrm flipV="1">
            <a:off x="2769031" y="5587684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FF8B81E-2852-F28A-E018-FA5384593D1C}"/>
              </a:ext>
            </a:extLst>
          </p:cNvPr>
          <p:cNvSpPr txBox="1"/>
          <p:nvPr/>
        </p:nvSpPr>
        <p:spPr>
          <a:xfrm>
            <a:off x="3602165" y="59231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ユニット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CC234C-A89D-9E05-26D2-FA845D7AAA14}"/>
              </a:ext>
            </a:extLst>
          </p:cNvPr>
          <p:cNvSpPr txBox="1"/>
          <p:nvPr/>
        </p:nvSpPr>
        <p:spPr>
          <a:xfrm>
            <a:off x="2843855" y="5101286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6D095EE-9F3C-2D11-BD42-AA13FB2B76E5}"/>
              </a:ext>
            </a:extLst>
          </p:cNvPr>
          <p:cNvCxnSpPr>
            <a:cxnSpLocks/>
            <a:stCxn id="26" idx="6"/>
            <a:endCxn id="33" idx="2"/>
          </p:cNvCxnSpPr>
          <p:nvPr/>
        </p:nvCxnSpPr>
        <p:spPr>
          <a:xfrm flipV="1">
            <a:off x="4483812" y="4308127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A6EBCF-C312-30FC-B763-67FA8B0A83AB}"/>
              </a:ext>
            </a:extLst>
          </p:cNvPr>
          <p:cNvSpPr txBox="1"/>
          <p:nvPr/>
        </p:nvSpPr>
        <p:spPr>
          <a:xfrm>
            <a:off x="2999690" y="4773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0FC8539-E143-6DC3-656F-4262081EE3B2}"/>
              </a:ext>
            </a:extLst>
          </p:cNvPr>
          <p:cNvSpPr/>
          <p:nvPr/>
        </p:nvSpPr>
        <p:spPr>
          <a:xfrm>
            <a:off x="5433727" y="402492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AE0B08-F3DA-88CF-2CE4-1C04FB73BF29}"/>
              </a:ext>
            </a:extLst>
          </p:cNvPr>
          <p:cNvSpPr txBox="1"/>
          <p:nvPr/>
        </p:nvSpPr>
        <p:spPr>
          <a:xfrm>
            <a:off x="4905438" y="22600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活性化関数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4D12943-3B0F-48B9-B854-46EEDBABE267}"/>
              </a:ext>
            </a:extLst>
          </p:cNvPr>
          <p:cNvGrpSpPr/>
          <p:nvPr/>
        </p:nvGrpSpPr>
        <p:grpSpPr>
          <a:xfrm>
            <a:off x="4507116" y="2658362"/>
            <a:ext cx="3186479" cy="923330"/>
            <a:chOff x="5722270" y="1627233"/>
            <a:chExt cx="3186479" cy="92333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50B576A-1BCB-616D-0FF6-F4A15D47B298}"/>
                </a:ext>
              </a:extLst>
            </p:cNvPr>
            <p:cNvSpPr txBox="1"/>
            <p:nvPr/>
          </p:nvSpPr>
          <p:spPr>
            <a:xfrm>
              <a:off x="7800753" y="1627233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b="1" dirty="0"/>
                <a:t>バイアス</a:t>
              </a:r>
              <a:endParaRPr kumimoji="1" lang="en-US" altLang="ja-JP" b="1" dirty="0"/>
            </a:p>
            <a:p>
              <a:r>
                <a:rPr kumimoji="1" lang="ja-JP" altLang="en-US" b="1" dirty="0"/>
                <a:t>は </a:t>
              </a:r>
              <a:r>
                <a:rPr kumimoji="1" lang="en-US" altLang="ja-JP" b="1" dirty="0"/>
                <a:t>0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01247D6-4637-FF7C-6F00-E27242BEEAD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85F319D-81D6-B943-F2C0-0F6AA170C413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436E0DA-C4C1-92A3-F202-67CDC10C052F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3318609-2501-954D-7A37-EAB67B63CE40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A288ED5-517F-9716-F5B1-0A93DBC7122A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3E4DA3F-4530-0AFA-2C37-01368DE6ACE8}"/>
              </a:ext>
            </a:extLst>
          </p:cNvPr>
          <p:cNvSpPr txBox="1"/>
          <p:nvPr/>
        </p:nvSpPr>
        <p:spPr>
          <a:xfrm>
            <a:off x="5088678" y="361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336FED-2077-B66F-B489-173F2687220B}"/>
              </a:ext>
            </a:extLst>
          </p:cNvPr>
          <p:cNvSpPr txBox="1"/>
          <p:nvPr/>
        </p:nvSpPr>
        <p:spPr>
          <a:xfrm>
            <a:off x="4888391" y="3543470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27DD14-D047-E1D8-D0B7-95A0868CD30D}"/>
              </a:ext>
            </a:extLst>
          </p:cNvPr>
          <p:cNvSpPr txBox="1"/>
          <p:nvPr/>
        </p:nvSpPr>
        <p:spPr>
          <a:xfrm>
            <a:off x="6570374" y="59866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-1 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BD7ECC8-BE02-2BEC-CC4C-15F776D4B64B}"/>
              </a:ext>
            </a:extLst>
          </p:cNvPr>
          <p:cNvSpPr/>
          <p:nvPr/>
        </p:nvSpPr>
        <p:spPr>
          <a:xfrm>
            <a:off x="4892224" y="58765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14AD04-AF42-990C-E21A-01BCC0D47FF0}"/>
              </a:ext>
            </a:extLst>
          </p:cNvPr>
          <p:cNvSpPr txBox="1"/>
          <p:nvPr/>
        </p:nvSpPr>
        <p:spPr>
          <a:xfrm>
            <a:off x="4560267" y="58765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98A368-37EA-E968-5949-E1BF198C9078}"/>
              </a:ext>
            </a:extLst>
          </p:cNvPr>
          <p:cNvSpPr txBox="1"/>
          <p:nvPr/>
        </p:nvSpPr>
        <p:spPr>
          <a:xfrm>
            <a:off x="4806583" y="64977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C4E27A0-5E3A-33F9-4F98-7EFE87380E86}"/>
              </a:ext>
            </a:extLst>
          </p:cNvPr>
          <p:cNvCxnSpPr>
            <a:cxnSpLocks/>
          </p:cNvCxnSpPr>
          <p:nvPr/>
        </p:nvCxnSpPr>
        <p:spPr>
          <a:xfrm>
            <a:off x="4892224" y="6422810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8FBDA16-1C0D-9FFE-1D15-AF069D195605}"/>
              </a:ext>
            </a:extLst>
          </p:cNvPr>
          <p:cNvCxnSpPr>
            <a:cxnSpLocks/>
          </p:cNvCxnSpPr>
          <p:nvPr/>
        </p:nvCxnSpPr>
        <p:spPr>
          <a:xfrm flipV="1">
            <a:off x="6048352" y="5986679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69948A-CE64-9A06-AA53-A861AD61FF03}"/>
              </a:ext>
            </a:extLst>
          </p:cNvPr>
          <p:cNvSpPr txBox="1"/>
          <p:nvPr/>
        </p:nvSpPr>
        <p:spPr>
          <a:xfrm>
            <a:off x="8036004" y="398981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+1</a:t>
            </a:r>
            <a:endParaRPr kumimoji="1" lang="en-US" altLang="ja-JP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3CA2BEA-BAC5-459B-3449-12FE59C51C9C}"/>
              </a:ext>
            </a:extLst>
          </p:cNvPr>
          <p:cNvSpPr/>
          <p:nvPr/>
        </p:nvSpPr>
        <p:spPr>
          <a:xfrm>
            <a:off x="6357854" y="387965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F1439B0-13B8-98CB-43EC-C806B34C66FD}"/>
              </a:ext>
            </a:extLst>
          </p:cNvPr>
          <p:cNvSpPr txBox="1"/>
          <p:nvPr/>
        </p:nvSpPr>
        <p:spPr>
          <a:xfrm>
            <a:off x="6025897" y="387965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C06B288-D11E-9977-3014-4CB851D41DF8}"/>
              </a:ext>
            </a:extLst>
          </p:cNvPr>
          <p:cNvSpPr txBox="1"/>
          <p:nvPr/>
        </p:nvSpPr>
        <p:spPr>
          <a:xfrm>
            <a:off x="6272213" y="450084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5BCFE47-1549-56CE-5453-2E6DCC13364F}"/>
              </a:ext>
            </a:extLst>
          </p:cNvPr>
          <p:cNvCxnSpPr>
            <a:cxnSpLocks/>
          </p:cNvCxnSpPr>
          <p:nvPr/>
        </p:nvCxnSpPr>
        <p:spPr>
          <a:xfrm>
            <a:off x="6357854" y="4425945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244FDC7-856E-396E-F411-1280DB33B1EF}"/>
              </a:ext>
            </a:extLst>
          </p:cNvPr>
          <p:cNvCxnSpPr>
            <a:cxnSpLocks/>
          </p:cNvCxnSpPr>
          <p:nvPr/>
        </p:nvCxnSpPr>
        <p:spPr>
          <a:xfrm flipV="1">
            <a:off x="6835420" y="3892287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537205C-6185-59B4-C082-8EBDAC6D627F}"/>
              </a:ext>
            </a:extLst>
          </p:cNvPr>
          <p:cNvSpPr txBox="1"/>
          <p:nvPr/>
        </p:nvSpPr>
        <p:spPr>
          <a:xfrm>
            <a:off x="188034" y="216767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1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7D1A0-5FFA-D1A5-5A9A-E12F8A79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7B13B3-3ABB-797C-B54F-568E520B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https://trinket.io/python/8a0eed74c9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96F77-E95F-FDCB-7DD5-608B5D3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B73A7E-29FD-5E1B-602F-2F184DF4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6" y="1631208"/>
            <a:ext cx="7247248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56E89C-E6B2-07BE-B9D0-B763E21F1516}"/>
              </a:ext>
            </a:extLst>
          </p:cNvPr>
          <p:cNvSpPr/>
          <p:nvPr/>
        </p:nvSpPr>
        <p:spPr>
          <a:xfrm>
            <a:off x="5014112" y="3708846"/>
            <a:ext cx="2076175" cy="957678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B94F9C-7C40-9989-92C5-A607DE3DCB4F}"/>
              </a:ext>
            </a:extLst>
          </p:cNvPr>
          <p:cNvSpPr/>
          <p:nvPr/>
        </p:nvSpPr>
        <p:spPr>
          <a:xfrm>
            <a:off x="2412474" y="2419808"/>
            <a:ext cx="2076175" cy="1280441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4018EA-FAA9-F229-3726-440773718578}"/>
              </a:ext>
            </a:extLst>
          </p:cNvPr>
          <p:cNvSpPr/>
          <p:nvPr/>
        </p:nvSpPr>
        <p:spPr>
          <a:xfrm>
            <a:off x="2508936" y="4964984"/>
            <a:ext cx="2010036" cy="923326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F10C91F-04CD-49C2-A058-B57B6070939A}"/>
              </a:ext>
            </a:extLst>
          </p:cNvPr>
          <p:cNvSpPr/>
          <p:nvPr/>
        </p:nvSpPr>
        <p:spPr>
          <a:xfrm>
            <a:off x="12866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46521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A78D9A8-9E60-4401-AA33-6BC4BDFDF3DE}"/>
              </a:ext>
            </a:extLst>
          </p:cNvPr>
          <p:cNvSpPr/>
          <p:nvPr/>
        </p:nvSpPr>
        <p:spPr>
          <a:xfrm>
            <a:off x="128667" y="2481301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F102FCA-AFE1-45B9-AC8C-5A4F030B549A}"/>
              </a:ext>
            </a:extLst>
          </p:cNvPr>
          <p:cNvSpPr/>
          <p:nvPr/>
        </p:nvSpPr>
        <p:spPr>
          <a:xfrm>
            <a:off x="465217" y="248130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2866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46521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CB82A1-2978-4A09-83EF-EA070E45F5C4}"/>
              </a:ext>
            </a:extLst>
          </p:cNvPr>
          <p:cNvSpPr/>
          <p:nvPr/>
        </p:nvSpPr>
        <p:spPr>
          <a:xfrm>
            <a:off x="453071" y="321093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6DF0032-43AF-4104-9A9F-56675AE24963}"/>
              </a:ext>
            </a:extLst>
          </p:cNvPr>
          <p:cNvSpPr/>
          <p:nvPr/>
        </p:nvSpPr>
        <p:spPr>
          <a:xfrm>
            <a:off x="127049" y="321093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F8C7C20-32B7-46BF-B596-145369A9A1DF}"/>
              </a:ext>
            </a:extLst>
          </p:cNvPr>
          <p:cNvSpPr txBox="1"/>
          <p:nvPr/>
        </p:nvSpPr>
        <p:spPr>
          <a:xfrm>
            <a:off x="834201" y="166837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2E7C518-6C1D-4E9F-B560-2845C1662B35}"/>
              </a:ext>
            </a:extLst>
          </p:cNvPr>
          <p:cNvSpPr txBox="1"/>
          <p:nvPr/>
        </p:nvSpPr>
        <p:spPr>
          <a:xfrm>
            <a:off x="834201" y="24480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6506928-A712-490A-97A8-8CDD73E47823}"/>
              </a:ext>
            </a:extLst>
          </p:cNvPr>
          <p:cNvSpPr txBox="1"/>
          <p:nvPr/>
        </p:nvSpPr>
        <p:spPr>
          <a:xfrm>
            <a:off x="834201" y="31387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34201" y="388672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712496" y="188237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2658593" y="198966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2615782" y="216558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664508" y="1666300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330563" y="216558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3771989" y="398345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2718086" y="409074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2655527" y="4313200"/>
            <a:ext cx="1142729" cy="236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2772413" y="3859277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390056" y="3396592"/>
            <a:ext cx="949990" cy="870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340046" y="311338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4413435" y="1829168"/>
            <a:ext cx="3632667" cy="789249"/>
            <a:chOff x="5722270" y="1709574"/>
            <a:chExt cx="3632667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dirty="0"/>
                <a:t>バイアスは０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48AEDE34-406A-4D54-9806-CA77751FC2FB}"/>
              </a:ext>
            </a:extLst>
          </p:cNvPr>
          <p:cNvSpPr/>
          <p:nvPr/>
        </p:nvSpPr>
        <p:spPr>
          <a:xfrm>
            <a:off x="4798543" y="496498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650E61F-35DE-4CEF-AC14-B3123AFD5B1F}"/>
              </a:ext>
            </a:extLst>
          </p:cNvPr>
          <p:cNvSpPr txBox="1"/>
          <p:nvPr/>
        </p:nvSpPr>
        <p:spPr>
          <a:xfrm>
            <a:off x="4466586" y="496498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7B97031-1BDE-48C1-BB40-C25468955D9F}"/>
              </a:ext>
            </a:extLst>
          </p:cNvPr>
          <p:cNvSpPr txBox="1"/>
          <p:nvPr/>
        </p:nvSpPr>
        <p:spPr>
          <a:xfrm>
            <a:off x="4712902" y="558617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87847630-F7C0-4AF1-B8F8-032DD84AD848}"/>
              </a:ext>
            </a:extLst>
          </p:cNvPr>
          <p:cNvCxnSpPr>
            <a:cxnSpLocks/>
          </p:cNvCxnSpPr>
          <p:nvPr/>
        </p:nvCxnSpPr>
        <p:spPr>
          <a:xfrm>
            <a:off x="4798543" y="5511275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1DE50523-6B8C-4F9A-8DBB-E547E2190304}"/>
              </a:ext>
            </a:extLst>
          </p:cNvPr>
          <p:cNvCxnSpPr>
            <a:cxnSpLocks/>
          </p:cNvCxnSpPr>
          <p:nvPr/>
        </p:nvCxnSpPr>
        <p:spPr>
          <a:xfrm flipV="1">
            <a:off x="5954671" y="5075144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4794710" y="263193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1658B17-DB98-4431-9E62-DE5BE8A844F2}"/>
              </a:ext>
            </a:extLst>
          </p:cNvPr>
          <p:cNvSpPr/>
          <p:nvPr/>
        </p:nvSpPr>
        <p:spPr>
          <a:xfrm>
            <a:off x="6264173" y="29681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9FD4479-4B00-4580-80E1-E1FAEB7D7D2A}"/>
              </a:ext>
            </a:extLst>
          </p:cNvPr>
          <p:cNvSpPr txBox="1"/>
          <p:nvPr/>
        </p:nvSpPr>
        <p:spPr>
          <a:xfrm>
            <a:off x="5932216" y="29681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D179FBB-57C9-434D-AA10-3DAA96FF2006}"/>
              </a:ext>
            </a:extLst>
          </p:cNvPr>
          <p:cNvSpPr txBox="1"/>
          <p:nvPr/>
        </p:nvSpPr>
        <p:spPr>
          <a:xfrm>
            <a:off x="6178532" y="35893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D5F06A3-8E75-4947-8A52-7A670C70B607}"/>
              </a:ext>
            </a:extLst>
          </p:cNvPr>
          <p:cNvCxnSpPr>
            <a:cxnSpLocks/>
          </p:cNvCxnSpPr>
          <p:nvPr/>
        </p:nvCxnSpPr>
        <p:spPr>
          <a:xfrm>
            <a:off x="6264173" y="3514410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0FCCCBE3-A83F-4653-BE5A-EC448A488794}"/>
              </a:ext>
            </a:extLst>
          </p:cNvPr>
          <p:cNvCxnSpPr>
            <a:cxnSpLocks/>
          </p:cNvCxnSpPr>
          <p:nvPr/>
        </p:nvCxnSpPr>
        <p:spPr>
          <a:xfrm flipV="1">
            <a:off x="6741739" y="2980752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23A78E9-22D8-4BE5-BCF7-8D36114AEBB4}"/>
              </a:ext>
            </a:extLst>
          </p:cNvPr>
          <p:cNvSpPr txBox="1"/>
          <p:nvPr/>
        </p:nvSpPr>
        <p:spPr>
          <a:xfrm>
            <a:off x="416776" y="221154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それぞれの</a:t>
            </a:r>
            <a:r>
              <a:rPr kumimoji="1" lang="ja-JP" altLang="en-US" sz="2800" b="1" dirty="0"/>
              <a:t>ユニット</a:t>
            </a:r>
            <a:r>
              <a:rPr kumimoji="1" lang="ja-JP" altLang="en-US" sz="2800" dirty="0"/>
              <a:t>が「</a:t>
            </a:r>
            <a:r>
              <a:rPr kumimoji="1" lang="ja-JP" altLang="en-US" sz="2800" b="1" dirty="0"/>
              <a:t>特定のパターンを識別して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いる</a:t>
            </a:r>
            <a:r>
              <a:rPr kumimoji="1" lang="ja-JP" altLang="en-US" sz="2800" dirty="0"/>
              <a:t>」と考えることもできる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AE0EDE-DF7A-486E-919E-C8E88D8FB4BB}"/>
              </a:ext>
            </a:extLst>
          </p:cNvPr>
          <p:cNvSpPr/>
          <p:nvPr/>
        </p:nvSpPr>
        <p:spPr>
          <a:xfrm>
            <a:off x="369678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0F5B34E-7216-4398-8930-97E430E8FF26}"/>
              </a:ext>
            </a:extLst>
          </p:cNvPr>
          <p:cNvSpPr/>
          <p:nvPr/>
        </p:nvSpPr>
        <p:spPr>
          <a:xfrm>
            <a:off x="403333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359C4B9-CD2D-4495-B05F-3A2DD4D300B4}"/>
              </a:ext>
            </a:extLst>
          </p:cNvPr>
          <p:cNvSpPr/>
          <p:nvPr/>
        </p:nvSpPr>
        <p:spPr>
          <a:xfrm>
            <a:off x="3690363" y="286550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F7DCFD6-6114-43A5-8024-57FDFB2103D3}"/>
              </a:ext>
            </a:extLst>
          </p:cNvPr>
          <p:cNvSpPr/>
          <p:nvPr/>
        </p:nvSpPr>
        <p:spPr>
          <a:xfrm>
            <a:off x="4026913" y="286550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1FE34F0-FD53-4B40-8064-7B6A3B065C15}"/>
              </a:ext>
            </a:extLst>
          </p:cNvPr>
          <p:cNvSpPr/>
          <p:nvPr/>
        </p:nvSpPr>
        <p:spPr>
          <a:xfrm>
            <a:off x="4025001" y="328469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C88E2B2-4F9C-443D-BDFA-C0D45135CCEF}"/>
              </a:ext>
            </a:extLst>
          </p:cNvPr>
          <p:cNvSpPr/>
          <p:nvPr/>
        </p:nvSpPr>
        <p:spPr>
          <a:xfrm>
            <a:off x="3683949" y="328355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5FC0711-2354-4D6E-85D9-655D7D2E43E5}"/>
              </a:ext>
            </a:extLst>
          </p:cNvPr>
          <p:cNvSpPr txBox="1"/>
          <p:nvPr/>
        </p:nvSpPr>
        <p:spPr>
          <a:xfrm>
            <a:off x="2399565" y="2582958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FCB2EA5-EB93-4721-9A2B-C48A23942285}"/>
              </a:ext>
            </a:extLst>
          </p:cNvPr>
          <p:cNvSpPr txBox="1"/>
          <p:nvPr/>
        </p:nvSpPr>
        <p:spPr>
          <a:xfrm>
            <a:off x="2487057" y="4938072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FD41C543-E8D3-4619-A05C-C0892BE0812B}"/>
              </a:ext>
            </a:extLst>
          </p:cNvPr>
          <p:cNvSpPr/>
          <p:nvPr/>
        </p:nvSpPr>
        <p:spPr>
          <a:xfrm>
            <a:off x="377854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3FB7CD2-1F9E-4EAB-87C3-09712849EC4D}"/>
              </a:ext>
            </a:extLst>
          </p:cNvPr>
          <p:cNvSpPr/>
          <p:nvPr/>
        </p:nvSpPr>
        <p:spPr>
          <a:xfrm>
            <a:off x="411509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F638CAA-6F41-4E47-9CFB-92703706FF1D}"/>
              </a:ext>
            </a:extLst>
          </p:cNvPr>
          <p:cNvSpPr txBox="1"/>
          <p:nvPr/>
        </p:nvSpPr>
        <p:spPr>
          <a:xfrm>
            <a:off x="5000794" y="3757369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5338204B-9218-4FBB-8BA6-872505BBBB9A}"/>
              </a:ext>
            </a:extLst>
          </p:cNvPr>
          <p:cNvSpPr/>
          <p:nvPr/>
        </p:nvSpPr>
        <p:spPr>
          <a:xfrm>
            <a:off x="6286540" y="375455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4278E6D5-BA17-405F-93C1-F92F08B177ED}"/>
              </a:ext>
            </a:extLst>
          </p:cNvPr>
          <p:cNvSpPr/>
          <p:nvPr/>
        </p:nvSpPr>
        <p:spPr>
          <a:xfrm>
            <a:off x="6623090" y="375455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F9C0DF3-BAEE-4411-8C83-E0FE4129FB6B}"/>
              </a:ext>
            </a:extLst>
          </p:cNvPr>
          <p:cNvSpPr/>
          <p:nvPr/>
        </p:nvSpPr>
        <p:spPr>
          <a:xfrm>
            <a:off x="6621178" y="41737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6280126" y="417260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4DE177-24E0-8F29-F255-1291DAEA14E6}"/>
              </a:ext>
            </a:extLst>
          </p:cNvPr>
          <p:cNvSpPr txBox="1"/>
          <p:nvPr/>
        </p:nvSpPr>
        <p:spPr>
          <a:xfrm>
            <a:off x="94353" y="12561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EEB763-0C5F-40C4-B47A-C8FB0FE34EAE}"/>
              </a:ext>
            </a:extLst>
          </p:cNvPr>
          <p:cNvSpPr txBox="1"/>
          <p:nvPr/>
        </p:nvSpPr>
        <p:spPr>
          <a:xfrm>
            <a:off x="6476693" y="507514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-1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C225EB-491B-92B6-BF49-4CBD3D14D045}"/>
              </a:ext>
            </a:extLst>
          </p:cNvPr>
          <p:cNvSpPr txBox="1"/>
          <p:nvPr/>
        </p:nvSpPr>
        <p:spPr>
          <a:xfrm>
            <a:off x="7942323" y="30782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+1 </a:t>
            </a:r>
          </a:p>
        </p:txBody>
      </p:sp>
    </p:spTree>
    <p:extLst>
      <p:ext uri="{BB962C8B-B14F-4D97-AF65-F5344CB8AC3E}">
        <p14:creationId xmlns:p14="http://schemas.microsoft.com/office/powerpoint/2010/main" val="231825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ニューラルネットワークの教師あり学習</a:t>
            </a:r>
            <a:endParaRPr kumimoji="1" lang="ja-JP" altLang="en-US" sz="28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から結果を出し，正解との</a:t>
            </a:r>
            <a:r>
              <a:rPr lang="ja-JP" altLang="en-US" sz="2400" b="1" dirty="0">
                <a:solidFill>
                  <a:srgbClr val="FF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ユニット間の結合の重み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</a:t>
            </a: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4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0CEF7-60A7-4C1E-A41E-5F59CD5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591926" cy="10473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学習能力をコンピュータに組み込んでおき，あとでデータを与えて学習させる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181EE-D0C9-49DD-A0B6-CE20F382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58" y="5855518"/>
            <a:ext cx="6367713" cy="6833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</a:t>
            </a:r>
            <a:r>
              <a:rPr lang="en-US" altLang="ja-JP" dirty="0" err="1"/>
              <a:t>playground.tensorflow.org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E563E-F9D8-475C-B3C7-3969F85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D0334-60B2-47DC-9553-42B37F84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8" y="1303199"/>
            <a:ext cx="6813117" cy="45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ニューラルネットワークの学習</a:t>
            </a:r>
            <a:endParaRPr kumimoji="1" lang="ja-JP" altLang="en-US" sz="28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</a:t>
            </a:r>
            <a:r>
              <a:rPr lang="ja-JP" altLang="en-US" sz="2400" b="1" dirty="0">
                <a:solidFill>
                  <a:srgbClr val="FF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ユニットの数が増えたり減ったりなどではない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93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結合の重みの調整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4447734" y="2552999"/>
            <a:ext cx="4791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ユニット間の結合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は、学習の途中で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望み通りの出力が得られるように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」のところ（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調整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9BD9E86-E68A-4E77-AF5E-2EA3B2AF64E2}"/>
              </a:ext>
            </a:extLst>
          </p:cNvPr>
          <p:cNvSpPr/>
          <p:nvPr/>
        </p:nvSpPr>
        <p:spPr>
          <a:xfrm>
            <a:off x="2851103" y="3528525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DE0AC23-C951-4DE3-9075-3AE9AE0FE40F}"/>
              </a:ext>
            </a:extLst>
          </p:cNvPr>
          <p:cNvCxnSpPr>
            <a:cxnSpLocks/>
          </p:cNvCxnSpPr>
          <p:nvPr/>
        </p:nvCxnSpPr>
        <p:spPr>
          <a:xfrm>
            <a:off x="1536231" y="3204862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6656E-92E2-4E8D-B207-F7E8847387D7}"/>
              </a:ext>
            </a:extLst>
          </p:cNvPr>
          <p:cNvSpPr txBox="1"/>
          <p:nvPr/>
        </p:nvSpPr>
        <p:spPr>
          <a:xfrm>
            <a:off x="2179204" y="42785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D3FCBF-A239-4BD0-9ECF-1834D929289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1466578" y="3824908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1CD907-335A-430D-A0D3-2D6C402F9679}"/>
              </a:ext>
            </a:extLst>
          </p:cNvPr>
          <p:cNvSpPr txBox="1"/>
          <p:nvPr/>
        </p:nvSpPr>
        <p:spPr>
          <a:xfrm>
            <a:off x="953691" y="463105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44555-87DD-40BC-B723-7B65414FCA33}"/>
              </a:ext>
            </a:extLst>
          </p:cNvPr>
          <p:cNvSpPr/>
          <p:nvPr/>
        </p:nvSpPr>
        <p:spPr>
          <a:xfrm>
            <a:off x="1169870" y="2874115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CB1CD03-25A5-49C4-B942-B9517B99D1D3}"/>
              </a:ext>
            </a:extLst>
          </p:cNvPr>
          <p:cNvSpPr/>
          <p:nvPr/>
        </p:nvSpPr>
        <p:spPr>
          <a:xfrm>
            <a:off x="1143631" y="3953451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3237CF-5CD1-4EEA-B673-8F0F5E887A0E}"/>
              </a:ext>
            </a:extLst>
          </p:cNvPr>
          <p:cNvSpPr txBox="1"/>
          <p:nvPr/>
        </p:nvSpPr>
        <p:spPr>
          <a:xfrm>
            <a:off x="1201625" y="2475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E13790-C847-4698-B7A0-6251B1374718}"/>
              </a:ext>
            </a:extLst>
          </p:cNvPr>
          <p:cNvSpPr txBox="1"/>
          <p:nvPr/>
        </p:nvSpPr>
        <p:spPr>
          <a:xfrm>
            <a:off x="1201625" y="36455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AC1308-B501-47AB-AAD0-D7C715CE9675}"/>
              </a:ext>
            </a:extLst>
          </p:cNvPr>
          <p:cNvSpPr txBox="1"/>
          <p:nvPr/>
        </p:nvSpPr>
        <p:spPr>
          <a:xfrm>
            <a:off x="1933147" y="3123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5D38F3E-8680-4ED0-8B61-312A17531760}"/>
              </a:ext>
            </a:extLst>
          </p:cNvPr>
          <p:cNvSpPr txBox="1"/>
          <p:nvPr/>
        </p:nvSpPr>
        <p:spPr>
          <a:xfrm>
            <a:off x="1708607" y="4100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3564E87-01EF-4520-8AC7-CBB97CE60D0E}"/>
              </a:ext>
            </a:extLst>
          </p:cNvPr>
          <p:cNvSpPr txBox="1"/>
          <p:nvPr/>
        </p:nvSpPr>
        <p:spPr>
          <a:xfrm>
            <a:off x="2300141" y="338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2480EE6-5449-476C-B5DD-BA86CF44C05E}"/>
              </a:ext>
            </a:extLst>
          </p:cNvPr>
          <p:cNvSpPr txBox="1"/>
          <p:nvPr/>
        </p:nvSpPr>
        <p:spPr>
          <a:xfrm>
            <a:off x="2447674" y="38729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B90AED-BA24-4E50-A6D4-76B9CE15A5B4}"/>
              </a:ext>
            </a:extLst>
          </p:cNvPr>
          <p:cNvSpPr txBox="1"/>
          <p:nvPr/>
        </p:nvSpPr>
        <p:spPr>
          <a:xfrm>
            <a:off x="666204" y="295256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ED5A0E-9A03-47A7-9AF9-05C20B068F1E}"/>
              </a:ext>
            </a:extLst>
          </p:cNvPr>
          <p:cNvSpPr txBox="1"/>
          <p:nvPr/>
        </p:nvSpPr>
        <p:spPr>
          <a:xfrm>
            <a:off x="666740" y="3999592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BA9084-4917-48C5-8017-A78C7ACB77A0}"/>
              </a:ext>
            </a:extLst>
          </p:cNvPr>
          <p:cNvSpPr txBox="1"/>
          <p:nvPr/>
        </p:nvSpPr>
        <p:spPr>
          <a:xfrm>
            <a:off x="3234323" y="36256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F07D6-2E46-4890-AFE4-1F8A0B3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43927-C5A7-4AE5-9BF0-CB4039C7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BDFD77-3E38-43EC-B666-21CB33CACF21}"/>
              </a:ext>
            </a:extLst>
          </p:cNvPr>
          <p:cNvSpPr txBox="1"/>
          <p:nvPr/>
        </p:nvSpPr>
        <p:spPr>
          <a:xfrm>
            <a:off x="3371715" y="1063423"/>
            <a:ext cx="52116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次のような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ユニット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０以上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非活性化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708FB-638A-400D-9C9F-8BB9A6E2E3FB}"/>
              </a:ext>
            </a:extLst>
          </p:cNvPr>
          <p:cNvSpPr txBox="1"/>
          <p:nvPr/>
        </p:nvSpPr>
        <p:spPr>
          <a:xfrm>
            <a:off x="1260421" y="3996457"/>
            <a:ext cx="67037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の出力が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ユニット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の出力が少しでも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を超えたとき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ユニット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にしたい。結合の重みをどう調整するか？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（答え）「－２倍」を「－６倍」へ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EF0680-AD50-464F-98C8-046122B9AEBF}"/>
              </a:ext>
            </a:extLst>
          </p:cNvPr>
          <p:cNvSpPr/>
          <p:nvPr/>
        </p:nvSpPr>
        <p:spPr>
          <a:xfrm>
            <a:off x="2449947" y="1746920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AF95AEC-4368-4E81-B6B2-EA98E076AECF}"/>
              </a:ext>
            </a:extLst>
          </p:cNvPr>
          <p:cNvCxnSpPr>
            <a:cxnSpLocks/>
          </p:cNvCxnSpPr>
          <p:nvPr/>
        </p:nvCxnSpPr>
        <p:spPr>
          <a:xfrm>
            <a:off x="1135075" y="1423257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BDCA02-1E50-497A-AA43-F04B9FF90730}"/>
              </a:ext>
            </a:extLst>
          </p:cNvPr>
          <p:cNvSpPr txBox="1"/>
          <p:nvPr/>
        </p:nvSpPr>
        <p:spPr>
          <a:xfrm>
            <a:off x="1778048" y="249690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61D2289-B994-4129-9BB0-263B0345BC1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65422" y="2043303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0AA318-305E-48AF-B31F-C3A8C7BD8C15}"/>
              </a:ext>
            </a:extLst>
          </p:cNvPr>
          <p:cNvSpPr txBox="1"/>
          <p:nvPr/>
        </p:nvSpPr>
        <p:spPr>
          <a:xfrm>
            <a:off x="552535" y="284945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7A956F-F0CC-4B5D-B2DF-E1919CE03D39}"/>
              </a:ext>
            </a:extLst>
          </p:cNvPr>
          <p:cNvSpPr/>
          <p:nvPr/>
        </p:nvSpPr>
        <p:spPr>
          <a:xfrm>
            <a:off x="768714" y="1092510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E59BA7B-F61B-478E-87F2-9870A6E064A4}"/>
              </a:ext>
            </a:extLst>
          </p:cNvPr>
          <p:cNvSpPr/>
          <p:nvPr/>
        </p:nvSpPr>
        <p:spPr>
          <a:xfrm>
            <a:off x="742475" y="2171846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5FB118-B5FE-438E-B1EB-35D7E38059D3}"/>
              </a:ext>
            </a:extLst>
          </p:cNvPr>
          <p:cNvSpPr txBox="1"/>
          <p:nvPr/>
        </p:nvSpPr>
        <p:spPr>
          <a:xfrm>
            <a:off x="800469" y="694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D4F9B2-1315-43FD-A73B-9D33F011AF66}"/>
              </a:ext>
            </a:extLst>
          </p:cNvPr>
          <p:cNvSpPr txBox="1"/>
          <p:nvPr/>
        </p:nvSpPr>
        <p:spPr>
          <a:xfrm>
            <a:off x="800469" y="1863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8DCB7D-A31B-4F8D-965F-FE4D1B5094F1}"/>
              </a:ext>
            </a:extLst>
          </p:cNvPr>
          <p:cNvSpPr txBox="1"/>
          <p:nvPr/>
        </p:nvSpPr>
        <p:spPr>
          <a:xfrm>
            <a:off x="1531991" y="1341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6D11F0-3BC2-464E-AB83-351D79D16362}"/>
              </a:ext>
            </a:extLst>
          </p:cNvPr>
          <p:cNvSpPr txBox="1"/>
          <p:nvPr/>
        </p:nvSpPr>
        <p:spPr>
          <a:xfrm>
            <a:off x="1307451" y="2318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859C2D-F361-499D-8FC7-E68FFD1B16ED}"/>
              </a:ext>
            </a:extLst>
          </p:cNvPr>
          <p:cNvSpPr txBox="1"/>
          <p:nvPr/>
        </p:nvSpPr>
        <p:spPr>
          <a:xfrm>
            <a:off x="1898985" y="160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D0660A-BE09-408C-A7EA-C53831DF4B9A}"/>
              </a:ext>
            </a:extLst>
          </p:cNvPr>
          <p:cNvSpPr txBox="1"/>
          <p:nvPr/>
        </p:nvSpPr>
        <p:spPr>
          <a:xfrm>
            <a:off x="2046518" y="20913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D8EF14-5F7F-4BA9-9D1B-6E67384C9871}"/>
              </a:ext>
            </a:extLst>
          </p:cNvPr>
          <p:cNvSpPr txBox="1"/>
          <p:nvPr/>
        </p:nvSpPr>
        <p:spPr>
          <a:xfrm>
            <a:off x="265048" y="117095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764E2F-52DF-485B-AAAA-93A0920E6E4F}"/>
              </a:ext>
            </a:extLst>
          </p:cNvPr>
          <p:cNvSpPr txBox="1"/>
          <p:nvPr/>
        </p:nvSpPr>
        <p:spPr>
          <a:xfrm>
            <a:off x="265584" y="2217987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82A80C-E847-485C-93EB-76A85C1448C5}"/>
              </a:ext>
            </a:extLst>
          </p:cNvPr>
          <p:cNvSpPr txBox="1"/>
          <p:nvPr/>
        </p:nvSpPr>
        <p:spPr>
          <a:xfrm>
            <a:off x="2833167" y="184406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3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https://trinket.io/python/b1f04a9758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-2 </a:t>
            </a:r>
            <a:r>
              <a:rPr kumimoji="1" lang="ja-JP" altLang="en-US" sz="2400" dirty="0"/>
              <a:t>を </a:t>
            </a:r>
            <a:r>
              <a:rPr kumimoji="1" lang="en-US" altLang="ja-JP" sz="2400" dirty="0"/>
              <a:t>-6 </a:t>
            </a:r>
            <a:r>
              <a:rPr kumimoji="1" lang="ja-JP" altLang="en-US" sz="2400" dirty="0"/>
              <a:t>に変えて、変化を見る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0A1572-3688-7514-3609-B0124BBA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8" y="1746739"/>
            <a:ext cx="7083404" cy="3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１．機械学習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２．ニューラルネットワークの仕組み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３．畳み込みの仕組み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４．画像での畳み込み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ユニット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２つの層の間のユニット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9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10-3. </a:t>
            </a:r>
            <a:r>
              <a:rPr lang="ja-JP" altLang="en-US" dirty="0"/>
              <a:t>畳み込みの仕組み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9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7589" y="6346758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786348" y="879645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畳み込みは，あるデータを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移動しながら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カーネル</a:t>
            </a:r>
            <a:r>
              <a:rPr kumimoji="1" lang="ja-JP" altLang="en-US" sz="2400" dirty="0"/>
              <a:t>と</a:t>
            </a:r>
            <a:endParaRPr kumimoji="1" lang="en-US" altLang="ja-JP" sz="2400" dirty="0"/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重ね合わせる</a:t>
            </a:r>
            <a:r>
              <a:rPr kumimoji="1" lang="ja-JP" altLang="en-US" sz="2400" dirty="0"/>
              <a:t>．重ね合わせの</a:t>
            </a:r>
            <a:r>
              <a:rPr kumimoji="1" lang="ja-JP" altLang="en-US" sz="2400" dirty="0">
                <a:solidFill>
                  <a:srgbClr val="FF0000"/>
                </a:solidFill>
              </a:rPr>
              <a:t>結果</a:t>
            </a:r>
            <a:r>
              <a:rPr kumimoji="1" lang="ja-JP" altLang="en-US" sz="2400" dirty="0"/>
              <a:t>は１つの値になる．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B4BDC0F-9B8C-4E81-9808-D8D71DBF1B1E}"/>
              </a:ext>
            </a:extLst>
          </p:cNvPr>
          <p:cNvSpPr/>
          <p:nvPr/>
        </p:nvSpPr>
        <p:spPr>
          <a:xfrm>
            <a:off x="80867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1C78C3E-348C-44F5-8738-0147566C3E99}"/>
              </a:ext>
            </a:extLst>
          </p:cNvPr>
          <p:cNvSpPr/>
          <p:nvPr/>
        </p:nvSpPr>
        <p:spPr>
          <a:xfrm>
            <a:off x="157656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E0E6880-76DC-4E59-BF85-FC8948B989AD}"/>
              </a:ext>
            </a:extLst>
          </p:cNvPr>
          <p:cNvSpPr/>
          <p:nvPr/>
        </p:nvSpPr>
        <p:spPr>
          <a:xfrm>
            <a:off x="234445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DF5BDB9-0AE7-4943-B4DF-54103A61B247}"/>
              </a:ext>
            </a:extLst>
          </p:cNvPr>
          <p:cNvSpPr/>
          <p:nvPr/>
        </p:nvSpPr>
        <p:spPr>
          <a:xfrm>
            <a:off x="830561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DD9B185-06B8-4E2A-B3F8-D818FED11E15}"/>
              </a:ext>
            </a:extLst>
          </p:cNvPr>
          <p:cNvSpPr/>
          <p:nvPr/>
        </p:nvSpPr>
        <p:spPr>
          <a:xfrm>
            <a:off x="1625810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980C279-39CE-425A-B682-362680E20733}"/>
              </a:ext>
            </a:extLst>
          </p:cNvPr>
          <p:cNvSpPr/>
          <p:nvPr/>
        </p:nvSpPr>
        <p:spPr>
          <a:xfrm>
            <a:off x="2421059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46382C4-0A4E-402D-8680-72B567834D82}"/>
              </a:ext>
            </a:extLst>
          </p:cNvPr>
          <p:cNvSpPr/>
          <p:nvPr/>
        </p:nvSpPr>
        <p:spPr>
          <a:xfrm>
            <a:off x="3216308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1DD9EC0-4DFB-4B50-8906-A9E6B794816B}"/>
              </a:ext>
            </a:extLst>
          </p:cNvPr>
          <p:cNvSpPr/>
          <p:nvPr/>
        </p:nvSpPr>
        <p:spPr>
          <a:xfrm>
            <a:off x="4011557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EFFFC23-8C1C-422B-B164-96AC66EF37F3}"/>
              </a:ext>
            </a:extLst>
          </p:cNvPr>
          <p:cNvSpPr/>
          <p:nvPr/>
        </p:nvSpPr>
        <p:spPr>
          <a:xfrm>
            <a:off x="4806807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1068BD-6153-4178-9C25-14F0511A93ED}"/>
              </a:ext>
            </a:extLst>
          </p:cNvPr>
          <p:cNvSpPr/>
          <p:nvPr/>
        </p:nvSpPr>
        <p:spPr>
          <a:xfrm>
            <a:off x="5602056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94E0DED-2C76-4AB1-8475-6B11A3FC267F}"/>
              </a:ext>
            </a:extLst>
          </p:cNvPr>
          <p:cNvSpPr/>
          <p:nvPr/>
        </p:nvSpPr>
        <p:spPr>
          <a:xfrm>
            <a:off x="6397305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53D39B14-BE7E-4915-9008-229A53A10295}"/>
              </a:ext>
            </a:extLst>
          </p:cNvPr>
          <p:cNvSpPr/>
          <p:nvPr/>
        </p:nvSpPr>
        <p:spPr>
          <a:xfrm>
            <a:off x="7192554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7A9EBF7-7981-4000-9C14-91270FDF1D8C}"/>
              </a:ext>
            </a:extLst>
          </p:cNvPr>
          <p:cNvSpPr/>
          <p:nvPr/>
        </p:nvSpPr>
        <p:spPr>
          <a:xfrm>
            <a:off x="7987804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C3A3207C-798B-4C94-A4CC-4D6DEA907F89}"/>
              </a:ext>
            </a:extLst>
          </p:cNvPr>
          <p:cNvSpPr/>
          <p:nvPr/>
        </p:nvSpPr>
        <p:spPr>
          <a:xfrm>
            <a:off x="619771" y="2514123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矢印: 右 141">
            <a:extLst>
              <a:ext uri="{FF2B5EF4-FFF2-40B4-BE49-F238E27FC236}">
                <a16:creationId xmlns:a16="http://schemas.microsoft.com/office/drawing/2014/main" id="{6923C160-1769-448A-9DFE-1A964AE2A3BD}"/>
              </a:ext>
            </a:extLst>
          </p:cNvPr>
          <p:cNvSpPr/>
          <p:nvPr/>
        </p:nvSpPr>
        <p:spPr>
          <a:xfrm>
            <a:off x="3204060" y="2266295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962CF3A-FCD0-4513-8C3E-C5388A43BEB7}"/>
              </a:ext>
            </a:extLst>
          </p:cNvPr>
          <p:cNvSpPr txBox="1"/>
          <p:nvPr/>
        </p:nvSpPr>
        <p:spPr>
          <a:xfrm>
            <a:off x="3779502" y="2186792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移動</a:t>
            </a:r>
          </a:p>
        </p:txBody>
      </p:sp>
      <p:sp>
        <p:nvSpPr>
          <p:cNvPr id="144" name="矢印: 下 143">
            <a:extLst>
              <a:ext uri="{FF2B5EF4-FFF2-40B4-BE49-F238E27FC236}">
                <a16:creationId xmlns:a16="http://schemas.microsoft.com/office/drawing/2014/main" id="{DAB6F7A4-953D-4309-9955-4EB1A6FF1422}"/>
              </a:ext>
            </a:extLst>
          </p:cNvPr>
          <p:cNvSpPr/>
          <p:nvPr/>
        </p:nvSpPr>
        <p:spPr>
          <a:xfrm rot="18820398">
            <a:off x="3763312" y="3413278"/>
            <a:ext cx="278767" cy="12209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矢印: 下 144">
            <a:extLst>
              <a:ext uri="{FF2B5EF4-FFF2-40B4-BE49-F238E27FC236}">
                <a16:creationId xmlns:a16="http://schemas.microsoft.com/office/drawing/2014/main" id="{38385B6A-94E3-48D2-AA1E-D7CA0CF7E474}"/>
              </a:ext>
            </a:extLst>
          </p:cNvPr>
          <p:cNvSpPr/>
          <p:nvPr/>
        </p:nvSpPr>
        <p:spPr>
          <a:xfrm>
            <a:off x="5425320" y="5042907"/>
            <a:ext cx="325098" cy="589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49381CA-3701-45EA-A060-D3924CE487C6}"/>
              </a:ext>
            </a:extLst>
          </p:cNvPr>
          <p:cNvSpPr txBox="1"/>
          <p:nvPr/>
        </p:nvSpPr>
        <p:spPr>
          <a:xfrm>
            <a:off x="3934828" y="355939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カーネルと同じ長さに切り出し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384A2273-73B1-4770-89CF-6D9EE8AB8BC2}"/>
              </a:ext>
            </a:extLst>
          </p:cNvPr>
          <p:cNvSpPr/>
          <p:nvPr/>
        </p:nvSpPr>
        <p:spPr>
          <a:xfrm>
            <a:off x="4526242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16817785-ACDC-4B43-B019-989133EA68E5}"/>
              </a:ext>
            </a:extLst>
          </p:cNvPr>
          <p:cNvSpPr/>
          <p:nvPr/>
        </p:nvSpPr>
        <p:spPr>
          <a:xfrm>
            <a:off x="5321491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3FFA2E66-DE40-4166-90F6-6E9C0B69EBB1}"/>
              </a:ext>
            </a:extLst>
          </p:cNvPr>
          <p:cNvSpPr/>
          <p:nvPr/>
        </p:nvSpPr>
        <p:spPr>
          <a:xfrm>
            <a:off x="6116741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矢印: 下 152">
            <a:extLst>
              <a:ext uri="{FF2B5EF4-FFF2-40B4-BE49-F238E27FC236}">
                <a16:creationId xmlns:a16="http://schemas.microsoft.com/office/drawing/2014/main" id="{AA86A72B-D63E-42D9-8390-7278267CEE33}"/>
              </a:ext>
            </a:extLst>
          </p:cNvPr>
          <p:cNvSpPr/>
          <p:nvPr/>
        </p:nvSpPr>
        <p:spPr>
          <a:xfrm rot="16200000">
            <a:off x="3741862" y="5726501"/>
            <a:ext cx="315362" cy="7678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8BE43FAD-4E11-4511-827E-056853CF3130}"/>
              </a:ext>
            </a:extLst>
          </p:cNvPr>
          <p:cNvSpPr txBox="1"/>
          <p:nvPr/>
        </p:nvSpPr>
        <p:spPr>
          <a:xfrm>
            <a:off x="4240711" y="56983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重ね合わせ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/>
              <a:t>（掛け算と合計）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DF7B350-9E70-456F-83F7-850952EF47C8}"/>
              </a:ext>
            </a:extLst>
          </p:cNvPr>
          <p:cNvSpPr txBox="1"/>
          <p:nvPr/>
        </p:nvSpPr>
        <p:spPr>
          <a:xfrm>
            <a:off x="520283" y="195847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7FF76D5F-8FA4-426D-8A06-4D6DDD3B6945}"/>
              </a:ext>
            </a:extLst>
          </p:cNvPr>
          <p:cNvSpPr txBox="1"/>
          <p:nvPr/>
        </p:nvSpPr>
        <p:spPr>
          <a:xfrm>
            <a:off x="484733" y="52366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49803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9372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547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3723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0898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8074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5249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2425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5960095" y="1614568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66776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3951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112316" y="1753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29866" y="17434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47416" y="17403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264966" y="17371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3982516" y="1733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700066" y="17307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417616" y="17276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135166" y="17244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6852716" y="172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7570266" y="17180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700696" y="5128525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86743" y="538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1911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68700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54899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06471" y="3968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874362" y="3966346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0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42252" y="39637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0F67891-DB5A-45ED-BD9E-AB9D22C002B6}"/>
              </a:ext>
            </a:extLst>
          </p:cNvPr>
          <p:cNvSpPr txBox="1"/>
          <p:nvPr/>
        </p:nvSpPr>
        <p:spPr>
          <a:xfrm>
            <a:off x="919118" y="451795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0×</a:t>
            </a:r>
            <a:r>
              <a:rPr kumimoji="1" lang="en-US" altLang="ja-JP" sz="2000" dirty="0">
                <a:solidFill>
                  <a:srgbClr val="7030A0"/>
                </a:solidFill>
              </a:rPr>
              <a:t>1</a:t>
            </a:r>
            <a:r>
              <a:rPr kumimoji="1" lang="en-US" altLang="ja-JP" sz="2000" dirty="0"/>
              <a:t>    1×</a:t>
            </a:r>
            <a:r>
              <a:rPr kumimoji="1" lang="en-US" altLang="ja-JP" sz="2000" dirty="0">
                <a:solidFill>
                  <a:srgbClr val="7030A0"/>
                </a:solidFill>
              </a:rPr>
              <a:t>0</a:t>
            </a:r>
            <a:r>
              <a:rPr kumimoji="1" lang="en-US" altLang="ja-JP" sz="2000" dirty="0"/>
              <a:t>    0×</a:t>
            </a:r>
            <a:r>
              <a:rPr kumimoji="1" lang="en-US" altLang="ja-JP" sz="2000" dirty="0">
                <a:solidFill>
                  <a:srgbClr val="7030A0"/>
                </a:solidFill>
              </a:rPr>
              <a:t>1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731928" y="1474868"/>
            <a:ext cx="2533038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7884" y="1574182"/>
            <a:ext cx="104564" cy="2098229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777F0A-6B3A-402E-8EF2-E4042378A291}"/>
              </a:ext>
            </a:extLst>
          </p:cNvPr>
          <p:cNvSpPr txBox="1"/>
          <p:nvPr/>
        </p:nvSpPr>
        <p:spPr>
          <a:xfrm>
            <a:off x="907272" y="279428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この部分を切り出す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360F32-096F-4B2E-A38E-E09C8E846F7F}"/>
              </a:ext>
            </a:extLst>
          </p:cNvPr>
          <p:cNvSpPr txBox="1"/>
          <p:nvPr/>
        </p:nvSpPr>
        <p:spPr>
          <a:xfrm>
            <a:off x="756597" y="6174647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重ね合わせの結果： 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B489047-D45F-4E5E-8389-CB5076314A55}"/>
              </a:ext>
            </a:extLst>
          </p:cNvPr>
          <p:cNvSpPr txBox="1"/>
          <p:nvPr/>
        </p:nvSpPr>
        <p:spPr>
          <a:xfrm>
            <a:off x="3743920" y="6165122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0×</a:t>
            </a:r>
            <a:r>
              <a:rPr kumimoji="1" lang="en-US" altLang="ja-JP" sz="2400" dirty="0">
                <a:solidFill>
                  <a:srgbClr val="7030A0"/>
                </a:solidFill>
              </a:rPr>
              <a:t>1</a:t>
            </a:r>
            <a:r>
              <a:rPr kumimoji="1" lang="en-US" altLang="ja-JP" sz="2400" dirty="0"/>
              <a:t>  +  1×</a:t>
            </a:r>
            <a:r>
              <a:rPr kumimoji="1" lang="en-US" altLang="ja-JP" sz="2400" dirty="0">
                <a:solidFill>
                  <a:srgbClr val="7030A0"/>
                </a:solidFill>
              </a:rPr>
              <a:t>0</a:t>
            </a:r>
            <a:r>
              <a:rPr kumimoji="1" lang="en-US" altLang="ja-JP" sz="2400" dirty="0"/>
              <a:t>  +  0×</a:t>
            </a:r>
            <a:r>
              <a:rPr kumimoji="1" lang="en-US" altLang="ja-JP" sz="2400" dirty="0">
                <a:solidFill>
                  <a:srgbClr val="7030A0"/>
                </a:solidFill>
              </a:rPr>
              <a:t>1 </a:t>
            </a:r>
            <a:r>
              <a:rPr kumimoji="1" lang="en-US" altLang="ja-JP" sz="2400" dirty="0"/>
              <a:t>=</a:t>
            </a:r>
            <a:r>
              <a:rPr kumimoji="1" lang="en-US" altLang="ja-JP" sz="2400" dirty="0">
                <a:solidFill>
                  <a:srgbClr val="FF0000"/>
                </a:solidFill>
              </a:rPr>
              <a:t> 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394652-12FF-40BD-9E1B-9400DF424C00}"/>
              </a:ext>
            </a:extLst>
          </p:cNvPr>
          <p:cNvSpPr txBox="1"/>
          <p:nvPr/>
        </p:nvSpPr>
        <p:spPr>
          <a:xfrm>
            <a:off x="254587" y="975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1FFAC3D-F413-4A20-92F7-32F37904D493}"/>
              </a:ext>
            </a:extLst>
          </p:cNvPr>
          <p:cNvSpPr txBox="1"/>
          <p:nvPr/>
        </p:nvSpPr>
        <p:spPr>
          <a:xfrm>
            <a:off x="186562" y="33019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900536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883" y="6454832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688553" y="6102351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74600" y="63563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C449303-243A-4170-95C7-ADC9A060EC0D}"/>
              </a:ext>
            </a:extLst>
          </p:cNvPr>
          <p:cNvGrpSpPr/>
          <p:nvPr/>
        </p:nvGrpSpPr>
        <p:grpSpPr>
          <a:xfrm>
            <a:off x="836437" y="2524184"/>
            <a:ext cx="2348812" cy="979991"/>
            <a:chOff x="939876" y="3803765"/>
            <a:chExt cx="2194832" cy="118116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4D5F7D4-729A-4B26-8C50-8B5AB040BE6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91BE09A-763C-4521-ABF3-FB8C4E46B0C7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60F37BF-531D-440E-8E25-324D5BAA813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A5A401-C3BC-4A64-81BD-0CC42A31BD05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1589D5B-36CA-4940-8EDC-C3C75F3441B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83FEBF-044E-4AD0-AE80-0D27D1FE3B82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0F67891-DB5A-45ED-BD9E-AB9D22C002B6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0×1</a:t>
              </a:r>
              <a:endParaRPr kumimoji="1" lang="ja-JP" altLang="en-US" sz="2000" dirty="0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BF09867-1477-4C1E-BE47-C3ECA379634B}"/>
              </a:ext>
            </a:extLst>
          </p:cNvPr>
          <p:cNvGrpSpPr/>
          <p:nvPr/>
        </p:nvGrpSpPr>
        <p:grpSpPr>
          <a:xfrm>
            <a:off x="1604381" y="3542049"/>
            <a:ext cx="2303671" cy="1048136"/>
            <a:chOff x="939876" y="3803765"/>
            <a:chExt cx="2152650" cy="1263293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A76F50D-E390-4653-8B37-19868AF3FC3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AC14A1F-4822-43A1-B386-7BD25DA40B53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7F2ECFD-33D0-40F7-941B-DC9EDF3F02B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D339CB3-1A0C-4457-B6DF-871B42FB0D4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3C6F74A-5C3D-4E47-9FD9-91453DF04AE3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D8EC3AE-99AC-4668-A20A-A9A073021C2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3E3725D-6740-48B6-982D-D2B7D74A816A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0×0    1×1</a:t>
              </a:r>
              <a:endParaRPr kumimoji="1" lang="ja-JP" altLang="en-US" sz="2000" dirty="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7861844-5AFF-4395-B03D-F1593E61B4CD}"/>
              </a:ext>
            </a:extLst>
          </p:cNvPr>
          <p:cNvGrpSpPr/>
          <p:nvPr/>
        </p:nvGrpSpPr>
        <p:grpSpPr>
          <a:xfrm>
            <a:off x="2372325" y="4559912"/>
            <a:ext cx="2348812" cy="979991"/>
            <a:chOff x="939876" y="3803765"/>
            <a:chExt cx="2194832" cy="118116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96674583-41E0-4968-9D16-9291A79CBDE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B0AC8A4-2009-45AB-8A8E-96F50741201F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C396F52B-0F15-4FEF-A913-E7C2A5C906C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50293DBA-FD0D-46A1-8F2F-08CABCAE017B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F824BAF-E51E-4C5E-AEB1-CF7C921A579F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6A8BA78-0401-4CE6-B8B7-3C33BAEF068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C5C5825-B7C0-45FD-BE31-26960F8F21F8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0×1</a:t>
              </a:r>
              <a:endParaRPr kumimoji="1" lang="ja-JP" altLang="en-US" sz="2000" dirty="0"/>
            </a:p>
          </p:txBody>
        </p:sp>
      </p:grpSp>
      <p:sp>
        <p:nvSpPr>
          <p:cNvPr id="67" name="矢印: 下 66">
            <a:extLst>
              <a:ext uri="{FF2B5EF4-FFF2-40B4-BE49-F238E27FC236}">
                <a16:creationId xmlns:a16="http://schemas.microsoft.com/office/drawing/2014/main" id="{3E948EDC-F9B3-4DC1-B84B-6E1E7AF36578}"/>
              </a:ext>
            </a:extLst>
          </p:cNvPr>
          <p:cNvSpPr/>
          <p:nvPr/>
        </p:nvSpPr>
        <p:spPr>
          <a:xfrm>
            <a:off x="2473523" y="6090227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8857651-FEC8-401C-B70B-3E8D3FE83832}"/>
              </a:ext>
            </a:extLst>
          </p:cNvPr>
          <p:cNvSpPr txBox="1"/>
          <p:nvPr/>
        </p:nvSpPr>
        <p:spPr>
          <a:xfrm>
            <a:off x="2559571" y="6344227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矢印: 下 68">
            <a:extLst>
              <a:ext uri="{FF2B5EF4-FFF2-40B4-BE49-F238E27FC236}">
                <a16:creationId xmlns:a16="http://schemas.microsoft.com/office/drawing/2014/main" id="{382238D1-4461-4CA0-AFCC-0799FB10968B}"/>
              </a:ext>
            </a:extLst>
          </p:cNvPr>
          <p:cNvSpPr/>
          <p:nvPr/>
        </p:nvSpPr>
        <p:spPr>
          <a:xfrm>
            <a:off x="3258493" y="60781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1646681-B8A2-4307-ACEC-C94D416520A6}"/>
              </a:ext>
            </a:extLst>
          </p:cNvPr>
          <p:cNvSpPr txBox="1"/>
          <p:nvPr/>
        </p:nvSpPr>
        <p:spPr>
          <a:xfrm>
            <a:off x="3344541" y="63321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811750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06999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402248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197497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99274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78799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583245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6378494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717374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96899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005778" y="10503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01027" y="10407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96276" y="10376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391526" y="10344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4186775" y="10312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982024" y="10280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777273" y="10249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572523" y="10217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7367772" y="10185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8163021" y="10153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584200" y="772160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1817" y="75787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65DD2EFC-A128-4312-8FE4-2445BC2DA5C6}"/>
              </a:ext>
            </a:extLst>
          </p:cNvPr>
          <p:cNvSpPr/>
          <p:nvPr/>
        </p:nvSpPr>
        <p:spPr>
          <a:xfrm rot="5400000">
            <a:off x="2783225" y="961839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大かっこ 39">
            <a:extLst>
              <a:ext uri="{FF2B5EF4-FFF2-40B4-BE49-F238E27FC236}">
                <a16:creationId xmlns:a16="http://schemas.microsoft.com/office/drawing/2014/main" id="{87F808BE-F61B-4BB8-AD99-4B0852657913}"/>
              </a:ext>
            </a:extLst>
          </p:cNvPr>
          <p:cNvSpPr/>
          <p:nvPr/>
        </p:nvSpPr>
        <p:spPr>
          <a:xfrm rot="5400000">
            <a:off x="3584633" y="1165806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大かっこ 70">
            <a:extLst>
              <a:ext uri="{FF2B5EF4-FFF2-40B4-BE49-F238E27FC236}">
                <a16:creationId xmlns:a16="http://schemas.microsoft.com/office/drawing/2014/main" id="{95C3C129-7256-4981-85B0-7210F6596BAF}"/>
              </a:ext>
            </a:extLst>
          </p:cNvPr>
          <p:cNvSpPr/>
          <p:nvPr/>
        </p:nvSpPr>
        <p:spPr>
          <a:xfrm rot="5400000">
            <a:off x="4307253" y="779811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6A511C51-8BC1-4FD4-AD4C-665341ED0027}"/>
              </a:ext>
            </a:extLst>
          </p:cNvPr>
          <p:cNvSpPr/>
          <p:nvPr/>
        </p:nvSpPr>
        <p:spPr>
          <a:xfrm rot="5400000">
            <a:off x="5108661" y="983778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右大かっこ 72">
            <a:extLst>
              <a:ext uri="{FF2B5EF4-FFF2-40B4-BE49-F238E27FC236}">
                <a16:creationId xmlns:a16="http://schemas.microsoft.com/office/drawing/2014/main" id="{83C8BF7B-FFC5-4212-A580-4B59ED582A8C}"/>
              </a:ext>
            </a:extLst>
          </p:cNvPr>
          <p:cNvSpPr/>
          <p:nvPr/>
        </p:nvSpPr>
        <p:spPr>
          <a:xfrm rot="5400000">
            <a:off x="5910069" y="11877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大かっこ 73">
            <a:extLst>
              <a:ext uri="{FF2B5EF4-FFF2-40B4-BE49-F238E27FC236}">
                <a16:creationId xmlns:a16="http://schemas.microsoft.com/office/drawing/2014/main" id="{A493AA3B-EE51-4B5B-9194-FF477A827CE7}"/>
              </a:ext>
            </a:extLst>
          </p:cNvPr>
          <p:cNvSpPr/>
          <p:nvPr/>
        </p:nvSpPr>
        <p:spPr>
          <a:xfrm rot="5400000">
            <a:off x="6675436" y="7760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右大かっこ 74">
            <a:extLst>
              <a:ext uri="{FF2B5EF4-FFF2-40B4-BE49-F238E27FC236}">
                <a16:creationId xmlns:a16="http://schemas.microsoft.com/office/drawing/2014/main" id="{6C4B48FF-8506-4626-A205-F5707010A898}"/>
              </a:ext>
            </a:extLst>
          </p:cNvPr>
          <p:cNvSpPr/>
          <p:nvPr/>
        </p:nvSpPr>
        <p:spPr>
          <a:xfrm rot="5400000">
            <a:off x="7476844" y="98001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205AC855-A21E-4697-89C5-1CA7467E5C42}"/>
              </a:ext>
            </a:extLst>
          </p:cNvPr>
          <p:cNvGrpSpPr/>
          <p:nvPr/>
        </p:nvGrpSpPr>
        <p:grpSpPr>
          <a:xfrm>
            <a:off x="3293493" y="2524185"/>
            <a:ext cx="2303671" cy="1048136"/>
            <a:chOff x="939876" y="3803765"/>
            <a:chExt cx="2152650" cy="1263293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20526B4C-425C-498F-9FCC-E491186924D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B06FE8C-8F27-4552-BAB0-ABADBCAA7360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4C8587E1-36B8-4812-8DE7-5F648F54C660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953E0696-7649-4AE8-B090-02138319E59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E13654C-274C-460C-AFD6-67D920604F57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52D02DA-AE77-4423-A91A-C7E66EF2295D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9877F54-8809-44AE-9600-50ED272B6CE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0×0    0×1</a:t>
              </a:r>
              <a:endParaRPr kumimoji="1" lang="ja-JP" altLang="en-US" sz="2000" dirty="0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36A1D859-AEBE-40D6-B74C-B698311B3473}"/>
              </a:ext>
            </a:extLst>
          </p:cNvPr>
          <p:cNvGrpSpPr/>
          <p:nvPr/>
        </p:nvGrpSpPr>
        <p:grpSpPr>
          <a:xfrm>
            <a:off x="4061437" y="3542049"/>
            <a:ext cx="2303671" cy="1048136"/>
            <a:chOff x="939876" y="3803765"/>
            <a:chExt cx="2152650" cy="1263293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F923BCEE-A260-4FED-A9F3-52356374F77B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B9EE15DA-4395-44A3-9DBF-B4C7047F994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6760679-3F5F-4C28-BD58-71228A0C1A5F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07310BE-2D44-425B-A9E0-7746B4CC2D3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FD878647-BA99-4F71-ABC4-B9B4105B009B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E9C753E6-89C5-4A9F-BCBE-FA4B955478C1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BB254091-A45E-43BB-9605-550079176247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0×0    0×1</a:t>
              </a:r>
              <a:endParaRPr kumimoji="1" lang="ja-JP" altLang="en-US" sz="2000" dirty="0"/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C542AFA5-0CE4-4339-849A-270288BF4953}"/>
              </a:ext>
            </a:extLst>
          </p:cNvPr>
          <p:cNvGrpSpPr/>
          <p:nvPr/>
        </p:nvGrpSpPr>
        <p:grpSpPr>
          <a:xfrm>
            <a:off x="4829381" y="4559913"/>
            <a:ext cx="2303671" cy="1048136"/>
            <a:chOff x="939876" y="3803765"/>
            <a:chExt cx="2152650" cy="1263293"/>
          </a:xfrm>
        </p:grpSpPr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14401661-2143-48A5-8815-B6B59EE94C30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1870EA86-7D5B-47B6-A1F1-E280EDDE32A9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622DD9A-E474-47C9-BFAE-F35CECCA257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9D682E3E-3C2B-4163-89F1-BCA3CBF59F9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8C8B8448-54E7-45C4-8064-A9FF6F23736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26CAB8E-5938-445D-9C16-D29BB9D9A33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1246CFA4-F189-4060-B20A-AB12E3E66F3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1×1</a:t>
              </a:r>
              <a:endParaRPr kumimoji="1" lang="ja-JP" altLang="en-US" sz="2000" dirty="0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94CE1F8-CA7A-47D1-85A1-CAAF7662BABD}"/>
              </a:ext>
            </a:extLst>
          </p:cNvPr>
          <p:cNvGrpSpPr/>
          <p:nvPr/>
        </p:nvGrpSpPr>
        <p:grpSpPr>
          <a:xfrm>
            <a:off x="5662529" y="2517162"/>
            <a:ext cx="2303671" cy="1048136"/>
            <a:chOff x="939876" y="3803765"/>
            <a:chExt cx="2152650" cy="1263293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42EDD18-80D2-45ED-8CE2-8BFD994E44C8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004D6E4-E792-42D1-BBAB-7340A3911C6A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F85FDEB0-7CBB-4A6B-9544-9A34B73EFF3B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C5BFFF6-05D2-408D-91C0-2CD5DD9712C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3833A0A5-FBDD-4DD8-8541-AA209228F48D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6C8D2EAE-EF43-4AD6-B655-978E429254F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27EB77E-484F-47C0-8352-602402FFC67C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1×0    1×1</a:t>
              </a:r>
              <a:endParaRPr kumimoji="1" lang="ja-JP" altLang="en-US" sz="2000" dirty="0"/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3B560C2B-63C3-4B1F-B8F3-908D9DC4DA3B}"/>
              </a:ext>
            </a:extLst>
          </p:cNvPr>
          <p:cNvGrpSpPr/>
          <p:nvPr/>
        </p:nvGrpSpPr>
        <p:grpSpPr>
          <a:xfrm>
            <a:off x="6430473" y="3535026"/>
            <a:ext cx="2303671" cy="1048136"/>
            <a:chOff x="939876" y="3803765"/>
            <a:chExt cx="2152650" cy="1263293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55FDEE15-25A3-40C5-8B84-B86A80AC8FC7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BECDD497-5ABA-410A-9BC3-FA98A52D666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D9818B4D-0B3A-4DD5-BD66-288A63FBEFDD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5A93D810-90EE-4ED3-8A0A-B26A314899E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EA622BFB-92EC-45E3-9F23-4421417452A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1AF7C78D-735E-49F1-BC78-45B38EC65645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50A90AEA-531D-4545-BB88-67351F23A045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1×0    0×1</a:t>
              </a:r>
              <a:endParaRPr kumimoji="1" lang="ja-JP" altLang="en-US" sz="2000" dirty="0"/>
            </a:p>
          </p:txBody>
        </p:sp>
      </p:grpSp>
      <p:sp>
        <p:nvSpPr>
          <p:cNvPr id="116" name="矢印: 下 115">
            <a:extLst>
              <a:ext uri="{FF2B5EF4-FFF2-40B4-BE49-F238E27FC236}">
                <a16:creationId xmlns:a16="http://schemas.microsoft.com/office/drawing/2014/main" id="{6D1BAA5B-727D-4D7A-B2AE-68544206F0CF}"/>
              </a:ext>
            </a:extLst>
          </p:cNvPr>
          <p:cNvSpPr/>
          <p:nvPr/>
        </p:nvSpPr>
        <p:spPr>
          <a:xfrm>
            <a:off x="4101408" y="60806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D0E2535-C6CC-4437-8E2C-B56DFF782A5F}"/>
              </a:ext>
            </a:extLst>
          </p:cNvPr>
          <p:cNvSpPr txBox="1"/>
          <p:nvPr/>
        </p:nvSpPr>
        <p:spPr>
          <a:xfrm>
            <a:off x="4187456" y="63346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8" name="矢印: 下 117">
            <a:extLst>
              <a:ext uri="{FF2B5EF4-FFF2-40B4-BE49-F238E27FC236}">
                <a16:creationId xmlns:a16="http://schemas.microsoft.com/office/drawing/2014/main" id="{1E43461B-E608-4072-BA21-E49BA027BC19}"/>
              </a:ext>
            </a:extLst>
          </p:cNvPr>
          <p:cNvSpPr/>
          <p:nvPr/>
        </p:nvSpPr>
        <p:spPr>
          <a:xfrm>
            <a:off x="4886378" y="608122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EC3585-43E0-4010-8282-815D227D50CC}"/>
              </a:ext>
            </a:extLst>
          </p:cNvPr>
          <p:cNvSpPr txBox="1"/>
          <p:nvPr/>
        </p:nvSpPr>
        <p:spPr>
          <a:xfrm>
            <a:off x="4972426" y="632252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0" name="矢印: 下 119">
            <a:extLst>
              <a:ext uri="{FF2B5EF4-FFF2-40B4-BE49-F238E27FC236}">
                <a16:creationId xmlns:a16="http://schemas.microsoft.com/office/drawing/2014/main" id="{689F4F0F-7B27-46F5-9F53-D9F9C6523C5E}"/>
              </a:ext>
            </a:extLst>
          </p:cNvPr>
          <p:cNvSpPr/>
          <p:nvPr/>
        </p:nvSpPr>
        <p:spPr>
          <a:xfrm>
            <a:off x="5731607" y="60844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A4738E0D-4421-4D22-83D8-233DD6543435}"/>
              </a:ext>
            </a:extLst>
          </p:cNvPr>
          <p:cNvSpPr txBox="1"/>
          <p:nvPr/>
        </p:nvSpPr>
        <p:spPr>
          <a:xfrm>
            <a:off x="5817655" y="63384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360A4186-98FA-42D6-BEDE-17DFB60DF1D5}"/>
              </a:ext>
            </a:extLst>
          </p:cNvPr>
          <p:cNvSpPr/>
          <p:nvPr/>
        </p:nvSpPr>
        <p:spPr>
          <a:xfrm>
            <a:off x="6574522" y="60870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748FA2B-E5DD-4A9C-8272-1BBAD01E612E}"/>
              </a:ext>
            </a:extLst>
          </p:cNvPr>
          <p:cNvSpPr txBox="1"/>
          <p:nvPr/>
        </p:nvSpPr>
        <p:spPr>
          <a:xfrm>
            <a:off x="6660570" y="63410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7FA23360-9A20-4CA0-BAD2-187F001B9FF8}"/>
              </a:ext>
            </a:extLst>
          </p:cNvPr>
          <p:cNvSpPr/>
          <p:nvPr/>
        </p:nvSpPr>
        <p:spPr>
          <a:xfrm>
            <a:off x="7359492" y="608757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0DEF97E-8470-4027-BA29-F620EA2ABE67}"/>
              </a:ext>
            </a:extLst>
          </p:cNvPr>
          <p:cNvSpPr txBox="1"/>
          <p:nvPr/>
        </p:nvSpPr>
        <p:spPr>
          <a:xfrm>
            <a:off x="7445540" y="632887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3C11C7-5AAC-4E89-9B7D-895AE2B6A5A8}"/>
              </a:ext>
            </a:extLst>
          </p:cNvPr>
          <p:cNvSpPr/>
          <p:nvPr/>
        </p:nvSpPr>
        <p:spPr>
          <a:xfrm>
            <a:off x="3185249" y="539730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6CC7AD-FCF4-4266-8A13-745F879D2DD1}"/>
              </a:ext>
            </a:extLst>
          </p:cNvPr>
          <p:cNvSpPr txBox="1"/>
          <p:nvPr/>
        </p:nvSpPr>
        <p:spPr>
          <a:xfrm>
            <a:off x="3760691" y="460227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移動</a:t>
            </a:r>
          </a:p>
        </p:txBody>
      </p:sp>
    </p:spTree>
    <p:extLst>
      <p:ext uri="{BB962C8B-B14F-4D97-AF65-F5344CB8AC3E}">
        <p14:creationId xmlns:p14="http://schemas.microsoft.com/office/powerpoint/2010/main" val="732139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97F31-D176-B9D8-DC67-6ABFD31E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940D9-314E-0B5C-6658-8B57B8B9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https://trinket.io/python/3419fd07e4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D5D764-1D24-1BE1-777F-B2C9C6D9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A2A789-DB00-1409-383C-69D921DC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554326"/>
            <a:ext cx="8500310" cy="41970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82941E-7234-2965-C7CA-2799CABF04BF}"/>
              </a:ext>
            </a:extLst>
          </p:cNvPr>
          <p:cNvSpPr txBox="1"/>
          <p:nvPr/>
        </p:nvSpPr>
        <p:spPr>
          <a:xfrm>
            <a:off x="935181" y="6125518"/>
            <a:ext cx="775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1, 0, 1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1, 1, 1 </a:t>
            </a:r>
            <a:r>
              <a:rPr kumimoji="1" lang="ja-JP" altLang="en-US" sz="2400" dirty="0"/>
              <a:t>に強く反応することを確認してください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06490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4879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71668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84573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36145" y="41696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904036" y="4167022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0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71926" y="41643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643521" y="939272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畳み込みは，「</a:t>
            </a:r>
            <a:r>
              <a:rPr kumimoji="1" lang="ja-JP" altLang="en-US" sz="2400" b="1" dirty="0"/>
              <a:t>特定のパターンに強く反応する</a:t>
            </a:r>
            <a:r>
              <a:rPr kumimoji="1" lang="ja-JP" altLang="en-US" sz="2400" dirty="0"/>
              <a:t>」と考える</a:t>
            </a:r>
            <a:endParaRPr kumimoji="1" lang="en-US" altLang="ja-JP" sz="2400" dirty="0"/>
          </a:p>
          <a:p>
            <a:r>
              <a:rPr kumimoji="1" lang="ja-JP" altLang="en-US" sz="2400" dirty="0"/>
              <a:t>こともできる</a:t>
            </a: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31DE20D8-EDFF-418B-9F25-E70BB46DD6C4}"/>
              </a:ext>
            </a:extLst>
          </p:cNvPr>
          <p:cNvSpPr/>
          <p:nvPr/>
        </p:nvSpPr>
        <p:spPr>
          <a:xfrm>
            <a:off x="1758068" y="5125097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D6C456D-A94A-424D-96D6-D57CDDC76B37}"/>
              </a:ext>
            </a:extLst>
          </p:cNvPr>
          <p:cNvSpPr txBox="1"/>
          <p:nvPr/>
        </p:nvSpPr>
        <p:spPr>
          <a:xfrm>
            <a:off x="1844115" y="53790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9776DC67-B8FA-48B4-ADCF-C7FD96217708}"/>
              </a:ext>
            </a:extLst>
          </p:cNvPr>
          <p:cNvSpPr/>
          <p:nvPr/>
        </p:nvSpPr>
        <p:spPr>
          <a:xfrm>
            <a:off x="2543038" y="511297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777E6F-619D-4C2E-965A-BFF9CFE8CAA0}"/>
              </a:ext>
            </a:extLst>
          </p:cNvPr>
          <p:cNvSpPr txBox="1"/>
          <p:nvPr/>
        </p:nvSpPr>
        <p:spPr>
          <a:xfrm>
            <a:off x="2629086" y="536697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551CB173-761E-4EFF-928E-0B07900B621D}"/>
              </a:ext>
            </a:extLst>
          </p:cNvPr>
          <p:cNvSpPr/>
          <p:nvPr/>
        </p:nvSpPr>
        <p:spPr>
          <a:xfrm>
            <a:off x="3328008" y="51008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D37699D-3EB1-4701-B8EF-2453DA80352F}"/>
              </a:ext>
            </a:extLst>
          </p:cNvPr>
          <p:cNvSpPr txBox="1"/>
          <p:nvPr/>
        </p:nvSpPr>
        <p:spPr>
          <a:xfrm>
            <a:off x="3414056" y="53548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A6EFBAFE-1861-46C6-ABE7-61211791C4E4}"/>
              </a:ext>
            </a:extLst>
          </p:cNvPr>
          <p:cNvSpPr/>
          <p:nvPr/>
        </p:nvSpPr>
        <p:spPr>
          <a:xfrm>
            <a:off x="4170923" y="51033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425895-2E0E-4BD8-9DD9-57A01F6AB3E6}"/>
              </a:ext>
            </a:extLst>
          </p:cNvPr>
          <p:cNvSpPr txBox="1"/>
          <p:nvPr/>
        </p:nvSpPr>
        <p:spPr>
          <a:xfrm>
            <a:off x="4256971" y="53573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2E14915A-EC21-4CB7-826D-6B8E855D5F18}"/>
              </a:ext>
            </a:extLst>
          </p:cNvPr>
          <p:cNvSpPr/>
          <p:nvPr/>
        </p:nvSpPr>
        <p:spPr>
          <a:xfrm>
            <a:off x="4955893" y="510397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D9FF4D-A2FE-41F0-870E-BAFFD4CB368B}"/>
              </a:ext>
            </a:extLst>
          </p:cNvPr>
          <p:cNvSpPr txBox="1"/>
          <p:nvPr/>
        </p:nvSpPr>
        <p:spPr>
          <a:xfrm>
            <a:off x="5041941" y="534527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DF70CBDE-D33D-458B-A678-876DBAB4CF31}"/>
              </a:ext>
            </a:extLst>
          </p:cNvPr>
          <p:cNvSpPr/>
          <p:nvPr/>
        </p:nvSpPr>
        <p:spPr>
          <a:xfrm>
            <a:off x="5801122" y="51071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05F6481-8BEB-4249-97D9-F1CBDA23CB1E}"/>
              </a:ext>
            </a:extLst>
          </p:cNvPr>
          <p:cNvSpPr txBox="1"/>
          <p:nvPr/>
        </p:nvSpPr>
        <p:spPr>
          <a:xfrm>
            <a:off x="5887170" y="53611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7EE8D5EC-303E-44D2-9729-152898CE5405}"/>
              </a:ext>
            </a:extLst>
          </p:cNvPr>
          <p:cNvSpPr/>
          <p:nvPr/>
        </p:nvSpPr>
        <p:spPr>
          <a:xfrm>
            <a:off x="6644037" y="51097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0E285A3-6CDF-4FD0-BE33-CF73FE5BA549}"/>
              </a:ext>
            </a:extLst>
          </p:cNvPr>
          <p:cNvSpPr txBox="1"/>
          <p:nvPr/>
        </p:nvSpPr>
        <p:spPr>
          <a:xfrm>
            <a:off x="6730085" y="53637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0017769-712A-4BE6-986C-6EE6BC1D2F38}"/>
              </a:ext>
            </a:extLst>
          </p:cNvPr>
          <p:cNvSpPr/>
          <p:nvPr/>
        </p:nvSpPr>
        <p:spPr>
          <a:xfrm>
            <a:off x="7429007" y="511032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A6AD541-87FB-436D-9DF8-A15F62D9718A}"/>
              </a:ext>
            </a:extLst>
          </p:cNvPr>
          <p:cNvSpPr txBox="1"/>
          <p:nvPr/>
        </p:nvSpPr>
        <p:spPr>
          <a:xfrm>
            <a:off x="7515055" y="535162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D68FA8B-B1CF-44C7-8BB3-384076D3A79D}"/>
              </a:ext>
            </a:extLst>
          </p:cNvPr>
          <p:cNvSpPr/>
          <p:nvPr/>
        </p:nvSpPr>
        <p:spPr>
          <a:xfrm>
            <a:off x="949771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B3BFEF4-6637-424C-A8E0-40BC56F0E37D}"/>
              </a:ext>
            </a:extLst>
          </p:cNvPr>
          <p:cNvSpPr/>
          <p:nvPr/>
        </p:nvSpPr>
        <p:spPr>
          <a:xfrm>
            <a:off x="1745020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FA86719-4E77-4F77-982B-18DCBF153498}"/>
              </a:ext>
            </a:extLst>
          </p:cNvPr>
          <p:cNvSpPr/>
          <p:nvPr/>
        </p:nvSpPr>
        <p:spPr>
          <a:xfrm>
            <a:off x="2540269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0E9DB31-E234-454E-BD82-EC299EB03DB4}"/>
              </a:ext>
            </a:extLst>
          </p:cNvPr>
          <p:cNvSpPr/>
          <p:nvPr/>
        </p:nvSpPr>
        <p:spPr>
          <a:xfrm>
            <a:off x="3335518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AC7F418-5A89-44D7-BA14-601D0C456A77}"/>
              </a:ext>
            </a:extLst>
          </p:cNvPr>
          <p:cNvSpPr/>
          <p:nvPr/>
        </p:nvSpPr>
        <p:spPr>
          <a:xfrm>
            <a:off x="4130767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DB20790-79BA-4AEC-8AB7-51044CD01544}"/>
              </a:ext>
            </a:extLst>
          </p:cNvPr>
          <p:cNvSpPr/>
          <p:nvPr/>
        </p:nvSpPr>
        <p:spPr>
          <a:xfrm>
            <a:off x="492601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85DA1C8-C6DF-48DA-8F98-ECB87093FCBA}"/>
              </a:ext>
            </a:extLst>
          </p:cNvPr>
          <p:cNvSpPr/>
          <p:nvPr/>
        </p:nvSpPr>
        <p:spPr>
          <a:xfrm>
            <a:off x="572126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28C42F7-61A2-4A3A-9662-D899C1B1F87C}"/>
              </a:ext>
            </a:extLst>
          </p:cNvPr>
          <p:cNvSpPr/>
          <p:nvPr/>
        </p:nvSpPr>
        <p:spPr>
          <a:xfrm>
            <a:off x="6516515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CF796EF-A85F-4E56-88B0-6A839BF36FAE}"/>
              </a:ext>
            </a:extLst>
          </p:cNvPr>
          <p:cNvSpPr/>
          <p:nvPr/>
        </p:nvSpPr>
        <p:spPr>
          <a:xfrm>
            <a:off x="731176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0847721-996D-4332-81CC-990C67553E0A}"/>
              </a:ext>
            </a:extLst>
          </p:cNvPr>
          <p:cNvSpPr/>
          <p:nvPr/>
        </p:nvSpPr>
        <p:spPr>
          <a:xfrm>
            <a:off x="810701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E4734D9-9CBA-4768-90F1-EE537C4CE237}"/>
              </a:ext>
            </a:extLst>
          </p:cNvPr>
          <p:cNvSpPr txBox="1"/>
          <p:nvPr/>
        </p:nvSpPr>
        <p:spPr>
          <a:xfrm>
            <a:off x="1143799" y="280654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D4246F4-256A-4E5F-88E2-7A295CFC9039}"/>
              </a:ext>
            </a:extLst>
          </p:cNvPr>
          <p:cNvSpPr txBox="1"/>
          <p:nvPr/>
        </p:nvSpPr>
        <p:spPr>
          <a:xfrm>
            <a:off x="1939048" y="2793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26E14A7-17B1-499D-BF01-8411F2F3032A}"/>
              </a:ext>
            </a:extLst>
          </p:cNvPr>
          <p:cNvSpPr txBox="1"/>
          <p:nvPr/>
        </p:nvSpPr>
        <p:spPr>
          <a:xfrm>
            <a:off x="273429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D8BB21B-54EC-4AD9-AAA2-37A611C68D87}"/>
              </a:ext>
            </a:extLst>
          </p:cNvPr>
          <p:cNvSpPr txBox="1"/>
          <p:nvPr/>
        </p:nvSpPr>
        <p:spPr>
          <a:xfrm>
            <a:off x="352954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6868180-691A-4197-B8D3-30AA53BCAA7D}"/>
              </a:ext>
            </a:extLst>
          </p:cNvPr>
          <p:cNvSpPr txBox="1"/>
          <p:nvPr/>
        </p:nvSpPr>
        <p:spPr>
          <a:xfrm>
            <a:off x="4324796" y="278749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6E92FC9-9EF5-4FC9-A1E6-1491B71A8192}"/>
              </a:ext>
            </a:extLst>
          </p:cNvPr>
          <p:cNvSpPr txBox="1"/>
          <p:nvPr/>
        </p:nvSpPr>
        <p:spPr>
          <a:xfrm>
            <a:off x="5120045" y="27843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28A3AE-67BA-4CEE-A710-75E8916B8717}"/>
              </a:ext>
            </a:extLst>
          </p:cNvPr>
          <p:cNvSpPr txBox="1"/>
          <p:nvPr/>
        </p:nvSpPr>
        <p:spPr>
          <a:xfrm>
            <a:off x="5915294" y="27811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AEF1F4D-6F11-472C-A6F5-0938B7E1454B}"/>
              </a:ext>
            </a:extLst>
          </p:cNvPr>
          <p:cNvSpPr txBox="1"/>
          <p:nvPr/>
        </p:nvSpPr>
        <p:spPr>
          <a:xfrm>
            <a:off x="6710544" y="27779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CBBDE65-7853-4812-8475-E50AB5BF351B}"/>
              </a:ext>
            </a:extLst>
          </p:cNvPr>
          <p:cNvSpPr txBox="1"/>
          <p:nvPr/>
        </p:nvSpPr>
        <p:spPr>
          <a:xfrm>
            <a:off x="7505793" y="27747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BB23170-FA10-48A6-8658-18C3E4785823}"/>
              </a:ext>
            </a:extLst>
          </p:cNvPr>
          <p:cNvSpPr txBox="1"/>
          <p:nvPr/>
        </p:nvSpPr>
        <p:spPr>
          <a:xfrm>
            <a:off x="8301042" y="27716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8E28E6-9B4A-4EE9-BD66-4B59C5CE5618}"/>
              </a:ext>
            </a:extLst>
          </p:cNvPr>
          <p:cNvGrpSpPr/>
          <p:nvPr/>
        </p:nvGrpSpPr>
        <p:grpSpPr>
          <a:xfrm>
            <a:off x="1619297" y="5379097"/>
            <a:ext cx="6487716" cy="781050"/>
            <a:chOff x="1619297" y="5379097"/>
            <a:chExt cx="6290039" cy="781050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FFD3CF3-D507-4F1C-AE9A-E78863D330B2}"/>
                </a:ext>
              </a:extLst>
            </p:cNvPr>
            <p:cNvSpPr/>
            <p:nvPr/>
          </p:nvSpPr>
          <p:spPr>
            <a:xfrm>
              <a:off x="161929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8D4EE26-91A2-4B38-B96C-916F25C4DAD2}"/>
                </a:ext>
              </a:extLst>
            </p:cNvPr>
            <p:cNvSpPr/>
            <p:nvPr/>
          </p:nvSpPr>
          <p:spPr>
            <a:xfrm>
              <a:off x="240426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1BD8BD3F-F7A5-4AED-8C1F-B8F4F4A2A2E4}"/>
                </a:ext>
              </a:extLst>
            </p:cNvPr>
            <p:cNvSpPr/>
            <p:nvPr/>
          </p:nvSpPr>
          <p:spPr>
            <a:xfrm>
              <a:off x="318923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A98ABADC-4E04-4720-97F3-F4ED48130D48}"/>
                </a:ext>
              </a:extLst>
            </p:cNvPr>
            <p:cNvSpPr/>
            <p:nvPr/>
          </p:nvSpPr>
          <p:spPr>
            <a:xfrm>
              <a:off x="397420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E1CC6DD-3ED8-4518-A85F-FADCC59F1B30}"/>
                </a:ext>
              </a:extLst>
            </p:cNvPr>
            <p:cNvSpPr/>
            <p:nvPr/>
          </p:nvSpPr>
          <p:spPr>
            <a:xfrm>
              <a:off x="475917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D3E9B719-0575-4696-9EDA-9CAA630A7A63}"/>
                </a:ext>
              </a:extLst>
            </p:cNvPr>
            <p:cNvSpPr/>
            <p:nvPr/>
          </p:nvSpPr>
          <p:spPr>
            <a:xfrm>
              <a:off x="554414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CFD26F68-D0B4-41DB-969B-96AAB128C1E8}"/>
                </a:ext>
              </a:extLst>
            </p:cNvPr>
            <p:cNvSpPr/>
            <p:nvPr/>
          </p:nvSpPr>
          <p:spPr>
            <a:xfrm>
              <a:off x="632911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6D4F403-B8E9-4D05-BFF7-B6BC5585A397}"/>
                </a:ext>
              </a:extLst>
            </p:cNvPr>
            <p:cNvSpPr/>
            <p:nvPr/>
          </p:nvSpPr>
          <p:spPr>
            <a:xfrm>
              <a:off x="711408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D058D9-66E3-4870-ACE5-0C623F25BEDB}"/>
              </a:ext>
            </a:extLst>
          </p:cNvPr>
          <p:cNvSpPr txBox="1"/>
          <p:nvPr/>
        </p:nvSpPr>
        <p:spPr>
          <a:xfrm>
            <a:off x="3548068" y="629317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畳み込み結果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CB2912F-8067-4F1D-A7D5-3B46FDBC3E10}"/>
              </a:ext>
            </a:extLst>
          </p:cNvPr>
          <p:cNvSpPr/>
          <p:nvPr/>
        </p:nvSpPr>
        <p:spPr>
          <a:xfrm>
            <a:off x="2471777" y="5448727"/>
            <a:ext cx="685378" cy="602823"/>
          </a:xfrm>
          <a:custGeom>
            <a:avLst/>
            <a:gdLst>
              <a:gd name="connsiteX0" fmla="*/ 455573 w 685378"/>
              <a:gd name="connsiteY0" fmla="*/ 602823 h 602823"/>
              <a:gd name="connsiteX1" fmla="*/ 360323 w 685378"/>
              <a:gd name="connsiteY1" fmla="*/ 577423 h 602823"/>
              <a:gd name="connsiteX2" fmla="*/ 258723 w 685378"/>
              <a:gd name="connsiteY2" fmla="*/ 558373 h 602823"/>
              <a:gd name="connsiteX3" fmla="*/ 195223 w 685378"/>
              <a:gd name="connsiteY3" fmla="*/ 532973 h 602823"/>
              <a:gd name="connsiteX4" fmla="*/ 176173 w 685378"/>
              <a:gd name="connsiteY4" fmla="*/ 520273 h 602823"/>
              <a:gd name="connsiteX5" fmla="*/ 119023 w 685378"/>
              <a:gd name="connsiteY5" fmla="*/ 501223 h 602823"/>
              <a:gd name="connsiteX6" fmla="*/ 61873 w 685378"/>
              <a:gd name="connsiteY6" fmla="*/ 456773 h 602823"/>
              <a:gd name="connsiteX7" fmla="*/ 42823 w 685378"/>
              <a:gd name="connsiteY7" fmla="*/ 444073 h 602823"/>
              <a:gd name="connsiteX8" fmla="*/ 17423 w 685378"/>
              <a:gd name="connsiteY8" fmla="*/ 418673 h 602823"/>
              <a:gd name="connsiteX9" fmla="*/ 11073 w 685378"/>
              <a:gd name="connsiteY9" fmla="*/ 298023 h 602823"/>
              <a:gd name="connsiteX10" fmla="*/ 30123 w 685378"/>
              <a:gd name="connsiteY10" fmla="*/ 278973 h 602823"/>
              <a:gd name="connsiteX11" fmla="*/ 55523 w 685378"/>
              <a:gd name="connsiteY11" fmla="*/ 221823 h 602823"/>
              <a:gd name="connsiteX12" fmla="*/ 68223 w 685378"/>
              <a:gd name="connsiteY12" fmla="*/ 196423 h 602823"/>
              <a:gd name="connsiteX13" fmla="*/ 99973 w 685378"/>
              <a:gd name="connsiteY13" fmla="*/ 183723 h 602823"/>
              <a:gd name="connsiteX14" fmla="*/ 138073 w 685378"/>
              <a:gd name="connsiteY14" fmla="*/ 139273 h 602823"/>
              <a:gd name="connsiteX15" fmla="*/ 157123 w 685378"/>
              <a:gd name="connsiteY15" fmla="*/ 132923 h 602823"/>
              <a:gd name="connsiteX16" fmla="*/ 220623 w 685378"/>
              <a:gd name="connsiteY16" fmla="*/ 82123 h 602823"/>
              <a:gd name="connsiteX17" fmla="*/ 271423 w 685378"/>
              <a:gd name="connsiteY17" fmla="*/ 50373 h 602823"/>
              <a:gd name="connsiteX18" fmla="*/ 557173 w 685378"/>
              <a:gd name="connsiteY18" fmla="*/ 31323 h 602823"/>
              <a:gd name="connsiteX19" fmla="*/ 576223 w 685378"/>
              <a:gd name="connsiteY19" fmla="*/ 50373 h 602823"/>
              <a:gd name="connsiteX20" fmla="*/ 601623 w 685378"/>
              <a:gd name="connsiteY20" fmla="*/ 63073 h 602823"/>
              <a:gd name="connsiteX21" fmla="*/ 658773 w 685378"/>
              <a:gd name="connsiteY21" fmla="*/ 101173 h 602823"/>
              <a:gd name="connsiteX22" fmla="*/ 684173 w 685378"/>
              <a:gd name="connsiteY22" fmla="*/ 259923 h 602823"/>
              <a:gd name="connsiteX23" fmla="*/ 652423 w 685378"/>
              <a:gd name="connsiteY23" fmla="*/ 425023 h 602823"/>
              <a:gd name="connsiteX24" fmla="*/ 633373 w 685378"/>
              <a:gd name="connsiteY24" fmla="*/ 444073 h 602823"/>
              <a:gd name="connsiteX25" fmla="*/ 576223 w 685378"/>
              <a:gd name="connsiteY25" fmla="*/ 526623 h 602823"/>
              <a:gd name="connsiteX26" fmla="*/ 576223 w 685378"/>
              <a:gd name="connsiteY26" fmla="*/ 526623 h 602823"/>
              <a:gd name="connsiteX27" fmla="*/ 544473 w 685378"/>
              <a:gd name="connsiteY27" fmla="*/ 564723 h 602823"/>
              <a:gd name="connsiteX28" fmla="*/ 500023 w 685378"/>
              <a:gd name="connsiteY28" fmla="*/ 571073 h 602823"/>
              <a:gd name="connsiteX29" fmla="*/ 366673 w 685378"/>
              <a:gd name="connsiteY29" fmla="*/ 545673 h 6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378" h="602823">
                <a:moveTo>
                  <a:pt x="455573" y="602823"/>
                </a:moveTo>
                <a:cubicBezTo>
                  <a:pt x="410429" y="587775"/>
                  <a:pt x="413823" y="587454"/>
                  <a:pt x="360323" y="577423"/>
                </a:cubicBezTo>
                <a:cubicBezTo>
                  <a:pt x="291493" y="564517"/>
                  <a:pt x="337083" y="579269"/>
                  <a:pt x="258723" y="558373"/>
                </a:cubicBezTo>
                <a:cubicBezTo>
                  <a:pt x="234329" y="551868"/>
                  <a:pt x="216555" y="545163"/>
                  <a:pt x="195223" y="532973"/>
                </a:cubicBezTo>
                <a:cubicBezTo>
                  <a:pt x="188597" y="529187"/>
                  <a:pt x="182999" y="523686"/>
                  <a:pt x="176173" y="520273"/>
                </a:cubicBezTo>
                <a:cubicBezTo>
                  <a:pt x="152261" y="508317"/>
                  <a:pt x="143276" y="507286"/>
                  <a:pt x="119023" y="501223"/>
                </a:cubicBezTo>
                <a:cubicBezTo>
                  <a:pt x="99973" y="486406"/>
                  <a:pt x="81953" y="470160"/>
                  <a:pt x="61873" y="456773"/>
                </a:cubicBezTo>
                <a:cubicBezTo>
                  <a:pt x="55523" y="452540"/>
                  <a:pt x="48617" y="449040"/>
                  <a:pt x="42823" y="444073"/>
                </a:cubicBezTo>
                <a:cubicBezTo>
                  <a:pt x="33732" y="436281"/>
                  <a:pt x="25890" y="427140"/>
                  <a:pt x="17423" y="418673"/>
                </a:cubicBezTo>
                <a:cubicBezTo>
                  <a:pt x="-2341" y="369262"/>
                  <a:pt x="-6434" y="372429"/>
                  <a:pt x="11073" y="298023"/>
                </a:cubicBezTo>
                <a:cubicBezTo>
                  <a:pt x="13130" y="289281"/>
                  <a:pt x="23773" y="285323"/>
                  <a:pt x="30123" y="278973"/>
                </a:cubicBezTo>
                <a:cubicBezTo>
                  <a:pt x="52297" y="212451"/>
                  <a:pt x="31372" y="264087"/>
                  <a:pt x="55523" y="221823"/>
                </a:cubicBezTo>
                <a:cubicBezTo>
                  <a:pt x="60219" y="213604"/>
                  <a:pt x="61036" y="202583"/>
                  <a:pt x="68223" y="196423"/>
                </a:cubicBezTo>
                <a:cubicBezTo>
                  <a:pt x="76877" y="189005"/>
                  <a:pt x="89390" y="187956"/>
                  <a:pt x="99973" y="183723"/>
                </a:cubicBezTo>
                <a:cubicBezTo>
                  <a:pt x="112177" y="165417"/>
                  <a:pt x="118475" y="153271"/>
                  <a:pt x="138073" y="139273"/>
                </a:cubicBezTo>
                <a:cubicBezTo>
                  <a:pt x="143520" y="135382"/>
                  <a:pt x="150773" y="135040"/>
                  <a:pt x="157123" y="132923"/>
                </a:cubicBezTo>
                <a:cubicBezTo>
                  <a:pt x="260921" y="29125"/>
                  <a:pt x="148060" y="133953"/>
                  <a:pt x="220623" y="82123"/>
                </a:cubicBezTo>
                <a:cubicBezTo>
                  <a:pt x="272379" y="45155"/>
                  <a:pt x="200053" y="78921"/>
                  <a:pt x="271423" y="50373"/>
                </a:cubicBezTo>
                <a:cubicBezTo>
                  <a:pt x="355916" y="-34120"/>
                  <a:pt x="301458" y="8076"/>
                  <a:pt x="557173" y="31323"/>
                </a:cubicBezTo>
                <a:cubicBezTo>
                  <a:pt x="566116" y="32136"/>
                  <a:pt x="568915" y="45153"/>
                  <a:pt x="576223" y="50373"/>
                </a:cubicBezTo>
                <a:cubicBezTo>
                  <a:pt x="583926" y="55875"/>
                  <a:pt x="593561" y="58112"/>
                  <a:pt x="601623" y="63073"/>
                </a:cubicBezTo>
                <a:cubicBezTo>
                  <a:pt x="621122" y="75072"/>
                  <a:pt x="658773" y="101173"/>
                  <a:pt x="658773" y="101173"/>
                </a:cubicBezTo>
                <a:cubicBezTo>
                  <a:pt x="688026" y="159680"/>
                  <a:pt x="686686" y="149370"/>
                  <a:pt x="684173" y="259923"/>
                </a:cubicBezTo>
                <a:cubicBezTo>
                  <a:pt x="682946" y="313900"/>
                  <a:pt x="689432" y="380612"/>
                  <a:pt x="652423" y="425023"/>
                </a:cubicBezTo>
                <a:cubicBezTo>
                  <a:pt x="646674" y="431922"/>
                  <a:pt x="639723" y="437723"/>
                  <a:pt x="633373" y="444073"/>
                </a:cubicBezTo>
                <a:cubicBezTo>
                  <a:pt x="614047" y="502052"/>
                  <a:pt x="630139" y="472707"/>
                  <a:pt x="576223" y="526623"/>
                </a:cubicBezTo>
                <a:lnTo>
                  <a:pt x="576223" y="526623"/>
                </a:lnTo>
                <a:cubicBezTo>
                  <a:pt x="567313" y="544442"/>
                  <a:pt x="565592" y="558387"/>
                  <a:pt x="544473" y="564723"/>
                </a:cubicBezTo>
                <a:cubicBezTo>
                  <a:pt x="530137" y="569024"/>
                  <a:pt x="514840" y="568956"/>
                  <a:pt x="500023" y="571073"/>
                </a:cubicBezTo>
                <a:cubicBezTo>
                  <a:pt x="373419" y="557746"/>
                  <a:pt x="407968" y="586968"/>
                  <a:pt x="366673" y="5456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844CCAA-F999-4566-8090-083E97D23CDD}"/>
              </a:ext>
            </a:extLst>
          </p:cNvPr>
          <p:cNvSpPr/>
          <p:nvPr/>
        </p:nvSpPr>
        <p:spPr>
          <a:xfrm>
            <a:off x="1828800" y="2694074"/>
            <a:ext cx="2424155" cy="753976"/>
          </a:xfrm>
          <a:custGeom>
            <a:avLst/>
            <a:gdLst>
              <a:gd name="connsiteX0" fmla="*/ 1104900 w 2424155"/>
              <a:gd name="connsiteY0" fmla="*/ 747626 h 753976"/>
              <a:gd name="connsiteX1" fmla="*/ 1066800 w 2424155"/>
              <a:gd name="connsiteY1" fmla="*/ 734926 h 753976"/>
              <a:gd name="connsiteX2" fmla="*/ 755650 w 2424155"/>
              <a:gd name="connsiteY2" fmla="*/ 696826 h 753976"/>
              <a:gd name="connsiteX3" fmla="*/ 565150 w 2424155"/>
              <a:gd name="connsiteY3" fmla="*/ 671426 h 753976"/>
              <a:gd name="connsiteX4" fmla="*/ 374650 w 2424155"/>
              <a:gd name="connsiteY4" fmla="*/ 665076 h 753976"/>
              <a:gd name="connsiteX5" fmla="*/ 285750 w 2424155"/>
              <a:gd name="connsiteY5" fmla="*/ 652376 h 753976"/>
              <a:gd name="connsiteX6" fmla="*/ 228600 w 2424155"/>
              <a:gd name="connsiteY6" fmla="*/ 626976 h 753976"/>
              <a:gd name="connsiteX7" fmla="*/ 209550 w 2424155"/>
              <a:gd name="connsiteY7" fmla="*/ 620626 h 753976"/>
              <a:gd name="connsiteX8" fmla="*/ 177800 w 2424155"/>
              <a:gd name="connsiteY8" fmla="*/ 607926 h 753976"/>
              <a:gd name="connsiteX9" fmla="*/ 146050 w 2424155"/>
              <a:gd name="connsiteY9" fmla="*/ 563476 h 753976"/>
              <a:gd name="connsiteX10" fmla="*/ 120650 w 2424155"/>
              <a:gd name="connsiteY10" fmla="*/ 544426 h 753976"/>
              <a:gd name="connsiteX11" fmla="*/ 76200 w 2424155"/>
              <a:gd name="connsiteY11" fmla="*/ 506326 h 753976"/>
              <a:gd name="connsiteX12" fmla="*/ 50800 w 2424155"/>
              <a:gd name="connsiteY12" fmla="*/ 499976 h 753976"/>
              <a:gd name="connsiteX13" fmla="*/ 44450 w 2424155"/>
              <a:gd name="connsiteY13" fmla="*/ 461876 h 753976"/>
              <a:gd name="connsiteX14" fmla="*/ 31750 w 2424155"/>
              <a:gd name="connsiteY14" fmla="*/ 442826 h 753976"/>
              <a:gd name="connsiteX15" fmla="*/ 19050 w 2424155"/>
              <a:gd name="connsiteY15" fmla="*/ 372976 h 753976"/>
              <a:gd name="connsiteX16" fmla="*/ 0 w 2424155"/>
              <a:gd name="connsiteY16" fmla="*/ 322176 h 753976"/>
              <a:gd name="connsiteX17" fmla="*/ 6350 w 2424155"/>
              <a:gd name="connsiteY17" fmla="*/ 277726 h 753976"/>
              <a:gd name="connsiteX18" fmla="*/ 12700 w 2424155"/>
              <a:gd name="connsiteY18" fmla="*/ 245976 h 753976"/>
              <a:gd name="connsiteX19" fmla="*/ 69850 w 2424155"/>
              <a:gd name="connsiteY19" fmla="*/ 201526 h 753976"/>
              <a:gd name="connsiteX20" fmla="*/ 120650 w 2424155"/>
              <a:gd name="connsiteY20" fmla="*/ 150726 h 753976"/>
              <a:gd name="connsiteX21" fmla="*/ 165100 w 2424155"/>
              <a:gd name="connsiteY21" fmla="*/ 112626 h 753976"/>
              <a:gd name="connsiteX22" fmla="*/ 190500 w 2424155"/>
              <a:gd name="connsiteY22" fmla="*/ 106276 h 753976"/>
              <a:gd name="connsiteX23" fmla="*/ 304800 w 2424155"/>
              <a:gd name="connsiteY23" fmla="*/ 93576 h 753976"/>
              <a:gd name="connsiteX24" fmla="*/ 387350 w 2424155"/>
              <a:gd name="connsiteY24" fmla="*/ 80876 h 753976"/>
              <a:gd name="connsiteX25" fmla="*/ 406400 w 2424155"/>
              <a:gd name="connsiteY25" fmla="*/ 68176 h 753976"/>
              <a:gd name="connsiteX26" fmla="*/ 1035050 w 2424155"/>
              <a:gd name="connsiteY26" fmla="*/ 42776 h 753976"/>
              <a:gd name="connsiteX27" fmla="*/ 1733550 w 2424155"/>
              <a:gd name="connsiteY27" fmla="*/ 36426 h 753976"/>
              <a:gd name="connsiteX28" fmla="*/ 1841500 w 2424155"/>
              <a:gd name="connsiteY28" fmla="*/ 74526 h 753976"/>
              <a:gd name="connsiteX29" fmla="*/ 1911350 w 2424155"/>
              <a:gd name="connsiteY29" fmla="*/ 87226 h 753976"/>
              <a:gd name="connsiteX30" fmla="*/ 1981200 w 2424155"/>
              <a:gd name="connsiteY30" fmla="*/ 112626 h 753976"/>
              <a:gd name="connsiteX31" fmla="*/ 2032000 w 2424155"/>
              <a:gd name="connsiteY31" fmla="*/ 138026 h 753976"/>
              <a:gd name="connsiteX32" fmla="*/ 2120900 w 2424155"/>
              <a:gd name="connsiteY32" fmla="*/ 157076 h 753976"/>
              <a:gd name="connsiteX33" fmla="*/ 2146300 w 2424155"/>
              <a:gd name="connsiteY33" fmla="*/ 169776 h 753976"/>
              <a:gd name="connsiteX34" fmla="*/ 2165350 w 2424155"/>
              <a:gd name="connsiteY34" fmla="*/ 195176 h 753976"/>
              <a:gd name="connsiteX35" fmla="*/ 2197100 w 2424155"/>
              <a:gd name="connsiteY35" fmla="*/ 201526 h 753976"/>
              <a:gd name="connsiteX36" fmla="*/ 2228850 w 2424155"/>
              <a:gd name="connsiteY36" fmla="*/ 214226 h 753976"/>
              <a:gd name="connsiteX37" fmla="*/ 2266950 w 2424155"/>
              <a:gd name="connsiteY37" fmla="*/ 226926 h 753976"/>
              <a:gd name="connsiteX38" fmla="*/ 2336800 w 2424155"/>
              <a:gd name="connsiteY38" fmla="*/ 271376 h 753976"/>
              <a:gd name="connsiteX39" fmla="*/ 2387600 w 2424155"/>
              <a:gd name="connsiteY39" fmla="*/ 296776 h 753976"/>
              <a:gd name="connsiteX40" fmla="*/ 2400300 w 2424155"/>
              <a:gd name="connsiteY40" fmla="*/ 563476 h 753976"/>
              <a:gd name="connsiteX41" fmla="*/ 2393950 w 2424155"/>
              <a:gd name="connsiteY41" fmla="*/ 601576 h 753976"/>
              <a:gd name="connsiteX42" fmla="*/ 2349500 w 2424155"/>
              <a:gd name="connsiteY42" fmla="*/ 607926 h 753976"/>
              <a:gd name="connsiteX43" fmla="*/ 2298700 w 2424155"/>
              <a:gd name="connsiteY43" fmla="*/ 620626 h 753976"/>
              <a:gd name="connsiteX44" fmla="*/ 2292350 w 2424155"/>
              <a:gd name="connsiteY44" fmla="*/ 646026 h 753976"/>
              <a:gd name="connsiteX45" fmla="*/ 2266950 w 2424155"/>
              <a:gd name="connsiteY45" fmla="*/ 652376 h 753976"/>
              <a:gd name="connsiteX46" fmla="*/ 2247900 w 2424155"/>
              <a:gd name="connsiteY46" fmla="*/ 665076 h 753976"/>
              <a:gd name="connsiteX47" fmla="*/ 2133600 w 2424155"/>
              <a:gd name="connsiteY47" fmla="*/ 677776 h 753976"/>
              <a:gd name="connsiteX48" fmla="*/ 2114550 w 2424155"/>
              <a:gd name="connsiteY48" fmla="*/ 690476 h 753976"/>
              <a:gd name="connsiteX49" fmla="*/ 2095500 w 2424155"/>
              <a:gd name="connsiteY49" fmla="*/ 696826 h 753976"/>
              <a:gd name="connsiteX50" fmla="*/ 1974850 w 2424155"/>
              <a:gd name="connsiteY50" fmla="*/ 722226 h 753976"/>
              <a:gd name="connsiteX51" fmla="*/ 1885950 w 2424155"/>
              <a:gd name="connsiteY51" fmla="*/ 741276 h 753976"/>
              <a:gd name="connsiteX52" fmla="*/ 1708150 w 2424155"/>
              <a:gd name="connsiteY52" fmla="*/ 753976 h 753976"/>
              <a:gd name="connsiteX53" fmla="*/ 1225550 w 2424155"/>
              <a:gd name="connsiteY53" fmla="*/ 747626 h 753976"/>
              <a:gd name="connsiteX54" fmla="*/ 1104900 w 2424155"/>
              <a:gd name="connsiteY54" fmla="*/ 747626 h 7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24155" h="753976">
                <a:moveTo>
                  <a:pt x="1104900" y="747626"/>
                </a:moveTo>
                <a:cubicBezTo>
                  <a:pt x="1078442" y="745509"/>
                  <a:pt x="1079909" y="737638"/>
                  <a:pt x="1066800" y="734926"/>
                </a:cubicBezTo>
                <a:cubicBezTo>
                  <a:pt x="917234" y="703981"/>
                  <a:pt x="913204" y="708946"/>
                  <a:pt x="755650" y="696826"/>
                </a:cubicBezTo>
                <a:cubicBezTo>
                  <a:pt x="677303" y="665487"/>
                  <a:pt x="722728" y="680021"/>
                  <a:pt x="565150" y="671426"/>
                </a:cubicBezTo>
                <a:cubicBezTo>
                  <a:pt x="501709" y="667966"/>
                  <a:pt x="438150" y="667193"/>
                  <a:pt x="374650" y="665076"/>
                </a:cubicBezTo>
                <a:cubicBezTo>
                  <a:pt x="345017" y="660843"/>
                  <a:pt x="315042" y="658543"/>
                  <a:pt x="285750" y="652376"/>
                </a:cubicBezTo>
                <a:cubicBezTo>
                  <a:pt x="266397" y="648302"/>
                  <a:pt x="246601" y="634691"/>
                  <a:pt x="228600" y="626976"/>
                </a:cubicBezTo>
                <a:cubicBezTo>
                  <a:pt x="222448" y="624339"/>
                  <a:pt x="215817" y="622976"/>
                  <a:pt x="209550" y="620626"/>
                </a:cubicBezTo>
                <a:cubicBezTo>
                  <a:pt x="198877" y="616624"/>
                  <a:pt x="188383" y="612159"/>
                  <a:pt x="177800" y="607926"/>
                </a:cubicBezTo>
                <a:cubicBezTo>
                  <a:pt x="170589" y="597109"/>
                  <a:pt x="153926" y="571352"/>
                  <a:pt x="146050" y="563476"/>
                </a:cubicBezTo>
                <a:cubicBezTo>
                  <a:pt x="138566" y="555992"/>
                  <a:pt x="128615" y="551395"/>
                  <a:pt x="120650" y="544426"/>
                </a:cubicBezTo>
                <a:cubicBezTo>
                  <a:pt x="105507" y="531176"/>
                  <a:pt x="95235" y="514484"/>
                  <a:pt x="76200" y="506326"/>
                </a:cubicBezTo>
                <a:cubicBezTo>
                  <a:pt x="68178" y="502888"/>
                  <a:pt x="59267" y="502093"/>
                  <a:pt x="50800" y="499976"/>
                </a:cubicBezTo>
                <a:cubicBezTo>
                  <a:pt x="48683" y="487276"/>
                  <a:pt x="48521" y="474090"/>
                  <a:pt x="44450" y="461876"/>
                </a:cubicBezTo>
                <a:cubicBezTo>
                  <a:pt x="42037" y="454636"/>
                  <a:pt x="33847" y="450164"/>
                  <a:pt x="31750" y="442826"/>
                </a:cubicBezTo>
                <a:cubicBezTo>
                  <a:pt x="25249" y="420071"/>
                  <a:pt x="24009" y="396116"/>
                  <a:pt x="19050" y="372976"/>
                </a:cubicBezTo>
                <a:cubicBezTo>
                  <a:pt x="16753" y="362256"/>
                  <a:pt x="2146" y="327541"/>
                  <a:pt x="0" y="322176"/>
                </a:cubicBezTo>
                <a:cubicBezTo>
                  <a:pt x="2117" y="307359"/>
                  <a:pt x="3889" y="292489"/>
                  <a:pt x="6350" y="277726"/>
                </a:cubicBezTo>
                <a:cubicBezTo>
                  <a:pt x="8124" y="267080"/>
                  <a:pt x="7458" y="255411"/>
                  <a:pt x="12700" y="245976"/>
                </a:cubicBezTo>
                <a:cubicBezTo>
                  <a:pt x="28724" y="217133"/>
                  <a:pt x="46493" y="221289"/>
                  <a:pt x="69850" y="201526"/>
                </a:cubicBezTo>
                <a:cubicBezTo>
                  <a:pt x="88131" y="186057"/>
                  <a:pt x="103717" y="167659"/>
                  <a:pt x="120650" y="150726"/>
                </a:cubicBezTo>
                <a:cubicBezTo>
                  <a:pt x="132480" y="138896"/>
                  <a:pt x="148176" y="119879"/>
                  <a:pt x="165100" y="112626"/>
                </a:cubicBezTo>
                <a:cubicBezTo>
                  <a:pt x="173122" y="109188"/>
                  <a:pt x="181853" y="107455"/>
                  <a:pt x="190500" y="106276"/>
                </a:cubicBezTo>
                <a:cubicBezTo>
                  <a:pt x="228483" y="101097"/>
                  <a:pt x="266781" y="98482"/>
                  <a:pt x="304800" y="93576"/>
                </a:cubicBezTo>
                <a:cubicBezTo>
                  <a:pt x="332411" y="90013"/>
                  <a:pt x="359833" y="85109"/>
                  <a:pt x="387350" y="80876"/>
                </a:cubicBezTo>
                <a:cubicBezTo>
                  <a:pt x="393700" y="76643"/>
                  <a:pt x="398781" y="68624"/>
                  <a:pt x="406400" y="68176"/>
                </a:cubicBezTo>
                <a:cubicBezTo>
                  <a:pt x="615759" y="55861"/>
                  <a:pt x="1035050" y="42776"/>
                  <a:pt x="1035050" y="42776"/>
                </a:cubicBezTo>
                <a:cubicBezTo>
                  <a:pt x="1282451" y="-27910"/>
                  <a:pt x="1158706" y="2893"/>
                  <a:pt x="1733550" y="36426"/>
                </a:cubicBezTo>
                <a:cubicBezTo>
                  <a:pt x="1771644" y="38648"/>
                  <a:pt x="1803957" y="67700"/>
                  <a:pt x="1841500" y="74526"/>
                </a:cubicBezTo>
                <a:lnTo>
                  <a:pt x="1911350" y="87226"/>
                </a:lnTo>
                <a:cubicBezTo>
                  <a:pt x="1988129" y="125615"/>
                  <a:pt x="1866446" y="66724"/>
                  <a:pt x="1981200" y="112626"/>
                </a:cubicBezTo>
                <a:cubicBezTo>
                  <a:pt x="1998778" y="119657"/>
                  <a:pt x="2014422" y="130995"/>
                  <a:pt x="2032000" y="138026"/>
                </a:cubicBezTo>
                <a:cubicBezTo>
                  <a:pt x="2064690" y="151102"/>
                  <a:pt x="2086596" y="152175"/>
                  <a:pt x="2120900" y="157076"/>
                </a:cubicBezTo>
                <a:cubicBezTo>
                  <a:pt x="2129367" y="161309"/>
                  <a:pt x="2139113" y="163616"/>
                  <a:pt x="2146300" y="169776"/>
                </a:cubicBezTo>
                <a:cubicBezTo>
                  <a:pt x="2154335" y="176664"/>
                  <a:pt x="2156375" y="189567"/>
                  <a:pt x="2165350" y="195176"/>
                </a:cubicBezTo>
                <a:cubicBezTo>
                  <a:pt x="2174502" y="200896"/>
                  <a:pt x="2186762" y="198425"/>
                  <a:pt x="2197100" y="201526"/>
                </a:cubicBezTo>
                <a:cubicBezTo>
                  <a:pt x="2208018" y="204801"/>
                  <a:pt x="2218138" y="210331"/>
                  <a:pt x="2228850" y="214226"/>
                </a:cubicBezTo>
                <a:cubicBezTo>
                  <a:pt x="2241431" y="218801"/>
                  <a:pt x="2254763" y="221386"/>
                  <a:pt x="2266950" y="226926"/>
                </a:cubicBezTo>
                <a:cubicBezTo>
                  <a:pt x="2287858" y="236430"/>
                  <a:pt x="2318025" y="260647"/>
                  <a:pt x="2336800" y="271376"/>
                </a:cubicBezTo>
                <a:cubicBezTo>
                  <a:pt x="2353238" y="280769"/>
                  <a:pt x="2370667" y="288309"/>
                  <a:pt x="2387600" y="296776"/>
                </a:cubicBezTo>
                <a:cubicBezTo>
                  <a:pt x="2454329" y="385748"/>
                  <a:pt x="2411474" y="317657"/>
                  <a:pt x="2400300" y="563476"/>
                </a:cubicBezTo>
                <a:cubicBezTo>
                  <a:pt x="2399715" y="576338"/>
                  <a:pt x="2403640" y="593098"/>
                  <a:pt x="2393950" y="601576"/>
                </a:cubicBezTo>
                <a:cubicBezTo>
                  <a:pt x="2382686" y="611432"/>
                  <a:pt x="2364176" y="604991"/>
                  <a:pt x="2349500" y="607926"/>
                </a:cubicBezTo>
                <a:cubicBezTo>
                  <a:pt x="2332384" y="611349"/>
                  <a:pt x="2315633" y="616393"/>
                  <a:pt x="2298700" y="620626"/>
                </a:cubicBezTo>
                <a:cubicBezTo>
                  <a:pt x="2296583" y="629093"/>
                  <a:pt x="2298521" y="639855"/>
                  <a:pt x="2292350" y="646026"/>
                </a:cubicBezTo>
                <a:cubicBezTo>
                  <a:pt x="2286179" y="652197"/>
                  <a:pt x="2274972" y="648938"/>
                  <a:pt x="2266950" y="652376"/>
                </a:cubicBezTo>
                <a:cubicBezTo>
                  <a:pt x="2259935" y="655382"/>
                  <a:pt x="2255397" y="663648"/>
                  <a:pt x="2247900" y="665076"/>
                </a:cubicBezTo>
                <a:cubicBezTo>
                  <a:pt x="2210243" y="672249"/>
                  <a:pt x="2171700" y="673543"/>
                  <a:pt x="2133600" y="677776"/>
                </a:cubicBezTo>
                <a:cubicBezTo>
                  <a:pt x="2127250" y="682009"/>
                  <a:pt x="2121376" y="687063"/>
                  <a:pt x="2114550" y="690476"/>
                </a:cubicBezTo>
                <a:cubicBezTo>
                  <a:pt x="2108563" y="693469"/>
                  <a:pt x="2102027" y="695343"/>
                  <a:pt x="2095500" y="696826"/>
                </a:cubicBezTo>
                <a:cubicBezTo>
                  <a:pt x="2055424" y="705934"/>
                  <a:pt x="2014721" y="712258"/>
                  <a:pt x="1974850" y="722226"/>
                </a:cubicBezTo>
                <a:cubicBezTo>
                  <a:pt x="1947919" y="728959"/>
                  <a:pt x="1914447" y="738762"/>
                  <a:pt x="1885950" y="741276"/>
                </a:cubicBezTo>
                <a:cubicBezTo>
                  <a:pt x="1826762" y="746498"/>
                  <a:pt x="1767417" y="749743"/>
                  <a:pt x="1708150" y="753976"/>
                </a:cubicBezTo>
                <a:lnTo>
                  <a:pt x="1225550" y="747626"/>
                </a:lnTo>
                <a:cubicBezTo>
                  <a:pt x="870992" y="739380"/>
                  <a:pt x="1131358" y="749743"/>
                  <a:pt x="1104900" y="74762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895E395-058F-40FD-8905-08F9AC541238}"/>
              </a:ext>
            </a:extLst>
          </p:cNvPr>
          <p:cNvSpPr/>
          <p:nvPr/>
        </p:nvSpPr>
        <p:spPr>
          <a:xfrm>
            <a:off x="3009900" y="3383523"/>
            <a:ext cx="804554" cy="2128277"/>
          </a:xfrm>
          <a:custGeom>
            <a:avLst/>
            <a:gdLst>
              <a:gd name="connsiteX0" fmla="*/ 831850 w 831850"/>
              <a:gd name="connsiteY0" fmla="*/ 0 h 2057400"/>
              <a:gd name="connsiteX1" fmla="*/ 825500 w 831850"/>
              <a:gd name="connsiteY1" fmla="*/ 393700 h 2057400"/>
              <a:gd name="connsiteX2" fmla="*/ 812800 w 831850"/>
              <a:gd name="connsiteY2" fmla="*/ 419100 h 2057400"/>
              <a:gd name="connsiteX3" fmla="*/ 768350 w 831850"/>
              <a:gd name="connsiteY3" fmla="*/ 527050 h 2057400"/>
              <a:gd name="connsiteX4" fmla="*/ 742950 w 831850"/>
              <a:gd name="connsiteY4" fmla="*/ 584200 h 2057400"/>
              <a:gd name="connsiteX5" fmla="*/ 730250 w 831850"/>
              <a:gd name="connsiteY5" fmla="*/ 603250 h 2057400"/>
              <a:gd name="connsiteX6" fmla="*/ 698500 w 831850"/>
              <a:gd name="connsiteY6" fmla="*/ 647700 h 2057400"/>
              <a:gd name="connsiteX7" fmla="*/ 673100 w 831850"/>
              <a:gd name="connsiteY7" fmla="*/ 698500 h 2057400"/>
              <a:gd name="connsiteX8" fmla="*/ 654050 w 831850"/>
              <a:gd name="connsiteY8" fmla="*/ 736600 h 2057400"/>
              <a:gd name="connsiteX9" fmla="*/ 635000 w 831850"/>
              <a:gd name="connsiteY9" fmla="*/ 762000 h 2057400"/>
              <a:gd name="connsiteX10" fmla="*/ 615950 w 831850"/>
              <a:gd name="connsiteY10" fmla="*/ 806450 h 2057400"/>
              <a:gd name="connsiteX11" fmla="*/ 590550 w 831850"/>
              <a:gd name="connsiteY11" fmla="*/ 850900 h 2057400"/>
              <a:gd name="connsiteX12" fmla="*/ 565150 w 831850"/>
              <a:gd name="connsiteY12" fmla="*/ 908050 h 2057400"/>
              <a:gd name="connsiteX13" fmla="*/ 539750 w 831850"/>
              <a:gd name="connsiteY13" fmla="*/ 990600 h 2057400"/>
              <a:gd name="connsiteX14" fmla="*/ 520700 w 831850"/>
              <a:gd name="connsiteY14" fmla="*/ 1009650 h 2057400"/>
              <a:gd name="connsiteX15" fmla="*/ 508000 w 831850"/>
              <a:gd name="connsiteY15" fmla="*/ 1028700 h 2057400"/>
              <a:gd name="connsiteX16" fmla="*/ 501650 w 831850"/>
              <a:gd name="connsiteY16" fmla="*/ 1066800 h 2057400"/>
              <a:gd name="connsiteX17" fmla="*/ 488950 w 831850"/>
              <a:gd name="connsiteY17" fmla="*/ 1085850 h 2057400"/>
              <a:gd name="connsiteX18" fmla="*/ 463550 w 831850"/>
              <a:gd name="connsiteY18" fmla="*/ 1136650 h 2057400"/>
              <a:gd name="connsiteX19" fmla="*/ 438150 w 831850"/>
              <a:gd name="connsiteY19" fmla="*/ 1200150 h 2057400"/>
              <a:gd name="connsiteX20" fmla="*/ 412750 w 831850"/>
              <a:gd name="connsiteY20" fmla="*/ 1231900 h 2057400"/>
              <a:gd name="connsiteX21" fmla="*/ 400050 w 831850"/>
              <a:gd name="connsiteY21" fmla="*/ 1270000 h 2057400"/>
              <a:gd name="connsiteX22" fmla="*/ 393700 w 831850"/>
              <a:gd name="connsiteY22" fmla="*/ 1301750 h 2057400"/>
              <a:gd name="connsiteX23" fmla="*/ 381000 w 831850"/>
              <a:gd name="connsiteY23" fmla="*/ 1327150 h 2057400"/>
              <a:gd name="connsiteX24" fmla="*/ 342900 w 831850"/>
              <a:gd name="connsiteY24" fmla="*/ 1409700 h 2057400"/>
              <a:gd name="connsiteX25" fmla="*/ 330200 w 831850"/>
              <a:gd name="connsiteY25" fmla="*/ 1485900 h 2057400"/>
              <a:gd name="connsiteX26" fmla="*/ 323850 w 831850"/>
              <a:gd name="connsiteY26" fmla="*/ 1536700 h 2057400"/>
              <a:gd name="connsiteX27" fmla="*/ 298450 w 831850"/>
              <a:gd name="connsiteY27" fmla="*/ 1555750 h 2057400"/>
              <a:gd name="connsiteX28" fmla="*/ 292100 w 831850"/>
              <a:gd name="connsiteY28" fmla="*/ 1587500 h 2057400"/>
              <a:gd name="connsiteX29" fmla="*/ 279400 w 831850"/>
              <a:gd name="connsiteY29" fmla="*/ 1612900 h 2057400"/>
              <a:gd name="connsiteX30" fmla="*/ 266700 w 831850"/>
              <a:gd name="connsiteY30" fmla="*/ 1644650 h 2057400"/>
              <a:gd name="connsiteX31" fmla="*/ 234950 w 831850"/>
              <a:gd name="connsiteY31" fmla="*/ 1689100 h 2057400"/>
              <a:gd name="connsiteX32" fmla="*/ 222250 w 831850"/>
              <a:gd name="connsiteY32" fmla="*/ 1720850 h 2057400"/>
              <a:gd name="connsiteX33" fmla="*/ 215900 w 831850"/>
              <a:gd name="connsiteY33" fmla="*/ 1746250 h 2057400"/>
              <a:gd name="connsiteX34" fmla="*/ 184150 w 831850"/>
              <a:gd name="connsiteY34" fmla="*/ 1771650 h 2057400"/>
              <a:gd name="connsiteX35" fmla="*/ 177800 w 831850"/>
              <a:gd name="connsiteY35" fmla="*/ 1803400 h 2057400"/>
              <a:gd name="connsiteX36" fmla="*/ 127000 w 831850"/>
              <a:gd name="connsiteY36" fmla="*/ 1854200 h 2057400"/>
              <a:gd name="connsiteX37" fmla="*/ 95250 w 831850"/>
              <a:gd name="connsiteY37" fmla="*/ 1892300 h 2057400"/>
              <a:gd name="connsiteX38" fmla="*/ 69850 w 831850"/>
              <a:gd name="connsiteY38" fmla="*/ 1917700 h 2057400"/>
              <a:gd name="connsiteX39" fmla="*/ 63500 w 831850"/>
              <a:gd name="connsiteY39" fmla="*/ 1962150 h 2057400"/>
              <a:gd name="connsiteX40" fmla="*/ 50800 w 831850"/>
              <a:gd name="connsiteY40" fmla="*/ 1981200 h 2057400"/>
              <a:gd name="connsiteX41" fmla="*/ 38100 w 831850"/>
              <a:gd name="connsiteY41" fmla="*/ 2006600 h 2057400"/>
              <a:gd name="connsiteX42" fmla="*/ 12700 w 831850"/>
              <a:gd name="connsiteY42" fmla="*/ 2032000 h 2057400"/>
              <a:gd name="connsiteX43" fmla="*/ 0 w 831850"/>
              <a:gd name="connsiteY4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1850" h="2057400">
                <a:moveTo>
                  <a:pt x="831850" y="0"/>
                </a:moveTo>
                <a:cubicBezTo>
                  <a:pt x="829733" y="131233"/>
                  <a:pt x="831460" y="262585"/>
                  <a:pt x="825500" y="393700"/>
                </a:cubicBezTo>
                <a:cubicBezTo>
                  <a:pt x="825070" y="403156"/>
                  <a:pt x="815239" y="409954"/>
                  <a:pt x="812800" y="419100"/>
                </a:cubicBezTo>
                <a:cubicBezTo>
                  <a:pt x="778729" y="546866"/>
                  <a:pt x="828113" y="441674"/>
                  <a:pt x="768350" y="527050"/>
                </a:cubicBezTo>
                <a:cubicBezTo>
                  <a:pt x="756567" y="543883"/>
                  <a:pt x="751923" y="566254"/>
                  <a:pt x="742950" y="584200"/>
                </a:cubicBezTo>
                <a:cubicBezTo>
                  <a:pt x="739537" y="591026"/>
                  <a:pt x="734686" y="597040"/>
                  <a:pt x="730250" y="603250"/>
                </a:cubicBezTo>
                <a:cubicBezTo>
                  <a:pt x="722796" y="613686"/>
                  <a:pt x="705407" y="635037"/>
                  <a:pt x="698500" y="647700"/>
                </a:cubicBezTo>
                <a:cubicBezTo>
                  <a:pt x="689434" y="664320"/>
                  <a:pt x="681567" y="681567"/>
                  <a:pt x="673100" y="698500"/>
                </a:cubicBezTo>
                <a:cubicBezTo>
                  <a:pt x="666750" y="711200"/>
                  <a:pt x="662569" y="725241"/>
                  <a:pt x="654050" y="736600"/>
                </a:cubicBezTo>
                <a:lnTo>
                  <a:pt x="635000" y="762000"/>
                </a:lnTo>
                <a:cubicBezTo>
                  <a:pt x="627242" y="785274"/>
                  <a:pt x="629402" y="781789"/>
                  <a:pt x="615950" y="806450"/>
                </a:cubicBezTo>
                <a:cubicBezTo>
                  <a:pt x="607778" y="821431"/>
                  <a:pt x="597701" y="835406"/>
                  <a:pt x="590550" y="850900"/>
                </a:cubicBezTo>
                <a:cubicBezTo>
                  <a:pt x="556545" y="924578"/>
                  <a:pt x="596046" y="861706"/>
                  <a:pt x="565150" y="908050"/>
                </a:cubicBezTo>
                <a:cubicBezTo>
                  <a:pt x="563051" y="915397"/>
                  <a:pt x="544919" y="981297"/>
                  <a:pt x="539750" y="990600"/>
                </a:cubicBezTo>
                <a:cubicBezTo>
                  <a:pt x="535389" y="998450"/>
                  <a:pt x="526449" y="1002751"/>
                  <a:pt x="520700" y="1009650"/>
                </a:cubicBezTo>
                <a:cubicBezTo>
                  <a:pt x="515814" y="1015513"/>
                  <a:pt x="512233" y="1022350"/>
                  <a:pt x="508000" y="1028700"/>
                </a:cubicBezTo>
                <a:cubicBezTo>
                  <a:pt x="505883" y="1041400"/>
                  <a:pt x="505721" y="1054586"/>
                  <a:pt x="501650" y="1066800"/>
                </a:cubicBezTo>
                <a:cubicBezTo>
                  <a:pt x="499237" y="1074040"/>
                  <a:pt x="492604" y="1079150"/>
                  <a:pt x="488950" y="1085850"/>
                </a:cubicBezTo>
                <a:cubicBezTo>
                  <a:pt x="479884" y="1102470"/>
                  <a:pt x="469537" y="1118689"/>
                  <a:pt x="463550" y="1136650"/>
                </a:cubicBezTo>
                <a:cubicBezTo>
                  <a:pt x="456666" y="1157303"/>
                  <a:pt x="450608" y="1181463"/>
                  <a:pt x="438150" y="1200150"/>
                </a:cubicBezTo>
                <a:cubicBezTo>
                  <a:pt x="430632" y="1211427"/>
                  <a:pt x="421217" y="1221317"/>
                  <a:pt x="412750" y="1231900"/>
                </a:cubicBezTo>
                <a:cubicBezTo>
                  <a:pt x="408517" y="1244600"/>
                  <a:pt x="403572" y="1257085"/>
                  <a:pt x="400050" y="1270000"/>
                </a:cubicBezTo>
                <a:cubicBezTo>
                  <a:pt x="397210" y="1280413"/>
                  <a:pt x="397113" y="1291511"/>
                  <a:pt x="393700" y="1301750"/>
                </a:cubicBezTo>
                <a:cubicBezTo>
                  <a:pt x="390707" y="1310730"/>
                  <a:pt x="384967" y="1318555"/>
                  <a:pt x="381000" y="1327150"/>
                </a:cubicBezTo>
                <a:cubicBezTo>
                  <a:pt x="337133" y="1422195"/>
                  <a:pt x="371563" y="1352375"/>
                  <a:pt x="342900" y="1409700"/>
                </a:cubicBezTo>
                <a:cubicBezTo>
                  <a:pt x="338667" y="1435100"/>
                  <a:pt x="334020" y="1460435"/>
                  <a:pt x="330200" y="1485900"/>
                </a:cubicBezTo>
                <a:cubicBezTo>
                  <a:pt x="327669" y="1502776"/>
                  <a:pt x="330912" y="1521164"/>
                  <a:pt x="323850" y="1536700"/>
                </a:cubicBezTo>
                <a:cubicBezTo>
                  <a:pt x="319471" y="1546335"/>
                  <a:pt x="306917" y="1549400"/>
                  <a:pt x="298450" y="1555750"/>
                </a:cubicBezTo>
                <a:cubicBezTo>
                  <a:pt x="296333" y="1566333"/>
                  <a:pt x="295513" y="1577261"/>
                  <a:pt x="292100" y="1587500"/>
                </a:cubicBezTo>
                <a:cubicBezTo>
                  <a:pt x="289107" y="1596480"/>
                  <a:pt x="283245" y="1604250"/>
                  <a:pt x="279400" y="1612900"/>
                </a:cubicBezTo>
                <a:cubicBezTo>
                  <a:pt x="274771" y="1623316"/>
                  <a:pt x="271798" y="1634455"/>
                  <a:pt x="266700" y="1644650"/>
                </a:cubicBezTo>
                <a:cubicBezTo>
                  <a:pt x="254798" y="1668454"/>
                  <a:pt x="249332" y="1663213"/>
                  <a:pt x="234950" y="1689100"/>
                </a:cubicBezTo>
                <a:cubicBezTo>
                  <a:pt x="229414" y="1699064"/>
                  <a:pt x="225855" y="1710036"/>
                  <a:pt x="222250" y="1720850"/>
                </a:cubicBezTo>
                <a:cubicBezTo>
                  <a:pt x="219490" y="1729129"/>
                  <a:pt x="221136" y="1739268"/>
                  <a:pt x="215900" y="1746250"/>
                </a:cubicBezTo>
                <a:cubicBezTo>
                  <a:pt x="207768" y="1757093"/>
                  <a:pt x="194733" y="1763183"/>
                  <a:pt x="184150" y="1771650"/>
                </a:cubicBezTo>
                <a:cubicBezTo>
                  <a:pt x="182033" y="1782233"/>
                  <a:pt x="183943" y="1794526"/>
                  <a:pt x="177800" y="1803400"/>
                </a:cubicBezTo>
                <a:cubicBezTo>
                  <a:pt x="164169" y="1823089"/>
                  <a:pt x="143933" y="1837267"/>
                  <a:pt x="127000" y="1854200"/>
                </a:cubicBezTo>
                <a:cubicBezTo>
                  <a:pt x="60942" y="1920258"/>
                  <a:pt x="148294" y="1830415"/>
                  <a:pt x="95250" y="1892300"/>
                </a:cubicBezTo>
                <a:cubicBezTo>
                  <a:pt x="87458" y="1901391"/>
                  <a:pt x="78317" y="1909233"/>
                  <a:pt x="69850" y="1917700"/>
                </a:cubicBezTo>
                <a:cubicBezTo>
                  <a:pt x="67733" y="1932517"/>
                  <a:pt x="67801" y="1947814"/>
                  <a:pt x="63500" y="1962150"/>
                </a:cubicBezTo>
                <a:cubicBezTo>
                  <a:pt x="61307" y="1969460"/>
                  <a:pt x="54586" y="1974574"/>
                  <a:pt x="50800" y="1981200"/>
                </a:cubicBezTo>
                <a:cubicBezTo>
                  <a:pt x="46104" y="1989419"/>
                  <a:pt x="43780" y="1999027"/>
                  <a:pt x="38100" y="2006600"/>
                </a:cubicBezTo>
                <a:cubicBezTo>
                  <a:pt x="30916" y="2016179"/>
                  <a:pt x="19884" y="2022421"/>
                  <a:pt x="12700" y="2032000"/>
                </a:cubicBezTo>
                <a:cubicBezTo>
                  <a:pt x="7020" y="2039573"/>
                  <a:pt x="0" y="2057400"/>
                  <a:pt x="0" y="2057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432237F-46B9-4ED8-B0A5-03603B29AB4D}"/>
              </a:ext>
            </a:extLst>
          </p:cNvPr>
          <p:cNvSpPr/>
          <p:nvPr/>
        </p:nvSpPr>
        <p:spPr>
          <a:xfrm>
            <a:off x="5669206" y="2763250"/>
            <a:ext cx="2408116" cy="653050"/>
          </a:xfrm>
          <a:custGeom>
            <a:avLst/>
            <a:gdLst>
              <a:gd name="connsiteX0" fmla="*/ 852244 w 2408116"/>
              <a:gd name="connsiteY0" fmla="*/ 565150 h 584200"/>
              <a:gd name="connsiteX1" fmla="*/ 255344 w 2408116"/>
              <a:gd name="connsiteY1" fmla="*/ 533400 h 584200"/>
              <a:gd name="connsiteX2" fmla="*/ 121994 w 2408116"/>
              <a:gd name="connsiteY2" fmla="*/ 514350 h 584200"/>
              <a:gd name="connsiteX3" fmla="*/ 90244 w 2408116"/>
              <a:gd name="connsiteY3" fmla="*/ 501650 h 584200"/>
              <a:gd name="connsiteX4" fmla="*/ 77544 w 2408116"/>
              <a:gd name="connsiteY4" fmla="*/ 476250 h 584200"/>
              <a:gd name="connsiteX5" fmla="*/ 45794 w 2408116"/>
              <a:gd name="connsiteY5" fmla="*/ 355600 h 584200"/>
              <a:gd name="connsiteX6" fmla="*/ 26744 w 2408116"/>
              <a:gd name="connsiteY6" fmla="*/ 336550 h 584200"/>
              <a:gd name="connsiteX7" fmla="*/ 14044 w 2408116"/>
              <a:gd name="connsiteY7" fmla="*/ 311150 h 584200"/>
              <a:gd name="connsiteX8" fmla="*/ 1344 w 2408116"/>
              <a:gd name="connsiteY8" fmla="*/ 292100 h 584200"/>
              <a:gd name="connsiteX9" fmla="*/ 33094 w 2408116"/>
              <a:gd name="connsiteY9" fmla="*/ 171450 h 584200"/>
              <a:gd name="connsiteX10" fmla="*/ 52144 w 2408116"/>
              <a:gd name="connsiteY10" fmla="*/ 158750 h 584200"/>
              <a:gd name="connsiteX11" fmla="*/ 83894 w 2408116"/>
              <a:gd name="connsiteY11" fmla="*/ 114300 h 584200"/>
              <a:gd name="connsiteX12" fmla="*/ 210894 w 2408116"/>
              <a:gd name="connsiteY12" fmla="*/ 88900 h 584200"/>
              <a:gd name="connsiteX13" fmla="*/ 242644 w 2408116"/>
              <a:gd name="connsiteY13" fmla="*/ 82550 h 584200"/>
              <a:gd name="connsiteX14" fmla="*/ 414094 w 2408116"/>
              <a:gd name="connsiteY14" fmla="*/ 57150 h 584200"/>
              <a:gd name="connsiteX15" fmla="*/ 445844 w 2408116"/>
              <a:gd name="connsiteY15" fmla="*/ 44450 h 584200"/>
              <a:gd name="connsiteX16" fmla="*/ 477594 w 2408116"/>
              <a:gd name="connsiteY16" fmla="*/ 38100 h 584200"/>
              <a:gd name="connsiteX17" fmla="*/ 649044 w 2408116"/>
              <a:gd name="connsiteY17" fmla="*/ 12700 h 584200"/>
              <a:gd name="connsiteX18" fmla="*/ 1315794 w 2408116"/>
              <a:gd name="connsiteY18" fmla="*/ 0 h 584200"/>
              <a:gd name="connsiteX19" fmla="*/ 1741244 w 2408116"/>
              <a:gd name="connsiteY19" fmla="*/ 6350 h 584200"/>
              <a:gd name="connsiteX20" fmla="*/ 1772994 w 2408116"/>
              <a:gd name="connsiteY20" fmla="*/ 31750 h 584200"/>
              <a:gd name="connsiteX21" fmla="*/ 1874594 w 2408116"/>
              <a:gd name="connsiteY21" fmla="*/ 44450 h 584200"/>
              <a:gd name="connsiteX22" fmla="*/ 1919044 w 2408116"/>
              <a:gd name="connsiteY22" fmla="*/ 50800 h 584200"/>
              <a:gd name="connsiteX23" fmla="*/ 1988894 w 2408116"/>
              <a:gd name="connsiteY23" fmla="*/ 88900 h 584200"/>
              <a:gd name="connsiteX24" fmla="*/ 2007944 w 2408116"/>
              <a:gd name="connsiteY24" fmla="*/ 101600 h 584200"/>
              <a:gd name="connsiteX25" fmla="*/ 2071444 w 2408116"/>
              <a:gd name="connsiteY25" fmla="*/ 114300 h 584200"/>
              <a:gd name="connsiteX26" fmla="*/ 2166694 w 2408116"/>
              <a:gd name="connsiteY26" fmla="*/ 139700 h 584200"/>
              <a:gd name="connsiteX27" fmla="*/ 2204794 w 2408116"/>
              <a:gd name="connsiteY27" fmla="*/ 171450 h 584200"/>
              <a:gd name="connsiteX28" fmla="*/ 2230194 w 2408116"/>
              <a:gd name="connsiteY28" fmla="*/ 196850 h 584200"/>
              <a:gd name="connsiteX29" fmla="*/ 2274644 w 2408116"/>
              <a:gd name="connsiteY29" fmla="*/ 228600 h 584200"/>
              <a:gd name="connsiteX30" fmla="*/ 2331794 w 2408116"/>
              <a:gd name="connsiteY30" fmla="*/ 266700 h 584200"/>
              <a:gd name="connsiteX31" fmla="*/ 2350844 w 2408116"/>
              <a:gd name="connsiteY31" fmla="*/ 292100 h 584200"/>
              <a:gd name="connsiteX32" fmla="*/ 2401644 w 2408116"/>
              <a:gd name="connsiteY32" fmla="*/ 336550 h 584200"/>
              <a:gd name="connsiteX33" fmla="*/ 2407994 w 2408116"/>
              <a:gd name="connsiteY33" fmla="*/ 374650 h 584200"/>
              <a:gd name="connsiteX34" fmla="*/ 2388944 w 2408116"/>
              <a:gd name="connsiteY34" fmla="*/ 501650 h 584200"/>
              <a:gd name="connsiteX35" fmla="*/ 2357194 w 2408116"/>
              <a:gd name="connsiteY35" fmla="*/ 520700 h 584200"/>
              <a:gd name="connsiteX36" fmla="*/ 2160344 w 2408116"/>
              <a:gd name="connsiteY36" fmla="*/ 533400 h 584200"/>
              <a:gd name="connsiteX37" fmla="*/ 1976194 w 2408116"/>
              <a:gd name="connsiteY37" fmla="*/ 558800 h 584200"/>
              <a:gd name="connsiteX38" fmla="*/ 1893644 w 2408116"/>
              <a:gd name="connsiteY38" fmla="*/ 571500 h 584200"/>
              <a:gd name="connsiteX39" fmla="*/ 1480894 w 2408116"/>
              <a:gd name="connsiteY39" fmla="*/ 584200 h 584200"/>
              <a:gd name="connsiteX40" fmla="*/ 725244 w 2408116"/>
              <a:gd name="connsiteY40" fmla="*/ 57785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08116" h="584200">
                <a:moveTo>
                  <a:pt x="852244" y="565150"/>
                </a:moveTo>
                <a:cubicBezTo>
                  <a:pt x="653277" y="554567"/>
                  <a:pt x="449847" y="576623"/>
                  <a:pt x="255344" y="533400"/>
                </a:cubicBezTo>
                <a:cubicBezTo>
                  <a:pt x="173313" y="515171"/>
                  <a:pt x="217641" y="522321"/>
                  <a:pt x="121994" y="514350"/>
                </a:cubicBezTo>
                <a:cubicBezTo>
                  <a:pt x="111411" y="510117"/>
                  <a:pt x="98898" y="509068"/>
                  <a:pt x="90244" y="501650"/>
                </a:cubicBezTo>
                <a:cubicBezTo>
                  <a:pt x="83057" y="495490"/>
                  <a:pt x="80300" y="485306"/>
                  <a:pt x="77544" y="476250"/>
                </a:cubicBezTo>
                <a:cubicBezTo>
                  <a:pt x="65436" y="436466"/>
                  <a:pt x="60006" y="394682"/>
                  <a:pt x="45794" y="355600"/>
                </a:cubicBezTo>
                <a:cubicBezTo>
                  <a:pt x="42725" y="347160"/>
                  <a:pt x="31964" y="343858"/>
                  <a:pt x="26744" y="336550"/>
                </a:cubicBezTo>
                <a:cubicBezTo>
                  <a:pt x="21242" y="328847"/>
                  <a:pt x="18740" y="319369"/>
                  <a:pt x="14044" y="311150"/>
                </a:cubicBezTo>
                <a:cubicBezTo>
                  <a:pt x="10258" y="304524"/>
                  <a:pt x="5577" y="298450"/>
                  <a:pt x="1344" y="292100"/>
                </a:cubicBezTo>
                <a:cubicBezTo>
                  <a:pt x="7961" y="186235"/>
                  <a:pt x="-19329" y="208895"/>
                  <a:pt x="33094" y="171450"/>
                </a:cubicBezTo>
                <a:cubicBezTo>
                  <a:pt x="39304" y="167014"/>
                  <a:pt x="45794" y="162983"/>
                  <a:pt x="52144" y="158750"/>
                </a:cubicBezTo>
                <a:cubicBezTo>
                  <a:pt x="58093" y="149827"/>
                  <a:pt x="77768" y="119551"/>
                  <a:pt x="83894" y="114300"/>
                </a:cubicBezTo>
                <a:cubicBezTo>
                  <a:pt x="112627" y="89672"/>
                  <a:pt x="197950" y="90749"/>
                  <a:pt x="210894" y="88900"/>
                </a:cubicBezTo>
                <a:cubicBezTo>
                  <a:pt x="221578" y="87374"/>
                  <a:pt x="232061" y="84667"/>
                  <a:pt x="242644" y="82550"/>
                </a:cubicBezTo>
                <a:cubicBezTo>
                  <a:pt x="316466" y="45639"/>
                  <a:pt x="234277" y="82838"/>
                  <a:pt x="414094" y="57150"/>
                </a:cubicBezTo>
                <a:cubicBezTo>
                  <a:pt x="425378" y="55538"/>
                  <a:pt x="434926" y="47725"/>
                  <a:pt x="445844" y="44450"/>
                </a:cubicBezTo>
                <a:cubicBezTo>
                  <a:pt x="456182" y="41349"/>
                  <a:pt x="467011" y="40217"/>
                  <a:pt x="477594" y="38100"/>
                </a:cubicBezTo>
                <a:cubicBezTo>
                  <a:pt x="543123" y="5336"/>
                  <a:pt x="512041" y="16981"/>
                  <a:pt x="649044" y="12700"/>
                </a:cubicBezTo>
                <a:cubicBezTo>
                  <a:pt x="871226" y="5757"/>
                  <a:pt x="1093544" y="4233"/>
                  <a:pt x="1315794" y="0"/>
                </a:cubicBezTo>
                <a:lnTo>
                  <a:pt x="1741244" y="6350"/>
                </a:lnTo>
                <a:cubicBezTo>
                  <a:pt x="1754765" y="7289"/>
                  <a:pt x="1759962" y="28027"/>
                  <a:pt x="1772994" y="31750"/>
                </a:cubicBezTo>
                <a:cubicBezTo>
                  <a:pt x="1805811" y="41126"/>
                  <a:pt x="1840750" y="40036"/>
                  <a:pt x="1874594" y="44450"/>
                </a:cubicBezTo>
                <a:cubicBezTo>
                  <a:pt x="1889435" y="46386"/>
                  <a:pt x="1904227" y="48683"/>
                  <a:pt x="1919044" y="50800"/>
                </a:cubicBezTo>
                <a:cubicBezTo>
                  <a:pt x="2003524" y="107120"/>
                  <a:pt x="1915419" y="52163"/>
                  <a:pt x="1988894" y="88900"/>
                </a:cubicBezTo>
                <a:cubicBezTo>
                  <a:pt x="1995720" y="92313"/>
                  <a:pt x="2000650" y="99356"/>
                  <a:pt x="2007944" y="101600"/>
                </a:cubicBezTo>
                <a:cubicBezTo>
                  <a:pt x="2028575" y="107948"/>
                  <a:pt x="2050454" y="109262"/>
                  <a:pt x="2071444" y="114300"/>
                </a:cubicBezTo>
                <a:cubicBezTo>
                  <a:pt x="2103396" y="121969"/>
                  <a:pt x="2134944" y="131233"/>
                  <a:pt x="2166694" y="139700"/>
                </a:cubicBezTo>
                <a:cubicBezTo>
                  <a:pt x="2232752" y="205758"/>
                  <a:pt x="2142909" y="118406"/>
                  <a:pt x="2204794" y="171450"/>
                </a:cubicBezTo>
                <a:cubicBezTo>
                  <a:pt x="2213885" y="179242"/>
                  <a:pt x="2221183" y="188965"/>
                  <a:pt x="2230194" y="196850"/>
                </a:cubicBezTo>
                <a:cubicBezTo>
                  <a:pt x="2255947" y="219384"/>
                  <a:pt x="2250936" y="210819"/>
                  <a:pt x="2274644" y="228600"/>
                </a:cubicBezTo>
                <a:cubicBezTo>
                  <a:pt x="2321614" y="263828"/>
                  <a:pt x="2288804" y="245205"/>
                  <a:pt x="2331794" y="266700"/>
                </a:cubicBezTo>
                <a:cubicBezTo>
                  <a:pt x="2338144" y="275167"/>
                  <a:pt x="2342934" y="285069"/>
                  <a:pt x="2350844" y="292100"/>
                </a:cubicBezTo>
                <a:cubicBezTo>
                  <a:pt x="2411458" y="345979"/>
                  <a:pt x="2372396" y="292677"/>
                  <a:pt x="2401644" y="336550"/>
                </a:cubicBezTo>
                <a:cubicBezTo>
                  <a:pt x="2403761" y="349250"/>
                  <a:pt x="2408981" y="361813"/>
                  <a:pt x="2407994" y="374650"/>
                </a:cubicBezTo>
                <a:cubicBezTo>
                  <a:pt x="2404711" y="417331"/>
                  <a:pt x="2403007" y="461219"/>
                  <a:pt x="2388944" y="501650"/>
                </a:cubicBezTo>
                <a:cubicBezTo>
                  <a:pt x="2384889" y="513307"/>
                  <a:pt x="2369419" y="519002"/>
                  <a:pt x="2357194" y="520700"/>
                </a:cubicBezTo>
                <a:cubicBezTo>
                  <a:pt x="2292066" y="529746"/>
                  <a:pt x="2225961" y="529167"/>
                  <a:pt x="2160344" y="533400"/>
                </a:cubicBezTo>
                <a:cubicBezTo>
                  <a:pt x="2085543" y="570800"/>
                  <a:pt x="2155144" y="539963"/>
                  <a:pt x="1976194" y="558800"/>
                </a:cubicBezTo>
                <a:cubicBezTo>
                  <a:pt x="1948507" y="561714"/>
                  <a:pt x="1921448" y="570074"/>
                  <a:pt x="1893644" y="571500"/>
                </a:cubicBezTo>
                <a:cubicBezTo>
                  <a:pt x="1756176" y="578550"/>
                  <a:pt x="1618477" y="579967"/>
                  <a:pt x="1480894" y="584200"/>
                </a:cubicBezTo>
                <a:lnTo>
                  <a:pt x="725244" y="5778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D5E7506C-7D1F-400A-B733-AFFE5A7DD0E0}"/>
              </a:ext>
            </a:extLst>
          </p:cNvPr>
          <p:cNvSpPr/>
          <p:nvPr/>
        </p:nvSpPr>
        <p:spPr>
          <a:xfrm>
            <a:off x="6549159" y="5441950"/>
            <a:ext cx="718957" cy="564191"/>
          </a:xfrm>
          <a:custGeom>
            <a:avLst/>
            <a:gdLst>
              <a:gd name="connsiteX0" fmla="*/ 327891 w 718957"/>
              <a:gd name="connsiteY0" fmla="*/ 514350 h 564191"/>
              <a:gd name="connsiteX1" fmla="*/ 124691 w 718957"/>
              <a:gd name="connsiteY1" fmla="*/ 508000 h 564191"/>
              <a:gd name="connsiteX2" fmla="*/ 80241 w 718957"/>
              <a:gd name="connsiteY2" fmla="*/ 482600 h 564191"/>
              <a:gd name="connsiteX3" fmla="*/ 35791 w 718957"/>
              <a:gd name="connsiteY3" fmla="*/ 476250 h 564191"/>
              <a:gd name="connsiteX4" fmla="*/ 23091 w 718957"/>
              <a:gd name="connsiteY4" fmla="*/ 450850 h 564191"/>
              <a:gd name="connsiteX5" fmla="*/ 16741 w 718957"/>
              <a:gd name="connsiteY5" fmla="*/ 241300 h 564191"/>
              <a:gd name="connsiteX6" fmla="*/ 54841 w 718957"/>
              <a:gd name="connsiteY6" fmla="*/ 184150 h 564191"/>
              <a:gd name="connsiteX7" fmla="*/ 105641 w 718957"/>
              <a:gd name="connsiteY7" fmla="*/ 107950 h 564191"/>
              <a:gd name="connsiteX8" fmla="*/ 162791 w 718957"/>
              <a:gd name="connsiteY8" fmla="*/ 76200 h 564191"/>
              <a:gd name="connsiteX9" fmla="*/ 188191 w 718957"/>
              <a:gd name="connsiteY9" fmla="*/ 63500 h 564191"/>
              <a:gd name="connsiteX10" fmla="*/ 251691 w 718957"/>
              <a:gd name="connsiteY10" fmla="*/ 12700 h 564191"/>
              <a:gd name="connsiteX11" fmla="*/ 385041 w 718957"/>
              <a:gd name="connsiteY11" fmla="*/ 0 h 564191"/>
              <a:gd name="connsiteX12" fmla="*/ 550141 w 718957"/>
              <a:gd name="connsiteY12" fmla="*/ 6350 h 564191"/>
              <a:gd name="connsiteX13" fmla="*/ 575541 w 718957"/>
              <a:gd name="connsiteY13" fmla="*/ 25400 h 564191"/>
              <a:gd name="connsiteX14" fmla="*/ 632691 w 718957"/>
              <a:gd name="connsiteY14" fmla="*/ 107950 h 564191"/>
              <a:gd name="connsiteX15" fmla="*/ 664441 w 718957"/>
              <a:gd name="connsiteY15" fmla="*/ 152400 h 564191"/>
              <a:gd name="connsiteX16" fmla="*/ 689841 w 718957"/>
              <a:gd name="connsiteY16" fmla="*/ 209550 h 564191"/>
              <a:gd name="connsiteX17" fmla="*/ 708891 w 718957"/>
              <a:gd name="connsiteY17" fmla="*/ 482600 h 564191"/>
              <a:gd name="connsiteX18" fmla="*/ 683491 w 718957"/>
              <a:gd name="connsiteY18" fmla="*/ 501650 h 564191"/>
              <a:gd name="connsiteX19" fmla="*/ 594591 w 718957"/>
              <a:gd name="connsiteY19" fmla="*/ 527050 h 564191"/>
              <a:gd name="connsiteX20" fmla="*/ 518391 w 718957"/>
              <a:gd name="connsiteY20" fmla="*/ 546100 h 564191"/>
              <a:gd name="connsiteX21" fmla="*/ 207241 w 718957"/>
              <a:gd name="connsiteY21" fmla="*/ 558800 h 5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57" h="564191">
                <a:moveTo>
                  <a:pt x="327891" y="514350"/>
                </a:moveTo>
                <a:cubicBezTo>
                  <a:pt x="260158" y="512233"/>
                  <a:pt x="192223" y="513628"/>
                  <a:pt x="124691" y="508000"/>
                </a:cubicBezTo>
                <a:cubicBezTo>
                  <a:pt x="97919" y="505769"/>
                  <a:pt x="102770" y="489359"/>
                  <a:pt x="80241" y="482600"/>
                </a:cubicBezTo>
                <a:cubicBezTo>
                  <a:pt x="65905" y="478299"/>
                  <a:pt x="50608" y="478367"/>
                  <a:pt x="35791" y="476250"/>
                </a:cubicBezTo>
                <a:cubicBezTo>
                  <a:pt x="31558" y="467783"/>
                  <a:pt x="26936" y="459500"/>
                  <a:pt x="23091" y="450850"/>
                </a:cubicBezTo>
                <a:cubicBezTo>
                  <a:pt x="-8872" y="378934"/>
                  <a:pt x="-4389" y="352986"/>
                  <a:pt x="16741" y="241300"/>
                </a:cubicBezTo>
                <a:cubicBezTo>
                  <a:pt x="20997" y="218804"/>
                  <a:pt x="54841" y="184150"/>
                  <a:pt x="54841" y="184150"/>
                </a:cubicBezTo>
                <a:cubicBezTo>
                  <a:pt x="65300" y="131853"/>
                  <a:pt x="53559" y="160032"/>
                  <a:pt x="105641" y="107950"/>
                </a:cubicBezTo>
                <a:cubicBezTo>
                  <a:pt x="138673" y="74918"/>
                  <a:pt x="119300" y="84898"/>
                  <a:pt x="162791" y="76200"/>
                </a:cubicBezTo>
                <a:cubicBezTo>
                  <a:pt x="171258" y="71967"/>
                  <a:pt x="181067" y="69733"/>
                  <a:pt x="188191" y="63500"/>
                </a:cubicBezTo>
                <a:cubicBezTo>
                  <a:pt x="219213" y="36356"/>
                  <a:pt x="204871" y="21370"/>
                  <a:pt x="251691" y="12700"/>
                </a:cubicBezTo>
                <a:cubicBezTo>
                  <a:pt x="295596" y="4570"/>
                  <a:pt x="340591" y="4233"/>
                  <a:pt x="385041" y="0"/>
                </a:cubicBezTo>
                <a:cubicBezTo>
                  <a:pt x="440074" y="2117"/>
                  <a:pt x="495550" y="-929"/>
                  <a:pt x="550141" y="6350"/>
                </a:cubicBezTo>
                <a:cubicBezTo>
                  <a:pt x="560631" y="7749"/>
                  <a:pt x="568390" y="17598"/>
                  <a:pt x="575541" y="25400"/>
                </a:cubicBezTo>
                <a:cubicBezTo>
                  <a:pt x="653631" y="110589"/>
                  <a:pt x="598283" y="52897"/>
                  <a:pt x="632691" y="107950"/>
                </a:cubicBezTo>
                <a:cubicBezTo>
                  <a:pt x="636299" y="113723"/>
                  <a:pt x="660308" y="143100"/>
                  <a:pt x="664441" y="152400"/>
                </a:cubicBezTo>
                <a:cubicBezTo>
                  <a:pt x="694668" y="220410"/>
                  <a:pt x="661099" y="166437"/>
                  <a:pt x="689841" y="209550"/>
                </a:cubicBezTo>
                <a:cubicBezTo>
                  <a:pt x="712081" y="320749"/>
                  <a:pt x="731470" y="365188"/>
                  <a:pt x="708891" y="482600"/>
                </a:cubicBezTo>
                <a:cubicBezTo>
                  <a:pt x="706892" y="492993"/>
                  <a:pt x="692103" y="495499"/>
                  <a:pt x="683491" y="501650"/>
                </a:cubicBezTo>
                <a:cubicBezTo>
                  <a:pt x="648215" y="526847"/>
                  <a:pt x="661206" y="514938"/>
                  <a:pt x="594591" y="527050"/>
                </a:cubicBezTo>
                <a:cubicBezTo>
                  <a:pt x="540027" y="548876"/>
                  <a:pt x="585834" y="533454"/>
                  <a:pt x="518391" y="546100"/>
                </a:cubicBezTo>
                <a:cubicBezTo>
                  <a:pt x="352702" y="577167"/>
                  <a:pt x="593078" y="558800"/>
                  <a:pt x="207241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5C72899-FB8D-46DF-B655-C84111729596}"/>
              </a:ext>
            </a:extLst>
          </p:cNvPr>
          <p:cNvSpPr/>
          <p:nvPr/>
        </p:nvSpPr>
        <p:spPr>
          <a:xfrm>
            <a:off x="7188200" y="3403600"/>
            <a:ext cx="336550" cy="2184400"/>
          </a:xfrm>
          <a:custGeom>
            <a:avLst/>
            <a:gdLst>
              <a:gd name="connsiteX0" fmla="*/ 317500 w 336550"/>
              <a:gd name="connsiteY0" fmla="*/ 0 h 2184400"/>
              <a:gd name="connsiteX1" fmla="*/ 330200 w 336550"/>
              <a:gd name="connsiteY1" fmla="*/ 120650 h 2184400"/>
              <a:gd name="connsiteX2" fmla="*/ 336550 w 336550"/>
              <a:gd name="connsiteY2" fmla="*/ 603250 h 2184400"/>
              <a:gd name="connsiteX3" fmla="*/ 330200 w 336550"/>
              <a:gd name="connsiteY3" fmla="*/ 1104900 h 2184400"/>
              <a:gd name="connsiteX4" fmla="*/ 317500 w 336550"/>
              <a:gd name="connsiteY4" fmla="*/ 1136650 h 2184400"/>
              <a:gd name="connsiteX5" fmla="*/ 311150 w 336550"/>
              <a:gd name="connsiteY5" fmla="*/ 1181100 h 2184400"/>
              <a:gd name="connsiteX6" fmla="*/ 285750 w 336550"/>
              <a:gd name="connsiteY6" fmla="*/ 1238250 h 2184400"/>
              <a:gd name="connsiteX7" fmla="*/ 260350 w 336550"/>
              <a:gd name="connsiteY7" fmla="*/ 1346200 h 2184400"/>
              <a:gd name="connsiteX8" fmla="*/ 247650 w 336550"/>
              <a:gd name="connsiteY8" fmla="*/ 1384300 h 2184400"/>
              <a:gd name="connsiteX9" fmla="*/ 222250 w 336550"/>
              <a:gd name="connsiteY9" fmla="*/ 1485900 h 2184400"/>
              <a:gd name="connsiteX10" fmla="*/ 196850 w 336550"/>
              <a:gd name="connsiteY10" fmla="*/ 1524000 h 2184400"/>
              <a:gd name="connsiteX11" fmla="*/ 190500 w 336550"/>
              <a:gd name="connsiteY11" fmla="*/ 1581150 h 2184400"/>
              <a:gd name="connsiteX12" fmla="*/ 177800 w 336550"/>
              <a:gd name="connsiteY12" fmla="*/ 1651000 h 2184400"/>
              <a:gd name="connsiteX13" fmla="*/ 165100 w 336550"/>
              <a:gd name="connsiteY13" fmla="*/ 1784350 h 2184400"/>
              <a:gd name="connsiteX14" fmla="*/ 139700 w 336550"/>
              <a:gd name="connsiteY14" fmla="*/ 1873250 h 2184400"/>
              <a:gd name="connsiteX15" fmla="*/ 127000 w 336550"/>
              <a:gd name="connsiteY15" fmla="*/ 1930400 h 2184400"/>
              <a:gd name="connsiteX16" fmla="*/ 107950 w 336550"/>
              <a:gd name="connsiteY16" fmla="*/ 2006600 h 2184400"/>
              <a:gd name="connsiteX17" fmla="*/ 95250 w 336550"/>
              <a:gd name="connsiteY17" fmla="*/ 2025650 h 2184400"/>
              <a:gd name="connsiteX18" fmla="*/ 63500 w 336550"/>
              <a:gd name="connsiteY18" fmla="*/ 2070100 h 2184400"/>
              <a:gd name="connsiteX19" fmla="*/ 50800 w 336550"/>
              <a:gd name="connsiteY19" fmla="*/ 2114550 h 2184400"/>
              <a:gd name="connsiteX20" fmla="*/ 44450 w 336550"/>
              <a:gd name="connsiteY20" fmla="*/ 2139950 h 2184400"/>
              <a:gd name="connsiteX21" fmla="*/ 19050 w 336550"/>
              <a:gd name="connsiteY21" fmla="*/ 2159000 h 2184400"/>
              <a:gd name="connsiteX22" fmla="*/ 0 w 336550"/>
              <a:gd name="connsiteY22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6550" h="2184400">
                <a:moveTo>
                  <a:pt x="317500" y="0"/>
                </a:moveTo>
                <a:cubicBezTo>
                  <a:pt x="298039" y="155690"/>
                  <a:pt x="320969" y="-80133"/>
                  <a:pt x="330200" y="120650"/>
                </a:cubicBezTo>
                <a:cubicBezTo>
                  <a:pt x="337589" y="281361"/>
                  <a:pt x="334433" y="442383"/>
                  <a:pt x="336550" y="603250"/>
                </a:cubicBezTo>
                <a:cubicBezTo>
                  <a:pt x="334433" y="770467"/>
                  <a:pt x="336169" y="937776"/>
                  <a:pt x="330200" y="1104900"/>
                </a:cubicBezTo>
                <a:cubicBezTo>
                  <a:pt x="329793" y="1116291"/>
                  <a:pt x="320265" y="1125592"/>
                  <a:pt x="317500" y="1136650"/>
                </a:cubicBezTo>
                <a:cubicBezTo>
                  <a:pt x="313870" y="1151170"/>
                  <a:pt x="314515" y="1166516"/>
                  <a:pt x="311150" y="1181100"/>
                </a:cubicBezTo>
                <a:cubicBezTo>
                  <a:pt x="303149" y="1215772"/>
                  <a:pt x="301821" y="1214143"/>
                  <a:pt x="285750" y="1238250"/>
                </a:cubicBezTo>
                <a:cubicBezTo>
                  <a:pt x="277283" y="1274233"/>
                  <a:pt x="269681" y="1310431"/>
                  <a:pt x="260350" y="1346200"/>
                </a:cubicBezTo>
                <a:cubicBezTo>
                  <a:pt x="256971" y="1359153"/>
                  <a:pt x="251099" y="1371365"/>
                  <a:pt x="247650" y="1384300"/>
                </a:cubicBezTo>
                <a:cubicBezTo>
                  <a:pt x="243269" y="1400728"/>
                  <a:pt x="231102" y="1466720"/>
                  <a:pt x="222250" y="1485900"/>
                </a:cubicBezTo>
                <a:cubicBezTo>
                  <a:pt x="215854" y="1499759"/>
                  <a:pt x="205317" y="1511300"/>
                  <a:pt x="196850" y="1524000"/>
                </a:cubicBezTo>
                <a:cubicBezTo>
                  <a:pt x="194733" y="1543050"/>
                  <a:pt x="193343" y="1562195"/>
                  <a:pt x="190500" y="1581150"/>
                </a:cubicBezTo>
                <a:cubicBezTo>
                  <a:pt x="186990" y="1604553"/>
                  <a:pt x="180735" y="1627518"/>
                  <a:pt x="177800" y="1651000"/>
                </a:cubicBezTo>
                <a:cubicBezTo>
                  <a:pt x="172262" y="1695306"/>
                  <a:pt x="172644" y="1740341"/>
                  <a:pt x="165100" y="1784350"/>
                </a:cubicBezTo>
                <a:cubicBezTo>
                  <a:pt x="159893" y="1814726"/>
                  <a:pt x="147479" y="1843429"/>
                  <a:pt x="139700" y="1873250"/>
                </a:cubicBezTo>
                <a:cubicBezTo>
                  <a:pt x="134774" y="1892133"/>
                  <a:pt x="131089" y="1911318"/>
                  <a:pt x="127000" y="1930400"/>
                </a:cubicBezTo>
                <a:cubicBezTo>
                  <a:pt x="121250" y="1957233"/>
                  <a:pt x="118444" y="1980366"/>
                  <a:pt x="107950" y="2006600"/>
                </a:cubicBezTo>
                <a:cubicBezTo>
                  <a:pt x="105116" y="2013686"/>
                  <a:pt x="99686" y="2019440"/>
                  <a:pt x="95250" y="2025650"/>
                </a:cubicBezTo>
                <a:cubicBezTo>
                  <a:pt x="55868" y="2080784"/>
                  <a:pt x="93430" y="2025205"/>
                  <a:pt x="63500" y="2070100"/>
                </a:cubicBezTo>
                <a:cubicBezTo>
                  <a:pt x="59267" y="2084917"/>
                  <a:pt x="54855" y="2099683"/>
                  <a:pt x="50800" y="2114550"/>
                </a:cubicBezTo>
                <a:cubicBezTo>
                  <a:pt x="48504" y="2122970"/>
                  <a:pt x="49523" y="2132848"/>
                  <a:pt x="44450" y="2139950"/>
                </a:cubicBezTo>
                <a:cubicBezTo>
                  <a:pt x="38299" y="2148562"/>
                  <a:pt x="26534" y="2151516"/>
                  <a:pt x="19050" y="2159000"/>
                </a:cubicBezTo>
                <a:cubicBezTo>
                  <a:pt x="11566" y="2166484"/>
                  <a:pt x="0" y="2184400"/>
                  <a:pt x="0" y="2184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D76B607-A2DA-49E7-AA19-9582B8F1CB52}"/>
              </a:ext>
            </a:extLst>
          </p:cNvPr>
          <p:cNvSpPr txBox="1"/>
          <p:nvPr/>
        </p:nvSpPr>
        <p:spPr>
          <a:xfrm>
            <a:off x="2734297" y="204572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畳み込み結果が大きくなる部分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2920BEC-291A-4163-AB7C-9D278FE34206}"/>
              </a:ext>
            </a:extLst>
          </p:cNvPr>
          <p:cNvSpPr txBox="1"/>
          <p:nvPr/>
        </p:nvSpPr>
        <p:spPr>
          <a:xfrm>
            <a:off x="287358" y="21902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11137A0-24D6-4D55-8464-14991566FB7B}"/>
              </a:ext>
            </a:extLst>
          </p:cNvPr>
          <p:cNvSpPr txBox="1"/>
          <p:nvPr/>
        </p:nvSpPr>
        <p:spPr>
          <a:xfrm>
            <a:off x="287358" y="3631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2040224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3CE34-7176-4527-963E-8AC27CA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E088D-C406-435F-AB23-A5E0EEE5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人工知能の他，画像，音声，その他信号の処理などに広く応用されている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パターンの分析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データの中からパターンを発見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周波数での分析，処理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特定の周波数のみ抜き出す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など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5B3DFE-85E0-4DEC-919F-601423CD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240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95D21-4735-495D-A00C-C417CD7A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50C58-B9B7-437B-A0EF-84526B05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畳み込み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あるデータを移動</a:t>
            </a:r>
            <a:r>
              <a:rPr lang="ja-JP" altLang="en-US" dirty="0"/>
              <a:t>しながら，</a:t>
            </a:r>
            <a:r>
              <a:rPr lang="ja-JP" altLang="en-US" b="1" dirty="0">
                <a:solidFill>
                  <a:srgbClr val="C00000"/>
                </a:solidFill>
              </a:rPr>
              <a:t>カーネル</a:t>
            </a:r>
            <a:r>
              <a:rPr lang="ja-JP" altLang="en-US" dirty="0"/>
              <a:t>と重ね合わせる．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カーネル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FF0000"/>
                </a:solidFill>
              </a:rPr>
              <a:t>値の並び　</a:t>
            </a:r>
            <a:r>
              <a:rPr lang="ja-JP" altLang="en-US" dirty="0"/>
              <a:t>（例） </a:t>
            </a:r>
            <a:r>
              <a:rPr lang="en-US" altLang="ja-JP" dirty="0"/>
              <a:t>0 1 0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重ね合わせ</a:t>
            </a:r>
            <a:r>
              <a:rPr lang="ja-JP" altLang="en-US" dirty="0"/>
              <a:t>は，同じ長さの２つのデータについて，要素同士の</a:t>
            </a:r>
            <a:r>
              <a:rPr lang="ja-JP" altLang="en-US" dirty="0">
                <a:solidFill>
                  <a:srgbClr val="FF0000"/>
                </a:solidFill>
              </a:rPr>
              <a:t>掛け算の合計</a:t>
            </a:r>
            <a:r>
              <a:rPr lang="ja-JP" altLang="en-US" dirty="0"/>
              <a:t>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9679B2-ED5E-4ADD-96F1-41CBDBB9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37646D-E5C3-49AD-A685-A826EEF0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14" y="1745949"/>
            <a:ext cx="4627485" cy="26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4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10-4. </a:t>
            </a:r>
            <a:r>
              <a:rPr lang="ja-JP" altLang="en-US" dirty="0"/>
              <a:t>画像での畳み込み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375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14E1E-8732-DE4F-B925-8A07C57B5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10-1. </a:t>
            </a:r>
            <a:r>
              <a:rPr kumimoji="1" lang="ja-JP" altLang="en-US" dirty="0"/>
              <a:t>機械学習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DF31F0-46AE-AE3B-7879-DC0908E44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B4078-8ED3-126E-7548-5E60F4E8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616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0BB5035-0B4C-4B92-9CBE-AD224D43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" y="887869"/>
            <a:ext cx="7313385" cy="43221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A0DB-0629-41AC-8E16-D512AB5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画像の畳み込み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0CF22-EBAC-48E6-95AB-FADD5606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DF21232-D702-4FD9-8535-60E7ECA899BA}"/>
              </a:ext>
            </a:extLst>
          </p:cNvPr>
          <p:cNvSpPr txBox="1">
            <a:spLocks/>
          </p:cNvSpPr>
          <p:nvPr/>
        </p:nvSpPr>
        <p:spPr>
          <a:xfrm>
            <a:off x="321845" y="6209648"/>
            <a:ext cx="84094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/>
              <a:t>出典</a:t>
            </a:r>
            <a:r>
              <a:rPr lang="en-US" altLang="ja-JP" sz="1800"/>
              <a:t>: https://serokell.io/blog/introduction-to-convolutional-neural-networks</a:t>
            </a:r>
            <a:endParaRPr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D09067-F2C6-43D7-9D1C-05F2769142B7}"/>
              </a:ext>
            </a:extLst>
          </p:cNvPr>
          <p:cNvSpPr txBox="1"/>
          <p:nvPr/>
        </p:nvSpPr>
        <p:spPr>
          <a:xfrm>
            <a:off x="1202524" y="505252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766C2C-7ECE-4831-9C05-422FFBE90678}"/>
              </a:ext>
            </a:extLst>
          </p:cNvPr>
          <p:cNvSpPr txBox="1"/>
          <p:nvPr/>
        </p:nvSpPr>
        <p:spPr>
          <a:xfrm>
            <a:off x="5000193" y="395772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カーネル（３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</p:spTree>
    <p:extLst>
      <p:ext uri="{BB962C8B-B14F-4D97-AF65-F5344CB8AC3E}">
        <p14:creationId xmlns:p14="http://schemas.microsoft.com/office/powerpoint/2010/main" val="2466787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6195577" y="5421333"/>
            <a:ext cx="23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972812" y="3624932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05" y="3203075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733840" y="5393786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2176288" y="3332956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5" y="768253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271695" y="225119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5725862" y="485493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r>
              <a:rPr kumimoji="1" lang="ja-JP" altLang="en-US" dirty="0"/>
              <a:t>（これが畳み込み結果）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742429-6816-4C1A-BD36-85AE2EB0D2AD}"/>
              </a:ext>
            </a:extLst>
          </p:cNvPr>
          <p:cNvSpPr txBox="1"/>
          <p:nvPr/>
        </p:nvSpPr>
        <p:spPr>
          <a:xfrm>
            <a:off x="1843264" y="5756186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カーネルと同じサイズで切り出す</a:t>
            </a:r>
            <a:endParaRPr kumimoji="1" lang="en-US" altLang="ja-JP" sz="2400" b="1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692F2D-5A75-4CD0-B910-18A2724A72FB}"/>
              </a:ext>
            </a:extLst>
          </p:cNvPr>
          <p:cNvCxnSpPr>
            <a:endCxn id="14" idx="1"/>
          </p:cNvCxnSpPr>
          <p:nvPr/>
        </p:nvCxnSpPr>
        <p:spPr>
          <a:xfrm>
            <a:off x="3667225" y="4019678"/>
            <a:ext cx="2305587" cy="1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5452CB-2525-48CA-931B-E6446EF78865}"/>
              </a:ext>
            </a:extLst>
          </p:cNvPr>
          <p:cNvSpPr txBox="1"/>
          <p:nvPr/>
        </p:nvSpPr>
        <p:spPr>
          <a:xfrm>
            <a:off x="5636668" y="289078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切り出した部分とカーネルの</a:t>
            </a:r>
            <a:endParaRPr kumimoji="1" lang="en-US" altLang="ja-JP" dirty="0"/>
          </a:p>
          <a:p>
            <a:r>
              <a:rPr kumimoji="1" lang="ja-JP" altLang="en-US" dirty="0"/>
              <a:t>掛け算の合計</a:t>
            </a:r>
          </a:p>
        </p:txBody>
      </p:sp>
    </p:spTree>
    <p:extLst>
      <p:ext uri="{BB962C8B-B14F-4D97-AF65-F5344CB8AC3E}">
        <p14:creationId xmlns:p14="http://schemas.microsoft.com/office/powerpoint/2010/main" val="1603151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633814" y="6216373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90" y="555989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2734760" y="203893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7370432" y="47053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畳み込み結果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切り出し領域を横にずらす</a:t>
            </a:r>
          </a:p>
        </p:txBody>
      </p:sp>
      <p:graphicFrame>
        <p:nvGraphicFramePr>
          <p:cNvPr id="26" name="表 14">
            <a:extLst>
              <a:ext uri="{FF2B5EF4-FFF2-40B4-BE49-F238E27FC236}">
                <a16:creationId xmlns:a16="http://schemas.microsoft.com/office/drawing/2014/main" id="{055E0F53-379A-4188-9B20-8EE7CAEE3C3B}"/>
              </a:ext>
            </a:extLst>
          </p:cNvPr>
          <p:cNvGraphicFramePr>
            <a:graphicFrameLocks noGrp="1"/>
          </p:cNvGraphicFramePr>
          <p:nvPr/>
        </p:nvGraphicFramePr>
        <p:xfrm>
          <a:off x="7370432" y="3530639"/>
          <a:ext cx="162738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61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4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graphicFrame>
        <p:nvGraphicFramePr>
          <p:cNvPr id="27" name="表 14">
            <a:extLst>
              <a:ext uri="{FF2B5EF4-FFF2-40B4-BE49-F238E27FC236}">
                <a16:creationId xmlns:a16="http://schemas.microsoft.com/office/drawing/2014/main" id="{6F740BE9-152D-4EE4-AFB7-D2F227AC93A5}"/>
              </a:ext>
            </a:extLst>
          </p:cNvPr>
          <p:cNvGraphicFramePr>
            <a:graphicFrameLocks noGrp="1"/>
          </p:cNvGraphicFramePr>
          <p:nvPr/>
        </p:nvGraphicFramePr>
        <p:xfrm>
          <a:off x="5172706" y="2577941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0607FF-37D2-42DA-9C56-81141BA37E8E}"/>
              </a:ext>
            </a:extLst>
          </p:cNvPr>
          <p:cNvSpPr txBox="1"/>
          <p:nvPr/>
        </p:nvSpPr>
        <p:spPr>
          <a:xfrm>
            <a:off x="5515877" y="38042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endParaRPr kumimoji="1" lang="ja-JP" altLang="en-US" dirty="0"/>
          </a:p>
        </p:txBody>
      </p:sp>
      <p:graphicFrame>
        <p:nvGraphicFramePr>
          <p:cNvPr id="29" name="表 14">
            <a:extLst>
              <a:ext uri="{FF2B5EF4-FFF2-40B4-BE49-F238E27FC236}">
                <a16:creationId xmlns:a16="http://schemas.microsoft.com/office/drawing/2014/main" id="{5AF710AE-5F95-4A08-BCF4-DA3041868189}"/>
              </a:ext>
            </a:extLst>
          </p:cNvPr>
          <p:cNvGraphicFramePr>
            <a:graphicFrameLocks noGrp="1"/>
          </p:cNvGraphicFramePr>
          <p:nvPr/>
        </p:nvGraphicFramePr>
        <p:xfrm>
          <a:off x="5165820" y="4397157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1×1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7FE745-435D-422B-A7A4-A3C80D689D8E}"/>
              </a:ext>
            </a:extLst>
          </p:cNvPr>
          <p:cNvSpPr txBox="1"/>
          <p:nvPr/>
        </p:nvSpPr>
        <p:spPr>
          <a:xfrm>
            <a:off x="5508991" y="562350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3 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E87C69-E772-4365-AB1E-CFF47AB1D67F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1871278" y="3134201"/>
            <a:ext cx="3301428" cy="105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0A90891-D29E-4BE3-AEEE-97D1AFF51EA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96298" y="4274627"/>
            <a:ext cx="2969522" cy="67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7241F72-0140-458D-994B-AF63FB3C5BE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49146" y="3703975"/>
            <a:ext cx="980375" cy="28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0491A4F-C3F8-4FF5-8722-A7487B1E14DA}"/>
              </a:ext>
            </a:extLst>
          </p:cNvPr>
          <p:cNvCxnSpPr>
            <a:cxnSpLocks/>
          </p:cNvCxnSpPr>
          <p:nvPr/>
        </p:nvCxnSpPr>
        <p:spPr>
          <a:xfrm flipV="1">
            <a:off x="6438679" y="3913993"/>
            <a:ext cx="1475092" cy="184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9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515877" y="5471142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611865" y="4064520"/>
          <a:ext cx="18288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4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14" y="762372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463784" y="224531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2F2B86-D427-4E19-9897-4819CE63AAF6}"/>
              </a:ext>
            </a:extLst>
          </p:cNvPr>
          <p:cNvSpPr/>
          <p:nvPr/>
        </p:nvSpPr>
        <p:spPr>
          <a:xfrm>
            <a:off x="1342388" y="3574239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F3C5CD-EAE4-4B5D-8E9F-0A2359346D6E}"/>
              </a:ext>
            </a:extLst>
          </p:cNvPr>
          <p:cNvSpPr/>
          <p:nvPr/>
        </p:nvSpPr>
        <p:spPr>
          <a:xfrm>
            <a:off x="535608" y="3953395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1B9F12F-C95E-45A6-9330-D6D08951ECE4}"/>
              </a:ext>
            </a:extLst>
          </p:cNvPr>
          <p:cNvSpPr/>
          <p:nvPr/>
        </p:nvSpPr>
        <p:spPr>
          <a:xfrm>
            <a:off x="1371968" y="3979892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C4F867A-0880-4C3B-B5E3-00CE47A2EE0D}"/>
              </a:ext>
            </a:extLst>
          </p:cNvPr>
          <p:cNvSpPr/>
          <p:nvPr/>
        </p:nvSpPr>
        <p:spPr>
          <a:xfrm>
            <a:off x="917970" y="3988937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15F1BA-CAA4-42FC-AC1A-D07AC2772019}"/>
              </a:ext>
            </a:extLst>
          </p:cNvPr>
          <p:cNvSpPr/>
          <p:nvPr/>
        </p:nvSpPr>
        <p:spPr>
          <a:xfrm>
            <a:off x="565188" y="4359048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2AFDB8A-353B-4A7C-BC4F-3615D3F02827}"/>
              </a:ext>
            </a:extLst>
          </p:cNvPr>
          <p:cNvSpPr/>
          <p:nvPr/>
        </p:nvSpPr>
        <p:spPr>
          <a:xfrm>
            <a:off x="1401548" y="4385545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337EB35-DAD8-415E-B440-17796D34BCEA}"/>
              </a:ext>
            </a:extLst>
          </p:cNvPr>
          <p:cNvSpPr/>
          <p:nvPr/>
        </p:nvSpPr>
        <p:spPr>
          <a:xfrm>
            <a:off x="947550" y="4394590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切り出し領域を縦横にずらす</a:t>
            </a:r>
          </a:p>
        </p:txBody>
      </p:sp>
      <p:sp>
        <p:nvSpPr>
          <p:cNvPr id="3" name="矢印: 左 2">
            <a:extLst>
              <a:ext uri="{FF2B5EF4-FFF2-40B4-BE49-F238E27FC236}">
                <a16:creationId xmlns:a16="http://schemas.microsoft.com/office/drawing/2014/main" id="{BA150FF9-B61E-4163-B3D0-C045B253B51C}"/>
              </a:ext>
            </a:extLst>
          </p:cNvPr>
          <p:cNvSpPr/>
          <p:nvPr/>
        </p:nvSpPr>
        <p:spPr>
          <a:xfrm rot="10800000">
            <a:off x="3543998" y="4551894"/>
            <a:ext cx="1533328" cy="277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4572E4-22EC-4F03-925C-E4DBD8125828}"/>
              </a:ext>
            </a:extLst>
          </p:cNvPr>
          <p:cNvSpPr txBox="1"/>
          <p:nvPr/>
        </p:nvSpPr>
        <p:spPr>
          <a:xfrm>
            <a:off x="3316260" y="3688807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画像全体について</a:t>
            </a:r>
            <a:endParaRPr kumimoji="1" lang="en-US" altLang="ja-JP" sz="2400" dirty="0"/>
          </a:p>
          <a:p>
            <a:r>
              <a:rPr kumimoji="1" lang="ja-JP" altLang="en-US" sz="2400" dirty="0"/>
              <a:t>畳み込み</a:t>
            </a:r>
          </a:p>
        </p:txBody>
      </p:sp>
    </p:spTree>
    <p:extLst>
      <p:ext uri="{BB962C8B-B14F-4D97-AF65-F5344CB8AC3E}">
        <p14:creationId xmlns:p14="http://schemas.microsoft.com/office/powerpoint/2010/main" val="55896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95FA1-64DF-4236-92AC-DA579AB4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175028"/>
            <a:ext cx="8740942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</a:t>
            </a:r>
            <a:r>
              <a:rPr kumimoji="1" lang="ja-JP" altLang="en-US" dirty="0"/>
              <a:t>畳み込みを行う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9DA54-E385-49D4-BB7B-0AC3F99E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D24A14-9A6A-423C-B99B-5861FE668CD3}"/>
              </a:ext>
            </a:extLst>
          </p:cNvPr>
          <p:cNvSpPr/>
          <p:nvPr/>
        </p:nvSpPr>
        <p:spPr>
          <a:xfrm>
            <a:off x="201529" y="6344418"/>
            <a:ext cx="8510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hlinkClick r:id="rId2"/>
              </a:rPr>
              <a:t>https://colab.research.google.com/drive/1pcdD-I5-2VbLizKb3egJIQWXn8tBfOuK?usp=sharing</a:t>
            </a:r>
            <a:endParaRPr lang="ja-JP" altLang="en-US" sz="1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881B26-CC18-48D5-93CF-F9AD9859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26" y="617755"/>
            <a:ext cx="7256855" cy="57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6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1C058-02DC-48FA-9121-88BB9FE0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画像の畳み込みの応用例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02CB90-8E3B-46C1-8B9B-E081C768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61" y="859091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人工知能</a:t>
            </a:r>
            <a:r>
              <a:rPr kumimoji="1" lang="ja-JP" altLang="en-US" dirty="0">
                <a:solidFill>
                  <a:srgbClr val="FF0000"/>
                </a:solidFill>
              </a:rPr>
              <a:t>以外</a:t>
            </a:r>
            <a:r>
              <a:rPr kumimoji="1" lang="ja-JP" altLang="en-US" dirty="0"/>
              <a:t>でも，ぼかし，エッジ抽出など</a:t>
            </a:r>
            <a:r>
              <a:rPr kumimoji="1" lang="ja-JP" altLang="en-US" dirty="0">
                <a:solidFill>
                  <a:srgbClr val="FF0000"/>
                </a:solidFill>
              </a:rPr>
              <a:t>さまざまな処理</a:t>
            </a:r>
            <a:r>
              <a:rPr kumimoji="1" lang="ja-JP" altLang="en-US" dirty="0"/>
              <a:t>で，</a:t>
            </a:r>
            <a:r>
              <a:rPr kumimoji="1" lang="ja-JP" altLang="en-US" b="1" dirty="0">
                <a:solidFill>
                  <a:srgbClr val="C00000"/>
                </a:solidFill>
              </a:rPr>
              <a:t>畳み込み</a:t>
            </a:r>
            <a:r>
              <a:rPr kumimoji="1" lang="ja-JP" altLang="en-US" dirty="0"/>
              <a:t>を使用できる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E6F71-E0F9-4A6A-AB75-CA2E33FB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FB1DCE-2D22-4D01-8315-946ED672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" y="2415001"/>
            <a:ext cx="2439386" cy="24393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7E03CE-E778-4D07-995B-052E8307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4" y="2415001"/>
            <a:ext cx="2439386" cy="24393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1FE54A-6ED6-4DF7-97B2-7753C7EDB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1" y="2415001"/>
            <a:ext cx="2470267" cy="2470267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F47FE8C7-51C8-4B8E-8BD5-C985894B685E}"/>
              </a:ext>
            </a:extLst>
          </p:cNvPr>
          <p:cNvSpPr/>
          <p:nvPr/>
        </p:nvSpPr>
        <p:spPr>
          <a:xfrm>
            <a:off x="2977816" y="3252432"/>
            <a:ext cx="313151" cy="795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B23F45-93E0-4EA1-B5EA-155407DB0D99}"/>
              </a:ext>
            </a:extLst>
          </p:cNvPr>
          <p:cNvSpPr txBox="1"/>
          <p:nvPr/>
        </p:nvSpPr>
        <p:spPr>
          <a:xfrm>
            <a:off x="3561834" y="527345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畳み込みによる</a:t>
            </a:r>
            <a:endParaRPr kumimoji="1" lang="en-US" altLang="ja-JP" sz="2400" dirty="0"/>
          </a:p>
          <a:p>
            <a:r>
              <a:rPr kumimoji="1" lang="ja-JP" altLang="en-US" sz="2400" dirty="0"/>
              <a:t>ぼかし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E55C33-3EE8-484C-8173-A16F776040F3}"/>
              </a:ext>
            </a:extLst>
          </p:cNvPr>
          <p:cNvSpPr txBox="1"/>
          <p:nvPr/>
        </p:nvSpPr>
        <p:spPr>
          <a:xfrm>
            <a:off x="6430567" y="5273457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畳み込みによる</a:t>
            </a:r>
            <a:endParaRPr kumimoji="1" lang="en-US" altLang="ja-JP" sz="2400" dirty="0"/>
          </a:p>
          <a:p>
            <a:r>
              <a:rPr kumimoji="1" lang="ja-JP" altLang="en-US" sz="2400" dirty="0"/>
              <a:t>エッジ抽出</a:t>
            </a:r>
          </a:p>
        </p:txBody>
      </p:sp>
    </p:spTree>
    <p:extLst>
      <p:ext uri="{BB962C8B-B14F-4D97-AF65-F5344CB8AC3E}">
        <p14:creationId xmlns:p14="http://schemas.microsoft.com/office/powerpoint/2010/main" val="124231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5D3BB-052F-4CDD-53D6-CC54D3CB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E3890-B71A-04A3-68D5-B07A55F8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/>
              <a:t>機械学習は、コンピュータがデータを使用して学習することにより知的能力を向上させる技術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ルール化やプログラム化が難しい作業や直感的な判断や主観的な要素、経験などの人間にとって容易な作業を目標とする。</a:t>
            </a:r>
          </a:p>
          <a:p>
            <a:r>
              <a:rPr kumimoji="1" lang="ja-JP" altLang="en-US" sz="2400" b="1" dirty="0"/>
              <a:t>ニューラルネットワークはユニットがつながり、ユニット間の結合から構成されるネットワーク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ユニットは入力の重みづけ、合計とバイアス、活性化関数の適用を行い、層構造を形成。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ニューラルネットワークは結合の重みとバイアスを調整することで望みの出力を得る。</a:t>
            </a:r>
          </a:p>
          <a:p>
            <a:r>
              <a:rPr kumimoji="1" lang="ja-JP" altLang="en-US" sz="2400" b="1" dirty="0"/>
              <a:t>畳み込みはデータを移動しながらカーネルと重ね合わせる操作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畳み込みでは、カーネルと同じ長さにデータを切り出し、要素同士の掛け算の合計を求めることで重ね合わせを行い。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畳み込みは画像処理など使用され、特徴抽出やパターン認識などに利用される。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35DE58-6E0C-874E-7C3A-2A13D20A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351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機械学習やニューラルネットワークの仕組みを理解。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の可能性に対する興味と期待の高まり。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ニューラルネットワークの構成要素や学習原理を具体的に学び、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の設計・実装に必要な知識を修得。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実際のプログラム、学習データを確認し、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の動作を直感的に把握。アクティブラーニングの楽しさを実感。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機械学習の最先端に触れる。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時代に活躍できる人材を目指すモチベーションが高まり、情報工学で社会に貢献したいという志を高める。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933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学習</a:t>
            </a:r>
            <a:r>
              <a:rPr kumimoji="1" lang="ja-JP" altLang="en-US" sz="2400" dirty="0"/>
              <a:t>することより</a:t>
            </a:r>
            <a:r>
              <a:rPr lang="ja-JP" altLang="en-US" sz="2400" b="1" u="sng" dirty="0">
                <a:solidFill>
                  <a:srgbClr val="FF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情報の抽出能力，ルールや知識のプログラム化不要などの</a:t>
            </a:r>
            <a:r>
              <a:rPr kumimoji="1" lang="ja-JP" altLang="en-US" sz="2400" b="1" dirty="0"/>
              <a:t>特徴</a:t>
            </a:r>
            <a:r>
              <a:rPr kumimoji="1" lang="ja-JP" altLang="en-US" sz="2400" dirty="0"/>
              <a:t>を持つ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他の方法では</a:t>
            </a:r>
            <a:r>
              <a:rPr lang="ja-JP" altLang="en-US" sz="2400" b="1" dirty="0"/>
              <a:t>解決が難しかった問題に取り組むことが可能</a:t>
            </a:r>
            <a:r>
              <a:rPr lang="ja-JP" altLang="en-US" sz="2400" dirty="0"/>
              <a:t>に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18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1F097-5DAB-41B2-9994-DAE6079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機械学習が目標とする作業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C91D0-ABD1-4CC4-AC79-C49F6A5B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ルール化，プログラム化が難しい作業</a:t>
            </a:r>
            <a:endParaRPr kumimoji="1" lang="en-US" altLang="ja-JP" dirty="0"/>
          </a:p>
          <a:p>
            <a:pPr lvl="1"/>
            <a:r>
              <a:rPr lang="ja-JP" altLang="en-US" dirty="0"/>
              <a:t>直感</a:t>
            </a:r>
            <a:endParaRPr lang="en-US" altLang="ja-JP" dirty="0"/>
          </a:p>
          <a:p>
            <a:pPr lvl="1"/>
            <a:r>
              <a:rPr kumimoji="1" lang="ja-JP" altLang="en-US" dirty="0"/>
              <a:t>主観</a:t>
            </a:r>
            <a:endParaRPr kumimoji="1" lang="en-US" altLang="ja-JP" dirty="0"/>
          </a:p>
          <a:p>
            <a:pPr lvl="1"/>
            <a:r>
              <a:rPr lang="ja-JP" altLang="en-US" dirty="0"/>
              <a:t>経験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→　人間にたやすい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しかし，プログラム化は困難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474C32-E370-4C0C-8085-C3DEA7B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4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CD37F-A908-4E8B-862B-36FC5ED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5" y="374614"/>
            <a:ext cx="8601076" cy="634686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一般のプログラミング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機械学習での予測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D08E76-CB62-4E70-9D25-712FBB3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7CD0A4-7D33-44EA-9520-FEC22E0DB8F5}"/>
              </a:ext>
            </a:extLst>
          </p:cNvPr>
          <p:cNvSpPr txBox="1"/>
          <p:nvPr/>
        </p:nvSpPr>
        <p:spPr>
          <a:xfrm>
            <a:off x="4773529" y="223478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・プログラムは人間が作成し，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テストし，調整する．</a:t>
            </a:r>
            <a:endParaRPr kumimoji="1"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365FD-03D6-4A6A-9E80-D8241481035E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A45AF9-3191-4344-B53F-68CDA2E43D22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B582CA-8E1D-4AAF-9ACD-E865D8445ADD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C029A-1B06-4AC6-8796-459ACA916E1C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B6293A0-CDBE-4B90-B405-1FFAE6F4F67B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0E07CAB-0A7E-425D-B531-D664BED41A5B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A31E49-4CB4-435F-BE20-19A640FB28FE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EA3D2-566D-4218-9320-F7F45E5504E7}"/>
              </a:ext>
            </a:extLst>
          </p:cNvPr>
          <p:cNvSpPr txBox="1"/>
          <p:nvPr/>
        </p:nvSpPr>
        <p:spPr>
          <a:xfrm>
            <a:off x="6693740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処理結果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0B325-BB9E-4A0D-BC30-EEA4264CA002}"/>
              </a:ext>
            </a:extLst>
          </p:cNvPr>
          <p:cNvSpPr/>
          <p:nvPr/>
        </p:nvSpPr>
        <p:spPr>
          <a:xfrm>
            <a:off x="2763983" y="425725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E71FFE-A013-42CD-B12A-0FFD7A02E57F}"/>
              </a:ext>
            </a:extLst>
          </p:cNvPr>
          <p:cNvSpPr txBox="1"/>
          <p:nvPr/>
        </p:nvSpPr>
        <p:spPr>
          <a:xfrm>
            <a:off x="3324274" y="599692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4C78B-EAF8-4D5A-8C90-F6ECD2FBCFB2}"/>
              </a:ext>
            </a:extLst>
          </p:cNvPr>
          <p:cNvSpPr/>
          <p:nvPr/>
        </p:nvSpPr>
        <p:spPr>
          <a:xfrm>
            <a:off x="3048001" y="444428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40B0F0-29DD-403A-9D4E-BD8EEA5C811E}"/>
              </a:ext>
            </a:extLst>
          </p:cNvPr>
          <p:cNvSpPr txBox="1"/>
          <p:nvPr/>
        </p:nvSpPr>
        <p:spPr>
          <a:xfrm>
            <a:off x="3545203" y="485350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8232115-D2DC-4AF0-BFDE-86CC28A61AA0}"/>
              </a:ext>
            </a:extLst>
          </p:cNvPr>
          <p:cNvSpPr/>
          <p:nvPr/>
        </p:nvSpPr>
        <p:spPr>
          <a:xfrm>
            <a:off x="2105892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BEBFFFAF-1E43-4C67-ADBF-A78BB959231C}"/>
              </a:ext>
            </a:extLst>
          </p:cNvPr>
          <p:cNvSpPr/>
          <p:nvPr/>
        </p:nvSpPr>
        <p:spPr>
          <a:xfrm>
            <a:off x="6300916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8449E8-61FA-40A6-B7FE-27320D009569}"/>
              </a:ext>
            </a:extLst>
          </p:cNvPr>
          <p:cNvSpPr txBox="1"/>
          <p:nvPr/>
        </p:nvSpPr>
        <p:spPr>
          <a:xfrm>
            <a:off x="74567" y="488098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F9BC6A-2D9C-414D-B233-E09BDB8E57E6}"/>
              </a:ext>
            </a:extLst>
          </p:cNvPr>
          <p:cNvSpPr txBox="1"/>
          <p:nvPr/>
        </p:nvSpPr>
        <p:spPr>
          <a:xfrm>
            <a:off x="6693739" y="507467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予測結果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C5EC07F-5CB1-4F7D-B2ED-7FD73AAA2C60}"/>
              </a:ext>
            </a:extLst>
          </p:cNvPr>
          <p:cNvSpPr/>
          <p:nvPr/>
        </p:nvSpPr>
        <p:spPr>
          <a:xfrm>
            <a:off x="2123210" y="605847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154C67-B247-4FCD-AF36-336CB0B783B8}"/>
              </a:ext>
            </a:extLst>
          </p:cNvPr>
          <p:cNvSpPr txBox="1"/>
          <p:nvPr/>
        </p:nvSpPr>
        <p:spPr>
          <a:xfrm>
            <a:off x="-80110" y="612551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D42895-F4DF-45D5-9634-7B1505DBF3A6}"/>
              </a:ext>
            </a:extLst>
          </p:cNvPr>
          <p:cNvSpPr txBox="1"/>
          <p:nvPr/>
        </p:nvSpPr>
        <p:spPr>
          <a:xfrm>
            <a:off x="4872871" y="3734549"/>
            <a:ext cx="437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・学習による上達の能力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8000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機械学習での汎化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906879" y="462012"/>
            <a:ext cx="42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訓練データの汎化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1006221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FCD496-3757-4968-B37A-EAC63038FE45}"/>
              </a:ext>
            </a:extLst>
          </p:cNvPr>
          <p:cNvSpPr txBox="1"/>
          <p:nvPr/>
        </p:nvSpPr>
        <p:spPr>
          <a:xfrm>
            <a:off x="321845" y="5245401"/>
            <a:ext cx="7793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汎化は１００％成功するわけでない．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とは別のデータ（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）を用いて検証する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86895" y="3572171"/>
            <a:ext cx="4637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汎化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により，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未知のデータ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についても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ができるようになる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63720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A8DFB-2BD3-4CA2-9CA7-80EF7EA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462FA9-5392-4D69-A2F6-4A9014DB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45" y="9097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>
                <a:solidFill>
                  <a:srgbClr val="C00000"/>
                </a:solidFill>
              </a:rPr>
              <a:t>汎化</a:t>
            </a:r>
            <a:r>
              <a:rPr kumimoji="1" lang="ja-JP" altLang="en-US" dirty="0"/>
              <a:t>は，プログラミングを補うもの」と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考えられるようにも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ふつうのプログラミング：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あらゆる事態を想定して，プログラムを作成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汎化：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未知のデータについても処理できる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8D1CB2-2323-422A-B7EA-9A527B09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2718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2858</Words>
  <Application>Microsoft Office PowerPoint</Application>
  <PresentationFormat>画面に合わせる (4:3)</PresentationFormat>
  <Paragraphs>734</Paragraphs>
  <Slides>47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1_Office テーマ</vt:lpstr>
      <vt:lpstr>Office テーマ</vt:lpstr>
      <vt:lpstr>at-2.ニューラルネットワークの基礎 </vt:lpstr>
      <vt:lpstr>PowerPoint プレゼンテーション</vt:lpstr>
      <vt:lpstr>アウトライン</vt:lpstr>
      <vt:lpstr>10-1. 機械学習</vt:lpstr>
      <vt:lpstr>機械学習</vt:lpstr>
      <vt:lpstr>機械学習が目標とする作業</vt:lpstr>
      <vt:lpstr>PowerPoint プレゼンテーション</vt:lpstr>
      <vt:lpstr>機械学習での汎化</vt:lpstr>
      <vt:lpstr>PowerPoint プレゼンテーション</vt:lpstr>
      <vt:lpstr>10-2. ニューラルネットワークの仕組み</vt:lpstr>
      <vt:lpstr>ニューラルネットワーク</vt:lpstr>
      <vt:lpstr>ニューラルネットワークの基礎</vt:lpstr>
      <vt:lpstr>入力の重みづけ，合計とバイアス，活性化関数の適用</vt:lpstr>
      <vt:lpstr>ニューラルネットワークの活性化関数のバリエーション</vt:lpstr>
      <vt:lpstr>PowerPoint プレゼンテーション</vt:lpstr>
      <vt:lpstr>ニューラルネットワークの処理の原理</vt:lpstr>
      <vt:lpstr>ニューラルネットワークの構造のバリエーション</vt:lpstr>
      <vt:lpstr>層構造とデータの流れ</vt:lpstr>
      <vt:lpstr>全結合のニューラルネットワーク</vt:lpstr>
      <vt:lpstr>ニューラルネットワークが多様に利用できる原理</vt:lpstr>
      <vt:lpstr>PowerPoint プレゼンテーション</vt:lpstr>
      <vt:lpstr>PowerPoint プレゼンテーション</vt:lpstr>
      <vt:lpstr>ニューラルネットワークの教師あり学習</vt:lpstr>
      <vt:lpstr>学習能力をコンピュータに組み込んでおき，あとでデータを与えて学習させる </vt:lpstr>
      <vt:lpstr>PowerPoint プレゼンテーション</vt:lpstr>
      <vt:lpstr>ニューラルネットワークの学習</vt:lpstr>
      <vt:lpstr>結合の重みの調整</vt:lpstr>
      <vt:lpstr>確認問題</vt:lpstr>
      <vt:lpstr>PowerPoint プレゼンテーション</vt:lpstr>
      <vt:lpstr>ニューラルネットワークのまとめ</vt:lpstr>
      <vt:lpstr>10-3. 畳み込みの仕組み</vt:lpstr>
      <vt:lpstr>畳み込み</vt:lpstr>
      <vt:lpstr>畳み込みの例</vt:lpstr>
      <vt:lpstr>畳み込みの例</vt:lpstr>
      <vt:lpstr>PowerPoint プレゼンテーション</vt:lpstr>
      <vt:lpstr>畳み込み</vt:lpstr>
      <vt:lpstr>畳み込みの用途</vt:lpstr>
      <vt:lpstr>畳み込みのまとめ</vt:lpstr>
      <vt:lpstr>10-4. 画像での畳み込み</vt:lpstr>
      <vt:lpstr>画像の畳み込み</vt:lpstr>
      <vt:lpstr>画像での畳み込み</vt:lpstr>
      <vt:lpstr>画像での畳み込み</vt:lpstr>
      <vt:lpstr>画像での畳み込み</vt:lpstr>
      <vt:lpstr>画像の畳み込みを行う Python プログラムの例</vt:lpstr>
      <vt:lpstr>画像の畳み込みの応用例</vt:lpstr>
      <vt:lpstr>全体まとめ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at-2.ニューラルネットワークの基礎（ディープラーニングのシステムとプログラミング）</dc:title>
  <dc:creator>kaneko kunihiko</dc:creator>
  <cp:lastModifiedBy>金子　邦彦</cp:lastModifiedBy>
  <cp:revision>533</cp:revision>
  <dcterms:created xsi:type="dcterms:W3CDTF">2019-11-02T00:06:04Z</dcterms:created>
  <dcterms:modified xsi:type="dcterms:W3CDTF">2025-03-25T06:04:52Z</dcterms:modified>
</cp:coreProperties>
</file>