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1037" r:id="rId2"/>
    <p:sldId id="696" r:id="rId3"/>
    <p:sldId id="1277" r:id="rId4"/>
    <p:sldId id="1749" r:id="rId5"/>
    <p:sldId id="1750" r:id="rId6"/>
    <p:sldId id="1751" r:id="rId7"/>
    <p:sldId id="1716" r:id="rId8"/>
    <p:sldId id="1717" r:id="rId9"/>
    <p:sldId id="485" r:id="rId10"/>
    <p:sldId id="1725" r:id="rId11"/>
    <p:sldId id="1753" r:id="rId12"/>
    <p:sldId id="1752" r:id="rId13"/>
    <p:sldId id="1754" r:id="rId14"/>
    <p:sldId id="1755" r:id="rId15"/>
    <p:sldId id="1718" r:id="rId16"/>
    <p:sldId id="1756" r:id="rId17"/>
    <p:sldId id="1358" r:id="rId18"/>
    <p:sldId id="257" r:id="rId19"/>
    <p:sldId id="258" r:id="rId20"/>
    <p:sldId id="259" r:id="rId21"/>
    <p:sldId id="1757" r:id="rId22"/>
    <p:sldId id="1758" r:id="rId23"/>
    <p:sldId id="260" r:id="rId24"/>
    <p:sldId id="261" r:id="rId25"/>
    <p:sldId id="263" r:id="rId26"/>
    <p:sldId id="1735" r:id="rId27"/>
    <p:sldId id="1759" r:id="rId28"/>
    <p:sldId id="1760" r:id="rId29"/>
    <p:sldId id="1761" r:id="rId30"/>
    <p:sldId id="1762" r:id="rId31"/>
    <p:sldId id="1763" r:id="rId32"/>
    <p:sldId id="1764" r:id="rId33"/>
    <p:sldId id="1739" r:id="rId34"/>
    <p:sldId id="1740" r:id="rId35"/>
    <p:sldId id="1741" r:id="rId36"/>
    <p:sldId id="1742" r:id="rId37"/>
    <p:sldId id="1743" r:id="rId38"/>
    <p:sldId id="1744" r:id="rId39"/>
    <p:sldId id="1765" r:id="rId40"/>
    <p:sldId id="1766" r:id="rId41"/>
    <p:sldId id="1747" r:id="rId42"/>
    <p:sldId id="1748" r:id="rId43"/>
    <p:sldId id="1767" r:id="rId4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1" d="100"/>
          <a:sy n="61" d="100"/>
        </p:scale>
        <p:origin x="28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531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47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95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80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2DFE-F157-4BB6-B00E-D8A82ACC3992}" type="datetime1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1821-8473-4F13-B0AF-581FAFEA171E}" type="datetime1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984DC-ABFC-4843-8436-0C8E9A7097E9}" type="datetime1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C75C9-FBEB-41C6-A9C8-C8D48A6C5D03}" type="datetime1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1D5B9-AD46-4497-8038-1102C3D93A2E}" type="datetime1">
              <a:rPr kumimoji="1" lang="ja-JP" altLang="en-US" smtClean="0"/>
              <a:t>2025/2/5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cc/osm/osm.pptx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sz="4400" dirty="0">
                <a:latin typeface="メイリオ" panose="020B0604030504040204" pitchFamily="50" charset="-128"/>
              </a:rPr>
              <a:t>地図システム</a:t>
            </a:r>
            <a:r>
              <a:rPr lang="ja-JP" altLang="en-US" dirty="0">
                <a:latin typeface="メイリオ" panose="020B0604030504040204" pitchFamily="50" charset="-128"/>
              </a:rPr>
              <a:t>，</a:t>
            </a:r>
            <a:br>
              <a:rPr lang="en-US" altLang="ja-JP" dirty="0">
                <a:latin typeface="メイリオ" panose="020B0604030504040204" pitchFamily="50" charset="-128"/>
              </a:rPr>
            </a:br>
            <a:r>
              <a:rPr lang="en-US" altLang="ja-JP" dirty="0">
                <a:latin typeface="メイリオ" panose="020B0604030504040204" pitchFamily="50" charset="-128"/>
              </a:rPr>
              <a:t>OpenStreetMap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endParaRPr lang="en-US" altLang="ja-JP" dirty="0"/>
          </a:p>
          <a:p>
            <a:r>
              <a:rPr lang="en-US" altLang="ja-JP"/>
              <a:t>URL</a:t>
            </a:r>
            <a:r>
              <a:rPr lang="en-US" altLang="ja-JP" dirty="0"/>
              <a:t>: </a:t>
            </a:r>
            <a:r>
              <a:rPr lang="en-US" altLang="ja-JP" dirty="0">
                <a:hlinkClick r:id="rId5"/>
              </a:rPr>
              <a:t>https://www.kkaneko.</a:t>
            </a:r>
            <a:r>
              <a:rPr lang="en-US" altLang="ja-JP">
                <a:hlinkClick r:id="rId5"/>
              </a:rPr>
              <a:t>jp/cc/osm/osm.pptx</a:t>
            </a:r>
            <a:endParaRPr lang="en-US" altLang="ja-JP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7803D-7B5B-39E8-5E08-D51286A5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の用途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725EDF-AA4A-92C9-60F8-385D04AC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3947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b="1" dirty="0"/>
              <a:t>XML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は、ざまざまな場面で</a:t>
            </a:r>
            <a:r>
              <a:rPr kumimoji="1" lang="ja-JP" altLang="en-US" sz="2400" b="1" dirty="0"/>
              <a:t>データの送受信</a:t>
            </a:r>
            <a:r>
              <a:rPr lang="ja-JP" altLang="en-US" sz="2400" dirty="0"/>
              <a:t>や</a:t>
            </a:r>
            <a:r>
              <a:rPr lang="ja-JP" altLang="en-US" sz="2400" b="1" dirty="0"/>
              <a:t>保存</a:t>
            </a:r>
            <a:r>
              <a:rPr kumimoji="1" lang="ja-JP" altLang="en-US" sz="2400" dirty="0"/>
              <a:t>に活用されている</a:t>
            </a:r>
            <a:endParaRPr kumimoji="1" lang="en-US" altLang="ja-JP" sz="2400" dirty="0"/>
          </a:p>
          <a:p>
            <a:r>
              <a:rPr lang="en-US" altLang="ja-JP" sz="2400" dirty="0"/>
              <a:t>Web</a:t>
            </a:r>
            <a:r>
              <a:rPr lang="ja-JP" altLang="en-US" sz="2400" dirty="0"/>
              <a:t> アプリケーションにおけるサーバとの</a:t>
            </a:r>
            <a:r>
              <a:rPr lang="ja-JP" altLang="en-US" sz="2400" b="1" dirty="0"/>
              <a:t>データの送受信</a:t>
            </a:r>
            <a:endParaRPr lang="en-US" altLang="ja-JP" sz="2400" b="1" dirty="0"/>
          </a:p>
          <a:p>
            <a:r>
              <a:rPr kumimoji="1" lang="ja-JP" altLang="en-US" sz="2400" dirty="0"/>
              <a:t>設定ファイルなど、構造化された</a:t>
            </a:r>
            <a:r>
              <a:rPr kumimoji="1" lang="ja-JP" altLang="en-US" sz="2400" b="1" dirty="0"/>
              <a:t>データをファイルとして保存</a:t>
            </a:r>
            <a:r>
              <a:rPr kumimoji="1" lang="ja-JP" altLang="en-US" sz="2400" dirty="0"/>
              <a:t>する手段</a:t>
            </a:r>
            <a:endParaRPr kumimoji="1" lang="en-US" altLang="ja-JP" sz="2400" dirty="0"/>
          </a:p>
          <a:p>
            <a:r>
              <a:rPr lang="ja-JP" altLang="en-US" sz="2400" b="1" dirty="0"/>
              <a:t>データの関連性や複雑なデータの表現</a:t>
            </a:r>
            <a:r>
              <a:rPr lang="ja-JP" altLang="en-US" sz="2400" dirty="0"/>
              <a:t>：　入れ子の要素や属性を利用してデータの関連性を表現できる。複雑なデータを表現でき、柔軟性が高いことは </a:t>
            </a:r>
            <a:r>
              <a:rPr lang="en-US" altLang="ja-JP" sz="2400" dirty="0"/>
              <a:t>XML </a:t>
            </a:r>
            <a:r>
              <a:rPr lang="ja-JP" altLang="en-US" sz="2400" dirty="0"/>
              <a:t>の利点である。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86C968-88F5-4981-5E69-44C19418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F46E16-F998-3747-F5B4-FA127084645C}"/>
              </a:ext>
            </a:extLst>
          </p:cNvPr>
          <p:cNvSpPr txBox="1"/>
          <p:nvPr/>
        </p:nvSpPr>
        <p:spPr>
          <a:xfrm>
            <a:off x="1180624" y="541827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XML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4F637AD-1D41-8BAB-7783-5FDCE39EE518}"/>
              </a:ext>
            </a:extLst>
          </p:cNvPr>
          <p:cNvSpPr/>
          <p:nvPr/>
        </p:nvSpPr>
        <p:spPr>
          <a:xfrm>
            <a:off x="2951803" y="4293219"/>
            <a:ext cx="4861203" cy="25641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dirty="0"/>
              <a:t>&lt;library&gt;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&lt;title&gt;Alice's Adventures in Wonderland&lt;/title&gt;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&lt;author&gt;Lewis Carroll&lt;/author&gt;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&lt;year&gt;1865&lt;/year&gt;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&lt;title&gt;1984&lt;/title&gt;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&lt;author&gt;George Orwell&lt;/author&gt;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  &lt;year&gt;1949&lt;/year&gt;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dirty="0"/>
              <a:t>&lt;/library&gt;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977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57803D-7B5B-39E8-5E08-D51286A5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kumimoji="1" lang="en-US" altLang="ja-JP" dirty="0"/>
              <a:t> </a:t>
            </a:r>
            <a:r>
              <a:rPr kumimoji="1" lang="ja-JP" altLang="en-US" dirty="0"/>
              <a:t>と </a:t>
            </a:r>
            <a:r>
              <a:rPr kumimoji="1" lang="en-US" altLang="ja-JP" dirty="0"/>
              <a:t>JSON</a:t>
            </a:r>
            <a:r>
              <a:rPr kumimoji="1" lang="ja-JP" altLang="en-US" dirty="0"/>
              <a:t> の違い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0725EDF-AA4A-92C9-60F8-385D04AC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80" y="4816370"/>
            <a:ext cx="8461208" cy="1539981"/>
          </a:xfrm>
        </p:spPr>
        <p:txBody>
          <a:bodyPr>
            <a:normAutofit/>
          </a:bodyPr>
          <a:lstStyle/>
          <a:p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と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JSON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の違い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データ表現形式の違い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のメリット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「要素」、「属性」の機能があり、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柔軟なデータ表現が可能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86C968-88F5-4981-5E69-44C19418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0F46E16-F998-3747-F5B4-FA127084645C}"/>
              </a:ext>
            </a:extLst>
          </p:cNvPr>
          <p:cNvSpPr txBox="1"/>
          <p:nvPr/>
        </p:nvSpPr>
        <p:spPr>
          <a:xfrm>
            <a:off x="1383181" y="3479874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XML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4F637AD-1D41-8BAB-7783-5FDCE39EE518}"/>
              </a:ext>
            </a:extLst>
          </p:cNvPr>
          <p:cNvSpPr/>
          <p:nvPr/>
        </p:nvSpPr>
        <p:spPr>
          <a:xfrm>
            <a:off x="98644" y="780302"/>
            <a:ext cx="4330866" cy="25641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600" dirty="0"/>
              <a:t>&lt;library&gt;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&lt;title&gt;Alice's Adventures in Wonderland&lt;/title&gt;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&lt;author&gt;Lewis Carroll&lt;/author&gt;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&lt;year&gt;1865&lt;/year&gt;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&lt;title&gt;1984&lt;/title&gt;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&lt;author&gt;George Orwell&lt;/author&gt;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  &lt;year&gt;1949&lt;/year&gt;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  &lt;/book&gt;</a:t>
            </a:r>
          </a:p>
          <a:p>
            <a:pPr>
              <a:lnSpc>
                <a:spcPts val="1600"/>
              </a:lnSpc>
            </a:pPr>
            <a:r>
              <a:rPr lang="en-US" altLang="ja-JP" sz="1600" dirty="0"/>
              <a:t>&lt;/library&gt;</a:t>
            </a:r>
            <a:endParaRPr lang="ja-JP" altLang="en-US" sz="16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76D2ED-9129-6760-227E-B76F602D8208}"/>
              </a:ext>
            </a:extLst>
          </p:cNvPr>
          <p:cNvSpPr/>
          <p:nvPr/>
        </p:nvSpPr>
        <p:spPr>
          <a:xfrm>
            <a:off x="4552449" y="764622"/>
            <a:ext cx="4173771" cy="337810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ja-JP" sz="1600"/>
              <a:t>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"library": 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"book": [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"title": "Alice's Adventures in Wonderland",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"author": "Lewis Carroll",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"year": "1865"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},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{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"title": "1984",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"author": "George Orwell",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  "year": "1949"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  }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  ]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  }</a:t>
            </a:r>
          </a:p>
          <a:p>
            <a:pPr>
              <a:lnSpc>
                <a:spcPts val="1600"/>
              </a:lnSpc>
            </a:pPr>
            <a:r>
              <a:rPr lang="en-US" altLang="ja-JP" sz="1600"/>
              <a:t>}</a:t>
            </a:r>
            <a:endParaRPr lang="ja-JP" altLang="en-US" sz="1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F8ED1E-25D0-57A2-D683-5A80DCAA1218}"/>
              </a:ext>
            </a:extLst>
          </p:cNvPr>
          <p:cNvSpPr txBox="1"/>
          <p:nvPr/>
        </p:nvSpPr>
        <p:spPr>
          <a:xfrm>
            <a:off x="5852938" y="4286529"/>
            <a:ext cx="1510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JSON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3EAFB7-204D-EB8B-8266-0B45192A8169}"/>
              </a:ext>
            </a:extLst>
          </p:cNvPr>
          <p:cNvSpPr txBox="1"/>
          <p:nvPr/>
        </p:nvSpPr>
        <p:spPr>
          <a:xfrm>
            <a:off x="1961909" y="6220099"/>
            <a:ext cx="457200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/>
              <a:t>&lt;product id="1“&gt;</a:t>
            </a:r>
            <a:r>
              <a:rPr lang="en-US" altLang="ja-JP" sz="2400" dirty="0" err="1"/>
              <a:t>hoge</a:t>
            </a:r>
            <a:r>
              <a:rPr lang="en-US" altLang="ja-JP" sz="2400" dirty="0"/>
              <a:t>&lt;/product&gt;</a:t>
            </a:r>
          </a:p>
        </p:txBody>
      </p:sp>
    </p:spTree>
    <p:extLst>
      <p:ext uri="{BB962C8B-B14F-4D97-AF65-F5344CB8AC3E}">
        <p14:creationId xmlns:p14="http://schemas.microsoft.com/office/powerpoint/2010/main" val="858169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を扱う </a:t>
            </a:r>
            <a:r>
              <a:rPr lang="en-US" altLang="ja-JP" dirty="0"/>
              <a:t>Python </a:t>
            </a:r>
            <a:r>
              <a:rPr lang="ja-JP" altLang="en-US" dirty="0"/>
              <a:t>プログラムの例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85239" y="644893"/>
            <a:ext cx="3918893" cy="501675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import </a:t>
            </a:r>
            <a:r>
              <a:rPr lang="en-US" altLang="ja-JP" sz="2000" dirty="0" err="1"/>
              <a:t>xml.etree.ElementTree</a:t>
            </a:r>
            <a:r>
              <a:rPr lang="en-US" altLang="ja-JP" sz="2000" dirty="0"/>
              <a:t> as ET</a:t>
            </a:r>
          </a:p>
          <a:p>
            <a:endParaRPr lang="en-US" altLang="ja-JP" sz="2000" dirty="0"/>
          </a:p>
          <a:p>
            <a:r>
              <a:rPr lang="en-US" altLang="ja-JP" sz="2000" dirty="0" err="1"/>
              <a:t>xml_data</a:t>
            </a:r>
            <a:r>
              <a:rPr lang="en-US" altLang="ja-JP" sz="2000" dirty="0"/>
              <a:t> = '''</a:t>
            </a:r>
          </a:p>
          <a:p>
            <a:r>
              <a:rPr lang="en-US" altLang="ja-JP" sz="2000" dirty="0"/>
              <a:t>&lt;product&gt;</a:t>
            </a:r>
          </a:p>
          <a:p>
            <a:r>
              <a:rPr lang="en-US" altLang="ja-JP" sz="2000" dirty="0"/>
              <a:t>  &lt;name&gt;apple&lt;/name&gt;</a:t>
            </a:r>
          </a:p>
          <a:p>
            <a:r>
              <a:rPr lang="en-US" altLang="ja-JP" sz="2000" dirty="0"/>
              <a:t>  &lt;price&gt;10&lt;/price&gt;</a:t>
            </a:r>
          </a:p>
          <a:p>
            <a:r>
              <a:rPr lang="en-US" altLang="ja-JP" sz="2000" dirty="0"/>
              <a:t>&lt;/product&gt;</a:t>
            </a:r>
          </a:p>
          <a:p>
            <a:r>
              <a:rPr lang="en-US" altLang="ja-JP" sz="2000" dirty="0"/>
              <a:t>'''</a:t>
            </a:r>
          </a:p>
          <a:p>
            <a:endParaRPr lang="en-US" altLang="ja-JP" sz="2000" dirty="0"/>
          </a:p>
          <a:p>
            <a:r>
              <a:rPr lang="en-US" altLang="ja-JP" sz="2000" dirty="0"/>
              <a:t>root = </a:t>
            </a:r>
            <a:r>
              <a:rPr lang="en-US" altLang="ja-JP" sz="2000" dirty="0" err="1"/>
              <a:t>ET.fromstring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xml_data</a:t>
            </a:r>
            <a:r>
              <a:rPr lang="en-US" altLang="ja-JP" sz="2000" dirty="0"/>
              <a:t>)</a:t>
            </a:r>
          </a:p>
          <a:p>
            <a:endParaRPr lang="en-US" altLang="ja-JP" sz="2000" dirty="0"/>
          </a:p>
          <a:p>
            <a:r>
              <a:rPr lang="en-US" altLang="ja-JP" sz="2000" dirty="0"/>
              <a:t>name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('name').text</a:t>
            </a:r>
          </a:p>
          <a:p>
            <a:r>
              <a:rPr lang="en-US" altLang="ja-JP" sz="2000" dirty="0"/>
              <a:t>price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('price').text</a:t>
            </a:r>
          </a:p>
          <a:p>
            <a:endParaRPr lang="en-US" altLang="ja-JP" sz="2000" dirty="0"/>
          </a:p>
          <a:p>
            <a:r>
              <a:rPr lang="en-US" altLang="ja-JP" sz="2000" dirty="0"/>
              <a:t>print("Product Name:", name)</a:t>
            </a:r>
          </a:p>
          <a:p>
            <a:r>
              <a:rPr lang="en-US" altLang="ja-JP" sz="2000" dirty="0"/>
              <a:t>print("Product Price:", price)</a:t>
            </a:r>
            <a:endParaRPr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1D6A59-375B-083B-1320-1D280F6CAE5E}"/>
              </a:ext>
            </a:extLst>
          </p:cNvPr>
          <p:cNvSpPr txBox="1"/>
          <p:nvPr/>
        </p:nvSpPr>
        <p:spPr>
          <a:xfrm>
            <a:off x="4970844" y="1863979"/>
            <a:ext cx="289053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XML </a:t>
            </a:r>
            <a:r>
              <a:rPr kumimoji="1" lang="ja-JP" altLang="en-US" sz="2000" dirty="0"/>
              <a:t>データの準備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データの解析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の中の </a:t>
            </a:r>
            <a:r>
              <a:rPr kumimoji="1" lang="en-US" altLang="ja-JP" sz="2000" dirty="0"/>
              <a:t>name </a:t>
            </a:r>
            <a:r>
              <a:rPr kumimoji="1" lang="ja-JP" altLang="en-US" sz="2000" dirty="0"/>
              <a:t>要素と</a:t>
            </a:r>
            <a:endParaRPr kumimoji="1" lang="en-US" altLang="ja-JP" sz="2000" dirty="0"/>
          </a:p>
          <a:p>
            <a:r>
              <a:rPr kumimoji="1" lang="en-US" altLang="ja-JP" sz="2000" dirty="0"/>
              <a:t>price </a:t>
            </a:r>
            <a:r>
              <a:rPr kumimoji="1" lang="ja-JP" altLang="en-US" sz="2000" dirty="0"/>
              <a:t>要素の取得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取得結果の表示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BA6E009-2C0C-0E24-EBB9-5C62E1A87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873" y="5866654"/>
            <a:ext cx="3781077" cy="97947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FF80CF-9C65-6C98-94A2-A62F269BDB2C}"/>
              </a:ext>
            </a:extLst>
          </p:cNvPr>
          <p:cNvSpPr txBox="1"/>
          <p:nvPr/>
        </p:nvSpPr>
        <p:spPr>
          <a:xfrm>
            <a:off x="1830696" y="60772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</p:spTree>
    <p:extLst>
      <p:ext uri="{BB962C8B-B14F-4D97-AF65-F5344CB8AC3E}">
        <p14:creationId xmlns:p14="http://schemas.microsoft.com/office/powerpoint/2010/main" val="3531036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を扱う </a:t>
            </a:r>
            <a:r>
              <a:rPr lang="en-US" altLang="ja-JP" dirty="0"/>
              <a:t>Python </a:t>
            </a:r>
            <a:r>
              <a:rPr lang="ja-JP" altLang="en-US" dirty="0"/>
              <a:t>プログラムの例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885239" y="644893"/>
            <a:ext cx="3918893" cy="494019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ja-JP" sz="2000" dirty="0"/>
              <a:t>import </a:t>
            </a:r>
            <a:r>
              <a:rPr lang="en-US" altLang="ja-JP" sz="2000" dirty="0" err="1"/>
              <a:t>xml.etree.ElementTree</a:t>
            </a:r>
            <a:r>
              <a:rPr lang="en-US" altLang="ja-JP" sz="2000" dirty="0"/>
              <a:t> as ET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 err="1"/>
              <a:t>xml_data</a:t>
            </a:r>
            <a:r>
              <a:rPr lang="en-US" altLang="ja-JP" sz="2000" dirty="0"/>
              <a:t> = '''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&lt;product </a:t>
            </a:r>
            <a:r>
              <a:rPr lang="en-US" altLang="ja-JP" sz="2000" dirty="0">
                <a:solidFill>
                  <a:srgbClr val="FF0000"/>
                </a:solidFill>
              </a:rPr>
              <a:t>id="1"&gt;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  &lt;name&gt;apple&lt;/name&gt;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  &lt;price&gt;10&lt;/price&gt;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&lt;/product&gt;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'''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/>
              <a:t>root = </a:t>
            </a:r>
            <a:r>
              <a:rPr lang="en-US" altLang="ja-JP" sz="2000" dirty="0" err="1"/>
              <a:t>ET.fromstring</a:t>
            </a:r>
            <a:r>
              <a:rPr lang="en-US" altLang="ja-JP" sz="2000" dirty="0"/>
              <a:t>(</a:t>
            </a:r>
            <a:r>
              <a:rPr lang="en-US" altLang="ja-JP" sz="2000" dirty="0" err="1"/>
              <a:t>xml_data</a:t>
            </a:r>
            <a:r>
              <a:rPr lang="en-US" altLang="ja-JP" sz="2000" dirty="0"/>
              <a:t>)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/>
              <a:t>name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('name').text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price = </a:t>
            </a:r>
            <a:r>
              <a:rPr lang="en-US" altLang="ja-JP" sz="2000" dirty="0" err="1"/>
              <a:t>root.find</a:t>
            </a:r>
            <a:r>
              <a:rPr lang="en-US" altLang="ja-JP" sz="2000" dirty="0"/>
              <a:t>('price').text</a:t>
            </a:r>
          </a:p>
          <a:p>
            <a:pPr>
              <a:lnSpc>
                <a:spcPts val="2100"/>
              </a:lnSpc>
            </a:pPr>
            <a:r>
              <a:rPr lang="en-US" altLang="ja-JP" sz="2000" dirty="0" err="1">
                <a:solidFill>
                  <a:srgbClr val="FF0000"/>
                </a:solidFill>
              </a:rPr>
              <a:t>product_id</a:t>
            </a:r>
            <a:r>
              <a:rPr lang="en-US" altLang="ja-JP" sz="2000" dirty="0">
                <a:solidFill>
                  <a:srgbClr val="FF0000"/>
                </a:solidFill>
              </a:rPr>
              <a:t> = </a:t>
            </a:r>
            <a:r>
              <a:rPr lang="en-US" altLang="ja-JP" sz="2000" dirty="0" err="1">
                <a:solidFill>
                  <a:srgbClr val="FF0000"/>
                </a:solidFill>
              </a:rPr>
              <a:t>root.get</a:t>
            </a:r>
            <a:r>
              <a:rPr lang="en-US" altLang="ja-JP" sz="2000" dirty="0">
                <a:solidFill>
                  <a:srgbClr val="FF0000"/>
                </a:solidFill>
              </a:rPr>
              <a:t>('id')</a:t>
            </a:r>
          </a:p>
          <a:p>
            <a:pPr>
              <a:lnSpc>
                <a:spcPts val="2100"/>
              </a:lnSpc>
            </a:pPr>
            <a:endParaRPr lang="en-US" altLang="ja-JP" sz="2000" dirty="0"/>
          </a:p>
          <a:p>
            <a:pPr>
              <a:lnSpc>
                <a:spcPts val="2100"/>
              </a:lnSpc>
            </a:pPr>
            <a:r>
              <a:rPr lang="en-US" altLang="ja-JP" sz="2000" dirty="0">
                <a:solidFill>
                  <a:srgbClr val="FF0000"/>
                </a:solidFill>
              </a:rPr>
              <a:t>print("Product ID:", </a:t>
            </a:r>
            <a:r>
              <a:rPr lang="en-US" altLang="ja-JP" sz="2000" dirty="0" err="1">
                <a:solidFill>
                  <a:srgbClr val="FF0000"/>
                </a:solidFill>
              </a:rPr>
              <a:t>product_id</a:t>
            </a:r>
            <a:r>
              <a:rPr lang="en-US" altLang="ja-JP" sz="2000" dirty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print("Product Name:", name)</a:t>
            </a:r>
          </a:p>
          <a:p>
            <a:pPr>
              <a:lnSpc>
                <a:spcPts val="2100"/>
              </a:lnSpc>
            </a:pPr>
            <a:r>
              <a:rPr lang="en-US" altLang="ja-JP" sz="2000" dirty="0"/>
              <a:t>print("Product Price:", price)</a:t>
            </a:r>
            <a:endParaRPr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1D6A59-375B-083B-1320-1D280F6CAE5E}"/>
              </a:ext>
            </a:extLst>
          </p:cNvPr>
          <p:cNvSpPr txBox="1"/>
          <p:nvPr/>
        </p:nvSpPr>
        <p:spPr>
          <a:xfrm>
            <a:off x="4939094" y="1584579"/>
            <a:ext cx="2890535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XML </a:t>
            </a:r>
            <a:r>
              <a:rPr kumimoji="1" lang="ja-JP" altLang="en-US" sz="2000" dirty="0"/>
              <a:t>データの準備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データの解析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en-US" altLang="ja-JP" sz="2000" dirty="0"/>
              <a:t>XML</a:t>
            </a:r>
            <a:r>
              <a:rPr kumimoji="1" lang="ja-JP" altLang="en-US" sz="2000" dirty="0"/>
              <a:t>の中の </a:t>
            </a:r>
            <a:r>
              <a:rPr kumimoji="1" lang="en-US" altLang="ja-JP" sz="2000" dirty="0"/>
              <a:t>name </a:t>
            </a:r>
            <a:r>
              <a:rPr kumimoji="1" lang="ja-JP" altLang="en-US" sz="2000" dirty="0"/>
              <a:t>要素と</a:t>
            </a:r>
            <a:endParaRPr kumimoji="1" lang="en-US" altLang="ja-JP" sz="2000" dirty="0"/>
          </a:p>
          <a:p>
            <a:r>
              <a:rPr kumimoji="1" lang="en-US" altLang="ja-JP" sz="2000" dirty="0"/>
              <a:t>price </a:t>
            </a:r>
            <a:r>
              <a:rPr kumimoji="1" lang="ja-JP" altLang="en-US" sz="2000" dirty="0"/>
              <a:t>要素の取得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r>
              <a:rPr kumimoji="1" lang="ja-JP" altLang="en-US" sz="2000" dirty="0"/>
              <a:t>取得結果の表示</a:t>
            </a:r>
            <a:endParaRPr kumimoji="1" lang="en-US" altLang="ja-JP" sz="2000" dirty="0"/>
          </a:p>
          <a:p>
            <a:endParaRPr kumimoji="1" lang="en-US" altLang="ja-JP" sz="2000" dirty="0"/>
          </a:p>
          <a:p>
            <a:endParaRPr kumimoji="1" lang="ja-JP" altLang="en-US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AFF80CF-9C65-6C98-94A2-A62F269BDB2C}"/>
              </a:ext>
            </a:extLst>
          </p:cNvPr>
          <p:cNvSpPr txBox="1"/>
          <p:nvPr/>
        </p:nvSpPr>
        <p:spPr>
          <a:xfrm>
            <a:off x="1830696" y="60772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実行結果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75D4E4-E55A-157F-7DFE-3D4D4C8E4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27" y="5794658"/>
            <a:ext cx="3432223" cy="10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7876F4-B5A4-C50C-9E16-FCBC8B9C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 のまとめ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E4CFF8-7705-4B7A-2BBE-5DE35DA8C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</a:p>
          <a:p>
            <a:pPr marL="0" indent="0" algn="l">
              <a:buNone/>
            </a:pPr>
            <a:r>
              <a:rPr lang="en-US" altLang="ja-JP" sz="2400" b="1" dirty="0"/>
              <a:t>XML 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テキストデータを構造化するためのマークアップ言語</a:t>
            </a:r>
            <a:r>
              <a:rPr lang="ja-JP" altLang="en-US" sz="2400" dirty="0"/>
              <a:t>。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要素と属性による柔軟なデータ表現が可能。</a:t>
            </a:r>
          </a:p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と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JSON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の違い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データ表現形式が異なる。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は開始タグと終了タグと属性を使用。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JSON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はキーと値のペアを使用。</a:t>
            </a:r>
          </a:p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のメリット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要素と属性の機能による柔軟なデータ表現が可能。</a:t>
            </a:r>
          </a:p>
          <a:p>
            <a:pPr marL="0" indent="0">
              <a:buNone/>
            </a:pPr>
            <a:r>
              <a:rPr kumimoji="1" lang="en-US" altLang="ja-JP" sz="2400" dirty="0"/>
              <a:t>Python </a:t>
            </a:r>
            <a:r>
              <a:rPr kumimoji="1" lang="ja-JP" altLang="en-US" sz="2400" dirty="0"/>
              <a:t>などさまざまなプログラミング言語、ツールで利用可能。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F01F4-1B81-40E4-4FBE-2D48CC96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622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8-3 </a:t>
            </a:r>
            <a:r>
              <a:rPr lang="en-US" altLang="ja-JP" sz="4400" dirty="0"/>
              <a:t>OpenStreetMap </a:t>
            </a:r>
            <a:r>
              <a:rPr lang="ja-JP" altLang="en-US" sz="4400" dirty="0"/>
              <a:t>データのエクスポート</a:t>
            </a:r>
            <a:br>
              <a:rPr lang="en-US" altLang="ja-JP" sz="44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310BD6-66D8-127F-758F-444DC29B3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69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B0C1F-8C5B-CE63-D81C-3C5C6871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データのエクスポート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F5EBD06-5B17-9493-3C73-3D7309637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はオープンデータの地図作成プロジェクトであり、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エクスポートしたデータを活用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できる。</a:t>
            </a: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注意点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のデータは特定のライセンス（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 Database License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）のもとで提供されている。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エクスポートしたデータ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の利用では、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ライセンスの確認、遵守が必要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はユーザーが提供したデータに基づいており、正確性にはばらつきがある。データの正確性の確認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は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、利用者自身で行う。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107A5D-DD1E-7DE9-CD7C-1F4FF4EF4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526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en-US" altLang="ja-JP" b="1" dirty="0"/>
              <a:t>OpenStreetMap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キーワードによる検索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エクスポートの操作</a:t>
            </a: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09557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487768-9613-69BA-BB62-57617E73ADA9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①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WEB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ブラウザで、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のページを開く。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https://www.openstreetmap.org/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42C674B-3130-1B6A-FBA7-1AF8F25C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534"/>
            <a:ext cx="9144000" cy="5009931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4C54D6B-E09C-77E3-8501-3A746FC7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25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CE527B-BF27-6DE0-3B39-3A1BD3005EFF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②検索窓で、地名を入れて検索。候補から選ぶ。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7347EBF-AEAA-8A70-673F-2204E188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53324"/>
            <a:ext cx="4491359" cy="247567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40C266-CF3A-89EB-28B8-D6EBE5079E8F}"/>
              </a:ext>
            </a:extLst>
          </p:cNvPr>
          <p:cNvSpPr/>
          <p:nvPr/>
        </p:nvSpPr>
        <p:spPr>
          <a:xfrm>
            <a:off x="1860550" y="1123950"/>
            <a:ext cx="1708150" cy="33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F5BB287-4B6A-DD92-36C6-0B8AB88F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688003"/>
            <a:ext cx="4870612" cy="269292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E367CD-EB7C-7F2B-BE9D-1A588FA20B21}"/>
              </a:ext>
            </a:extLst>
          </p:cNvPr>
          <p:cNvSpPr/>
          <p:nvPr/>
        </p:nvSpPr>
        <p:spPr>
          <a:xfrm>
            <a:off x="1860550" y="4244975"/>
            <a:ext cx="1708150" cy="1983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1702DEB-18A3-8790-00A1-63F4E55B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852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地図システム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XML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OpenStreetMap</a:t>
            </a:r>
            <a:r>
              <a:rPr lang="ja-JP" altLang="en-US" sz="2400" dirty="0"/>
              <a:t>データのエクスポート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OpenStreetMap</a:t>
            </a:r>
            <a:r>
              <a:rPr lang="ja-JP" altLang="en-US" sz="2400" dirty="0"/>
              <a:t> でのユーザ登録と地図の編集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EA3D83-4DF2-A635-F982-DDB28201C982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③地図の移動、縮尺の変更はマウス操作で可能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D77C9F-229D-C0A5-7EEB-015A1B4E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939236"/>
            <a:ext cx="4845049" cy="26657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95BEC65-8501-A309-D1EE-3541F675C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1" y="3796570"/>
            <a:ext cx="4891793" cy="2691268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1C669EE-3C6A-5B41-1C7A-88264B64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464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615E28-8742-E441-B388-D8232E7A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D5C757-7F18-59FF-6EF0-1C59BF8DB05A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④画面の中央が地図。左は、選択中のオブジェクトの属性。右にメニュー。上にもボタンがある。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89F870F-0A08-224D-02AD-D8838475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304"/>
            <a:ext cx="9144000" cy="503007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CD063A-2C87-6197-742D-13DFA61B6D4B}"/>
              </a:ext>
            </a:extLst>
          </p:cNvPr>
          <p:cNvSpPr/>
          <p:nvPr/>
        </p:nvSpPr>
        <p:spPr>
          <a:xfrm>
            <a:off x="0" y="2178050"/>
            <a:ext cx="3009900" cy="4470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4BE23B0-23D8-70DD-337C-2A192AAB21B3}"/>
              </a:ext>
            </a:extLst>
          </p:cNvPr>
          <p:cNvSpPr/>
          <p:nvPr/>
        </p:nvSpPr>
        <p:spPr>
          <a:xfrm>
            <a:off x="1581150" y="1292304"/>
            <a:ext cx="2247900" cy="479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8AB2B32-5B56-B18D-FD7C-CC8D83E62E03}"/>
              </a:ext>
            </a:extLst>
          </p:cNvPr>
          <p:cNvSpPr/>
          <p:nvPr/>
        </p:nvSpPr>
        <p:spPr>
          <a:xfrm>
            <a:off x="6885071" y="1267936"/>
            <a:ext cx="2247900" cy="479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050E28-F23E-95A5-679E-4D775153C17A}"/>
              </a:ext>
            </a:extLst>
          </p:cNvPr>
          <p:cNvSpPr/>
          <p:nvPr/>
        </p:nvSpPr>
        <p:spPr>
          <a:xfrm>
            <a:off x="8648700" y="1860550"/>
            <a:ext cx="495300" cy="32501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429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63F5AE2-A010-4566-E53C-51B1956E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4235906"/>
            <a:ext cx="4570173" cy="249822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83878D7-70DD-4346-765C-7CEB3789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49" y="1591768"/>
            <a:ext cx="4570173" cy="251876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2C7539-FCF9-76B4-9337-713F856747BE}"/>
              </a:ext>
            </a:extLst>
          </p:cNvPr>
          <p:cNvSpPr txBox="1"/>
          <p:nvPr/>
        </p:nvSpPr>
        <p:spPr>
          <a:xfrm>
            <a:off x="222074" y="427335"/>
            <a:ext cx="7232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⑤画面上部の「エクスポート」をクリック、「ドラッグして別の領域を選択」をクリック、範囲指定し、画面左側の「エクスポート」をクリック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C90365E-A2E0-9529-AF3B-8BF2DD40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3B3827-EE8E-217A-CF99-77104AC041A0}"/>
              </a:ext>
            </a:extLst>
          </p:cNvPr>
          <p:cNvSpPr/>
          <p:nvPr/>
        </p:nvSpPr>
        <p:spPr>
          <a:xfrm>
            <a:off x="2387600" y="5485019"/>
            <a:ext cx="984250" cy="210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A1DFAF-4314-F593-F799-38E292C981DB}"/>
              </a:ext>
            </a:extLst>
          </p:cNvPr>
          <p:cNvSpPr/>
          <p:nvPr/>
        </p:nvSpPr>
        <p:spPr>
          <a:xfrm>
            <a:off x="3371850" y="1585418"/>
            <a:ext cx="685800" cy="2941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1166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0E77BDF-5678-B190-030E-88DFA7014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9978"/>
            <a:ext cx="9144000" cy="502584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2C7539-FCF9-76B4-9337-713F856747BE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（続き）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6C90365E-A2E0-9529-AF3B-8BF2DD40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3B3827-EE8E-217A-CF99-77104AC041A0}"/>
              </a:ext>
            </a:extLst>
          </p:cNvPr>
          <p:cNvSpPr/>
          <p:nvPr/>
        </p:nvSpPr>
        <p:spPr>
          <a:xfrm>
            <a:off x="946150" y="5168900"/>
            <a:ext cx="984250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A1DFAF-4314-F593-F799-38E292C981DB}"/>
              </a:ext>
            </a:extLst>
          </p:cNvPr>
          <p:cNvSpPr/>
          <p:nvPr/>
        </p:nvSpPr>
        <p:spPr>
          <a:xfrm>
            <a:off x="4133850" y="2851150"/>
            <a:ext cx="3962400" cy="3009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694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85E8783-BF22-D679-9E6B-71878F48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15CA80-66EA-BB8E-5762-6471ABF25173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⑥ファイルがダウンロードされる。エディタ（メモ帳など）で開いて確認。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80D9196-A860-7A2B-83C2-865D813A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42" y="1526088"/>
            <a:ext cx="5234057" cy="152787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54BD10C-FEE2-5807-3C33-8CCE7ED8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42" y="3207954"/>
            <a:ext cx="5034170" cy="357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17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95DF75-236F-AF7D-DD26-DA5C56143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01AFD6-3178-6341-0462-DBFC23AE0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95" y="1258332"/>
            <a:ext cx="7480476" cy="531052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FD69BC-1719-CC92-62B0-FB6C75CDD90A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⑦ファイルの中身は 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XML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である。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275319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8-4 </a:t>
            </a:r>
            <a:r>
              <a:rPr lang="en-US" altLang="ja-JP" sz="4400" dirty="0"/>
              <a:t>OpenStreetMap</a:t>
            </a:r>
            <a:r>
              <a:rPr lang="ja-JP" altLang="en-US" sz="4400" dirty="0"/>
              <a:t>でのユーザ登録、地図の編集</a:t>
            </a:r>
            <a:br>
              <a:rPr lang="en-US" altLang="ja-JP" sz="4400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310BD6-66D8-127F-758F-444DC29B3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3919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A405BB-E281-66DF-5A4C-ED675C47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</a:t>
            </a:r>
            <a:r>
              <a:rPr kumimoji="1" lang="ja-JP" altLang="en-US" dirty="0"/>
              <a:t>でのユーザ登録、地図の編集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502B45-1AC5-9B58-1051-3F71527A5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地図のカスタマイズ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特定分野の情報（新店舗、新道路など）を提供することで、自分のニーズにあった地図を作成可能。</a:t>
            </a:r>
          </a:p>
          <a:p>
            <a:r>
              <a:rPr kumimoji="1" lang="en-US" altLang="ja-JP" sz="2400" b="1" dirty="0"/>
              <a:t>OpenStreetMap</a:t>
            </a:r>
            <a:r>
              <a:rPr kumimoji="1" lang="ja-JP" altLang="en-US" sz="2400" b="1" dirty="0"/>
              <a:t>（</a:t>
            </a:r>
            <a:r>
              <a:rPr kumimoji="1" lang="en-US" altLang="ja-JP" sz="2400" b="1" dirty="0"/>
              <a:t>OSM</a:t>
            </a:r>
            <a:r>
              <a:rPr kumimoji="1" lang="ja-JP" altLang="en-US" sz="2400" b="1" dirty="0"/>
              <a:t>）への貢献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地元の地域知識を持つ人々が情報を提供するなどで、地図の精度や包括性が向上。世界中の</a:t>
            </a:r>
            <a:r>
              <a:rPr kumimoji="1" lang="en-US" altLang="ja-JP" sz="2400" dirty="0"/>
              <a:t>OSM</a:t>
            </a:r>
            <a:r>
              <a:rPr kumimoji="1" lang="ja-JP" altLang="en-US" sz="2400" dirty="0"/>
              <a:t>ユーザーが利用できる情報が増える。</a:t>
            </a:r>
          </a:p>
          <a:p>
            <a:r>
              <a:rPr kumimoji="1" lang="ja-JP" altLang="en-US" sz="2400" b="1" dirty="0"/>
              <a:t>技術スキルの向上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地図の編集に関する経験を積むことで、地理情報に関する理解が深まる。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611D32-7C4A-C228-E296-E1417D559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162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en-US" altLang="ja-JP" b="1" dirty="0"/>
              <a:t>OpenStreetMap </a:t>
            </a:r>
            <a:r>
              <a:rPr lang="ja-JP" altLang="en-US" b="1" dirty="0"/>
              <a:t>でのユーザ登録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en-US" altLang="ja-JP" b="1" dirty="0"/>
              <a:t>OpenStreetMap </a:t>
            </a:r>
            <a:r>
              <a:rPr lang="ja-JP" altLang="en-US" b="1" dirty="0"/>
              <a:t>での地図の編集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ポイント、ライン、エリア</a:t>
            </a: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40054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487768-9613-69BA-BB62-57617E73ADA9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①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WEB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ブラウザで、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のページを開く。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https://www.openstreetmap.org/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42C674B-3130-1B6A-FBA7-1AF8F25CA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8534"/>
            <a:ext cx="9144000" cy="5009931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4C54D6B-E09C-77E3-8501-3A746FC7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8-1 </a:t>
            </a:r>
            <a:r>
              <a:rPr lang="ja-JP" altLang="en-US" dirty="0"/>
              <a:t>地図システム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310BD6-66D8-127F-758F-444DC29B3D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488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CE527B-BF27-6DE0-3B39-3A1BD3005EFF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②検索窓で、地名を入れて検索。候補から選ぶ。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7347EBF-AEAA-8A70-673F-2204E188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953324"/>
            <a:ext cx="4491359" cy="247567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740C266-CF3A-89EB-28B8-D6EBE5079E8F}"/>
              </a:ext>
            </a:extLst>
          </p:cNvPr>
          <p:cNvSpPr/>
          <p:nvPr/>
        </p:nvSpPr>
        <p:spPr>
          <a:xfrm>
            <a:off x="1860550" y="1123950"/>
            <a:ext cx="1708150" cy="336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F5BB287-4B6A-DD92-36C6-0B8AB88F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3688003"/>
            <a:ext cx="4870612" cy="269292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E367CD-EB7C-7F2B-BE9D-1A588FA20B21}"/>
              </a:ext>
            </a:extLst>
          </p:cNvPr>
          <p:cNvSpPr/>
          <p:nvPr/>
        </p:nvSpPr>
        <p:spPr>
          <a:xfrm>
            <a:off x="1860550" y="4244975"/>
            <a:ext cx="1708150" cy="19830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1702DEB-18A3-8790-00A1-63F4E55B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280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2CE527B-BF27-6DE0-3B39-3A1BD3005EFF}"/>
              </a:ext>
            </a:extLst>
          </p:cNvPr>
          <p:cNvSpPr txBox="1"/>
          <p:nvPr/>
        </p:nvSpPr>
        <p:spPr>
          <a:xfrm>
            <a:off x="222074" y="427335"/>
            <a:ext cx="72328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③ユーザ登録のため「ユーザー登録」をクリック。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kumimoji="1" lang="ja-JP" altLang="en-US" sz="2400" dirty="0"/>
              <a:t>メールアドレス、パスワード、</a:t>
            </a:r>
            <a:endParaRPr kumimoji="1" lang="en-US" altLang="ja-JP" sz="2400" dirty="0"/>
          </a:p>
          <a:p>
            <a:r>
              <a:rPr kumimoji="1" lang="ja-JP" altLang="en-US" sz="2400" dirty="0"/>
              <a:t>表示名の設定が必要。利用者規約を確認すること。</a:t>
            </a:r>
            <a:endParaRPr kumimoji="1" lang="en-US" altLang="ja-JP" sz="2400" dirty="0"/>
          </a:p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（心配なことがある場合には中止すること）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D1702DEB-18A3-8790-00A1-63F4E55B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A8B50AB-3AF4-DD52-1EFE-0DAA656AC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595" y="2044836"/>
            <a:ext cx="6558156" cy="476250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036EA0-D8D5-57A1-74B4-6285F21CC1C4}"/>
              </a:ext>
            </a:extLst>
          </p:cNvPr>
          <p:cNvSpPr/>
          <p:nvPr/>
        </p:nvSpPr>
        <p:spPr>
          <a:xfrm>
            <a:off x="6591300" y="2044836"/>
            <a:ext cx="1047750" cy="476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360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565CFB7-DA65-932B-7DAC-A7955C1C4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257170-B1AF-9E12-40E6-D680B118B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067" y="1192113"/>
            <a:ext cx="4683366" cy="385147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B1CB78B-51C9-FEE6-51FF-31A02ADABC3C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（続き）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22E468-1527-AAF6-EE11-7A681479A426}"/>
              </a:ext>
            </a:extLst>
          </p:cNvPr>
          <p:cNvSpPr txBox="1"/>
          <p:nvPr/>
        </p:nvSpPr>
        <p:spPr>
          <a:xfrm>
            <a:off x="1420725" y="5665887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登録したメールアドレスに確認メールが届くので、確認する</a:t>
            </a:r>
          </a:p>
        </p:txBody>
      </p:sp>
    </p:spTree>
    <p:extLst>
      <p:ext uri="{BB962C8B-B14F-4D97-AF65-F5344CB8AC3E}">
        <p14:creationId xmlns:p14="http://schemas.microsoft.com/office/powerpoint/2010/main" val="1215432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7C2E31-C232-27FD-93A4-979CD66B8982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④「マッピング開始」の画面が表示されたときは、「マッピング開始」をクリック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047FB2D-275D-1106-BD0B-DA603D769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85" y="1758905"/>
            <a:ext cx="4715065" cy="41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04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190850-C2E3-6896-391D-B5549E1969A4}"/>
              </a:ext>
            </a:extLst>
          </p:cNvPr>
          <p:cNvSpPr txBox="1"/>
          <p:nvPr/>
        </p:nvSpPr>
        <p:spPr>
          <a:xfrm>
            <a:off x="222074" y="427335"/>
            <a:ext cx="72328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⑤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左上の「編集」をクリックして、編集開始する。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「編集」がクリックできないときはズームインすると編集できるようになる。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※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地図の移動、縮尺の変更はマウス操作で可能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244546A-7F84-2DF7-6B54-9C689D74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21" y="2086420"/>
            <a:ext cx="6370829" cy="4635056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851CDD-C860-E365-4D0A-A71D7F2390C5}"/>
              </a:ext>
            </a:extLst>
          </p:cNvPr>
          <p:cNvSpPr/>
          <p:nvPr/>
        </p:nvSpPr>
        <p:spPr>
          <a:xfrm>
            <a:off x="2057400" y="2254386"/>
            <a:ext cx="463550" cy="298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3163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501D35-AE38-2355-7A01-DC14B3148F02}"/>
              </a:ext>
            </a:extLst>
          </p:cNvPr>
          <p:cNvSpPr txBox="1"/>
          <p:nvPr/>
        </p:nvSpPr>
        <p:spPr>
          <a:xfrm>
            <a:off x="222074" y="427335"/>
            <a:ext cx="8166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⑥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編集開始のときの「ようこそ画面」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機能を知るために「ウオークスルーを始める」を見ておくことをお勧め。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編集開始のためには「今すぐ編集を始める」をクリック。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C7BF97B-2165-AC82-4FFC-06AB8E537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05" y="2112882"/>
            <a:ext cx="8198201" cy="402121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0EA202A-9CA5-23E3-912E-B9260036EA71}"/>
              </a:ext>
            </a:extLst>
          </p:cNvPr>
          <p:cNvSpPr/>
          <p:nvPr/>
        </p:nvSpPr>
        <p:spPr>
          <a:xfrm>
            <a:off x="3505200" y="4191000"/>
            <a:ext cx="3379870" cy="1428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564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90326EA-1CD4-967B-3B62-75B78961584C}"/>
              </a:ext>
            </a:extLst>
          </p:cNvPr>
          <p:cNvSpPr txBox="1"/>
          <p:nvPr/>
        </p:nvSpPr>
        <p:spPr>
          <a:xfrm>
            <a:off x="2588504" y="6107498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ベースとなる写真（背景）の上に、地図の情報が</a:t>
            </a:r>
            <a:endParaRPr kumimoji="1" lang="en-US" altLang="ja-JP" dirty="0"/>
          </a:p>
          <a:p>
            <a:r>
              <a:rPr kumimoji="1" lang="ja-JP" altLang="en-US" dirty="0"/>
              <a:t>表示される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849C07-C202-4E2E-7330-FFD3A68D13D7}"/>
              </a:ext>
            </a:extLst>
          </p:cNvPr>
          <p:cNvSpPr txBox="1"/>
          <p:nvPr/>
        </p:nvSpPr>
        <p:spPr>
          <a:xfrm>
            <a:off x="222074" y="427335"/>
            <a:ext cx="7232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④画面の中央が編集画面。左は、選択中のオブジェクトの属性。右上に「元に戻す／再実行」ボタンがある。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CB6B2A-8AEA-3FB3-F645-E04F80637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94" y="1547696"/>
            <a:ext cx="7407656" cy="451190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E7EF01-71C5-B6AC-F652-82A00BDDE94C}"/>
              </a:ext>
            </a:extLst>
          </p:cNvPr>
          <p:cNvSpPr/>
          <p:nvPr/>
        </p:nvSpPr>
        <p:spPr>
          <a:xfrm>
            <a:off x="620522" y="2190751"/>
            <a:ext cx="1709928" cy="38688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C73475-9DDD-58A5-6D9C-A2E2DBD49F4D}"/>
              </a:ext>
            </a:extLst>
          </p:cNvPr>
          <p:cNvSpPr/>
          <p:nvPr/>
        </p:nvSpPr>
        <p:spPr>
          <a:xfrm>
            <a:off x="2462022" y="2146300"/>
            <a:ext cx="5704078" cy="39611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EAE1B39-3775-7DB1-0368-2776C132E60F}"/>
              </a:ext>
            </a:extLst>
          </p:cNvPr>
          <p:cNvSpPr/>
          <p:nvPr/>
        </p:nvSpPr>
        <p:spPr>
          <a:xfrm flipV="1">
            <a:off x="7131050" y="1797051"/>
            <a:ext cx="596900" cy="3013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64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E146FD-84C2-9349-34EC-302EF61D3F1E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⑤</a:t>
            </a:r>
            <a:r>
              <a:rPr kumimoji="1" lang="ja-JP" altLang="en-US" sz="2400" dirty="0"/>
              <a:t>ベースとなる写真（背景）を選択可能</a:t>
            </a:r>
          </a:p>
          <a:p>
            <a:pPr marL="0" indent="0" algn="l">
              <a:buNone/>
            </a:pP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E8BCC23-AF2F-2186-97EB-2F5B454C7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82" y="1180984"/>
            <a:ext cx="7487035" cy="449603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7767B89-932E-3F2E-37AA-008293A24838}"/>
              </a:ext>
            </a:extLst>
          </p:cNvPr>
          <p:cNvSpPr/>
          <p:nvPr/>
        </p:nvSpPr>
        <p:spPr>
          <a:xfrm flipV="1">
            <a:off x="7924800" y="2927349"/>
            <a:ext cx="527050" cy="2730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643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99DDBC-4006-9F8F-EB7E-B84938F0BF44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⑥編集画面では、マウス操作で編集できる。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A20089-E9CC-4814-DA31-BAC92018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3" y="1177809"/>
            <a:ext cx="8277417" cy="500314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DFD7AD4-C686-70A8-6DDD-55BC4C93BC52}"/>
              </a:ext>
            </a:extLst>
          </p:cNvPr>
          <p:cNvSpPr/>
          <p:nvPr/>
        </p:nvSpPr>
        <p:spPr>
          <a:xfrm>
            <a:off x="2343150" y="1473200"/>
            <a:ext cx="6203950" cy="477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8067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B55B177-44D5-588D-96F1-53B5C1C6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99DDBC-4006-9F8F-EB7E-B84938F0BF44}"/>
              </a:ext>
            </a:extLst>
          </p:cNvPr>
          <p:cNvSpPr txBox="1"/>
          <p:nvPr/>
        </p:nvSpPr>
        <p:spPr>
          <a:xfrm>
            <a:off x="222074" y="427335"/>
            <a:ext cx="7232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⑦左側の画面では、属性を確認、編集可能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。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4A20089-E9CC-4814-DA31-BAC92018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3" y="1177809"/>
            <a:ext cx="8277417" cy="500314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DFD7AD4-C686-70A8-6DDD-55BC4C93BC52}"/>
              </a:ext>
            </a:extLst>
          </p:cNvPr>
          <p:cNvSpPr/>
          <p:nvPr/>
        </p:nvSpPr>
        <p:spPr>
          <a:xfrm flipH="1">
            <a:off x="269683" y="1473200"/>
            <a:ext cx="2073467" cy="477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209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346F81-085C-9898-9F5E-F4AAF0D45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オンラインの地図システム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91ECFC-3AE2-72C3-3DD3-AFB3D5CC7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47691"/>
            <a:ext cx="8461208" cy="5102973"/>
          </a:xfrm>
        </p:spPr>
        <p:txBody>
          <a:bodyPr>
            <a:noAutofit/>
          </a:bodyPr>
          <a:lstStyle/>
          <a:p>
            <a:pPr algn="l"/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利用の簡単さ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スマートフォンのアプリや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WEB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ブラウザを通じて、だれでも、簡単に地図システムを利用できる。</a:t>
            </a:r>
          </a:p>
          <a:p>
            <a:pPr algn="l"/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リアルタイムの情報提供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天気予報や交通渋滞情報などを地図上に表示し、リアルタイムに情報を提供できるサービスもある。</a:t>
            </a:r>
          </a:p>
          <a:p>
            <a:pPr algn="l"/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多様なサービス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ルート案内や衛星写真閲覧など、多様なサービスが提供されている。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地図システムでは、</a:t>
            </a:r>
            <a:r>
              <a:rPr lang="ja-JP" altLang="en-US" sz="2400" b="1" dirty="0">
                <a:solidFill>
                  <a:srgbClr val="37415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利用者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の所在地を特定するために位置情報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利用される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場合がある。これは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プライバシに関わる</a:t>
            </a:r>
            <a:r>
              <a:rPr lang="ja-JP" altLang="en-US" sz="2400" dirty="0">
                <a:solidFill>
                  <a:srgbClr val="37415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重要な問題である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。地図システムを利用</a:t>
            </a:r>
            <a:r>
              <a:rPr lang="ja-JP" altLang="en-US" sz="2400" dirty="0">
                <a:solidFill>
                  <a:srgbClr val="37415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する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</a:rPr>
              <a:t>際は、利用条件や設定をよく確認し、理解したうえで利用しましょう。</a:t>
            </a:r>
            <a:endParaRPr kumimoji="1" lang="en-US" altLang="ja-JP" sz="2400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7A331F-0F61-1918-1863-860AFCFF5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053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89B6516-73B6-0843-56FE-8321E944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F8D3F2-67AC-B9D5-C72B-EE50C445AC7A}"/>
              </a:ext>
            </a:extLst>
          </p:cNvPr>
          <p:cNvSpPr txBox="1"/>
          <p:nvPr/>
        </p:nvSpPr>
        <p:spPr>
          <a:xfrm>
            <a:off x="222074" y="427335"/>
            <a:ext cx="723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⑧ポイント、ライン、エリアの追加は上のボタンで</a:t>
            </a:r>
          </a:p>
          <a:p>
            <a:r>
              <a:rPr kumimoji="1" lang="ja-JP" altLang="en-US" sz="2400" dirty="0"/>
              <a:t>種類を選んでから行う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66644C5-3E45-9EEC-8CF5-B96E240B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86" y="1387358"/>
            <a:ext cx="8088613" cy="490947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94D0E1D-C002-AACC-D0BE-4E432E32877E}"/>
              </a:ext>
            </a:extLst>
          </p:cNvPr>
          <p:cNvSpPr/>
          <p:nvPr/>
        </p:nvSpPr>
        <p:spPr>
          <a:xfrm flipH="1">
            <a:off x="4495799" y="1689100"/>
            <a:ext cx="1625599" cy="406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527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2A2C04D-40F6-0120-ECF4-17EA1B26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729695-D6B4-F1C7-7733-8B30A742D84F}"/>
              </a:ext>
            </a:extLst>
          </p:cNvPr>
          <p:cNvSpPr txBox="1"/>
          <p:nvPr/>
        </p:nvSpPr>
        <p:spPr>
          <a:xfrm>
            <a:off x="1701031" y="440558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保存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0493A-B44B-184D-7529-595AB83DCD8E}"/>
              </a:ext>
            </a:extLst>
          </p:cNvPr>
          <p:cNvSpPr txBox="1"/>
          <p:nvPr/>
        </p:nvSpPr>
        <p:spPr>
          <a:xfrm>
            <a:off x="222074" y="427335"/>
            <a:ext cx="81662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dirty="0"/>
              <a:t>⑨編集が終わったら保存する。「保存」をクリック。その後、コメントを入れる。保存時に入れたコメントは公開される。他の人の確認などで役立つので必ず入れる。コメントを入れたら、「アップロード」をクリック</a:t>
            </a:r>
          </a:p>
          <a:p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03C7A4E-F892-575E-AB7B-230325503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55" y="2095860"/>
            <a:ext cx="7477509" cy="453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451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A7936B-8F4C-6A7A-904F-2EE6EF15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での注意点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6A5F9A-6A90-179E-ADE4-9C647678A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dirty="0"/>
              <a:t>地図データを編集し、追加情報を提供するときの注意点</a:t>
            </a:r>
            <a:endParaRPr kumimoji="1" lang="en-US" altLang="ja-JP" dirty="0"/>
          </a:p>
          <a:p>
            <a:r>
              <a:rPr kumimoji="1" lang="ja-JP" altLang="en-US" dirty="0"/>
              <a:t>他の人が作った、地図、ガイドブックなどを投稿してはいけない</a:t>
            </a:r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50AD27-2F0C-105B-2A9A-1E906924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150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317846-25EA-8D3C-4515-6089B623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F2EA1E-C4B0-611A-F3A9-A1B41FED0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はテキストデータのマークアップ形式で、特定の開始タグと終了タグ、属性を用いることで、複雑で柔軟なデータ表現が可能。データの送受信や設定ファイルなどの構造化データの保存に利用される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OpenStreetMap(OSM)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はオープンデータの地図作成プロジェクトで、ユーザーが地図データを編集し情報を提供。ダウンロードされるデータは</a:t>
            </a: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XML</a:t>
            </a:r>
            <a:b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</a:b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形式である。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B19210-E1BC-1E69-D764-646D76DBB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866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4D60A-8C6B-9886-4004-14D2AC92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の機能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B4CE36-DA50-4271-7EA1-1E93D6AC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595" y="3356626"/>
            <a:ext cx="8461208" cy="3501374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オープンデータの地図作成プロジェクト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で、以下の特徴がある。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https://www.openstreetmap.org/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全世界の地図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を閲覧可能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ユーザー自身が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地図データを編集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し、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追加情報を提供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可能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ルート案内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の機能を備えている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ユーザは、衛星画像を見ながら地図データを編集できるが、衛星画像は、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OpenStreetMap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外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から提供されるもの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4D3271-488A-0C6C-22CA-0403A78A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C02E83-010D-3ACF-31C1-0D2F22A8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43" y="644893"/>
            <a:ext cx="4056072" cy="256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4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4D60A-8C6B-9886-4004-14D2AC92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OpenStreetMap </a:t>
            </a:r>
            <a:r>
              <a:rPr kumimoji="1" lang="ja-JP" altLang="en-US" dirty="0"/>
              <a:t>の利点と利用上の注意点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6B4CE36-DA50-4271-7EA1-1E93D6ACD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57468"/>
            <a:ext cx="8461208" cy="5643382"/>
          </a:xfrm>
        </p:spPr>
        <p:txBody>
          <a:bodyPr>
            <a:normAutofit/>
          </a:bodyPr>
          <a:lstStyle/>
          <a:p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OpenStreetMap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無料で利用できるオープンデータの地図作成プロジェクト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ユーザー自身が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地図データを編集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し、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追加情報を提供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可能</a:t>
            </a:r>
          </a:p>
          <a:p>
            <a:pPr marL="0" indent="0" algn="l">
              <a:buNone/>
            </a:pP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【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利用上の注意点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】</a:t>
            </a:r>
          </a:p>
          <a:p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データはユーザによって提供されている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ため、その</a:t>
            </a:r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正確性にばらつき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がある</a:t>
            </a:r>
            <a:endParaRPr kumimoji="1" lang="en-US" altLang="ja-JP" sz="2400" dirty="0">
              <a:solidFill>
                <a:srgbClr val="374151"/>
              </a:solidFill>
              <a:latin typeface="Söhne"/>
            </a:endParaRPr>
          </a:p>
          <a:p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地域によって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は、情報の量や詳細さに差がある</a:t>
            </a:r>
            <a:endParaRPr kumimoji="1"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利用にあたっては、利用規約を確認し遵守すること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著作権やプライバシーの尊重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：追加情報を提供する際には、</a:t>
            </a:r>
            <a:r>
              <a:rPr kumimoji="1" lang="ja-JP" altLang="en-US" sz="2400" b="1" dirty="0"/>
              <a:t>他人の著作権を侵害</a:t>
            </a:r>
            <a:r>
              <a:rPr kumimoji="1" lang="ja-JP" altLang="en-US" sz="2400" dirty="0"/>
              <a:t>したり、</a:t>
            </a:r>
            <a:r>
              <a:rPr kumimoji="1" lang="ja-JP" altLang="en-US" sz="2400" b="1" dirty="0"/>
              <a:t>プライバシを侵害する可能性</a:t>
            </a:r>
            <a:r>
              <a:rPr kumimoji="1" lang="ja-JP" altLang="en-US" sz="2400" dirty="0"/>
              <a:t>のある情報を</a:t>
            </a:r>
            <a:r>
              <a:rPr kumimoji="1" lang="ja-JP" altLang="en-US" sz="2400" b="1" dirty="0"/>
              <a:t>投稿しない</a:t>
            </a:r>
            <a:r>
              <a:rPr kumimoji="1" lang="ja-JP" altLang="en-US" sz="2400" dirty="0"/>
              <a:t>こと。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4D3271-488A-0C6C-22CA-0403A78A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474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ここまでの</a:t>
            </a:r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54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en-US" altLang="ja-JP" sz="2400" b="1" dirty="0"/>
              <a:t>OpenStreetMap</a:t>
            </a:r>
            <a:r>
              <a:rPr lang="ja-JP" altLang="en-US" sz="2400" dirty="0"/>
              <a:t> は、無料で利用できる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オープンデータの地図作成プロジェクト</a:t>
            </a:r>
            <a:r>
              <a:rPr kumimoji="1" lang="ja-JP" altLang="en-US" sz="2400" dirty="0"/>
              <a:t>で、以下の特徴がある。</a:t>
            </a:r>
            <a:endParaRPr kumimoji="1" lang="en-US" altLang="ja-JP" sz="2400" dirty="0"/>
          </a:p>
          <a:p>
            <a:r>
              <a:rPr kumimoji="1" lang="ja-JP" altLang="en-US" sz="2400" b="1" dirty="0"/>
              <a:t>ユーザーが地図データを編集し、追加情報を提供</a:t>
            </a:r>
            <a:r>
              <a:rPr kumimoji="1" lang="ja-JP" altLang="en-US" sz="2400" dirty="0"/>
              <a:t>できる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【</a:t>
            </a:r>
            <a:r>
              <a:rPr lang="ja-JP" altLang="en-US" sz="2400" dirty="0"/>
              <a:t>利用上の注意点</a:t>
            </a:r>
            <a:r>
              <a:rPr lang="en-US" altLang="ja-JP" sz="2400" dirty="0"/>
              <a:t>】</a:t>
            </a:r>
          </a:p>
          <a:p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データの</a:t>
            </a:r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正確性にばらつき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があり、</a:t>
            </a:r>
            <a:r>
              <a:rPr kumimoji="1" lang="ja-JP" altLang="en-US" sz="2400" b="1" dirty="0">
                <a:solidFill>
                  <a:srgbClr val="374151"/>
                </a:solidFill>
                <a:latin typeface="Söhne"/>
              </a:rPr>
              <a:t>地域によって</a:t>
            </a:r>
            <a:r>
              <a:rPr kumimoji="1" lang="ja-JP" altLang="en-US" sz="2400" dirty="0">
                <a:solidFill>
                  <a:srgbClr val="374151"/>
                </a:solidFill>
                <a:latin typeface="Söhne"/>
              </a:rPr>
              <a:t>は、情報の量や詳細さに差がある</a:t>
            </a:r>
            <a:endParaRPr kumimoji="1"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利用規約を確認し遵守すること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著作権やプライバシーの尊重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：</a:t>
            </a:r>
            <a:r>
              <a:rPr kumimoji="1" lang="ja-JP" altLang="en-US" sz="2400" b="1" dirty="0"/>
              <a:t>他人の著作権を侵害</a:t>
            </a:r>
            <a:r>
              <a:rPr kumimoji="1" lang="ja-JP" altLang="en-US" sz="2400" dirty="0"/>
              <a:t>したり、</a:t>
            </a:r>
            <a:r>
              <a:rPr kumimoji="1" lang="ja-JP" altLang="en-US" sz="2400" b="1" dirty="0"/>
              <a:t>プライバシを侵害する可能性</a:t>
            </a:r>
            <a:r>
              <a:rPr kumimoji="1" lang="ja-JP" altLang="en-US" sz="2400" dirty="0"/>
              <a:t>のある情報を</a:t>
            </a:r>
            <a:r>
              <a:rPr kumimoji="1" lang="ja-JP" altLang="en-US" sz="2400" b="1" dirty="0"/>
              <a:t>投稿しない</a:t>
            </a:r>
            <a:r>
              <a:rPr kumimoji="1" lang="ja-JP" altLang="en-US" sz="2400" dirty="0"/>
              <a:t>こと。</a:t>
            </a:r>
          </a:p>
          <a:p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これらを意識して利用しましょう。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https://www.openstreetmap.org/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758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7744" y="2472820"/>
            <a:ext cx="8725281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8-2.</a:t>
            </a:r>
            <a:r>
              <a:rPr lang="ja-JP" altLang="en-US" sz="3975" dirty="0">
                <a:latin typeface="メイリオ" panose="020B0604030504040204" pitchFamily="50" charset="-128"/>
              </a:rPr>
              <a:t> </a:t>
            </a:r>
            <a:r>
              <a:rPr lang="en-US" altLang="ja-JP" sz="3975" dirty="0">
                <a:latin typeface="メイリオ" panose="020B0604030504040204" pitchFamily="50" charset="-128"/>
              </a:rPr>
              <a:t>XML</a:t>
            </a:r>
            <a:endParaRPr lang="ja-JP" altLang="en-US" sz="3975" dirty="0">
              <a:latin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メイリオ" panose="020B0604030504040204" pitchFamily="50" charset="-128"/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252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XML</a:t>
            </a:r>
            <a:r>
              <a:rPr lang="ja-JP" altLang="en-US" dirty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629394"/>
            <a:ext cx="8461208" cy="2000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b="1" dirty="0"/>
              <a:t>XML </a:t>
            </a:r>
            <a:r>
              <a:rPr lang="en-US" altLang="ja-JP" sz="2400" dirty="0"/>
              <a:t>(</a:t>
            </a:r>
            <a:r>
              <a:rPr lang="en-US" altLang="ja-JP" sz="2400" dirty="0" err="1"/>
              <a:t>eXtensible</a:t>
            </a:r>
            <a:r>
              <a:rPr lang="en-US" altLang="ja-JP" sz="2400" dirty="0"/>
              <a:t> Markup Language) 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テキストデータを構造化するためのマークアップ言語</a:t>
            </a:r>
            <a:r>
              <a:rPr lang="ja-JP" altLang="en-US" sz="2400" dirty="0"/>
              <a:t>。データの送受信や保存に利用。</a:t>
            </a:r>
            <a:endParaRPr lang="en-US" altLang="ja-JP" sz="2400" dirty="0"/>
          </a:p>
          <a:p>
            <a:r>
              <a:rPr lang="ja-JP" altLang="en-US" sz="2400" b="1" dirty="0"/>
              <a:t>開始タグ</a:t>
            </a:r>
            <a:r>
              <a:rPr lang="ja-JP" altLang="en-US" sz="2400" dirty="0"/>
              <a:t>と</a:t>
            </a:r>
            <a:r>
              <a:rPr lang="ja-JP" altLang="en-US" sz="2400" b="1" dirty="0"/>
              <a:t>終了タグ</a:t>
            </a:r>
            <a:r>
              <a:rPr lang="ja-JP" altLang="en-US" sz="2400" dirty="0"/>
              <a:t>による</a:t>
            </a:r>
            <a:r>
              <a:rPr lang="ja-JP" altLang="en-US" sz="2400" b="1" dirty="0"/>
              <a:t>要素</a:t>
            </a:r>
            <a:r>
              <a:rPr lang="ja-JP" altLang="en-US" sz="2400" dirty="0"/>
              <a:t>の定義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例：</a:t>
            </a:r>
            <a:r>
              <a:rPr lang="en-US" altLang="ja-JP" sz="2400" dirty="0"/>
              <a:t>	&lt;name&gt;apple&lt;/name&gt;</a:t>
            </a:r>
          </a:p>
          <a:p>
            <a:r>
              <a:rPr lang="ja-JP" altLang="en-US" sz="2400" b="1" dirty="0"/>
              <a:t>属性</a:t>
            </a:r>
            <a:r>
              <a:rPr lang="ja-JP" altLang="en-US" sz="2400" dirty="0"/>
              <a:t>（要素に追加情報を与える）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例：</a:t>
            </a:r>
            <a:r>
              <a:rPr lang="en-US" altLang="ja-JP" sz="2400" dirty="0"/>
              <a:t>	&lt;product id="1“&gt;</a:t>
            </a:r>
            <a:r>
              <a:rPr lang="en-US" altLang="ja-JP" sz="2400" dirty="0" err="1"/>
              <a:t>hoge</a:t>
            </a:r>
            <a:r>
              <a:rPr lang="en-US" altLang="ja-JP" sz="2400" dirty="0"/>
              <a:t>&lt;/product&gt;</a:t>
            </a:r>
          </a:p>
          <a:p>
            <a:r>
              <a:rPr lang="ja-JP" altLang="en-US" sz="2400" dirty="0"/>
              <a:t>タグを入れ子にすることによる階層構造</a:t>
            </a:r>
            <a:endParaRPr lang="en-US" altLang="ja-JP" sz="2400" dirty="0"/>
          </a:p>
          <a:p>
            <a:r>
              <a:rPr lang="ja-JP" altLang="en-US" sz="2400" dirty="0"/>
              <a:t>柔軟な構造であり、広く利用されている</a:t>
            </a: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68847" y="6396335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XML </a:t>
            </a:r>
            <a:r>
              <a:rPr kumimoji="1" lang="ja-JP" altLang="en-US" sz="2400" dirty="0"/>
              <a:t>の例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920610" y="4786691"/>
            <a:ext cx="3169457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&lt;product&gt;</a:t>
            </a:r>
          </a:p>
          <a:p>
            <a:r>
              <a:rPr lang="en-US" altLang="ja-JP" sz="2400" dirty="0"/>
              <a:t>  &lt;name&gt;</a:t>
            </a:r>
            <a:r>
              <a:rPr lang="en-US" altLang="ja-JP" sz="2400" b="1" dirty="0"/>
              <a:t>apple</a:t>
            </a:r>
            <a:r>
              <a:rPr lang="en-US" altLang="ja-JP" sz="2400" dirty="0"/>
              <a:t>&lt;/name&gt;</a:t>
            </a:r>
          </a:p>
          <a:p>
            <a:r>
              <a:rPr lang="en-US" altLang="ja-JP" sz="2400" dirty="0"/>
              <a:t>  &lt;price&gt;</a:t>
            </a:r>
            <a:r>
              <a:rPr lang="en-US" altLang="ja-JP" sz="2400" b="1" dirty="0"/>
              <a:t>10</a:t>
            </a:r>
            <a:r>
              <a:rPr lang="en-US" altLang="ja-JP" sz="2400" dirty="0"/>
              <a:t>&lt;/price&gt;</a:t>
            </a:r>
          </a:p>
          <a:p>
            <a:r>
              <a:rPr lang="en-US" altLang="ja-JP" sz="2400" dirty="0"/>
              <a:t>&lt;/product&gt;</a:t>
            </a:r>
            <a:endParaRPr lang="ja-JP" altLang="en-US" sz="24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C54E2F-11DD-7DAF-B845-A025C97A0F3A}"/>
              </a:ext>
            </a:extLst>
          </p:cNvPr>
          <p:cNvSpPr txBox="1"/>
          <p:nvPr/>
        </p:nvSpPr>
        <p:spPr>
          <a:xfrm>
            <a:off x="5443728" y="4827350"/>
            <a:ext cx="27927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product</a:t>
            </a:r>
            <a:r>
              <a:rPr kumimoji="1" lang="ja-JP" altLang="en-US" sz="2400" dirty="0"/>
              <a:t> 要素と</a:t>
            </a:r>
            <a:endParaRPr kumimoji="1" lang="en-US" altLang="ja-JP" sz="2400" dirty="0"/>
          </a:p>
          <a:p>
            <a:r>
              <a:rPr kumimoji="1" lang="en-US" altLang="ja-JP" sz="2400" dirty="0"/>
              <a:t>name </a:t>
            </a:r>
            <a:r>
              <a:rPr kumimoji="1" lang="ja-JP" altLang="en-US" sz="2400" dirty="0"/>
              <a:t>要素と</a:t>
            </a:r>
            <a:endParaRPr kumimoji="1" lang="en-US" altLang="ja-JP" sz="2400" dirty="0"/>
          </a:p>
          <a:p>
            <a:r>
              <a:rPr kumimoji="1" lang="en-US" altLang="ja-JP" sz="2400" dirty="0"/>
              <a:t>price </a:t>
            </a:r>
            <a:r>
              <a:rPr kumimoji="1" lang="ja-JP" altLang="en-US" sz="2400" dirty="0"/>
              <a:t>要素が入れ子</a:t>
            </a:r>
            <a:r>
              <a:rPr kumimoji="1" lang="en-US" altLang="ja-JP" sz="2400" dirty="0"/>
              <a:t> 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33494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2191</Words>
  <Application>Microsoft Office PowerPoint</Application>
  <PresentationFormat>画面に合わせる (4:3)</PresentationFormat>
  <Paragraphs>297</Paragraphs>
  <Slides>43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1" baseType="lpstr">
      <vt:lpstr>ＭＳ ゴシック</vt:lpstr>
      <vt:lpstr>Söhne</vt:lpstr>
      <vt:lpstr>メイリオ</vt:lpstr>
      <vt:lpstr>游ゴシック</vt:lpstr>
      <vt:lpstr>游明朝</vt:lpstr>
      <vt:lpstr>Arial</vt:lpstr>
      <vt:lpstr>Calibri</vt:lpstr>
      <vt:lpstr>Office テーマ</vt:lpstr>
      <vt:lpstr>地図システム， OpenStreetMap </vt:lpstr>
      <vt:lpstr>アウトライン</vt:lpstr>
      <vt:lpstr>8-1 地図システム </vt:lpstr>
      <vt:lpstr>オンラインの地図システム</vt:lpstr>
      <vt:lpstr>OpenStreetMap の機能</vt:lpstr>
      <vt:lpstr>OpenStreetMap の利点と利用上の注意点</vt:lpstr>
      <vt:lpstr>ここまでのまとめ</vt:lpstr>
      <vt:lpstr>8-2. XML</vt:lpstr>
      <vt:lpstr>XML </vt:lpstr>
      <vt:lpstr>XML の用途</vt:lpstr>
      <vt:lpstr>XML と JSON の違い</vt:lpstr>
      <vt:lpstr>XMLを扱う Python プログラムの例 </vt:lpstr>
      <vt:lpstr>XMLを扱う Python プログラムの例 </vt:lpstr>
      <vt:lpstr>XML のまとめ</vt:lpstr>
      <vt:lpstr>8-3 OpenStreetMap データのエクスポート </vt:lpstr>
      <vt:lpstr>OpenStreetMap データのエクスポート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8-4 OpenStreetMapでのユーザ登録、地図の編集 </vt:lpstr>
      <vt:lpstr>OpenStreetMapでのユーザ登録、地図の編集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OpenStreetMap での注意点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による ICT システム</dc:title>
  <dc:creator>kunihiko</dc:creator>
  <cp:lastModifiedBy>金子　邦彦</cp:lastModifiedBy>
  <cp:revision>89</cp:revision>
  <dcterms:created xsi:type="dcterms:W3CDTF">2020-06-03T12:20:31Z</dcterms:created>
  <dcterms:modified xsi:type="dcterms:W3CDTF">2025-02-05T05:26:30Z</dcterms:modified>
</cp:coreProperties>
</file>