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1037" r:id="rId2"/>
    <p:sldId id="1743" r:id="rId3"/>
    <p:sldId id="696" r:id="rId4"/>
    <p:sldId id="1750" r:id="rId5"/>
    <p:sldId id="1397" r:id="rId6"/>
    <p:sldId id="1378" r:id="rId7"/>
    <p:sldId id="1754" r:id="rId8"/>
    <p:sldId id="1751" r:id="rId9"/>
    <p:sldId id="1060" r:id="rId10"/>
    <p:sldId id="1790" r:id="rId11"/>
    <p:sldId id="973" r:id="rId12"/>
    <p:sldId id="1793" r:id="rId13"/>
    <p:sldId id="1794" r:id="rId14"/>
    <p:sldId id="1795" r:id="rId15"/>
    <p:sldId id="1788" r:id="rId16"/>
    <p:sldId id="1789" r:id="rId17"/>
    <p:sldId id="1377" r:id="rId18"/>
    <p:sldId id="1375" r:id="rId19"/>
    <p:sldId id="1363" r:id="rId20"/>
    <p:sldId id="1362" r:id="rId21"/>
    <p:sldId id="1358" r:id="rId22"/>
    <p:sldId id="1399" r:id="rId23"/>
    <p:sldId id="1759" r:id="rId24"/>
    <p:sldId id="974" r:id="rId25"/>
    <p:sldId id="1756" r:id="rId26"/>
    <p:sldId id="1796" r:id="rId27"/>
    <p:sldId id="1758" r:id="rId28"/>
    <p:sldId id="1067" r:id="rId29"/>
    <p:sldId id="1757" r:id="rId30"/>
    <p:sldId id="1791" r:id="rId31"/>
    <p:sldId id="1792" r:id="rId32"/>
    <p:sldId id="1761" r:id="rId33"/>
    <p:sldId id="1364" r:id="rId34"/>
    <p:sldId id="1752" r:id="rId35"/>
    <p:sldId id="1369" r:id="rId36"/>
    <p:sldId id="1386" r:id="rId37"/>
    <p:sldId id="1368" r:id="rId38"/>
    <p:sldId id="1371" r:id="rId39"/>
    <p:sldId id="1392" r:id="rId40"/>
    <p:sldId id="1393" r:id="rId41"/>
    <p:sldId id="1394" r:id="rId42"/>
    <p:sldId id="1395" r:id="rId43"/>
    <p:sldId id="1396" r:id="rId44"/>
    <p:sldId id="1372" r:id="rId45"/>
    <p:sldId id="1380" r:id="rId46"/>
    <p:sldId id="1383" r:id="rId47"/>
    <p:sldId id="1384" r:id="rId48"/>
    <p:sldId id="1382" r:id="rId49"/>
    <p:sldId id="1398" r:id="rId50"/>
    <p:sldId id="1381" r:id="rId51"/>
    <p:sldId id="1376" r:id="rId52"/>
    <p:sldId id="1063" r:id="rId53"/>
    <p:sldId id="1062" r:id="rId54"/>
    <p:sldId id="1385" r:id="rId55"/>
    <p:sldId id="1387" r:id="rId56"/>
    <p:sldId id="1388" r:id="rId57"/>
    <p:sldId id="1797" r:id="rId58"/>
    <p:sldId id="1798" r:id="rId59"/>
    <p:sldId id="1379" r:id="rId60"/>
    <p:sldId id="1747" r:id="rId61"/>
    <p:sldId id="1748" r:id="rId6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61" d="100"/>
          <a:sy n="61" d="100"/>
        </p:scale>
        <p:origin x="950" y="20"/>
      </p:cViewPr>
      <p:guideLst/>
    </p:cSldViewPr>
  </p:slideViewPr>
  <p:notesTextViewPr>
    <p:cViewPr>
      <p:scale>
        <a:sx n="3" d="2"/>
        <a:sy n="3" d="2"/>
      </p:scale>
      <p:origin x="0" y="0"/>
    </p:cViewPr>
  </p:notesTextViewPr>
  <p:sorterViewPr>
    <p:cViewPr varScale="1">
      <p:scale>
        <a:sx n="1" d="1"/>
        <a:sy n="1" d="1"/>
      </p:scale>
      <p:origin x="0" y="-828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DA2DFE-F157-4BB6-B00E-D8A82ACC399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8941821-8473-4F13-B0AF-581FAFEA171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34984DC-ABFC-4843-8436-0C8E9A7097E9}"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C75C9-FBEB-41C6-A9C8-C8D48A6C5D03}"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2025/3/25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16500611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D5B9-AD46-4497-8038-1102C3D93A2E}"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kkaneko.jp/ai/at/index.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rinket.io/python/cdc4896571" TargetMode="Externa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at.openai.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microsoft.com/office/2007/relationships/hdphoto" Target="../media/hdphoto2.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1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sz="4400" dirty="0">
                <a:latin typeface="メイリオ" panose="020B0604030504040204" pitchFamily="50" charset="-128"/>
              </a:rPr>
              <a:t>at-1.</a:t>
            </a:r>
            <a:r>
              <a:rPr lang="ja-JP" altLang="en-US" dirty="0">
                <a:latin typeface="メイリオ" panose="020B0604030504040204" pitchFamily="50" charset="-128"/>
              </a:rPr>
              <a:t>プログラミングの基礎，</a:t>
            </a:r>
            <a:r>
              <a:rPr lang="en-US" altLang="ja-JP" dirty="0">
                <a:latin typeface="メイリオ" panose="020B0604030504040204" pitchFamily="50" charset="-128"/>
              </a:rPr>
              <a:t>AI</a:t>
            </a:r>
            <a:r>
              <a:rPr lang="ja-JP" altLang="en-US" dirty="0">
                <a:latin typeface="メイリオ" panose="020B0604030504040204" pitchFamily="50" charset="-128"/>
              </a:rPr>
              <a:t>システムの基礎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FCDA42A0-79FA-49A4-F516-B517640AF975}"/>
              </a:ext>
            </a:extLst>
          </p:cNvPr>
          <p:cNvSpPr>
            <a:spLocks noGrp="1"/>
          </p:cNvSpPr>
          <p:nvPr>
            <p:ph type="subTitle" idx="1"/>
          </p:nvPr>
        </p:nvSpPr>
        <p:spPr>
          <a:xfrm>
            <a:off x="450157" y="3150100"/>
            <a:ext cx="8266421" cy="1506085"/>
          </a:xfrm>
        </p:spPr>
        <p:txBody>
          <a:bodyPr>
            <a:normAutofit fontScale="92500"/>
          </a:bodyPr>
          <a:lstStyle/>
          <a:p>
            <a:r>
              <a:rPr lang="ja-JP" altLang="en-US" sz="2800" dirty="0"/>
              <a:t>（ディープラーニングのシステムとプログラミング）</a:t>
            </a:r>
            <a:endParaRPr lang="en-US" altLang="ja-JP" sz="2800" dirty="0"/>
          </a:p>
          <a:p>
            <a:r>
              <a:rPr lang="ja-JP" altLang="en-US" sz="2800"/>
              <a:t>（全１２回</a:t>
            </a:r>
            <a:r>
              <a:rPr lang="ja-JP" altLang="en-US" sz="2800" dirty="0"/>
              <a:t>）</a:t>
            </a:r>
          </a:p>
          <a:p>
            <a:r>
              <a:rPr lang="en-US" altLang="ja-JP" dirty="0">
                <a:hlinkClick r:id="rId5"/>
              </a:rPr>
              <a:t>https://www.kkaneko.jp/ai/at/index.html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t>      h</a:t>
            </a:r>
            <a:r>
              <a:rPr lang="en-US" altLang="ja-JP" sz="2400" b="1"/>
              <a:t>ero</a:t>
            </a:r>
            <a:r>
              <a:rPr lang="en-US" altLang="ja-JP" sz="2400" b="1" dirty="0" err="1"/>
              <a:t>.attack</a:t>
            </a:r>
            <a:r>
              <a:rPr lang="en-US" altLang="ja-JP" sz="2400" b="1" dirty="0"/>
              <a:t>("fence", 36, 26)</a:t>
            </a:r>
            <a:endParaRPr lang="en-US" altLang="ja-JP" sz="2400" b="1" dirty="0">
              <a:solidFill>
                <a:srgbClr val="C00000"/>
              </a:solidFill>
            </a:endParaRP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r>
              <a:rPr lang="en-US" altLang="ja-JP" sz="2400" dirty="0">
                <a:latin typeface="Arial" panose="020B0604020202020204" pitchFamily="34" charset="0"/>
                <a:ea typeface="メイリオ" panose="020B0604030504040204" pitchFamily="50" charset="-128"/>
              </a:rPr>
              <a:t>	</a:t>
            </a:r>
            <a:r>
              <a:rPr lang="en-US" altLang="ja-JP" sz="2400" dirty="0">
                <a:solidFill>
                  <a:srgbClr val="FF0000"/>
                </a:solidFill>
                <a:latin typeface="Arial" panose="020B0604020202020204" pitchFamily="34" charset="0"/>
                <a:ea typeface="メイリオ" panose="020B0604030504040204" pitchFamily="50" charset="-128"/>
              </a:rPr>
              <a:t>	</a:t>
            </a:r>
            <a:r>
              <a:rPr lang="en-US" altLang="ja-JP" sz="2400" b="1" dirty="0" err="1">
                <a:solidFill>
                  <a:srgbClr val="FF0000"/>
                </a:solidFill>
                <a:latin typeface="Arial" panose="020B0604020202020204" pitchFamily="34" charset="0"/>
                <a:ea typeface="メイリオ" panose="020B0604030504040204" pitchFamily="50" charset="-128"/>
              </a:rPr>
              <a:t>hero.moveDown</a:t>
            </a:r>
            <a:r>
              <a:rPr lang="en-US" altLang="ja-JP" sz="2400" b="1" dirty="0">
                <a:solidFill>
                  <a:srgbClr val="FF0000"/>
                </a:solidFill>
                <a:latin typeface="Arial" panose="020B0604020202020204" pitchFamily="34" charset="0"/>
                <a:ea typeface="メイリオ" panose="020B0604030504040204" pitchFamily="50" charset="-128"/>
              </a:rPr>
              <a:t>()</a:t>
            </a:r>
            <a:r>
              <a:rPr lang="ja-JP" altLang="en-US" sz="2400" dirty="0">
                <a:solidFill>
                  <a:srgbClr val="FF0000"/>
                </a:solidFill>
                <a:latin typeface="Arial" panose="020B0604020202020204" pitchFamily="34" charset="0"/>
                <a:ea typeface="メイリオ" panose="020B0604030504040204" pitchFamily="50" charset="-128"/>
              </a:rPr>
              <a:t>　　　　</a:t>
            </a:r>
            <a:r>
              <a:rPr lang="en-US" altLang="ja-JP" sz="2400" b="1" dirty="0">
                <a:latin typeface="Arial" panose="020B0604020202020204" pitchFamily="34" charset="0"/>
                <a:ea typeface="メイリオ" panose="020B0604030504040204" pitchFamily="50" charset="-128"/>
              </a:rPr>
              <a:t>hero</a:t>
            </a:r>
            <a:r>
              <a:rPr lang="en-US" altLang="ja-JP" sz="2400"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オブジェクト</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moveDown</a:t>
            </a:r>
            <a:r>
              <a:rPr lang="en-US" altLang="ja-JP" sz="2400" b="1"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メソッド</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間を「</a:t>
            </a:r>
            <a:r>
              <a:rPr lang="en-US" altLang="ja-JP" sz="2400" dirty="0">
                <a:latin typeface="Arial" panose="020B0604020202020204" pitchFamily="34" charset="0"/>
                <a:ea typeface="メイリオ" panose="020B0604030504040204" pitchFamily="50" charset="-128"/>
              </a:rPr>
              <a:t>.</a:t>
            </a:r>
            <a:r>
              <a:rPr lang="ja-JP" altLang="en-US" sz="2400" dirty="0">
                <a:latin typeface="Arial" panose="020B0604020202020204" pitchFamily="34" charset="0"/>
                <a:ea typeface="メイリオ" panose="020B0604030504040204" pitchFamily="50" charset="-128"/>
              </a:rPr>
              <a:t>」で</a:t>
            </a:r>
            <a:r>
              <a:rPr lang="ja-JP" altLang="en-US" sz="2400" b="1" dirty="0">
                <a:latin typeface="Arial" panose="020B0604020202020204" pitchFamily="34" charset="0"/>
                <a:ea typeface="メイリオ" panose="020B0604030504040204" pitchFamily="50" charset="-128"/>
              </a:rPr>
              <a:t>区切って</a:t>
            </a:r>
            <a:r>
              <a:rPr lang="ja-JP" altLang="en-US" sz="2400" dirty="0">
                <a:latin typeface="Arial" panose="020B0604020202020204" pitchFamily="34" charset="0"/>
                <a:ea typeface="メイリオ" panose="020B0604030504040204" pitchFamily="50" charset="-128"/>
              </a:rPr>
              <a:t>いる</a:t>
            </a:r>
          </a:p>
        </p:txBody>
      </p:sp>
    </p:spTree>
    <p:extLst>
      <p:ext uri="{BB962C8B-B14F-4D97-AF65-F5344CB8AC3E}">
        <p14:creationId xmlns:p14="http://schemas.microsoft.com/office/powerpoint/2010/main" val="368005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p:txBody>
          <a:bodyPr/>
          <a:lstStyle/>
          <a:p>
            <a:pPr marL="0" indent="0">
              <a:buNone/>
            </a:pPr>
            <a:r>
              <a:rPr kumimoji="1" lang="ja-JP" altLang="en-US" b="1" dirty="0">
                <a:solidFill>
                  <a:srgbClr val="C00000"/>
                </a:solidFill>
              </a:rPr>
              <a:t>クラス</a:t>
            </a:r>
            <a:r>
              <a:rPr kumimoji="1" lang="ja-JP" altLang="en-US" dirty="0"/>
              <a:t>は，</a:t>
            </a:r>
            <a:r>
              <a:rPr kumimoji="1" lang="ja-JP" altLang="en-US" b="1" u="sng" dirty="0">
                <a:solidFill>
                  <a:srgbClr val="FF0000"/>
                </a:solidFill>
              </a:rPr>
              <a:t>同じ種類のオブジェクトの集まり</a:t>
            </a:r>
            <a:r>
              <a:rPr kumimoji="1" lang="ja-JP" altLang="en-US" dirty="0"/>
              <a:t>と考えることができる</a:t>
            </a:r>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447925" y="36385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3300413" y="42862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776663" y="342900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662613" y="2828925"/>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465971" y="38623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453063" y="40147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957388" y="2881313"/>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551574" y="2243138"/>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986213" y="2012305"/>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919294" y="2704381"/>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915953" y="4767181"/>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5234987" y="4699303"/>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Tree>
    <p:extLst>
      <p:ext uri="{BB962C8B-B14F-4D97-AF65-F5344CB8AC3E}">
        <p14:creationId xmlns:p14="http://schemas.microsoft.com/office/powerpoint/2010/main" val="45065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12</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554965" cy="1200329"/>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a:p>
            <a:r>
              <a:rPr kumimoji="1" lang="ja-JP" altLang="en-US" sz="2400" dirty="0"/>
              <a:t>（関数、変数、クラスなどの</a:t>
            </a:r>
            <a:endParaRPr kumimoji="1" lang="en-US" altLang="ja-JP" sz="2400" dirty="0"/>
          </a:p>
          <a:p>
            <a:r>
              <a:rPr kumimoji="1" lang="ja-JP" altLang="en-US" sz="2400" dirty="0"/>
              <a:t>　オブジェクトについて記載）</a:t>
            </a: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3877985" cy="830997"/>
          </a:xfrm>
          <a:prstGeom prst="rect">
            <a:avLst/>
          </a:prstGeom>
          <a:noFill/>
        </p:spPr>
        <p:txBody>
          <a:bodyPr wrap="none" rtlCol="0">
            <a:spAutoFit/>
          </a:bodyPr>
          <a:lstStyle/>
          <a:p>
            <a:r>
              <a:rPr kumimoji="1" lang="ja-JP" altLang="en-US" sz="2400" b="1" dirty="0"/>
              <a:t>インポートにより</a:t>
            </a:r>
            <a:endParaRPr kumimoji="1" lang="en-US" altLang="ja-JP" sz="2400" b="1" dirty="0"/>
          </a:p>
          <a:p>
            <a:r>
              <a:rPr kumimoji="1" lang="ja-JP" altLang="en-US" sz="2400" b="1" dirty="0"/>
              <a:t>ファイルを丸ごと取り込む</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054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モジュールのインポートの方法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13</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r>
              <a:rPr kumimoji="1" lang="ja-JP" altLang="en-US" sz="2400" b="1" dirty="0"/>
              <a:t>拡張子「</a:t>
            </a:r>
            <a:r>
              <a:rPr kumimoji="1" lang="en-US" altLang="ja-JP" sz="2400" b="1" dirty="0"/>
              <a:t>.</a:t>
            </a:r>
            <a:r>
              <a:rPr kumimoji="1" lang="en-US" altLang="ja-JP" sz="2400" b="1" dirty="0" err="1"/>
              <a:t>py</a:t>
            </a:r>
            <a:r>
              <a:rPr kumimoji="1" lang="ja-JP" altLang="en-US" sz="2400" b="1" dirty="0"/>
              <a:t>」のファイル名で</a:t>
            </a:r>
            <a:endParaRPr kumimoji="1" lang="en-US" altLang="ja-JP" sz="2400" b="1" dirty="0"/>
          </a:p>
          <a:p>
            <a:r>
              <a:rPr kumimoji="1" lang="ja-JP" altLang="en-US" sz="2400" b="1" dirty="0"/>
              <a:t>ファイルに保存</a:t>
            </a:r>
            <a:endParaRPr kumimoji="1" lang="en-US" altLang="ja-JP" sz="2400" b="1" dirty="0"/>
          </a:p>
          <a:p>
            <a:r>
              <a:rPr kumimoji="1" lang="ja-JP" altLang="en-US" sz="2400" dirty="0"/>
              <a:t>（ファイル名を </a:t>
            </a:r>
            <a:r>
              <a:rPr kumimoji="1" lang="en-US" altLang="ja-JP" sz="2400" dirty="0">
                <a:solidFill>
                  <a:srgbClr val="FF0000"/>
                </a:solidFill>
              </a:rPr>
              <a:t>bar.py </a:t>
            </a:r>
            <a:r>
              <a:rPr kumimoji="1" lang="ja-JP" altLang="en-US" sz="2400" dirty="0"/>
              <a:t>とする）</a:t>
            </a:r>
            <a:endParaRPr kumimoji="1" lang="en-US" altLang="ja-JP" sz="2400"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r>
              <a:rPr kumimoji="1" lang="ja-JP" altLang="en-US" sz="2400" b="1" dirty="0"/>
              <a:t>インポート</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16222" y="824182"/>
            <a:ext cx="3700565" cy="830997"/>
          </a:xfrm>
          <a:prstGeom prst="rect">
            <a:avLst/>
          </a:prstGeom>
          <a:noFill/>
        </p:spPr>
        <p:txBody>
          <a:bodyPr wrap="none" rtlCol="0">
            <a:spAutoFit/>
          </a:bodyPr>
          <a:lstStyle/>
          <a:p>
            <a:r>
              <a:rPr kumimoji="1" lang="ja-JP" altLang="en-US" sz="2400" b="1" dirty="0">
                <a:solidFill>
                  <a:srgbClr val="FF0000"/>
                </a:solidFill>
              </a:rPr>
              <a:t>単一の </a:t>
            </a:r>
            <a:r>
              <a:rPr kumimoji="1" lang="en-US" altLang="ja-JP" sz="2400" b="1" dirty="0">
                <a:solidFill>
                  <a:srgbClr val="FF0000"/>
                </a:solidFill>
              </a:rPr>
              <a:t>Python </a:t>
            </a:r>
            <a:r>
              <a:rPr kumimoji="1" lang="ja-JP" altLang="en-US" sz="2400" b="1" dirty="0">
                <a:solidFill>
                  <a:srgbClr val="FF0000"/>
                </a:solidFill>
              </a:rPr>
              <a:t>プログラム</a:t>
            </a:r>
            <a:endParaRPr kumimoji="1" lang="en-US" altLang="ja-JP" sz="2400" b="1" dirty="0">
              <a:solidFill>
                <a:srgbClr val="FF0000"/>
              </a:solidFill>
            </a:endParaRPr>
          </a:p>
          <a:p>
            <a:r>
              <a:rPr kumimoji="1" lang="ja-JP" altLang="en-US" sz="2400" b="1" dirty="0">
                <a:solidFill>
                  <a:srgbClr val="FF0000"/>
                </a:solidFill>
              </a:rPr>
              <a:t>ファイル </a:t>
            </a:r>
            <a:r>
              <a:rPr kumimoji="1" lang="en-US" altLang="ja-JP" sz="2400" b="1" dirty="0"/>
              <a:t>= </a:t>
            </a:r>
            <a:r>
              <a:rPr kumimoji="1" lang="ja-JP" altLang="en-US" sz="2400" b="1" dirty="0">
                <a:solidFill>
                  <a:srgbClr val="FF0000"/>
                </a:solidFill>
              </a:rPr>
              <a:t>モジュール</a:t>
            </a:r>
            <a:endParaRPr kumimoji="1" lang="en-US" altLang="ja-JP" sz="2400" b="1" dirty="0">
              <a:solidFill>
                <a:srgbClr val="FF0000"/>
              </a:solidFill>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r>
              <a:rPr kumimoji="1" lang="ja-JP" altLang="en-US" sz="2400" dirty="0"/>
              <a:t>ファイル名は何でもよい</a:t>
            </a:r>
            <a:endParaRPr lang="ja-JP" altLang="en-US" sz="2400" dirty="0"/>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715269" y="3279516"/>
            <a:ext cx="3435556" cy="461665"/>
          </a:xfrm>
          <a:prstGeom prst="rect">
            <a:avLst/>
          </a:prstGeom>
          <a:noFill/>
        </p:spPr>
        <p:txBody>
          <a:bodyPr wrap="none" rtlCol="0">
            <a:spAutoFit/>
          </a:bodyPr>
          <a:lstStyle/>
          <a:p>
            <a:r>
              <a:rPr kumimoji="1" lang="en-US" altLang="ja-JP" sz="2400" dirty="0">
                <a:solidFill>
                  <a:srgbClr val="FF0000"/>
                </a:solidFill>
              </a:rPr>
              <a:t>import bar</a:t>
            </a:r>
            <a:r>
              <a:rPr kumimoji="1" lang="ja-JP" altLang="en-US" sz="2400" dirty="0">
                <a:solidFill>
                  <a:srgbClr val="FF0000"/>
                </a:solidFill>
              </a:rPr>
              <a:t> でインポート</a:t>
            </a:r>
            <a:endParaRPr kumimoji="1" lang="en-US" altLang="ja-JP" sz="2400" dirty="0">
              <a:solidFill>
                <a:srgbClr val="FF0000"/>
              </a:solidFill>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715269" y="4522195"/>
            <a:ext cx="3831305" cy="830997"/>
          </a:xfrm>
          <a:prstGeom prst="rect">
            <a:avLst/>
          </a:prstGeom>
          <a:noFill/>
        </p:spPr>
        <p:txBody>
          <a:bodyPr wrap="none" rtlCol="0">
            <a:spAutoFit/>
          </a:bodyPr>
          <a:lstStyle/>
          <a:p>
            <a:r>
              <a:rPr kumimoji="1" lang="en-US" altLang="ja-JP" sz="2400" dirty="0" err="1">
                <a:solidFill>
                  <a:srgbClr val="FF0000"/>
                </a:solidFill>
              </a:rPr>
              <a:t>bar.foo</a:t>
            </a:r>
            <a:r>
              <a:rPr kumimoji="1" lang="en-US" altLang="ja-JP" sz="2400" dirty="0">
                <a:solidFill>
                  <a:srgbClr val="FF0000"/>
                </a:solidFill>
              </a:rPr>
              <a:t> </a:t>
            </a:r>
            <a:r>
              <a:rPr kumimoji="1" lang="ja-JP" altLang="en-US" sz="2400" dirty="0">
                <a:solidFill>
                  <a:srgbClr val="FF0000"/>
                </a:solidFill>
              </a:rPr>
              <a:t>は </a:t>
            </a:r>
            <a:r>
              <a:rPr kumimoji="1" lang="en-US" altLang="ja-JP" sz="2400" dirty="0">
                <a:solidFill>
                  <a:srgbClr val="FF0000"/>
                </a:solidFill>
              </a:rPr>
              <a:t>bar </a:t>
            </a:r>
            <a:r>
              <a:rPr kumimoji="1" lang="ja-JP" altLang="en-US" sz="2400" dirty="0">
                <a:solidFill>
                  <a:srgbClr val="FF0000"/>
                </a:solidFill>
              </a:rPr>
              <a:t>モジュール内</a:t>
            </a:r>
            <a:endParaRPr kumimoji="1" lang="en-US" altLang="ja-JP" sz="2400" dirty="0">
              <a:solidFill>
                <a:srgbClr val="FF0000"/>
              </a:solidFill>
            </a:endParaRPr>
          </a:p>
          <a:p>
            <a:r>
              <a:rPr kumimoji="1" lang="ja-JP" altLang="en-US" sz="2400" dirty="0">
                <a:solidFill>
                  <a:srgbClr val="FF0000"/>
                </a:solidFill>
              </a:rPr>
              <a:t>の </a:t>
            </a:r>
            <a:r>
              <a:rPr kumimoji="1" lang="en-US" altLang="ja-JP" sz="2400" dirty="0">
                <a:solidFill>
                  <a:srgbClr val="FF0000"/>
                </a:solidFill>
              </a:rPr>
              <a:t>foo </a:t>
            </a:r>
            <a:r>
              <a:rPr kumimoji="1" lang="ja-JP" altLang="en-US" sz="2400" dirty="0">
                <a:solidFill>
                  <a:srgbClr val="FF0000"/>
                </a:solidFill>
              </a:rPr>
              <a:t>オブジェクトの意味</a:t>
            </a:r>
            <a:endParaRPr kumimoji="1" lang="en-US" altLang="ja-JP" sz="2400" dirty="0">
              <a:solidFill>
                <a:srgbClr val="FF0000"/>
              </a:solidFill>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r>
              <a:rPr kumimoji="1" lang="ja-JP" altLang="en-US" sz="2400" dirty="0"/>
              <a:t>実行結果として </a:t>
            </a:r>
            <a:endParaRPr kumimoji="1" lang="en-US" altLang="ja-JP" sz="2400" dirty="0"/>
          </a:p>
          <a:p>
            <a:r>
              <a:rPr kumimoji="1" lang="en-US" altLang="ja-JP" sz="2400" dirty="0"/>
              <a:t>103 </a:t>
            </a:r>
            <a:r>
              <a:rPr kumimoji="1" lang="ja-JP" altLang="en-US" sz="2400" dirty="0"/>
              <a:t>が表示される</a:t>
            </a:r>
            <a:endParaRPr kumimoji="1" lang="en-US" altLang="ja-JP" sz="2400" dirty="0"/>
          </a:p>
        </p:txBody>
      </p:sp>
    </p:spTree>
    <p:extLst>
      <p:ext uri="{BB962C8B-B14F-4D97-AF65-F5344CB8AC3E}">
        <p14:creationId xmlns:p14="http://schemas.microsoft.com/office/powerpoint/2010/main" val="303940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パッケージのインポート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14</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61588" y="179142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3877985" cy="1200329"/>
          </a:xfrm>
          <a:prstGeom prst="rect">
            <a:avLst/>
          </a:prstGeom>
          <a:noFill/>
        </p:spPr>
        <p:txBody>
          <a:bodyPr wrap="none" rtlCol="0">
            <a:spAutoFit/>
          </a:bodyPr>
          <a:lstStyle/>
          <a:p>
            <a:r>
              <a:rPr kumimoji="1" lang="ja-JP" altLang="en-US" sz="2400" b="1" dirty="0"/>
              <a:t>複数の </a:t>
            </a:r>
            <a:r>
              <a:rPr kumimoji="1" lang="en-US" altLang="ja-JP" sz="2400" b="1" dirty="0"/>
              <a:t>Python </a:t>
            </a:r>
            <a:r>
              <a:rPr kumimoji="1" lang="ja-JP" altLang="en-US" sz="2400" b="1" dirty="0"/>
              <a:t>プログラム</a:t>
            </a:r>
            <a:endParaRPr kumimoji="1" lang="en-US" altLang="ja-JP" sz="2400" b="1" dirty="0"/>
          </a:p>
          <a:p>
            <a:r>
              <a:rPr kumimoji="1" lang="ja-JP" altLang="en-US" sz="2400" b="1" dirty="0"/>
              <a:t>を</a:t>
            </a:r>
            <a:r>
              <a:rPr kumimoji="1" lang="ja-JP" altLang="en-US" sz="2400" b="1" dirty="0">
                <a:solidFill>
                  <a:srgbClr val="FF0000"/>
                </a:solidFill>
              </a:rPr>
              <a:t>パッケージ</a:t>
            </a:r>
            <a:r>
              <a:rPr kumimoji="1" lang="ja-JP" altLang="en-US" sz="2400" b="1" dirty="0"/>
              <a:t>にすることも</a:t>
            </a:r>
            <a:endParaRPr kumimoji="1" lang="en-US" altLang="ja-JP" sz="2400" b="1" dirty="0"/>
          </a:p>
          <a:p>
            <a:r>
              <a:rPr kumimoji="1" lang="ja-JP" altLang="en-US" sz="2400" b="1" dirty="0"/>
              <a:t>可能</a:t>
            </a:r>
            <a:endParaRPr kumimoji="1" lang="en-US" altLang="ja-JP" sz="2400" b="1"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4801314" cy="830997"/>
          </a:xfrm>
          <a:prstGeom prst="rect">
            <a:avLst/>
          </a:prstGeom>
          <a:noFill/>
        </p:spPr>
        <p:txBody>
          <a:bodyPr wrap="none" rtlCol="0">
            <a:spAutoFit/>
          </a:bodyPr>
          <a:lstStyle/>
          <a:p>
            <a:r>
              <a:rPr kumimoji="1" lang="ja-JP" altLang="en-US" sz="2400" b="1" dirty="0"/>
              <a:t>インポートにより，</a:t>
            </a:r>
            <a:r>
              <a:rPr kumimoji="1" lang="ja-JP" altLang="en-US" sz="2400" b="1" dirty="0">
                <a:solidFill>
                  <a:srgbClr val="FF0000"/>
                </a:solidFill>
              </a:rPr>
              <a:t>パッケージの</a:t>
            </a:r>
            <a:endParaRPr kumimoji="1" lang="en-US" altLang="ja-JP" sz="2400" b="1" dirty="0">
              <a:solidFill>
                <a:srgbClr val="FF0000"/>
              </a:solidFill>
            </a:endParaRPr>
          </a:p>
          <a:p>
            <a:r>
              <a:rPr kumimoji="1" lang="ja-JP" altLang="en-US" sz="2400" b="1" dirty="0">
                <a:solidFill>
                  <a:srgbClr val="FF0000"/>
                </a:solidFill>
              </a:rPr>
              <a:t>ファイル</a:t>
            </a:r>
            <a:r>
              <a:rPr kumimoji="1" lang="ja-JP" altLang="en-US" sz="2400" b="1" dirty="0"/>
              <a:t>を丸ごと取り込む</a:t>
            </a:r>
            <a:endParaRPr kumimoji="1" lang="en-US" altLang="ja-JP" sz="2400" b="1" dirty="0"/>
          </a:p>
        </p:txBody>
      </p:sp>
      <p:sp>
        <p:nvSpPr>
          <p:cNvPr id="3" name="正方形/長方形 2">
            <a:extLst>
              <a:ext uri="{FF2B5EF4-FFF2-40B4-BE49-F238E27FC236}">
                <a16:creationId xmlns:a16="http://schemas.microsoft.com/office/drawing/2014/main" id="{DE85063D-35AC-4454-35DE-51BD3F25B6E0}"/>
              </a:ext>
            </a:extLst>
          </p:cNvPr>
          <p:cNvSpPr/>
          <p:nvPr/>
        </p:nvSpPr>
        <p:spPr>
          <a:xfrm>
            <a:off x="916866" y="2439977"/>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51502B2-8851-BFBB-754E-D657F6DF9E10}"/>
              </a:ext>
            </a:extLst>
          </p:cNvPr>
          <p:cNvSpPr/>
          <p:nvPr/>
        </p:nvSpPr>
        <p:spPr>
          <a:xfrm>
            <a:off x="2032432" y="174729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A7042A0-2598-518B-850B-1657DE0CAD76}"/>
              </a:ext>
            </a:extLst>
          </p:cNvPr>
          <p:cNvSpPr/>
          <p:nvPr/>
        </p:nvSpPr>
        <p:spPr>
          <a:xfrm>
            <a:off x="2305468" y="251658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129EE6B-7202-5A02-EA6B-44BCB0E92F9E}"/>
              </a:ext>
            </a:extLst>
          </p:cNvPr>
          <p:cNvSpPr/>
          <p:nvPr/>
        </p:nvSpPr>
        <p:spPr>
          <a:xfrm>
            <a:off x="496875" y="1620894"/>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AFBB382-74C7-AE3D-1DC4-B77E4FC14CDE}"/>
              </a:ext>
            </a:extLst>
          </p:cNvPr>
          <p:cNvSpPr/>
          <p:nvPr/>
        </p:nvSpPr>
        <p:spPr>
          <a:xfrm>
            <a:off x="5637859" y="1679512"/>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375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r>
              <a:rPr kumimoji="1" lang="ja-JP" altLang="en-US" sz="2400" dirty="0"/>
              <a:t>カーソルを使って絵を描く</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21845" y="215951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393175" y="171523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782270" y="353445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782269" y="171523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100)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183624" y="3601149"/>
            <a:ext cx="1829887"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(100, 0) </a:t>
            </a:r>
            <a:endParaRPr lang="ja-JP" altLang="en-US" sz="2400" dirty="0">
              <a:solidFill>
                <a:schemeClr val="accent1"/>
              </a:solidFill>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699941" y="3532257"/>
            <a:ext cx="4689474" cy="646331"/>
          </a:xfrm>
          <a:prstGeom prst="rect">
            <a:avLst/>
          </a:prstGeom>
          <a:noFill/>
        </p:spPr>
        <p:txBody>
          <a:bodyPr wrap="square">
            <a:spAutoFit/>
          </a:bodyPr>
          <a:lstStyle/>
          <a:p>
            <a:r>
              <a:rPr lang="ja-JP" altLang="en-US" dirty="0"/>
              <a:t>タートルグラフィックスの機能をインポートする「import turtle」が必要</a:t>
            </a:r>
          </a:p>
        </p:txBody>
      </p:sp>
    </p:spTree>
    <p:extLst>
      <p:ext uri="{BB962C8B-B14F-4D97-AF65-F5344CB8AC3E}">
        <p14:creationId xmlns:p14="http://schemas.microsoft.com/office/powerpoint/2010/main" val="341680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lnSpcReduction="10000"/>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en-US" altLang="ja-JP" sz="2400" dirty="0"/>
              <a:t>	</a:t>
            </a:r>
            <a:r>
              <a:rPr lang="ja-JP" altLang="en-US" sz="2400" b="1" dirty="0"/>
              <a:t>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右回りに回転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左回りに回転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162427" y="1158037"/>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44284" y="1905348"/>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108F82-D59C-1882-5454-4418B783BC0E}"/>
              </a:ext>
            </a:extLst>
          </p:cNvPr>
          <p:cNvSpPr/>
          <p:nvPr/>
        </p:nvSpPr>
        <p:spPr>
          <a:xfrm>
            <a:off x="1344283" y="2232429"/>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B14F909-DDA9-569C-9BB0-57505D5528AF}"/>
              </a:ext>
            </a:extLst>
          </p:cNvPr>
          <p:cNvSpPr/>
          <p:nvPr/>
        </p:nvSpPr>
        <p:spPr>
          <a:xfrm>
            <a:off x="960239" y="1587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960238" y="19053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960237" y="2222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31077" y="2587420"/>
            <a:ext cx="1415772" cy="461665"/>
          </a:xfrm>
          <a:prstGeom prst="rect">
            <a:avLst/>
          </a:prstGeom>
          <a:noFill/>
        </p:spPr>
        <p:txBody>
          <a:bodyPr wrap="none" rtlCol="0">
            <a:spAutoFit/>
          </a:bodyPr>
          <a:lstStyle/>
          <a:p>
            <a:r>
              <a:rPr kumimoji="1" lang="ja-JP" altLang="en-US" sz="2400" b="1" dirty="0">
                <a:solidFill>
                  <a:srgbClr val="FF0000"/>
                </a:solidFill>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99752" y="2683997"/>
            <a:ext cx="2031325" cy="461665"/>
          </a:xfrm>
          <a:prstGeom prst="rect">
            <a:avLst/>
          </a:prstGeom>
          <a:noFill/>
        </p:spPr>
        <p:txBody>
          <a:bodyPr wrap="none" rtlCol="0">
            <a:spAutoFit/>
          </a:bodyPr>
          <a:lstStyle/>
          <a:p>
            <a:r>
              <a:rPr kumimoji="1" lang="ja-JP" altLang="en-US" sz="2400" b="1" dirty="0">
                <a:solidFill>
                  <a:schemeClr val="accent6">
                    <a:lumMod val="75000"/>
                  </a:schemeClr>
                </a:solidFill>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23874" y="1196542"/>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a:solidFill>
                  <a:srgbClr val="C00000"/>
                </a:solidFill>
              </a:rPr>
              <a:t>メソッド</a:t>
            </a:r>
            <a:r>
              <a:rPr lang="ja-JP" altLang="en-US" sz="2400"/>
              <a:t>は、オブジェクトが持つ機能を呼び出すためのもの</a:t>
            </a:r>
            <a:endParaRPr lang="en-US" altLang="ja-JP" sz="2400"/>
          </a:p>
          <a:p>
            <a:r>
              <a:rPr lang="ja-JP" altLang="en-US" sz="2400"/>
              <a:t>「</a:t>
            </a:r>
            <a:r>
              <a:rPr lang="en-US" altLang="ja-JP" sz="2400" b="1"/>
              <a:t>goto</a:t>
            </a:r>
            <a:r>
              <a:rPr lang="ja-JP" altLang="en-US" sz="2400"/>
              <a:t>」は</a:t>
            </a:r>
            <a:r>
              <a:rPr lang="ja-JP" altLang="en-US" sz="2400" b="1"/>
              <a:t>指定した座標への移動</a:t>
            </a:r>
            <a:endParaRPr lang="en-US" altLang="ja-JP" sz="2400" b="1" dirty="0"/>
          </a:p>
        </p:txBody>
      </p:sp>
    </p:spTree>
    <p:extLst>
      <p:ext uri="{BB962C8B-B14F-4D97-AF65-F5344CB8AC3E}">
        <p14:creationId xmlns:p14="http://schemas.microsoft.com/office/powerpoint/2010/main" val="84334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A5092E-CC12-7DA1-F216-4D93D6D2F11C}"/>
              </a:ext>
            </a:extLst>
          </p:cNvPr>
          <p:cNvSpPr>
            <a:spLocks noGrp="1"/>
          </p:cNvSpPr>
          <p:nvPr>
            <p:ph idx="1"/>
          </p:nvPr>
        </p:nvSpPr>
        <p:spPr>
          <a:xfrm>
            <a:off x="707362" y="4514278"/>
            <a:ext cx="3451922" cy="500981"/>
          </a:xfrm>
        </p:spPr>
        <p:txBody>
          <a:bodyPr>
            <a:normAutofit lnSpcReduction="10000"/>
          </a:bodyPr>
          <a:lstStyle/>
          <a:p>
            <a:pPr marL="0" indent="0">
              <a:buNone/>
            </a:pPr>
            <a:r>
              <a:rPr kumimoji="1" lang="en-US" altLang="ja-JP" dirty="0"/>
              <a:t>Python </a:t>
            </a:r>
            <a:r>
              <a:rPr kumimoji="1" lang="ja-JP" altLang="en-US" dirty="0"/>
              <a:t>プログラム</a:t>
            </a:r>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17</a:t>
            </a:fld>
            <a:endParaRPr kumimoji="1" lang="ja-JP" altLang="en-US"/>
          </a:p>
        </p:txBody>
      </p:sp>
      <p:sp>
        <p:nvSpPr>
          <p:cNvPr id="7" name="コンテンツ プレースホルダー 2">
            <a:extLst>
              <a:ext uri="{FF2B5EF4-FFF2-40B4-BE49-F238E27FC236}">
                <a16:creationId xmlns:a16="http://schemas.microsoft.com/office/drawing/2014/main" id="{7A563299-E80D-40B5-6C84-A068C18BE1EE}"/>
              </a:ext>
            </a:extLst>
          </p:cNvPr>
          <p:cNvSpPr txBox="1">
            <a:spLocks/>
          </p:cNvSpPr>
          <p:nvPr/>
        </p:nvSpPr>
        <p:spPr>
          <a:xfrm>
            <a:off x="5979146" y="4512701"/>
            <a:ext cx="2524773" cy="652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1" name="図 10">
            <a:extLst>
              <a:ext uri="{FF2B5EF4-FFF2-40B4-BE49-F238E27FC236}">
                <a16:creationId xmlns:a16="http://schemas.microsoft.com/office/drawing/2014/main" id="{E2F9FDD2-E63E-907B-8BE2-04E5062A7F34}"/>
              </a:ext>
            </a:extLst>
          </p:cNvPr>
          <p:cNvPicPr>
            <a:picLocks noChangeAspect="1"/>
          </p:cNvPicPr>
          <p:nvPr/>
        </p:nvPicPr>
        <p:blipFill>
          <a:blip r:embed="rId2"/>
          <a:stretch>
            <a:fillRect/>
          </a:stretch>
        </p:blipFill>
        <p:spPr>
          <a:xfrm>
            <a:off x="5300223" y="1101844"/>
            <a:ext cx="3203696" cy="3173801"/>
          </a:xfrm>
          <a:prstGeom prst="rect">
            <a:avLst/>
          </a:prstGeom>
          <a:ln>
            <a:solidFill>
              <a:schemeClr val="accent1"/>
            </a:solidFill>
          </a:ln>
        </p:spPr>
      </p:pic>
      <p:sp>
        <p:nvSpPr>
          <p:cNvPr id="6" name="タイトル 5">
            <a:extLst>
              <a:ext uri="{FF2B5EF4-FFF2-40B4-BE49-F238E27FC236}">
                <a16:creationId xmlns:a16="http://schemas.microsoft.com/office/drawing/2014/main" id="{15032343-8AF6-F083-295D-788BB2A3A437}"/>
              </a:ext>
            </a:extLst>
          </p:cNvPr>
          <p:cNvSpPr>
            <a:spLocks noGrp="1"/>
          </p:cNvSpPr>
          <p:nvPr>
            <p:ph type="title"/>
          </p:nvPr>
        </p:nvSpPr>
        <p:spPr/>
        <p:txBody>
          <a:bodyPr>
            <a:normAutofit fontScale="90000"/>
          </a:bodyPr>
          <a:lstStyle/>
          <a:p>
            <a:endParaRPr lang="ja-JP" altLang="en-US"/>
          </a:p>
        </p:txBody>
      </p:sp>
      <p:sp>
        <p:nvSpPr>
          <p:cNvPr id="8" name="コンテンツ プレースホルダー 2">
            <a:extLst>
              <a:ext uri="{FF2B5EF4-FFF2-40B4-BE49-F238E27FC236}">
                <a16:creationId xmlns:a16="http://schemas.microsoft.com/office/drawing/2014/main" id="{D8F6B022-8B97-2EC9-AB37-53C1B61424A5}"/>
              </a:ext>
            </a:extLst>
          </p:cNvPr>
          <p:cNvSpPr txBox="1">
            <a:spLocks/>
          </p:cNvSpPr>
          <p:nvPr/>
        </p:nvSpPr>
        <p:spPr>
          <a:xfrm>
            <a:off x="393102" y="5353257"/>
            <a:ext cx="8191499" cy="805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 ことで、プログラミングを楽しめるようになろう</a:t>
            </a:r>
            <a:endParaRPr lang="ja-JP" altLang="en-US" sz="2400" dirty="0"/>
          </a:p>
        </p:txBody>
      </p:sp>
      <p:pic>
        <p:nvPicPr>
          <p:cNvPr id="5" name="図 4">
            <a:extLst>
              <a:ext uri="{FF2B5EF4-FFF2-40B4-BE49-F238E27FC236}">
                <a16:creationId xmlns:a16="http://schemas.microsoft.com/office/drawing/2014/main" id="{5E9194F9-F41A-0B83-B3FE-683ED57B2A1F}"/>
              </a:ext>
            </a:extLst>
          </p:cNvPr>
          <p:cNvPicPr>
            <a:picLocks noChangeAspect="1"/>
          </p:cNvPicPr>
          <p:nvPr/>
        </p:nvPicPr>
        <p:blipFill>
          <a:blip r:embed="rId3"/>
          <a:stretch>
            <a:fillRect/>
          </a:stretch>
        </p:blipFill>
        <p:spPr>
          <a:xfrm>
            <a:off x="465314" y="1017247"/>
            <a:ext cx="4368615" cy="3003424"/>
          </a:xfrm>
          <a:prstGeom prst="rect">
            <a:avLst/>
          </a:prstGeom>
        </p:spPr>
      </p:pic>
      <p:sp>
        <p:nvSpPr>
          <p:cNvPr id="10" name="テキスト ボックス 9">
            <a:extLst>
              <a:ext uri="{FF2B5EF4-FFF2-40B4-BE49-F238E27FC236}">
                <a16:creationId xmlns:a16="http://schemas.microsoft.com/office/drawing/2014/main" id="{B4B191B1-AED5-35F6-F4F9-21FE341D92A5}"/>
              </a:ext>
            </a:extLst>
          </p:cNvPr>
          <p:cNvSpPr txBox="1"/>
          <p:nvPr/>
        </p:nvSpPr>
        <p:spPr>
          <a:xfrm>
            <a:off x="419639" y="6354923"/>
            <a:ext cx="7925651" cy="369332"/>
          </a:xfrm>
          <a:prstGeom prst="rect">
            <a:avLst/>
          </a:prstGeom>
          <a:noFill/>
        </p:spPr>
        <p:txBody>
          <a:bodyPr wrap="square">
            <a:spAutoFit/>
          </a:bodyPr>
          <a:lstStyle/>
          <a:p>
            <a:r>
              <a:rPr lang="en-US" altLang="ja-JP" b="0" i="0" dirty="0">
                <a:effectLst/>
                <a:latin typeface="Merriweather" panose="00000500000000000000" pitchFamily="2" charset="0"/>
              </a:rPr>
              <a:t>Trinket</a:t>
            </a:r>
            <a:r>
              <a:rPr lang="ja-JP" altLang="en-US" b="0" i="0" dirty="0">
                <a:effectLst/>
                <a:latin typeface="Merriweather" panose="00000500000000000000" pitchFamily="2" charset="0"/>
              </a:rPr>
              <a:t> のページ</a:t>
            </a:r>
            <a:r>
              <a:rPr lang="en-US" altLang="ja-JP" b="0" i="0" dirty="0">
                <a:effectLst/>
                <a:latin typeface="Merriweather" panose="00000500000000000000" pitchFamily="2" charset="0"/>
              </a:rPr>
              <a:t>: https://trinket.io/python/5366def2f4</a:t>
            </a:r>
            <a:endParaRPr lang="ja-JP" altLang="en-US" dirty="0"/>
          </a:p>
        </p:txBody>
      </p:sp>
    </p:spTree>
    <p:extLst>
      <p:ext uri="{BB962C8B-B14F-4D97-AF65-F5344CB8AC3E}">
        <p14:creationId xmlns:p14="http://schemas.microsoft.com/office/powerpoint/2010/main" val="1569601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5BAD283-E72D-8833-B148-8CB22C282471}"/>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の基礎①　モジュール</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4951816"/>
          </a:xfrm>
        </p:spPr>
        <p:txBody>
          <a:bodyPr>
            <a:normAutofit/>
          </a:bodyPr>
          <a:lstStyle/>
          <a:p>
            <a:r>
              <a:rPr lang="ja-JP" altLang="en-US" sz="2400" b="1" dirty="0">
                <a:solidFill>
                  <a:srgbClr val="C00000"/>
                </a:solidFill>
              </a:rPr>
              <a:t>モジュール</a:t>
            </a:r>
            <a:r>
              <a:rPr kumimoji="1" lang="ja-JP" altLang="en-US" sz="2400" dirty="0"/>
              <a:t>は、特定の機能を実現するための </a:t>
            </a:r>
            <a:r>
              <a:rPr kumimoji="1" lang="en-US" altLang="ja-JP" sz="2400" dirty="0"/>
              <a:t>Python </a:t>
            </a:r>
            <a:r>
              <a:rPr kumimoji="1" lang="ja-JP" altLang="en-US" sz="2400" dirty="0"/>
              <a:t>プログラムファイル</a:t>
            </a:r>
            <a:endParaRPr kumimoji="1" lang="en-US" altLang="ja-JP" sz="2400" dirty="0"/>
          </a:p>
          <a:p>
            <a:r>
              <a:rPr kumimoji="1" lang="ja-JP" altLang="en-US" sz="2400" dirty="0"/>
              <a:t>「</a:t>
            </a:r>
            <a:r>
              <a:rPr lang="en-US" altLang="ja-JP" sz="2400" b="1" dirty="0"/>
              <a:t>import turtle</a:t>
            </a:r>
            <a:r>
              <a:rPr kumimoji="1" lang="ja-JP" altLang="en-US" sz="2400" dirty="0"/>
              <a:t>」は</a:t>
            </a:r>
            <a:r>
              <a:rPr lang="en-US" altLang="ja-JP" sz="2400" b="1" dirty="0"/>
              <a:t>turtle</a:t>
            </a:r>
            <a:r>
              <a:rPr lang="ja-JP" altLang="en-US" sz="2400" b="1" dirty="0"/>
              <a:t> モジュール</a:t>
            </a:r>
            <a:r>
              <a:rPr lang="ja-JP" altLang="en-US" sz="2400" dirty="0"/>
              <a:t>を現在のプログラムに</a:t>
            </a:r>
            <a:r>
              <a:rPr lang="ja-JP" altLang="en-US" sz="2400" b="1" dirty="0"/>
              <a:t>インポート</a:t>
            </a:r>
          </a:p>
          <a:p>
            <a:r>
              <a:rPr kumimoji="1" lang="ja-JP" altLang="en-US" sz="2400" dirty="0"/>
              <a:t>「</a:t>
            </a:r>
            <a:r>
              <a:rPr lang="en-US" altLang="ja-JP" sz="2400" b="1" dirty="0" err="1"/>
              <a:t>turtle.Turtle</a:t>
            </a:r>
            <a:r>
              <a:rPr lang="en-US" altLang="ja-JP" sz="2400" b="1" dirty="0"/>
              <a:t>()</a:t>
            </a:r>
            <a:r>
              <a:rPr kumimoji="1" lang="ja-JP" altLang="en-US" sz="2400" dirty="0"/>
              <a:t>」は</a:t>
            </a:r>
            <a:r>
              <a:rPr lang="en-US" altLang="ja-JP" sz="2400" b="1" dirty="0"/>
              <a:t>turtle</a:t>
            </a:r>
            <a:r>
              <a:rPr lang="ja-JP" altLang="en-US" sz="2400" b="1" dirty="0"/>
              <a:t> モジュール内</a:t>
            </a:r>
            <a:r>
              <a:rPr lang="ja-JP" altLang="en-US" sz="2400" dirty="0"/>
              <a:t>の </a:t>
            </a:r>
            <a:r>
              <a:rPr lang="en-US" altLang="ja-JP" sz="2400" b="1" dirty="0"/>
              <a:t>Turtle </a:t>
            </a:r>
            <a:r>
              <a:rPr lang="ja-JP" altLang="en-US" sz="2400" dirty="0"/>
              <a:t>の機能を</a:t>
            </a:r>
            <a:r>
              <a:rPr lang="ja-JP" altLang="en-US" sz="2400" b="1" dirty="0"/>
              <a:t>呼び出し</a:t>
            </a:r>
            <a:endParaRPr kumimoji="1" lang="en-US" altLang="ja-JP" sz="2400" b="1" dirty="0"/>
          </a:p>
          <a:p>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18</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57422" y="1336743"/>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C7C7E90-47BA-73E3-B72C-470FBD9F084A}"/>
              </a:ext>
            </a:extLst>
          </p:cNvPr>
          <p:cNvSpPr/>
          <p:nvPr/>
        </p:nvSpPr>
        <p:spPr>
          <a:xfrm>
            <a:off x="1442335" y="1679926"/>
            <a:ext cx="2679189" cy="3132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220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C47D3A-25B1-3370-E980-024370B12095}"/>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の基礎②　クラスと</a:t>
            </a:r>
            <a:r>
              <a:rPr lang="ja-JP" altLang="en-US" dirty="0"/>
              <a:t>オブジェクト</a:t>
            </a:r>
            <a:endParaRPr kumimoji="1" lang="ja-JP" altLang="en-US" dirty="0"/>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391990" y="1010574"/>
            <a:ext cx="4258252" cy="5143529"/>
          </a:xfrm>
        </p:spPr>
        <p:txBody>
          <a:bodyPr>
            <a:normAutofit/>
          </a:bodyPr>
          <a:lstStyle/>
          <a:p>
            <a:endParaRPr lang="en-US" altLang="ja-JP" sz="2400" dirty="0"/>
          </a:p>
          <a:p>
            <a:endParaRPr lang="en-US" altLang="ja-JP" sz="2400" dirty="0"/>
          </a:p>
          <a:p>
            <a:r>
              <a:rPr lang="ja-JP" altLang="en-US" sz="2400" dirty="0"/>
              <a:t>「</a:t>
            </a:r>
            <a:r>
              <a:rPr kumimoji="1" lang="en-US" altLang="ja-JP" sz="2400" b="1" dirty="0" err="1"/>
              <a:t>turtle.Turtle</a:t>
            </a:r>
            <a:r>
              <a:rPr kumimoji="1" lang="en-US" altLang="ja-JP" sz="2400" b="1" dirty="0"/>
              <a:t>()</a:t>
            </a:r>
            <a:r>
              <a:rPr kumimoji="1" lang="ja-JP" altLang="en-US" sz="2400" dirty="0"/>
              <a:t>」では、</a:t>
            </a:r>
            <a:r>
              <a:rPr kumimoji="1" lang="en-US" altLang="ja-JP" sz="2400" dirty="0"/>
              <a:t>turtle</a:t>
            </a:r>
            <a:r>
              <a:rPr kumimoji="1" lang="ja-JP" altLang="en-US" sz="2400" dirty="0"/>
              <a:t>モジュールの</a:t>
            </a:r>
            <a:r>
              <a:rPr kumimoji="1" lang="en-US" altLang="ja-JP" sz="2400" b="1" dirty="0"/>
              <a:t>Turtle</a:t>
            </a:r>
            <a:r>
              <a:rPr kumimoji="1" lang="ja-JP" altLang="en-US" sz="2400" b="1" dirty="0"/>
              <a:t>クラス</a:t>
            </a:r>
            <a:r>
              <a:rPr lang="ja-JP" altLang="en-US" sz="2400" dirty="0"/>
              <a:t>の</a:t>
            </a:r>
            <a:r>
              <a:rPr lang="ja-JP" altLang="en-US" sz="2400" b="1" dirty="0">
                <a:solidFill>
                  <a:srgbClr val="C00000"/>
                </a:solidFill>
              </a:rPr>
              <a:t>オブジェクト生成</a:t>
            </a:r>
            <a:endParaRPr lang="en-US" altLang="ja-JP" sz="2400" b="1" dirty="0">
              <a:solidFill>
                <a:srgbClr val="C00000"/>
              </a:solidFill>
            </a:endParaRPr>
          </a:p>
          <a:p>
            <a:r>
              <a:rPr kumimoji="1" lang="en-US" altLang="ja-JP" sz="2400" b="1" dirty="0"/>
              <a:t>Tu</a:t>
            </a:r>
            <a:r>
              <a:rPr lang="en-US" altLang="ja-JP" sz="2400" b="1" dirty="0"/>
              <a:t>rtle </a:t>
            </a:r>
            <a:r>
              <a:rPr lang="ja-JP" altLang="en-US" sz="2400" b="1" dirty="0"/>
              <a:t>クラスは</a:t>
            </a:r>
            <a:r>
              <a:rPr lang="ja-JP" altLang="en-US" sz="2400" dirty="0"/>
              <a:t>、図形の描画や移動などの操作の</a:t>
            </a:r>
            <a:r>
              <a:rPr lang="ja-JP" altLang="en-US" sz="2400" b="1" dirty="0"/>
              <a:t>機能</a:t>
            </a:r>
            <a:r>
              <a:rPr lang="ja-JP" altLang="en-US" sz="2400" dirty="0"/>
              <a:t>を実現するためのクラス</a:t>
            </a:r>
            <a:endParaRPr kumimoji="1" lang="ja-JP" altLang="en-US" sz="2400"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19</a:t>
            </a:fld>
            <a:endParaRPr kumimoji="1" lang="ja-JP" altLang="en-US"/>
          </a:p>
        </p:txBody>
      </p:sp>
      <p:sp>
        <p:nvSpPr>
          <p:cNvPr id="7" name="正方形/長方形 6">
            <a:extLst>
              <a:ext uri="{FF2B5EF4-FFF2-40B4-BE49-F238E27FC236}">
                <a16:creationId xmlns:a16="http://schemas.microsoft.com/office/drawing/2014/main" id="{94777131-AE72-B138-9AFD-4313A7F17581}"/>
              </a:ext>
            </a:extLst>
          </p:cNvPr>
          <p:cNvSpPr/>
          <p:nvPr/>
        </p:nvSpPr>
        <p:spPr>
          <a:xfrm>
            <a:off x="1445352" y="1663548"/>
            <a:ext cx="2729959" cy="366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787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8672" y="1027612"/>
            <a:ext cx="6765328" cy="4331607"/>
          </a:xfrm>
        </p:spPr>
        <p:txBody>
          <a:bodyPr>
            <a:noAutofit/>
          </a:bodyPr>
          <a:lstStyle/>
          <a:p>
            <a:pPr marL="457200" indent="-457200">
              <a:buFont typeface="+mj-lt"/>
              <a:buAutoNum type="arabicPeriod"/>
            </a:pPr>
            <a:r>
              <a:rPr lang="en-US" altLang="ja-JP" sz="2400" dirty="0">
                <a:solidFill>
                  <a:srgbClr val="374151"/>
                </a:solidFill>
                <a:latin typeface="Söhne"/>
              </a:rPr>
              <a:t>Python</a:t>
            </a:r>
            <a:r>
              <a:rPr lang="ja-JP" altLang="en-US" sz="2400" dirty="0">
                <a:solidFill>
                  <a:srgbClr val="374151"/>
                </a:solidFill>
                <a:latin typeface="Söhne"/>
              </a:rPr>
              <a:t>を使った人工知能プログラミング</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プログラミングの楽しさ、</a:t>
            </a:r>
            <a:r>
              <a:rPr lang="en-US" altLang="ja-JP" sz="2400" dirty="0">
                <a:solidFill>
                  <a:srgbClr val="374151"/>
                </a:solidFill>
                <a:latin typeface="Söhne"/>
              </a:rPr>
              <a:t>Python</a:t>
            </a:r>
            <a:r>
              <a:rPr lang="ja-JP" altLang="en-US" sz="2400" dirty="0">
                <a:solidFill>
                  <a:srgbClr val="374151"/>
                </a:solidFill>
                <a:latin typeface="Söhne"/>
              </a:rPr>
              <a:t>の基礎、</a:t>
            </a:r>
            <a:r>
              <a:rPr lang="en-US" altLang="ja-JP" sz="2400" dirty="0">
                <a:solidFill>
                  <a:srgbClr val="374151"/>
                </a:solidFill>
                <a:latin typeface="Söhne"/>
              </a:rPr>
              <a:t>ChatGPT</a:t>
            </a:r>
            <a:r>
              <a:rPr lang="ja-JP" altLang="en-US" sz="2400" dirty="0">
                <a:solidFill>
                  <a:srgbClr val="374151"/>
                </a:solidFill>
                <a:latin typeface="Söhne"/>
              </a:rPr>
              <a:t>の活用法、</a:t>
            </a:r>
            <a:r>
              <a:rPr lang="en-US" altLang="ja-JP" sz="2400" dirty="0">
                <a:solidFill>
                  <a:srgbClr val="374151"/>
                </a:solidFill>
                <a:latin typeface="Söhne"/>
              </a:rPr>
              <a:t>AI</a:t>
            </a:r>
            <a:r>
              <a:rPr lang="ja-JP" altLang="en-US" sz="2400" dirty="0">
                <a:solidFill>
                  <a:srgbClr val="374151"/>
                </a:solidFill>
                <a:latin typeface="Söhne"/>
              </a:rPr>
              <a:t>プログラムの例</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実践的なコード例を交えて、プログラミングと</a:t>
            </a:r>
            <a:r>
              <a:rPr lang="en-US" altLang="ja-JP" sz="2400" dirty="0">
                <a:solidFill>
                  <a:srgbClr val="374151"/>
                </a:solidFill>
                <a:latin typeface="Söhne"/>
              </a:rPr>
              <a:t>AI</a:t>
            </a:r>
            <a:r>
              <a:rPr lang="ja-JP" altLang="en-US" sz="2400" dirty="0">
                <a:solidFill>
                  <a:srgbClr val="374151"/>
                </a:solidFill>
                <a:latin typeface="Söhne"/>
              </a:rPr>
              <a:t>の基礎を説明</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プログラミング、</a:t>
            </a:r>
            <a:r>
              <a:rPr lang="en-US" altLang="ja-JP" sz="2400" dirty="0">
                <a:solidFill>
                  <a:srgbClr val="374151"/>
                </a:solidFill>
                <a:latin typeface="Söhne"/>
              </a:rPr>
              <a:t>AI</a:t>
            </a:r>
            <a:r>
              <a:rPr lang="ja-JP" altLang="en-US" sz="2400" dirty="0">
                <a:solidFill>
                  <a:srgbClr val="374151"/>
                </a:solidFill>
                <a:latin typeface="Söhne"/>
              </a:rPr>
              <a:t>への興味を持ち、将来の</a:t>
            </a:r>
            <a:r>
              <a:rPr lang="en-US" altLang="ja-JP" sz="2400" dirty="0">
                <a:solidFill>
                  <a:srgbClr val="374151"/>
                </a:solidFill>
                <a:latin typeface="Söhne"/>
              </a:rPr>
              <a:t>IT</a:t>
            </a:r>
            <a:r>
              <a:rPr lang="ja-JP" altLang="en-US" sz="2400" dirty="0">
                <a:solidFill>
                  <a:srgbClr val="374151"/>
                </a:solidFill>
                <a:latin typeface="Söhne"/>
              </a:rPr>
              <a:t>エンジニアとしてのキャリア</a:t>
            </a:r>
            <a:r>
              <a:rPr lang="ja-JP" altLang="en-US" sz="2400">
                <a:solidFill>
                  <a:srgbClr val="374151"/>
                </a:solidFill>
                <a:latin typeface="Söhne"/>
              </a:rPr>
              <a:t>をイメージしましょう</a:t>
            </a:r>
            <a:endParaRPr lang="ja-JP" altLang="en-US" sz="24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12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A5B6613-75BD-4A0C-ADD7-0CA504D7B659}"/>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normAutofit fontScale="90000"/>
          </a:bodyPr>
          <a:lstStyle/>
          <a:p>
            <a:r>
              <a:rPr kumimoji="1" lang="en-US" altLang="ja-JP" dirty="0"/>
              <a:t>Python </a:t>
            </a:r>
            <a:r>
              <a:rPr kumimoji="1" lang="ja-JP" altLang="en-US" dirty="0"/>
              <a:t>の基礎</a:t>
            </a:r>
            <a:r>
              <a:rPr lang="ja-JP" altLang="en-US" dirty="0"/>
              <a:t>③</a:t>
            </a:r>
            <a:r>
              <a:rPr kumimoji="1" lang="ja-JP" altLang="en-US" dirty="0"/>
              <a:t>　メソッド</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2441241"/>
          </a:xfrm>
        </p:spPr>
        <p:txBody>
          <a:bodyPr>
            <a:normAutofit/>
          </a:bodyPr>
          <a:lstStyle/>
          <a:p>
            <a:r>
              <a:rPr lang="ja-JP" altLang="en-US" sz="2400" b="1" dirty="0">
                <a:solidFill>
                  <a:srgbClr val="C00000"/>
                </a:solidFill>
              </a:rPr>
              <a:t>メソッド</a:t>
            </a:r>
            <a:r>
              <a:rPr kumimoji="1" lang="ja-JP" altLang="en-US" sz="2400" dirty="0"/>
              <a:t>は、オブジェクトが持つ機能を呼び出すためのもの</a:t>
            </a:r>
            <a:endParaRPr kumimoji="1" lang="en-US" altLang="ja-JP" sz="2400" dirty="0"/>
          </a:p>
          <a:p>
            <a:r>
              <a:rPr lang="ja-JP" altLang="en-US" sz="2400" dirty="0"/>
              <a:t>「</a:t>
            </a:r>
            <a:r>
              <a:rPr lang="en-US" altLang="ja-JP" sz="2400" b="1" dirty="0" err="1"/>
              <a:t>goto</a:t>
            </a:r>
            <a:r>
              <a:rPr lang="ja-JP" altLang="en-US" sz="2400" dirty="0"/>
              <a:t>」は</a:t>
            </a:r>
            <a:r>
              <a:rPr lang="ja-JP" altLang="en-US" sz="2400" b="1" dirty="0"/>
              <a:t>指定した座標への移動</a:t>
            </a:r>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20</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76173" y="202255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1F9BCA-E3B3-3D57-6B4F-05DF9E820A54}"/>
              </a:ext>
            </a:extLst>
          </p:cNvPr>
          <p:cNvSpPr/>
          <p:nvPr/>
        </p:nvSpPr>
        <p:spPr>
          <a:xfrm>
            <a:off x="776172" y="2389975"/>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D53C8CF-A8AD-1537-5DFB-BE3E67DDEC59}"/>
              </a:ext>
            </a:extLst>
          </p:cNvPr>
          <p:cNvSpPr/>
          <p:nvPr/>
        </p:nvSpPr>
        <p:spPr>
          <a:xfrm>
            <a:off x="776171" y="275740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7927514-1B60-9401-4AC4-A2E3E107DDCF}"/>
              </a:ext>
            </a:extLst>
          </p:cNvPr>
          <p:cNvSpPr/>
          <p:nvPr/>
        </p:nvSpPr>
        <p:spPr>
          <a:xfrm>
            <a:off x="776170" y="3111377"/>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5E1FC4D-4F8C-A37D-174B-3DB8CB133226}"/>
              </a:ext>
            </a:extLst>
          </p:cNvPr>
          <p:cNvSpPr/>
          <p:nvPr/>
        </p:nvSpPr>
        <p:spPr>
          <a:xfrm>
            <a:off x="776169" y="3478802"/>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4A602E2-2809-45D3-8EED-B4C16EB35C9E}"/>
              </a:ext>
            </a:extLst>
          </p:cNvPr>
          <p:cNvSpPr/>
          <p:nvPr/>
        </p:nvSpPr>
        <p:spPr>
          <a:xfrm>
            <a:off x="776168" y="3819331"/>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a:extLst>
              <a:ext uri="{FF2B5EF4-FFF2-40B4-BE49-F238E27FC236}">
                <a16:creationId xmlns:a16="http://schemas.microsoft.com/office/drawing/2014/main" id="{D4D59D80-C50A-6EC5-1E01-5AD8203698DB}"/>
              </a:ext>
            </a:extLst>
          </p:cNvPr>
          <p:cNvSpPr txBox="1">
            <a:spLocks/>
          </p:cNvSpPr>
          <p:nvPr/>
        </p:nvSpPr>
        <p:spPr>
          <a:xfrm>
            <a:off x="5479872" y="6411876"/>
            <a:ext cx="1853430" cy="38451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7" name="図 16">
            <a:extLst>
              <a:ext uri="{FF2B5EF4-FFF2-40B4-BE49-F238E27FC236}">
                <a16:creationId xmlns:a16="http://schemas.microsoft.com/office/drawing/2014/main" id="{0D9AF5FF-896C-8735-D0D6-6098947E2AC0}"/>
              </a:ext>
            </a:extLst>
          </p:cNvPr>
          <p:cNvPicPr>
            <a:picLocks noChangeAspect="1"/>
          </p:cNvPicPr>
          <p:nvPr/>
        </p:nvPicPr>
        <p:blipFill>
          <a:blip r:embed="rId3"/>
          <a:stretch>
            <a:fillRect/>
          </a:stretch>
        </p:blipFill>
        <p:spPr>
          <a:xfrm>
            <a:off x="5113769" y="3883731"/>
            <a:ext cx="2351826" cy="2329880"/>
          </a:xfrm>
          <a:prstGeom prst="rect">
            <a:avLst/>
          </a:prstGeom>
          <a:ln>
            <a:solidFill>
              <a:schemeClr val="accent1"/>
            </a:solidFill>
          </a:ln>
        </p:spPr>
      </p:pic>
    </p:spTree>
    <p:extLst>
      <p:ext uri="{BB962C8B-B14F-4D97-AF65-F5344CB8AC3E}">
        <p14:creationId xmlns:p14="http://schemas.microsoft.com/office/powerpoint/2010/main" val="22911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b="1" dirty="0"/>
              <a:t>プログラミングはクリエイティブ</a:t>
            </a:r>
          </a:p>
        </p:txBody>
      </p:sp>
      <p:sp>
        <p:nvSpPr>
          <p:cNvPr id="3" name="コンテンツ プレースホルダー 2"/>
          <p:cNvSpPr>
            <a:spLocks noGrp="1"/>
          </p:cNvSpPr>
          <p:nvPr>
            <p:ph idx="1"/>
          </p:nvPr>
        </p:nvSpPr>
        <p:spPr>
          <a:xfrm>
            <a:off x="3724073" y="2027321"/>
            <a:ext cx="4939867" cy="4626141"/>
          </a:xfrm>
        </p:spPr>
        <p:txBody>
          <a:bodyPr>
            <a:normAutofit lnSpcReduction="100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①オブジェクト生成</a:t>
            </a:r>
            <a:endParaRPr lang="en-US" altLang="ja-JP" sz="2400" b="1" dirty="0"/>
          </a:p>
          <a:p>
            <a:pPr marL="0" indent="0">
              <a:spcAft>
                <a:spcPts val="600"/>
              </a:spcAft>
              <a:buNone/>
            </a:pPr>
            <a:r>
              <a:rPr lang="ja-JP" altLang="en-US" sz="2400" b="1" dirty="0"/>
              <a:t>②移動</a:t>
            </a:r>
            <a:endParaRPr lang="en-US" altLang="ja-JP" sz="2400" b="1" dirty="0"/>
          </a:p>
          <a:p>
            <a:pPr marL="0" indent="0">
              <a:spcAft>
                <a:spcPts val="600"/>
              </a:spcAft>
              <a:buNone/>
            </a:pPr>
            <a:r>
              <a:rPr lang="ja-JP" altLang="en-US" sz="2400" b="1" dirty="0"/>
              <a:t>③色、円</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trinket</a:t>
            </a:r>
            <a:r>
              <a:rPr lang="ja-JP" altLang="en-US" b="1" dirty="0"/>
              <a:t> でのプログラム実行</a:t>
            </a:r>
            <a:endParaRPr lang="en-US" altLang="ja-JP" b="1" dirty="0"/>
          </a:p>
          <a:p>
            <a:pPr lvl="1">
              <a:spcAft>
                <a:spcPts val="600"/>
              </a:spcAft>
            </a:pPr>
            <a:r>
              <a:rPr lang="ja-JP" altLang="en-US" b="1" dirty="0"/>
              <a:t>モジュールのインポート</a:t>
            </a:r>
            <a:endParaRPr lang="en-US" altLang="ja-JP" b="1" dirty="0"/>
          </a:p>
          <a:p>
            <a:pPr lvl="1">
              <a:spcAft>
                <a:spcPts val="600"/>
              </a:spcAft>
            </a:pPr>
            <a:r>
              <a:rPr lang="ja-JP" altLang="en-US" b="1" dirty="0"/>
              <a:t>オブジェクトの生成</a:t>
            </a:r>
            <a:endParaRPr lang="en-US" altLang="ja-JP" b="1" dirty="0"/>
          </a:p>
          <a:p>
            <a:pPr lvl="1">
              <a:spcAft>
                <a:spcPts val="600"/>
              </a:spcAft>
            </a:pPr>
            <a:r>
              <a:rPr lang="ja-JP" altLang="en-US" b="1" dirty="0"/>
              <a:t>メソッド（移動）</a:t>
            </a: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21</a:t>
            </a:fld>
            <a:endParaRPr lang="ja-JP" altLang="en-US" sz="2400" dirty="0"/>
          </a:p>
        </p:txBody>
      </p:sp>
    </p:spTree>
    <p:extLst>
      <p:ext uri="{BB962C8B-B14F-4D97-AF65-F5344CB8AC3E}">
        <p14:creationId xmlns:p14="http://schemas.microsoft.com/office/powerpoint/2010/main" val="350955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22</a:t>
            </a:fld>
            <a:endParaRPr kumimoji="1" lang="ja-JP" altLang="en-US"/>
          </a:p>
        </p:txBody>
      </p:sp>
    </p:spTree>
    <p:extLst>
      <p:ext uri="{BB962C8B-B14F-4D97-AF65-F5344CB8AC3E}">
        <p14:creationId xmlns:p14="http://schemas.microsoft.com/office/powerpoint/2010/main" val="1458519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622671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kumimoji="1" lang="en-US" altLang="ja-JP" sz="2400"/>
              <a:t>https://trinket.io/python/cdc4896571</a:t>
            </a:r>
          </a:p>
          <a:p>
            <a:pPr marL="0" indent="0">
              <a:buNone/>
            </a:pPr>
            <a:r>
              <a:rPr lang="ja-JP" altLang="en-US" sz="2400"/>
              <a:t>のように</a:t>
            </a: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2"/>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25</a:t>
            </a:fld>
            <a:endParaRPr kumimoji="1" lang="ja-JP" altLang="en-US"/>
          </a:p>
        </p:txBody>
      </p:sp>
    </p:spTree>
    <p:extLst>
      <p:ext uri="{BB962C8B-B14F-4D97-AF65-F5344CB8AC3E}">
        <p14:creationId xmlns:p14="http://schemas.microsoft.com/office/powerpoint/2010/main" val="218987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90653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でのプログラム実行</a:t>
            </a:r>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894518" cy="5962761"/>
          </a:xfrm>
        </p:spPr>
        <p:txBody>
          <a:bodyPr>
            <a:normAutofit lnSpcReduction="10000"/>
          </a:bodyPr>
          <a:lstStyle/>
          <a:p>
            <a:r>
              <a:rPr kumimoji="1" lang="en-US" altLang="ja-JP" sz="2400" dirty="0"/>
              <a:t>URL</a:t>
            </a:r>
            <a:r>
              <a:rPr lang="en-US" altLang="ja-JP" sz="2400" dirty="0"/>
              <a:t>: </a:t>
            </a:r>
            <a:r>
              <a:rPr lang="en-US" altLang="ja-JP" sz="2400" dirty="0">
                <a:hlinkClick r:id="rId2"/>
              </a:rPr>
              <a:t>https://trinket.io/python/cdc4896571</a:t>
            </a:r>
            <a:r>
              <a:rPr lang="en-US" altLang="ja-JP" sz="2400" dirty="0"/>
              <a:t> </a:t>
            </a:r>
            <a:r>
              <a:rPr lang="ja-JP" altLang="en-US" sz="2400" dirty="0"/>
              <a:t>のようになる</a:t>
            </a:r>
            <a:endParaRPr lang="en-US" altLang="ja-JP" sz="2400" dirty="0"/>
          </a:p>
          <a:p>
            <a:pPr marL="0" indent="0">
              <a:buNone/>
            </a:pP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065120" y="3652818"/>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279988" y="4104369"/>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068292" y="4964953"/>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編集画面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3669812" y="512859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11" name="図 10">
            <a:extLst>
              <a:ext uri="{FF2B5EF4-FFF2-40B4-BE49-F238E27FC236}">
                <a16:creationId xmlns:a16="http://schemas.microsoft.com/office/drawing/2014/main" id="{8A1282A7-7F94-05D9-7B90-F8B143069114}"/>
              </a:ext>
            </a:extLst>
          </p:cNvPr>
          <p:cNvPicPr>
            <a:picLocks noChangeAspect="1"/>
          </p:cNvPicPr>
          <p:nvPr/>
        </p:nvPicPr>
        <p:blipFill>
          <a:blip r:embed="rId3"/>
          <a:stretch>
            <a:fillRect/>
          </a:stretch>
        </p:blipFill>
        <p:spPr>
          <a:xfrm>
            <a:off x="919497" y="2110048"/>
            <a:ext cx="4317043" cy="2581695"/>
          </a:xfrm>
          <a:prstGeom prst="rect">
            <a:avLst/>
          </a:prstGeom>
        </p:spPr>
      </p:pic>
      <p:sp>
        <p:nvSpPr>
          <p:cNvPr id="12" name="正方形/長方形 11">
            <a:extLst>
              <a:ext uri="{FF2B5EF4-FFF2-40B4-BE49-F238E27FC236}">
                <a16:creationId xmlns:a16="http://schemas.microsoft.com/office/drawing/2014/main" id="{F5672B9D-D768-2700-E6C1-AE4C965CF5F4}"/>
              </a:ext>
            </a:extLst>
          </p:cNvPr>
          <p:cNvSpPr/>
          <p:nvPr/>
        </p:nvSpPr>
        <p:spPr>
          <a:xfrm>
            <a:off x="1284513" y="2424912"/>
            <a:ext cx="391886"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1512970" y="1752832"/>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実行ボタン</a:t>
            </a:r>
          </a:p>
        </p:txBody>
      </p:sp>
    </p:spTree>
    <p:extLst>
      <p:ext uri="{BB962C8B-B14F-4D97-AF65-F5344CB8AC3E}">
        <p14:creationId xmlns:p14="http://schemas.microsoft.com/office/powerpoint/2010/main" val="419481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95445-A72F-658A-C5CB-B6A706A3A047}"/>
              </a:ext>
            </a:extLst>
          </p:cNvPr>
          <p:cNvSpPr>
            <a:spLocks noGrp="1"/>
          </p:cNvSpPr>
          <p:nvPr>
            <p:ph type="title"/>
          </p:nvPr>
        </p:nvSpPr>
        <p:spPr/>
        <p:txBody>
          <a:bodyPr>
            <a:normAutofit fontScale="90000"/>
          </a:bodyPr>
          <a:lstStyle/>
          <a:p>
            <a:endParaRPr kumimoji="1" lang="ja-JP" altLang="en-US"/>
          </a:p>
        </p:txBody>
      </p:sp>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fld id="{E7DD4950-D159-4EF1-90C3-DB06CAAE7C11}" type="slidenum">
              <a:rPr kumimoji="1" lang="ja-JP" altLang="en-US" smtClean="0"/>
              <a:t>28</a:t>
            </a:fld>
            <a:endParaRPr kumimoji="1" lang="ja-JP" altLang="en-US"/>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284251"/>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3640100"/>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098550"/>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028415"/>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亀の最初の位置は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379758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370473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322821"/>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475877"/>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Tree>
    <p:extLst>
      <p:ext uri="{BB962C8B-B14F-4D97-AF65-F5344CB8AC3E}">
        <p14:creationId xmlns:p14="http://schemas.microsoft.com/office/powerpoint/2010/main" val="3287035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819F1-AEC7-7BD8-1778-AD33F0BDEC3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F16C331-14E2-B107-C69C-8A1538F239C2}"/>
              </a:ext>
            </a:extLst>
          </p:cNvPr>
          <p:cNvSpPr>
            <a:spLocks noGrp="1"/>
          </p:cNvSpPr>
          <p:nvPr>
            <p:ph idx="1"/>
          </p:nvPr>
        </p:nvSpPr>
        <p:spPr/>
        <p:txBody>
          <a:bodyPr>
            <a:normAutofit/>
          </a:bodyPr>
          <a:lstStyle/>
          <a:p>
            <a:pPr marL="0" indent="0">
              <a:buNone/>
            </a:pPr>
            <a:r>
              <a:rPr kumimoji="1" lang="ja-JP" altLang="en-US" dirty="0"/>
              <a:t>①</a:t>
            </a:r>
            <a:r>
              <a:rPr lang="ja-JP" altLang="en-US" dirty="0"/>
              <a:t>１</a:t>
            </a:r>
            <a:r>
              <a:rPr kumimoji="1" lang="ja-JP" altLang="en-US" dirty="0"/>
              <a:t>つめ</a:t>
            </a:r>
          </a:p>
          <a:p>
            <a:pPr marL="0" indent="0">
              <a:buNone/>
            </a:pPr>
            <a:r>
              <a:rPr kumimoji="1" lang="en-US" altLang="ja-JP" dirty="0"/>
              <a:t>https://trinket.io/python/f29bfe71cd</a:t>
            </a:r>
          </a:p>
          <a:p>
            <a:pPr marL="0" indent="0">
              <a:buNone/>
            </a:pPr>
            <a:endParaRPr kumimoji="1" lang="en-US" altLang="ja-JP" dirty="0"/>
          </a:p>
          <a:p>
            <a:pPr marL="0" indent="0">
              <a:buNone/>
            </a:pPr>
            <a:r>
              <a:rPr kumimoji="1" lang="ja-JP" altLang="en-US" dirty="0"/>
              <a:t>②２つめ</a:t>
            </a:r>
            <a:endParaRPr kumimoji="1" lang="en-US" altLang="ja-JP" dirty="0"/>
          </a:p>
          <a:p>
            <a:pPr marL="0" indent="0">
              <a:buNone/>
            </a:pPr>
            <a:r>
              <a:rPr lang="en-US" altLang="ja-JP" b="0" i="0" dirty="0">
                <a:effectLst/>
              </a:rPr>
              <a:t>https://trinket.io/python/5366def2f4</a:t>
            </a:r>
          </a:p>
          <a:p>
            <a:pPr marL="0" indent="0">
              <a:buNone/>
            </a:pPr>
            <a:endParaRPr kumimoji="1" lang="en-US" altLang="ja-JP" dirty="0"/>
          </a:p>
          <a:p>
            <a:pPr marL="0" indent="0">
              <a:buNone/>
            </a:pPr>
            <a:r>
              <a:rPr kumimoji="1" lang="ja-JP" altLang="en-US" dirty="0"/>
              <a:t>③３つめ</a:t>
            </a:r>
          </a:p>
          <a:p>
            <a:pPr marL="0" indent="0">
              <a:buNone/>
            </a:pPr>
            <a:r>
              <a:rPr kumimoji="1" lang="en-US" altLang="ja-JP" dirty="0"/>
              <a:t>https://trinket.io/python/f8cd554693</a:t>
            </a:r>
            <a:endParaRPr kumimoji="1" lang="ja-JP" altLang="en-US" dirty="0"/>
          </a:p>
        </p:txBody>
      </p:sp>
      <p:sp>
        <p:nvSpPr>
          <p:cNvPr id="4" name="スライド番号プレースホルダー 3">
            <a:extLst>
              <a:ext uri="{FF2B5EF4-FFF2-40B4-BE49-F238E27FC236}">
                <a16:creationId xmlns:a16="http://schemas.microsoft.com/office/drawing/2014/main" id="{D5C9C950-2B86-7D8B-52EB-8C1604AC46F8}"/>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Tree>
    <p:extLst>
      <p:ext uri="{BB962C8B-B14F-4D97-AF65-F5344CB8AC3E}">
        <p14:creationId xmlns:p14="http://schemas.microsoft.com/office/powerpoint/2010/main" val="2204728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１．人工知能とプログラミングを学ぶ楽しさ</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２．</a:t>
            </a:r>
            <a:r>
              <a:rPr lang="en-US" altLang="ja-JP" sz="2400" b="1" dirty="0">
                <a:latin typeface="ＭＳ ゴシック" panose="020B0609070205080204" pitchFamily="49" charset="-128"/>
                <a:ea typeface="ＭＳ ゴシック" panose="020B0609070205080204" pitchFamily="49" charset="-128"/>
              </a:rPr>
              <a:t>Python </a:t>
            </a:r>
            <a:r>
              <a:rPr lang="ja-JP" altLang="en-US" sz="2400" b="1" dirty="0">
                <a:latin typeface="ＭＳ ゴシック" panose="020B0609070205080204" pitchFamily="49" charset="-128"/>
                <a:ea typeface="ＭＳ ゴシック" panose="020B0609070205080204" pitchFamily="49" charset="-128"/>
              </a:rPr>
              <a:t>の基礎</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３．対話型</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a:t>
            </a:r>
            <a:r>
              <a:rPr lang="en-US" altLang="ja-JP" sz="2400" b="1" dirty="0">
                <a:latin typeface="ＭＳ ゴシック" panose="020B0609070205080204" pitchFamily="49" charset="-128"/>
                <a:ea typeface="ＭＳ ゴシック" panose="020B0609070205080204" pitchFamily="49" charset="-128"/>
              </a:rPr>
              <a:t>ChatGPT</a:t>
            </a:r>
            <a:r>
              <a:rPr lang="ja-JP" altLang="en-US" sz="2400" b="1" dirty="0">
                <a:latin typeface="ＭＳ ゴシック" panose="020B0609070205080204" pitchFamily="49" charset="-128"/>
                <a:ea typeface="ＭＳ ゴシック" panose="020B0609070205080204" pitchFamily="49" charset="-128"/>
              </a:rPr>
              <a:t>）の活用</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４．</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のプログラム例</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lang="ja-JP" altLang="en-US" dirty="0"/>
              <a:t>①</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2722185"/>
          </a:xfrm>
          <a:ln>
            <a:solidFill>
              <a:schemeClr val="accent1"/>
            </a:solidFill>
          </a:ln>
        </p:spPr>
        <p:txBody>
          <a:bodyPr>
            <a:normAutofit/>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(0,100)</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30</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(0, 100) </a:t>
            </a:r>
            <a:r>
              <a:rPr lang="ja-JP" altLang="en-US" sz="2400" b="1" dirty="0">
                <a:solidFill>
                  <a:srgbClr val="FF0000"/>
                </a:solidFill>
                <a:latin typeface="メイリオ" panose="020B0604030504040204" pitchFamily="50" charset="-128"/>
                <a:ea typeface="メイリオ" panose="020B0604030504040204" pitchFamily="50" charset="-128"/>
              </a:rPr>
              <a:t>への移動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(100, 0) </a:t>
            </a:r>
            <a:r>
              <a:rPr lang="ja-JP" altLang="en-US" sz="2400" b="1" dirty="0">
                <a:solidFill>
                  <a:srgbClr val="FF0000"/>
                </a:solidFill>
                <a:latin typeface="メイリオ" panose="020B0604030504040204" pitchFamily="50" charset="-128"/>
                <a:ea typeface="メイリオ" panose="020B0604030504040204" pitchFamily="50" charset="-128"/>
              </a:rPr>
              <a:t>への移動</a:t>
            </a: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(100, 0) </a:t>
            </a:r>
            <a:endParaRPr lang="ja-JP" altLang="en-US" sz="2400" dirty="0"/>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(0, 100) </a:t>
            </a:r>
            <a:endParaRPr lang="ja-JP" altLang="en-US" sz="2400" dirty="0"/>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1737843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4992304" y="4230372"/>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kumimoji="1" lang="ja-JP" altLang="en-US" dirty="0"/>
              <a:t>②</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31</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b="1" dirty="0">
                <a:solidFill>
                  <a:srgbClr val="FF0000"/>
                </a:solidFill>
                <a:latin typeface="メイリオ" panose="020B0604030504040204" pitchFamily="50" charset="-128"/>
                <a:ea typeface="メイリオ" panose="020B0604030504040204" pitchFamily="50" charset="-128"/>
              </a:rPr>
              <a:t>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993461" y="5644759"/>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20950" y="6200430"/>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280113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r>
              <a:rPr kumimoji="1" lang="ja-JP" altLang="en-US" dirty="0"/>
              <a:t>③色、円</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698870"/>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32</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698869"/>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オブジェクト生成。</a:t>
            </a:r>
            <a:r>
              <a:rPr lang="en-US" altLang="ja-JP" sz="2000" dirty="0">
                <a:solidFill>
                  <a:prstClr val="black"/>
                </a:solidFill>
                <a:latin typeface="メイリオ" panose="020B0604030504040204" pitchFamily="50" charset="-128"/>
                <a:ea typeface="メイリオ" panose="020B0604030504040204" pitchFamily="50" charset="-128"/>
              </a:rPr>
              <a:t>t </a:t>
            </a:r>
            <a:r>
              <a:rPr lang="ja-JP" altLang="en-US" sz="2000" dirty="0">
                <a:solidFill>
                  <a:prstClr val="black"/>
                </a:solidFill>
                <a:latin typeface="メイリオ" panose="020B0604030504040204" pitchFamily="50" charset="-128"/>
                <a:ea typeface="メイリオ" panose="020B0604030504040204" pitchFamily="50" charset="-128"/>
              </a:rPr>
              <a:t>へのセット。</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dirty="0">
                <a:solidFill>
                  <a:srgbClr val="FF0000"/>
                </a:solidFill>
                <a:latin typeface="メイリオ" panose="020B0604030504040204" pitchFamily="50" charset="-128"/>
                <a:ea typeface="メイリオ" panose="020B0604030504040204" pitchFamily="50" charset="-128"/>
              </a:rPr>
              <a:t>色は、赤、緑、青</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色を変える</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lang="ja-JP" altLang="en-US" sz="2000" dirty="0">
                <a:solidFill>
                  <a:srgbClr val="FF0000"/>
                </a:solidFill>
                <a:latin typeface="メイリオ" panose="020B0604030504040204" pitchFamily="50" charset="-128"/>
                <a:ea typeface="メイリオ" panose="020B0604030504040204" pitchFamily="50" charset="-128"/>
              </a:rPr>
              <a:t>半径３０の円</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前に</a:t>
            </a:r>
            <a:r>
              <a:rPr kumimoji="1" lang="en-US" altLang="ja-JP" sz="2000" dirty="0">
                <a:solidFill>
                  <a:srgbClr val="FF0000"/>
                </a:solidFill>
                <a:latin typeface="メイリオ" panose="020B0604030504040204" pitchFamily="50" charset="-128"/>
                <a:ea typeface="メイリオ" panose="020B0604030504040204" pitchFamily="50" charset="-128"/>
              </a:rPr>
              <a:t>50</a:t>
            </a:r>
            <a:r>
              <a:rPr kumimoji="1" lang="ja-JP" altLang="en-US" sz="2000" dirty="0">
                <a:solidFill>
                  <a:srgbClr val="FF0000"/>
                </a:solidFill>
                <a:latin typeface="メイリオ" panose="020B0604030504040204" pitchFamily="50" charset="-128"/>
                <a:ea typeface="メイリオ" panose="020B0604030504040204" pitchFamily="50" charset="-128"/>
              </a:rPr>
              <a:t>進む</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r>
              <a:rPr kumimoji="1" lang="ja-JP" altLang="en-US" sz="2400" dirty="0"/>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2"/>
          <a:stretch>
            <a:fillRect/>
          </a:stretch>
        </p:blipFill>
        <p:spPr>
          <a:xfrm>
            <a:off x="3687559" y="4886076"/>
            <a:ext cx="4071394" cy="1867612"/>
          </a:xfrm>
          <a:prstGeom prst="rect">
            <a:avLst/>
          </a:prstGeom>
        </p:spPr>
      </p:pic>
    </p:spTree>
    <p:extLst>
      <p:ext uri="{BB962C8B-B14F-4D97-AF65-F5344CB8AC3E}">
        <p14:creationId xmlns:p14="http://schemas.microsoft.com/office/powerpoint/2010/main" val="3165116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プログラミングまとめ</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fontScale="92500"/>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a:t>
            </a:r>
            <a:r>
              <a:rPr lang="ja-JP" altLang="en-US" sz="2400" b="1" i="0">
                <a:solidFill>
                  <a:srgbClr val="374151"/>
                </a:solidFill>
                <a:effectLst/>
                <a:latin typeface="Söhne"/>
              </a:rPr>
              <a:t>知識</a:t>
            </a:r>
            <a:r>
              <a:rPr lang="ja-JP" altLang="en-US" sz="2400" b="0" i="0">
                <a:solidFill>
                  <a:srgbClr val="374151"/>
                </a:solidFill>
                <a:effectLst/>
                <a:latin typeface="Söhne"/>
              </a:rPr>
              <a:t>：</a:t>
            </a:r>
            <a:r>
              <a:rPr lang="ja-JP" altLang="en-US" sz="2400">
                <a:solidFill>
                  <a:srgbClr val="374151"/>
                </a:solidFill>
                <a:latin typeface="Söhne"/>
              </a:rPr>
              <a:t>モジュール</a:t>
            </a:r>
            <a:r>
              <a:rPr lang="ja-JP" altLang="en-US" sz="2400" b="0" i="0">
                <a:solidFill>
                  <a:srgbClr val="374151"/>
                </a:solidFill>
                <a:effectLst/>
                <a:latin typeface="Söhne"/>
              </a:rPr>
              <a:t>の</a:t>
            </a:r>
            <a:r>
              <a:rPr lang="ja-JP" altLang="en-US" sz="2400" b="0" i="0" dirty="0">
                <a:solidFill>
                  <a:srgbClr val="374151"/>
                </a:solidFill>
                <a:effectLst/>
                <a:latin typeface="Söhne"/>
              </a:rPr>
              <a:t>使用、オブジェクトの生成、メソッドの使用をおさえておくこと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③プログラミングの世界では、</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b="0" i="0" dirty="0">
                <a:solidFill>
                  <a:srgbClr val="374151"/>
                </a:solidFill>
                <a:effectLst/>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ことができるもの。（「数学の問題を解く」ような勉強とは違う）</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buNone/>
            </a:pPr>
            <a:r>
              <a:rPr lang="ja-JP" altLang="en-US" sz="2400" b="1" i="0" dirty="0">
                <a:solidFill>
                  <a:srgbClr val="374151"/>
                </a:solidFill>
                <a:effectLst/>
                <a:latin typeface="Söhne"/>
              </a:rPr>
              <a:t>⑥仲間</a:t>
            </a:r>
            <a:r>
              <a:rPr lang="ja-JP" altLang="en-US" sz="2400" b="0" i="0" dirty="0">
                <a:solidFill>
                  <a:srgbClr val="374151"/>
                </a:solidFill>
                <a:effectLst/>
                <a:latin typeface="Söhne"/>
              </a:rPr>
              <a:t>や</a:t>
            </a:r>
            <a:r>
              <a:rPr lang="ja-JP" altLang="en-US" sz="2400" b="1" i="0" dirty="0">
                <a:solidFill>
                  <a:srgbClr val="374151"/>
                </a:solidFill>
                <a:effectLst/>
                <a:latin typeface="Söhne"/>
              </a:rPr>
              <a:t>インターネット</a:t>
            </a:r>
            <a:r>
              <a:rPr lang="ja-JP" altLang="en-US" sz="2400" b="0" i="0" dirty="0">
                <a:solidFill>
                  <a:srgbClr val="374151"/>
                </a:solidFill>
                <a:effectLst/>
                <a:latin typeface="Söhne"/>
              </a:rPr>
              <a:t>、</a:t>
            </a:r>
            <a:r>
              <a:rPr lang="ja-JP" altLang="en-US" sz="2400" b="1" i="0" dirty="0">
                <a:solidFill>
                  <a:srgbClr val="374151"/>
                </a:solidFill>
                <a:effectLst/>
                <a:latin typeface="Söhne"/>
              </a:rPr>
              <a:t>先生</a:t>
            </a:r>
            <a:r>
              <a:rPr lang="ja-JP" altLang="en-US" sz="2400" b="0" i="0" dirty="0">
                <a:solidFill>
                  <a:srgbClr val="374151"/>
                </a:solidFill>
                <a:effectLst/>
                <a:latin typeface="Söhne"/>
              </a:rPr>
              <a:t>、対話型</a:t>
            </a:r>
            <a:r>
              <a:rPr lang="en-US" altLang="ja-JP" sz="2400" b="0" i="0" dirty="0">
                <a:solidFill>
                  <a:srgbClr val="374151"/>
                </a:solidFill>
                <a:effectLst/>
                <a:latin typeface="Söhne"/>
              </a:rPr>
              <a:t>AI</a:t>
            </a:r>
            <a:r>
              <a:rPr lang="ja-JP" altLang="en-US" sz="2400" b="0" i="0" dirty="0">
                <a:solidFill>
                  <a:srgbClr val="374151"/>
                </a:solidFill>
                <a:effectLst/>
                <a:latin typeface="Söhne"/>
              </a:rPr>
              <a:t>（</a:t>
            </a:r>
            <a:r>
              <a:rPr lang="en-US" altLang="ja-JP" sz="2400" b="1" i="0" dirty="0">
                <a:solidFill>
                  <a:srgbClr val="374151"/>
                </a:solidFill>
                <a:effectLst/>
                <a:latin typeface="Söhne"/>
              </a:rPr>
              <a:t>ChatGPT</a:t>
            </a:r>
            <a:r>
              <a:rPr lang="ja-JP" altLang="en-US" sz="2400" b="0" i="0" dirty="0">
                <a:solidFill>
                  <a:srgbClr val="374151"/>
                </a:solidFill>
                <a:effectLst/>
                <a:latin typeface="Söhne"/>
              </a:rPr>
              <a:t>など）から学び、教えることも重要。</a:t>
            </a:r>
            <a:r>
              <a:rPr lang="ja-JP" altLang="en-US" sz="2400" b="1" i="0" dirty="0">
                <a:solidFill>
                  <a:srgbClr val="374151"/>
                </a:solidFill>
                <a:effectLst/>
                <a:latin typeface="Söhne"/>
              </a:rPr>
              <a:t>共同作業やアイデアの共有</a:t>
            </a:r>
            <a:r>
              <a:rPr lang="ja-JP" altLang="en-US" sz="2400" b="0" i="0" dirty="0">
                <a:solidFill>
                  <a:srgbClr val="374151"/>
                </a:solidFill>
                <a:effectLst/>
                <a:latin typeface="Söhne"/>
              </a:rPr>
              <a:t>を通じて、</a:t>
            </a:r>
            <a:r>
              <a:rPr lang="ja-JP" altLang="en-US" sz="2400" b="1" i="0" dirty="0">
                <a:solidFill>
                  <a:srgbClr val="374151"/>
                </a:solidFill>
                <a:effectLst/>
                <a:latin typeface="Söhne"/>
              </a:rPr>
              <a:t>学び</a:t>
            </a:r>
            <a:r>
              <a:rPr lang="ja-JP" altLang="en-US" sz="2400" b="0" i="0" dirty="0">
                <a:solidFill>
                  <a:srgbClr val="374151"/>
                </a:solidFill>
                <a:effectLst/>
                <a:latin typeface="Söhne"/>
              </a:rPr>
              <a:t>、</a:t>
            </a:r>
            <a:r>
              <a:rPr lang="ja-JP" altLang="en-US" sz="2400" b="1" i="0" dirty="0">
                <a:solidFill>
                  <a:srgbClr val="374151"/>
                </a:solidFill>
                <a:effectLst/>
                <a:latin typeface="Söhne"/>
              </a:rPr>
              <a:t>新たな視点</a:t>
            </a:r>
            <a:r>
              <a:rPr lang="ja-JP" altLang="en-US" sz="2400" b="0" i="0" dirty="0">
                <a:solidFill>
                  <a:srgbClr val="374151"/>
                </a:solidFill>
                <a:effectLst/>
                <a:latin typeface="Söhne"/>
              </a:rPr>
              <a:t>を得ることができる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fld id="{E7DD4950-D159-4EF1-90C3-DB06CAAE7C11}" type="slidenum">
              <a:rPr kumimoji="1" lang="ja-JP" altLang="en-US" smtClean="0"/>
              <a:t>33</a:t>
            </a:fld>
            <a:endParaRPr kumimoji="1" lang="ja-JP" altLang="en-US"/>
          </a:p>
        </p:txBody>
      </p:sp>
    </p:spTree>
    <p:extLst>
      <p:ext uri="{BB962C8B-B14F-4D97-AF65-F5344CB8AC3E}">
        <p14:creationId xmlns:p14="http://schemas.microsoft.com/office/powerpoint/2010/main" val="1075495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３．対話型</a:t>
            </a:r>
            <a:r>
              <a:rPr lang="en-US" altLang="ja-JP" sz="4000" b="1" dirty="0">
                <a:solidFill>
                  <a:srgbClr val="FFFFFF"/>
                </a:solidFill>
                <a:latin typeface="ＭＳ ゴシック" panose="020B0609070205080204" pitchFamily="49" charset="-128"/>
                <a:ea typeface="ＭＳ ゴシック" panose="020B0609070205080204" pitchFamily="49" charset="-128"/>
              </a:rPr>
              <a:t>AI(ChatGPT)</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相談相手、質問相手として活用</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34</a:t>
            </a:fld>
            <a:endParaRPr kumimoji="1" lang="ja-JP" altLang="en-US"/>
          </a:p>
        </p:txBody>
      </p:sp>
    </p:spTree>
    <p:extLst>
      <p:ext uri="{BB962C8B-B14F-4D97-AF65-F5344CB8AC3E}">
        <p14:creationId xmlns:p14="http://schemas.microsoft.com/office/powerpoint/2010/main" val="2440265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normAutofit fontScale="90000"/>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fontScale="92500" lnSpcReduction="10000"/>
          </a:bodyPr>
          <a:lstStyle/>
          <a:p>
            <a:r>
              <a:rPr kumimoji="1" lang="en-US" altLang="ja-JP" dirty="0"/>
              <a:t>AI </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 </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35</a:t>
            </a:fld>
            <a:endParaRPr kumimoji="1" lang="ja-JP" altLang="en-US"/>
          </a:p>
        </p:txBody>
      </p:sp>
    </p:spTree>
    <p:extLst>
      <p:ext uri="{BB962C8B-B14F-4D97-AF65-F5344CB8AC3E}">
        <p14:creationId xmlns:p14="http://schemas.microsoft.com/office/powerpoint/2010/main" val="424633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0F69-2D66-8B32-905C-A6B1BE8A0E61}"/>
              </a:ext>
            </a:extLst>
          </p:cNvPr>
          <p:cNvSpPr>
            <a:spLocks noGrp="1"/>
          </p:cNvSpPr>
          <p:nvPr>
            <p:ph type="title"/>
          </p:nvPr>
        </p:nvSpPr>
        <p:spPr>
          <a:xfrm>
            <a:off x="465315" y="221838"/>
            <a:ext cx="8256653" cy="1124518"/>
          </a:xfrm>
        </p:spPr>
        <p:txBody>
          <a:bodyPr>
            <a:normAutofit fontScale="90000"/>
          </a:bodyPr>
          <a:lstStyle/>
          <a:p>
            <a:r>
              <a:rPr lang="en-US" altLang="ja-JP" sz="3200" kern="100" dirty="0" err="1">
                <a:effectLst/>
                <a:cs typeface="Times New Roman" panose="02020603050405020304" pitchFamily="18" charset="0"/>
              </a:rPr>
              <a:t>ChatGPT</a:t>
            </a:r>
            <a:r>
              <a:rPr lang="en-US" altLang="ja-JP" sz="3200" kern="100" dirty="0">
                <a:effectLst/>
                <a:cs typeface="Times New Roman" panose="02020603050405020304" pitchFamily="18" charset="0"/>
              </a:rPr>
              <a:t> </a:t>
            </a:r>
            <a:r>
              <a:rPr lang="ja-JP" altLang="ja-JP" sz="3200" kern="100" dirty="0">
                <a:effectLst/>
                <a:cs typeface="Times New Roman" panose="02020603050405020304" pitchFamily="18" charset="0"/>
              </a:rPr>
              <a:t>の登録手順（登録だけであればクレジットカード等は不要</a:t>
            </a:r>
            <a:r>
              <a:rPr lang="ja-JP" altLang="en-US" kern="100" dirty="0">
                <a:cs typeface="Times New Roman" panose="02020603050405020304" pitchFamily="18" charset="0"/>
              </a:rPr>
              <a:t>．スマホは必要</a:t>
            </a:r>
            <a:r>
              <a:rPr lang="ja-JP" altLang="ja-JP" sz="3200" kern="100" dirty="0">
                <a:effectLst/>
                <a:cs typeface="Times New Roman" panose="02020603050405020304" pitchFamily="18" charset="0"/>
              </a:rPr>
              <a:t>） </a:t>
            </a:r>
            <a:r>
              <a:rPr lang="ja-JP" altLang="ja-JP" sz="3200" b="1" u="sng" kern="100" dirty="0">
                <a:effectLst/>
                <a:latin typeface="游明朝" panose="02020400000000000000" pitchFamily="18" charset="-128"/>
                <a:ea typeface="ＭＳ 明朝" panose="02020609040205080304" pitchFamily="17" charset="-128"/>
                <a:cs typeface="ＭＳ 明朝" panose="02020609040205080304" pitchFamily="17" charset="-128"/>
              </a:rPr>
              <a:t>​</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DAF87543-1134-21D5-4C82-4A07EE9BC8C5}"/>
              </a:ext>
            </a:extLst>
          </p:cNvPr>
          <p:cNvSpPr>
            <a:spLocks noGrp="1"/>
          </p:cNvSpPr>
          <p:nvPr>
            <p:ph idx="1"/>
          </p:nvPr>
        </p:nvSpPr>
        <p:spPr>
          <a:xfrm>
            <a:off x="465315" y="1140106"/>
            <a:ext cx="8256653" cy="5496055"/>
          </a:xfrm>
        </p:spPr>
        <p:txBody>
          <a:bodyPr>
            <a:normAutofit lnSpcReduction="10000"/>
          </a:bodyPr>
          <a:lstStyle/>
          <a:p>
            <a:pPr marL="342900" indent="-342900" algn="l">
              <a:buFont typeface="+mj-ea"/>
              <a:buAutoNum type="circleNumDbPlain"/>
            </a:pPr>
            <a:r>
              <a:rPr lang="en-US" altLang="ja-JP" sz="2400" kern="100" dirty="0" err="1">
                <a:effectLst/>
                <a:cs typeface="Times New Roman" panose="02020603050405020304" pitchFamily="18" charset="0"/>
              </a:rPr>
              <a:t>ChatGPT</a:t>
            </a:r>
            <a:r>
              <a:rPr lang="en-US" altLang="ja-JP" sz="2400" kern="100" dirty="0">
                <a:effectLst/>
                <a:cs typeface="Times New Roman" panose="02020603050405020304" pitchFamily="18" charset="0"/>
              </a:rPr>
              <a:t> </a:t>
            </a:r>
            <a:r>
              <a:rPr lang="ja-JP" altLang="ja-JP" sz="2400" kern="100" dirty="0">
                <a:effectLst/>
                <a:cs typeface="Times New Roman" panose="02020603050405020304" pitchFamily="18" charset="0"/>
              </a:rPr>
              <a:t>の公式ページにアクセス</a:t>
            </a:r>
            <a:r>
              <a:rPr lang="en-US" altLang="ja-JP" sz="2400" kern="100" dirty="0">
                <a:effectLst/>
                <a:cs typeface="Times New Roman" panose="02020603050405020304" pitchFamily="18" charset="0"/>
              </a:rPr>
              <a:t> https://chat.openai.com/</a:t>
            </a:r>
            <a:endParaRPr lang="ja-JP" altLang="ja-JP" sz="2400" kern="100" dirty="0">
              <a:effectLst/>
              <a:cs typeface="Times New Roman" panose="02020603050405020304" pitchFamily="18" charset="0"/>
            </a:endParaRP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Sign up</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メールアドレスとパスワードを各自で設定</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Continue</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en-US" sz="2400" kern="100" dirty="0">
                <a:cs typeface="Times New Roman" panose="02020603050405020304" pitchFamily="18" charset="0"/>
              </a:rPr>
              <a:t> </a:t>
            </a:r>
            <a:r>
              <a:rPr lang="en-US" altLang="ja-JP" sz="2400" kern="100" dirty="0">
                <a:effectLst/>
                <a:cs typeface="Times New Roman" panose="02020603050405020304" pitchFamily="18" charset="0"/>
              </a:rPr>
              <a:t>③</a:t>
            </a:r>
            <a:r>
              <a:rPr lang="ja-JP" altLang="ja-JP" sz="2400" kern="100" dirty="0">
                <a:effectLst/>
                <a:cs typeface="Times New Roman" panose="02020603050405020304" pitchFamily="18" charset="0"/>
              </a:rPr>
              <a:t>のメールアドレスに確認メールが届くので、確認メール内の「</a:t>
            </a:r>
            <a:r>
              <a:rPr lang="en-US" altLang="ja-JP" sz="2400" b="1" kern="100" dirty="0">
                <a:effectLst/>
                <a:cs typeface="Times New Roman" panose="02020603050405020304" pitchFamily="18" charset="0"/>
              </a:rPr>
              <a:t>Verify email address</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氏名、誕生日、スマートフォンの電話番号を登録（画面は閉じないこと）</a:t>
            </a:r>
          </a:p>
          <a:p>
            <a:pPr marL="342900" indent="-342900" algn="l">
              <a:buFont typeface="+mj-ea"/>
              <a:buAutoNum type="circleNumDbPlain"/>
            </a:pPr>
            <a:r>
              <a:rPr lang="en-US" altLang="ja-JP" sz="2400" kern="100" dirty="0">
                <a:effectLst/>
                <a:cs typeface="Times New Roman" panose="02020603050405020304" pitchFamily="18" charset="0"/>
              </a:rPr>
              <a:t>⑥</a:t>
            </a:r>
            <a:r>
              <a:rPr lang="ja-JP" altLang="ja-JP" sz="2400" kern="100" dirty="0">
                <a:effectLst/>
                <a:cs typeface="Times New Roman" panose="02020603050405020304" pitchFamily="18" charset="0"/>
              </a:rPr>
              <a:t>の</a:t>
            </a:r>
            <a:r>
              <a:rPr lang="ja-JP" altLang="ja-JP" sz="2400" b="1" kern="100" dirty="0">
                <a:effectLst/>
                <a:cs typeface="Times New Roman" panose="02020603050405020304" pitchFamily="18" charset="0"/>
              </a:rPr>
              <a:t>電話番号の</a:t>
            </a:r>
            <a:r>
              <a:rPr lang="en-US" altLang="ja-JP" sz="2400" b="1" kern="100" dirty="0">
                <a:effectLst/>
                <a:cs typeface="Times New Roman" panose="02020603050405020304" pitchFamily="18" charset="0"/>
              </a:rPr>
              <a:t> SMS </a:t>
            </a:r>
            <a:r>
              <a:rPr lang="ja-JP" altLang="ja-JP" sz="2400" kern="100" dirty="0">
                <a:effectLst/>
                <a:cs typeface="Times New Roman" panose="02020603050405020304" pitchFamily="18" charset="0"/>
              </a:rPr>
              <a:t>に６桁の認証コードが届くので、画面に認証コードを入れる</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Verity</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使用目的を選択</a:t>
            </a:r>
          </a:p>
          <a:p>
            <a:endParaRPr kumimoji="1" lang="ja-JP" altLang="en-US" dirty="0"/>
          </a:p>
        </p:txBody>
      </p:sp>
      <p:sp>
        <p:nvSpPr>
          <p:cNvPr id="4" name="スライド番号プレースホルダー 3">
            <a:extLst>
              <a:ext uri="{FF2B5EF4-FFF2-40B4-BE49-F238E27FC236}">
                <a16:creationId xmlns:a16="http://schemas.microsoft.com/office/drawing/2014/main" id="{FE0A8222-703B-D874-EEC9-0DB7A0CBE972}"/>
              </a:ext>
            </a:extLst>
          </p:cNvPr>
          <p:cNvSpPr>
            <a:spLocks noGrp="1"/>
          </p:cNvSpPr>
          <p:nvPr>
            <p:ph type="sldNum" sz="quarter" idx="12"/>
          </p:nvPr>
        </p:nvSpPr>
        <p:spPr/>
        <p:txBody>
          <a:bodyPr/>
          <a:lstStyle/>
          <a:p>
            <a:fld id="{E7DD4950-D159-4EF1-90C3-DB06CAAE7C11}" type="slidenum">
              <a:rPr kumimoji="1" lang="ja-JP" altLang="en-US" smtClean="0"/>
              <a:t>36</a:t>
            </a:fld>
            <a:endParaRPr kumimoji="1" lang="ja-JP" altLang="en-US"/>
          </a:p>
        </p:txBody>
      </p:sp>
    </p:spTree>
    <p:extLst>
      <p:ext uri="{BB962C8B-B14F-4D97-AF65-F5344CB8AC3E}">
        <p14:creationId xmlns:p14="http://schemas.microsoft.com/office/powerpoint/2010/main" val="150734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normAutofit fontScale="90000"/>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37</a:t>
            </a:fld>
            <a:endParaRPr kumimoji="1" lang="ja-JP" altLang="en-US"/>
          </a:p>
        </p:txBody>
      </p:sp>
      <p:pic>
        <p:nvPicPr>
          <p:cNvPr id="6" name="図 5">
            <a:extLst>
              <a:ext uri="{FF2B5EF4-FFF2-40B4-BE49-F238E27FC236}">
                <a16:creationId xmlns:a16="http://schemas.microsoft.com/office/drawing/2014/main" id="{5831AC37-66BD-0B5D-2CF5-92557982E462}"/>
              </a:ext>
            </a:extLst>
          </p:cNvPr>
          <p:cNvPicPr>
            <a:picLocks noChangeAspect="1"/>
          </p:cNvPicPr>
          <p:nvPr/>
        </p:nvPicPr>
        <p:blipFill>
          <a:blip r:embed="rId2"/>
          <a:stretch>
            <a:fillRect/>
          </a:stretch>
        </p:blipFill>
        <p:spPr>
          <a:xfrm>
            <a:off x="126268" y="525157"/>
            <a:ext cx="8244641" cy="580113"/>
          </a:xfrm>
          <a:prstGeom prst="rect">
            <a:avLst/>
          </a:prstGeom>
        </p:spPr>
      </p:pic>
      <p:pic>
        <p:nvPicPr>
          <p:cNvPr id="8" name="図 7">
            <a:extLst>
              <a:ext uri="{FF2B5EF4-FFF2-40B4-BE49-F238E27FC236}">
                <a16:creationId xmlns:a16="http://schemas.microsoft.com/office/drawing/2014/main" id="{AEC509BD-CCBF-2B35-6966-4E898CCA3D72}"/>
              </a:ext>
            </a:extLst>
          </p:cNvPr>
          <p:cNvPicPr>
            <a:picLocks noChangeAspect="1"/>
          </p:cNvPicPr>
          <p:nvPr/>
        </p:nvPicPr>
        <p:blipFill>
          <a:blip r:embed="rId3"/>
          <a:stretch>
            <a:fillRect/>
          </a:stretch>
        </p:blipFill>
        <p:spPr>
          <a:xfrm>
            <a:off x="90666" y="1342485"/>
            <a:ext cx="7236249" cy="5515515"/>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normAutofit fontScale="90000"/>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38</a:t>
            </a:fld>
            <a:endParaRPr kumimoji="1" lang="ja-JP" altLang="en-US"/>
          </a:p>
        </p:txBody>
      </p:sp>
      <p:pic>
        <p:nvPicPr>
          <p:cNvPr id="3" name="図 2" descr="テキスト&#10;&#10;自動的に生成された説明">
            <a:extLst>
              <a:ext uri="{FF2B5EF4-FFF2-40B4-BE49-F238E27FC236}">
                <a16:creationId xmlns:a16="http://schemas.microsoft.com/office/drawing/2014/main" id="{CFD76479-4792-D5B4-F37B-8EC6168097C0}"/>
              </a:ext>
            </a:extLst>
          </p:cNvPr>
          <p:cNvPicPr>
            <a:picLocks noChangeAspect="1"/>
          </p:cNvPicPr>
          <p:nvPr/>
        </p:nvPicPr>
        <p:blipFill>
          <a:blip r:embed="rId2"/>
          <a:stretch>
            <a:fillRect/>
          </a:stretch>
        </p:blipFill>
        <p:spPr>
          <a:xfrm>
            <a:off x="4815784" y="960019"/>
            <a:ext cx="4086321" cy="5578594"/>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6FB69FE9-2C8E-B1D3-E6B9-1BB408559150}"/>
              </a:ext>
            </a:extLst>
          </p:cNvPr>
          <p:cNvPicPr>
            <a:picLocks noChangeAspect="1"/>
          </p:cNvPicPr>
          <p:nvPr/>
        </p:nvPicPr>
        <p:blipFill>
          <a:blip r:embed="rId3"/>
          <a:stretch>
            <a:fillRect/>
          </a:stretch>
        </p:blipFill>
        <p:spPr>
          <a:xfrm>
            <a:off x="29685" y="960018"/>
            <a:ext cx="4843262" cy="1537737"/>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との問答の例③　プログラム内のミスを探すことを頼む</a:t>
            </a:r>
            <a:endParaRPr kumimoji="1" lang="ja-JP" altLang="en-US" dirty="0"/>
          </a:p>
        </p:txBody>
      </p:sp>
      <p:pic>
        <p:nvPicPr>
          <p:cNvPr id="8" name="コンテンツ プレースホルダー 7">
            <a:extLst>
              <a:ext uri="{FF2B5EF4-FFF2-40B4-BE49-F238E27FC236}">
                <a16:creationId xmlns:a16="http://schemas.microsoft.com/office/drawing/2014/main" id="{AE04A7CF-2B06-9476-2615-20C64F05CD60}"/>
              </a:ext>
            </a:extLst>
          </p:cNvPr>
          <p:cNvPicPr>
            <a:picLocks noGrp="1" noChangeAspect="1"/>
          </p:cNvPicPr>
          <p:nvPr>
            <p:ph idx="1"/>
          </p:nvPr>
        </p:nvPicPr>
        <p:blipFill>
          <a:blip r:embed="rId2"/>
          <a:stretch>
            <a:fillRect/>
          </a:stretch>
        </p:blipFill>
        <p:spPr>
          <a:xfrm>
            <a:off x="804954" y="1021959"/>
            <a:ext cx="7355244" cy="1716016"/>
          </a:xfrm>
          <a:ln>
            <a:solidFill>
              <a:schemeClr val="accent1"/>
            </a:solidFill>
          </a:ln>
        </p:spPr>
      </p:pic>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39</a:t>
            </a:fld>
            <a:endParaRPr kumimoji="1" lang="ja-JP" altLang="en-US"/>
          </a:p>
        </p:txBody>
      </p:sp>
      <p:pic>
        <p:nvPicPr>
          <p:cNvPr id="10" name="図 9">
            <a:extLst>
              <a:ext uri="{FF2B5EF4-FFF2-40B4-BE49-F238E27FC236}">
                <a16:creationId xmlns:a16="http://schemas.microsoft.com/office/drawing/2014/main" id="{285BA929-FB14-3401-6D62-869E40291335}"/>
              </a:ext>
            </a:extLst>
          </p:cNvPr>
          <p:cNvPicPr>
            <a:picLocks noChangeAspect="1"/>
          </p:cNvPicPr>
          <p:nvPr/>
        </p:nvPicPr>
        <p:blipFill>
          <a:blip r:embed="rId3"/>
          <a:stretch>
            <a:fillRect/>
          </a:stretch>
        </p:blipFill>
        <p:spPr>
          <a:xfrm>
            <a:off x="1703805" y="2967006"/>
            <a:ext cx="4492379" cy="382938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１．人工知能とプログラミングを学ぶ楽しさ</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a:t>
            </a:fld>
            <a:endParaRPr kumimoji="1" lang="ja-JP" altLang="en-US"/>
          </a:p>
        </p:txBody>
      </p:sp>
    </p:spTree>
    <p:extLst>
      <p:ext uri="{BB962C8B-B14F-4D97-AF65-F5344CB8AC3E}">
        <p14:creationId xmlns:p14="http://schemas.microsoft.com/office/powerpoint/2010/main" val="3690849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40</a:t>
            </a:fld>
            <a:endParaRPr kumimoji="1" lang="ja-JP" altLang="en-US"/>
          </a:p>
        </p:txBody>
      </p:sp>
      <p:pic>
        <p:nvPicPr>
          <p:cNvPr id="7" name="図 6">
            <a:extLst>
              <a:ext uri="{FF2B5EF4-FFF2-40B4-BE49-F238E27FC236}">
                <a16:creationId xmlns:a16="http://schemas.microsoft.com/office/drawing/2014/main" id="{C9955AD4-3E3B-7914-6A9F-1FC9D8102D25}"/>
              </a:ext>
            </a:extLst>
          </p:cNvPr>
          <p:cNvPicPr>
            <a:picLocks noChangeAspect="1"/>
          </p:cNvPicPr>
          <p:nvPr/>
        </p:nvPicPr>
        <p:blipFill>
          <a:blip r:embed="rId2"/>
          <a:stretch>
            <a:fillRect/>
          </a:stretch>
        </p:blipFill>
        <p:spPr>
          <a:xfrm>
            <a:off x="691019" y="998203"/>
            <a:ext cx="7362826" cy="1089864"/>
          </a:xfrm>
          <a:prstGeom prst="rect">
            <a:avLst/>
          </a:prstGeom>
          <a:ln>
            <a:solidFill>
              <a:schemeClr val="accent1"/>
            </a:solidFill>
          </a:ln>
        </p:spPr>
      </p:pic>
      <p:pic>
        <p:nvPicPr>
          <p:cNvPr id="11" name="図 10">
            <a:extLst>
              <a:ext uri="{FF2B5EF4-FFF2-40B4-BE49-F238E27FC236}">
                <a16:creationId xmlns:a16="http://schemas.microsoft.com/office/drawing/2014/main" id="{54C4FA76-21F4-C9C4-CA4E-E4CAA4008562}"/>
              </a:ext>
            </a:extLst>
          </p:cNvPr>
          <p:cNvPicPr>
            <a:picLocks noChangeAspect="1"/>
          </p:cNvPicPr>
          <p:nvPr/>
        </p:nvPicPr>
        <p:blipFill>
          <a:blip r:embed="rId3"/>
          <a:stretch>
            <a:fillRect/>
          </a:stretch>
        </p:blipFill>
        <p:spPr>
          <a:xfrm>
            <a:off x="691019" y="2183086"/>
            <a:ext cx="7256988" cy="4518283"/>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41</a:t>
            </a:fld>
            <a:endParaRPr kumimoji="1" lang="ja-JP" altLang="en-US"/>
          </a:p>
        </p:txBody>
      </p:sp>
      <p:pic>
        <p:nvPicPr>
          <p:cNvPr id="5" name="図 4">
            <a:extLst>
              <a:ext uri="{FF2B5EF4-FFF2-40B4-BE49-F238E27FC236}">
                <a16:creationId xmlns:a16="http://schemas.microsoft.com/office/drawing/2014/main" id="{6E284B6A-F1DF-6555-CB7C-A19357C671A4}"/>
              </a:ext>
            </a:extLst>
          </p:cNvPr>
          <p:cNvPicPr>
            <a:picLocks noChangeAspect="1"/>
          </p:cNvPicPr>
          <p:nvPr/>
        </p:nvPicPr>
        <p:blipFill>
          <a:blip r:embed="rId2"/>
          <a:stretch>
            <a:fillRect/>
          </a:stretch>
        </p:blipFill>
        <p:spPr>
          <a:xfrm>
            <a:off x="797423" y="1000112"/>
            <a:ext cx="6994027" cy="633518"/>
          </a:xfrm>
          <a:prstGeom prst="rect">
            <a:avLst/>
          </a:prstGeom>
        </p:spPr>
      </p:pic>
      <p:pic>
        <p:nvPicPr>
          <p:cNvPr id="8" name="図 7">
            <a:extLst>
              <a:ext uri="{FF2B5EF4-FFF2-40B4-BE49-F238E27FC236}">
                <a16:creationId xmlns:a16="http://schemas.microsoft.com/office/drawing/2014/main" id="{283112AA-83F3-1DBD-97FE-CBFCE804AC69}"/>
              </a:ext>
            </a:extLst>
          </p:cNvPr>
          <p:cNvPicPr>
            <a:picLocks noChangeAspect="1"/>
          </p:cNvPicPr>
          <p:nvPr/>
        </p:nvPicPr>
        <p:blipFill>
          <a:blip r:embed="rId3"/>
          <a:stretch>
            <a:fillRect/>
          </a:stretch>
        </p:blipFill>
        <p:spPr>
          <a:xfrm>
            <a:off x="797423" y="1633630"/>
            <a:ext cx="6661964" cy="5162758"/>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normAutofit fontScale="90000"/>
          </a:bodyPr>
          <a:lstStyle/>
          <a:p>
            <a:r>
              <a:rPr lang="en-US" altLang="ja-JP" dirty="0" err="1"/>
              <a:t>ChatGPT</a:t>
            </a:r>
            <a:r>
              <a:rPr lang="en-US" altLang="ja-JP" dirty="0"/>
              <a:t> </a:t>
            </a:r>
            <a:r>
              <a:rPr lang="ja-JP" altLang="en-US" dirty="0"/>
              <a:t>との問答の例⑥　勉強用に確認問題の作成を頼む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42</a:t>
            </a:fld>
            <a:endParaRPr kumimoji="1" lang="ja-JP" altLang="en-US"/>
          </a:p>
        </p:txBody>
      </p:sp>
      <p:pic>
        <p:nvPicPr>
          <p:cNvPr id="6" name="図 5">
            <a:extLst>
              <a:ext uri="{FF2B5EF4-FFF2-40B4-BE49-F238E27FC236}">
                <a16:creationId xmlns:a16="http://schemas.microsoft.com/office/drawing/2014/main" id="{3E5CE7FA-F730-75DD-DAD9-C6F70EE6AC1C}"/>
              </a:ext>
            </a:extLst>
          </p:cNvPr>
          <p:cNvPicPr>
            <a:picLocks noChangeAspect="1"/>
          </p:cNvPicPr>
          <p:nvPr/>
        </p:nvPicPr>
        <p:blipFill>
          <a:blip r:embed="rId2"/>
          <a:stretch>
            <a:fillRect/>
          </a:stretch>
        </p:blipFill>
        <p:spPr>
          <a:xfrm>
            <a:off x="1166974" y="993114"/>
            <a:ext cx="6306976" cy="628025"/>
          </a:xfrm>
          <a:prstGeom prst="rect">
            <a:avLst/>
          </a:prstGeom>
          <a:ln>
            <a:solidFill>
              <a:schemeClr val="accent1"/>
            </a:solidFill>
          </a:ln>
        </p:spPr>
      </p:pic>
      <p:pic>
        <p:nvPicPr>
          <p:cNvPr id="9" name="図 8">
            <a:extLst>
              <a:ext uri="{FF2B5EF4-FFF2-40B4-BE49-F238E27FC236}">
                <a16:creationId xmlns:a16="http://schemas.microsoft.com/office/drawing/2014/main" id="{FAA6F5A2-C121-6B61-936B-F95673DC3A66}"/>
              </a:ext>
            </a:extLst>
          </p:cNvPr>
          <p:cNvPicPr>
            <a:picLocks noChangeAspect="1"/>
          </p:cNvPicPr>
          <p:nvPr/>
        </p:nvPicPr>
        <p:blipFill>
          <a:blip r:embed="rId3"/>
          <a:stretch>
            <a:fillRect/>
          </a:stretch>
        </p:blipFill>
        <p:spPr>
          <a:xfrm>
            <a:off x="125529" y="1936719"/>
            <a:ext cx="4464104" cy="4699443"/>
          </a:xfrm>
          <a:prstGeom prst="rect">
            <a:avLst/>
          </a:prstGeom>
        </p:spPr>
      </p:pic>
      <p:pic>
        <p:nvPicPr>
          <p:cNvPr id="11" name="図 10">
            <a:extLst>
              <a:ext uri="{FF2B5EF4-FFF2-40B4-BE49-F238E27FC236}">
                <a16:creationId xmlns:a16="http://schemas.microsoft.com/office/drawing/2014/main" id="{2D10749F-4530-DAD8-A90A-281AB0DA9FE8}"/>
              </a:ext>
            </a:extLst>
          </p:cNvPr>
          <p:cNvPicPr>
            <a:picLocks noChangeAspect="1"/>
          </p:cNvPicPr>
          <p:nvPr/>
        </p:nvPicPr>
        <p:blipFill>
          <a:blip r:embed="rId4"/>
          <a:stretch>
            <a:fillRect/>
          </a:stretch>
        </p:blipFill>
        <p:spPr>
          <a:xfrm>
            <a:off x="4662681" y="1936719"/>
            <a:ext cx="3865369" cy="3512220"/>
          </a:xfrm>
          <a:prstGeom prst="rect">
            <a:avLst/>
          </a:prstGeom>
        </p:spPr>
      </p:pic>
    </p:spTree>
    <p:extLst>
      <p:ext uri="{BB962C8B-B14F-4D97-AF65-F5344CB8AC3E}">
        <p14:creationId xmlns:p14="http://schemas.microsoft.com/office/powerpoint/2010/main" val="296335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normAutofit fontScale="90000"/>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 </a:t>
            </a:r>
          </a:p>
          <a:p>
            <a:pPr marL="0" indent="0">
              <a:lnSpc>
                <a:spcPct val="100000"/>
              </a:lnSpc>
              <a:spcBef>
                <a:spcPts val="1200"/>
              </a:spcBef>
              <a:buNone/>
            </a:pPr>
            <a:r>
              <a:rPr lang="en-US" altLang="ja-JP" sz="2400" dirty="0" err="1"/>
              <a:t>ChatGPT</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 </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 </a:t>
            </a:r>
          </a:p>
          <a:p>
            <a:pPr marL="0" indent="0">
              <a:lnSpc>
                <a:spcPct val="100000"/>
              </a:lnSpc>
              <a:spcBef>
                <a:spcPts val="1200"/>
              </a:spcBef>
              <a:buNone/>
            </a:pPr>
            <a:r>
              <a:rPr lang="en-US" altLang="ja-JP" sz="2400" dirty="0" err="1"/>
              <a:t>ChatGPT</a:t>
            </a:r>
            <a:r>
              <a:rPr lang="ja-JP" altLang="en-US" sz="2400" dirty="0"/>
              <a:t>は、相談相手として、自習などに役立つ。しかし、</a:t>
            </a:r>
            <a:r>
              <a:rPr lang="en-US" altLang="ja-JP" sz="2400" b="1" dirty="0" err="1"/>
              <a:t>ChatGPT</a:t>
            </a:r>
            <a:r>
              <a:rPr lang="ja-JP" altLang="en-US" sz="2400" b="1" dirty="0"/>
              <a:t> 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43</a:t>
            </a:fld>
            <a:endParaRPr kumimoji="1" lang="ja-JP" altLang="en-US"/>
          </a:p>
        </p:txBody>
      </p:sp>
    </p:spTree>
    <p:extLst>
      <p:ext uri="{BB962C8B-B14F-4D97-AF65-F5344CB8AC3E}">
        <p14:creationId xmlns:p14="http://schemas.microsoft.com/office/powerpoint/2010/main" val="4040588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４</a:t>
            </a:r>
            <a:r>
              <a:rPr lang="ja-JP" altLang="en-US" sz="4000" b="1">
                <a:solidFill>
                  <a:srgbClr val="FFFFFF"/>
                </a:solidFill>
                <a:latin typeface="ＭＳ ゴシック" panose="020B0609070205080204" pitchFamily="49" charset="-128"/>
                <a:ea typeface="ＭＳ ゴシック" panose="020B0609070205080204" pitchFamily="49" charset="-128"/>
              </a:rPr>
              <a:t>．</a:t>
            </a:r>
            <a:r>
              <a:rPr lang="en-US" altLang="ja-JP" sz="4000" b="1" dirty="0">
                <a:solidFill>
                  <a:srgbClr val="FFFFFF"/>
                </a:solidFill>
                <a:latin typeface="ＭＳ ゴシック" panose="020B0609070205080204" pitchFamily="49" charset="-128"/>
                <a:ea typeface="ＭＳ ゴシック" panose="020B0609070205080204" pitchFamily="49" charset="-128"/>
              </a:rPr>
              <a:t>AI </a:t>
            </a:r>
            <a:r>
              <a:rPr lang="ja-JP" altLang="en-US" sz="4000" b="1" dirty="0">
                <a:solidFill>
                  <a:srgbClr val="FFFFFF"/>
                </a:solidFill>
                <a:latin typeface="ＭＳ ゴシック" panose="020B0609070205080204" pitchFamily="49" charset="-128"/>
                <a:ea typeface="ＭＳ ゴシック" panose="020B0609070205080204" pitchFamily="49" charset="-128"/>
              </a:rPr>
              <a:t>のプログラム例</a:t>
            </a:r>
            <a:br>
              <a:rPr lang="en-US" altLang="ja-JP" sz="4000" b="1" dirty="0">
                <a:solidFill>
                  <a:srgbClr val="FFFFFF"/>
                </a:solidFill>
                <a:latin typeface="ＭＳ ゴシック" panose="020B0609070205080204" pitchFamily="49" charset="-128"/>
                <a:ea typeface="ＭＳ ゴシック" panose="020B0609070205080204" pitchFamily="49" charset="-128"/>
              </a:rPr>
            </a:b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44</a:t>
            </a:fld>
            <a:endParaRPr kumimoji="1" lang="ja-JP" altLang="en-US"/>
          </a:p>
        </p:txBody>
      </p:sp>
    </p:spTree>
    <p:extLst>
      <p:ext uri="{BB962C8B-B14F-4D97-AF65-F5344CB8AC3E}">
        <p14:creationId xmlns:p14="http://schemas.microsoft.com/office/powerpoint/2010/main" val="2928733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画像分類　「犬」か「猫」か？</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45</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人工知能が、画像分類を行う。与えられた画像が特定のカテゴリに属するかどうかを判定するもの。</a:t>
            </a:r>
            <a:endParaRPr lang="en-US" altLang="ja-JP" sz="2400" dirty="0"/>
          </a:p>
          <a:p>
            <a:pPr marL="0" indent="0">
              <a:buNone/>
            </a:pPr>
            <a:endParaRPr lang="en-US" altLang="ja-JP" sz="2400" dirty="0"/>
          </a:p>
        </p:txBody>
      </p:sp>
      <p:pic>
        <p:nvPicPr>
          <p:cNvPr id="5" name="図 4" descr="ノートパソコンの上に座っている猫&#10;&#10;自動的に生成された説明">
            <a:extLst>
              <a:ext uri="{FF2B5EF4-FFF2-40B4-BE49-F238E27FC236}">
                <a16:creationId xmlns:a16="http://schemas.microsoft.com/office/drawing/2014/main" id="{87372A20-CDEF-7ED4-0FA1-9BEEE17A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2344646"/>
            <a:ext cx="3949700" cy="2962275"/>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96ABACE-83E4-AB3E-4671-7DC958202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76" y="2344645"/>
            <a:ext cx="4443413" cy="2962275"/>
          </a:xfrm>
          <a:prstGeom prst="rect">
            <a:avLst/>
          </a:prstGeom>
        </p:spPr>
      </p:pic>
    </p:spTree>
    <p:extLst>
      <p:ext uri="{BB962C8B-B14F-4D97-AF65-F5344CB8AC3E}">
        <p14:creationId xmlns:p14="http://schemas.microsoft.com/office/powerpoint/2010/main" val="84808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BCEE0-3345-6805-37CE-26D00C249F09}"/>
              </a:ext>
            </a:extLst>
          </p:cNvPr>
          <p:cNvSpPr>
            <a:spLocks noGrp="1"/>
          </p:cNvSpPr>
          <p:nvPr>
            <p:ph type="title"/>
          </p:nvPr>
        </p:nvSpPr>
        <p:spPr/>
        <p:txBody>
          <a:bodyPr>
            <a:normAutofit fontScale="90000"/>
          </a:bodyPr>
          <a:lstStyle/>
          <a:p>
            <a:r>
              <a:rPr lang="ja-JP" altLang="en-US" dirty="0"/>
              <a:t>人工知能エンジニアのスキル</a:t>
            </a:r>
            <a:endParaRPr kumimoji="1" lang="ja-JP" altLang="en-US" dirty="0"/>
          </a:p>
        </p:txBody>
      </p:sp>
      <p:sp>
        <p:nvSpPr>
          <p:cNvPr id="3" name="コンテンツ プレースホルダー 2">
            <a:extLst>
              <a:ext uri="{FF2B5EF4-FFF2-40B4-BE49-F238E27FC236}">
                <a16:creationId xmlns:a16="http://schemas.microsoft.com/office/drawing/2014/main" id="{73064C93-387F-AE50-9EFF-A5F465C9C71F}"/>
              </a:ext>
            </a:extLst>
          </p:cNvPr>
          <p:cNvSpPr>
            <a:spLocks noGrp="1"/>
          </p:cNvSpPr>
          <p:nvPr>
            <p:ph idx="1"/>
          </p:nvPr>
        </p:nvSpPr>
        <p:spPr/>
        <p:txBody>
          <a:bodyPr>
            <a:normAutofit/>
          </a:bodyPr>
          <a:lstStyle/>
          <a:p>
            <a:pPr marL="0" indent="0">
              <a:buNone/>
            </a:pPr>
            <a:r>
              <a:rPr kumimoji="1" lang="ja-JP" altLang="en-US" sz="2400" dirty="0"/>
              <a:t>人工知能エンジニアは、</a:t>
            </a:r>
            <a:r>
              <a:rPr kumimoji="1" lang="ja-JP" altLang="en-US" sz="2400" b="1" dirty="0"/>
              <a:t>多様な幅広いスキル</a:t>
            </a:r>
            <a:r>
              <a:rPr kumimoji="1" lang="ja-JP" altLang="en-US" sz="2400" dirty="0"/>
              <a:t>を活用</a:t>
            </a:r>
            <a:endParaRPr kumimoji="1" lang="en-US" altLang="ja-JP" sz="2400" dirty="0"/>
          </a:p>
          <a:p>
            <a:r>
              <a:rPr kumimoji="1" lang="ja-JP" altLang="en-US" sz="2400" dirty="0"/>
              <a:t>機械学習、ディープラーニング（ニューラルネットワーク、</a:t>
            </a:r>
            <a:r>
              <a:rPr kumimoji="1" lang="en-US" altLang="ja-JP" sz="2400" dirty="0"/>
              <a:t>CNN</a:t>
            </a:r>
            <a:r>
              <a:rPr kumimoji="1" lang="ja-JP" altLang="en-US" sz="2400" dirty="0"/>
              <a:t>、</a:t>
            </a:r>
            <a:r>
              <a:rPr kumimoji="1" lang="en-US" altLang="ja-JP" sz="2400" dirty="0"/>
              <a:t>Transformer </a:t>
            </a:r>
            <a:r>
              <a:rPr kumimoji="1" lang="ja-JP" altLang="en-US" sz="2400" dirty="0"/>
              <a:t>など）</a:t>
            </a:r>
            <a:endParaRPr kumimoji="1" lang="en-US" altLang="ja-JP" sz="2400" dirty="0"/>
          </a:p>
          <a:p>
            <a:r>
              <a:rPr lang="ja-JP" altLang="en-US" sz="2400" dirty="0"/>
              <a:t>プログラミング（</a:t>
            </a:r>
            <a:r>
              <a:rPr lang="en-US" altLang="ja-JP" sz="2400" dirty="0"/>
              <a:t>Python</a:t>
            </a:r>
            <a:r>
              <a:rPr lang="ja-JP" altLang="en-US" sz="2400" dirty="0"/>
              <a:t>、関連スキル）</a:t>
            </a:r>
            <a:endParaRPr lang="en-US" altLang="ja-JP" sz="2400" dirty="0"/>
          </a:p>
          <a:p>
            <a:r>
              <a:rPr kumimoji="1" lang="ja-JP" altLang="en-US" sz="2400" dirty="0"/>
              <a:t>データの前処理や選別、データサイエンス</a:t>
            </a:r>
            <a:endParaRPr kumimoji="1" lang="en-US" altLang="ja-JP" sz="2400" dirty="0"/>
          </a:p>
          <a:p>
            <a:r>
              <a:rPr lang="ja-JP" altLang="en-US" sz="2400" dirty="0"/>
              <a:t>倫理的な理解（</a:t>
            </a:r>
            <a:r>
              <a:rPr lang="en-US" altLang="ja-JP" sz="2400" dirty="0"/>
              <a:t>AI</a:t>
            </a:r>
            <a:r>
              <a:rPr lang="ja-JP" altLang="en-US" sz="2400" dirty="0"/>
              <a:t>の社会への影響、プライバシーなど）</a:t>
            </a:r>
            <a:endParaRPr lang="en-US" altLang="ja-JP" sz="2400" dirty="0"/>
          </a:p>
          <a:p>
            <a:r>
              <a:rPr kumimoji="1" lang="ja-JP" altLang="en-US" sz="2400" dirty="0"/>
              <a:t>ソフトスキル（チームで働く能力、スケジュール管理能力、コミュニケーション力、説明力）</a:t>
            </a:r>
          </a:p>
        </p:txBody>
      </p:sp>
      <p:sp>
        <p:nvSpPr>
          <p:cNvPr id="4" name="スライド番号プレースホルダー 3">
            <a:extLst>
              <a:ext uri="{FF2B5EF4-FFF2-40B4-BE49-F238E27FC236}">
                <a16:creationId xmlns:a16="http://schemas.microsoft.com/office/drawing/2014/main" id="{182C6FF1-B466-E653-B8A5-6833B1B91AAD}"/>
              </a:ext>
            </a:extLst>
          </p:cNvPr>
          <p:cNvSpPr>
            <a:spLocks noGrp="1"/>
          </p:cNvSpPr>
          <p:nvPr>
            <p:ph type="sldNum" sz="quarter" idx="12"/>
          </p:nvPr>
        </p:nvSpPr>
        <p:spPr/>
        <p:txBody>
          <a:bodyPr/>
          <a:lstStyle/>
          <a:p>
            <a:fld id="{E7DD4950-D159-4EF1-90C3-DB06CAAE7C11}" type="slidenum">
              <a:rPr kumimoji="1" lang="ja-JP" altLang="en-US" smtClean="0"/>
              <a:t>46</a:t>
            </a:fld>
            <a:endParaRPr kumimoji="1" lang="ja-JP" altLang="en-US"/>
          </a:p>
        </p:txBody>
      </p:sp>
    </p:spTree>
    <p:extLst>
      <p:ext uri="{BB962C8B-B14F-4D97-AF65-F5344CB8AC3E}">
        <p14:creationId xmlns:p14="http://schemas.microsoft.com/office/powerpoint/2010/main" val="361438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5F84D-96C4-C7B7-FCFD-0C2CC9BD3C46}"/>
              </a:ext>
            </a:extLst>
          </p:cNvPr>
          <p:cNvSpPr>
            <a:spLocks noGrp="1"/>
          </p:cNvSpPr>
          <p:nvPr>
            <p:ph type="title"/>
          </p:nvPr>
        </p:nvSpPr>
        <p:spPr>
          <a:xfrm>
            <a:off x="465315" y="221838"/>
            <a:ext cx="8256653" cy="912956"/>
          </a:xfrm>
        </p:spPr>
        <p:txBody>
          <a:bodyPr>
            <a:normAutofit fontScale="90000"/>
          </a:bodyPr>
          <a:lstStyle/>
          <a:p>
            <a:r>
              <a:rPr kumimoji="1" lang="ja-JP" altLang="en-US" dirty="0"/>
              <a:t>人工知能を制作し実行するためのプログラミングスキル</a:t>
            </a:r>
          </a:p>
        </p:txBody>
      </p:sp>
      <p:sp>
        <p:nvSpPr>
          <p:cNvPr id="3" name="コンテンツ プレースホルダー 2">
            <a:extLst>
              <a:ext uri="{FF2B5EF4-FFF2-40B4-BE49-F238E27FC236}">
                <a16:creationId xmlns:a16="http://schemas.microsoft.com/office/drawing/2014/main" id="{843E49B9-88D7-F8F5-D054-0EED76D12DFB}"/>
              </a:ext>
            </a:extLst>
          </p:cNvPr>
          <p:cNvSpPr>
            <a:spLocks noGrp="1"/>
          </p:cNvSpPr>
          <p:nvPr>
            <p:ph idx="1"/>
          </p:nvPr>
        </p:nvSpPr>
        <p:spPr>
          <a:xfrm>
            <a:off x="465315" y="1259058"/>
            <a:ext cx="8415024" cy="4765505"/>
          </a:xfrm>
        </p:spPr>
        <p:txBody>
          <a:bodyPr>
            <a:noAutofit/>
          </a:bodyPr>
          <a:lstStyle/>
          <a:p>
            <a:pPr>
              <a:lnSpc>
                <a:spcPct val="100000"/>
              </a:lnSpc>
              <a:spcBef>
                <a:spcPts val="1200"/>
              </a:spcBef>
            </a:pPr>
            <a:r>
              <a:rPr lang="ja-JP" altLang="en-US" sz="2400" b="1" dirty="0">
                <a:solidFill>
                  <a:srgbClr val="FF0000"/>
                </a:solidFill>
              </a:rPr>
              <a:t>プログラミングは、基本を押さえる</a:t>
            </a:r>
            <a:r>
              <a:rPr lang="ja-JP" altLang="en-US" sz="2400" dirty="0">
                <a:solidFill>
                  <a:srgbClr val="FF0000"/>
                </a:solidFill>
              </a:rPr>
              <a:t>（パッケージ、オブジェクト生成、メソッド、変数、関数、</a:t>
            </a:r>
            <a:r>
              <a:rPr lang="en-US" altLang="ja-JP" sz="2400" dirty="0">
                <a:solidFill>
                  <a:srgbClr val="FF0000"/>
                </a:solidFill>
              </a:rPr>
              <a:t>if</a:t>
            </a:r>
            <a:r>
              <a:rPr lang="ja-JP" altLang="en-US" sz="2400" dirty="0">
                <a:solidFill>
                  <a:srgbClr val="FF0000"/>
                </a:solidFill>
              </a:rPr>
              <a:t>、</a:t>
            </a:r>
            <a:r>
              <a:rPr lang="en-US" altLang="ja-JP" sz="2400" dirty="0">
                <a:solidFill>
                  <a:srgbClr val="FF0000"/>
                </a:solidFill>
              </a:rPr>
              <a:t>for</a:t>
            </a:r>
            <a:r>
              <a:rPr lang="ja-JP" altLang="en-US" sz="2400" dirty="0">
                <a:solidFill>
                  <a:srgbClr val="FF0000"/>
                </a:solidFill>
              </a:rPr>
              <a:t>）</a:t>
            </a:r>
            <a:endParaRPr lang="en-US" altLang="ja-JP" sz="2400" dirty="0">
              <a:solidFill>
                <a:srgbClr val="FF0000"/>
              </a:solidFill>
            </a:endParaRPr>
          </a:p>
          <a:p>
            <a:pPr>
              <a:lnSpc>
                <a:spcPct val="100000"/>
              </a:lnSpc>
              <a:spcBef>
                <a:spcPts val="1200"/>
              </a:spcBef>
            </a:pPr>
            <a:r>
              <a:rPr lang="ja-JP" altLang="en-US" sz="2400" b="1" dirty="0">
                <a:solidFill>
                  <a:srgbClr val="FF0000"/>
                </a:solidFill>
              </a:rPr>
              <a:t>関連スキル</a:t>
            </a:r>
            <a:r>
              <a:rPr lang="ja-JP" altLang="en-US" sz="2400" dirty="0"/>
              <a:t>を</a:t>
            </a:r>
            <a:r>
              <a:rPr lang="ja-JP" altLang="en-US" sz="2400" dirty="0">
                <a:solidFill>
                  <a:srgbClr val="FF0000"/>
                </a:solidFill>
              </a:rPr>
              <a:t>必要に応じて自主的に学ぶ</a:t>
            </a:r>
            <a:endParaRPr lang="en-US" altLang="ja-JP" sz="2400" dirty="0">
              <a:solidFill>
                <a:srgbClr val="FF0000"/>
              </a:solidFill>
            </a:endParaRPr>
          </a:p>
          <a:p>
            <a:pPr lvl="1">
              <a:lnSpc>
                <a:spcPct val="100000"/>
              </a:lnSpc>
            </a:pPr>
            <a:r>
              <a:rPr lang="ja-JP" altLang="en-US" sz="2000" b="1" dirty="0"/>
              <a:t>システムデザイン</a:t>
            </a:r>
            <a:r>
              <a:rPr lang="en-US" altLang="ja-JP" sz="2000" dirty="0"/>
              <a:t>: </a:t>
            </a:r>
            <a:r>
              <a:rPr lang="ja-JP" altLang="en-US" sz="2000" dirty="0"/>
              <a:t>ソフトウェアのアーキテクチャと設計</a:t>
            </a:r>
            <a:endParaRPr lang="en-US" altLang="ja-JP" sz="2000" dirty="0"/>
          </a:p>
          <a:p>
            <a:pPr lvl="1">
              <a:lnSpc>
                <a:spcPct val="100000"/>
              </a:lnSpc>
            </a:pPr>
            <a:r>
              <a:rPr lang="ja-JP" altLang="en-US" sz="2000" b="1" dirty="0"/>
              <a:t>試作とテスト</a:t>
            </a:r>
            <a:r>
              <a:rPr lang="en-US" altLang="ja-JP" sz="2000" dirty="0"/>
              <a:t>: </a:t>
            </a:r>
            <a:r>
              <a:rPr lang="ja-JP" altLang="en-US" sz="2000" dirty="0"/>
              <a:t>コードが意図した通りに動作することを確認。テスト駆動開発（</a:t>
            </a:r>
            <a:r>
              <a:rPr lang="en-US" altLang="ja-JP" sz="2000" dirty="0"/>
              <a:t>TDD</a:t>
            </a:r>
            <a:r>
              <a:rPr lang="ja-JP" altLang="en-US" sz="2000" dirty="0"/>
              <a:t>）など。</a:t>
            </a:r>
          </a:p>
          <a:p>
            <a:pPr lvl="1">
              <a:lnSpc>
                <a:spcPct val="100000"/>
              </a:lnSpc>
            </a:pPr>
            <a:r>
              <a:rPr lang="ja-JP" altLang="en-US" sz="2000" b="1" dirty="0"/>
              <a:t>バージョン管理</a:t>
            </a:r>
            <a:r>
              <a:rPr lang="en-US" altLang="ja-JP" sz="2000" dirty="0"/>
              <a:t>: git</a:t>
            </a:r>
            <a:r>
              <a:rPr lang="ja-JP" altLang="en-US" sz="2000" dirty="0"/>
              <a:t>のようなバージョン管理ツールで、プログラムの変更履歴を管理。</a:t>
            </a:r>
          </a:p>
          <a:p>
            <a:pPr lvl="1">
              <a:lnSpc>
                <a:spcPct val="100000"/>
              </a:lnSpc>
            </a:pPr>
            <a:r>
              <a:rPr lang="ja-JP" altLang="en-US" sz="2000" b="1" dirty="0"/>
              <a:t>クラウドの活用</a:t>
            </a:r>
            <a:r>
              <a:rPr lang="en-US" altLang="ja-JP" sz="2000" dirty="0"/>
              <a:t>: AWS</a:t>
            </a:r>
            <a:r>
              <a:rPr lang="ja-JP" altLang="en-US" sz="2000" dirty="0"/>
              <a:t>などのクラウドサービスを利用。アプリケーションのデプロイ。</a:t>
            </a:r>
          </a:p>
          <a:p>
            <a:pPr lvl="1">
              <a:lnSpc>
                <a:spcPct val="100000"/>
              </a:lnSpc>
            </a:pPr>
            <a:r>
              <a:rPr lang="ja-JP" altLang="en-US" sz="2000" b="1" dirty="0"/>
              <a:t>データベース管理</a:t>
            </a:r>
            <a:r>
              <a:rPr lang="en-US" altLang="ja-JP" sz="2000" dirty="0"/>
              <a:t>: SQL</a:t>
            </a:r>
            <a:r>
              <a:rPr lang="ja-JP" altLang="en-US" sz="2000" dirty="0"/>
              <a:t>などのデータベース言語。</a:t>
            </a:r>
          </a:p>
          <a:p>
            <a:pPr lvl="1">
              <a:lnSpc>
                <a:spcPct val="100000"/>
              </a:lnSpc>
            </a:pPr>
            <a:r>
              <a:rPr lang="ja-JP" altLang="en-US" sz="2000" b="1" dirty="0"/>
              <a:t>高速数値計算</a:t>
            </a:r>
            <a:r>
              <a:rPr lang="en-US" altLang="ja-JP" sz="2000" dirty="0"/>
              <a:t>: NumPy</a:t>
            </a:r>
            <a:r>
              <a:rPr lang="ja-JP" altLang="en-US" sz="2000" dirty="0"/>
              <a:t>や</a:t>
            </a:r>
            <a:r>
              <a:rPr lang="en-US" altLang="ja-JP" sz="2000" dirty="0"/>
              <a:t>Pandas</a:t>
            </a:r>
            <a:r>
              <a:rPr lang="ja-JP" altLang="en-US" sz="2000" dirty="0"/>
              <a:t>のようなライブラリを使って、大量のデータを効率的に処理。</a:t>
            </a:r>
          </a:p>
          <a:p>
            <a:pPr lvl="1">
              <a:lnSpc>
                <a:spcPct val="100000"/>
              </a:lnSpc>
            </a:pPr>
            <a:r>
              <a:rPr lang="ja-JP" altLang="en-US" sz="2000" b="1" dirty="0"/>
              <a:t>ビッグデータ処理</a:t>
            </a:r>
            <a:r>
              <a:rPr lang="en-US" altLang="ja-JP" sz="2000" dirty="0"/>
              <a:t>:</a:t>
            </a:r>
            <a:r>
              <a:rPr lang="ja-JP" altLang="en-US" sz="2000" dirty="0"/>
              <a:t>大規模なデータセットを扱う</a:t>
            </a:r>
            <a:r>
              <a:rPr lang="en-US" altLang="ja-JP" sz="2000" dirty="0"/>
              <a:t>Hadoop</a:t>
            </a:r>
            <a:r>
              <a:rPr lang="ja-JP" altLang="en-US" sz="2000" dirty="0"/>
              <a:t>や</a:t>
            </a:r>
            <a:r>
              <a:rPr lang="en-US" altLang="ja-JP" sz="2000" dirty="0"/>
              <a:t>Spark</a:t>
            </a:r>
            <a:r>
              <a:rPr lang="ja-JP" altLang="en-US" sz="2000" dirty="0"/>
              <a:t>など。</a:t>
            </a:r>
          </a:p>
        </p:txBody>
      </p:sp>
      <p:sp>
        <p:nvSpPr>
          <p:cNvPr id="4" name="スライド番号プレースホルダー 3">
            <a:extLst>
              <a:ext uri="{FF2B5EF4-FFF2-40B4-BE49-F238E27FC236}">
                <a16:creationId xmlns:a16="http://schemas.microsoft.com/office/drawing/2014/main" id="{F0393E8A-3477-5F21-3D1C-F3FEC92F139C}"/>
              </a:ext>
            </a:extLst>
          </p:cNvPr>
          <p:cNvSpPr>
            <a:spLocks noGrp="1"/>
          </p:cNvSpPr>
          <p:nvPr>
            <p:ph type="sldNum" sz="quarter" idx="12"/>
          </p:nvPr>
        </p:nvSpPr>
        <p:spPr/>
        <p:txBody>
          <a:bodyPr/>
          <a:lstStyle/>
          <a:p>
            <a:fld id="{E7DD4950-D159-4EF1-90C3-DB06CAAE7C11}" type="slidenum">
              <a:rPr kumimoji="1" lang="ja-JP" altLang="en-US" smtClean="0"/>
              <a:t>47</a:t>
            </a:fld>
            <a:endParaRPr kumimoji="1" lang="ja-JP" altLang="en-US"/>
          </a:p>
        </p:txBody>
      </p:sp>
    </p:spTree>
    <p:extLst>
      <p:ext uri="{BB962C8B-B14F-4D97-AF65-F5344CB8AC3E}">
        <p14:creationId xmlns:p14="http://schemas.microsoft.com/office/powerpoint/2010/main" val="2892805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20701-BD0D-0906-7B1B-8A9A4542CE21}"/>
              </a:ext>
            </a:extLst>
          </p:cNvPr>
          <p:cNvSpPr>
            <a:spLocks noGrp="1"/>
          </p:cNvSpPr>
          <p:nvPr>
            <p:ph type="title"/>
          </p:nvPr>
        </p:nvSpPr>
        <p:spPr/>
        <p:txBody>
          <a:bodyPr>
            <a:normAutofit fontScale="90000"/>
          </a:bodyPr>
          <a:lstStyle/>
          <a:p>
            <a:r>
              <a:rPr kumimoji="1" lang="ja-JP" altLang="en-US" dirty="0"/>
              <a:t>人工知能プログラムの構成</a:t>
            </a:r>
          </a:p>
        </p:txBody>
      </p:sp>
      <p:sp>
        <p:nvSpPr>
          <p:cNvPr id="3" name="コンテンツ プレースホルダー 2">
            <a:extLst>
              <a:ext uri="{FF2B5EF4-FFF2-40B4-BE49-F238E27FC236}">
                <a16:creationId xmlns:a16="http://schemas.microsoft.com/office/drawing/2014/main" id="{AC3E77DB-53D4-B1AA-23BB-47408CA17908}"/>
              </a:ext>
            </a:extLst>
          </p:cNvPr>
          <p:cNvSpPr>
            <a:spLocks noGrp="1"/>
          </p:cNvSpPr>
          <p:nvPr>
            <p:ph idx="1"/>
          </p:nvPr>
        </p:nvSpPr>
        <p:spPr/>
        <p:txBody>
          <a:bodyPr/>
          <a:lstStyle/>
          <a:p>
            <a:pPr marL="514350" indent="-514350">
              <a:buFont typeface="+mj-lt"/>
              <a:buAutoNum type="arabicPeriod"/>
            </a:pPr>
            <a:r>
              <a:rPr lang="ja-JP" altLang="en-US" sz="2400" dirty="0"/>
              <a:t>学習データ</a:t>
            </a:r>
            <a:r>
              <a:rPr kumimoji="1" lang="ja-JP" altLang="en-US" sz="2400" dirty="0"/>
              <a:t>の読み込みと前処理</a:t>
            </a:r>
          </a:p>
          <a:p>
            <a:pPr marL="514350" indent="-514350">
              <a:buFont typeface="+mj-lt"/>
              <a:buAutoNum type="arabicPeriod"/>
            </a:pPr>
            <a:r>
              <a:rPr kumimoji="1" lang="ja-JP" altLang="en-US" sz="2400" dirty="0"/>
              <a:t>モデルの構築</a:t>
            </a:r>
          </a:p>
          <a:p>
            <a:pPr marL="514350" indent="-514350">
              <a:buFont typeface="+mj-lt"/>
              <a:buAutoNum type="arabicPeriod"/>
            </a:pPr>
            <a:r>
              <a:rPr kumimoji="1" lang="ja-JP" altLang="en-US" sz="2400" dirty="0"/>
              <a:t>モデルのコンパイル</a:t>
            </a:r>
          </a:p>
          <a:p>
            <a:pPr marL="514350" indent="-514350">
              <a:buFont typeface="+mj-lt"/>
              <a:buAutoNum type="arabicPeriod"/>
            </a:pPr>
            <a:r>
              <a:rPr kumimoji="1" lang="ja-JP" altLang="en-US" sz="2400" dirty="0"/>
              <a:t>学習</a:t>
            </a:r>
          </a:p>
          <a:p>
            <a:pPr marL="514350" indent="-514350">
              <a:buFont typeface="+mj-lt"/>
              <a:buAutoNum type="arabicPeriod"/>
            </a:pPr>
            <a:r>
              <a:rPr kumimoji="1" lang="ja-JP" altLang="en-US" sz="2400" dirty="0"/>
              <a:t>モデルの検証</a:t>
            </a:r>
          </a:p>
          <a:p>
            <a:pPr marL="514350" indent="-514350">
              <a:buFont typeface="+mj-lt"/>
              <a:buAutoNum type="arabicPeriod"/>
            </a:pPr>
            <a:r>
              <a:rPr lang="ja-JP" altLang="en-US" sz="2400" dirty="0"/>
              <a:t>タスク（人工知能に本来させたい処理）</a:t>
            </a:r>
            <a:r>
              <a:rPr kumimoji="1" lang="ja-JP" altLang="en-US" sz="2400" dirty="0"/>
              <a:t>の実行</a:t>
            </a:r>
            <a:endParaRPr kumimoji="1" lang="ja-JP" altLang="en-US" dirty="0"/>
          </a:p>
        </p:txBody>
      </p:sp>
      <p:sp>
        <p:nvSpPr>
          <p:cNvPr id="4" name="スライド番号プレースホルダー 3">
            <a:extLst>
              <a:ext uri="{FF2B5EF4-FFF2-40B4-BE49-F238E27FC236}">
                <a16:creationId xmlns:a16="http://schemas.microsoft.com/office/drawing/2014/main" id="{8FD616F6-5381-C586-0879-3237EDF6701F}"/>
              </a:ext>
            </a:extLst>
          </p:cNvPr>
          <p:cNvSpPr>
            <a:spLocks noGrp="1"/>
          </p:cNvSpPr>
          <p:nvPr>
            <p:ph type="sldNum" sz="quarter" idx="12"/>
          </p:nvPr>
        </p:nvSpPr>
        <p:spPr/>
        <p:txBody>
          <a:bodyPr/>
          <a:lstStyle/>
          <a:p>
            <a:fld id="{E7DD4950-D159-4EF1-90C3-DB06CAAE7C11}" type="slidenum">
              <a:rPr kumimoji="1" lang="ja-JP" altLang="en-US" smtClean="0"/>
              <a:t>48</a:t>
            </a:fld>
            <a:endParaRPr kumimoji="1" lang="ja-JP" altLang="en-US"/>
          </a:p>
        </p:txBody>
      </p:sp>
    </p:spTree>
    <p:extLst>
      <p:ext uri="{BB962C8B-B14F-4D97-AF65-F5344CB8AC3E}">
        <p14:creationId xmlns:p14="http://schemas.microsoft.com/office/powerpoint/2010/main" val="3884562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3C297-68B7-D19A-200A-EA162252A0C2}"/>
              </a:ext>
            </a:extLst>
          </p:cNvPr>
          <p:cNvSpPr>
            <a:spLocks noGrp="1"/>
          </p:cNvSpPr>
          <p:nvPr>
            <p:ph type="title"/>
          </p:nvPr>
        </p:nvSpPr>
        <p:spPr>
          <a:xfrm>
            <a:off x="465315" y="221838"/>
            <a:ext cx="8256653" cy="1124710"/>
          </a:xfrm>
        </p:spPr>
        <p:txBody>
          <a:bodyPr/>
          <a:lstStyle/>
          <a:p>
            <a:r>
              <a:rPr kumimoji="1" lang="ja-JP" altLang="en-US" dirty="0"/>
              <a:t>「犬」か「猫」かの判別のために</a:t>
            </a:r>
            <a:br>
              <a:rPr kumimoji="1" lang="en-US" altLang="ja-JP" dirty="0"/>
            </a:br>
            <a:r>
              <a:rPr lang="ja-JP" altLang="en-US" dirty="0"/>
              <a:t>学習データを用いる</a:t>
            </a:r>
            <a:endParaRPr kumimoji="1" lang="ja-JP" altLang="en-US" dirty="0"/>
          </a:p>
        </p:txBody>
      </p:sp>
      <p:sp>
        <p:nvSpPr>
          <p:cNvPr id="3" name="スライド番号プレースホルダー 2">
            <a:extLst>
              <a:ext uri="{FF2B5EF4-FFF2-40B4-BE49-F238E27FC236}">
                <a16:creationId xmlns:a16="http://schemas.microsoft.com/office/drawing/2014/main" id="{BF94B286-076C-6F37-173F-93AE6B524B47}"/>
              </a:ext>
            </a:extLst>
          </p:cNvPr>
          <p:cNvSpPr>
            <a:spLocks noGrp="1"/>
          </p:cNvSpPr>
          <p:nvPr>
            <p:ph type="sldNum" sz="quarter" idx="12"/>
          </p:nvPr>
        </p:nvSpPr>
        <p:spPr/>
        <p:txBody>
          <a:bodyPr/>
          <a:lstStyle/>
          <a:p>
            <a:fld id="{E7DD4950-D159-4EF1-90C3-DB06CAAE7C11}" type="slidenum">
              <a:rPr kumimoji="1" lang="ja-JP" altLang="en-US" smtClean="0"/>
              <a:t>49</a:t>
            </a:fld>
            <a:endParaRPr kumimoji="1" lang="ja-JP" altLang="en-US"/>
          </a:p>
        </p:txBody>
      </p:sp>
      <p:sp>
        <p:nvSpPr>
          <p:cNvPr id="4" name="テキスト ボックス 3">
            <a:extLst>
              <a:ext uri="{FF2B5EF4-FFF2-40B4-BE49-F238E27FC236}">
                <a16:creationId xmlns:a16="http://schemas.microsoft.com/office/drawing/2014/main" id="{E6E25BD6-29BB-DED3-C97A-1C367ED2E4B1}"/>
              </a:ext>
            </a:extLst>
          </p:cNvPr>
          <p:cNvSpPr txBox="1"/>
          <p:nvPr/>
        </p:nvSpPr>
        <p:spPr>
          <a:xfrm>
            <a:off x="2128635" y="4945419"/>
            <a:ext cx="4422522" cy="707886"/>
          </a:xfrm>
          <a:prstGeom prst="rect">
            <a:avLst/>
          </a:prstGeom>
          <a:noFill/>
        </p:spPr>
        <p:txBody>
          <a:bodyPr wrap="square" rtlCol="0">
            <a:spAutoFit/>
          </a:bodyPr>
          <a:lstStyle/>
          <a:p>
            <a:r>
              <a:rPr kumimoji="1" lang="ja-JP" altLang="en-US" sz="2000" dirty="0"/>
              <a:t>１７６の犬画像と１８３の猫画像で</a:t>
            </a:r>
            <a:endParaRPr kumimoji="1" lang="en-US" altLang="ja-JP" sz="2000" dirty="0"/>
          </a:p>
          <a:p>
            <a:r>
              <a:rPr kumimoji="1" lang="ja-JP" altLang="en-US" sz="2000" dirty="0"/>
              <a:t>人工知能が学習</a:t>
            </a:r>
          </a:p>
        </p:txBody>
      </p:sp>
      <p:pic>
        <p:nvPicPr>
          <p:cNvPr id="5" name="図 4">
            <a:extLst>
              <a:ext uri="{FF2B5EF4-FFF2-40B4-BE49-F238E27FC236}">
                <a16:creationId xmlns:a16="http://schemas.microsoft.com/office/drawing/2014/main" id="{6F6DCA70-9040-BF7A-2CDA-EDB3FFD90E25}"/>
              </a:ext>
            </a:extLst>
          </p:cNvPr>
          <p:cNvPicPr>
            <a:picLocks noChangeAspect="1"/>
          </p:cNvPicPr>
          <p:nvPr/>
        </p:nvPicPr>
        <p:blipFill>
          <a:blip r:embed="rId2"/>
          <a:stretch>
            <a:fillRect/>
          </a:stretch>
        </p:blipFill>
        <p:spPr>
          <a:xfrm>
            <a:off x="0" y="1791222"/>
            <a:ext cx="4171167" cy="2752847"/>
          </a:xfrm>
          <a:prstGeom prst="rect">
            <a:avLst/>
          </a:prstGeom>
        </p:spPr>
      </p:pic>
      <p:pic>
        <p:nvPicPr>
          <p:cNvPr id="6" name="図 5">
            <a:extLst>
              <a:ext uri="{FF2B5EF4-FFF2-40B4-BE49-F238E27FC236}">
                <a16:creationId xmlns:a16="http://schemas.microsoft.com/office/drawing/2014/main" id="{9BA10ABE-EACE-8DE9-4806-2B340F50FB76}"/>
              </a:ext>
            </a:extLst>
          </p:cNvPr>
          <p:cNvPicPr>
            <a:picLocks noChangeAspect="1"/>
          </p:cNvPicPr>
          <p:nvPr/>
        </p:nvPicPr>
        <p:blipFill>
          <a:blip r:embed="rId3"/>
          <a:stretch>
            <a:fillRect/>
          </a:stretch>
        </p:blipFill>
        <p:spPr>
          <a:xfrm>
            <a:off x="4693280" y="1669364"/>
            <a:ext cx="4450720" cy="2831381"/>
          </a:xfrm>
          <a:prstGeom prst="rect">
            <a:avLst/>
          </a:prstGeom>
        </p:spPr>
      </p:pic>
      <p:sp>
        <p:nvSpPr>
          <p:cNvPr id="8" name="テキスト ボックス 7">
            <a:extLst>
              <a:ext uri="{FF2B5EF4-FFF2-40B4-BE49-F238E27FC236}">
                <a16:creationId xmlns:a16="http://schemas.microsoft.com/office/drawing/2014/main" id="{4B3410E2-B5D6-F29D-16A7-E697A2DE7B27}"/>
              </a:ext>
            </a:extLst>
          </p:cNvPr>
          <p:cNvSpPr txBox="1"/>
          <p:nvPr/>
        </p:nvSpPr>
        <p:spPr>
          <a:xfrm>
            <a:off x="769606" y="5857522"/>
            <a:ext cx="7140580" cy="830997"/>
          </a:xfrm>
          <a:prstGeom prst="rect">
            <a:avLst/>
          </a:prstGeom>
          <a:noFill/>
        </p:spPr>
        <p:txBody>
          <a:bodyPr wrap="square">
            <a:spAutoFit/>
          </a:bodyPr>
          <a:lstStyle/>
          <a:p>
            <a:r>
              <a:rPr lang="ja-JP" altLang="en-US" sz="2400" b="1" dirty="0"/>
              <a:t>人工知能エンジニアは「データから新しい価値を創造できる能力」を持つ</a:t>
            </a:r>
            <a:endParaRPr lang="ja-JP" altLang="en-US" sz="2400" dirty="0"/>
          </a:p>
        </p:txBody>
      </p:sp>
    </p:spTree>
    <p:extLst>
      <p:ext uri="{BB962C8B-B14F-4D97-AF65-F5344CB8AC3E}">
        <p14:creationId xmlns:p14="http://schemas.microsoft.com/office/powerpoint/2010/main" val="301085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normAutofit fontScale="90000"/>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fld id="{E7DD4950-D159-4EF1-90C3-DB06CAAE7C11}"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r>
              <a:rPr kumimoji="1" lang="ja-JP" altLang="en-US" dirty="0"/>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r>
              <a:rPr kumimoji="1" lang="ja-JP" altLang="en-US" dirty="0"/>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algn="ctr"/>
            <a:r>
              <a:rPr kumimoji="1" lang="ja-JP" altLang="en-US" dirty="0"/>
              <a:t>物体検出、指定されたキーワードは</a:t>
            </a:r>
            <a:endParaRPr kumimoji="1" lang="en-US" altLang="ja-JP" dirty="0"/>
          </a:p>
          <a:p>
            <a:pPr algn="ctr"/>
            <a:r>
              <a:rPr kumimoji="1" lang="en-US" altLang="ja-JP" dirty="0"/>
              <a:t>AI</a:t>
            </a:r>
            <a:r>
              <a:rPr kumimoji="1" lang="ja-JP" altLang="en-US" dirty="0"/>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r>
              <a:rPr kumimoji="1" lang="ja-JP" altLang="en-US" dirty="0"/>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r>
              <a:rPr kumimoji="1" lang="ja-JP" altLang="en-US" dirty="0"/>
              <a:t>テキスト検出</a:t>
            </a:r>
          </a:p>
        </p:txBody>
      </p:sp>
    </p:spTree>
    <p:extLst>
      <p:ext uri="{BB962C8B-B14F-4D97-AF65-F5344CB8AC3E}">
        <p14:creationId xmlns:p14="http://schemas.microsoft.com/office/powerpoint/2010/main" val="819941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332088"/>
            <a:ext cx="4939868" cy="1286160"/>
          </a:xfrm>
        </p:spPr>
        <p:txBody>
          <a:bodyPr anchor="b">
            <a:normAutofit fontScale="90000"/>
          </a:bodyPr>
          <a:lstStyle/>
          <a:p>
            <a:pPr algn="l"/>
            <a:r>
              <a:rPr lang="ja-JP" altLang="en-US" dirty="0"/>
              <a:t>演習</a:t>
            </a:r>
            <a:br>
              <a:rPr lang="en-US" altLang="ja-JP" dirty="0"/>
            </a:br>
            <a:r>
              <a:rPr lang="ja-JP" altLang="en-US" b="1" dirty="0"/>
              <a:t>カラー写真の犬と猫の分類</a:t>
            </a:r>
          </a:p>
        </p:txBody>
      </p:sp>
      <p:sp>
        <p:nvSpPr>
          <p:cNvPr id="3" name="コンテンツ プレースホルダー 2"/>
          <p:cNvSpPr>
            <a:spLocks noGrp="1"/>
          </p:cNvSpPr>
          <p:nvPr>
            <p:ph idx="1"/>
          </p:nvPr>
        </p:nvSpPr>
        <p:spPr>
          <a:xfrm>
            <a:off x="3724073" y="1775461"/>
            <a:ext cx="4939867" cy="4878002"/>
          </a:xfrm>
        </p:spPr>
        <p:txBody>
          <a:bodyPr>
            <a:normAutofit fontScale="92500" lnSpcReduction="100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①プログラムを実行</a:t>
            </a:r>
            <a:endParaRPr lang="en-US" altLang="ja-JP" sz="2400" b="1" dirty="0"/>
          </a:p>
          <a:p>
            <a:pPr marL="0" indent="0">
              <a:spcAft>
                <a:spcPts val="600"/>
              </a:spcAft>
              <a:buNone/>
            </a:pPr>
            <a:r>
              <a:rPr lang="ja-JP" altLang="en-US" sz="2400" b="1" dirty="0"/>
              <a:t>②ソースコードの確認</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dirty="0"/>
              <a:t>人工知能プログラムの構成：１．学習データの読み込みと前処理、２．モデルの構築、３．モデルのコンパイル、４．学習、５．モデルの検証、６．タスクの実行</a:t>
            </a:r>
          </a:p>
          <a:p>
            <a:pPr>
              <a:spcAft>
                <a:spcPts val="600"/>
              </a:spcAft>
            </a:pPr>
            <a:r>
              <a:rPr lang="ja-JP" altLang="en-US" sz="2400" dirty="0"/>
              <a:t>プログラミングの基本：パッケージ、オブジェクト生成、メソッド、変数、関数、</a:t>
            </a:r>
            <a:r>
              <a:rPr lang="en-US" altLang="ja-JP" sz="2400" dirty="0"/>
              <a:t>if</a:t>
            </a:r>
            <a:r>
              <a:rPr lang="ja-JP" altLang="en-US" sz="2400" dirty="0"/>
              <a:t>、</a:t>
            </a:r>
            <a:r>
              <a:rPr lang="en-US" altLang="ja-JP" sz="2400" dirty="0"/>
              <a:t>for</a:t>
            </a:r>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50</a:t>
            </a:fld>
            <a:endParaRPr lang="ja-JP" altLang="en-US" sz="2400" dirty="0"/>
          </a:p>
        </p:txBody>
      </p:sp>
    </p:spTree>
    <p:extLst>
      <p:ext uri="{BB962C8B-B14F-4D97-AF65-F5344CB8AC3E}">
        <p14:creationId xmlns:p14="http://schemas.microsoft.com/office/powerpoint/2010/main" val="3082850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3A15F-1911-E622-CF4C-87FCD65CE9CB}"/>
              </a:ext>
            </a:extLst>
          </p:cNvPr>
          <p:cNvSpPr>
            <a:spLocks noGrp="1"/>
          </p:cNvSpPr>
          <p:nvPr>
            <p:ph type="title"/>
          </p:nvPr>
        </p:nvSpPr>
        <p:spPr/>
        <p:txBody>
          <a:bodyPr>
            <a:normAutofit fontScale="90000"/>
          </a:bodyPr>
          <a:lstStyle/>
          <a:p>
            <a:r>
              <a:rPr kumimoji="1" lang="ja-JP" altLang="en-US" dirty="0"/>
              <a:t>この演習を実施するための前準備</a:t>
            </a:r>
          </a:p>
        </p:txBody>
      </p:sp>
      <p:sp>
        <p:nvSpPr>
          <p:cNvPr id="3" name="コンテンツ プレースホルダー 2">
            <a:extLst>
              <a:ext uri="{FF2B5EF4-FFF2-40B4-BE49-F238E27FC236}">
                <a16:creationId xmlns:a16="http://schemas.microsoft.com/office/drawing/2014/main" id="{0C13FA77-A4C2-0F6A-A60D-380606F900F1}"/>
              </a:ext>
            </a:extLst>
          </p:cNvPr>
          <p:cNvSpPr>
            <a:spLocks noGrp="1"/>
          </p:cNvSpPr>
          <p:nvPr>
            <p:ph idx="1"/>
          </p:nvPr>
        </p:nvSpPr>
        <p:spPr>
          <a:xfrm>
            <a:off x="50489" y="779134"/>
            <a:ext cx="9054242" cy="5397829"/>
          </a:xfrm>
        </p:spPr>
        <p:txBody>
          <a:bodyPr>
            <a:noAutofit/>
          </a:bodyPr>
          <a:lstStyle/>
          <a:p>
            <a:pPr marL="0" indent="0">
              <a:spcBef>
                <a:spcPts val="0"/>
              </a:spcBef>
              <a:buNone/>
            </a:pPr>
            <a:r>
              <a:rPr kumimoji="1" lang="ja-JP" altLang="en-US" sz="1800" dirty="0"/>
              <a:t>１．</a:t>
            </a:r>
            <a:r>
              <a:rPr kumimoji="1" lang="en-US" altLang="ja-JP" sz="1800" dirty="0"/>
              <a:t>Python </a:t>
            </a:r>
            <a:r>
              <a:rPr kumimoji="1" lang="ja-JP" altLang="en-US" sz="1800" dirty="0"/>
              <a:t>のインストール</a:t>
            </a:r>
          </a:p>
          <a:p>
            <a:pPr marL="0" indent="0">
              <a:spcBef>
                <a:spcPts val="0"/>
              </a:spcBef>
              <a:buNone/>
            </a:pPr>
            <a:r>
              <a:rPr kumimoji="1" lang="ja-JP" altLang="en-US" sz="1800" dirty="0"/>
              <a:t>２．コマンドプロンプトを管理者として実行し、次のコマンドを実行</a:t>
            </a:r>
          </a:p>
          <a:p>
            <a:pPr marL="0" indent="0">
              <a:spcBef>
                <a:spcPts val="0"/>
              </a:spcBef>
              <a:buNone/>
            </a:pPr>
            <a:r>
              <a:rPr kumimoji="1" lang="en-US" altLang="ja-JP" sz="1800" dirty="0"/>
              <a:t>python -m pip install -U pip </a:t>
            </a:r>
            <a:r>
              <a:rPr kumimoji="1" lang="en-US" altLang="ja-JP" sz="1800" dirty="0" err="1"/>
              <a:t>setuptools</a:t>
            </a:r>
            <a:r>
              <a:rPr kumimoji="1" lang="en-US" altLang="ja-JP" sz="1800" dirty="0"/>
              <a:t> </a:t>
            </a:r>
          </a:p>
          <a:p>
            <a:pPr marL="0" indent="0">
              <a:spcBef>
                <a:spcPts val="0"/>
              </a:spcBef>
              <a:buNone/>
            </a:pPr>
            <a:r>
              <a:rPr kumimoji="1" lang="en-US" altLang="ja-JP" sz="1800" dirty="0"/>
              <a:t>python -m pip install -U </a:t>
            </a:r>
            <a:r>
              <a:rPr kumimoji="1" lang="en-US" altLang="ja-JP" sz="1800" dirty="0" err="1"/>
              <a:t>jupyterlab</a:t>
            </a:r>
            <a:r>
              <a:rPr kumimoji="1" lang="en-US" altLang="ja-JP" sz="1800" dirty="0"/>
              <a:t> </a:t>
            </a:r>
            <a:r>
              <a:rPr kumimoji="1" lang="en-US" altLang="ja-JP" sz="1800" dirty="0" err="1"/>
              <a:t>jupyter</a:t>
            </a:r>
            <a:r>
              <a:rPr kumimoji="1" lang="en-US" altLang="ja-JP" sz="1800" dirty="0"/>
              <a:t> </a:t>
            </a:r>
            <a:r>
              <a:rPr kumimoji="1" lang="en-US" altLang="ja-JP" sz="1800" dirty="0" err="1"/>
              <a:t>jupyter</a:t>
            </a:r>
            <a:r>
              <a:rPr kumimoji="1" lang="en-US" altLang="ja-JP" sz="1800" dirty="0"/>
              <a:t>-console </a:t>
            </a:r>
            <a:r>
              <a:rPr kumimoji="1" lang="en-US" altLang="ja-JP" sz="1800" dirty="0" err="1"/>
              <a:t>jupytext</a:t>
            </a:r>
            <a:r>
              <a:rPr kumimoji="1" lang="en-US" altLang="ja-JP" sz="1800" dirty="0"/>
              <a:t> PyQt5 </a:t>
            </a:r>
            <a:r>
              <a:rPr kumimoji="1" lang="en-US" altLang="ja-JP" sz="1800" dirty="0" err="1"/>
              <a:t>nteract_on_jupyter</a:t>
            </a:r>
            <a:r>
              <a:rPr kumimoji="1" lang="en-US" altLang="ja-JP" sz="1800" dirty="0"/>
              <a:t> </a:t>
            </a:r>
            <a:r>
              <a:rPr kumimoji="1" lang="en-US" altLang="ja-JP" sz="1800" dirty="0" err="1"/>
              <a:t>spyder</a:t>
            </a:r>
            <a:endParaRPr kumimoji="1" lang="en-US" altLang="ja-JP" sz="1800" dirty="0"/>
          </a:p>
          <a:p>
            <a:pPr marL="0" indent="0">
              <a:spcBef>
                <a:spcPts val="0"/>
              </a:spcBef>
              <a:buNone/>
            </a:pPr>
            <a:r>
              <a:rPr kumimoji="1" lang="en-US" altLang="ja-JP" sz="1800" dirty="0"/>
              <a:t>python -m pip install -U </a:t>
            </a:r>
            <a:r>
              <a:rPr kumimoji="1" lang="en-US" altLang="ja-JP" sz="1800" dirty="0" err="1"/>
              <a:t>PythonTurtle</a:t>
            </a:r>
            <a:endParaRPr kumimoji="1" lang="en-US" altLang="ja-JP" sz="1800" dirty="0"/>
          </a:p>
          <a:p>
            <a:pPr marL="0" indent="0">
              <a:spcBef>
                <a:spcPts val="0"/>
              </a:spcBef>
              <a:buNone/>
            </a:pPr>
            <a:r>
              <a:rPr lang="en-US" altLang="ja-JP" sz="1800" dirty="0"/>
              <a:t>python -m pip install </a:t>
            </a:r>
            <a:r>
              <a:rPr lang="en-US" altLang="ja-JP" sz="1800" dirty="0" err="1"/>
              <a:t>tensorflow</a:t>
            </a:r>
            <a:r>
              <a:rPr lang="en-US" altLang="ja-JP" sz="1800" dirty="0"/>
              <a:t>==2.10.1 pillow matplotlib</a:t>
            </a:r>
          </a:p>
          <a:p>
            <a:pPr marL="0" indent="0">
              <a:spcBef>
                <a:spcPts val="0"/>
              </a:spcBef>
              <a:buNone/>
            </a:pPr>
            <a:r>
              <a:rPr lang="en-US" altLang="ja-JP" sz="1800" dirty="0" err="1"/>
              <a:t>mkdir</a:t>
            </a:r>
            <a:r>
              <a:rPr lang="en-US" altLang="ja-JP" sz="1800" dirty="0"/>
              <a:t> c:\coco2017</a:t>
            </a:r>
          </a:p>
          <a:p>
            <a:pPr marL="0" indent="0">
              <a:spcBef>
                <a:spcPts val="0"/>
              </a:spcBef>
              <a:buNone/>
            </a:pPr>
            <a:r>
              <a:rPr kumimoji="1" lang="en-US" altLang="ja-JP" sz="1800" dirty="0"/>
              <a:t>cd c:\coco2017</a:t>
            </a:r>
          </a:p>
          <a:p>
            <a:pPr marL="0" indent="0">
              <a:spcBef>
                <a:spcPts val="0"/>
              </a:spcBef>
              <a:buNone/>
            </a:pPr>
            <a:r>
              <a:rPr lang="en-US" altLang="ja-JP" sz="1800" dirty="0"/>
              <a:t>curl -O https://www.kkaneko.jp/a/dog.zip</a:t>
            </a:r>
          </a:p>
          <a:p>
            <a:pPr marL="0" indent="0">
              <a:spcBef>
                <a:spcPts val="0"/>
              </a:spcBef>
              <a:buNone/>
            </a:pPr>
            <a:r>
              <a:rPr lang="en-US" altLang="ja-JP" sz="1800" dirty="0"/>
              <a:t>curl -O https://www.kkaneko.jp/a/cat.zip</a:t>
            </a:r>
          </a:p>
          <a:p>
            <a:pPr marL="0" indent="0">
              <a:spcBef>
                <a:spcPts val="0"/>
              </a:spcBef>
              <a:buNone/>
            </a:pPr>
            <a:r>
              <a:rPr lang="en-US" altLang="ja-JP" sz="1800" dirty="0"/>
              <a:t>curl -O https://www.kkaneko.jp/a/dogcat.zip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dogcat.zip</a:t>
            </a:r>
          </a:p>
          <a:p>
            <a:pPr marL="0" indent="0">
              <a:spcBef>
                <a:spcPts val="0"/>
              </a:spcBef>
              <a:buNone/>
            </a:pPr>
            <a:r>
              <a:rPr lang="en-US" altLang="ja-JP" sz="1800" dirty="0"/>
              <a:t>del enshu1.py</a:t>
            </a:r>
          </a:p>
          <a:p>
            <a:pPr marL="0" indent="0">
              <a:spcBef>
                <a:spcPts val="0"/>
              </a:spcBef>
              <a:buNone/>
            </a:pPr>
            <a:r>
              <a:rPr lang="en-US" altLang="ja-JP" sz="1800" dirty="0"/>
              <a:t>curl -O https://www.kkaneko.jp/a/enshu1.py</a:t>
            </a:r>
          </a:p>
          <a:p>
            <a:pPr marL="0" indent="0">
              <a:spcBef>
                <a:spcPts val="0"/>
              </a:spcBef>
              <a:buNone/>
            </a:pPr>
            <a:endParaRPr lang="en-US" altLang="ja-JP" sz="1800" dirty="0"/>
          </a:p>
          <a:p>
            <a:pPr marL="0" indent="0">
              <a:spcBef>
                <a:spcPts val="0"/>
              </a:spcBef>
              <a:buNone/>
            </a:pPr>
            <a:endParaRPr kumimoji="1" lang="en-US" altLang="ja-JP" sz="1800" dirty="0"/>
          </a:p>
          <a:p>
            <a:pPr marL="0" indent="0">
              <a:spcBef>
                <a:spcPts val="0"/>
              </a:spcBef>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7A47B559-CEB9-3B6D-11B9-5FE52DAC30A9}"/>
              </a:ext>
            </a:extLst>
          </p:cNvPr>
          <p:cNvSpPr>
            <a:spLocks noGrp="1"/>
          </p:cNvSpPr>
          <p:nvPr>
            <p:ph type="sldNum" sz="quarter" idx="12"/>
          </p:nvPr>
        </p:nvSpPr>
        <p:spPr/>
        <p:txBody>
          <a:bodyPr/>
          <a:lstStyle/>
          <a:p>
            <a:fld id="{E7DD4950-D159-4EF1-90C3-DB06CAAE7C11}" type="slidenum">
              <a:rPr kumimoji="1" lang="ja-JP" altLang="en-US" smtClean="0"/>
              <a:t>51</a:t>
            </a:fld>
            <a:endParaRPr kumimoji="1" lang="ja-JP" altLang="en-US"/>
          </a:p>
        </p:txBody>
      </p:sp>
    </p:spTree>
    <p:extLst>
      <p:ext uri="{BB962C8B-B14F-4D97-AF65-F5344CB8AC3E}">
        <p14:creationId xmlns:p14="http://schemas.microsoft.com/office/powerpoint/2010/main" val="2018064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normAutofit fontScale="90000"/>
          </a:bodyPr>
          <a:lstStyle/>
          <a:p>
            <a:r>
              <a:rPr kumimoji="1" lang="en-US" altLang="ja-JP" dirty="0"/>
              <a:t>Spyder </a:t>
            </a:r>
            <a:r>
              <a:rPr kumimoji="1" lang="ja-JP" altLang="en-US" dirty="0"/>
              <a:t>の画面</a:t>
            </a:r>
            <a:r>
              <a:rPr kumimoji="1" lang="en-US" altLang="ja-JP" dirty="0"/>
              <a:t> </a:t>
            </a:r>
            <a:endParaRPr kumimoji="1" lang="ja-JP" altLang="en-US"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52</a:t>
            </a:fld>
            <a:endParaRPr kumimoji="1" lang="ja-JP" altLang="en-US"/>
          </a:p>
        </p:txBody>
      </p:sp>
      <p:pic>
        <p:nvPicPr>
          <p:cNvPr id="6" name="図 5">
            <a:extLst>
              <a:ext uri="{FF2B5EF4-FFF2-40B4-BE49-F238E27FC236}">
                <a16:creationId xmlns:a16="http://schemas.microsoft.com/office/drawing/2014/main" id="{01FED9F8-92FC-93DF-A18D-E6BB56741E26}"/>
              </a:ext>
            </a:extLst>
          </p:cNvPr>
          <p:cNvPicPr>
            <a:picLocks noChangeAspect="1"/>
          </p:cNvPicPr>
          <p:nvPr/>
        </p:nvPicPr>
        <p:blipFill>
          <a:blip r:embed="rId2"/>
          <a:stretch>
            <a:fillRect/>
          </a:stretch>
        </p:blipFill>
        <p:spPr>
          <a:xfrm>
            <a:off x="1092200" y="1006359"/>
            <a:ext cx="6286500" cy="4845282"/>
          </a:xfrm>
          <a:prstGeom prst="rect">
            <a:avLst/>
          </a:prstGeom>
        </p:spPr>
      </p:pic>
      <p:sp>
        <p:nvSpPr>
          <p:cNvPr id="5" name="正方形/長方形 4">
            <a:extLst>
              <a:ext uri="{FF2B5EF4-FFF2-40B4-BE49-F238E27FC236}">
                <a16:creationId xmlns:a16="http://schemas.microsoft.com/office/drawing/2014/main" id="{9A71DC71-9812-9D30-572E-5E735AFB0B76}"/>
              </a:ext>
            </a:extLst>
          </p:cNvPr>
          <p:cNvSpPr/>
          <p:nvPr/>
        </p:nvSpPr>
        <p:spPr>
          <a:xfrm>
            <a:off x="4248150" y="3575050"/>
            <a:ext cx="3143250" cy="2125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482784-8D65-8EFA-E23D-C58714B06265}"/>
              </a:ext>
            </a:extLst>
          </p:cNvPr>
          <p:cNvSpPr txBox="1"/>
          <p:nvPr/>
        </p:nvSpPr>
        <p:spPr>
          <a:xfrm>
            <a:off x="7461250" y="4445347"/>
            <a:ext cx="1723549" cy="461665"/>
          </a:xfrm>
          <a:prstGeom prst="rect">
            <a:avLst/>
          </a:prstGeom>
          <a:noFill/>
        </p:spPr>
        <p:txBody>
          <a:bodyPr wrap="non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DEACD070-6F62-62B3-1F21-69BF265B6B24}"/>
              </a:ext>
            </a:extLst>
          </p:cNvPr>
          <p:cNvSpPr txBox="1"/>
          <p:nvPr/>
        </p:nvSpPr>
        <p:spPr>
          <a:xfrm>
            <a:off x="222131" y="2578953"/>
            <a:ext cx="800219" cy="461665"/>
          </a:xfrm>
          <a:prstGeom prst="rect">
            <a:avLst/>
          </a:prstGeom>
          <a:noFill/>
        </p:spPr>
        <p:txBody>
          <a:bodyPr wrap="non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12" name="正方形/長方形 11">
            <a:extLst>
              <a:ext uri="{FF2B5EF4-FFF2-40B4-BE49-F238E27FC236}">
                <a16:creationId xmlns:a16="http://schemas.microsoft.com/office/drawing/2014/main" id="{6EF61729-A736-611F-6426-70E842809133}"/>
              </a:ext>
            </a:extLst>
          </p:cNvPr>
          <p:cNvSpPr/>
          <p:nvPr/>
        </p:nvSpPr>
        <p:spPr>
          <a:xfrm>
            <a:off x="1092200" y="1606550"/>
            <a:ext cx="3155950" cy="4094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412D9D1-057B-EFE5-B515-71B24426AA88}"/>
              </a:ext>
            </a:extLst>
          </p:cNvPr>
          <p:cNvSpPr/>
          <p:nvPr/>
        </p:nvSpPr>
        <p:spPr>
          <a:xfrm>
            <a:off x="2350491" y="1263650"/>
            <a:ext cx="319684"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2F98075-B2C2-C21E-0412-59351D243A35}"/>
              </a:ext>
            </a:extLst>
          </p:cNvPr>
          <p:cNvSpPr txBox="1"/>
          <p:nvPr/>
        </p:nvSpPr>
        <p:spPr>
          <a:xfrm>
            <a:off x="2203450" y="671153"/>
            <a:ext cx="1723549" cy="461665"/>
          </a:xfrm>
          <a:prstGeom prst="rect">
            <a:avLst/>
          </a:prstGeom>
          <a:noFill/>
        </p:spPr>
        <p:txBody>
          <a:bodyPr wrap="non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Tree>
    <p:extLst>
      <p:ext uri="{BB962C8B-B14F-4D97-AF65-F5344CB8AC3E}">
        <p14:creationId xmlns:p14="http://schemas.microsoft.com/office/powerpoint/2010/main" val="1489304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normAutofit fontScale="90000"/>
          </a:bodyPr>
          <a:lstStyle/>
          <a:p>
            <a:r>
              <a:rPr kumimoji="1" lang="en-US" altLang="ja-JP" dirty="0"/>
              <a:t>Spyder</a:t>
            </a:r>
            <a:r>
              <a:rPr kumimoji="1" lang="ja-JP" altLang="en-US" dirty="0"/>
              <a:t>の起動</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F9EAA62B-0F17-00CE-E23D-83066F098EC1}"/>
              </a:ext>
            </a:extLst>
          </p:cNvPr>
          <p:cNvSpPr>
            <a:spLocks noGrp="1"/>
          </p:cNvSpPr>
          <p:nvPr>
            <p:ph idx="1"/>
          </p:nvPr>
        </p:nvSpPr>
        <p:spPr>
          <a:xfrm>
            <a:off x="465315" y="950884"/>
            <a:ext cx="8469135" cy="1055715"/>
          </a:xfrm>
        </p:spPr>
        <p:txBody>
          <a:bodyPr>
            <a:noAutofit/>
          </a:bodyPr>
          <a:lstStyle/>
          <a:p>
            <a:pPr marL="0" indent="0">
              <a:buNone/>
            </a:pPr>
            <a:r>
              <a:rPr lang="en-US" altLang="ja-JP" sz="2400" b="1" dirty="0"/>
              <a:t>Spyder </a:t>
            </a:r>
            <a:r>
              <a:rPr lang="ja-JP" altLang="en-US" sz="2400" b="1" dirty="0"/>
              <a:t>は </a:t>
            </a:r>
            <a:r>
              <a:rPr lang="en-US" altLang="ja-JP" sz="2400" b="1" dirty="0"/>
              <a:t>Python </a:t>
            </a:r>
            <a:r>
              <a:rPr lang="ja-JP" altLang="en-US" sz="2400" b="1" dirty="0"/>
              <a:t>の開発環境</a:t>
            </a:r>
            <a:endParaRPr lang="en-US" altLang="ja-JP" sz="2400" b="1" dirty="0"/>
          </a:p>
          <a:p>
            <a:pPr marL="0" indent="0">
              <a:buNone/>
            </a:pPr>
            <a:endParaRPr lang="en-US" altLang="ja-JP" sz="2400" b="1" dirty="0"/>
          </a:p>
          <a:p>
            <a:pPr marL="0" indent="0">
              <a:buNone/>
            </a:pPr>
            <a:r>
              <a:rPr lang="ja-JP" altLang="en-US" sz="2400" b="1" dirty="0"/>
              <a:t>起動</a:t>
            </a:r>
            <a:endParaRPr lang="en-US" altLang="ja-JP" sz="2400" b="1" dirty="0"/>
          </a:p>
          <a:p>
            <a:pPr marL="0" indent="0">
              <a:buNone/>
            </a:pPr>
            <a:r>
              <a:rPr lang="ja-JP" altLang="en-US" sz="2400" dirty="0"/>
              <a:t>①　コマンドプロンプトを開く（検索窓で </a:t>
            </a:r>
            <a:r>
              <a:rPr lang="en-US" altLang="ja-JP" sz="2400" b="1" dirty="0" err="1"/>
              <a:t>cmd</a:t>
            </a:r>
            <a:r>
              <a:rPr lang="en-US" altLang="ja-JP" sz="2400" b="1" dirty="0"/>
              <a:t> </a:t>
            </a:r>
            <a:r>
              <a:rPr lang="ja-JP" altLang="en-US" sz="2400" dirty="0"/>
              <a:t>が便利）</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　コマンドプロンプトで「</a:t>
            </a:r>
            <a:r>
              <a:rPr lang="en-US" altLang="ja-JP" sz="2400" b="1" dirty="0" err="1"/>
              <a:t>spyder</a:t>
            </a:r>
            <a:r>
              <a:rPr lang="ja-JP" altLang="en-US" sz="2400" dirty="0"/>
              <a:t>」，</a:t>
            </a:r>
            <a:r>
              <a:rPr lang="en-US" altLang="ja-JP" sz="2400" dirty="0"/>
              <a:t>Enter </a:t>
            </a:r>
            <a:r>
              <a:rPr lang="ja-JP" altLang="en-US" sz="2400" dirty="0"/>
              <a:t>キー</a:t>
            </a:r>
            <a:endParaRPr kumimoji="1" lang="ja-JP" altLang="en-US" sz="2400"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53</a:t>
            </a:fld>
            <a:endParaRPr kumimoji="1" lang="ja-JP" altLang="en-US"/>
          </a:p>
        </p:txBody>
      </p:sp>
      <p:pic>
        <p:nvPicPr>
          <p:cNvPr id="8" name="図 7">
            <a:extLst>
              <a:ext uri="{FF2B5EF4-FFF2-40B4-BE49-F238E27FC236}">
                <a16:creationId xmlns:a16="http://schemas.microsoft.com/office/drawing/2014/main" id="{46F2A246-32E3-B223-7B0E-CD7A94F26A34}"/>
              </a:ext>
            </a:extLst>
          </p:cNvPr>
          <p:cNvPicPr>
            <a:picLocks noChangeAspect="1"/>
          </p:cNvPicPr>
          <p:nvPr/>
        </p:nvPicPr>
        <p:blipFill>
          <a:blip r:embed="rId2"/>
          <a:stretch>
            <a:fillRect/>
          </a:stretch>
        </p:blipFill>
        <p:spPr>
          <a:xfrm>
            <a:off x="815197" y="3049562"/>
            <a:ext cx="3778444" cy="987476"/>
          </a:xfrm>
          <a:prstGeom prst="rect">
            <a:avLst/>
          </a:prstGeom>
        </p:spPr>
      </p:pic>
      <p:pic>
        <p:nvPicPr>
          <p:cNvPr id="10" name="図 9">
            <a:extLst>
              <a:ext uri="{FF2B5EF4-FFF2-40B4-BE49-F238E27FC236}">
                <a16:creationId xmlns:a16="http://schemas.microsoft.com/office/drawing/2014/main" id="{23498E45-4DAA-751F-60D9-E945361E1938}"/>
              </a:ext>
            </a:extLst>
          </p:cNvPr>
          <p:cNvPicPr>
            <a:picLocks noChangeAspect="1"/>
          </p:cNvPicPr>
          <p:nvPr/>
        </p:nvPicPr>
        <p:blipFill>
          <a:blip r:embed="rId3"/>
          <a:stretch>
            <a:fillRect/>
          </a:stretch>
        </p:blipFill>
        <p:spPr>
          <a:xfrm>
            <a:off x="765066" y="5032344"/>
            <a:ext cx="5600770" cy="1603818"/>
          </a:xfrm>
          <a:prstGeom prst="rect">
            <a:avLst/>
          </a:prstGeom>
        </p:spPr>
      </p:pic>
    </p:spTree>
    <p:extLst>
      <p:ext uri="{BB962C8B-B14F-4D97-AF65-F5344CB8AC3E}">
        <p14:creationId xmlns:p14="http://schemas.microsoft.com/office/powerpoint/2010/main" val="3740205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EFB73F-3BE4-10B0-8A66-A5E94B455A4F}"/>
              </a:ext>
            </a:extLst>
          </p:cNvPr>
          <p:cNvSpPr>
            <a:spLocks noGrp="1"/>
          </p:cNvSpPr>
          <p:nvPr>
            <p:ph type="title"/>
          </p:nvPr>
        </p:nvSpPr>
        <p:spPr/>
        <p:txBody>
          <a:bodyPr>
            <a:normAutofit fontScale="90000"/>
          </a:bodyPr>
          <a:lstStyle/>
          <a:p>
            <a:r>
              <a:rPr kumimoji="1" lang="ja-JP" altLang="en-US" dirty="0"/>
              <a:t>① プログラムを実行 </a:t>
            </a:r>
          </a:p>
        </p:txBody>
      </p:sp>
      <p:pic>
        <p:nvPicPr>
          <p:cNvPr id="6" name="コンテンツ プレースホルダー 5">
            <a:extLst>
              <a:ext uri="{FF2B5EF4-FFF2-40B4-BE49-F238E27FC236}">
                <a16:creationId xmlns:a16="http://schemas.microsoft.com/office/drawing/2014/main" id="{64EA7ED2-F18C-F91F-D619-34BA3AFE4720}"/>
              </a:ext>
            </a:extLst>
          </p:cNvPr>
          <p:cNvPicPr>
            <a:picLocks noGrp="1" noChangeAspect="1"/>
          </p:cNvPicPr>
          <p:nvPr>
            <p:ph idx="1"/>
          </p:nvPr>
        </p:nvPicPr>
        <p:blipFill>
          <a:blip r:embed="rId2"/>
          <a:stretch>
            <a:fillRect/>
          </a:stretch>
        </p:blipFill>
        <p:spPr>
          <a:xfrm>
            <a:off x="465138" y="1340510"/>
            <a:ext cx="8256587" cy="4529406"/>
          </a:xfrm>
        </p:spPr>
      </p:pic>
      <p:sp>
        <p:nvSpPr>
          <p:cNvPr id="4" name="スライド番号プレースホルダー 3">
            <a:extLst>
              <a:ext uri="{FF2B5EF4-FFF2-40B4-BE49-F238E27FC236}">
                <a16:creationId xmlns:a16="http://schemas.microsoft.com/office/drawing/2014/main" id="{67B7F591-98CC-53B0-0A19-F2F764C35F08}"/>
              </a:ext>
            </a:extLst>
          </p:cNvPr>
          <p:cNvSpPr>
            <a:spLocks noGrp="1"/>
          </p:cNvSpPr>
          <p:nvPr>
            <p:ph type="sldNum" sz="quarter" idx="12"/>
          </p:nvPr>
        </p:nvSpPr>
        <p:spPr/>
        <p:txBody>
          <a:bodyPr/>
          <a:lstStyle/>
          <a:p>
            <a:fld id="{E7DD4950-D159-4EF1-90C3-DB06CAAE7C11}" type="slidenum">
              <a:rPr kumimoji="1" lang="ja-JP" altLang="en-US" smtClean="0"/>
              <a:t>54</a:t>
            </a:fld>
            <a:endParaRPr kumimoji="1" lang="ja-JP" altLang="en-US"/>
          </a:p>
        </p:txBody>
      </p:sp>
      <p:sp>
        <p:nvSpPr>
          <p:cNvPr id="7" name="テキスト ボックス 6">
            <a:extLst>
              <a:ext uri="{FF2B5EF4-FFF2-40B4-BE49-F238E27FC236}">
                <a16:creationId xmlns:a16="http://schemas.microsoft.com/office/drawing/2014/main" id="{AE212DDB-0454-0C46-F2FB-B345E4BE6FF8}"/>
              </a:ext>
            </a:extLst>
          </p:cNvPr>
          <p:cNvSpPr txBox="1"/>
          <p:nvPr/>
        </p:nvSpPr>
        <p:spPr>
          <a:xfrm>
            <a:off x="4922498" y="5991509"/>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44A00583-944A-99C4-4ABD-CC0608D33F37}"/>
              </a:ext>
            </a:extLst>
          </p:cNvPr>
          <p:cNvSpPr txBox="1"/>
          <p:nvPr/>
        </p:nvSpPr>
        <p:spPr>
          <a:xfrm>
            <a:off x="1723428" y="5969598"/>
            <a:ext cx="962666" cy="461665"/>
          </a:xfrm>
          <a:prstGeom prst="rect">
            <a:avLst/>
          </a:prstGeom>
          <a:noFill/>
        </p:spPr>
        <p:txBody>
          <a:bodyPr wrap="squar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9" name="正方形/長方形 8">
            <a:extLst>
              <a:ext uri="{FF2B5EF4-FFF2-40B4-BE49-F238E27FC236}">
                <a16:creationId xmlns:a16="http://schemas.microsoft.com/office/drawing/2014/main" id="{863DFE50-A510-03B3-50CF-23F0DB972AEF}"/>
              </a:ext>
            </a:extLst>
          </p:cNvPr>
          <p:cNvSpPr/>
          <p:nvPr/>
        </p:nvSpPr>
        <p:spPr>
          <a:xfrm>
            <a:off x="465137" y="1923481"/>
            <a:ext cx="3796619" cy="37262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75842C-5EE4-DF59-654A-CF1259DC4BF7}"/>
              </a:ext>
            </a:extLst>
          </p:cNvPr>
          <p:cNvSpPr/>
          <p:nvPr/>
        </p:nvSpPr>
        <p:spPr>
          <a:xfrm>
            <a:off x="1531137" y="1599932"/>
            <a:ext cx="384581" cy="3120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1022DB5-4871-54F0-5FE3-B7B7DE490B7E}"/>
              </a:ext>
            </a:extLst>
          </p:cNvPr>
          <p:cNvSpPr txBox="1"/>
          <p:nvPr/>
        </p:nvSpPr>
        <p:spPr>
          <a:xfrm>
            <a:off x="1576388" y="988084"/>
            <a:ext cx="2073436" cy="461665"/>
          </a:xfrm>
          <a:prstGeom prst="rect">
            <a:avLst/>
          </a:prstGeom>
          <a:noFill/>
        </p:spPr>
        <p:txBody>
          <a:bodyPr wrap="squar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
        <p:nvSpPr>
          <p:cNvPr id="13" name="正方形/長方形 12">
            <a:extLst>
              <a:ext uri="{FF2B5EF4-FFF2-40B4-BE49-F238E27FC236}">
                <a16:creationId xmlns:a16="http://schemas.microsoft.com/office/drawing/2014/main" id="{94DC6788-CDA3-0381-DB8B-327FC6ED6D23}"/>
              </a:ext>
            </a:extLst>
          </p:cNvPr>
          <p:cNvSpPr/>
          <p:nvPr/>
        </p:nvSpPr>
        <p:spPr>
          <a:xfrm>
            <a:off x="4261756" y="3881993"/>
            <a:ext cx="4417106" cy="17791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749219A-EE69-6266-526C-64AEA4C7D92F}"/>
              </a:ext>
            </a:extLst>
          </p:cNvPr>
          <p:cNvSpPr/>
          <p:nvPr/>
        </p:nvSpPr>
        <p:spPr>
          <a:xfrm>
            <a:off x="4261756" y="1923481"/>
            <a:ext cx="4417106" cy="19470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C68C6D-E655-D4B8-6B56-DF373886FE22}"/>
              </a:ext>
            </a:extLst>
          </p:cNvPr>
          <p:cNvSpPr txBox="1"/>
          <p:nvPr/>
        </p:nvSpPr>
        <p:spPr>
          <a:xfrm>
            <a:off x="5433591" y="997296"/>
            <a:ext cx="2655764" cy="461665"/>
          </a:xfrm>
          <a:prstGeom prst="rect">
            <a:avLst/>
          </a:prstGeom>
          <a:noFill/>
        </p:spPr>
        <p:txBody>
          <a:bodyPr wrap="square" rtlCol="0">
            <a:spAutoFit/>
          </a:bodyPr>
          <a:lstStyle/>
          <a:p>
            <a:r>
              <a:rPr kumimoji="1" lang="ja-JP" altLang="en-US" sz="2400" b="1" dirty="0">
                <a:solidFill>
                  <a:srgbClr val="FF0000"/>
                </a:solidFill>
              </a:rPr>
              <a:t>画像のプロット</a:t>
            </a:r>
            <a:endParaRPr kumimoji="1" lang="en-US" altLang="ja-JP" sz="2400" b="1" dirty="0">
              <a:solidFill>
                <a:srgbClr val="FF0000"/>
              </a:solidFill>
            </a:endParaRPr>
          </a:p>
        </p:txBody>
      </p:sp>
      <p:sp>
        <p:nvSpPr>
          <p:cNvPr id="3" name="正方形/長方形 2">
            <a:extLst>
              <a:ext uri="{FF2B5EF4-FFF2-40B4-BE49-F238E27FC236}">
                <a16:creationId xmlns:a16="http://schemas.microsoft.com/office/drawing/2014/main" id="{37BE7C76-A808-E306-B6B3-EB54B8D3F18A}"/>
              </a:ext>
            </a:extLst>
          </p:cNvPr>
          <p:cNvSpPr/>
          <p:nvPr/>
        </p:nvSpPr>
        <p:spPr>
          <a:xfrm>
            <a:off x="6578416" y="3673218"/>
            <a:ext cx="417517" cy="2087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5DF27B2-C6C1-4D0B-47F4-6E55A270B9E8}"/>
              </a:ext>
            </a:extLst>
          </p:cNvPr>
          <p:cNvSpPr txBox="1"/>
          <p:nvPr/>
        </p:nvSpPr>
        <p:spPr>
          <a:xfrm>
            <a:off x="7239157" y="3078432"/>
            <a:ext cx="2073436" cy="830997"/>
          </a:xfrm>
          <a:prstGeom prst="rect">
            <a:avLst/>
          </a:prstGeom>
          <a:noFill/>
        </p:spPr>
        <p:txBody>
          <a:bodyPr wrap="square" rtlCol="0">
            <a:spAutoFit/>
          </a:bodyPr>
          <a:lstStyle/>
          <a:p>
            <a:r>
              <a:rPr kumimoji="1" lang="en-US" altLang="ja-JP" sz="2400" b="1" dirty="0">
                <a:solidFill>
                  <a:srgbClr val="FF0000"/>
                </a:solidFill>
              </a:rPr>
              <a:t>Plots </a:t>
            </a:r>
            <a:r>
              <a:rPr kumimoji="1" lang="ja-JP" altLang="en-US" sz="2400" b="1" dirty="0">
                <a:solidFill>
                  <a:srgbClr val="FF0000"/>
                </a:solidFill>
              </a:rPr>
              <a:t>のタブを使用</a:t>
            </a:r>
            <a:endParaRPr kumimoji="1" lang="en-US" altLang="ja-JP" sz="2400" b="1" dirty="0">
              <a:solidFill>
                <a:srgbClr val="FF0000"/>
              </a:solidFill>
            </a:endParaRPr>
          </a:p>
        </p:txBody>
      </p:sp>
    </p:spTree>
    <p:extLst>
      <p:ext uri="{BB962C8B-B14F-4D97-AF65-F5344CB8AC3E}">
        <p14:creationId xmlns:p14="http://schemas.microsoft.com/office/powerpoint/2010/main" val="2515410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55</a:t>
            </a:fld>
            <a:endParaRPr kumimoji="1" lang="ja-JP" altLang="en-US"/>
          </a:p>
        </p:txBody>
      </p:sp>
      <p:pic>
        <p:nvPicPr>
          <p:cNvPr id="4" name="図 3">
            <a:extLst>
              <a:ext uri="{FF2B5EF4-FFF2-40B4-BE49-F238E27FC236}">
                <a16:creationId xmlns:a16="http://schemas.microsoft.com/office/drawing/2014/main" id="{48B8BF7E-AE44-2814-0F03-0FE500CBF075}"/>
              </a:ext>
            </a:extLst>
          </p:cNvPr>
          <p:cNvPicPr>
            <a:picLocks noChangeAspect="1"/>
          </p:cNvPicPr>
          <p:nvPr/>
        </p:nvPicPr>
        <p:blipFill>
          <a:blip r:embed="rId2"/>
          <a:stretch>
            <a:fillRect/>
          </a:stretch>
        </p:blipFill>
        <p:spPr>
          <a:xfrm>
            <a:off x="180938" y="1251265"/>
            <a:ext cx="6237224" cy="2179746"/>
          </a:xfrm>
          <a:prstGeom prst="rect">
            <a:avLst/>
          </a:prstGeom>
        </p:spPr>
      </p:pic>
      <p:sp>
        <p:nvSpPr>
          <p:cNvPr id="5" name="テキスト ボックス 4">
            <a:extLst>
              <a:ext uri="{FF2B5EF4-FFF2-40B4-BE49-F238E27FC236}">
                <a16:creationId xmlns:a16="http://schemas.microsoft.com/office/drawing/2014/main" id="{681E8320-E6BE-856D-7798-3828482701C1}"/>
              </a:ext>
            </a:extLst>
          </p:cNvPr>
          <p:cNvSpPr txBox="1"/>
          <p:nvPr/>
        </p:nvSpPr>
        <p:spPr>
          <a:xfrm>
            <a:off x="292626" y="3543463"/>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55683A7B-0A06-E07D-D24C-BCD6F941981E}"/>
              </a:ext>
            </a:extLst>
          </p:cNvPr>
          <p:cNvSpPr txBox="1"/>
          <p:nvPr/>
        </p:nvSpPr>
        <p:spPr>
          <a:xfrm>
            <a:off x="2621066" y="3543463"/>
            <a:ext cx="6314589" cy="2308324"/>
          </a:xfrm>
          <a:prstGeom prst="rect">
            <a:avLst/>
          </a:prstGeom>
          <a:noFill/>
        </p:spPr>
        <p:txBody>
          <a:bodyPr wrap="square" rtlCol="0">
            <a:spAutoFit/>
          </a:bodyPr>
          <a:lstStyle/>
          <a:p>
            <a:r>
              <a:rPr kumimoji="1" lang="ja-JP" altLang="en-US" sz="2400" b="1" dirty="0"/>
              <a:t>１枚目の画像　犬</a:t>
            </a:r>
            <a:r>
              <a:rPr kumimoji="1" lang="ja-JP" altLang="en-US" sz="2400" dirty="0"/>
              <a:t>である確率</a:t>
            </a:r>
            <a:r>
              <a:rPr kumimoji="1" lang="ja-JP" altLang="en-US" sz="2400" b="1" dirty="0"/>
              <a:t>２３％</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７７％</a:t>
            </a:r>
            <a:endParaRPr kumimoji="1" lang="en-US" altLang="ja-JP" sz="2400" b="1" dirty="0"/>
          </a:p>
          <a:p>
            <a:r>
              <a:rPr kumimoji="1" lang="ja-JP" altLang="en-US" sz="2400" b="1" dirty="0"/>
              <a:t>２枚目の画像　犬</a:t>
            </a:r>
            <a:r>
              <a:rPr kumimoji="1" lang="ja-JP" altLang="en-US" sz="2400" dirty="0"/>
              <a:t>である確率</a:t>
            </a:r>
            <a:r>
              <a:rPr kumimoji="1" lang="ja-JP" altLang="en-US" sz="2400" b="1" dirty="0"/>
              <a:t>７０％</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３０％</a:t>
            </a:r>
            <a:endParaRPr kumimoji="1" lang="en-US" altLang="ja-JP" sz="2400" b="1" dirty="0"/>
          </a:p>
          <a:p>
            <a:r>
              <a:rPr kumimoji="1" lang="ja-JP" altLang="en-US" sz="2400" dirty="0"/>
              <a:t>（乱数を使っているので実行のたびに結果が変わる）</a:t>
            </a:r>
            <a:endParaRPr kumimoji="1" lang="en-US" altLang="ja-JP" sz="2400" dirty="0"/>
          </a:p>
        </p:txBody>
      </p:sp>
    </p:spTree>
    <p:extLst>
      <p:ext uri="{BB962C8B-B14F-4D97-AF65-F5344CB8AC3E}">
        <p14:creationId xmlns:p14="http://schemas.microsoft.com/office/powerpoint/2010/main" val="1382253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56</a:t>
            </a:fld>
            <a:endParaRPr kumimoji="1" lang="ja-JP" altLang="en-US"/>
          </a:p>
        </p:txBody>
      </p:sp>
      <p:sp>
        <p:nvSpPr>
          <p:cNvPr id="5" name="テキスト ボックス 4">
            <a:extLst>
              <a:ext uri="{FF2B5EF4-FFF2-40B4-BE49-F238E27FC236}">
                <a16:creationId xmlns:a16="http://schemas.microsoft.com/office/drawing/2014/main" id="{681E8320-E6BE-856D-7798-3828482701C1}"/>
              </a:ext>
            </a:extLst>
          </p:cNvPr>
          <p:cNvSpPr txBox="1"/>
          <p:nvPr/>
        </p:nvSpPr>
        <p:spPr>
          <a:xfrm>
            <a:off x="205816" y="2438081"/>
            <a:ext cx="3590680" cy="461665"/>
          </a:xfrm>
          <a:prstGeom prst="rect">
            <a:avLst/>
          </a:prstGeom>
          <a:noFill/>
        </p:spPr>
        <p:txBody>
          <a:bodyPr wrap="square" rtlCol="0">
            <a:spAutoFit/>
          </a:bodyPr>
          <a:lstStyle/>
          <a:p>
            <a:r>
              <a:rPr kumimoji="1" lang="ja-JP" altLang="en-US" sz="2400" b="1" dirty="0">
                <a:solidFill>
                  <a:srgbClr val="FF0000"/>
                </a:solidFill>
              </a:rPr>
              <a:t>右上の画面に画像表示</a:t>
            </a:r>
            <a:endParaRPr kumimoji="1" lang="en-US" altLang="ja-JP" sz="2400" b="1" dirty="0">
              <a:solidFill>
                <a:srgbClr val="FF0000"/>
              </a:solidFill>
            </a:endParaRPr>
          </a:p>
        </p:txBody>
      </p:sp>
      <p:pic>
        <p:nvPicPr>
          <p:cNvPr id="8" name="図 7">
            <a:extLst>
              <a:ext uri="{FF2B5EF4-FFF2-40B4-BE49-F238E27FC236}">
                <a16:creationId xmlns:a16="http://schemas.microsoft.com/office/drawing/2014/main" id="{A01BF08E-04DD-1624-568B-6ABD03E60358}"/>
              </a:ext>
            </a:extLst>
          </p:cNvPr>
          <p:cNvPicPr>
            <a:picLocks noChangeAspect="1"/>
          </p:cNvPicPr>
          <p:nvPr/>
        </p:nvPicPr>
        <p:blipFill>
          <a:blip r:embed="rId2"/>
          <a:stretch>
            <a:fillRect/>
          </a:stretch>
        </p:blipFill>
        <p:spPr>
          <a:xfrm>
            <a:off x="329662" y="330664"/>
            <a:ext cx="3342987" cy="1797527"/>
          </a:xfrm>
          <a:prstGeom prst="rect">
            <a:avLst/>
          </a:prstGeom>
        </p:spPr>
      </p:pic>
      <p:pic>
        <p:nvPicPr>
          <p:cNvPr id="7" name="図 6">
            <a:extLst>
              <a:ext uri="{FF2B5EF4-FFF2-40B4-BE49-F238E27FC236}">
                <a16:creationId xmlns:a16="http://schemas.microsoft.com/office/drawing/2014/main" id="{CA9DAEE1-3503-C0D0-5CDF-0A3EC62CDCAF}"/>
              </a:ext>
            </a:extLst>
          </p:cNvPr>
          <p:cNvPicPr>
            <a:picLocks noChangeAspect="1"/>
          </p:cNvPicPr>
          <p:nvPr/>
        </p:nvPicPr>
        <p:blipFill>
          <a:blip r:embed="rId3"/>
          <a:stretch>
            <a:fillRect/>
          </a:stretch>
        </p:blipFill>
        <p:spPr>
          <a:xfrm>
            <a:off x="385224" y="3429000"/>
            <a:ext cx="2797814" cy="2282217"/>
          </a:xfrm>
          <a:prstGeom prst="rect">
            <a:avLst/>
          </a:prstGeom>
        </p:spPr>
      </p:pic>
      <p:pic>
        <p:nvPicPr>
          <p:cNvPr id="10" name="図 9">
            <a:extLst>
              <a:ext uri="{FF2B5EF4-FFF2-40B4-BE49-F238E27FC236}">
                <a16:creationId xmlns:a16="http://schemas.microsoft.com/office/drawing/2014/main" id="{888E1CDA-176D-2DEF-1E55-A42FE4FA9774}"/>
              </a:ext>
            </a:extLst>
          </p:cNvPr>
          <p:cNvPicPr>
            <a:picLocks noChangeAspect="1"/>
          </p:cNvPicPr>
          <p:nvPr/>
        </p:nvPicPr>
        <p:blipFill>
          <a:blip r:embed="rId4"/>
          <a:stretch>
            <a:fillRect/>
          </a:stretch>
        </p:blipFill>
        <p:spPr>
          <a:xfrm>
            <a:off x="3893692" y="3429000"/>
            <a:ext cx="2956816" cy="2145216"/>
          </a:xfrm>
          <a:prstGeom prst="rect">
            <a:avLst/>
          </a:prstGeom>
        </p:spPr>
      </p:pic>
      <p:sp>
        <p:nvSpPr>
          <p:cNvPr id="11" name="テキスト ボックス 10">
            <a:extLst>
              <a:ext uri="{FF2B5EF4-FFF2-40B4-BE49-F238E27FC236}">
                <a16:creationId xmlns:a16="http://schemas.microsoft.com/office/drawing/2014/main" id="{5953D50A-5851-78F6-7AAF-07819A4B4E8A}"/>
              </a:ext>
            </a:extLst>
          </p:cNvPr>
          <p:cNvSpPr txBox="1"/>
          <p:nvPr/>
        </p:nvSpPr>
        <p:spPr>
          <a:xfrm>
            <a:off x="3796496" y="767762"/>
            <a:ext cx="3590680" cy="461665"/>
          </a:xfrm>
          <a:prstGeom prst="rect">
            <a:avLst/>
          </a:prstGeom>
          <a:noFill/>
        </p:spPr>
        <p:txBody>
          <a:bodyPr wrap="square" rtlCol="0">
            <a:spAutoFit/>
          </a:bodyPr>
          <a:lstStyle/>
          <a:p>
            <a:r>
              <a:rPr kumimoji="1" lang="ja-JP" altLang="en-US" sz="2400" b="1" dirty="0">
                <a:solidFill>
                  <a:srgbClr val="FF0000"/>
                </a:solidFill>
              </a:rPr>
              <a:t>←選択可能</a:t>
            </a:r>
            <a:endParaRPr kumimoji="1" lang="en-US" altLang="ja-JP" sz="2400" b="1" dirty="0">
              <a:solidFill>
                <a:srgbClr val="FF0000"/>
              </a:solidFill>
            </a:endParaRPr>
          </a:p>
        </p:txBody>
      </p:sp>
      <p:sp>
        <p:nvSpPr>
          <p:cNvPr id="12" name="テキスト ボックス 11">
            <a:extLst>
              <a:ext uri="{FF2B5EF4-FFF2-40B4-BE49-F238E27FC236}">
                <a16:creationId xmlns:a16="http://schemas.microsoft.com/office/drawing/2014/main" id="{951EDC9A-FA8A-B993-38F8-36CF7B025B69}"/>
              </a:ext>
            </a:extLst>
          </p:cNvPr>
          <p:cNvSpPr txBox="1"/>
          <p:nvPr/>
        </p:nvSpPr>
        <p:spPr>
          <a:xfrm>
            <a:off x="668772" y="6079614"/>
            <a:ext cx="3590680" cy="461665"/>
          </a:xfrm>
          <a:prstGeom prst="rect">
            <a:avLst/>
          </a:prstGeom>
          <a:noFill/>
        </p:spPr>
        <p:txBody>
          <a:bodyPr wrap="square" rtlCol="0">
            <a:spAutoFit/>
          </a:bodyPr>
          <a:lstStyle/>
          <a:p>
            <a:r>
              <a:rPr kumimoji="1" lang="ja-JP" altLang="en-US" sz="2400" b="1" dirty="0">
                <a:solidFill>
                  <a:srgbClr val="FF0000"/>
                </a:solidFill>
              </a:rPr>
              <a:t>１枚目の画像</a:t>
            </a:r>
            <a:endParaRPr kumimoji="1" lang="en-US" altLang="ja-JP" sz="2400" b="1" dirty="0">
              <a:solidFill>
                <a:srgbClr val="FF0000"/>
              </a:solidFill>
            </a:endParaRPr>
          </a:p>
        </p:txBody>
      </p:sp>
      <p:sp>
        <p:nvSpPr>
          <p:cNvPr id="13" name="テキスト ボックス 12">
            <a:extLst>
              <a:ext uri="{FF2B5EF4-FFF2-40B4-BE49-F238E27FC236}">
                <a16:creationId xmlns:a16="http://schemas.microsoft.com/office/drawing/2014/main" id="{448AAF6B-3936-B201-179B-354C55DC8356}"/>
              </a:ext>
            </a:extLst>
          </p:cNvPr>
          <p:cNvSpPr txBox="1"/>
          <p:nvPr/>
        </p:nvSpPr>
        <p:spPr>
          <a:xfrm>
            <a:off x="4433954" y="6079613"/>
            <a:ext cx="3590680" cy="461665"/>
          </a:xfrm>
          <a:prstGeom prst="rect">
            <a:avLst/>
          </a:prstGeom>
          <a:noFill/>
        </p:spPr>
        <p:txBody>
          <a:bodyPr wrap="square" rtlCol="0">
            <a:spAutoFit/>
          </a:bodyPr>
          <a:lstStyle/>
          <a:p>
            <a:r>
              <a:rPr kumimoji="1" lang="ja-JP" altLang="en-US" sz="2400" b="1" dirty="0">
                <a:solidFill>
                  <a:srgbClr val="FF0000"/>
                </a:solidFill>
              </a:rPr>
              <a:t>２枚目の画像</a:t>
            </a:r>
            <a:endParaRPr kumimoji="1" lang="en-US" altLang="ja-JP" sz="2400" b="1" dirty="0">
              <a:solidFill>
                <a:srgbClr val="FF0000"/>
              </a:solidFill>
            </a:endParaRPr>
          </a:p>
        </p:txBody>
      </p:sp>
    </p:spTree>
    <p:extLst>
      <p:ext uri="{BB962C8B-B14F-4D97-AF65-F5344CB8AC3E}">
        <p14:creationId xmlns:p14="http://schemas.microsoft.com/office/powerpoint/2010/main" val="333041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0DEDA45C-0137-7152-F6DA-944994A9E611}"/>
              </a:ext>
            </a:extLst>
          </p:cNvPr>
          <p:cNvPicPr>
            <a:picLocks noChangeAspect="1"/>
          </p:cNvPicPr>
          <p:nvPr/>
        </p:nvPicPr>
        <p:blipFill>
          <a:blip r:embed="rId2"/>
          <a:stretch>
            <a:fillRect/>
          </a:stretch>
        </p:blipFill>
        <p:spPr>
          <a:xfrm>
            <a:off x="52334" y="463549"/>
            <a:ext cx="7765830" cy="5238900"/>
          </a:xfrm>
          <a:prstGeom prst="rect">
            <a:avLst/>
          </a:prstGeom>
        </p:spPr>
      </p:pic>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1B67B7-C837-0BED-1F11-1F7E737F6DE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10" name="テキスト ボックス 9">
            <a:extLst>
              <a:ext uri="{FF2B5EF4-FFF2-40B4-BE49-F238E27FC236}">
                <a16:creationId xmlns:a16="http://schemas.microsoft.com/office/drawing/2014/main" id="{F05262AD-2F78-6634-51F6-D6BABB04897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
        <p:nvSpPr>
          <p:cNvPr id="11" name="正方形/長方形 10">
            <a:extLst>
              <a:ext uri="{FF2B5EF4-FFF2-40B4-BE49-F238E27FC236}">
                <a16:creationId xmlns:a16="http://schemas.microsoft.com/office/drawing/2014/main" id="{1CA43D7F-5F80-32E4-3422-C357110823E2}"/>
              </a:ext>
            </a:extLst>
          </p:cNvPr>
          <p:cNvSpPr/>
          <p:nvPr/>
        </p:nvSpPr>
        <p:spPr>
          <a:xfrm>
            <a:off x="1541761" y="899272"/>
            <a:ext cx="561957" cy="182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5564429-DFC0-FCFB-A7F8-8B2F8E093AEE}"/>
              </a:ext>
            </a:extLst>
          </p:cNvPr>
          <p:cNvSpPr/>
          <p:nvPr/>
        </p:nvSpPr>
        <p:spPr>
          <a:xfrm>
            <a:off x="480768" y="2149987"/>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8B5022B-5DEB-78F6-748D-BC6032103415}"/>
              </a:ext>
            </a:extLst>
          </p:cNvPr>
          <p:cNvSpPr/>
          <p:nvPr/>
        </p:nvSpPr>
        <p:spPr>
          <a:xfrm>
            <a:off x="1281446" y="339236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F023CA4-C0B5-3C11-806F-7D14D0C87445}"/>
              </a:ext>
            </a:extLst>
          </p:cNvPr>
          <p:cNvSpPr/>
          <p:nvPr/>
        </p:nvSpPr>
        <p:spPr>
          <a:xfrm>
            <a:off x="813278" y="4425569"/>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B60794-19CE-EF94-4EB7-2272DA3F07C3}"/>
              </a:ext>
            </a:extLst>
          </p:cNvPr>
          <p:cNvSpPr/>
          <p:nvPr/>
        </p:nvSpPr>
        <p:spPr>
          <a:xfrm>
            <a:off x="804316" y="461382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D1C7FBE-5E1C-6770-5AA2-0F3650C40F57}"/>
              </a:ext>
            </a:extLst>
          </p:cNvPr>
          <p:cNvSpPr/>
          <p:nvPr/>
        </p:nvSpPr>
        <p:spPr>
          <a:xfrm>
            <a:off x="801330" y="482598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0079FD1-E4AD-7DD6-15F0-55F80F040683}"/>
              </a:ext>
            </a:extLst>
          </p:cNvPr>
          <p:cNvSpPr/>
          <p:nvPr/>
        </p:nvSpPr>
        <p:spPr>
          <a:xfrm>
            <a:off x="798344" y="5044121"/>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F93BBAF-F79C-98FF-5D3C-24CF95D4CC98}"/>
              </a:ext>
            </a:extLst>
          </p:cNvPr>
          <p:cNvSpPr/>
          <p:nvPr/>
        </p:nvSpPr>
        <p:spPr>
          <a:xfrm>
            <a:off x="795358" y="526225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EF4A9E7-4CBE-41D9-D9D4-0A41DC2E23DB}"/>
              </a:ext>
            </a:extLst>
          </p:cNvPr>
          <p:cNvSpPr/>
          <p:nvPr/>
        </p:nvSpPr>
        <p:spPr>
          <a:xfrm>
            <a:off x="1541761" y="1095869"/>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EB6D3FE-9E47-FFC3-4E0A-999B11A3918D}"/>
              </a:ext>
            </a:extLst>
          </p:cNvPr>
          <p:cNvSpPr/>
          <p:nvPr/>
        </p:nvSpPr>
        <p:spPr>
          <a:xfrm>
            <a:off x="2103718" y="899272"/>
            <a:ext cx="44823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6E8EEC-7CBF-6F00-02F6-F4CA299E84FA}"/>
              </a:ext>
            </a:extLst>
          </p:cNvPr>
          <p:cNvSpPr/>
          <p:nvPr/>
        </p:nvSpPr>
        <p:spPr>
          <a:xfrm>
            <a:off x="1879600" y="1114695"/>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E8E24DD-0C2B-D65A-6CA3-916A2B6508E6}"/>
              </a:ext>
            </a:extLst>
          </p:cNvPr>
          <p:cNvSpPr/>
          <p:nvPr/>
        </p:nvSpPr>
        <p:spPr>
          <a:xfrm>
            <a:off x="780416" y="2146053"/>
            <a:ext cx="501030" cy="18246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54B837DC-9589-2681-ADBC-648727308623}"/>
              </a:ext>
            </a:extLst>
          </p:cNvPr>
          <p:cNvSpPr/>
          <p:nvPr/>
        </p:nvSpPr>
        <p:spPr>
          <a:xfrm>
            <a:off x="1576209" y="3408572"/>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B85ABFD-C7B7-CAE8-1DE6-6F9C56B9F23C}"/>
              </a:ext>
            </a:extLst>
          </p:cNvPr>
          <p:cNvSpPr/>
          <p:nvPr/>
        </p:nvSpPr>
        <p:spPr>
          <a:xfrm>
            <a:off x="2327835" y="4411440"/>
            <a:ext cx="63649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C00661AC-9679-C38A-4956-1C092515AAF0}"/>
              </a:ext>
            </a:extLst>
          </p:cNvPr>
          <p:cNvSpPr/>
          <p:nvPr/>
        </p:nvSpPr>
        <p:spPr>
          <a:xfrm>
            <a:off x="2327834" y="4638977"/>
            <a:ext cx="1204261"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80B93A-7CA6-BFEC-ED7D-E9B0C69DA2F7}"/>
              </a:ext>
            </a:extLst>
          </p:cNvPr>
          <p:cNvSpPr/>
          <p:nvPr/>
        </p:nvSpPr>
        <p:spPr>
          <a:xfrm>
            <a:off x="2300226" y="4835574"/>
            <a:ext cx="705939"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200BC4E8-DC29-C9FD-7AA0-B896AF8CEB9D}"/>
              </a:ext>
            </a:extLst>
          </p:cNvPr>
          <p:cNvSpPr/>
          <p:nvPr/>
        </p:nvSpPr>
        <p:spPr>
          <a:xfrm>
            <a:off x="2297240" y="5032171"/>
            <a:ext cx="553537"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0176EC5-95D4-0A2E-DAA9-0470776B84A3}"/>
              </a:ext>
            </a:extLst>
          </p:cNvPr>
          <p:cNvSpPr/>
          <p:nvPr/>
        </p:nvSpPr>
        <p:spPr>
          <a:xfrm>
            <a:off x="2300226" y="5228768"/>
            <a:ext cx="522943"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②ソースコードの確認</a:t>
            </a:r>
            <a:endParaRPr lang="en-US" altLang="ja-JP" sz="2800" b="1" dirty="0"/>
          </a:p>
        </p:txBody>
      </p:sp>
    </p:spTree>
    <p:extLst>
      <p:ext uri="{BB962C8B-B14F-4D97-AF65-F5344CB8AC3E}">
        <p14:creationId xmlns:p14="http://schemas.microsoft.com/office/powerpoint/2010/main" val="2851050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58</a:t>
            </a:fld>
            <a:endParaRPr kumimoji="1" lang="ja-JP" altLang="en-US"/>
          </a:p>
        </p:txBody>
      </p:sp>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続き</a:t>
            </a:r>
            <a:endParaRPr lang="en-US" altLang="ja-JP" sz="2800" b="1" dirty="0"/>
          </a:p>
        </p:txBody>
      </p:sp>
      <p:pic>
        <p:nvPicPr>
          <p:cNvPr id="4" name="図 3">
            <a:extLst>
              <a:ext uri="{FF2B5EF4-FFF2-40B4-BE49-F238E27FC236}">
                <a16:creationId xmlns:a16="http://schemas.microsoft.com/office/drawing/2014/main" id="{D8BCF1BB-B294-EA19-FBD4-9F04A7F11D63}"/>
              </a:ext>
            </a:extLst>
          </p:cNvPr>
          <p:cNvPicPr>
            <a:picLocks noChangeAspect="1"/>
          </p:cNvPicPr>
          <p:nvPr/>
        </p:nvPicPr>
        <p:blipFill>
          <a:blip r:embed="rId2"/>
          <a:stretch>
            <a:fillRect/>
          </a:stretch>
        </p:blipFill>
        <p:spPr>
          <a:xfrm>
            <a:off x="1169297" y="67984"/>
            <a:ext cx="6946749" cy="5974203"/>
          </a:xfrm>
          <a:prstGeom prst="rect">
            <a:avLst/>
          </a:prstGeom>
        </p:spPr>
      </p:pic>
      <p:sp>
        <p:nvSpPr>
          <p:cNvPr id="5" name="正方形/長方形 4">
            <a:extLst>
              <a:ext uri="{FF2B5EF4-FFF2-40B4-BE49-F238E27FC236}">
                <a16:creationId xmlns:a16="http://schemas.microsoft.com/office/drawing/2014/main" id="{890BF145-2BC8-50FF-26C8-9C1F3E0E5D09}"/>
              </a:ext>
            </a:extLst>
          </p:cNvPr>
          <p:cNvSpPr/>
          <p:nvPr/>
        </p:nvSpPr>
        <p:spPr>
          <a:xfrm>
            <a:off x="1816678" y="419481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EDDCBD-A24D-DD54-FAC6-454748139FBF}"/>
              </a:ext>
            </a:extLst>
          </p:cNvPr>
          <p:cNvSpPr/>
          <p:nvPr/>
        </p:nvSpPr>
        <p:spPr>
          <a:xfrm>
            <a:off x="1816678" y="439293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0679C2A-F803-193F-E5B8-3851BAB5C3C3}"/>
              </a:ext>
            </a:extLst>
          </p:cNvPr>
          <p:cNvSpPr/>
          <p:nvPr/>
        </p:nvSpPr>
        <p:spPr>
          <a:xfrm>
            <a:off x="1816678" y="45910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F10E1C4-5016-78F5-FA53-8C004F58CFE4}"/>
              </a:ext>
            </a:extLst>
          </p:cNvPr>
          <p:cNvSpPr/>
          <p:nvPr/>
        </p:nvSpPr>
        <p:spPr>
          <a:xfrm>
            <a:off x="2494342" y="40195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5DBD885-1E95-0A4A-5ADC-4041838EB7CA}"/>
              </a:ext>
            </a:extLst>
          </p:cNvPr>
          <p:cNvSpPr/>
          <p:nvPr/>
        </p:nvSpPr>
        <p:spPr>
          <a:xfrm>
            <a:off x="2650036" y="1989293"/>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3B8366E-A20B-50A7-C70D-E7B5AACE68C8}"/>
              </a:ext>
            </a:extLst>
          </p:cNvPr>
          <p:cNvSpPr/>
          <p:nvPr/>
        </p:nvSpPr>
        <p:spPr>
          <a:xfrm>
            <a:off x="2003713" y="285763"/>
            <a:ext cx="646323" cy="17524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913A17-979D-85F1-D73F-18CED4D5F1E0}"/>
              </a:ext>
            </a:extLst>
          </p:cNvPr>
          <p:cNvSpPr/>
          <p:nvPr/>
        </p:nvSpPr>
        <p:spPr>
          <a:xfrm>
            <a:off x="2003712" y="1216062"/>
            <a:ext cx="343247" cy="1936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7A2D957-4B65-6374-7530-E940D4105F72}"/>
              </a:ext>
            </a:extLst>
          </p:cNvPr>
          <p:cNvSpPr/>
          <p:nvPr/>
        </p:nvSpPr>
        <p:spPr>
          <a:xfrm>
            <a:off x="2925731" y="1973493"/>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ADD2975-21F6-235A-4201-33E792D0BAD7}"/>
              </a:ext>
            </a:extLst>
          </p:cNvPr>
          <p:cNvSpPr/>
          <p:nvPr/>
        </p:nvSpPr>
        <p:spPr>
          <a:xfrm>
            <a:off x="4985592" y="216713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7330299-F805-C4DE-98D8-7A4333C4C46B}"/>
              </a:ext>
            </a:extLst>
          </p:cNvPr>
          <p:cNvSpPr/>
          <p:nvPr/>
        </p:nvSpPr>
        <p:spPr>
          <a:xfrm>
            <a:off x="5238427" y="2151331"/>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DA30588E-AD81-A72E-8DA9-986CB947D550}"/>
              </a:ext>
            </a:extLst>
          </p:cNvPr>
          <p:cNvSpPr/>
          <p:nvPr/>
        </p:nvSpPr>
        <p:spPr>
          <a:xfrm>
            <a:off x="2872249" y="3460501"/>
            <a:ext cx="144448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9D1E14-9F0B-C35C-718F-19CCA3835372}"/>
              </a:ext>
            </a:extLst>
          </p:cNvPr>
          <p:cNvSpPr/>
          <p:nvPr/>
        </p:nvSpPr>
        <p:spPr>
          <a:xfrm>
            <a:off x="3158315" y="3659006"/>
            <a:ext cx="9831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BE9408-FC4E-C48D-4D0C-5B726AA99671}"/>
              </a:ext>
            </a:extLst>
          </p:cNvPr>
          <p:cNvSpPr/>
          <p:nvPr/>
        </p:nvSpPr>
        <p:spPr>
          <a:xfrm>
            <a:off x="2925731" y="3659006"/>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E6A298D-95A5-33A0-612F-EFE7A01DEEFC}"/>
              </a:ext>
            </a:extLst>
          </p:cNvPr>
          <p:cNvSpPr/>
          <p:nvPr/>
        </p:nvSpPr>
        <p:spPr>
          <a:xfrm>
            <a:off x="3501215" y="3840094"/>
            <a:ext cx="6402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73A1F2F-3AE0-9BA2-77F4-DF14CE8BB754}"/>
              </a:ext>
            </a:extLst>
          </p:cNvPr>
          <p:cNvSpPr/>
          <p:nvPr/>
        </p:nvSpPr>
        <p:spPr>
          <a:xfrm>
            <a:off x="2868413" y="4015472"/>
            <a:ext cx="52248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35B24CB-AFD1-426A-49C3-7F1D5B75859A}"/>
              </a:ext>
            </a:extLst>
          </p:cNvPr>
          <p:cNvSpPr/>
          <p:nvPr/>
        </p:nvSpPr>
        <p:spPr>
          <a:xfrm>
            <a:off x="2233099" y="4194810"/>
            <a:ext cx="498672"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7AF46B9-E92A-9B8D-FB3D-B2BC94042C3F}"/>
              </a:ext>
            </a:extLst>
          </p:cNvPr>
          <p:cNvSpPr/>
          <p:nvPr/>
        </p:nvSpPr>
        <p:spPr>
          <a:xfrm>
            <a:off x="2233099" y="4387328"/>
            <a:ext cx="41693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75E5643-267D-ED86-134E-1BB3AED7B39C}"/>
              </a:ext>
            </a:extLst>
          </p:cNvPr>
          <p:cNvSpPr/>
          <p:nvPr/>
        </p:nvSpPr>
        <p:spPr>
          <a:xfrm>
            <a:off x="2233099" y="4591050"/>
            <a:ext cx="33103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ED6B97E-03D1-9813-6A0F-4901BC868C0F}"/>
              </a:ext>
            </a:extLst>
          </p:cNvPr>
          <p:cNvSpPr/>
          <p:nvPr/>
        </p:nvSpPr>
        <p:spPr>
          <a:xfrm>
            <a:off x="3328067" y="514274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78E77E1-EEE6-5CC2-80CE-1C551CC08E8D}"/>
              </a:ext>
            </a:extLst>
          </p:cNvPr>
          <p:cNvSpPr/>
          <p:nvPr/>
        </p:nvSpPr>
        <p:spPr>
          <a:xfrm>
            <a:off x="3580902" y="5126941"/>
            <a:ext cx="560568"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7259A7-70DC-921B-6860-579B693FAA2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DA9E0B2E-DE38-DBA1-5998-42260A5BC54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Tree>
    <p:extLst>
      <p:ext uri="{BB962C8B-B14F-4D97-AF65-F5344CB8AC3E}">
        <p14:creationId xmlns:p14="http://schemas.microsoft.com/office/powerpoint/2010/main" val="2353169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人工知能による画像認識</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59</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画像認識でできることはたくさんある</a:t>
            </a:r>
            <a:endParaRPr lang="en-US" altLang="ja-JP" sz="2400" dirty="0"/>
          </a:p>
          <a:p>
            <a:r>
              <a:rPr lang="ja-JP" altLang="en-US" sz="2400" dirty="0"/>
              <a:t>画像分類</a:t>
            </a:r>
            <a:endParaRPr lang="en-US" altLang="ja-JP" sz="2400" dirty="0"/>
          </a:p>
          <a:p>
            <a:r>
              <a:rPr lang="ja-JP" altLang="en-US" sz="2400" dirty="0"/>
              <a:t>物体検出</a:t>
            </a:r>
          </a:p>
          <a:p>
            <a:r>
              <a:rPr lang="ja-JP" altLang="en-US" sz="2400" dirty="0"/>
              <a:t>顔検出</a:t>
            </a:r>
          </a:p>
          <a:p>
            <a:r>
              <a:rPr lang="ja-JP" altLang="en-US" sz="2400" dirty="0"/>
              <a:t>表情推定</a:t>
            </a:r>
          </a:p>
          <a:p>
            <a:r>
              <a:rPr lang="ja-JP" altLang="en-US" sz="2400" dirty="0"/>
              <a:t>文字検出</a:t>
            </a:r>
          </a:p>
          <a:p>
            <a:r>
              <a:rPr lang="ja-JP" altLang="en-US" sz="2400" dirty="0"/>
              <a:t>セグメンテーション</a:t>
            </a:r>
            <a:endParaRPr lang="en-US" altLang="ja-JP" sz="2400" dirty="0"/>
          </a:p>
          <a:p>
            <a:r>
              <a:rPr lang="ja-JP" altLang="en-US" sz="2400" dirty="0"/>
              <a:t>追跡</a:t>
            </a:r>
            <a:endParaRPr lang="en-US" altLang="ja-JP" sz="2400" dirty="0"/>
          </a:p>
          <a:p>
            <a:r>
              <a:rPr lang="ja-JP" altLang="en-US" sz="2400" dirty="0"/>
              <a:t>姿勢推定</a:t>
            </a:r>
          </a:p>
          <a:p>
            <a:pPr marL="0" indent="0">
              <a:buNone/>
            </a:pPr>
            <a:r>
              <a:rPr lang="ja-JP" altLang="en-US" sz="2400" dirty="0"/>
              <a:t>など</a:t>
            </a:r>
            <a:endParaRPr lang="en-US" altLang="ja-JP" sz="2400" dirty="0"/>
          </a:p>
          <a:p>
            <a:pPr marL="0" indent="0">
              <a:buNone/>
            </a:pPr>
            <a:endParaRPr lang="en-US" altLang="ja-JP" dirty="0"/>
          </a:p>
        </p:txBody>
      </p:sp>
    </p:spTree>
    <p:extLst>
      <p:ext uri="{BB962C8B-B14F-4D97-AF65-F5344CB8AC3E}">
        <p14:creationId xmlns:p14="http://schemas.microsoft.com/office/powerpoint/2010/main" val="490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楽しさと達成感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lgn="l">
              <a:lnSpc>
                <a:spcPct val="100000"/>
              </a:lnSpc>
              <a:spcBef>
                <a:spcPts val="1200"/>
              </a:spcBef>
              <a:buFont typeface="Arial" panose="020B0604020202020204" pitchFamily="34" charset="0"/>
              <a:buChar char="•"/>
            </a:pPr>
            <a:r>
              <a:rPr lang="ja-JP" altLang="en-US" sz="2400" b="1" i="0" dirty="0">
                <a:solidFill>
                  <a:srgbClr val="374151"/>
                </a:solidFill>
                <a:effectLst/>
                <a:latin typeface="Söhne"/>
              </a:rPr>
              <a:t>楽しさ</a:t>
            </a:r>
            <a:endParaRPr lang="en-US" altLang="ja-JP" sz="2400" b="1" i="0" dirty="0">
              <a:solidFill>
                <a:srgbClr val="374151"/>
              </a:solidFill>
              <a:effectLst/>
              <a:latin typeface="Söhne"/>
            </a:endParaRPr>
          </a:p>
          <a:p>
            <a:pPr lvl="1">
              <a:lnSpc>
                <a:spcPct val="100000"/>
              </a:lnSpc>
              <a:spcBef>
                <a:spcPts val="1200"/>
              </a:spcBef>
            </a:pPr>
            <a:r>
              <a:rPr lang="ja-JP" altLang="en-US" b="1" i="0" dirty="0">
                <a:solidFill>
                  <a:srgbClr val="374151"/>
                </a:solidFill>
                <a:effectLst/>
                <a:latin typeface="Söhne"/>
              </a:rPr>
              <a:t>未来の技術を学ぶ</a:t>
            </a:r>
            <a:r>
              <a:rPr lang="ja-JP" altLang="en-US" b="0" i="0" dirty="0">
                <a:solidFill>
                  <a:srgbClr val="374151"/>
                </a:solidFill>
                <a:effectLst/>
                <a:latin typeface="Söhne"/>
              </a:rPr>
              <a:t>ことは楽しい。</a:t>
            </a:r>
          </a:p>
          <a:p>
            <a:pPr lvl="1">
              <a:lnSpc>
                <a:spcPct val="100000"/>
              </a:lnSpc>
              <a:spcBef>
                <a:spcPts val="1200"/>
              </a:spcBef>
            </a:pPr>
            <a:r>
              <a:rPr lang="ja-JP" altLang="en-US" b="0" i="0" dirty="0">
                <a:solidFill>
                  <a:srgbClr val="374151"/>
                </a:solidFill>
                <a:effectLst/>
                <a:latin typeface="Söhne"/>
              </a:rPr>
              <a:t>プログラミングは</a:t>
            </a:r>
            <a:r>
              <a:rPr lang="ja-JP" altLang="en-US" b="1" i="0" dirty="0">
                <a:solidFill>
                  <a:srgbClr val="374151"/>
                </a:solidFill>
                <a:effectLst/>
                <a:latin typeface="Söhne"/>
              </a:rPr>
              <a:t>クリエイティブな行為。</a:t>
            </a:r>
            <a:endParaRPr lang="en-US" altLang="ja-JP" b="1" i="0" dirty="0">
              <a:solidFill>
                <a:srgbClr val="374151"/>
              </a:solidFill>
              <a:effectLst/>
              <a:latin typeface="Söhne"/>
            </a:endParaRPr>
          </a:p>
          <a:p>
            <a:pPr lvl="1">
              <a:lnSpc>
                <a:spcPct val="100000"/>
              </a:lnSpc>
              <a:spcBef>
                <a:spcPts val="1200"/>
              </a:spcBef>
            </a:pPr>
            <a:r>
              <a:rPr lang="ja-JP" altLang="en-US" dirty="0"/>
              <a:t>視覚的なプログラムを書くことで、ゲーム感覚をもって楽しみながら学習することも可能。</a:t>
            </a:r>
            <a:endParaRPr lang="en-US" altLang="ja-JP" b="1" dirty="0">
              <a:solidFill>
                <a:srgbClr val="374151"/>
              </a:solidFill>
              <a:latin typeface="Söhne"/>
            </a:endParaRPr>
          </a:p>
          <a:p>
            <a:pPr algn="l">
              <a:lnSpc>
                <a:spcPct val="100000"/>
              </a:lnSpc>
              <a:spcBef>
                <a:spcPts val="1200"/>
              </a:spcBef>
              <a:buFont typeface="Arial" panose="020B0604020202020204" pitchFamily="34" charset="0"/>
              <a:buChar char="•"/>
            </a:pPr>
            <a:r>
              <a:rPr lang="ja-JP" altLang="en-US" sz="2400" b="1" dirty="0"/>
              <a:t>達成感</a:t>
            </a:r>
            <a:endParaRPr lang="en-US" altLang="ja-JP" sz="2400" b="1" dirty="0"/>
          </a:p>
          <a:p>
            <a:pPr lvl="1">
              <a:lnSpc>
                <a:spcPct val="100000"/>
              </a:lnSpc>
              <a:spcBef>
                <a:spcPts val="1200"/>
              </a:spcBef>
            </a:pPr>
            <a:r>
              <a:rPr lang="ja-JP" altLang="en-US" b="1" dirty="0"/>
              <a:t>自分のアイデアを形に</a:t>
            </a:r>
            <a:r>
              <a:rPr lang="ja-JP" altLang="en-US" dirty="0"/>
              <a:t>することで得られる達成感</a:t>
            </a:r>
            <a:endParaRPr lang="en-US" altLang="ja-JP" dirty="0"/>
          </a:p>
          <a:p>
            <a:pPr lvl="1">
              <a:lnSpc>
                <a:spcPct val="100000"/>
              </a:lnSpc>
              <a:spcBef>
                <a:spcPts val="1200"/>
              </a:spcBef>
            </a:pPr>
            <a:r>
              <a:rPr lang="ja-JP" altLang="en-US" dirty="0"/>
              <a:t>自分でデザインし、問題が生じたときは自分で解決していく。</a:t>
            </a:r>
            <a:endParaRPr lang="en-US" altLang="ja-JP" dirty="0"/>
          </a:p>
          <a:p>
            <a:pPr lvl="1">
              <a:lnSpc>
                <a:spcPct val="100000"/>
              </a:lnSpc>
              <a:spcBef>
                <a:spcPts val="1200"/>
              </a:spcBef>
            </a:pPr>
            <a:r>
              <a:rPr lang="ja-JP" altLang="en-US" b="1" dirty="0"/>
              <a:t>自分の手でプログラムを完成させるプロセス</a:t>
            </a:r>
            <a:r>
              <a:rPr lang="ja-JP" altLang="en-US" dirty="0"/>
              <a:t>は、大いに充実感をもたらすもの。</a:t>
            </a:r>
            <a:endParaRPr lang="en-US" altLang="ja-JP"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35047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A539E-3C11-3DAB-F58C-E7D697B66270}"/>
              </a:ext>
            </a:extLst>
          </p:cNvPr>
          <p:cNvSpPr>
            <a:spLocks noGrp="1"/>
          </p:cNvSpPr>
          <p:nvPr>
            <p:ph type="title"/>
          </p:nvPr>
        </p:nvSpPr>
        <p:spPr/>
        <p:txBody>
          <a:bodyPr>
            <a:normAutofit fontScale="90000"/>
          </a:bodyPr>
          <a:lstStyle/>
          <a:p>
            <a:r>
              <a:rPr kumimoji="1" lang="ja-JP" altLang="en-US" dirty="0"/>
              <a:t>人工知能まとめ</a:t>
            </a:r>
          </a:p>
        </p:txBody>
      </p:sp>
      <p:sp>
        <p:nvSpPr>
          <p:cNvPr id="3" name="コンテンツ プレースホルダー 2">
            <a:extLst>
              <a:ext uri="{FF2B5EF4-FFF2-40B4-BE49-F238E27FC236}">
                <a16:creationId xmlns:a16="http://schemas.microsoft.com/office/drawing/2014/main" id="{2C95F738-A4B2-CC31-F68C-25A4BB429137}"/>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ja-JP" altLang="en-US" b="1" dirty="0"/>
              <a:t>画像分類</a:t>
            </a:r>
            <a:r>
              <a:rPr lang="en-US" altLang="ja-JP" dirty="0"/>
              <a:t>: </a:t>
            </a:r>
            <a:r>
              <a:rPr lang="ja-JP" altLang="en-US" dirty="0"/>
              <a:t>与えられた画像が「犬」か「猫」かを判定するなど</a:t>
            </a:r>
          </a:p>
          <a:p>
            <a:pPr>
              <a:buFont typeface="Arial" panose="020B0604020202020204" pitchFamily="34" charset="0"/>
              <a:buChar char="•"/>
            </a:pPr>
            <a:r>
              <a:rPr lang="ja-JP" altLang="en-US" b="1" dirty="0"/>
              <a:t>人工知能エンジニアのスキル</a:t>
            </a:r>
            <a:r>
              <a:rPr lang="en-US" altLang="ja-JP" dirty="0"/>
              <a:t>: </a:t>
            </a:r>
            <a:r>
              <a:rPr lang="ja-JP" altLang="en-US" dirty="0"/>
              <a:t>機械学習、ディープラーニング、プログラミング、データの前処理、倫理的な理解、ソフトスキル。</a:t>
            </a:r>
          </a:p>
          <a:p>
            <a:pPr>
              <a:buFont typeface="Arial" panose="020B0604020202020204" pitchFamily="34" charset="0"/>
              <a:buChar char="•"/>
            </a:pPr>
            <a:r>
              <a:rPr lang="ja-JP" altLang="en-US" b="1" dirty="0"/>
              <a:t>人工知能制作と活用のためのプログラミングスキル</a:t>
            </a:r>
            <a:r>
              <a:rPr lang="en-US" altLang="ja-JP" dirty="0"/>
              <a:t>: </a:t>
            </a:r>
            <a:r>
              <a:rPr lang="ja-JP" altLang="en-US" dirty="0"/>
              <a:t>基本の押さえ、関連スキルの自主学習（システムデザイン、試作とテスト、バージョン管理、クラウドの活用、データベース管理、高速数値計算、ビッグデータ処理）</a:t>
            </a:r>
          </a:p>
          <a:p>
            <a:pPr>
              <a:buFont typeface="Arial" panose="020B0604020202020204" pitchFamily="34" charset="0"/>
              <a:buChar char="•"/>
            </a:pPr>
            <a:r>
              <a:rPr lang="ja-JP" altLang="en-US" b="1" dirty="0"/>
              <a:t>人工知能プログラムの構成</a:t>
            </a:r>
            <a:r>
              <a:rPr lang="en-US" altLang="ja-JP" dirty="0"/>
              <a:t>: </a:t>
            </a:r>
            <a:r>
              <a:rPr lang="ja-JP" altLang="en-US" dirty="0"/>
              <a:t>学習データの読み込みと前処理、モデルの構築、モデルのコンパイル、学習、モデルの検証、タスクの実行。</a:t>
            </a:r>
          </a:p>
          <a:p>
            <a:endParaRPr kumimoji="1" lang="ja-JP" altLang="en-US" dirty="0"/>
          </a:p>
        </p:txBody>
      </p:sp>
      <p:sp>
        <p:nvSpPr>
          <p:cNvPr id="4" name="スライド番号プレースホルダー 3">
            <a:extLst>
              <a:ext uri="{FF2B5EF4-FFF2-40B4-BE49-F238E27FC236}">
                <a16:creationId xmlns:a16="http://schemas.microsoft.com/office/drawing/2014/main" id="{901EAABE-8BA4-34C7-1318-8E43BB66C064}"/>
              </a:ext>
            </a:extLst>
          </p:cNvPr>
          <p:cNvSpPr>
            <a:spLocks noGrp="1"/>
          </p:cNvSpPr>
          <p:nvPr>
            <p:ph type="sldNum" sz="quarter" idx="12"/>
          </p:nvPr>
        </p:nvSpPr>
        <p:spPr/>
        <p:txBody>
          <a:bodyPr/>
          <a:lstStyle/>
          <a:p>
            <a:fld id="{E7DD4950-D159-4EF1-90C3-DB06CAAE7C11}" type="slidenum">
              <a:rPr kumimoji="1" lang="ja-JP" altLang="en-US" smtClean="0"/>
              <a:t>60</a:t>
            </a:fld>
            <a:endParaRPr kumimoji="1" lang="ja-JP" altLang="en-US"/>
          </a:p>
        </p:txBody>
      </p:sp>
    </p:spTree>
    <p:extLst>
      <p:ext uri="{BB962C8B-B14F-4D97-AF65-F5344CB8AC3E}">
        <p14:creationId xmlns:p14="http://schemas.microsoft.com/office/powerpoint/2010/main" val="4200625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247369" y="1138019"/>
            <a:ext cx="6896611" cy="3281582"/>
          </a:xfrm>
        </p:spPr>
        <p:txBody>
          <a:bodyPr>
            <a:noAutofit/>
          </a:bodyPr>
          <a:lstStyle/>
          <a:p>
            <a:pPr>
              <a:spcAft>
                <a:spcPts val="600"/>
              </a:spcAft>
            </a:pPr>
            <a:r>
              <a:rPr lang="en-US" altLang="ja-JP" sz="2400" dirty="0"/>
              <a:t>Python</a:t>
            </a:r>
            <a:r>
              <a:rPr lang="ja-JP" altLang="en-US" sz="2400" dirty="0"/>
              <a:t>の基礎を実践的に学び、プログラミングでアイデアを形にする喜び。</a:t>
            </a:r>
            <a:endParaRPr lang="en-US" altLang="ja-JP" sz="2400" dirty="0"/>
          </a:p>
          <a:p>
            <a:pPr>
              <a:spcAft>
                <a:spcPts val="600"/>
              </a:spcAft>
            </a:pPr>
            <a:r>
              <a:rPr lang="ja-JP" altLang="en-US" sz="2400" dirty="0"/>
              <a:t>対話型</a:t>
            </a:r>
            <a:r>
              <a:rPr lang="en-US" altLang="ja-JP" sz="2400" dirty="0"/>
              <a:t>AI</a:t>
            </a:r>
            <a:r>
              <a:rPr lang="ja-JP" altLang="en-US" sz="2400" dirty="0"/>
              <a:t>の活用を通じて、</a:t>
            </a:r>
            <a:r>
              <a:rPr lang="en-US" altLang="ja-JP" sz="2400" dirty="0"/>
              <a:t>AI</a:t>
            </a:r>
            <a:r>
              <a:rPr lang="ja-JP" altLang="en-US" sz="2400" dirty="0"/>
              <a:t>の仕組みと開発手順を体験的に理解。</a:t>
            </a:r>
            <a:endParaRPr lang="en-US" altLang="ja-JP" sz="2400" dirty="0"/>
          </a:p>
          <a:p>
            <a:pPr>
              <a:spcAft>
                <a:spcPts val="600"/>
              </a:spcAft>
            </a:pPr>
            <a:r>
              <a:rPr lang="ja-JP" altLang="en-US" sz="2400" dirty="0"/>
              <a:t>人工知能エンジニアに必要な技術と倫理への理解を深め、将来の可能性を広げる。</a:t>
            </a:r>
            <a:endParaRPr lang="en-US" altLang="ja-JP" sz="2400" dirty="0"/>
          </a:p>
          <a:p>
            <a:pPr>
              <a:spcAft>
                <a:spcPts val="600"/>
              </a:spcAft>
            </a:pPr>
            <a:r>
              <a:rPr lang="ja-JP" altLang="en-US" sz="2400" dirty="0"/>
              <a:t>自主的な演習と課題で、問題解決力と自己研鑽力を伸ばせる。</a:t>
            </a:r>
            <a:endParaRPr lang="en-US" altLang="ja-JP" sz="2400" dirty="0"/>
          </a:p>
          <a:p>
            <a:pPr>
              <a:spcAft>
                <a:spcPts val="600"/>
              </a:spcAft>
            </a:pPr>
            <a:r>
              <a:rPr lang="ja-JP" altLang="en-US" sz="2400" dirty="0"/>
              <a:t>最先端技術に触れる喜びから、情報工学への興味と学習意欲が高まり、未来の</a:t>
            </a:r>
            <a:r>
              <a:rPr lang="en-US" altLang="ja-JP" sz="2400" dirty="0"/>
              <a:t>IT</a:t>
            </a:r>
            <a:r>
              <a:rPr lang="ja-JP" altLang="en-US" sz="2400" dirty="0"/>
              <a:t>社会での活躍への自信がつく。</a:t>
            </a:r>
            <a:endParaRPr lang="ja-JP" altLang="en-US" sz="24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61</a:t>
            </a:fld>
            <a:endParaRPr kumimoji="1" lang="ja-JP" altLang="en-US" dirty="0"/>
          </a:p>
        </p:txBody>
      </p:sp>
      <p:sp>
        <p:nvSpPr>
          <p:cNvPr id="2" name="タイトル 1">
            <a:extLst>
              <a:ext uri="{FF2B5EF4-FFF2-40B4-BE49-F238E27FC236}">
                <a16:creationId xmlns:a16="http://schemas.microsoft.com/office/drawing/2014/main" id="{6643B461-B76A-2440-ED27-95E7EDAF894C}"/>
              </a:ext>
            </a:extLst>
          </p:cNvPr>
          <p:cNvSpPr>
            <a:spLocks noGrp="1"/>
          </p:cNvSpPr>
          <p:nvPr>
            <p:ph type="title"/>
          </p:nvPr>
        </p:nvSpPr>
        <p:spPr>
          <a:xfrm>
            <a:off x="321845" y="175028"/>
            <a:ext cx="8461208" cy="469865"/>
          </a:xfrm>
        </p:spPr>
        <p:txBody>
          <a:bodyPr>
            <a:normAutofit fontScale="90000"/>
          </a:bodyPr>
          <a:lstStyle/>
          <a:p>
            <a:r>
              <a:rPr lang="ja-JP" altLang="en-US" dirty="0"/>
              <a:t>授業の学ぶ意義と満足感</a:t>
            </a:r>
            <a:endParaRPr kumimoji="1" lang="ja-JP" altLang="en-US" dirty="0"/>
          </a:p>
        </p:txBody>
      </p:sp>
    </p:spTree>
    <p:extLst>
      <p:ext uri="{BB962C8B-B14F-4D97-AF65-F5344CB8AC3E}">
        <p14:creationId xmlns:p14="http://schemas.microsoft.com/office/powerpoint/2010/main" val="384881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normAutofit fontScale="90000"/>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kumimoji="1" lang="ja-JP" altLang="en-US" sz="2400" b="1" dirty="0">
                <a:solidFill>
                  <a:srgbClr val="FF0000"/>
                </a:solidFill>
              </a:rPr>
              <a:t>プログラミング</a:t>
            </a:r>
            <a:r>
              <a:rPr kumimoji="1" lang="ja-JP" altLang="en-US" sz="2400" dirty="0"/>
              <a:t>は</a:t>
            </a:r>
            <a:r>
              <a:rPr kumimoji="1" lang="ja-JP" altLang="en-US" sz="2400" b="1" dirty="0">
                <a:solidFill>
                  <a:srgbClr val="FF0000"/>
                </a:solidFill>
              </a:rPr>
              <a:t>人間の力を増幅</a:t>
            </a:r>
            <a:r>
              <a:rPr kumimoji="1" lang="ja-JP" altLang="en-US" sz="2400" dirty="0"/>
              <a:t>し、私たちができることを大幅に広げる</a:t>
            </a:r>
            <a:endParaRPr kumimoji="1" lang="en-US" altLang="ja-JP" sz="2400" dirty="0"/>
          </a:p>
          <a:p>
            <a:endParaRPr lang="en-US" altLang="ja-JP" sz="2400" dirty="0"/>
          </a:p>
          <a:p>
            <a:r>
              <a:rPr kumimoji="1" lang="ja-JP" altLang="en-US" sz="2400" b="1" dirty="0">
                <a:solidFill>
                  <a:srgbClr val="FF0000"/>
                </a:solidFill>
              </a:rPr>
              <a:t>シミュレーション</a:t>
            </a:r>
            <a:r>
              <a:rPr kumimoji="1" lang="ja-JP" altLang="en-US" sz="2400" dirty="0">
                <a:solidFill>
                  <a:srgbClr val="FF0000"/>
                </a:solidFill>
              </a:rPr>
              <a:t>、</a:t>
            </a:r>
            <a:r>
              <a:rPr kumimoji="1" lang="ja-JP" altLang="en-US" sz="2400" b="1" dirty="0">
                <a:solidFill>
                  <a:srgbClr val="FF0000"/>
                </a:solidFill>
              </a:rPr>
              <a:t>大量データ処理</a:t>
            </a:r>
            <a:r>
              <a:rPr kumimoji="1" lang="ja-JP" altLang="en-US" sz="2400" dirty="0">
                <a:solidFill>
                  <a:srgbClr val="FF0000"/>
                </a:solidFill>
              </a:rPr>
              <a:t>、</a:t>
            </a:r>
            <a:r>
              <a:rPr kumimoji="1" lang="en-US" altLang="ja-JP" sz="2400" b="1" dirty="0">
                <a:solidFill>
                  <a:srgbClr val="FF0000"/>
                </a:solidFill>
              </a:rPr>
              <a:t>AI</a:t>
            </a:r>
            <a:r>
              <a:rPr kumimoji="1" lang="ja-JP" altLang="en-US" sz="2400" b="1" dirty="0">
                <a:solidFill>
                  <a:srgbClr val="FF0000"/>
                </a:solidFill>
              </a:rPr>
              <a:t>連携</a:t>
            </a:r>
            <a:r>
              <a:rPr kumimoji="1" lang="ja-JP" altLang="en-US" sz="2400" dirty="0">
                <a:solidFill>
                  <a:srgbClr val="FF0000"/>
                </a:solidFill>
              </a:rPr>
              <a:t>、</a:t>
            </a:r>
            <a:r>
              <a:rPr kumimoji="1" lang="en-US" altLang="ja-JP" sz="2400" b="1" dirty="0">
                <a:solidFill>
                  <a:srgbClr val="FF0000"/>
                </a:solidFill>
              </a:rPr>
              <a:t>IT</a:t>
            </a:r>
            <a:r>
              <a:rPr kumimoji="1" lang="ja-JP" altLang="en-US" sz="2400" b="1" dirty="0">
                <a:solidFill>
                  <a:srgbClr val="FF0000"/>
                </a:solidFill>
              </a:rPr>
              <a:t>システム制作</a:t>
            </a:r>
            <a:r>
              <a:rPr lang="ja-JP" altLang="en-US" sz="2400" dirty="0"/>
              <a:t>など、さまざまな活動で、</a:t>
            </a:r>
            <a:r>
              <a:rPr kumimoji="1" lang="ja-JP" altLang="en-US" sz="2400" b="1" dirty="0">
                <a:solidFill>
                  <a:srgbClr val="FF0000"/>
                </a:solidFill>
              </a:rPr>
              <a:t>プログラミング</a:t>
            </a:r>
            <a:r>
              <a:rPr kumimoji="1" lang="ja-JP" altLang="en-US" sz="2400" dirty="0"/>
              <a:t>は役立つ</a:t>
            </a:r>
            <a:endParaRPr kumimoji="1" lang="en-US" altLang="ja-JP" sz="2400" dirty="0"/>
          </a:p>
          <a:p>
            <a:endParaRPr lang="en-US" altLang="ja-JP" sz="2400" dirty="0"/>
          </a:p>
          <a:p>
            <a:r>
              <a:rPr kumimoji="1" lang="ja-JP" altLang="en-US" sz="2400" b="1" dirty="0">
                <a:solidFill>
                  <a:srgbClr val="FF0000"/>
                </a:solidFill>
              </a:rPr>
              <a:t>プログラミングはクリエイティブな行為</a:t>
            </a:r>
            <a:endParaRPr kumimoji="1" lang="en-US" altLang="ja-JP" sz="2400" b="1" dirty="0">
              <a:solidFill>
                <a:srgbClr val="FF0000"/>
              </a:solidFill>
            </a:endParaRPr>
          </a:p>
          <a:p>
            <a:endParaRPr lang="en-US" altLang="ja-JP" sz="2400" dirty="0"/>
          </a:p>
          <a:p>
            <a:r>
              <a:rPr kumimoji="1" lang="ja-JP" altLang="en-US" sz="2400" dirty="0"/>
              <a:t>さまざまな</a:t>
            </a:r>
            <a:r>
              <a:rPr kumimoji="1" lang="ja-JP" altLang="en-US" sz="2400" b="1" dirty="0">
                <a:solidFill>
                  <a:srgbClr val="FF0000"/>
                </a:solidFill>
              </a:rPr>
              <a:t>作業を自動化</a:t>
            </a:r>
            <a:r>
              <a:rPr kumimoji="1" lang="ja-JP" altLang="en-US" sz="2400" dirty="0"/>
              <a:t>したいとき、</a:t>
            </a:r>
            <a:r>
              <a:rPr kumimoji="1" lang="ja-JP" altLang="en-US" sz="2400" b="1" dirty="0">
                <a:solidFill>
                  <a:srgbClr val="FF0000"/>
                </a:solidFill>
              </a:rPr>
              <a:t>問題解決</a:t>
            </a:r>
            <a:r>
              <a:rPr kumimoji="1" lang="ja-JP" altLang="en-US" sz="2400" dirty="0"/>
              <a:t>したいときにも役立つ</a:t>
            </a:r>
            <a:endParaRPr kumimoji="1" lang="en-US" altLang="ja-JP" sz="2400" dirty="0"/>
          </a:p>
          <a:p>
            <a:endParaRPr lang="en-US" altLang="ja-JP" sz="2400" b="1" dirty="0">
              <a:solidFill>
                <a:srgbClr val="FF0000"/>
              </a:solidFill>
            </a:endParaRP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fld id="{E7DD4950-D159-4EF1-90C3-DB06CAAE7C11}" type="slidenum">
              <a:rPr kumimoji="1" lang="ja-JP" altLang="en-US" smtClean="0"/>
              <a:t>7</a:t>
            </a:fld>
            <a:endParaRPr kumimoji="1" lang="ja-JP" altLang="en-US"/>
          </a:p>
        </p:txBody>
      </p:sp>
    </p:spTree>
    <p:extLst>
      <p:ext uri="{BB962C8B-B14F-4D97-AF65-F5344CB8AC3E}">
        <p14:creationId xmlns:p14="http://schemas.microsoft.com/office/powerpoint/2010/main" val="544397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２．</a:t>
            </a:r>
            <a:r>
              <a:rPr lang="en-US" altLang="ja-JP" sz="4000" b="1" dirty="0">
                <a:solidFill>
                  <a:srgbClr val="FFFFFF"/>
                </a:solidFill>
                <a:latin typeface="ＭＳ ゴシック" panose="020B0609070205080204" pitchFamily="49" charset="-128"/>
                <a:ea typeface="ＭＳ ゴシック" panose="020B0609070205080204" pitchFamily="49" charset="-128"/>
              </a:rPr>
              <a:t>Python </a:t>
            </a:r>
            <a:r>
              <a:rPr lang="ja-JP" altLang="en-US" sz="4000" b="1" dirty="0">
                <a:solidFill>
                  <a:srgbClr val="FFFFFF"/>
                </a:solidFill>
                <a:latin typeface="ＭＳ ゴシック" panose="020B0609070205080204" pitchFamily="49" charset="-128"/>
                <a:ea typeface="ＭＳ ゴシック" panose="020B0609070205080204" pitchFamily="49" charset="-128"/>
              </a:rPr>
              <a:t>の基礎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ビジュアルに結果を得るプログラムで、まずは楽しもう！</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8</a:t>
            </a:fld>
            <a:endParaRPr kumimoji="1" lang="ja-JP" altLang="en-US"/>
          </a:p>
        </p:txBody>
      </p:sp>
    </p:spTree>
    <p:extLst>
      <p:ext uri="{BB962C8B-B14F-4D97-AF65-F5344CB8AC3E}">
        <p14:creationId xmlns:p14="http://schemas.microsoft.com/office/powerpoint/2010/main" val="351534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2E5A3-0EB6-838A-E44E-B0652FF5A2C5}"/>
              </a:ext>
            </a:extLst>
          </p:cNvPr>
          <p:cNvSpPr>
            <a:spLocks noGrp="1"/>
          </p:cNvSpPr>
          <p:nvPr>
            <p:ph type="title"/>
          </p:nvPr>
        </p:nvSpPr>
        <p:spPr/>
        <p:txBody>
          <a:bodyPr>
            <a:normAutofit fontScale="90000"/>
          </a:bodyPr>
          <a:lstStyle/>
          <a:p>
            <a:r>
              <a:rPr lang="ja-JP" altLang="en-US" dirty="0"/>
              <a:t>テーマ</a:t>
            </a:r>
            <a:endParaRPr kumimoji="1" lang="ja-JP" altLang="en-US" dirty="0"/>
          </a:p>
        </p:txBody>
      </p:sp>
      <p:sp>
        <p:nvSpPr>
          <p:cNvPr id="3" name="コンテンツ プレースホルダー 2">
            <a:extLst>
              <a:ext uri="{FF2B5EF4-FFF2-40B4-BE49-F238E27FC236}">
                <a16:creationId xmlns:a16="http://schemas.microsoft.com/office/drawing/2014/main" id="{CE7FE85D-A290-DBBB-0454-4A419DCB28DA}"/>
              </a:ext>
            </a:extLst>
          </p:cNvPr>
          <p:cNvSpPr>
            <a:spLocks noGrp="1"/>
          </p:cNvSpPr>
          <p:nvPr>
            <p:ph idx="1"/>
          </p:nvPr>
        </p:nvSpPr>
        <p:spPr>
          <a:xfrm>
            <a:off x="465315" y="942450"/>
            <a:ext cx="8256653" cy="5234514"/>
          </a:xfrm>
        </p:spPr>
        <p:txBody>
          <a:bodyPr>
            <a:normAutofit/>
          </a:bodyPr>
          <a:lstStyle/>
          <a:p>
            <a:pPr marL="0" indent="0">
              <a:buNone/>
            </a:pPr>
            <a:r>
              <a:rPr kumimoji="1" lang="ja-JP" altLang="en-US" sz="2400" dirty="0"/>
              <a:t>① </a:t>
            </a:r>
            <a:r>
              <a:rPr kumimoji="1" lang="en-US" altLang="ja-JP" sz="2400" dirty="0"/>
              <a:t>Python </a:t>
            </a:r>
            <a:r>
              <a:rPr lang="ja-JP" altLang="en-US" sz="2400" dirty="0"/>
              <a:t>での</a:t>
            </a:r>
            <a:r>
              <a:rPr kumimoji="1" lang="ja-JP" altLang="en-US" sz="2400" dirty="0"/>
              <a:t>グラフィックス</a:t>
            </a:r>
            <a:endParaRPr kumimoji="1" lang="en-US" altLang="ja-JP" sz="2400" dirty="0"/>
          </a:p>
          <a:p>
            <a:pPr marL="0" indent="0">
              <a:buNone/>
            </a:pPr>
            <a:r>
              <a:rPr lang="ja-JP" altLang="en-US" sz="2400" b="1" dirty="0"/>
              <a:t>プログラミングのクリエイティブな側面を実感し、</a:t>
            </a:r>
            <a:r>
              <a:rPr lang="en-US" altLang="ja-JP" sz="2400" b="1" dirty="0"/>
              <a:t>IT</a:t>
            </a:r>
            <a:r>
              <a:rPr lang="ja-JP" altLang="en-US" sz="2400" b="1" dirty="0"/>
              <a:t>エンジニアとしての自信を深める</a:t>
            </a:r>
            <a:endParaRPr lang="en-US" altLang="ja-JP" sz="2400" b="1"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② </a:t>
            </a:r>
            <a:r>
              <a:rPr lang="ja-JP" altLang="en-US" sz="2400" dirty="0"/>
              <a:t>人工知能による画像認識</a:t>
            </a:r>
            <a:endParaRPr lang="en-US" altLang="ja-JP" sz="2400" dirty="0"/>
          </a:p>
          <a:p>
            <a:pPr marL="0" indent="0">
              <a:buNone/>
            </a:pPr>
            <a:r>
              <a:rPr lang="ja-JP" altLang="en-US" sz="2400" b="1" dirty="0"/>
              <a:t>データから新しい価値を創造できる</a:t>
            </a:r>
            <a:r>
              <a:rPr lang="en-US" altLang="ja-JP" sz="2400" b="1" dirty="0"/>
              <a:t>AI</a:t>
            </a:r>
            <a:r>
              <a:rPr lang="ja-JP" altLang="en-US" sz="2400" b="1" dirty="0"/>
              <a:t>エンジニアに興味を深め、視野を広げる</a:t>
            </a:r>
            <a:endParaRPr lang="en-US" altLang="ja-JP" sz="2400" b="1"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D7F45C7-3482-68B3-E1F8-78E274D0EE08}"/>
              </a:ext>
            </a:extLst>
          </p:cNvPr>
          <p:cNvSpPr>
            <a:spLocks noGrp="1"/>
          </p:cNvSpPr>
          <p:nvPr>
            <p:ph type="sldNum" sz="quarter" idx="12"/>
          </p:nvPr>
        </p:nvSpPr>
        <p:spPr/>
        <p:txBody>
          <a:bodyPr/>
          <a:lstStyle/>
          <a:p>
            <a:fld id="{E7DD4950-D159-4EF1-90C3-DB06CAAE7C11}" type="slidenum">
              <a:rPr kumimoji="1" lang="ja-JP" altLang="en-US" smtClean="0"/>
              <a:t>9</a:t>
            </a:fld>
            <a:endParaRPr kumimoji="1" lang="ja-JP" altLang="en-US" dirty="0"/>
          </a:p>
        </p:txBody>
      </p:sp>
      <p:pic>
        <p:nvPicPr>
          <p:cNvPr id="7" name="図 6" descr="ノートパソコンの上に座っている猫&#10;&#10;自動的に生成された説明">
            <a:extLst>
              <a:ext uri="{FF2B5EF4-FFF2-40B4-BE49-F238E27FC236}">
                <a16:creationId xmlns:a16="http://schemas.microsoft.com/office/drawing/2014/main" id="{482FE906-006E-EF9A-776C-4F94551D5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367" y="5105536"/>
            <a:ext cx="2271251" cy="1703439"/>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6DCAE1A-795F-7601-32FF-D36B4398C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99" y="5105536"/>
            <a:ext cx="2501485" cy="1667656"/>
          </a:xfrm>
          <a:prstGeom prst="rect">
            <a:avLst/>
          </a:prstGeom>
        </p:spPr>
      </p:pic>
      <p:sp>
        <p:nvSpPr>
          <p:cNvPr id="10" name="テキスト ボックス 9">
            <a:extLst>
              <a:ext uri="{FF2B5EF4-FFF2-40B4-BE49-F238E27FC236}">
                <a16:creationId xmlns:a16="http://schemas.microsoft.com/office/drawing/2014/main" id="{B64492B7-537E-DA0A-0430-17D09DC8C621}"/>
              </a:ext>
            </a:extLst>
          </p:cNvPr>
          <p:cNvSpPr txBox="1"/>
          <p:nvPr/>
        </p:nvSpPr>
        <p:spPr>
          <a:xfrm>
            <a:off x="6352465" y="5477306"/>
            <a:ext cx="2507418" cy="1015663"/>
          </a:xfrm>
          <a:prstGeom prst="rect">
            <a:avLst/>
          </a:prstGeom>
          <a:noFill/>
        </p:spPr>
        <p:txBody>
          <a:bodyPr wrap="none" rtlCol="0">
            <a:spAutoFit/>
          </a:bodyPr>
          <a:lstStyle/>
          <a:p>
            <a:r>
              <a:rPr kumimoji="1" lang="ja-JP" altLang="en-US" sz="2000" dirty="0"/>
              <a:t>画像が犬なのか、</a:t>
            </a:r>
            <a:endParaRPr kumimoji="1" lang="en-US" altLang="ja-JP" sz="2000" dirty="0"/>
          </a:p>
          <a:p>
            <a:r>
              <a:rPr kumimoji="1" lang="ja-JP" altLang="en-US" sz="2000" dirty="0"/>
              <a:t>猫なのか</a:t>
            </a:r>
            <a:endParaRPr kumimoji="1" lang="en-US" altLang="ja-JP" sz="2000" dirty="0"/>
          </a:p>
          <a:p>
            <a:r>
              <a:rPr kumimoji="1" lang="ja-JP" altLang="en-US" sz="2000" dirty="0"/>
              <a:t>を判別する</a:t>
            </a:r>
            <a:r>
              <a:rPr kumimoji="1" lang="en-US" altLang="ja-JP" sz="2000" dirty="0"/>
              <a:t>AI</a:t>
            </a:r>
            <a:r>
              <a:rPr kumimoji="1" lang="ja-JP" altLang="en-US" sz="2000" dirty="0"/>
              <a:t> を動作</a:t>
            </a:r>
          </a:p>
        </p:txBody>
      </p:sp>
      <p:sp>
        <p:nvSpPr>
          <p:cNvPr id="12" name="テキスト ボックス 11">
            <a:extLst>
              <a:ext uri="{FF2B5EF4-FFF2-40B4-BE49-F238E27FC236}">
                <a16:creationId xmlns:a16="http://schemas.microsoft.com/office/drawing/2014/main" id="{9C3307A0-FFDD-F102-2754-8DB396244CF8}"/>
              </a:ext>
            </a:extLst>
          </p:cNvPr>
          <p:cNvSpPr txBox="1"/>
          <p:nvPr/>
        </p:nvSpPr>
        <p:spPr>
          <a:xfrm>
            <a:off x="6366893" y="2501992"/>
            <a:ext cx="2492990" cy="707886"/>
          </a:xfrm>
          <a:prstGeom prst="rect">
            <a:avLst/>
          </a:prstGeom>
          <a:noFill/>
        </p:spPr>
        <p:txBody>
          <a:bodyPr wrap="none" rtlCol="0">
            <a:spAutoFit/>
          </a:bodyPr>
          <a:lstStyle/>
          <a:p>
            <a:r>
              <a:rPr kumimoji="1" lang="ja-JP" altLang="en-US" sz="2000" dirty="0"/>
              <a:t>視覚的な結果を得る</a:t>
            </a:r>
            <a:endParaRPr kumimoji="1" lang="en-US" altLang="ja-JP" sz="2000" dirty="0"/>
          </a:p>
          <a:p>
            <a:r>
              <a:rPr kumimoji="1" lang="ja-JP" altLang="en-US" sz="2000" dirty="0"/>
              <a:t>プログラム</a:t>
            </a:r>
          </a:p>
        </p:txBody>
      </p:sp>
      <p:pic>
        <p:nvPicPr>
          <p:cNvPr id="9" name="図 8">
            <a:extLst>
              <a:ext uri="{FF2B5EF4-FFF2-40B4-BE49-F238E27FC236}">
                <a16:creationId xmlns:a16="http://schemas.microsoft.com/office/drawing/2014/main" id="{1DB29F8B-C1DE-C1C0-7640-C11F1B587776}"/>
              </a:ext>
            </a:extLst>
          </p:cNvPr>
          <p:cNvPicPr>
            <a:picLocks noChangeAspect="1"/>
          </p:cNvPicPr>
          <p:nvPr/>
        </p:nvPicPr>
        <p:blipFill>
          <a:blip r:embed="rId4"/>
          <a:stretch>
            <a:fillRect/>
          </a:stretch>
        </p:blipFill>
        <p:spPr>
          <a:xfrm>
            <a:off x="557820" y="2371903"/>
            <a:ext cx="3672018" cy="1057097"/>
          </a:xfrm>
          <a:prstGeom prst="rect">
            <a:avLst/>
          </a:prstGeom>
        </p:spPr>
      </p:pic>
      <p:pic>
        <p:nvPicPr>
          <p:cNvPr id="11" name="図 10">
            <a:extLst>
              <a:ext uri="{FF2B5EF4-FFF2-40B4-BE49-F238E27FC236}">
                <a16:creationId xmlns:a16="http://schemas.microsoft.com/office/drawing/2014/main" id="{552B98DF-6968-1311-501D-4A4397D1D2FB}"/>
              </a:ext>
            </a:extLst>
          </p:cNvPr>
          <p:cNvPicPr>
            <a:picLocks noChangeAspect="1"/>
          </p:cNvPicPr>
          <p:nvPr/>
        </p:nvPicPr>
        <p:blipFill>
          <a:blip r:embed="rId5"/>
          <a:stretch>
            <a:fillRect/>
          </a:stretch>
        </p:blipFill>
        <p:spPr>
          <a:xfrm>
            <a:off x="3993996" y="2179841"/>
            <a:ext cx="2357329" cy="1688304"/>
          </a:xfrm>
          <a:prstGeom prst="rect">
            <a:avLst/>
          </a:prstGeom>
        </p:spPr>
      </p:pic>
    </p:spTree>
    <p:extLst>
      <p:ext uri="{BB962C8B-B14F-4D97-AF65-F5344CB8AC3E}">
        <p14:creationId xmlns:p14="http://schemas.microsoft.com/office/powerpoint/2010/main" val="324388556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3537</Words>
  <Application>Microsoft Office PowerPoint</Application>
  <PresentationFormat>画面に合わせる (4:3)</PresentationFormat>
  <Paragraphs>506</Paragraphs>
  <Slides>61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61</vt:i4>
      </vt:variant>
    </vt:vector>
  </HeadingPairs>
  <TitlesOfParts>
    <vt:vector size="71" baseType="lpstr">
      <vt:lpstr>ＭＳ ゴシック</vt:lpstr>
      <vt:lpstr>Söhne</vt:lpstr>
      <vt:lpstr>メイリオ</vt:lpstr>
      <vt:lpstr>游ゴシック</vt:lpstr>
      <vt:lpstr>游明朝</vt:lpstr>
      <vt:lpstr>Arial</vt:lpstr>
      <vt:lpstr>Calibri</vt:lpstr>
      <vt:lpstr>Merriweather</vt:lpstr>
      <vt:lpstr>Times New Roman</vt:lpstr>
      <vt:lpstr>Office テーマ</vt:lpstr>
      <vt:lpstr>at-1.プログラミングの基礎，AIシステムの基礎 </vt:lpstr>
      <vt:lpstr>PowerPoint プレゼンテーション</vt:lpstr>
      <vt:lpstr>アウトライン</vt:lpstr>
      <vt:lpstr>１．人工知能とプログラミングを学ぶ楽しさ  </vt:lpstr>
      <vt:lpstr>人工知能を学ぶ楽しさ</vt:lpstr>
      <vt:lpstr>プログラミングの楽しさと達成感</vt:lpstr>
      <vt:lpstr>プログラミング</vt:lpstr>
      <vt:lpstr>２．Python の基礎  ビジュアルに結果を得るプログラムで、まずは楽しもう！</vt:lpstr>
      <vt:lpstr>テーマ</vt:lpstr>
      <vt:lpstr>オブジェクトとメソッド</vt:lpstr>
      <vt:lpstr>クラスとオブジェクト</vt:lpstr>
      <vt:lpstr>インポート</vt:lpstr>
      <vt:lpstr>モジュールのインポートの方法</vt:lpstr>
      <vt:lpstr>パッケージのインポート</vt:lpstr>
      <vt:lpstr>タートルグラフィックス</vt:lpstr>
      <vt:lpstr>タートルグラフィックス</vt:lpstr>
      <vt:lpstr>PowerPoint プレゼンテーション</vt:lpstr>
      <vt:lpstr>Python の基礎①　モジュール</vt:lpstr>
      <vt:lpstr>Python の基礎②　クラスとオブジェクト</vt:lpstr>
      <vt:lpstr>Python の基礎③　メソッド</vt:lpstr>
      <vt:lpstr>演習 プログラミングはクリエイティブ</vt:lpstr>
      <vt:lpstr>PowerPoint プレゼンテーション</vt:lpstr>
      <vt:lpstr>trinket</vt:lpstr>
      <vt:lpstr>trinket でのプログラム実行</vt:lpstr>
      <vt:lpstr>PowerPoint プレゼンテーション</vt:lpstr>
      <vt:lpstr>trinket</vt:lpstr>
      <vt:lpstr>trinket でのプログラム実行</vt:lpstr>
      <vt:lpstr>PowerPoint プレゼンテーション</vt:lpstr>
      <vt:lpstr>PowerPoint プレゼンテーション</vt:lpstr>
      <vt:lpstr>①</vt:lpstr>
      <vt:lpstr>②</vt:lpstr>
      <vt:lpstr>③色、円</vt:lpstr>
      <vt:lpstr>プログラミングまとめ</vt:lpstr>
      <vt:lpstr>３．対話型AI(ChatGPT)  相談相手、質問相手として活用</vt:lpstr>
      <vt:lpstr>ChatGPT</vt:lpstr>
      <vt:lpstr>ChatGPT の登録手順（登録だけであればクレジットカード等は不要．スマホは必要） ​ </vt:lpstr>
      <vt:lpstr>ChatGPT との問答の例①　質問</vt:lpstr>
      <vt:lpstr>ChatGPT との問答の例②　プログラム作成を頼む</vt:lpstr>
      <vt:lpstr>ChatGPT との問答の例③　プログラム内のミスを探すことを頼む</vt:lpstr>
      <vt:lpstr>ChatGPT との問答の例④　疑問に思ったことを相談する</vt:lpstr>
      <vt:lpstr>ChatGPT との問答の例⑤　勉強用に要点の作成を頼む</vt:lpstr>
      <vt:lpstr>ChatGPT との問答の例⑥　勉強用に確認問題の作成を頼む</vt:lpstr>
      <vt:lpstr>ChatGPT 利用上の注意点を再確認</vt:lpstr>
      <vt:lpstr>４．AI のプログラム例 </vt:lpstr>
      <vt:lpstr>画像分類　「犬」か「猫」か？</vt:lpstr>
      <vt:lpstr>人工知能エンジニアのスキル</vt:lpstr>
      <vt:lpstr>人工知能を制作し実行するためのプログラミングスキル</vt:lpstr>
      <vt:lpstr>人工知能プログラムの構成</vt:lpstr>
      <vt:lpstr>「犬」か「猫」かの判別のために 学習データを用いる</vt:lpstr>
      <vt:lpstr>演習 カラー写真の犬と猫の分類</vt:lpstr>
      <vt:lpstr>この演習を実施するための前準備</vt:lpstr>
      <vt:lpstr>Spyder の画面 </vt:lpstr>
      <vt:lpstr>Spyderの起動 </vt:lpstr>
      <vt:lpstr>① プログラムを実行 </vt:lpstr>
      <vt:lpstr>PowerPoint プレゼンテーション</vt:lpstr>
      <vt:lpstr>PowerPoint プレゼンテーション</vt:lpstr>
      <vt:lpstr>PowerPoint プレゼンテーション</vt:lpstr>
      <vt:lpstr>PowerPoint プレゼンテーション</vt:lpstr>
      <vt:lpstr>人工知能による画像認識</vt:lpstr>
      <vt:lpstr>人工知能まとめ</vt:lpstr>
      <vt:lpstr>授業の学ぶ意義と満足感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at-1.プログラミングの基礎，AIシステムの基礎（ディープラーニングのシステムとプログラミング）</dc:title>
  <dc:creator>kunihiko</dc:creator>
  <cp:lastModifiedBy>金子　邦彦</cp:lastModifiedBy>
  <cp:revision>114</cp:revision>
  <dcterms:created xsi:type="dcterms:W3CDTF">2020-06-03T12:20:31Z</dcterms:created>
  <dcterms:modified xsi:type="dcterms:W3CDTF">2025-03-25T06:04:01Z</dcterms:modified>
</cp:coreProperties>
</file>