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5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156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42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7" y="790791"/>
            <a:ext cx="5152675" cy="23357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b="1" dirty="0">
                <a:solidFill>
                  <a:schemeClr val="tx1"/>
                </a:solidFill>
              </a:rPr>
              <a:t>rd-9. </a:t>
            </a:r>
            <a:r>
              <a:rPr lang="ja-JP" altLang="en-US" sz="3600" b="1" dirty="0">
                <a:solidFill>
                  <a:schemeClr val="tx1"/>
                </a:solidFill>
              </a:rPr>
              <a:t>テーブルデータ処理，並べ替え（ソート），集計・集約</a:t>
            </a:r>
            <a:r>
              <a:rPr lang="ja-JP" altLang="en-US" b="1" dirty="0">
                <a:solidFill>
                  <a:schemeClr val="tx1"/>
                </a:solidFill>
              </a:rPr>
              <a:t/>
            </a:r>
            <a:br>
              <a:rPr lang="ja-JP" altLang="en-US" b="1" dirty="0">
                <a:solidFill>
                  <a:schemeClr val="tx1"/>
                </a:solidFill>
              </a:rPr>
            </a:b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429000"/>
            <a:ext cx="5152675" cy="157308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データサイエンス演習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（</a:t>
            </a:r>
            <a:r>
              <a:rPr lang="en-US" altLang="ja-JP" sz="2800" b="1" dirty="0">
                <a:solidFill>
                  <a:schemeClr val="tx1"/>
                </a:solidFill>
              </a:rPr>
              <a:t>R </a:t>
            </a:r>
            <a:r>
              <a:rPr lang="ja-JP" altLang="en-US" sz="2800" b="1" dirty="0">
                <a:solidFill>
                  <a:schemeClr val="tx1"/>
                </a:solidFill>
              </a:rPr>
              <a:t>システムを使用）</a:t>
            </a:r>
            <a:r>
              <a:rPr lang="en-US" altLang="ja-JP" sz="2800" dirty="0">
                <a:solidFill>
                  <a:schemeClr val="tx1"/>
                </a:solidFill>
              </a:rPr>
              <a:t/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www.kkaneko.jp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/de/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altLang="ja-JP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index.html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射影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5018" y="3580311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2750" y="5108407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新しいテーブル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1470" y="1319177"/>
            <a:ext cx="8064755" cy="11711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7221" y="3959676"/>
            <a:ext cx="68112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成績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903020" y="3582653"/>
            <a:ext cx="570091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27261" y="3204253"/>
            <a:ext cx="118883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射影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2908" y="5511067"/>
            <a:ext cx="326331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フィールド名リスト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受講者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得点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2111" y="1508224"/>
            <a:ext cx="7109639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の中の、必要な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フィールド名リスト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を指定する．結果は、新しい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になる</a:t>
            </a:r>
            <a:endParaRPr kumimoji="1" lang="ja-JP" altLang="en-US" sz="27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37780"/>
              </p:ext>
            </p:extLst>
          </p:nvPr>
        </p:nvGraphicFramePr>
        <p:xfrm>
          <a:off x="1610554" y="3021800"/>
          <a:ext cx="2749486" cy="205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29040"/>
              </p:ext>
            </p:extLst>
          </p:nvPr>
        </p:nvGraphicFramePr>
        <p:xfrm>
          <a:off x="6016091" y="3039860"/>
          <a:ext cx="1796953" cy="205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2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射影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920647"/>
            <a:ext cx="8461208" cy="22587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%&gt;% select(</a:t>
            </a:r>
            <a:r>
              <a:rPr lang="ja-JP" altLang="en-US" sz="2000" dirty="0"/>
              <a:t>科目</a:t>
            </a:r>
            <a:r>
              <a:rPr lang="en-US" altLang="ja-JP" sz="2000" dirty="0"/>
              <a:t>,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15268"/>
              </p:ext>
            </p:extLst>
          </p:nvPr>
        </p:nvGraphicFramePr>
        <p:xfrm>
          <a:off x="70723" y="1488772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03088"/>
              </p:ext>
            </p:extLst>
          </p:nvPr>
        </p:nvGraphicFramePr>
        <p:xfrm>
          <a:off x="1834369" y="1802710"/>
          <a:ext cx="3726575" cy="96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射影を行うテーブルのオブジェクト名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フィールド名リスト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右矢印 9"/>
          <p:cNvSpPr/>
          <p:nvPr/>
        </p:nvSpPr>
        <p:spPr>
          <a:xfrm>
            <a:off x="5735142" y="2042010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95" y="973867"/>
            <a:ext cx="2769290" cy="2434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67907" y="316044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25480" y="3408162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結果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31756" y="2956456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行いたいこと</a:t>
            </a:r>
          </a:p>
        </p:txBody>
      </p:sp>
    </p:spTree>
    <p:extLst>
      <p:ext uri="{BB962C8B-B14F-4D97-AF65-F5344CB8AC3E}">
        <p14:creationId xmlns:p14="http://schemas.microsoft.com/office/powerpoint/2010/main" val="309846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自然結合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32408" y="5462099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新しいテーブル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47811" y="1347225"/>
            <a:ext cx="8064755" cy="11711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8452" y="1536272"/>
            <a:ext cx="745588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２つの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結合属性</a:t>
            </a:r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を用いて結合する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lang="en-US" altLang="ja-JP" sz="27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結果は、新しい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になる</a:t>
            </a:r>
            <a:endParaRPr kumimoji="1" lang="ja-JP" altLang="en-US" sz="27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26929"/>
              </p:ext>
            </p:extLst>
          </p:nvPr>
        </p:nvGraphicFramePr>
        <p:xfrm>
          <a:off x="321845" y="3304686"/>
          <a:ext cx="208627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30126"/>
              </p:ext>
            </p:extLst>
          </p:nvPr>
        </p:nvGraphicFramePr>
        <p:xfrm>
          <a:off x="2665293" y="3304686"/>
          <a:ext cx="16577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808834" y="3736182"/>
            <a:ext cx="62865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49691" y="3326608"/>
            <a:ext cx="1382906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自然結合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50147"/>
              </p:ext>
            </p:extLst>
          </p:nvPr>
        </p:nvGraphicFramePr>
        <p:xfrm>
          <a:off x="5907689" y="3304686"/>
          <a:ext cx="287307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5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自然結合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285067"/>
            <a:ext cx="8461208" cy="289435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library(</a:t>
            </a:r>
            <a:r>
              <a:rPr lang="en-US" altLang="ja-JP" sz="2400" dirty="0" err="1"/>
              <a:t>dplyr</a:t>
            </a:r>
            <a:r>
              <a:rPr lang="en-US" altLang="ja-JP" sz="24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d1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data_frame</a:t>
            </a:r>
            <a:r>
              <a:rPr lang="en-US" altLang="ja-JP" sz="24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科目</a:t>
            </a:r>
            <a:r>
              <a:rPr lang="en-US" altLang="ja-JP" sz="2400" dirty="0"/>
              <a:t>=c("</a:t>
            </a:r>
            <a:r>
              <a:rPr lang="ja-JP" altLang="en-US" sz="2400" dirty="0"/>
              <a:t>国語</a:t>
            </a:r>
            <a:r>
              <a:rPr lang="en-US" altLang="ja-JP" sz="2400" dirty="0"/>
              <a:t>", "</a:t>
            </a:r>
            <a:r>
              <a:rPr lang="ja-JP" altLang="en-US" sz="2400" dirty="0"/>
              <a:t>国語</a:t>
            </a:r>
            <a:r>
              <a:rPr lang="en-US" altLang="ja-JP" sz="2400" dirty="0"/>
              <a:t>", "</a:t>
            </a:r>
            <a:r>
              <a:rPr lang="ja-JP" altLang="en-US" sz="2400" dirty="0"/>
              <a:t>算数</a:t>
            </a:r>
            <a:r>
              <a:rPr lang="en-US" altLang="ja-JP" sz="2400" dirty="0"/>
              <a:t>", "</a:t>
            </a:r>
            <a:r>
              <a:rPr lang="ja-JP" altLang="en-US" sz="2400" dirty="0"/>
              <a:t>算数</a:t>
            </a:r>
            <a:r>
              <a:rPr lang="en-US" altLang="ja-JP" sz="2400" dirty="0"/>
              <a:t>", "</a:t>
            </a:r>
            <a:r>
              <a:rPr lang="ja-JP" altLang="en-US" sz="2400" dirty="0"/>
              <a:t>理科</a:t>
            </a:r>
            <a:r>
              <a:rPr lang="en-US" altLang="ja-JP" sz="24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受講者</a:t>
            </a:r>
            <a:r>
              <a:rPr lang="en-US" altLang="ja-JP" sz="24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得点</a:t>
            </a:r>
            <a:r>
              <a:rPr lang="en-US" altLang="ja-JP" sz="24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d3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data_frame</a:t>
            </a:r>
            <a:r>
              <a:rPr lang="en-US" altLang="ja-JP" sz="24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科目</a:t>
            </a:r>
            <a:r>
              <a:rPr lang="en-US" altLang="ja-JP" sz="2400" dirty="0"/>
              <a:t>=c("</a:t>
            </a:r>
            <a:r>
              <a:rPr lang="ja-JP" altLang="en-US" sz="2400" dirty="0"/>
              <a:t>国語</a:t>
            </a:r>
            <a:r>
              <a:rPr lang="en-US" altLang="ja-JP" sz="2400" dirty="0"/>
              <a:t>", "</a:t>
            </a:r>
            <a:r>
              <a:rPr lang="ja-JP" altLang="en-US" sz="2400" dirty="0"/>
              <a:t>算数</a:t>
            </a:r>
            <a:r>
              <a:rPr lang="en-US" altLang="ja-JP" sz="2400" dirty="0"/>
              <a:t>", "</a:t>
            </a:r>
            <a:r>
              <a:rPr lang="ja-JP" altLang="en-US" sz="2400" dirty="0"/>
              <a:t>理科</a:t>
            </a:r>
            <a:r>
              <a:rPr lang="en-US" altLang="ja-JP" sz="24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教室</a:t>
            </a:r>
            <a:r>
              <a:rPr lang="en-US" altLang="ja-JP" sz="2400" dirty="0"/>
              <a:t>=c("101", "201", "301")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inner_join</a:t>
            </a:r>
            <a:r>
              <a:rPr lang="en-US" altLang="ja-JP" sz="2400" dirty="0"/>
              <a:t>(</a:t>
            </a:r>
            <a:r>
              <a:rPr lang="en-US" altLang="ja-JP" sz="2400" dirty="0" err="1"/>
              <a:t>d1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d3</a:t>
            </a:r>
            <a:r>
              <a:rPr lang="en-US" altLang="ja-JP" sz="2400" dirty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92687"/>
              </p:ext>
            </p:extLst>
          </p:nvPr>
        </p:nvGraphicFramePr>
        <p:xfrm>
          <a:off x="35821" y="1083923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3514"/>
              </p:ext>
            </p:extLst>
          </p:nvPr>
        </p:nvGraphicFramePr>
        <p:xfrm>
          <a:off x="3046603" y="1417242"/>
          <a:ext cx="2122025" cy="1165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自然結合を行うテーブルのオブジェクト名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d3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29878"/>
              </p:ext>
            </p:extLst>
          </p:nvPr>
        </p:nvGraphicFramePr>
        <p:xfrm>
          <a:off x="1822057" y="1083923"/>
          <a:ext cx="1142321" cy="153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右矢印 12"/>
          <p:cNvSpPr/>
          <p:nvPr/>
        </p:nvSpPr>
        <p:spPr>
          <a:xfrm>
            <a:off x="5230197" y="1638590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321" y="876512"/>
            <a:ext cx="3579778" cy="1765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132058" y="2732973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7491" y="2662796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結果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63276" y="2662796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行いたいこと</a:t>
            </a:r>
          </a:p>
        </p:txBody>
      </p:sp>
    </p:spTree>
    <p:extLst>
      <p:ext uri="{BB962C8B-B14F-4D97-AF65-F5344CB8AC3E}">
        <p14:creationId xmlns:p14="http://schemas.microsoft.com/office/powerpoint/2010/main" val="173613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直積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19335" y="5544165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新しいテーブル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19762" y="1238693"/>
            <a:ext cx="8064755" cy="11711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0403" y="1427740"/>
            <a:ext cx="7324441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直積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kumimoji="1" lang="en-US" altLang="ja-JP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2700" dirty="0" err="1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つの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の全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レコード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の組み合</a:t>
            </a:r>
            <a:endParaRPr lang="en-US" altLang="ja-JP" sz="27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わせ．結果は、新しい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になる</a:t>
            </a:r>
            <a:endParaRPr kumimoji="1" lang="ja-JP" altLang="en-US" sz="27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8078" y="5417218"/>
            <a:ext cx="4572000" cy="7155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参考 </a:t>
            </a:r>
            <a:r>
              <a:rPr lang="en-US" altLang="ja-JP" sz="1350" dirty="0">
                <a:latin typeface="Arial" panose="020B0604020202020204" pitchFamily="34" charset="0"/>
                <a:ea typeface="メイリオ" panose="020B0604030504040204" pitchFamily="50" charset="-128"/>
              </a:rPr>
              <a:t>Web </a:t>
            </a:r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ページ</a:t>
            </a:r>
            <a:r>
              <a:rPr lang="en-US" altLang="ja-JP" sz="1350" dirty="0">
                <a:latin typeface="Arial" panose="020B0604020202020204" pitchFamily="34" charset="0"/>
                <a:ea typeface="メイリオ" panose="020B0604030504040204" pitchFamily="50" charset="-128"/>
              </a:rPr>
              <a:t>: http://</a:t>
            </a:r>
            <a:r>
              <a:rPr lang="en-US" altLang="ja-JP" sz="1350" dirty="0" err="1">
                <a:latin typeface="Arial" panose="020B0604020202020204" pitchFamily="34" charset="0"/>
                <a:ea typeface="メイリオ" panose="020B0604030504040204" pitchFamily="50" charset="-128"/>
              </a:rPr>
              <a:t>www.alfredo.motta.name</a:t>
            </a:r>
            <a:r>
              <a:rPr lang="en-US" altLang="ja-JP" sz="1350" dirty="0">
                <a:latin typeface="Arial" panose="020B0604020202020204" pitchFamily="34" charset="0"/>
                <a:ea typeface="メイリオ" panose="020B0604030504040204" pitchFamily="50" charset="-128"/>
              </a:rPr>
              <a:t>/data-manipulation-primitives-in-r-and-python/</a:t>
            </a:r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31216"/>
              </p:ext>
            </p:extLst>
          </p:nvPr>
        </p:nvGraphicFramePr>
        <p:xfrm>
          <a:off x="2759791" y="3069939"/>
          <a:ext cx="14179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38" y="2900515"/>
            <a:ext cx="2970279" cy="264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22521"/>
              </p:ext>
            </p:extLst>
          </p:nvPr>
        </p:nvGraphicFramePr>
        <p:xfrm>
          <a:off x="317435" y="3069939"/>
          <a:ext cx="2144636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右矢印 11"/>
          <p:cNvSpPr/>
          <p:nvPr/>
        </p:nvSpPr>
        <p:spPr>
          <a:xfrm>
            <a:off x="4560929" y="3563244"/>
            <a:ext cx="570091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75431" y="3219683"/>
            <a:ext cx="153455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直積</a:t>
            </a:r>
          </a:p>
        </p:txBody>
      </p:sp>
    </p:spTree>
    <p:extLst>
      <p:ext uri="{BB962C8B-B14F-4D97-AF65-F5344CB8AC3E}">
        <p14:creationId xmlns:p14="http://schemas.microsoft.com/office/powerpoint/2010/main" val="46118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直積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56467"/>
            <a:ext cx="8461208" cy="312295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d3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教室</a:t>
            </a:r>
            <a:r>
              <a:rPr lang="en-US" altLang="ja-JP" sz="2000" dirty="0"/>
              <a:t>=c("101", "201", "301")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d1$tmp</a:t>
            </a:r>
            <a:r>
              <a:rPr lang="en-US" altLang="ja-JP" sz="2000" dirty="0"/>
              <a:t> = NA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d3$tmp</a:t>
            </a:r>
            <a:r>
              <a:rPr lang="en-US" altLang="ja-JP" sz="2000" dirty="0"/>
              <a:t> = NA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full_join</a:t>
            </a:r>
            <a:r>
              <a:rPr lang="en-US" altLang="ja-JP" sz="2000" dirty="0"/>
              <a:t>(</a:t>
            </a:r>
            <a:r>
              <a:rPr lang="en-US" altLang="ja-JP" sz="2000" dirty="0" err="1"/>
              <a:t>d1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d3</a:t>
            </a:r>
            <a:r>
              <a:rPr lang="en-US" altLang="ja-JP" sz="2000" dirty="0"/>
              <a:t>, by="</a:t>
            </a:r>
            <a:r>
              <a:rPr lang="en-US" altLang="ja-JP" sz="2000" dirty="0" err="1"/>
              <a:t>tmp</a:t>
            </a:r>
            <a:r>
              <a:rPr lang="en-US" altLang="ja-JP" sz="2000" dirty="0"/>
              <a:t>") %&gt;% select(-</a:t>
            </a:r>
            <a:r>
              <a:rPr lang="en-US" altLang="ja-JP" sz="2000" dirty="0" err="1"/>
              <a:t>tmp</a:t>
            </a:r>
            <a:r>
              <a:rPr lang="en-US" altLang="ja-JP" sz="2000" dirty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9831"/>
              </p:ext>
            </p:extLst>
          </p:nvPr>
        </p:nvGraphicFramePr>
        <p:xfrm>
          <a:off x="132293" y="887802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27167"/>
              </p:ext>
            </p:extLst>
          </p:nvPr>
        </p:nvGraphicFramePr>
        <p:xfrm>
          <a:off x="3143075" y="1221121"/>
          <a:ext cx="2122025" cy="1165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直積を行うテーブルのオブジェクト名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d3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83433"/>
              </p:ext>
            </p:extLst>
          </p:nvPr>
        </p:nvGraphicFramePr>
        <p:xfrm>
          <a:off x="1918529" y="887802"/>
          <a:ext cx="1142321" cy="153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右矢印 12"/>
          <p:cNvSpPr/>
          <p:nvPr/>
        </p:nvSpPr>
        <p:spPr>
          <a:xfrm>
            <a:off x="5326669" y="1442469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23" y="973867"/>
            <a:ext cx="3438727" cy="3060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079074" y="245655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7995" y="4095653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結果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19257" y="2444860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行いたいこと</a:t>
            </a:r>
          </a:p>
        </p:txBody>
      </p:sp>
    </p:spTree>
    <p:extLst>
      <p:ext uri="{BB962C8B-B14F-4D97-AF65-F5344CB8AC3E}">
        <p14:creationId xmlns:p14="http://schemas.microsoft.com/office/powerpoint/2010/main" val="373343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並べ替え（ソート）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878C31BC-3C43-4E04-AF6C-416037AC2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779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並べ替え（ソート）の例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40361" y="4817165"/>
            <a:ext cx="435251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データを一定の規則で並べ替え．</a:t>
            </a:r>
            <a:endParaRPr lang="en-US" altLang="ja-JP" sz="21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並べ替えは行単位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60108" y="4179811"/>
            <a:ext cx="2864373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並べ替え（ソート）前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124610" y="3015856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130178" y="5593165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04361" y="4608777"/>
            <a:ext cx="4278796" cy="101573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080467" y="2332138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33374"/>
              </p:ext>
            </p:extLst>
          </p:nvPr>
        </p:nvGraphicFramePr>
        <p:xfrm>
          <a:off x="759203" y="1756043"/>
          <a:ext cx="274948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50" y="3497140"/>
            <a:ext cx="3343348" cy="2099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149" y="900871"/>
            <a:ext cx="3343348" cy="20993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380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並べ替え（ソート）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データを一定の規則（昇順または降順）で並べ替え</a:t>
            </a:r>
            <a:endParaRPr lang="en-US" altLang="ja-JP" dirty="0"/>
          </a:p>
          <a:p>
            <a:r>
              <a:rPr lang="ja-JP" altLang="en-US" dirty="0"/>
              <a:t> 並べ替えはレコード単位</a:t>
            </a:r>
            <a:endParaRPr lang="en-US" altLang="ja-JP" dirty="0"/>
          </a:p>
          <a:p>
            <a:r>
              <a:rPr lang="ja-JP" altLang="en-US" dirty="0"/>
              <a:t>並べ替えの結果、新しいテーブルができる</a:t>
            </a:r>
            <a:endParaRPr lang="en-US" altLang="ja-JP" dirty="0"/>
          </a:p>
          <a:p>
            <a:r>
              <a:rPr lang="ja-JP" altLang="en-US" dirty="0"/>
              <a:t>並べ替え時に、「キーとなるフィールド名」と「順序（昇順または降順） 」を設定する必要がある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518132" y="617617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609681" y="6110603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983333" y="4420545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13" y="3944961"/>
            <a:ext cx="3343348" cy="2099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8589"/>
              </p:ext>
            </p:extLst>
          </p:nvPr>
        </p:nvGraphicFramePr>
        <p:xfrm>
          <a:off x="990542" y="3844450"/>
          <a:ext cx="274948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8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昇順での並べ替え（ソート）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869267"/>
            <a:ext cx="8461208" cy="231015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%&gt;% arrange(</a:t>
            </a:r>
            <a:r>
              <a:rPr lang="ja-JP" altLang="en-US" sz="2000" dirty="0"/>
              <a:t>得点</a:t>
            </a:r>
            <a:r>
              <a:rPr lang="en-US" altLang="ja-JP" sz="2000" dirty="0"/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51489"/>
              </p:ext>
            </p:extLst>
          </p:nvPr>
        </p:nvGraphicFramePr>
        <p:xfrm>
          <a:off x="640852" y="1571210"/>
          <a:ext cx="4148986" cy="1303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並べ替え（ソート）を行うテーブルのオブジェクト名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順序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昇順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45" y="1222038"/>
            <a:ext cx="3812667" cy="2394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393988" y="5487906"/>
            <a:ext cx="1671725" cy="4381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54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9-1 </a:t>
            </a:r>
            <a:r>
              <a:rPr lang="ja-JP" altLang="en-US" dirty="0"/>
              <a:t>データテーブル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9-2 </a:t>
            </a:r>
            <a:r>
              <a:rPr lang="ja-JP" altLang="en-US" dirty="0"/>
              <a:t>選択，射影，自然結合，直積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9-3 </a:t>
            </a:r>
            <a:r>
              <a:rPr lang="ja-JP" altLang="en-US" dirty="0"/>
              <a:t>並べ替え（ソート）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9-4 </a:t>
            </a:r>
            <a:r>
              <a:rPr lang="ja-JP" altLang="en-US" dirty="0"/>
              <a:t>集約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9-5 </a:t>
            </a:r>
            <a:r>
              <a:rPr lang="ja-JP" altLang="en-US" dirty="0"/>
              <a:t>演算の組み合わせ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37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降順での並べ替え（ソート）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4089399"/>
            <a:ext cx="8461208" cy="2090019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%&gt;% arrange(</a:t>
            </a:r>
            <a:r>
              <a:rPr lang="en-US" altLang="ja-JP" sz="2000" dirty="0" err="1"/>
              <a:t>desc</a:t>
            </a:r>
            <a:r>
              <a:rPr lang="en-US" altLang="ja-JP" sz="2000" dirty="0"/>
              <a:t>(</a:t>
            </a:r>
            <a:r>
              <a:rPr lang="ja-JP" altLang="en-US" sz="2000" dirty="0"/>
              <a:t>得点</a:t>
            </a:r>
            <a:r>
              <a:rPr lang="en-US" altLang="ja-JP" sz="2000" dirty="0"/>
              <a:t>))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43378"/>
              </p:ext>
            </p:extLst>
          </p:nvPr>
        </p:nvGraphicFramePr>
        <p:xfrm>
          <a:off x="659967" y="1574899"/>
          <a:ext cx="4148986" cy="1303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並べ替え（ソート）を行うテーブルのオブジェクト名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順序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降順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069" y="1200779"/>
            <a:ext cx="3821699" cy="2399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1384300" y="5712977"/>
            <a:ext cx="2350279" cy="4381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24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複数フィールドでの並べ替え（ソート）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843867"/>
            <a:ext cx="8461208" cy="2335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%&gt;% arrange(</a:t>
            </a:r>
            <a:r>
              <a:rPr lang="en-US" altLang="ja-JP" sz="2000" dirty="0" err="1"/>
              <a:t>desc</a:t>
            </a:r>
            <a:r>
              <a:rPr lang="en-US" altLang="ja-JP" sz="2000" dirty="0"/>
              <a:t>(</a:t>
            </a:r>
            <a:r>
              <a:rPr lang="ja-JP" altLang="en-US" sz="2000" dirty="0"/>
              <a:t>得点</a:t>
            </a:r>
            <a:r>
              <a:rPr lang="en-US" altLang="ja-JP" sz="2000" dirty="0"/>
              <a:t>),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46773"/>
              </p:ext>
            </p:extLst>
          </p:nvPr>
        </p:nvGraphicFramePr>
        <p:xfrm>
          <a:off x="510739" y="1708424"/>
          <a:ext cx="4811666" cy="1577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並べ替え（ソート）を行うテーブルのオブジェクト名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順序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得点は降順</a:t>
                      </a:r>
                      <a:endParaRPr kumimoji="1" lang="en-US" altLang="ja-JP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受講者は昇順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415" y="1488771"/>
            <a:ext cx="3422534" cy="21490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1384300" y="5960351"/>
            <a:ext cx="3359150" cy="4381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33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集約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AF975B6-5F0A-4AF6-83C9-7F9097058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28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集約の例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4270747" y="3365447"/>
            <a:ext cx="509954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475"/>
              </p:ext>
            </p:extLst>
          </p:nvPr>
        </p:nvGraphicFramePr>
        <p:xfrm>
          <a:off x="5352663" y="3212460"/>
          <a:ext cx="1841257" cy="868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565404" y="4488949"/>
            <a:ext cx="141577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集約の例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63800" y="1926397"/>
            <a:ext cx="390523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700" b="1" u="sng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700">
                <a:latin typeface="Arial" panose="020B0604020202020204" pitchFamily="34" charset="0"/>
                <a:ea typeface="メイリオ" panose="020B0604030504040204" pitchFamily="50" charset="-128"/>
              </a:rPr>
              <a:t>さんは </a:t>
            </a:r>
            <a:r>
              <a:rPr lang="en-US" altLang="ja-JP" sz="2700" b="1" u="sng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sz="2700">
                <a:latin typeface="Arial" panose="020B0604020202020204" pitchFamily="34" charset="0"/>
                <a:ea typeface="メイリオ" panose="020B0604030504040204" pitchFamily="50" charset="-128"/>
              </a:rPr>
              <a:t>科目</a:t>
            </a:r>
            <a:endParaRPr lang="en-US" altLang="ja-JP" sz="27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700" b="1" u="sng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ja-JP" altLang="en-US" sz="2700">
                <a:latin typeface="Arial" panose="020B0604020202020204" pitchFamily="34" charset="0"/>
                <a:ea typeface="メイリオ" panose="020B0604030504040204" pitchFamily="50" charset="-128"/>
              </a:rPr>
              <a:t>さんは </a:t>
            </a:r>
            <a:r>
              <a:rPr kumimoji="1" lang="en-US" altLang="ja-JP" sz="2700" b="1" u="sng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2700">
                <a:latin typeface="Arial" panose="020B0604020202020204" pitchFamily="34" charset="0"/>
                <a:ea typeface="メイリオ" panose="020B0604030504040204" pitchFamily="50" charset="-128"/>
              </a:rPr>
              <a:t>科目受講した</a:t>
            </a:r>
            <a:endParaRPr kumimoji="1" lang="en-US" altLang="ja-JP" sz="27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39237" y="4973355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73948"/>
              </p:ext>
            </p:extLst>
          </p:nvPr>
        </p:nvGraphicFramePr>
        <p:xfrm>
          <a:off x="949298" y="2376520"/>
          <a:ext cx="274948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05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集約で求めるもの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711941"/>
            <a:ext cx="8461208" cy="3467478"/>
          </a:xfrm>
        </p:spPr>
        <p:txBody>
          <a:bodyPr>
            <a:noAutofit/>
          </a:bodyPr>
          <a:lstStyle/>
          <a:p>
            <a:r>
              <a:rPr lang="ja-JP" altLang="en-US" dirty="0"/>
              <a:t> 頻度（数え上げ）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種類ごとの数え上げ</a:t>
            </a:r>
            <a:endParaRPr lang="en-US" altLang="ja-JP" dirty="0"/>
          </a:p>
          <a:p>
            <a:r>
              <a:rPr lang="ja-JP" altLang="en-US" dirty="0"/>
              <a:t>要約統計量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平均 </a:t>
            </a:r>
            <a:r>
              <a:rPr lang="en-US" altLang="ja-JP" dirty="0"/>
              <a:t>(mean)</a:t>
            </a:r>
            <a:r>
              <a:rPr lang="ja-JP" altLang="en-US" dirty="0" err="1"/>
              <a:t>、</a:t>
            </a:r>
            <a:r>
              <a:rPr lang="ja-JP" altLang="en-US" dirty="0"/>
              <a:t>標準偏差 </a:t>
            </a:r>
            <a:r>
              <a:rPr lang="en-US" altLang="ja-JP" dirty="0"/>
              <a:t>(</a:t>
            </a:r>
            <a:r>
              <a:rPr lang="en-US" altLang="ja-JP" dirty="0" err="1"/>
              <a:t>sd</a:t>
            </a:r>
            <a:r>
              <a:rPr lang="en-US" altLang="ja-JP" dirty="0"/>
              <a:t>)</a:t>
            </a:r>
            <a:r>
              <a:rPr lang="ja-JP" altLang="en-US" dirty="0" err="1"/>
              <a:t>、</a:t>
            </a:r>
            <a:r>
              <a:rPr lang="ja-JP" altLang="en-US" dirty="0"/>
              <a:t>分散 </a:t>
            </a:r>
            <a:r>
              <a:rPr lang="en-US" altLang="ja-JP" dirty="0"/>
              <a:t>(</a:t>
            </a:r>
            <a:r>
              <a:rPr lang="en-US" altLang="ja-JP" dirty="0" err="1"/>
              <a:t>var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中央値</a:t>
            </a:r>
            <a:r>
              <a:rPr lang="en-US" altLang="ja-JP" dirty="0"/>
              <a:t> (median)</a:t>
            </a:r>
            <a:r>
              <a:rPr lang="ja-JP" altLang="en-US" dirty="0" err="1"/>
              <a:t>、</a:t>
            </a:r>
            <a:r>
              <a:rPr lang="ja-JP" altLang="en-US" dirty="0"/>
              <a:t>四分位点 </a:t>
            </a:r>
            <a:r>
              <a:rPr lang="en-US" altLang="ja-JP" dirty="0"/>
              <a:t>(quantile)</a:t>
            </a:r>
            <a:r>
              <a:rPr lang="ja-JP" altLang="en-US" dirty="0"/>
              <a:t>、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最大値 </a:t>
            </a:r>
            <a:r>
              <a:rPr lang="en-US" altLang="ja-JP" dirty="0"/>
              <a:t>(max)</a:t>
            </a:r>
            <a:r>
              <a:rPr lang="ja-JP" altLang="en-US" dirty="0" err="1"/>
              <a:t>、</a:t>
            </a:r>
            <a:r>
              <a:rPr lang="ja-JP" altLang="en-US" dirty="0"/>
              <a:t>最小値 </a:t>
            </a:r>
            <a:r>
              <a:rPr lang="en-US" altLang="ja-JP" dirty="0"/>
              <a:t>(min)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40383" y="1165155"/>
            <a:ext cx="8064755" cy="11711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1024" y="1540821"/>
            <a:ext cx="710963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グループごとに、頻度や要約統計量を求める</a:t>
            </a:r>
          </a:p>
        </p:txBody>
      </p:sp>
    </p:spTree>
    <p:extLst>
      <p:ext uri="{BB962C8B-B14F-4D97-AF65-F5344CB8AC3E}">
        <p14:creationId xmlns:p14="http://schemas.microsoft.com/office/powerpoint/2010/main" val="2425087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集約では、グループの基準もいろいろ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4076334" y="3369060"/>
            <a:ext cx="509954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9520" y="5679066"/>
            <a:ext cx="141577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集約の例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3472" y="4885747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31723"/>
              </p:ext>
            </p:extLst>
          </p:nvPr>
        </p:nvGraphicFramePr>
        <p:xfrm>
          <a:off x="5105580" y="2500379"/>
          <a:ext cx="2222455" cy="868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88.33333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7358598" y="2796399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得点の平均</a:t>
            </a:r>
            <a:endParaRPr lang="en-US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74666"/>
              </p:ext>
            </p:extLst>
          </p:nvPr>
        </p:nvGraphicFramePr>
        <p:xfrm>
          <a:off x="5486779" y="4246106"/>
          <a:ext cx="1841257" cy="1303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92.5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7358598" y="4723305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得点の平均</a:t>
            </a:r>
            <a:endParaRPr lang="en-US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06071" y="1590072"/>
            <a:ext cx="264687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グループの基準</a:t>
            </a:r>
            <a:r>
              <a:rPr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lang="en-US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>
                <a:latin typeface="Arial" panose="020B0604020202020204" pitchFamily="34" charset="0"/>
                <a:ea typeface="メイリオ" panose="020B0604030504040204" pitchFamily="50" charset="-128"/>
              </a:rPr>
              <a:t>受講者</a:t>
            </a:r>
            <a:endParaRPr lang="en-US" altLang="ja-JP" sz="2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06071" y="3466293"/>
            <a:ext cx="264687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グループの基準</a:t>
            </a:r>
            <a:r>
              <a:rPr lang="ja-JP" altLang="en-US" sz="240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lang="en-US" altLang="ja-JP" sz="24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>
                <a:latin typeface="Arial" panose="020B0604020202020204" pitchFamily="34" charset="0"/>
                <a:ea typeface="メイリオ" panose="020B0604030504040204" pitchFamily="50" charset="-128"/>
              </a:rPr>
              <a:t>科目</a:t>
            </a:r>
            <a:endParaRPr lang="en-US" altLang="ja-JP" sz="2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26600"/>
              </p:ext>
            </p:extLst>
          </p:nvPr>
        </p:nvGraphicFramePr>
        <p:xfrm>
          <a:off x="949298" y="2376520"/>
          <a:ext cx="274948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集約の例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 err="1"/>
              <a:t>d1</a:t>
            </a:r>
            <a:r>
              <a:rPr lang="en-US" altLang="ja-JP" sz="2400" dirty="0"/>
              <a:t> %&gt;% </a:t>
            </a:r>
            <a:r>
              <a:rPr lang="en-US" altLang="ja-JP" sz="2400" dirty="0" err="1"/>
              <a:t>group_by</a:t>
            </a:r>
            <a:r>
              <a:rPr lang="en-US" altLang="ja-JP" sz="2400" dirty="0"/>
              <a:t>(</a:t>
            </a:r>
            <a:r>
              <a:rPr lang="ja-JP" altLang="en-US" sz="2400" dirty="0"/>
              <a:t>科目</a:t>
            </a:r>
            <a:r>
              <a:rPr lang="en-US" altLang="ja-JP" sz="2400" dirty="0"/>
              <a:t>) </a:t>
            </a:r>
          </a:p>
          <a:p>
            <a:pPr marL="0" indent="0">
              <a:buNone/>
            </a:pPr>
            <a:r>
              <a:rPr lang="en-US" altLang="ja-JP" sz="2400" dirty="0"/>
              <a:t>%&gt;% </a:t>
            </a:r>
            <a:r>
              <a:rPr lang="en-US" altLang="ja-JP" sz="2400" dirty="0" err="1"/>
              <a:t>summarise</a:t>
            </a:r>
            <a:r>
              <a:rPr lang="en-US" altLang="ja-JP" sz="2400" dirty="0"/>
              <a:t>(n())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dirty="0" err="1"/>
              <a:t>d1</a:t>
            </a:r>
            <a:r>
              <a:rPr lang="en-US" altLang="ja-JP" sz="2400" dirty="0"/>
              <a:t> %&gt;% </a:t>
            </a:r>
            <a:r>
              <a:rPr lang="en-US" altLang="ja-JP" sz="2400" dirty="0" err="1"/>
              <a:t>group_by</a:t>
            </a:r>
            <a:r>
              <a:rPr lang="en-US" altLang="ja-JP" sz="2400" dirty="0"/>
              <a:t>(</a:t>
            </a:r>
            <a:r>
              <a:rPr lang="ja-JP" altLang="en-US" sz="2400" dirty="0"/>
              <a:t>受講者</a:t>
            </a:r>
            <a:r>
              <a:rPr lang="en-US" altLang="ja-JP" sz="2400" dirty="0"/>
              <a:t>) </a:t>
            </a:r>
          </a:p>
          <a:p>
            <a:pPr marL="0" indent="0">
              <a:buNone/>
            </a:pPr>
            <a:r>
              <a:rPr lang="en-US" altLang="ja-JP" sz="2400" dirty="0"/>
              <a:t>%&gt;% </a:t>
            </a:r>
            <a:r>
              <a:rPr lang="en-US" altLang="ja-JP" sz="2400" dirty="0" err="1"/>
              <a:t>summarise</a:t>
            </a:r>
            <a:r>
              <a:rPr lang="en-US" altLang="ja-JP" sz="2400" dirty="0"/>
              <a:t>(mean(</a:t>
            </a:r>
            <a:r>
              <a:rPr lang="ja-JP" altLang="en-US" sz="2400" dirty="0"/>
              <a:t>得点</a:t>
            </a:r>
            <a:r>
              <a:rPr lang="en-US" altLang="ja-JP" sz="2400" dirty="0"/>
              <a:t>))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 err="1"/>
              <a:t>d1</a:t>
            </a:r>
            <a:r>
              <a:rPr lang="en-US" altLang="ja-JP" sz="2400" dirty="0"/>
              <a:t> %&gt;% </a:t>
            </a:r>
            <a:r>
              <a:rPr lang="en-US" altLang="ja-JP" sz="2400" dirty="0" err="1"/>
              <a:t>group_by</a:t>
            </a:r>
            <a:r>
              <a:rPr lang="en-US" altLang="ja-JP" sz="2400" dirty="0"/>
              <a:t>(</a:t>
            </a:r>
            <a:r>
              <a:rPr lang="ja-JP" altLang="en-US" sz="2400" dirty="0"/>
              <a:t>科目</a:t>
            </a:r>
            <a:r>
              <a:rPr lang="en-US" altLang="ja-JP" sz="2400" dirty="0"/>
              <a:t>) </a:t>
            </a:r>
          </a:p>
          <a:p>
            <a:pPr marL="0" indent="0">
              <a:buNone/>
            </a:pPr>
            <a:r>
              <a:rPr lang="en-US" altLang="ja-JP" sz="2400" dirty="0"/>
              <a:t>%&gt;% </a:t>
            </a:r>
            <a:r>
              <a:rPr lang="en-US" altLang="ja-JP" sz="2400" dirty="0" err="1"/>
              <a:t>summarise</a:t>
            </a:r>
            <a:r>
              <a:rPr lang="en-US" altLang="ja-JP" sz="2400" dirty="0"/>
              <a:t>(mean(</a:t>
            </a:r>
            <a:r>
              <a:rPr lang="ja-JP" altLang="en-US" sz="2400" dirty="0"/>
              <a:t>得点</a:t>
            </a:r>
            <a:r>
              <a:rPr lang="en-US" altLang="ja-JP" sz="2400" dirty="0"/>
              <a:t>))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fld id="{58E85D0C-2A18-4259-B8B7-078272595A85}" type="slidenum">
              <a:rPr lang="ja-JP" altLang="en-US">
                <a:latin typeface="Arial" panose="020B0604020202020204" pitchFamily="34" charset="0"/>
              </a:rPr>
              <a:pPr/>
              <a:t>26</a:t>
            </a:fld>
            <a:endParaRPr lang="ja-JP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03779"/>
              </p:ext>
            </p:extLst>
          </p:nvPr>
        </p:nvGraphicFramePr>
        <p:xfrm>
          <a:off x="4599193" y="784616"/>
          <a:ext cx="1841257" cy="1303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522257" y="1326899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データの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個数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5374" y="3356820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得点の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合計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42535" y="4989399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得点の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平均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27070"/>
              </p:ext>
            </p:extLst>
          </p:nvPr>
        </p:nvGraphicFramePr>
        <p:xfrm>
          <a:off x="4882293" y="3052784"/>
          <a:ext cx="2222455" cy="868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88.33333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30525"/>
              </p:ext>
            </p:extLst>
          </p:nvPr>
        </p:nvGraphicFramePr>
        <p:xfrm>
          <a:off x="4819471" y="4557180"/>
          <a:ext cx="1841257" cy="1303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92.5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09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集約 ①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724831"/>
            <a:ext cx="8461208" cy="245458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library(</a:t>
            </a:r>
            <a:r>
              <a:rPr lang="en-US" altLang="ja-JP" sz="2400" dirty="0" err="1"/>
              <a:t>dplyr</a:t>
            </a:r>
            <a:r>
              <a:rPr lang="en-US" altLang="ja-JP" sz="24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d1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data_frame</a:t>
            </a:r>
            <a:r>
              <a:rPr lang="en-US" altLang="ja-JP" sz="24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科目</a:t>
            </a:r>
            <a:r>
              <a:rPr lang="en-US" altLang="ja-JP" sz="2400" dirty="0"/>
              <a:t>=c("</a:t>
            </a:r>
            <a:r>
              <a:rPr lang="ja-JP" altLang="en-US" sz="2400" dirty="0"/>
              <a:t>国語</a:t>
            </a:r>
            <a:r>
              <a:rPr lang="en-US" altLang="ja-JP" sz="2400" dirty="0"/>
              <a:t>", "</a:t>
            </a:r>
            <a:r>
              <a:rPr lang="ja-JP" altLang="en-US" sz="2400" dirty="0"/>
              <a:t>国語</a:t>
            </a:r>
            <a:r>
              <a:rPr lang="en-US" altLang="ja-JP" sz="2400" dirty="0"/>
              <a:t>", "</a:t>
            </a:r>
            <a:r>
              <a:rPr lang="ja-JP" altLang="en-US" sz="2400" dirty="0"/>
              <a:t>算数</a:t>
            </a:r>
            <a:r>
              <a:rPr lang="en-US" altLang="ja-JP" sz="2400" dirty="0"/>
              <a:t>", "</a:t>
            </a:r>
            <a:r>
              <a:rPr lang="ja-JP" altLang="en-US" sz="2400" dirty="0"/>
              <a:t>算数</a:t>
            </a:r>
            <a:r>
              <a:rPr lang="en-US" altLang="ja-JP" sz="2400" dirty="0"/>
              <a:t>", "</a:t>
            </a:r>
            <a:r>
              <a:rPr lang="ja-JP" altLang="en-US" sz="2400" dirty="0"/>
              <a:t>理科</a:t>
            </a:r>
            <a:r>
              <a:rPr lang="en-US" altLang="ja-JP" sz="24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受講者</a:t>
            </a:r>
            <a:r>
              <a:rPr lang="en-US" altLang="ja-JP" sz="24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</a:t>
            </a:r>
            <a:r>
              <a:rPr lang="ja-JP" altLang="en-US" sz="2400" dirty="0"/>
              <a:t>得点</a:t>
            </a:r>
            <a:r>
              <a:rPr lang="en-US" altLang="ja-JP" sz="24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d1</a:t>
            </a:r>
            <a:r>
              <a:rPr lang="en-US" altLang="ja-JP" sz="2400" dirty="0"/>
              <a:t> %&gt;% </a:t>
            </a:r>
            <a:r>
              <a:rPr lang="en-US" altLang="ja-JP" sz="2400" dirty="0" err="1"/>
              <a:t>group_by</a:t>
            </a:r>
            <a:r>
              <a:rPr lang="en-US" altLang="ja-JP" sz="2400" dirty="0"/>
              <a:t>(</a:t>
            </a:r>
            <a:r>
              <a:rPr lang="ja-JP" altLang="en-US" sz="2400" dirty="0"/>
              <a:t>受講者</a:t>
            </a:r>
            <a:r>
              <a:rPr lang="en-US" altLang="ja-JP" sz="2400" dirty="0"/>
              <a:t>) %&gt;% </a:t>
            </a:r>
            <a:r>
              <a:rPr lang="en-US" altLang="ja-JP" sz="2400" dirty="0" err="1"/>
              <a:t>summarise</a:t>
            </a:r>
            <a:r>
              <a:rPr lang="en-US" altLang="ja-JP" sz="2400" dirty="0"/>
              <a:t>(min(</a:t>
            </a:r>
            <a:r>
              <a:rPr lang="ja-JP" altLang="en-US" sz="2400" dirty="0"/>
              <a:t>得点</a:t>
            </a:r>
            <a:r>
              <a:rPr lang="en-US" altLang="ja-JP" sz="2400" dirty="0"/>
              <a:t>), </a:t>
            </a:r>
            <a:r>
              <a:rPr lang="en-US" altLang="ja-JP" sz="2400" dirty="0" err="1"/>
              <a:t>Q1</a:t>
            </a:r>
            <a:r>
              <a:rPr lang="en-US" altLang="ja-JP" sz="2400" dirty="0"/>
              <a:t>=quantile (</a:t>
            </a:r>
            <a:r>
              <a:rPr lang="ja-JP" altLang="en-US" sz="2400" dirty="0"/>
              <a:t>得点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probs</a:t>
            </a:r>
            <a:r>
              <a:rPr lang="en-US" altLang="ja-JP" sz="2400" dirty="0"/>
              <a:t>=0.25), median(</a:t>
            </a:r>
            <a:r>
              <a:rPr lang="ja-JP" altLang="en-US" sz="2400" dirty="0"/>
              <a:t>得点</a:t>
            </a:r>
            <a:r>
              <a:rPr lang="en-US" altLang="ja-JP" sz="2400" dirty="0"/>
              <a:t>), mean(</a:t>
            </a:r>
            <a:r>
              <a:rPr lang="ja-JP" altLang="en-US" sz="2400" dirty="0"/>
              <a:t>得点</a:t>
            </a:r>
            <a:r>
              <a:rPr lang="en-US" altLang="ja-JP" sz="2400" dirty="0"/>
              <a:t>), </a:t>
            </a:r>
            <a:r>
              <a:rPr lang="en-US" altLang="ja-JP" sz="2400" dirty="0" err="1"/>
              <a:t>Q3</a:t>
            </a:r>
            <a:r>
              <a:rPr lang="en-US" altLang="ja-JP" sz="2400" dirty="0"/>
              <a:t>=quantile(</a:t>
            </a:r>
            <a:r>
              <a:rPr lang="ja-JP" altLang="en-US" sz="2400" dirty="0"/>
              <a:t>得点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probs</a:t>
            </a:r>
            <a:r>
              <a:rPr lang="en-US" altLang="ja-JP" sz="2400" dirty="0"/>
              <a:t>=0.75), max(</a:t>
            </a:r>
            <a:r>
              <a:rPr lang="ja-JP" altLang="en-US" sz="2400" dirty="0"/>
              <a:t>得点</a:t>
            </a:r>
            <a:r>
              <a:rPr lang="en-US" altLang="ja-JP" sz="2400" dirty="0"/>
              <a:t>))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855" y="2873636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成績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69831"/>
              </p:ext>
            </p:extLst>
          </p:nvPr>
        </p:nvGraphicFramePr>
        <p:xfrm>
          <a:off x="78694" y="1265407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86941"/>
              </p:ext>
            </p:extLst>
          </p:nvPr>
        </p:nvGraphicFramePr>
        <p:xfrm>
          <a:off x="1876678" y="1058817"/>
          <a:ext cx="2474477" cy="2125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グループの基準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集約するフィールド名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右矢印 7"/>
          <p:cNvSpPr/>
          <p:nvPr/>
        </p:nvSpPr>
        <p:spPr>
          <a:xfrm>
            <a:off x="4432011" y="1881047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12" y="1897311"/>
            <a:ext cx="4378988" cy="5751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4127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集約 ②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428999"/>
            <a:ext cx="8461208" cy="2750419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%&gt;% </a:t>
            </a:r>
            <a:r>
              <a:rPr lang="en-US" altLang="ja-JP" sz="2000" dirty="0" err="1"/>
              <a:t>group_by</a:t>
            </a:r>
            <a:r>
              <a:rPr lang="en-US" altLang="ja-JP" sz="2000" dirty="0"/>
              <a:t>(</a:t>
            </a:r>
            <a:r>
              <a:rPr lang="ja-JP" altLang="en-US" sz="2000" dirty="0"/>
              <a:t>科目</a:t>
            </a:r>
            <a:r>
              <a:rPr lang="en-US" altLang="ja-JP" sz="2000" dirty="0"/>
              <a:t>) %&gt;% </a:t>
            </a:r>
            <a:r>
              <a:rPr lang="en-US" altLang="ja-JP" sz="2000" dirty="0" err="1"/>
              <a:t>summarise</a:t>
            </a:r>
            <a:r>
              <a:rPr lang="en-US" altLang="ja-JP" sz="2000" dirty="0"/>
              <a:t>(min(</a:t>
            </a:r>
            <a:r>
              <a:rPr lang="ja-JP" altLang="en-US" sz="2000" dirty="0"/>
              <a:t>得点</a:t>
            </a:r>
            <a:r>
              <a:rPr lang="en-US" altLang="ja-JP" sz="2000" dirty="0"/>
              <a:t>), </a:t>
            </a:r>
            <a:r>
              <a:rPr lang="en-US" altLang="ja-JP" sz="2000" dirty="0" err="1"/>
              <a:t>Q1</a:t>
            </a:r>
            <a:r>
              <a:rPr lang="en-US" altLang="ja-JP" sz="2000" dirty="0"/>
              <a:t>=quantile (</a:t>
            </a:r>
            <a:r>
              <a:rPr lang="ja-JP" altLang="en-US" sz="2000" dirty="0"/>
              <a:t>得点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probs</a:t>
            </a:r>
            <a:r>
              <a:rPr lang="en-US" altLang="ja-JP" sz="2000" dirty="0"/>
              <a:t>=0.25), median(</a:t>
            </a:r>
            <a:r>
              <a:rPr lang="ja-JP" altLang="en-US" sz="2000" dirty="0"/>
              <a:t>得点</a:t>
            </a:r>
            <a:r>
              <a:rPr lang="en-US" altLang="ja-JP" sz="2000" dirty="0"/>
              <a:t>), mean(</a:t>
            </a:r>
            <a:r>
              <a:rPr lang="ja-JP" altLang="en-US" sz="2000" dirty="0"/>
              <a:t>得点</a:t>
            </a:r>
            <a:r>
              <a:rPr lang="en-US" altLang="ja-JP" sz="2000" dirty="0"/>
              <a:t>), </a:t>
            </a:r>
            <a:r>
              <a:rPr lang="en-US" altLang="ja-JP" sz="2000" dirty="0" err="1"/>
              <a:t>Q3</a:t>
            </a:r>
            <a:r>
              <a:rPr lang="en-US" altLang="ja-JP" sz="2000" dirty="0"/>
              <a:t>=quantile(</a:t>
            </a:r>
            <a:r>
              <a:rPr lang="ja-JP" altLang="en-US" sz="2000" dirty="0"/>
              <a:t>得点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probs</a:t>
            </a:r>
            <a:r>
              <a:rPr lang="en-US" altLang="ja-JP" sz="2000" dirty="0"/>
              <a:t>=0.75), max(</a:t>
            </a:r>
            <a:r>
              <a:rPr lang="ja-JP" altLang="en-US" sz="2000" dirty="0"/>
              <a:t>得点</a:t>
            </a:r>
            <a:r>
              <a:rPr lang="en-US" altLang="ja-JP" sz="2000" dirty="0"/>
              <a:t>))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964" y="2830510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成績</a:t>
            </a:r>
            <a:endParaRPr kumimoji="1"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82267"/>
              </p:ext>
            </p:extLst>
          </p:nvPr>
        </p:nvGraphicFramePr>
        <p:xfrm>
          <a:off x="19803" y="1222281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46917"/>
              </p:ext>
            </p:extLst>
          </p:nvPr>
        </p:nvGraphicFramePr>
        <p:xfrm>
          <a:off x="1817787" y="1015691"/>
          <a:ext cx="2474477" cy="2125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グループの基準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集約するフィールド名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右矢印 7"/>
          <p:cNvSpPr/>
          <p:nvPr/>
        </p:nvSpPr>
        <p:spPr>
          <a:xfrm>
            <a:off x="4373120" y="1837921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30" y="1711374"/>
            <a:ext cx="4387082" cy="6971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9534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ピボットテーブル（クロス集約表）の例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72647"/>
            <a:ext cx="4124459" cy="2400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7638" y="5182474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48277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60290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67521"/>
              </p:ext>
            </p:extLst>
          </p:nvPr>
        </p:nvGraphicFramePr>
        <p:xfrm>
          <a:off x="4800600" y="2372647"/>
          <a:ext cx="4162425" cy="250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女性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124459" y="3401347"/>
            <a:ext cx="477038" cy="57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9483" y="5075797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（クロス集約表）の例</a:t>
            </a:r>
            <a:endParaRPr kumimoji="1" lang="ja-JP" altLang="en-US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47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テーブルデータ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B59D27CB-45D9-423A-BEC3-3D6321043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1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ピボットテーブル（クロス集計表）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729091"/>
            <a:ext cx="8461208" cy="2450327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d4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名前</a:t>
            </a:r>
            <a:r>
              <a:rPr lang="en-US" altLang="ja-JP" sz="2000" dirty="0"/>
              <a:t>=c("A", "B", "C", "D", "E", "F"),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性別</a:t>
            </a:r>
            <a:r>
              <a:rPr lang="en-US" altLang="ja-JP" sz="2000" dirty="0"/>
              <a:t>=c("</a:t>
            </a:r>
            <a:r>
              <a:rPr lang="ja-JP" altLang="en-US" sz="2000" dirty="0"/>
              <a:t>男性</a:t>
            </a:r>
            <a:r>
              <a:rPr lang="en-US" altLang="ja-JP" sz="2000" dirty="0"/>
              <a:t>", "</a:t>
            </a:r>
            <a:r>
              <a:rPr lang="ja-JP" altLang="en-US" sz="2000" dirty="0"/>
              <a:t>男性</a:t>
            </a:r>
            <a:r>
              <a:rPr lang="en-US" altLang="ja-JP" sz="2000" dirty="0"/>
              <a:t>", "</a:t>
            </a:r>
            <a:r>
              <a:rPr lang="ja-JP" altLang="en-US" sz="2000" dirty="0"/>
              <a:t>女性</a:t>
            </a:r>
            <a:r>
              <a:rPr lang="en-US" altLang="ja-JP" sz="2000" dirty="0"/>
              <a:t>", "</a:t>
            </a:r>
            <a:r>
              <a:rPr lang="ja-JP" altLang="en-US" sz="2000" dirty="0"/>
              <a:t>女性</a:t>
            </a:r>
            <a:r>
              <a:rPr lang="en-US" altLang="ja-JP" sz="2000" dirty="0"/>
              <a:t>", "</a:t>
            </a:r>
            <a:r>
              <a:rPr lang="ja-JP" altLang="en-US" sz="2000" dirty="0"/>
              <a:t>男性</a:t>
            </a:r>
            <a:r>
              <a:rPr lang="en-US" altLang="ja-JP" sz="2000" dirty="0"/>
              <a:t>", "</a:t>
            </a:r>
            <a:r>
              <a:rPr lang="ja-JP" altLang="en-US" sz="2000" dirty="0"/>
              <a:t>男性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=c("</a:t>
            </a:r>
            <a:r>
              <a:rPr lang="ja-JP" altLang="en-US" sz="2000" dirty="0"/>
              <a:t>済</a:t>
            </a:r>
            <a:r>
              <a:rPr lang="en-US" altLang="ja-JP" sz="2000" dirty="0"/>
              <a:t>", "</a:t>
            </a:r>
            <a:r>
              <a:rPr lang="ja-JP" altLang="en-US" sz="2000" dirty="0"/>
              <a:t>未</a:t>
            </a:r>
            <a:r>
              <a:rPr lang="en-US" altLang="ja-JP" sz="2000" dirty="0"/>
              <a:t>", "</a:t>
            </a:r>
            <a:r>
              <a:rPr lang="ja-JP" altLang="en-US" sz="2000" dirty="0"/>
              <a:t>済</a:t>
            </a:r>
            <a:r>
              <a:rPr lang="en-US" altLang="ja-JP" sz="2000" dirty="0"/>
              <a:t>", "</a:t>
            </a:r>
            <a:r>
              <a:rPr lang="ja-JP" altLang="en-US" sz="2000" dirty="0"/>
              <a:t>未</a:t>
            </a:r>
            <a:r>
              <a:rPr lang="en-US" altLang="ja-JP" sz="2000" dirty="0"/>
              <a:t>", "</a:t>
            </a:r>
            <a:r>
              <a:rPr lang="ja-JP" altLang="en-US" sz="2000" dirty="0"/>
              <a:t>済</a:t>
            </a:r>
            <a:r>
              <a:rPr lang="en-US" altLang="ja-JP" sz="2000" dirty="0"/>
              <a:t>", "</a:t>
            </a:r>
            <a:r>
              <a:rPr lang="ja-JP" altLang="en-US" sz="2000" dirty="0"/>
              <a:t>未</a:t>
            </a:r>
            <a:r>
              <a:rPr lang="en-US" altLang="ja-JP" sz="2000" dirty="0"/>
              <a:t>")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d4</a:t>
            </a:r>
            <a:r>
              <a:rPr lang="en-US" altLang="ja-JP" sz="2000" dirty="0"/>
              <a:t> %&gt;% </a:t>
            </a:r>
            <a:r>
              <a:rPr lang="en-US" altLang="ja-JP" sz="2000" dirty="0" err="1"/>
              <a:t>group_by</a:t>
            </a:r>
            <a:r>
              <a:rPr lang="en-US" altLang="ja-JP" sz="2000" dirty="0"/>
              <a:t>(</a:t>
            </a:r>
            <a:r>
              <a:rPr lang="ja-JP" altLang="en-US" sz="2000" dirty="0"/>
              <a:t>性別</a:t>
            </a:r>
            <a:r>
              <a:rPr lang="en-US" altLang="ja-JP" sz="2000" dirty="0"/>
              <a:t>, 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) %&gt;% </a:t>
            </a:r>
            <a:r>
              <a:rPr lang="en-US" altLang="ja-JP" sz="2000" dirty="0" err="1"/>
              <a:t>summarise</a:t>
            </a:r>
            <a:r>
              <a:rPr lang="en-US" altLang="ja-JP" sz="2000" dirty="0"/>
              <a:t>(count=n())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30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49176"/>
              </p:ext>
            </p:extLst>
          </p:nvPr>
        </p:nvGraphicFramePr>
        <p:xfrm>
          <a:off x="1940549" y="1345829"/>
          <a:ext cx="2522201" cy="1783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d4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グループの基準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性別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申し込み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右矢印 7"/>
          <p:cNvSpPr/>
          <p:nvPr/>
        </p:nvSpPr>
        <p:spPr>
          <a:xfrm>
            <a:off x="4571170" y="1797687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668"/>
            <a:ext cx="1947804" cy="11335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44" y="1229630"/>
            <a:ext cx="4132019" cy="2099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287304" y="3382825"/>
            <a:ext cx="339169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結果は縦長形式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(long-format)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917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ピボットテーブル（クロス集計表）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324515"/>
            <a:ext cx="8461208" cy="285490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tidyr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d4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名前</a:t>
            </a:r>
            <a:r>
              <a:rPr lang="en-US" altLang="ja-JP" sz="2000" dirty="0"/>
              <a:t>=c("A", "B", "C", "D", "E", "F"),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性別</a:t>
            </a:r>
            <a:r>
              <a:rPr lang="en-US" altLang="ja-JP" sz="2000" dirty="0"/>
              <a:t>=c("</a:t>
            </a:r>
            <a:r>
              <a:rPr lang="ja-JP" altLang="en-US" sz="2000" dirty="0"/>
              <a:t>男性</a:t>
            </a:r>
            <a:r>
              <a:rPr lang="en-US" altLang="ja-JP" sz="2000" dirty="0"/>
              <a:t>", "</a:t>
            </a:r>
            <a:r>
              <a:rPr lang="ja-JP" altLang="en-US" sz="2000" dirty="0"/>
              <a:t>男性</a:t>
            </a:r>
            <a:r>
              <a:rPr lang="en-US" altLang="ja-JP" sz="2000" dirty="0"/>
              <a:t>", "</a:t>
            </a:r>
            <a:r>
              <a:rPr lang="ja-JP" altLang="en-US" sz="2000" dirty="0"/>
              <a:t>女性</a:t>
            </a:r>
            <a:r>
              <a:rPr lang="en-US" altLang="ja-JP" sz="2000" dirty="0"/>
              <a:t>", "</a:t>
            </a:r>
            <a:r>
              <a:rPr lang="ja-JP" altLang="en-US" sz="2000" dirty="0"/>
              <a:t>女性</a:t>
            </a:r>
            <a:r>
              <a:rPr lang="en-US" altLang="ja-JP" sz="2000" dirty="0"/>
              <a:t>", "</a:t>
            </a:r>
            <a:r>
              <a:rPr lang="ja-JP" altLang="en-US" sz="2000" dirty="0"/>
              <a:t>男性</a:t>
            </a:r>
            <a:r>
              <a:rPr lang="en-US" altLang="ja-JP" sz="2000" dirty="0"/>
              <a:t>", "</a:t>
            </a:r>
            <a:r>
              <a:rPr lang="ja-JP" altLang="en-US" sz="2000" dirty="0"/>
              <a:t>男性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=c("</a:t>
            </a:r>
            <a:r>
              <a:rPr lang="ja-JP" altLang="en-US" sz="2000" dirty="0"/>
              <a:t>済</a:t>
            </a:r>
            <a:r>
              <a:rPr lang="en-US" altLang="ja-JP" sz="2000" dirty="0"/>
              <a:t>", "</a:t>
            </a:r>
            <a:r>
              <a:rPr lang="ja-JP" altLang="en-US" sz="2000" dirty="0"/>
              <a:t>未</a:t>
            </a:r>
            <a:r>
              <a:rPr lang="en-US" altLang="ja-JP" sz="2000" dirty="0"/>
              <a:t>", "</a:t>
            </a:r>
            <a:r>
              <a:rPr lang="ja-JP" altLang="en-US" sz="2000" dirty="0"/>
              <a:t>済</a:t>
            </a:r>
            <a:r>
              <a:rPr lang="en-US" altLang="ja-JP" sz="2000" dirty="0"/>
              <a:t>", "</a:t>
            </a:r>
            <a:r>
              <a:rPr lang="ja-JP" altLang="en-US" sz="2000" dirty="0"/>
              <a:t>未</a:t>
            </a:r>
            <a:r>
              <a:rPr lang="en-US" altLang="ja-JP" sz="2000" dirty="0"/>
              <a:t>", "</a:t>
            </a:r>
            <a:r>
              <a:rPr lang="ja-JP" altLang="en-US" sz="2000" dirty="0"/>
              <a:t>済</a:t>
            </a:r>
            <a:r>
              <a:rPr lang="en-US" altLang="ja-JP" sz="2000" dirty="0"/>
              <a:t>", "</a:t>
            </a:r>
            <a:r>
              <a:rPr lang="ja-JP" altLang="en-US" sz="2000" dirty="0"/>
              <a:t>未</a:t>
            </a:r>
            <a:r>
              <a:rPr lang="en-US" altLang="ja-JP" sz="2000" dirty="0"/>
              <a:t>")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d4</a:t>
            </a:r>
            <a:r>
              <a:rPr lang="en-US" altLang="ja-JP" sz="2000" dirty="0"/>
              <a:t> %&gt;% </a:t>
            </a:r>
            <a:r>
              <a:rPr lang="en-US" altLang="ja-JP" sz="2000" dirty="0" err="1"/>
              <a:t>group_by</a:t>
            </a:r>
            <a:r>
              <a:rPr lang="en-US" altLang="ja-JP" sz="2000" dirty="0"/>
              <a:t>(</a:t>
            </a:r>
            <a:r>
              <a:rPr lang="ja-JP" altLang="en-US" sz="2000" dirty="0"/>
              <a:t>性別</a:t>
            </a:r>
            <a:r>
              <a:rPr lang="en-US" altLang="ja-JP" sz="2000" dirty="0"/>
              <a:t>, </a:t>
            </a:r>
            <a:r>
              <a:rPr lang="ja-JP" altLang="en-US" sz="2000" dirty="0"/>
              <a:t>申し込み</a:t>
            </a:r>
            <a:r>
              <a:rPr lang="en-US" altLang="ja-JP" sz="2000" dirty="0"/>
              <a:t>) %&gt;% </a:t>
            </a:r>
            <a:r>
              <a:rPr lang="en-US" altLang="ja-JP" sz="2000" dirty="0" err="1"/>
              <a:t>summarise</a:t>
            </a:r>
            <a:r>
              <a:rPr lang="en-US" altLang="ja-JP" sz="2000" dirty="0"/>
              <a:t>(count=n()) %&gt;% spread(</a:t>
            </a:r>
            <a:r>
              <a:rPr lang="ja-JP" altLang="en-US" sz="2000" dirty="0"/>
              <a:t>性別</a:t>
            </a:r>
            <a:r>
              <a:rPr lang="en-US" altLang="ja-JP" sz="2000" dirty="0"/>
              <a:t>, count)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31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54645"/>
              </p:ext>
            </p:extLst>
          </p:nvPr>
        </p:nvGraphicFramePr>
        <p:xfrm>
          <a:off x="1999561" y="1250472"/>
          <a:ext cx="2522201" cy="1783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集約を行うテーブルのオブジェクト名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d4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グループの基準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性別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申し込み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右矢印 7"/>
          <p:cNvSpPr/>
          <p:nvPr/>
        </p:nvSpPr>
        <p:spPr>
          <a:xfrm>
            <a:off x="4630182" y="1702330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" y="1376311"/>
            <a:ext cx="1947804" cy="11335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457745" y="2759232"/>
            <a:ext cx="344139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結果は横長形式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(wide-format)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56" y="1274394"/>
            <a:ext cx="4108872" cy="14206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1001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演算の組み合わせ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E2D29C76-DF32-468C-90AD-2724B091E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71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演算の組み合わせの例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7999" y="846253"/>
            <a:ext cx="3416321" cy="11755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>
                <a:solidFill>
                  <a:srgbClr val="C00000"/>
                </a:solidFill>
              </a:rPr>
              <a:t>d1</a:t>
            </a:r>
            <a:r>
              <a:rPr lang="en-US" altLang="ja-JP" sz="2000" dirty="0"/>
              <a:t> 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 filter</a:t>
            </a:r>
            <a:r>
              <a:rPr lang="en-US" altLang="ja-JP" sz="2000" dirty="0"/>
              <a:t>(</a:t>
            </a:r>
            <a:r>
              <a:rPr lang="ja-JP" altLang="en-US" sz="2000" dirty="0">
                <a:solidFill>
                  <a:srgbClr val="C00000"/>
                </a:solidFill>
              </a:rPr>
              <a:t>得点 </a:t>
            </a:r>
            <a:r>
              <a:rPr lang="en-US" altLang="ja-JP" sz="2000" dirty="0">
                <a:solidFill>
                  <a:srgbClr val="C00000"/>
                </a:solidFill>
              </a:rPr>
              <a:t>&gt;= 90</a:t>
            </a:r>
            <a:r>
              <a:rPr lang="en-US" altLang="ja-JP" sz="2000" dirty="0"/>
              <a:t>) 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  select</a:t>
            </a:r>
            <a:r>
              <a:rPr lang="en-US" altLang="ja-JP" sz="2000" dirty="0"/>
              <a:t>(</a:t>
            </a:r>
            <a:r>
              <a:rPr lang="ja-JP" altLang="en-US" sz="2000" dirty="0">
                <a:solidFill>
                  <a:srgbClr val="C00000"/>
                </a:solidFill>
              </a:rPr>
              <a:t>科目</a:t>
            </a:r>
            <a:r>
              <a:rPr lang="en-US" altLang="ja-JP" sz="2000" dirty="0">
                <a:solidFill>
                  <a:srgbClr val="C00000"/>
                </a:solidFill>
              </a:rPr>
              <a:t>, </a:t>
            </a:r>
            <a:r>
              <a:rPr lang="ja-JP" altLang="en-US" sz="2000" dirty="0">
                <a:solidFill>
                  <a:srgbClr val="C00000"/>
                </a:solidFill>
              </a:rPr>
              <a:t>受講者</a:t>
            </a:r>
            <a:r>
              <a:rPr lang="en-US" altLang="ja-JP" sz="2000" dirty="0"/>
              <a:t>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33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08057"/>
              </p:ext>
            </p:extLst>
          </p:nvPr>
        </p:nvGraphicFramePr>
        <p:xfrm>
          <a:off x="125680" y="841919"/>
          <a:ext cx="2749486" cy="205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2820" y="2952818"/>
            <a:ext cx="3416320" cy="3231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成績テーブル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オブジェクト名は </a:t>
            </a:r>
            <a:r>
              <a:rPr kumimoji="1"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d1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83035" y="208804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選択＋射影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654501"/>
            <a:ext cx="405912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部屋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オブジェクト名は </a:t>
            </a:r>
            <a:r>
              <a:rPr kumimoji="1"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d3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07490"/>
              </p:ext>
            </p:extLst>
          </p:nvPr>
        </p:nvGraphicFramePr>
        <p:xfrm>
          <a:off x="365189" y="4017893"/>
          <a:ext cx="16577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90" y="1077184"/>
            <a:ext cx="1566835" cy="99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91" y="2993681"/>
            <a:ext cx="1566835" cy="878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933205" y="4069383"/>
            <a:ext cx="203132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選択＋結合＋射影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047999" y="2718894"/>
            <a:ext cx="2831398" cy="12542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 err="1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d3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filter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ja-JP" altLang="en-US" sz="1800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教室 </a:t>
            </a:r>
            <a:r>
              <a:rPr lang="en-US" altLang="ja-JP" sz="1800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== 101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) 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inner_join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1800" dirty="0" err="1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d1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) 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select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ja-JP" altLang="en-US" sz="1800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受講者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3047999" y="4642050"/>
            <a:ext cx="4243932" cy="13630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 err="1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d1</a:t>
            </a: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group_by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ja-JP" altLang="en-US" sz="1800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科目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) 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summarise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(Mean=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mean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ja-JP" altLang="en-US" sz="1800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得点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)) %&gt;%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filter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1800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Mean &gt;= 85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617" y="4909910"/>
            <a:ext cx="1378016" cy="722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3933205" y="6129605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集約＋選択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4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想定する処理の流れ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11" y="2923179"/>
            <a:ext cx="2374812" cy="155161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646033" y="4474795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システム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54061" y="5414325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データソース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774464" y="2251354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4087093"/>
            <a:ext cx="1438835" cy="104191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0258" y="5129008"/>
            <a:ext cx="6785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Web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30" y="1495380"/>
            <a:ext cx="1478220" cy="82656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75692" y="2304273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データファイル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43" y="2627377"/>
            <a:ext cx="1328669" cy="103817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166694" y="3528480"/>
            <a:ext cx="180049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pPr algn="ctr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リレーショナル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データベース</a:t>
            </a:r>
          </a:p>
        </p:txBody>
      </p:sp>
      <p:sp>
        <p:nvSpPr>
          <p:cNvPr id="16" name="右矢印 15"/>
          <p:cNvSpPr/>
          <p:nvPr/>
        </p:nvSpPr>
        <p:spPr>
          <a:xfrm>
            <a:off x="2955604" y="2856674"/>
            <a:ext cx="268316" cy="1467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111" y="1924207"/>
            <a:ext cx="2493575" cy="271409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4197211" y="2650522"/>
            <a:ext cx="860612" cy="22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6046225" y="2825466"/>
            <a:ext cx="268316" cy="1467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545842" y="2823010"/>
            <a:ext cx="2339102" cy="1708160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◆　グラフ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◆　新しいデータ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◆　解析結果</a:t>
            </a:r>
          </a:p>
        </p:txBody>
      </p:sp>
    </p:spTree>
    <p:extLst>
      <p:ext uri="{BB962C8B-B14F-4D97-AF65-F5344CB8AC3E}">
        <p14:creationId xmlns:p14="http://schemas.microsoft.com/office/powerpoint/2010/main" val="214488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テーブルデータの例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691" y="1475010"/>
            <a:ext cx="5596228" cy="174567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96449"/>
              </p:ext>
            </p:extLst>
          </p:nvPr>
        </p:nvGraphicFramePr>
        <p:xfrm>
          <a:off x="493921" y="1340717"/>
          <a:ext cx="2749486" cy="205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06916" y="3336300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成績テーブル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2449" y="3580640"/>
            <a:ext cx="180049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26458"/>
              </p:ext>
            </p:extLst>
          </p:nvPr>
        </p:nvGraphicFramePr>
        <p:xfrm>
          <a:off x="325704" y="4402065"/>
          <a:ext cx="3088266" cy="126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教室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972019" y="5654501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教室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41981" y="5725232"/>
            <a:ext cx="180049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EA75A64-DB0C-43B5-9A5C-92D60E0931F5}"/>
              </a:ext>
            </a:extLst>
          </p:cNvPr>
          <p:cNvSpPr txBox="1">
            <a:spLocks/>
          </p:cNvSpPr>
          <p:nvPr/>
        </p:nvSpPr>
        <p:spPr>
          <a:xfrm>
            <a:off x="3547773" y="4266068"/>
            <a:ext cx="5596227" cy="14024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d3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教室</a:t>
            </a:r>
            <a:r>
              <a:rPr lang="en-US" altLang="ja-JP" sz="2000" dirty="0"/>
              <a:t>=c("101", "201", "301") )</a:t>
            </a:r>
          </a:p>
        </p:txBody>
      </p:sp>
    </p:spTree>
    <p:extLst>
      <p:ext uri="{BB962C8B-B14F-4D97-AF65-F5344CB8AC3E}">
        <p14:creationId xmlns:p14="http://schemas.microsoft.com/office/powerpoint/2010/main" val="379581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選択、射影、自然結合、直積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7070652-56CD-4061-B526-C7E40677F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88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409" y="3622658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10002" y="4835240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新しいテーブル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21845" y="1502872"/>
            <a:ext cx="8064755" cy="11711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612" y="4002023"/>
            <a:ext cx="68112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成績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524208" y="3667689"/>
            <a:ext cx="570091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3634" y="3246920"/>
            <a:ext cx="118883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選択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02250" y="5269312"/>
            <a:ext cx="258435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結合条件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得点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&gt;= 90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0032" y="1668291"/>
            <a:ext cx="780213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の中から、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選択条件</a:t>
            </a:r>
            <a:r>
              <a:rPr kumimoji="1"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に合致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レコード</a:t>
            </a:r>
            <a:endParaRPr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のみを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選択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する．結果は、新しい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になる</a:t>
            </a:r>
            <a:endParaRPr kumimoji="1" lang="ja-JP" altLang="en-US" sz="270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13844"/>
              </p:ext>
            </p:extLst>
          </p:nvPr>
        </p:nvGraphicFramePr>
        <p:xfrm>
          <a:off x="1421945" y="3205015"/>
          <a:ext cx="2749486" cy="205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28056"/>
              </p:ext>
            </p:extLst>
          </p:nvPr>
        </p:nvGraphicFramePr>
        <p:xfrm>
          <a:off x="5447076" y="3708165"/>
          <a:ext cx="2749486" cy="103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61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3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選択条件で用いる比較演算子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73926" y="1941057"/>
            <a:ext cx="4086225" cy="3427378"/>
          </a:xfrm>
          <a:prstGeom prst="roundRect">
            <a:avLst/>
          </a:prstGeom>
          <a:noFill/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617326" y="1941057"/>
            <a:ext cx="4086225" cy="3427378"/>
          </a:xfrm>
          <a:prstGeom prst="roundRect">
            <a:avLst/>
          </a:prstGeom>
          <a:noFill/>
          <a:ln w="762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1266" y="1744849"/>
            <a:ext cx="287771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10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等しいか等しくないか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7927" y="1767547"/>
            <a:ext cx="153118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ja-JP" altLang="en-US" sz="210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大小の比較</a:t>
            </a:r>
            <a:endParaRPr kumimoji="1" lang="ja-JP" altLang="en-US" sz="210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8872" y="2589549"/>
            <a:ext cx="2443298" cy="19620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==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等しい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!=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等しく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kumimoji="1" lang="ja-JP" altLang="en-US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5879" y="2406483"/>
            <a:ext cx="2428870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&gt;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より大きい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&gt;=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以上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&lt;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より小さい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&lt;=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3071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選択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4261224"/>
            <a:ext cx="8461208" cy="1918194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data_frame</a:t>
            </a:r>
            <a:r>
              <a:rPr lang="en-US" altLang="ja-JP" sz="2000" dirty="0"/>
              <a:t>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科目</a:t>
            </a:r>
            <a:r>
              <a:rPr lang="en-US" altLang="ja-JP" sz="2000" dirty="0"/>
              <a:t>=c("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国語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算数</a:t>
            </a:r>
            <a:r>
              <a:rPr lang="en-US" altLang="ja-JP" sz="2000" dirty="0"/>
              <a:t>", "</a:t>
            </a:r>
            <a:r>
              <a:rPr lang="ja-JP" altLang="en-US" sz="2000" dirty="0"/>
              <a:t>理科</a:t>
            </a:r>
            <a:r>
              <a:rPr lang="en-US" altLang="ja-JP" sz="2000" dirty="0"/>
              <a:t>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受講者</a:t>
            </a:r>
            <a:r>
              <a:rPr lang="en-US" altLang="ja-JP" sz="2000" dirty="0"/>
              <a:t>=c("A", "B", "A", "B", "A"),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</a:t>
            </a:r>
            <a:r>
              <a:rPr lang="ja-JP" altLang="en-US" sz="2000" dirty="0"/>
              <a:t>得点</a:t>
            </a:r>
            <a:r>
              <a:rPr lang="en-US" altLang="ja-JP" sz="2000" dirty="0"/>
              <a:t>=c(90, 80, 95, 90, 80)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d1</a:t>
            </a:r>
            <a:r>
              <a:rPr lang="en-US" altLang="ja-JP" sz="2000" dirty="0"/>
              <a:t> %&gt;% filter(</a:t>
            </a:r>
            <a:r>
              <a:rPr lang="ja-JP" altLang="en-US" sz="2000" dirty="0"/>
              <a:t>得点 </a:t>
            </a:r>
            <a:r>
              <a:rPr lang="en-US" altLang="ja-JP" sz="2000" dirty="0"/>
              <a:t>&gt;= 90)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4508" y="307456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90196"/>
              </p:ext>
            </p:extLst>
          </p:nvPr>
        </p:nvGraphicFramePr>
        <p:xfrm>
          <a:off x="101347" y="1466333"/>
          <a:ext cx="1704011" cy="15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9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算数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7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ja-JP" altLang="en-US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理科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altLang="ja-JP" sz="14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13516"/>
              </p:ext>
            </p:extLst>
          </p:nvPr>
        </p:nvGraphicFramePr>
        <p:xfrm>
          <a:off x="1969354" y="1765362"/>
          <a:ext cx="3423431" cy="1234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選択を行うテーブルのオブジェクト名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d1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選択条件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得点 </a:t>
                      </a:r>
                      <a:r>
                        <a:rPr kumimoji="1" lang="en-US" altLang="ja-JP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&gt;= 90</a:t>
                      </a:r>
                      <a:endParaRPr kumimoji="1" lang="ja-JP" altLang="en-US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51" y="1410681"/>
            <a:ext cx="3289149" cy="1510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右矢印 10"/>
          <p:cNvSpPr/>
          <p:nvPr/>
        </p:nvSpPr>
        <p:spPr>
          <a:xfrm>
            <a:off x="5520091" y="2037432"/>
            <a:ext cx="237554" cy="48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99344" y="3034398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結果</a:t>
            </a:r>
            <a:endParaRPr kumimoji="1" lang="ja-JP" altLang="en-US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6239" y="3030991"/>
            <a:ext cx="15696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行いたいこと</a:t>
            </a:r>
          </a:p>
        </p:txBody>
      </p:sp>
    </p:spTree>
    <p:extLst>
      <p:ext uri="{BB962C8B-B14F-4D97-AF65-F5344CB8AC3E}">
        <p14:creationId xmlns:p14="http://schemas.microsoft.com/office/powerpoint/2010/main" val="190399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2209</Words>
  <Application>Microsoft Office PowerPoint</Application>
  <PresentationFormat>画面に合わせる (4:3)</PresentationFormat>
  <Paragraphs>763</Paragraphs>
  <Slides>33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アウトライン</vt:lpstr>
      <vt:lpstr>9-1 テーブルデータ</vt:lpstr>
      <vt:lpstr>想定する処理の流れ</vt:lpstr>
      <vt:lpstr>テーブルデータの例</vt:lpstr>
      <vt:lpstr>9-2 選択、射影、自然結合、直積</vt:lpstr>
      <vt:lpstr>選択</vt:lpstr>
      <vt:lpstr>選択条件で用いる比較演算子</vt:lpstr>
      <vt:lpstr>選択</vt:lpstr>
      <vt:lpstr>射影</vt:lpstr>
      <vt:lpstr>射影</vt:lpstr>
      <vt:lpstr>自然結合</vt:lpstr>
      <vt:lpstr>自然結合</vt:lpstr>
      <vt:lpstr>直積</vt:lpstr>
      <vt:lpstr>直積</vt:lpstr>
      <vt:lpstr>9-3 並べ替え（ソート）</vt:lpstr>
      <vt:lpstr>並べ替え（ソート）の例</vt:lpstr>
      <vt:lpstr>並べ替え（ソート）</vt:lpstr>
      <vt:lpstr>昇順での並べ替え（ソート）</vt:lpstr>
      <vt:lpstr>降順での並べ替え（ソート）</vt:lpstr>
      <vt:lpstr>複数フィールドでの並べ替え（ソート）</vt:lpstr>
      <vt:lpstr>9-4 集約</vt:lpstr>
      <vt:lpstr>集約の例</vt:lpstr>
      <vt:lpstr>集約で求めるもの</vt:lpstr>
      <vt:lpstr>集約では、グループの基準もいろいろ</vt:lpstr>
      <vt:lpstr>集約の例</vt:lpstr>
      <vt:lpstr>集約 ①</vt:lpstr>
      <vt:lpstr>集約 ②</vt:lpstr>
      <vt:lpstr>ピボットテーブル（クロス集約表）の例</vt:lpstr>
      <vt:lpstr>ピボットテーブル（クロス集計表）</vt:lpstr>
      <vt:lpstr>ピボットテーブル（クロス集計表）</vt:lpstr>
      <vt:lpstr>9-5 演算の組み合わせ</vt:lpstr>
      <vt:lpstr>演算の組み合わせの例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me</cp:lastModifiedBy>
  <cp:revision>43</cp:revision>
  <dcterms:created xsi:type="dcterms:W3CDTF">2019-11-02T00:06:04Z</dcterms:created>
  <dcterms:modified xsi:type="dcterms:W3CDTF">2023-01-25T06:48:18Z</dcterms:modified>
</cp:coreProperties>
</file>