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1" r:id="rId3"/>
  </p:sldMasterIdLst>
  <p:notesMasterIdLst>
    <p:notesMasterId r:id="rId76"/>
  </p:notesMasterIdLst>
  <p:sldIdLst>
    <p:sldId id="544" r:id="rId4"/>
    <p:sldId id="586" r:id="rId5"/>
    <p:sldId id="1885" r:id="rId6"/>
    <p:sldId id="1918" r:id="rId7"/>
    <p:sldId id="915" r:id="rId8"/>
    <p:sldId id="1005" r:id="rId9"/>
    <p:sldId id="1007" r:id="rId10"/>
    <p:sldId id="1008" r:id="rId11"/>
    <p:sldId id="996" r:id="rId12"/>
    <p:sldId id="997" r:id="rId13"/>
    <p:sldId id="914" r:id="rId14"/>
    <p:sldId id="1002" r:id="rId15"/>
    <p:sldId id="1916" r:id="rId16"/>
    <p:sldId id="1917" r:id="rId17"/>
    <p:sldId id="1463" r:id="rId18"/>
    <p:sldId id="547" r:id="rId19"/>
    <p:sldId id="1887" r:id="rId20"/>
    <p:sldId id="1912" r:id="rId21"/>
    <p:sldId id="556" r:id="rId22"/>
    <p:sldId id="1006" r:id="rId23"/>
    <p:sldId id="1004" r:id="rId24"/>
    <p:sldId id="939" r:id="rId25"/>
    <p:sldId id="1879" r:id="rId26"/>
    <p:sldId id="1888" r:id="rId27"/>
    <p:sldId id="893" r:id="rId28"/>
    <p:sldId id="816" r:id="rId29"/>
    <p:sldId id="1889" r:id="rId30"/>
    <p:sldId id="1881" r:id="rId31"/>
    <p:sldId id="1890" r:id="rId32"/>
    <p:sldId id="820" r:id="rId33"/>
    <p:sldId id="967" r:id="rId34"/>
    <p:sldId id="969" r:id="rId35"/>
    <p:sldId id="970" r:id="rId36"/>
    <p:sldId id="896" r:id="rId37"/>
    <p:sldId id="1891" r:id="rId38"/>
    <p:sldId id="1892" r:id="rId39"/>
    <p:sldId id="1893" r:id="rId40"/>
    <p:sldId id="908" r:id="rId41"/>
    <p:sldId id="1882" r:id="rId42"/>
    <p:sldId id="989" r:id="rId43"/>
    <p:sldId id="1894" r:id="rId44"/>
    <p:sldId id="977" r:id="rId45"/>
    <p:sldId id="1895" r:id="rId46"/>
    <p:sldId id="937" r:id="rId47"/>
    <p:sldId id="1896" r:id="rId48"/>
    <p:sldId id="1897" r:id="rId49"/>
    <p:sldId id="1898" r:id="rId50"/>
    <p:sldId id="1899" r:id="rId51"/>
    <p:sldId id="1900" r:id="rId52"/>
    <p:sldId id="1914" r:id="rId53"/>
    <p:sldId id="732" r:id="rId54"/>
    <p:sldId id="931" r:id="rId55"/>
    <p:sldId id="935" r:id="rId56"/>
    <p:sldId id="709" r:id="rId57"/>
    <p:sldId id="561" r:id="rId58"/>
    <p:sldId id="739" r:id="rId59"/>
    <p:sldId id="689" r:id="rId60"/>
    <p:sldId id="958" r:id="rId61"/>
    <p:sldId id="1901" r:id="rId62"/>
    <p:sldId id="959" r:id="rId63"/>
    <p:sldId id="690" r:id="rId64"/>
    <p:sldId id="1902" r:id="rId65"/>
    <p:sldId id="1903" r:id="rId66"/>
    <p:sldId id="962" r:id="rId67"/>
    <p:sldId id="974" r:id="rId68"/>
    <p:sldId id="549" r:id="rId69"/>
    <p:sldId id="1003" r:id="rId70"/>
    <p:sldId id="1910" r:id="rId71"/>
    <p:sldId id="1913" r:id="rId72"/>
    <p:sldId id="1908" r:id="rId73"/>
    <p:sldId id="1909" r:id="rId74"/>
    <p:sldId id="1915" r:id="rId7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25" autoAdjust="0"/>
    <p:restoredTop sz="94660"/>
  </p:normalViewPr>
  <p:slideViewPr>
    <p:cSldViewPr snapToGrid="0">
      <p:cViewPr varScale="1">
        <p:scale>
          <a:sx n="55" d="100"/>
          <a:sy n="55" d="100"/>
        </p:scale>
        <p:origin x="664" y="14"/>
      </p:cViewPr>
      <p:guideLst/>
    </p:cSldViewPr>
  </p:slideViewPr>
  <p:notesTextViewPr>
    <p:cViewPr>
      <p:scale>
        <a:sx n="3" d="2"/>
        <a:sy n="3" d="2"/>
      </p:scale>
      <p:origin x="0" y="0"/>
    </p:cViewPr>
  </p:notesTextViewPr>
  <p:sorterViewPr>
    <p:cViewPr varScale="1">
      <p:scale>
        <a:sx n="1" d="1"/>
        <a:sy n="1" d="1"/>
      </p:scale>
      <p:origin x="0" y="-550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2026/5/14</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5</a:t>
            </a:fld>
            <a:endParaRPr kumimoji="1" lang="ja-JP" altLang="en-US"/>
          </a:p>
        </p:txBody>
      </p:sp>
    </p:spTree>
    <p:extLst>
      <p:ext uri="{BB962C8B-B14F-4D97-AF65-F5344CB8AC3E}">
        <p14:creationId xmlns:p14="http://schemas.microsoft.com/office/powerpoint/2010/main" val="346820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23679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9062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F3FA4-16F8-084B-957F-59CF15D3FD0A}" type="slidenum">
              <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833761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19</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40</a:t>
            </a:fld>
            <a:endParaRPr kumimoji="1" lang="ja-JP" altLang="en-US"/>
          </a:p>
        </p:txBody>
      </p:sp>
    </p:spTree>
    <p:extLst>
      <p:ext uri="{BB962C8B-B14F-4D97-AF65-F5344CB8AC3E}">
        <p14:creationId xmlns:p14="http://schemas.microsoft.com/office/powerpoint/2010/main" val="79681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57</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61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2026/5/14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2026/5/14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158289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2026/5/14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417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2026/5/14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63593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2026/5/14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2026/5/14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2026/5/14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8EC3700-ECA0-4650-B098-EE1D8F15E2A2}" type="datetime1">
              <a:rPr kumimoji="1" lang="ja-JP" altLang="en-US" smtClean="0"/>
              <a:t>2026/5/14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22656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848752C4-D277-43DC-89CC-17031ECCBBEF}" type="datetime1">
              <a:rPr kumimoji="1" lang="ja-JP" altLang="en-US" smtClean="0"/>
              <a:t>2026/5/14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96393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3C27BBF-D7BE-47DD-9C7C-7D8AE2361E55}" type="datetime1">
              <a:rPr kumimoji="1" lang="ja-JP" altLang="en-US" smtClean="0"/>
              <a:t>2026/5/14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244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DA9B4-57BA-44AF-99F0-303BDE19016E}" type="datetime1">
              <a:rPr kumimoji="1" lang="ja-JP" altLang="en-US" smtClean="0"/>
              <a:t>2026/5/14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977991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2026/5/14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736555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2026/5/14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2B99B-EB01-47C4-BFBC-FDB367D3D5E6}" type="datetime1">
              <a:rPr kumimoji="1" lang="ja-JP" altLang="en-US" smtClean="0"/>
              <a:t>2026/5/14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4873412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2026/5/14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ABFAB48A-FF29-4F28-A097-91803766A5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88674388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docs.google.com/presentation/d/1OpcYLBVpUF1L-wwPHu_CyKjXqXD0oRwBoGP2peSCrSA/edit#slide=id.g4551faa5ed_0_208"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youtube.com/watch?v=S1OwOd-war8"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ocs.google.com/presentation/d/1OpcYLBVpUF1L-wwPHu_CyKjXqXD0oRwBoGP2peSCrSA/edit#slide=id.g4551faa5ed_0_208"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techxplore.com/news/2020-06-artificial-intelligence-blurry-sharper.html"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hyperlink" Target="https://arxiv.org/search/cs?searchtype=author&amp;query=Donahue,+J" TargetMode="External"/><Relationship Id="rId2" Type="http://schemas.openxmlformats.org/officeDocument/2006/relationships/hyperlink" Target="https://arxiv.org/search/cs?searchtype=author&amp;query=Brock,+A" TargetMode="Externa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s://arxiv.org/search/cs?searchtype=author&amp;query=Simonyan,+K"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arxiv.org/search/cs?searchtype=author&amp;query=Rafferty,+S" TargetMode="External"/><Relationship Id="rId3" Type="http://schemas.openxmlformats.org/officeDocument/2006/relationships/hyperlink" Target="https://arxiv.org/search/cs?searchtype=author&amp;query=Chai,+Y" TargetMode="External"/><Relationship Id="rId7" Type="http://schemas.openxmlformats.org/officeDocument/2006/relationships/hyperlink" Target="https://arxiv.org/search/cs?searchtype=author&amp;query=Erhan,+D" TargetMode="External"/><Relationship Id="rId2" Type="http://schemas.openxmlformats.org/officeDocument/2006/relationships/hyperlink" Target="https://arxiv.org/search/cs?searchtype=author&amp;query=Yang,+Z" TargetMode="External"/><Relationship Id="rId1" Type="http://schemas.openxmlformats.org/officeDocument/2006/relationships/slideLayout" Target="../slideLayouts/slideLayout2.xml"/><Relationship Id="rId6" Type="http://schemas.openxmlformats.org/officeDocument/2006/relationships/hyperlink" Target="https://arxiv.org/search/cs?searchtype=author&amp;query=Sun,+P" TargetMode="External"/><Relationship Id="rId11" Type="http://schemas.openxmlformats.org/officeDocument/2006/relationships/image" Target="../media/image56.png"/><Relationship Id="rId5" Type="http://schemas.openxmlformats.org/officeDocument/2006/relationships/hyperlink" Target="https://arxiv.org/search/cs?searchtype=author&amp;query=Zhou,+Y" TargetMode="External"/><Relationship Id="rId10" Type="http://schemas.openxmlformats.org/officeDocument/2006/relationships/image" Target="../media/image55.png"/><Relationship Id="rId4" Type="http://schemas.openxmlformats.org/officeDocument/2006/relationships/hyperlink" Target="https://arxiv.org/search/cs?searchtype=author&amp;query=Anguelov,+D" TargetMode="External"/><Relationship Id="rId9" Type="http://schemas.openxmlformats.org/officeDocument/2006/relationships/hyperlink" Target="https://arxiv.org/search/cs?searchtype=author&amp;query=Kretzschmar,+H"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aifulabs.com/"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adamharley.com/nn_vis/cnn/3d.html"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playground.tensorflow.or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qiao.github.io/PathFinding.js/visua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hyperlink" Target="https://www.autodraw.com/"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1655762"/>
          </a:xfrm>
        </p:spPr>
        <p:txBody>
          <a:bodyPr>
            <a:noAutofit/>
          </a:bodyPr>
          <a:lstStyle/>
          <a:p>
            <a:r>
              <a:rPr lang="en-US" altLang="ja-JP" sz="4000" dirty="0"/>
              <a:t>aa-1. </a:t>
            </a:r>
            <a:r>
              <a:rPr lang="ja-JP" altLang="en-US" sz="4000" dirty="0"/>
              <a:t>データサイエンス・</a:t>
            </a:r>
            <a:r>
              <a:rPr lang="en-US" altLang="ja-JP" sz="4000" dirty="0"/>
              <a:t>AI</a:t>
            </a:r>
            <a:r>
              <a:rPr lang="ja-JP" altLang="en-US" sz="4000" dirty="0"/>
              <a:t>でできること、社会の変化</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3CC647F6-F62E-4F8C-96B7-5908ACCFC9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58132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コンピュータと</a:t>
            </a:r>
            <a:r>
              <a:rPr lang="en-US" altLang="ja-JP" dirty="0"/>
              <a:t>AI </a:t>
            </a:r>
            <a:r>
              <a:rPr lang="ja-JP" altLang="en-US" dirty="0"/>
              <a:t>の歴史</a:t>
            </a:r>
            <a:endParaRPr kumimoji="1" lang="ja-JP" altLang="en-US" dirty="0"/>
          </a:p>
        </p:txBody>
      </p:sp>
      <p:sp>
        <p:nvSpPr>
          <p:cNvPr id="3" name="コンテンツ プレースホルダー 2"/>
          <p:cNvSpPr>
            <a:spLocks noGrp="1"/>
          </p:cNvSpPr>
          <p:nvPr>
            <p:ph idx="1"/>
          </p:nvPr>
        </p:nvSpPr>
        <p:spPr>
          <a:xfrm>
            <a:off x="321844" y="846252"/>
            <a:ext cx="8822155" cy="5836719"/>
          </a:xfrm>
        </p:spPr>
        <p:txBody>
          <a:bodyPr>
            <a:noAutofit/>
          </a:bodyPr>
          <a:lstStyle/>
          <a:p>
            <a:pPr>
              <a:spcBef>
                <a:spcPts val="600"/>
              </a:spcBef>
            </a:pPr>
            <a:r>
              <a:rPr kumimoji="1" lang="en-US" altLang="ja-JP" sz="2400" dirty="0"/>
              <a:t>1950</a:t>
            </a:r>
            <a:r>
              <a:rPr kumimoji="1" lang="ja-JP" altLang="en-US" sz="2400" dirty="0"/>
              <a:t>年代：</a:t>
            </a:r>
            <a:r>
              <a:rPr kumimoji="1" lang="ja-JP" altLang="en-US" sz="2400" b="1" dirty="0"/>
              <a:t>コンピュータの誕生</a:t>
            </a:r>
            <a:r>
              <a:rPr kumimoji="1" lang="ja-JP" altLang="en-US" sz="2400" dirty="0"/>
              <a:t>．</a:t>
            </a:r>
            <a:br>
              <a:rPr kumimoji="1" lang="en-US" altLang="ja-JP" sz="2400" dirty="0"/>
            </a:br>
            <a:r>
              <a:rPr kumimoji="1" lang="ja-JP" altLang="en-US" sz="2400" dirty="0"/>
              <a:t>人間よりも高速かつ正確な計算能力を持つ</a:t>
            </a:r>
            <a:r>
              <a:rPr lang="ja-JP" altLang="en-US" sz="2400" dirty="0"/>
              <a:t>．</a:t>
            </a:r>
            <a:r>
              <a:rPr lang="en-US" altLang="ja-JP" sz="2400" dirty="0"/>
              <a:t>AI</a:t>
            </a:r>
            <a:r>
              <a:rPr lang="ja-JP" altLang="en-US" sz="2400" dirty="0"/>
              <a:t>の実現開始．</a:t>
            </a:r>
            <a:endParaRPr kumimoji="1" lang="en-US" altLang="ja-JP" sz="2400" dirty="0"/>
          </a:p>
          <a:p>
            <a:pPr>
              <a:spcBef>
                <a:spcPts val="600"/>
              </a:spcBef>
            </a:pPr>
            <a:r>
              <a:rPr kumimoji="1" lang="en-US" altLang="ja-JP" sz="2400" dirty="0"/>
              <a:t>1980</a:t>
            </a:r>
            <a:r>
              <a:rPr kumimoji="1" lang="ja-JP" altLang="en-US" sz="2400" dirty="0"/>
              <a:t>年代：</a:t>
            </a:r>
            <a:r>
              <a:rPr kumimoji="1" lang="ja-JP" altLang="en-US" sz="2400" b="1" dirty="0"/>
              <a:t>コンピュータはパーソナルなものへ</a:t>
            </a:r>
            <a:r>
              <a:rPr kumimoji="1" lang="ja-JP" altLang="en-US" sz="2400" dirty="0"/>
              <a:t>．ワープロ，</a:t>
            </a:r>
            <a:br>
              <a:rPr lang="en-US" altLang="ja-JP" sz="2400" dirty="0"/>
            </a:br>
            <a:r>
              <a:rPr kumimoji="1" lang="ja-JP" altLang="en-US" sz="2400" dirty="0"/>
              <a:t>表計算，グラフィックスなどが一般的になった</a:t>
            </a:r>
            <a:endParaRPr kumimoji="1" lang="en-US" altLang="ja-JP" sz="2400" dirty="0"/>
          </a:p>
          <a:p>
            <a:pPr>
              <a:spcBef>
                <a:spcPts val="600"/>
              </a:spcBef>
            </a:pPr>
            <a:r>
              <a:rPr kumimoji="1" lang="en-US" altLang="ja-JP" sz="2400" dirty="0"/>
              <a:t>1990</a:t>
            </a:r>
            <a:r>
              <a:rPr kumimoji="1" lang="ja-JP" altLang="en-US" sz="2400" dirty="0"/>
              <a:t>年代：</a:t>
            </a:r>
            <a:r>
              <a:rPr kumimoji="1" lang="ja-JP" altLang="en-US" sz="2400" b="1" dirty="0"/>
              <a:t>インターネットの普及</a:t>
            </a:r>
            <a:r>
              <a:rPr kumimoji="1" lang="ja-JP" altLang="en-US" sz="2400" dirty="0"/>
              <a:t>．</a:t>
            </a:r>
            <a:br>
              <a:rPr kumimoji="1" lang="en-US" altLang="ja-JP" sz="2400" dirty="0"/>
            </a:br>
            <a:r>
              <a:rPr kumimoji="1" lang="ja-JP" altLang="en-US" sz="2400" dirty="0"/>
              <a:t>コミュニケーション，知識の蓄積と流通，情報発信が格段に便利になった</a:t>
            </a:r>
            <a:endParaRPr kumimoji="1" lang="en-US" altLang="ja-JP" sz="2400" dirty="0"/>
          </a:p>
          <a:p>
            <a:pPr>
              <a:spcBef>
                <a:spcPts val="600"/>
              </a:spcBef>
            </a:pPr>
            <a:r>
              <a:rPr kumimoji="1" lang="en-US" altLang="ja-JP" sz="2400" dirty="0"/>
              <a:t>2010</a:t>
            </a:r>
            <a:r>
              <a:rPr kumimoji="1" lang="ja-JP" altLang="en-US" sz="2400" dirty="0"/>
              <a:t>年代：</a:t>
            </a:r>
            <a:r>
              <a:rPr kumimoji="1" lang="ja-JP" altLang="en-US" sz="2400" b="1" dirty="0"/>
              <a:t>機械学習の進展</a:t>
            </a:r>
            <a:r>
              <a:rPr kumimoji="1" lang="ja-JP" altLang="en-US" sz="2400" dirty="0"/>
              <a:t>．</a:t>
            </a:r>
            <a:br>
              <a:rPr kumimoji="1" lang="en-US" altLang="ja-JP" sz="2400" dirty="0"/>
            </a:br>
            <a:r>
              <a:rPr kumimoji="1" lang="ja-JP" altLang="en-US" sz="2400" dirty="0"/>
              <a:t>人工知能の知的能力が人間を超えるとも言われるようになってきた</a:t>
            </a:r>
            <a:endParaRPr kumimoji="1"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41841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1-3 AI </a:t>
            </a:r>
            <a:r>
              <a:rPr lang="ja-JP" altLang="en-US" dirty="0"/>
              <a:t>の種類</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470621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Autofit/>
          </a:bodyPr>
          <a:lstStyle/>
          <a:p>
            <a:r>
              <a:rPr lang="ja-JP" altLang="en-US" dirty="0"/>
              <a:t>人工知能の種類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E7AFDC5B-72A6-7562-3F31-41DCDDF7AAC0}"/>
              </a:ext>
            </a:extLst>
          </p:cNvPr>
          <p:cNvSpPr txBox="1"/>
          <p:nvPr/>
        </p:nvSpPr>
        <p:spPr>
          <a:xfrm>
            <a:off x="720096" y="4034610"/>
            <a:ext cx="7664704" cy="1569660"/>
          </a:xfrm>
          <a:prstGeom prst="rect">
            <a:avLst/>
          </a:prstGeom>
          <a:noFill/>
          <a:ln>
            <a:solidFill>
              <a:schemeClr val="tx1"/>
            </a:solidFill>
          </a:ln>
        </p:spPr>
        <p:txBody>
          <a:bodyPr wrap="square" rtlCol="0">
            <a:spAutoFit/>
          </a:bodyPr>
          <a:lstStyle/>
          <a:p>
            <a:pPr lvl="0"/>
            <a:r>
              <a:rPr kumimoji="0"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知的な </a:t>
            </a:r>
            <a:r>
              <a:rPr kumimoji="0" lang="en-US" altLang="ja-JP"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IT </a:t>
            </a:r>
            <a:r>
              <a:rPr kumimoji="0"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システム</a:t>
            </a:r>
            <a:endParaRPr kumimoji="0" lang="en-US" altLang="ja-JP"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lvl="0"/>
            <a:r>
              <a:rPr lang="ja-JP" altLang="en-US" sz="2400" b="1" dirty="0">
                <a:latin typeface="メイリオ" panose="020B0604030504040204" pitchFamily="50" charset="-128"/>
                <a:ea typeface="メイリオ" panose="020B0604030504040204" pitchFamily="50" charset="-128"/>
              </a:rPr>
              <a:t>人間が書いたルールや知識</a:t>
            </a:r>
            <a:r>
              <a:rPr lang="ja-JP" altLang="en-US" sz="2400" dirty="0">
                <a:latin typeface="メイリオ" panose="020B0604030504040204" pitchFamily="50" charset="-128"/>
                <a:ea typeface="メイリオ" panose="020B0604030504040204" pitchFamily="50" charset="-128"/>
              </a:rPr>
              <a:t>を用いて，</a:t>
            </a:r>
            <a:r>
              <a:rPr lang="ja-JP" altLang="en-US" sz="2400" b="1" dirty="0">
                <a:latin typeface="メイリオ" panose="020B0604030504040204" pitchFamily="50" charset="-128"/>
                <a:ea typeface="メイリオ" panose="020B0604030504040204" pitchFamily="50" charset="-128"/>
              </a:rPr>
              <a:t>意思決定や問題解決</a:t>
            </a:r>
            <a:r>
              <a:rPr lang="ja-JP" altLang="en-US" sz="2400" dirty="0">
                <a:latin typeface="メイリオ" panose="020B0604030504040204" pitchFamily="50" charset="-128"/>
                <a:ea typeface="メイリオ" panose="020B0604030504040204" pitchFamily="50" charset="-128"/>
              </a:rPr>
              <a:t>を行う人工知能．</a:t>
            </a:r>
            <a:r>
              <a:rPr lang="ja-JP" altLang="en-US" sz="2400" b="1" dirty="0">
                <a:latin typeface="メイリオ" panose="020B0604030504040204" pitchFamily="50" charset="-128"/>
                <a:ea typeface="メイリオ" panose="020B0604030504040204" pitchFamily="50" charset="-128"/>
              </a:rPr>
              <a:t>人間が直接プログラムする</a:t>
            </a:r>
            <a:r>
              <a:rPr lang="ja-JP" altLang="en-US" sz="2400" dirty="0">
                <a:latin typeface="メイリオ" panose="020B0604030504040204" pitchFamily="50" charset="-128"/>
                <a:ea typeface="メイリオ" panose="020B0604030504040204" pitchFamily="50" charset="-128"/>
              </a:rPr>
              <a:t>ため，説明可能性は高い</a:t>
            </a:r>
            <a:r>
              <a:rPr lang="ja-JP" altLang="en-US" sz="2400" dirty="0"/>
              <a:t>．</a:t>
            </a:r>
            <a:endParaRPr kumimoji="0" lang="en-US" altLang="ja-JP" sz="24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 name="テキスト ボックス 8">
            <a:extLst>
              <a:ext uri="{FF2B5EF4-FFF2-40B4-BE49-F238E27FC236}">
                <a16:creationId xmlns:a16="http://schemas.microsoft.com/office/drawing/2014/main" id="{0FE8A435-E92F-790D-1BE5-472F2E75CB12}"/>
              </a:ext>
            </a:extLst>
          </p:cNvPr>
          <p:cNvSpPr txBox="1"/>
          <p:nvPr/>
        </p:nvSpPr>
        <p:spPr>
          <a:xfrm>
            <a:off x="720096" y="1719055"/>
            <a:ext cx="7664705" cy="1938992"/>
          </a:xfrm>
          <a:prstGeom prst="rect">
            <a:avLst/>
          </a:prstGeom>
          <a:noFill/>
          <a:ln>
            <a:solidFill>
              <a:schemeClr val="tx1"/>
            </a:solidFill>
          </a:ln>
        </p:spPr>
        <p:txBody>
          <a:bodyPr wrap="square" rtlCol="0">
            <a:spAutoFit/>
          </a:bodyPr>
          <a:lstStyle/>
          <a:p>
            <a:pPr lvl="0"/>
            <a:r>
              <a:rPr kumimoji="0"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機械学習</a:t>
            </a:r>
            <a:endParaRPr kumimoji="0" lang="en-US" altLang="ja-JP"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endParaRPr>
          </a:p>
          <a:p>
            <a:pPr lvl="0"/>
            <a:r>
              <a:rPr lang="ja-JP" altLang="en-US" sz="2400" dirty="0">
                <a:latin typeface="メイリオ" panose="020B0604030504040204" pitchFamily="50" charset="-128"/>
                <a:ea typeface="メイリオ" panose="020B0604030504040204" pitchFamily="50" charset="-128"/>
              </a:rPr>
              <a:t>コンピュータが</a:t>
            </a:r>
            <a:r>
              <a:rPr lang="ja-JP" altLang="en-US" sz="2400" b="1" dirty="0">
                <a:latin typeface="メイリオ" panose="020B0604030504040204" pitchFamily="50" charset="-128"/>
                <a:ea typeface="メイリオ" panose="020B0604030504040204" pitchFamily="50" charset="-128"/>
              </a:rPr>
              <a:t>データを用いて自ら学習</a:t>
            </a:r>
            <a:r>
              <a:rPr lang="ja-JP" altLang="en-US" sz="2400" dirty="0">
                <a:latin typeface="メイリオ" panose="020B0604030504040204" pitchFamily="50" charset="-128"/>
                <a:ea typeface="メイリオ" panose="020B0604030504040204" pitchFamily="50" charset="-128"/>
              </a:rPr>
              <a:t>し，</a:t>
            </a:r>
            <a:r>
              <a:rPr lang="ja-JP" altLang="en-US" sz="2400" b="1" dirty="0">
                <a:latin typeface="メイリオ" panose="020B0604030504040204" pitchFamily="50" charset="-128"/>
                <a:ea typeface="メイリオ" panose="020B0604030504040204" pitchFamily="50" charset="-128"/>
              </a:rPr>
              <a:t>知的能力を向上</a:t>
            </a:r>
            <a:r>
              <a:rPr lang="ja-JP" altLang="en-US" sz="2400" dirty="0">
                <a:latin typeface="メイリオ" panose="020B0604030504040204" pitchFamily="50" charset="-128"/>
                <a:ea typeface="メイリオ" panose="020B0604030504040204" pitchFamily="50" charset="-128"/>
              </a:rPr>
              <a:t>させる技術．データを与えて学習させることで，</a:t>
            </a:r>
            <a:r>
              <a:rPr lang="ja-JP" altLang="en-US" sz="2400" b="1" dirty="0">
                <a:latin typeface="メイリオ" panose="020B0604030504040204" pitchFamily="50" charset="-128"/>
                <a:ea typeface="メイリオ" panose="020B0604030504040204" pitchFamily="50" charset="-128"/>
              </a:rPr>
              <a:t>より正確に予測や分析や合成ができる</a:t>
            </a:r>
            <a:r>
              <a:rPr lang="ja-JP" altLang="en-US" sz="2400" dirty="0">
                <a:latin typeface="メイリオ" panose="020B0604030504040204" pitchFamily="50" charset="-128"/>
                <a:ea typeface="メイリオ" panose="020B0604030504040204" pitchFamily="50" charset="-128"/>
              </a:rPr>
              <a:t>ようになる．柔軟性が高い．</a:t>
            </a:r>
            <a:endParaRPr kumimoji="0" lang="en-US" altLang="ja-JP" sz="24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1" name="コンテンツ プレースホルダー 5">
            <a:extLst>
              <a:ext uri="{FF2B5EF4-FFF2-40B4-BE49-F238E27FC236}">
                <a16:creationId xmlns:a16="http://schemas.microsoft.com/office/drawing/2014/main" id="{82B49396-3F7D-9438-045B-3B95AAE72992}"/>
              </a:ext>
            </a:extLst>
          </p:cNvPr>
          <p:cNvSpPr txBox="1">
            <a:spLocks/>
          </p:cNvSpPr>
          <p:nvPr/>
        </p:nvSpPr>
        <p:spPr>
          <a:xfrm>
            <a:off x="631792" y="981159"/>
            <a:ext cx="7089808" cy="5947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buNone/>
            </a:pPr>
            <a:r>
              <a:rPr lang="ja-JP" altLang="en-US" sz="2400" dirty="0"/>
              <a:t>人工知能は大きく</a:t>
            </a:r>
            <a:r>
              <a:rPr lang="en-US" altLang="ja-JP" sz="2400" dirty="0"/>
              <a:t>2</a:t>
            </a:r>
            <a:r>
              <a:rPr lang="ja-JP" altLang="en-US" sz="2400" dirty="0"/>
              <a:t>種類に分けられる．</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7542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a:extLst>
              <a:ext uri="{28A0092B-C50C-407E-A947-70E740481C1C}">
                <a14:useLocalDpi xmlns:a14="http://schemas.microsoft.com/office/drawing/2010/main" val="0"/>
              </a:ext>
            </a:extLst>
          </a:blip>
          <a:srcRect l="31660" r="316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13</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108047" cy="6011747"/>
          </a:xfrm>
        </p:spPr>
        <p:txBody>
          <a:bodyPr>
            <a:normAutofit/>
          </a:bodyPr>
          <a:lstStyle/>
          <a:p>
            <a:pPr marL="0" indent="0">
              <a:lnSpc>
                <a:spcPct val="110000"/>
              </a:lnSpc>
              <a:spcBef>
                <a:spcPts val="1200"/>
              </a:spcBef>
              <a:buNone/>
            </a:pPr>
            <a:r>
              <a:rPr kumimoji="1" lang="ja-JP" altLang="en-US" sz="2400" b="1" dirty="0">
                <a:solidFill>
                  <a:srgbClr val="C00000"/>
                </a:solidFill>
              </a:rPr>
              <a:t>機械学習</a:t>
            </a:r>
            <a:r>
              <a:rPr kumimoji="1" lang="ja-JP" altLang="en-US" sz="2400" dirty="0"/>
              <a:t>は，</a:t>
            </a:r>
            <a:r>
              <a:rPr kumimoji="1" lang="ja-JP" altLang="en-US" sz="2400" b="1" dirty="0"/>
              <a:t>コンピュータ</a:t>
            </a:r>
            <a:r>
              <a:rPr kumimoji="1" lang="ja-JP" altLang="en-US" sz="2400" dirty="0"/>
              <a:t>が</a:t>
            </a:r>
            <a:r>
              <a:rPr kumimoji="1" lang="ja-JP" altLang="en-US" sz="2400" b="1" dirty="0"/>
              <a:t>データ</a:t>
            </a:r>
            <a:r>
              <a:rPr kumimoji="1" lang="ja-JP" altLang="en-US" sz="2400" dirty="0"/>
              <a:t>を使用して</a:t>
            </a:r>
            <a:r>
              <a:rPr kumimoji="1" lang="ja-JP" altLang="en-US" sz="2400" b="1" dirty="0">
                <a:solidFill>
                  <a:srgbClr val="C00000"/>
                </a:solidFill>
              </a:rPr>
              <a:t>学習</a:t>
            </a:r>
            <a:r>
              <a:rPr lang="ja-JP" altLang="en-US" sz="2400" dirty="0"/>
              <a:t>し</a:t>
            </a:r>
            <a:r>
              <a:rPr lang="ja-JP" altLang="en-US" sz="2400" b="1" dirty="0">
                <a:solidFill>
                  <a:srgbClr val="C00000"/>
                </a:solidFill>
              </a:rPr>
              <a:t>知的能力を向上</a:t>
            </a:r>
            <a:r>
              <a:rPr lang="ja-JP" altLang="en-US" sz="2400" dirty="0"/>
              <a:t>させる技術</a:t>
            </a:r>
            <a:endParaRPr kumimoji="1" lang="en-US" altLang="ja-JP" sz="2400" dirty="0"/>
          </a:p>
          <a:p>
            <a:pPr>
              <a:lnSpc>
                <a:spcPct val="110000"/>
              </a:lnSpc>
              <a:spcBef>
                <a:spcPts val="1200"/>
              </a:spcBef>
            </a:pPr>
            <a:r>
              <a:rPr lang="ja-JP" altLang="en-US" sz="2400" b="1" dirty="0"/>
              <a:t>情報の抽出</a:t>
            </a:r>
            <a:r>
              <a:rPr lang="ja-JP" altLang="en-US" sz="2400" dirty="0"/>
              <a:t>：データからパターンや関係性を自動で発見する能力</a:t>
            </a:r>
            <a:endParaRPr lang="en-US" altLang="ja-JP" sz="2400" dirty="0"/>
          </a:p>
          <a:p>
            <a:pPr>
              <a:lnSpc>
                <a:spcPct val="110000"/>
              </a:lnSpc>
              <a:spcBef>
                <a:spcPts val="1200"/>
              </a:spcBef>
            </a:pPr>
            <a:r>
              <a:rPr lang="ja-JP" altLang="en-US" sz="2400" b="1" dirty="0"/>
              <a:t>簡潔さ</a:t>
            </a:r>
            <a:r>
              <a:rPr lang="ja-JP" altLang="en-US" sz="2400" dirty="0"/>
              <a:t>：人間が設定していたルールを自動生成できる</a:t>
            </a:r>
            <a:endParaRPr lang="en-US" altLang="ja-JP" sz="2400" dirty="0"/>
          </a:p>
          <a:p>
            <a:pPr>
              <a:lnSpc>
                <a:spcPct val="110000"/>
              </a:lnSpc>
              <a:spcBef>
                <a:spcPts val="1200"/>
              </a:spcBef>
            </a:pPr>
            <a:r>
              <a:rPr lang="ja-JP" altLang="en-US" sz="2400" b="1" dirty="0"/>
              <a:t>限界の超越</a:t>
            </a:r>
            <a:r>
              <a:rPr lang="ja-JP" altLang="en-US" sz="2400" dirty="0"/>
              <a:t>：他の方法で</a:t>
            </a:r>
            <a:r>
              <a:rPr lang="ja-JP" altLang="en-US" sz="2400"/>
              <a:t>は困難だった</a:t>
            </a:r>
            <a:r>
              <a:rPr lang="ja-JP" altLang="en-US" sz="2400" dirty="0"/>
              <a:t>課題にも解決策を得られる可能性がある</a:t>
            </a:r>
            <a:endParaRPr lang="en-US" altLang="ja-JP" sz="2400" dirty="0"/>
          </a:p>
          <a:p>
            <a:pPr>
              <a:lnSpc>
                <a:spcPct val="110000"/>
              </a:lnSpc>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機械学習の定義と特徴</a:t>
            </a:r>
            <a:endParaRPr lang="ja-JP" altLang="en-US" dirty="0"/>
          </a:p>
        </p:txBody>
      </p:sp>
    </p:spTree>
    <p:extLst>
      <p:ext uri="{BB962C8B-B14F-4D97-AF65-F5344CB8AC3E}">
        <p14:creationId xmlns:p14="http://schemas.microsoft.com/office/powerpoint/2010/main" val="4092700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984C65-1717-4E7C-8BBF-6E40935D190F}"/>
              </a:ext>
            </a:extLst>
          </p:cNvPr>
          <p:cNvSpPr>
            <a:spLocks noGrp="1"/>
          </p:cNvSpPr>
          <p:nvPr>
            <p:ph type="title"/>
          </p:nvPr>
        </p:nvSpPr>
        <p:spPr/>
        <p:txBody>
          <a:bodyPr>
            <a:normAutofit fontScale="90000"/>
          </a:bodyPr>
          <a:lstStyle/>
          <a:p>
            <a:r>
              <a:rPr lang="ja-JP" altLang="en-US" dirty="0"/>
              <a:t>教師あり学習の仕組み</a:t>
            </a:r>
            <a:endParaRPr kumimoji="1" lang="ja-JP" altLang="en-US" dirty="0"/>
          </a:p>
        </p:txBody>
      </p:sp>
      <p:sp>
        <p:nvSpPr>
          <p:cNvPr id="4" name="スライド番号プレースホルダー 3">
            <a:extLst>
              <a:ext uri="{FF2B5EF4-FFF2-40B4-BE49-F238E27FC236}">
                <a16:creationId xmlns:a16="http://schemas.microsoft.com/office/drawing/2014/main" id="{BDD1CB9F-CF01-4581-9454-F91C7561DE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5" name="タイトル 1">
            <a:extLst>
              <a:ext uri="{FF2B5EF4-FFF2-40B4-BE49-F238E27FC236}">
                <a16:creationId xmlns:a16="http://schemas.microsoft.com/office/drawing/2014/main" id="{97984C65-1717-4E7C-8BBF-6E40935D190F}"/>
              </a:ext>
            </a:extLst>
          </p:cNvPr>
          <p:cNvSpPr txBox="1">
            <a:spLocks/>
          </p:cNvSpPr>
          <p:nvPr/>
        </p:nvSpPr>
        <p:spPr>
          <a:xfrm>
            <a:off x="519387" y="0"/>
            <a:ext cx="8740116" cy="28268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正解の組を用いる方式</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を </a:t>
            </a:r>
            <a:r>
              <a:rPr kumimoji="1" lang="ja-JP" altLang="en-US" sz="2800" b="1" i="0" u="sng"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教師あり学習</a:t>
            </a: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と呼ぶ．</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（このほかに教師なし学習や強化学習といった方式もある．）</a:t>
            </a:r>
            <a:endParaRPr kumimoji="1" lang="en-US" altLang="ja-JP" sz="2800" b="1" i="0" u="sng"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5" name="図 4" descr="ダイアグラム&#10;&#10;AI 生成コンテンツは誤りを含む可能性があります。">
            <a:extLst>
              <a:ext uri="{FF2B5EF4-FFF2-40B4-BE49-F238E27FC236}">
                <a16:creationId xmlns:a16="http://schemas.microsoft.com/office/drawing/2014/main" id="{D437F788-B563-762C-858D-485E17C548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75183"/>
            <a:ext cx="9144000" cy="4982817"/>
          </a:xfrm>
          <a:prstGeom prst="rect">
            <a:avLst/>
          </a:prstGeom>
        </p:spPr>
      </p:pic>
      <p:sp>
        <p:nvSpPr>
          <p:cNvPr id="6" name="テキスト ボックス 5">
            <a:extLst>
              <a:ext uri="{FF2B5EF4-FFF2-40B4-BE49-F238E27FC236}">
                <a16:creationId xmlns:a16="http://schemas.microsoft.com/office/drawing/2014/main" id="{8111CA4A-A62E-41D4-7C1E-CD37B0D4BF01}"/>
              </a:ext>
            </a:extLst>
          </p:cNvPr>
          <p:cNvSpPr txBox="1"/>
          <p:nvPr/>
        </p:nvSpPr>
        <p:spPr>
          <a:xfrm>
            <a:off x="7290296" y="4449263"/>
            <a:ext cx="100540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学習済み</a:t>
            </a:r>
            <a:endParaRPr kumimoji="1" lang="en-US" altLang="ja-JP"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モデル</a:t>
            </a:r>
          </a:p>
        </p:txBody>
      </p:sp>
    </p:spTree>
    <p:extLst>
      <p:ext uri="{BB962C8B-B14F-4D97-AF65-F5344CB8AC3E}">
        <p14:creationId xmlns:p14="http://schemas.microsoft.com/office/powerpoint/2010/main" val="3704205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D5BEC-7461-47D7-AF0E-7B885CED3A09}"/>
              </a:ext>
            </a:extLst>
          </p:cNvPr>
          <p:cNvSpPr>
            <a:spLocks noGrp="1"/>
          </p:cNvSpPr>
          <p:nvPr>
            <p:ph type="title"/>
          </p:nvPr>
        </p:nvSpPr>
        <p:spPr/>
        <p:txBody>
          <a:bodyPr>
            <a:normAutofit fontScale="90000"/>
          </a:bodyPr>
          <a:lstStyle/>
          <a:p>
            <a:r>
              <a:rPr lang="ja-JP" altLang="en-US" dirty="0"/>
              <a:t>訓練データと学習の仕組み</a:t>
            </a:r>
            <a:endParaRPr kumimoji="1" lang="ja-JP" altLang="en-US" dirty="0"/>
          </a:p>
        </p:txBody>
      </p:sp>
      <p:sp>
        <p:nvSpPr>
          <p:cNvPr id="4" name="スライド番号プレースホルダー 3">
            <a:extLst>
              <a:ext uri="{FF2B5EF4-FFF2-40B4-BE49-F238E27FC236}">
                <a16:creationId xmlns:a16="http://schemas.microsoft.com/office/drawing/2014/main" id="{5AB03C12-CF13-4024-806F-5F904AB6B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E7935C2B-4068-4AC8-814B-A82AD90B4961}"/>
              </a:ext>
            </a:extLst>
          </p:cNvPr>
          <p:cNvSpPr txBox="1">
            <a:spLocks/>
          </p:cNvSpPr>
          <p:nvPr/>
        </p:nvSpPr>
        <p:spPr>
          <a:xfrm>
            <a:off x="4552449" y="811251"/>
            <a:ext cx="4522298" cy="128333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buNone/>
              <a:defRPr/>
            </a:pPr>
            <a:r>
              <a:rPr lang="ja-JP" altLang="en-US" sz="2400" dirty="0"/>
              <a:t>機械学習のプログラムが訓練データを用いて学習を行う</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7" name="テキスト ボックス 16">
            <a:extLst>
              <a:ext uri="{FF2B5EF4-FFF2-40B4-BE49-F238E27FC236}">
                <a16:creationId xmlns:a16="http://schemas.microsoft.com/office/drawing/2014/main" id="{AECABC5E-0448-43A1-8283-1D58B6D60FC7}"/>
              </a:ext>
            </a:extLst>
          </p:cNvPr>
          <p:cNvSpPr txBox="1"/>
          <p:nvPr/>
        </p:nvSpPr>
        <p:spPr>
          <a:xfrm>
            <a:off x="4588422" y="1642248"/>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19" name="テキスト ボックス 18">
            <a:extLst>
              <a:ext uri="{FF2B5EF4-FFF2-40B4-BE49-F238E27FC236}">
                <a16:creationId xmlns:a16="http://schemas.microsoft.com/office/drawing/2014/main" id="{E36B67FB-1516-45E9-B801-4815BD8CADA1}"/>
              </a:ext>
            </a:extLst>
          </p:cNvPr>
          <p:cNvSpPr txBox="1"/>
          <p:nvPr/>
        </p:nvSpPr>
        <p:spPr>
          <a:xfrm>
            <a:off x="4473006" y="4112516"/>
            <a:ext cx="4601741" cy="923330"/>
          </a:xfrm>
          <a:prstGeom prst="rect">
            <a:avLst/>
          </a:prstGeom>
          <a:noFill/>
        </p:spPr>
        <p:txBody>
          <a:bodyPr wrap="square" rtlCol="0">
            <a:spAutoFit/>
          </a:bodyPr>
          <a:lstStyle/>
          <a:p>
            <a:pPr lvl="0">
              <a:defRPr/>
            </a:pPr>
            <a:r>
              <a:rPr lang="ja-JP" altLang="en-US" dirty="0"/>
              <a:t>学習の結果，文字認識の能力を獲得する．学習ののち，新たな手書き数字の画像分類を行うことができる．</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F73C2FD4-F48B-4045-8602-9384841FD6A9}"/>
              </a:ext>
            </a:extLst>
          </p:cNvPr>
          <p:cNvSpPr txBox="1"/>
          <p:nvPr/>
        </p:nvSpPr>
        <p:spPr>
          <a:xfrm>
            <a:off x="40282" y="811251"/>
            <a:ext cx="4045772" cy="830997"/>
          </a:xfrm>
          <a:prstGeom prst="rect">
            <a:avLst/>
          </a:prstGeom>
          <a:noFill/>
        </p:spPr>
        <p:txBody>
          <a:bodyPr wrap="square" rtlCol="0">
            <a:spAutoFit/>
          </a:bodyPr>
          <a:lstStyle/>
          <a:p>
            <a:pPr lvl="0">
              <a:defRPr/>
            </a:pPr>
            <a:r>
              <a:rPr lang="ja-JP" altLang="en-US" sz="2400" dirty="0">
                <a:latin typeface="メイリオ" panose="020B0604030504040204" pitchFamily="50" charset="-128"/>
                <a:ea typeface="メイリオ" panose="020B0604030504040204" pitchFamily="50" charset="-128"/>
              </a:rPr>
              <a:t>大量の訓練データを用いて学習を行う</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60AFF4FA-E568-400C-BC3F-EBE36DAA1A7A}"/>
              </a:ext>
            </a:extLst>
          </p:cNvPr>
          <p:cNvPicPr>
            <a:picLocks noChangeAspect="1"/>
          </p:cNvPicPr>
          <p:nvPr/>
        </p:nvPicPr>
        <p:blipFill>
          <a:blip r:embed="rId2"/>
          <a:stretch>
            <a:fillRect/>
          </a:stretch>
        </p:blipFill>
        <p:spPr>
          <a:xfrm>
            <a:off x="217267" y="1716452"/>
            <a:ext cx="2041662" cy="2622884"/>
          </a:xfrm>
          <a:prstGeom prst="rect">
            <a:avLst/>
          </a:prstGeom>
        </p:spPr>
      </p:pic>
      <p:pic>
        <p:nvPicPr>
          <p:cNvPr id="22" name="図 21">
            <a:extLst>
              <a:ext uri="{FF2B5EF4-FFF2-40B4-BE49-F238E27FC236}">
                <a16:creationId xmlns:a16="http://schemas.microsoft.com/office/drawing/2014/main" id="{E344D455-E113-4912-B9E3-36DF0A3C907A}"/>
              </a:ext>
            </a:extLst>
          </p:cNvPr>
          <p:cNvPicPr>
            <a:picLocks noChangeAspect="1"/>
          </p:cNvPicPr>
          <p:nvPr/>
        </p:nvPicPr>
        <p:blipFill>
          <a:blip r:embed="rId3"/>
          <a:stretch>
            <a:fillRect/>
          </a:stretch>
        </p:blipFill>
        <p:spPr>
          <a:xfrm>
            <a:off x="2293248" y="1761608"/>
            <a:ext cx="1444699" cy="2892574"/>
          </a:xfrm>
          <a:prstGeom prst="rect">
            <a:avLst/>
          </a:prstGeom>
        </p:spPr>
      </p:pic>
      <p:pic>
        <p:nvPicPr>
          <p:cNvPr id="3" name="図 2"/>
          <p:cNvPicPr>
            <a:picLocks noChangeAspect="1"/>
          </p:cNvPicPr>
          <p:nvPr/>
        </p:nvPicPr>
        <p:blipFill>
          <a:blip r:embed="rId4"/>
          <a:stretch>
            <a:fillRect/>
          </a:stretch>
        </p:blipFill>
        <p:spPr>
          <a:xfrm>
            <a:off x="4800532" y="5023514"/>
            <a:ext cx="3454909" cy="1697962"/>
          </a:xfrm>
          <a:prstGeom prst="rect">
            <a:avLst/>
          </a:prstGeom>
        </p:spPr>
      </p:pic>
      <p:pic>
        <p:nvPicPr>
          <p:cNvPr id="7" name="図 6"/>
          <p:cNvPicPr>
            <a:picLocks noChangeAspect="1"/>
          </p:cNvPicPr>
          <p:nvPr/>
        </p:nvPicPr>
        <p:blipFill>
          <a:blip r:embed="rId5"/>
          <a:stretch>
            <a:fillRect/>
          </a:stretch>
        </p:blipFill>
        <p:spPr>
          <a:xfrm>
            <a:off x="5927250" y="1512051"/>
            <a:ext cx="2193108" cy="2527447"/>
          </a:xfrm>
          <a:prstGeom prst="rect">
            <a:avLst/>
          </a:prstGeom>
        </p:spPr>
      </p:pic>
      <p:sp>
        <p:nvSpPr>
          <p:cNvPr id="5" name="テキスト ボックス 4">
            <a:extLst>
              <a:ext uri="{FF2B5EF4-FFF2-40B4-BE49-F238E27FC236}">
                <a16:creationId xmlns:a16="http://schemas.microsoft.com/office/drawing/2014/main" id="{896BCF02-28B8-034C-E49E-E261774BB461}"/>
              </a:ext>
            </a:extLst>
          </p:cNvPr>
          <p:cNvSpPr txBox="1"/>
          <p:nvPr/>
        </p:nvSpPr>
        <p:spPr>
          <a:xfrm>
            <a:off x="150197" y="3872230"/>
            <a:ext cx="2041662" cy="646331"/>
          </a:xfrm>
          <a:prstGeom prst="rect">
            <a:avLst/>
          </a:prstGeom>
          <a:solidFill>
            <a:schemeClr val="bg1"/>
          </a:solidFill>
        </p:spPr>
        <p:txBody>
          <a:bodyPr wrap="square" rtlCol="0">
            <a:spAutoFit/>
          </a:bodyPr>
          <a:lstStyle/>
          <a:p>
            <a:r>
              <a:rPr lang="ja-JP" altLang="en-US" dirty="0"/>
              <a:t>例：手書き数字の画像</a:t>
            </a:r>
            <a:r>
              <a:rPr lang="en-US" altLang="ja-JP" dirty="0"/>
              <a:t>60000</a:t>
            </a:r>
            <a:r>
              <a:rPr lang="ja-JP" altLang="en-US" dirty="0"/>
              <a:t>枚</a:t>
            </a:r>
            <a:endParaRPr kumimoji="1" lang="ja-JP" altLang="en-US" dirty="0"/>
          </a:p>
        </p:txBody>
      </p:sp>
      <p:sp>
        <p:nvSpPr>
          <p:cNvPr id="8" name="テキスト ボックス 7">
            <a:extLst>
              <a:ext uri="{FF2B5EF4-FFF2-40B4-BE49-F238E27FC236}">
                <a16:creationId xmlns:a16="http://schemas.microsoft.com/office/drawing/2014/main" id="{AD59A63C-BC88-2585-325B-857E67740C0C}"/>
              </a:ext>
            </a:extLst>
          </p:cNvPr>
          <p:cNvSpPr txBox="1"/>
          <p:nvPr/>
        </p:nvSpPr>
        <p:spPr>
          <a:xfrm>
            <a:off x="2243814" y="3796140"/>
            <a:ext cx="2041662" cy="923330"/>
          </a:xfrm>
          <a:prstGeom prst="rect">
            <a:avLst/>
          </a:prstGeom>
          <a:solidFill>
            <a:schemeClr val="bg1"/>
          </a:solidFill>
        </p:spPr>
        <p:txBody>
          <a:bodyPr wrap="square" rtlCol="0">
            <a:spAutoFit/>
          </a:bodyPr>
          <a:lstStyle/>
          <a:p>
            <a:r>
              <a:rPr lang="ja-JP" altLang="en-US" dirty="0"/>
              <a:t>それぞれの正解（</a:t>
            </a:r>
            <a:r>
              <a:rPr lang="en-US" altLang="ja-JP" dirty="0"/>
              <a:t>4, 1, 0, 7, 8, ...</a:t>
            </a:r>
            <a:r>
              <a:rPr lang="ja-JP" altLang="en-US" dirty="0"/>
              <a:t>）</a:t>
            </a:r>
            <a:r>
              <a:rPr lang="en-US" altLang="ja-JP" dirty="0"/>
              <a:t>60000</a:t>
            </a:r>
            <a:r>
              <a:rPr lang="ja-JP" altLang="en-US" dirty="0"/>
              <a:t>個</a:t>
            </a:r>
            <a:endParaRPr kumimoji="1" lang="ja-JP" altLang="en-US" dirty="0"/>
          </a:p>
        </p:txBody>
      </p:sp>
      <p:sp>
        <p:nvSpPr>
          <p:cNvPr id="10" name="テキスト ボックス 9">
            <a:extLst>
              <a:ext uri="{FF2B5EF4-FFF2-40B4-BE49-F238E27FC236}">
                <a16:creationId xmlns:a16="http://schemas.microsoft.com/office/drawing/2014/main" id="{7119CE9A-2647-4928-5F90-F48E450E8B8A}"/>
              </a:ext>
            </a:extLst>
          </p:cNvPr>
          <p:cNvSpPr txBox="1"/>
          <p:nvPr/>
        </p:nvSpPr>
        <p:spPr>
          <a:xfrm>
            <a:off x="531196" y="5023514"/>
            <a:ext cx="3254779" cy="369332"/>
          </a:xfrm>
          <a:prstGeom prst="rect">
            <a:avLst/>
          </a:prstGeom>
          <a:solidFill>
            <a:schemeClr val="bg1"/>
          </a:solidFill>
        </p:spPr>
        <p:txBody>
          <a:bodyPr wrap="square" rtlCol="0">
            <a:spAutoFit/>
          </a:bodyPr>
          <a:lstStyle/>
          <a:p>
            <a:r>
              <a:rPr kumimoji="1" lang="ja-JP" altLang="en-US" dirty="0"/>
              <a:t>⇒</a:t>
            </a:r>
            <a:r>
              <a:rPr lang="ja-JP" altLang="en-US" dirty="0"/>
              <a:t>訓練データとして使用する．</a:t>
            </a:r>
            <a:endParaRPr kumimoji="1" lang="ja-JP" altLang="en-US" dirty="0"/>
          </a:p>
        </p:txBody>
      </p:sp>
    </p:spTree>
    <p:extLst>
      <p:ext uri="{BB962C8B-B14F-4D97-AF65-F5344CB8AC3E}">
        <p14:creationId xmlns:p14="http://schemas.microsoft.com/office/powerpoint/2010/main" val="3780759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30CEF7-60A7-4C1E-A41E-5F59CD539ED1}"/>
              </a:ext>
            </a:extLst>
          </p:cNvPr>
          <p:cNvSpPr>
            <a:spLocks noGrp="1"/>
          </p:cNvSpPr>
          <p:nvPr>
            <p:ph type="title"/>
          </p:nvPr>
        </p:nvSpPr>
        <p:spPr>
          <a:xfrm>
            <a:off x="321845" y="175028"/>
            <a:ext cx="7591926" cy="1047380"/>
          </a:xfrm>
        </p:spPr>
        <p:txBody>
          <a:bodyPr>
            <a:normAutofit/>
          </a:bodyPr>
          <a:lstStyle/>
          <a:p>
            <a:r>
              <a:rPr lang="ja-JP" altLang="en-US" dirty="0"/>
              <a:t>ニューラルネットワークの基本構造</a:t>
            </a:r>
            <a:br>
              <a:rPr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D37181EE-D0C9-49DD-A0B6-CE20F38229A7}"/>
              </a:ext>
            </a:extLst>
          </p:cNvPr>
          <p:cNvSpPr>
            <a:spLocks noGrp="1"/>
          </p:cNvSpPr>
          <p:nvPr>
            <p:ph idx="1"/>
          </p:nvPr>
        </p:nvSpPr>
        <p:spPr>
          <a:xfrm>
            <a:off x="117308" y="5386581"/>
            <a:ext cx="6367713" cy="683395"/>
          </a:xfrm>
        </p:spPr>
        <p:txBody>
          <a:bodyPr>
            <a:normAutofit/>
          </a:bodyPr>
          <a:lstStyle/>
          <a:p>
            <a:pPr marL="0" indent="0">
              <a:buNone/>
            </a:pPr>
            <a:r>
              <a:rPr lang="en-US" altLang="ja-JP" sz="2400" dirty="0"/>
              <a:t>https://</a:t>
            </a:r>
            <a:r>
              <a:rPr lang="en-US" altLang="ja-JP" sz="2400" dirty="0" err="1"/>
              <a:t>playground.tensorflow.org</a:t>
            </a:r>
            <a:endParaRPr kumimoji="1" lang="ja-JP" altLang="en-US" sz="2400" dirty="0"/>
          </a:p>
        </p:txBody>
      </p:sp>
      <p:sp>
        <p:nvSpPr>
          <p:cNvPr id="4" name="スライド番号プレースホルダー 3">
            <a:extLst>
              <a:ext uri="{FF2B5EF4-FFF2-40B4-BE49-F238E27FC236}">
                <a16:creationId xmlns:a16="http://schemas.microsoft.com/office/drawing/2014/main" id="{601E563E-F9D8-475C-B3C7-3969F853111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6D8D0334-60B2-47DC-9553-42B37F842991}"/>
              </a:ext>
            </a:extLst>
          </p:cNvPr>
          <p:cNvPicPr>
            <a:picLocks noChangeAspect="1"/>
          </p:cNvPicPr>
          <p:nvPr/>
        </p:nvPicPr>
        <p:blipFill>
          <a:blip r:embed="rId2"/>
          <a:stretch>
            <a:fillRect/>
          </a:stretch>
        </p:blipFill>
        <p:spPr>
          <a:xfrm>
            <a:off x="207546" y="2171789"/>
            <a:ext cx="4494816" cy="3022511"/>
          </a:xfrm>
          <a:prstGeom prst="rect">
            <a:avLst/>
          </a:prstGeom>
        </p:spPr>
      </p:pic>
      <p:sp>
        <p:nvSpPr>
          <p:cNvPr id="7" name="テキスト ボックス 6">
            <a:extLst>
              <a:ext uri="{FF2B5EF4-FFF2-40B4-BE49-F238E27FC236}">
                <a16:creationId xmlns:a16="http://schemas.microsoft.com/office/drawing/2014/main" id="{03F2FDB7-56BB-B7CE-08BD-E45CE135E71C}"/>
              </a:ext>
            </a:extLst>
          </p:cNvPr>
          <p:cNvSpPr txBox="1"/>
          <p:nvPr/>
        </p:nvSpPr>
        <p:spPr>
          <a:xfrm>
            <a:off x="398997" y="788024"/>
            <a:ext cx="8471953" cy="830997"/>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機械学習</a:t>
            </a:r>
            <a:r>
              <a:rPr lang="ja-JP" altLang="en-US" sz="2400" dirty="0">
                <a:latin typeface="メイリオ" panose="020B0604030504040204" pitchFamily="50" charset="-128"/>
                <a:ea typeface="メイリオ" panose="020B0604030504040204" pitchFamily="50" charset="-128"/>
              </a:rPr>
              <a:t>の代表的な手法のひとつに</a:t>
            </a:r>
            <a:r>
              <a:rPr lang="ja-JP" altLang="en-US" sz="2400" b="1" dirty="0">
                <a:latin typeface="メイリオ" panose="020B0604030504040204" pitchFamily="50" charset="-128"/>
                <a:ea typeface="メイリオ" panose="020B0604030504040204" pitchFamily="50" charset="-128"/>
              </a:rPr>
              <a:t>ニューラルネットワーク</a:t>
            </a:r>
            <a:r>
              <a:rPr lang="ja-JP" altLang="en-US" sz="2400" dirty="0">
                <a:latin typeface="メイリオ" panose="020B0604030504040204" pitchFamily="50" charset="-128"/>
                <a:ea typeface="メイリオ" panose="020B0604030504040204" pitchFamily="50" charset="-128"/>
              </a:rPr>
              <a:t>がある．，あとでデータを与えて学習させる仕組み．</a:t>
            </a:r>
          </a:p>
        </p:txBody>
      </p:sp>
      <p:sp>
        <p:nvSpPr>
          <p:cNvPr id="9" name="テキスト ボックス 8">
            <a:extLst>
              <a:ext uri="{FF2B5EF4-FFF2-40B4-BE49-F238E27FC236}">
                <a16:creationId xmlns:a16="http://schemas.microsoft.com/office/drawing/2014/main" id="{65F91473-7DB8-2502-5354-29218DC46156}"/>
              </a:ext>
            </a:extLst>
          </p:cNvPr>
          <p:cNvSpPr txBox="1"/>
          <p:nvPr/>
        </p:nvSpPr>
        <p:spPr>
          <a:xfrm>
            <a:off x="4838700" y="2119263"/>
            <a:ext cx="4572000" cy="3416320"/>
          </a:xfrm>
          <a:prstGeom prst="rect">
            <a:avLst/>
          </a:prstGeom>
          <a:noFill/>
        </p:spPr>
        <p:txBody>
          <a:bodyPr wrap="square">
            <a:spAutoFit/>
          </a:bodyPr>
          <a:lstStyle/>
          <a:p>
            <a:r>
              <a:rPr lang="en-US" altLang="ja-JP" dirty="0"/>
              <a:t>TensorFlow Playground</a:t>
            </a:r>
          </a:p>
          <a:p>
            <a:r>
              <a:rPr lang="ja-JP" altLang="en-US" dirty="0"/>
              <a:t>ニューラルネットワークの構造可視化</a:t>
            </a:r>
            <a:endParaRPr lang="en-US" altLang="ja-JP" dirty="0"/>
          </a:p>
          <a:p>
            <a:r>
              <a:rPr lang="ja-JP" altLang="en-US" dirty="0"/>
              <a:t>・</a:t>
            </a:r>
            <a:r>
              <a:rPr lang="en-US" altLang="ja-JP" dirty="0"/>
              <a:t>DATA</a:t>
            </a:r>
            <a:r>
              <a:rPr lang="ja-JP" altLang="en-US" dirty="0"/>
              <a:t>（データセットの選択）</a:t>
            </a:r>
            <a:endParaRPr lang="en-US" altLang="ja-JP" dirty="0"/>
          </a:p>
          <a:p>
            <a:r>
              <a:rPr lang="ja-JP" altLang="en-US" dirty="0"/>
              <a:t>・</a:t>
            </a:r>
            <a:r>
              <a:rPr lang="en-US" altLang="ja-JP" dirty="0"/>
              <a:t>FEATURES</a:t>
            </a:r>
            <a:r>
              <a:rPr lang="ja-JP" altLang="en-US" dirty="0"/>
              <a:t>（入力特徴量）</a:t>
            </a:r>
            <a:endParaRPr lang="en-US" altLang="ja-JP" dirty="0"/>
          </a:p>
          <a:p>
            <a:r>
              <a:rPr lang="ja-JP" altLang="en-US" dirty="0"/>
              <a:t>・</a:t>
            </a:r>
            <a:r>
              <a:rPr lang="en-US" altLang="ja-JP" dirty="0"/>
              <a:t>HIDDEN LAYERS</a:t>
            </a:r>
            <a:r>
              <a:rPr lang="ja-JP" altLang="en-US" dirty="0"/>
              <a:t>（隠れ層の数とニューロン数）</a:t>
            </a:r>
            <a:endParaRPr lang="en-US" altLang="ja-JP" dirty="0"/>
          </a:p>
          <a:p>
            <a:r>
              <a:rPr lang="ja-JP" altLang="en-US" dirty="0"/>
              <a:t>・</a:t>
            </a:r>
            <a:r>
              <a:rPr lang="en-US" altLang="ja-JP" dirty="0"/>
              <a:t>OUTPUT</a:t>
            </a:r>
            <a:r>
              <a:rPr lang="ja-JP" altLang="en-US" dirty="0"/>
              <a:t>（分類結果）</a:t>
            </a:r>
            <a:endParaRPr lang="en-US" altLang="ja-JP" dirty="0"/>
          </a:p>
          <a:p>
            <a:r>
              <a:rPr lang="ja-JP" altLang="en-US" dirty="0"/>
              <a:t>学習パラメータ</a:t>
            </a:r>
            <a:endParaRPr lang="en-US" altLang="ja-JP" dirty="0"/>
          </a:p>
          <a:p>
            <a:r>
              <a:rPr lang="ja-JP" altLang="en-US" dirty="0"/>
              <a:t>・</a:t>
            </a:r>
            <a:r>
              <a:rPr lang="en-US" altLang="ja-JP" dirty="0"/>
              <a:t>Learning rate</a:t>
            </a:r>
            <a:r>
              <a:rPr lang="ja-JP" altLang="en-US" dirty="0"/>
              <a:t>（学習率）</a:t>
            </a:r>
            <a:endParaRPr lang="en-US" altLang="ja-JP" dirty="0"/>
          </a:p>
          <a:p>
            <a:r>
              <a:rPr lang="ja-JP" altLang="en-US" dirty="0"/>
              <a:t>・</a:t>
            </a:r>
            <a:r>
              <a:rPr lang="en-US" altLang="ja-JP" dirty="0"/>
              <a:t>Activation</a:t>
            </a:r>
            <a:r>
              <a:rPr lang="ja-JP" altLang="en-US" dirty="0"/>
              <a:t>（活性化関数）</a:t>
            </a:r>
            <a:endParaRPr lang="en-US" altLang="ja-JP" dirty="0"/>
          </a:p>
          <a:p>
            <a:r>
              <a:rPr lang="ja-JP" altLang="en-US" dirty="0"/>
              <a:t>・</a:t>
            </a:r>
            <a:r>
              <a:rPr lang="en-US" altLang="ja-JP" dirty="0"/>
              <a:t>Epoch</a:t>
            </a:r>
            <a:r>
              <a:rPr lang="ja-JP" altLang="en-US" dirty="0"/>
              <a:t>（学習回数）</a:t>
            </a:r>
            <a:endParaRPr lang="en-US" altLang="ja-JP" dirty="0"/>
          </a:p>
          <a:p>
            <a:r>
              <a:rPr lang="ja-JP" altLang="en-US" dirty="0"/>
              <a:t>分類の様子を観察できる．</a:t>
            </a:r>
          </a:p>
        </p:txBody>
      </p:sp>
    </p:spTree>
    <p:extLst>
      <p:ext uri="{BB962C8B-B14F-4D97-AF65-F5344CB8AC3E}">
        <p14:creationId xmlns:p14="http://schemas.microsoft.com/office/powerpoint/2010/main" val="1317350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D3A2EA-2A8B-85B1-5640-0052BD179078}"/>
              </a:ext>
            </a:extLst>
          </p:cNvPr>
          <p:cNvSpPr>
            <a:spLocks noGrp="1"/>
          </p:cNvSpPr>
          <p:nvPr>
            <p:ph type="title"/>
          </p:nvPr>
        </p:nvSpPr>
        <p:spPr/>
        <p:txBody>
          <a:bodyPr>
            <a:normAutofit fontScale="90000"/>
          </a:bodyPr>
          <a:lstStyle/>
          <a:p>
            <a:r>
              <a:rPr kumimoji="1" lang="ja-JP" altLang="en-US" dirty="0"/>
              <a:t>知的な </a:t>
            </a:r>
            <a:r>
              <a:rPr kumimoji="1" lang="en-US" altLang="ja-JP" dirty="0"/>
              <a:t>IT </a:t>
            </a:r>
            <a:r>
              <a:rPr kumimoji="1" lang="ja-JP" altLang="en-US" dirty="0"/>
              <a:t>システム</a:t>
            </a:r>
          </a:p>
        </p:txBody>
      </p:sp>
      <p:sp>
        <p:nvSpPr>
          <p:cNvPr id="3" name="コンテンツ プレースホルダー 2">
            <a:extLst>
              <a:ext uri="{FF2B5EF4-FFF2-40B4-BE49-F238E27FC236}">
                <a16:creationId xmlns:a16="http://schemas.microsoft.com/office/drawing/2014/main" id="{B1000075-DFBF-E2B4-B458-54CF559CE3D5}"/>
              </a:ext>
            </a:extLst>
          </p:cNvPr>
          <p:cNvSpPr>
            <a:spLocks noGrp="1"/>
          </p:cNvSpPr>
          <p:nvPr>
            <p:ph idx="1"/>
          </p:nvPr>
        </p:nvSpPr>
        <p:spPr>
          <a:xfrm>
            <a:off x="321845" y="846253"/>
            <a:ext cx="8461208" cy="995247"/>
          </a:xfrm>
        </p:spPr>
        <p:txBody>
          <a:bodyPr/>
          <a:lstStyle/>
          <a:p>
            <a:pPr marL="0" indent="0">
              <a:buNone/>
            </a:pPr>
            <a:r>
              <a:rPr lang="ja-JP" altLang="en-US" b="1" dirty="0"/>
              <a:t>人間が書いたルールや知識</a:t>
            </a:r>
            <a:r>
              <a:rPr lang="ja-JP" altLang="en-US" dirty="0"/>
              <a:t>を用いて，</a:t>
            </a:r>
            <a:r>
              <a:rPr lang="ja-JP" altLang="en-US" b="1" dirty="0"/>
              <a:t>意思決定</a:t>
            </a:r>
            <a:r>
              <a:rPr lang="ja-JP" altLang="en-US" dirty="0"/>
              <a:t>や</a:t>
            </a:r>
            <a:r>
              <a:rPr lang="ja-JP" altLang="en-US" b="1" dirty="0"/>
              <a:t>問題解決</a:t>
            </a:r>
            <a:r>
              <a:rPr lang="ja-JP" altLang="en-US" dirty="0"/>
              <a:t>を行う人工知能．</a:t>
            </a:r>
            <a:endParaRPr kumimoji="1" lang="ja-JP" altLang="en-US" dirty="0"/>
          </a:p>
        </p:txBody>
      </p:sp>
      <p:sp>
        <p:nvSpPr>
          <p:cNvPr id="4" name="スライド番号プレースホルダー 3">
            <a:extLst>
              <a:ext uri="{FF2B5EF4-FFF2-40B4-BE49-F238E27FC236}">
                <a16:creationId xmlns:a16="http://schemas.microsoft.com/office/drawing/2014/main" id="{DE7E82FD-6477-A3F9-8190-C82A86F3D4FF}"/>
              </a:ext>
            </a:extLst>
          </p:cNvPr>
          <p:cNvSpPr>
            <a:spLocks noGrp="1"/>
          </p:cNvSpPr>
          <p:nvPr>
            <p:ph type="sldNum" sz="quarter" idx="12"/>
          </p:nvPr>
        </p:nvSpPr>
        <p:spPr/>
        <p:txBody>
          <a:bodyPr/>
          <a:lstStyle/>
          <a:p>
            <a:fld id="{E205D82C-95A1-431E-8E38-AA614A14CDCF}" type="slidenum">
              <a:rPr kumimoji="1" lang="ja-JP" altLang="en-US" smtClean="0"/>
              <a:t>17</a:t>
            </a:fld>
            <a:endParaRPr kumimoji="1" lang="ja-JP" altLang="en-US"/>
          </a:p>
        </p:txBody>
      </p:sp>
      <p:sp>
        <p:nvSpPr>
          <p:cNvPr id="6" name="テキスト ボックス 5">
            <a:extLst>
              <a:ext uri="{FF2B5EF4-FFF2-40B4-BE49-F238E27FC236}">
                <a16:creationId xmlns:a16="http://schemas.microsoft.com/office/drawing/2014/main" id="{222C4FD2-916E-F016-85D2-0397BCACDDA5}"/>
              </a:ext>
            </a:extLst>
          </p:cNvPr>
          <p:cNvSpPr txBox="1"/>
          <p:nvPr/>
        </p:nvSpPr>
        <p:spPr>
          <a:xfrm>
            <a:off x="264695" y="1907834"/>
            <a:ext cx="4307305" cy="2246769"/>
          </a:xfrm>
          <a:prstGeom prst="rect">
            <a:avLst/>
          </a:prstGeom>
          <a:noFill/>
        </p:spPr>
        <p:txBody>
          <a:bodyPr wrap="square">
            <a:spAutoFit/>
          </a:bodyPr>
          <a:lstStyle/>
          <a:p>
            <a:r>
              <a:rPr lang="ja-JP" altLang="en-US" sz="2000" b="1" dirty="0"/>
              <a:t>■ 探索による問題解決</a:t>
            </a:r>
            <a:r>
              <a:rPr lang="ja-JP" altLang="en-US" sz="2000" dirty="0"/>
              <a:t>：</a:t>
            </a:r>
            <a:endParaRPr lang="en-US" altLang="ja-JP" sz="2000" dirty="0"/>
          </a:p>
          <a:p>
            <a:r>
              <a:rPr lang="ja-JP" altLang="en-US" sz="2000" dirty="0"/>
              <a:t>例：</a:t>
            </a:r>
            <a:r>
              <a:rPr lang="en-US" altLang="ja-JP" sz="2000" b="1" dirty="0"/>
              <a:t>6</a:t>
            </a:r>
            <a:r>
              <a:rPr lang="ja-JP" altLang="en-US" sz="2000" b="1" dirty="0"/>
              <a:t>つの小部屋があり，上下左右に動くことができるというルール</a:t>
            </a:r>
            <a:r>
              <a:rPr lang="ja-JP" altLang="en-US" sz="2000" dirty="0"/>
              <a:t>を</a:t>
            </a:r>
            <a:r>
              <a:rPr lang="ja-JP" altLang="en-US" sz="2000" b="1" dirty="0"/>
              <a:t>プログラム化</a:t>
            </a:r>
            <a:r>
              <a:rPr lang="ja-JP" altLang="en-US" sz="2000" dirty="0"/>
              <a:t>する．</a:t>
            </a:r>
            <a:endParaRPr lang="en-US" altLang="ja-JP" sz="2000" dirty="0"/>
          </a:p>
          <a:p>
            <a:r>
              <a:rPr lang="en-US" altLang="ja-JP" sz="2000" dirty="0"/>
              <a:t>3</a:t>
            </a:r>
            <a:r>
              <a:rPr lang="ja-JP" altLang="en-US" sz="2000" dirty="0"/>
              <a:t>回動くとどこにたどり着くかを，コンピュータが全ての組み合わせを</a:t>
            </a:r>
            <a:r>
              <a:rPr lang="ja-JP" altLang="en-US" sz="2000" b="1" dirty="0"/>
              <a:t>探索</a:t>
            </a:r>
            <a:r>
              <a:rPr lang="ja-JP" altLang="en-US" sz="2000" dirty="0"/>
              <a:t>して結果を出力する</a:t>
            </a:r>
          </a:p>
        </p:txBody>
      </p:sp>
      <p:pic>
        <p:nvPicPr>
          <p:cNvPr id="7" name="図 6">
            <a:extLst>
              <a:ext uri="{FF2B5EF4-FFF2-40B4-BE49-F238E27FC236}">
                <a16:creationId xmlns:a16="http://schemas.microsoft.com/office/drawing/2014/main" id="{835F3788-44D0-F482-98C0-633D57123295}"/>
              </a:ext>
            </a:extLst>
          </p:cNvPr>
          <p:cNvPicPr>
            <a:picLocks noChangeAspect="1"/>
          </p:cNvPicPr>
          <p:nvPr/>
        </p:nvPicPr>
        <p:blipFill>
          <a:blip r:embed="rId2"/>
          <a:stretch>
            <a:fillRect/>
          </a:stretch>
        </p:blipFill>
        <p:spPr>
          <a:xfrm>
            <a:off x="1476795" y="4230803"/>
            <a:ext cx="1770641" cy="2627197"/>
          </a:xfrm>
          <a:prstGeom prst="rect">
            <a:avLst/>
          </a:prstGeom>
        </p:spPr>
      </p:pic>
      <p:sp>
        <p:nvSpPr>
          <p:cNvPr id="8" name="テキスト ボックス 7">
            <a:extLst>
              <a:ext uri="{FF2B5EF4-FFF2-40B4-BE49-F238E27FC236}">
                <a16:creationId xmlns:a16="http://schemas.microsoft.com/office/drawing/2014/main" id="{F70A224A-4080-01FA-685E-2A83DF15E42A}"/>
              </a:ext>
            </a:extLst>
          </p:cNvPr>
          <p:cNvSpPr txBox="1"/>
          <p:nvPr/>
        </p:nvSpPr>
        <p:spPr>
          <a:xfrm>
            <a:off x="4731418" y="1907834"/>
            <a:ext cx="4307305" cy="1323439"/>
          </a:xfrm>
          <a:prstGeom prst="rect">
            <a:avLst/>
          </a:prstGeom>
          <a:noFill/>
        </p:spPr>
        <p:txBody>
          <a:bodyPr wrap="square">
            <a:spAutoFit/>
          </a:bodyPr>
          <a:lstStyle/>
          <a:p>
            <a:r>
              <a:rPr lang="ja-JP" altLang="en-US" sz="2000" b="1" dirty="0">
                <a:latin typeface="メイリオ" panose="020B0604030504040204" pitchFamily="50" charset="-128"/>
                <a:ea typeface="メイリオ" panose="020B0604030504040204" pitchFamily="50" charset="-128"/>
              </a:rPr>
              <a:t>■ エキスパートシステム</a:t>
            </a:r>
            <a:r>
              <a:rPr lang="ja-JP" altLang="en-US" sz="2000" dirty="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専門家の知識を</a:t>
            </a:r>
            <a:r>
              <a:rPr lang="ja-JP" altLang="en-US" sz="2000" b="1" dirty="0">
                <a:latin typeface="メイリオ" panose="020B0604030504040204" pitchFamily="50" charset="-128"/>
                <a:ea typeface="メイリオ" panose="020B0604030504040204" pitchFamily="50" charset="-128"/>
              </a:rPr>
              <a:t>ルール</a:t>
            </a: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もし</a:t>
            </a:r>
            <a:r>
              <a:rPr lang="en-US" altLang="ja-JP" sz="2000" b="1"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ならば</a:t>
            </a:r>
            <a:r>
              <a:rPr lang="en-US" altLang="ja-JP" sz="2000" b="1"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」の形式）として記述し，コンピュータに判断させる仕組み．</a:t>
            </a:r>
            <a:endParaRPr lang="en-US" altLang="ja-JP" sz="20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50245E4-8A34-A7DD-4FAB-C90BDB80F077}"/>
              </a:ext>
            </a:extLst>
          </p:cNvPr>
          <p:cNvSpPr txBox="1"/>
          <p:nvPr/>
        </p:nvSpPr>
        <p:spPr>
          <a:xfrm>
            <a:off x="4731417" y="3769971"/>
            <a:ext cx="4368133" cy="2246769"/>
          </a:xfrm>
          <a:prstGeom prst="rect">
            <a:avLst/>
          </a:prstGeom>
          <a:noFill/>
        </p:spPr>
        <p:txBody>
          <a:bodyPr wrap="square">
            <a:spAutoFit/>
          </a:bodyPr>
          <a:lstStyle/>
          <a:p>
            <a:r>
              <a:rPr lang="ja-JP" altLang="en-US" sz="2000" b="1" dirty="0">
                <a:latin typeface="メイリオ" panose="020B0604030504040204" pitchFamily="50" charset="-128"/>
                <a:ea typeface="メイリオ" panose="020B0604030504040204" pitchFamily="50" charset="-128"/>
              </a:rPr>
              <a:t>■ ルールベースのフィルタリング</a:t>
            </a:r>
            <a:r>
              <a:rPr lang="ja-JP" altLang="en-US" sz="2000" dirty="0">
                <a:latin typeface="メイリオ" panose="020B0604030504040204" pitchFamily="50" charset="-128"/>
                <a:ea typeface="メイリオ" panose="020B0604030504040204" pitchFamily="50" charset="-128"/>
              </a:rPr>
              <a:t>：あらかじめ定めた条件に基づいて，</a:t>
            </a:r>
            <a:r>
              <a:rPr lang="ja-JP" altLang="en-US" sz="2000" b="1" dirty="0">
                <a:latin typeface="メイリオ" panose="020B0604030504040204" pitchFamily="50" charset="-128"/>
                <a:ea typeface="メイリオ" panose="020B0604030504040204" pitchFamily="50" charset="-128"/>
              </a:rPr>
              <a:t>データを自動的に分類する</a:t>
            </a:r>
            <a:r>
              <a:rPr lang="ja-JP" altLang="en-US" sz="2000" dirty="0">
                <a:latin typeface="メイリオ" panose="020B0604030504040204" pitchFamily="50" charset="-128"/>
                <a:ea typeface="メイリオ" panose="020B0604030504040204" pitchFamily="50" charset="-128"/>
              </a:rPr>
              <a:t>仕組み．</a:t>
            </a:r>
            <a:endParaRPr lang="en-US" altLang="ja-JP" sz="2000"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例：</a:t>
            </a:r>
            <a:r>
              <a:rPr lang="ja-JP" altLang="en-US" sz="2000" b="1" dirty="0">
                <a:latin typeface="メイリオ" panose="020B0604030504040204" pitchFamily="50" charset="-128"/>
                <a:ea typeface="メイリオ" panose="020B0604030504040204" pitchFamily="50" charset="-128"/>
              </a:rPr>
              <a:t>メールの件名や本文に特定のキーワード</a:t>
            </a:r>
            <a:r>
              <a:rPr lang="ja-JP" altLang="en-US" sz="2000" dirty="0">
                <a:latin typeface="メイリオ" panose="020B0604030504040204" pitchFamily="50" charset="-128"/>
                <a:ea typeface="メイリオ" panose="020B0604030504040204" pitchFamily="50" charset="-128"/>
              </a:rPr>
              <a:t>が含まれる場合に</a:t>
            </a:r>
            <a:r>
              <a:rPr lang="ja-JP" altLang="en-US" sz="2000" b="1" dirty="0">
                <a:latin typeface="メイリオ" panose="020B0604030504040204" pitchFamily="50" charset="-128"/>
                <a:ea typeface="メイリオ" panose="020B0604030504040204" pitchFamily="50" charset="-128"/>
              </a:rPr>
              <a:t>迷惑メール</a:t>
            </a:r>
            <a:r>
              <a:rPr lang="ja-JP" altLang="en-US" sz="2000" dirty="0">
                <a:latin typeface="メイリオ" panose="020B0604030504040204" pitchFamily="50" charset="-128"/>
                <a:ea typeface="メイリオ" panose="020B0604030504040204" pitchFamily="50" charset="-128"/>
              </a:rPr>
              <a:t>として分類するシステム</a:t>
            </a:r>
            <a:endParaRPr lang="en-US" altLang="ja-JP"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9140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403098-91D9-F16F-D829-4A09CBEA83B0}"/>
              </a:ext>
            </a:extLst>
          </p:cNvPr>
          <p:cNvSpPr>
            <a:spLocks noGrp="1"/>
          </p:cNvSpPr>
          <p:nvPr>
            <p:ph type="title"/>
          </p:nvPr>
        </p:nvSpPr>
        <p:spPr/>
        <p:txBody>
          <a:bodyPr>
            <a:normAutofit fontScale="90000"/>
          </a:bodyPr>
          <a:lstStyle/>
          <a:p>
            <a:endParaRPr kumimoji="1" lang="ja-JP" altLang="en-US"/>
          </a:p>
        </p:txBody>
      </p:sp>
      <p:graphicFrame>
        <p:nvGraphicFramePr>
          <p:cNvPr id="5" name="コンテンツ プレースホルダー 4">
            <a:extLst>
              <a:ext uri="{FF2B5EF4-FFF2-40B4-BE49-F238E27FC236}">
                <a16:creationId xmlns:a16="http://schemas.microsoft.com/office/drawing/2014/main" id="{22DCE96B-8B8B-1C8C-581B-0118AC41199C}"/>
              </a:ext>
            </a:extLst>
          </p:cNvPr>
          <p:cNvGraphicFramePr>
            <a:graphicFrameLocks noGrp="1"/>
          </p:cNvGraphicFramePr>
          <p:nvPr>
            <p:ph idx="1"/>
          </p:nvPr>
        </p:nvGraphicFramePr>
        <p:xfrm>
          <a:off x="341313" y="870302"/>
          <a:ext cx="8461374" cy="3749040"/>
        </p:xfrm>
        <a:graphic>
          <a:graphicData uri="http://schemas.openxmlformats.org/drawingml/2006/table">
            <a:tbl>
              <a:tblPr firstRow="1" bandRow="1">
                <a:tableStyleId>{5C22544A-7EE6-4342-B048-85BDC9FD1C3A}</a:tableStyleId>
              </a:tblPr>
              <a:tblGrid>
                <a:gridCol w="1868365">
                  <a:extLst>
                    <a:ext uri="{9D8B030D-6E8A-4147-A177-3AD203B41FA5}">
                      <a16:colId xmlns:a16="http://schemas.microsoft.com/office/drawing/2014/main" val="1967608344"/>
                    </a:ext>
                  </a:extLst>
                </a:gridCol>
                <a:gridCol w="3256845">
                  <a:extLst>
                    <a:ext uri="{9D8B030D-6E8A-4147-A177-3AD203B41FA5}">
                      <a16:colId xmlns:a16="http://schemas.microsoft.com/office/drawing/2014/main" val="1834485055"/>
                    </a:ext>
                  </a:extLst>
                </a:gridCol>
                <a:gridCol w="3336164">
                  <a:extLst>
                    <a:ext uri="{9D8B030D-6E8A-4147-A177-3AD203B41FA5}">
                      <a16:colId xmlns:a16="http://schemas.microsoft.com/office/drawing/2014/main" val="2892625486"/>
                    </a:ext>
                  </a:extLst>
                </a:gridCol>
              </a:tblGrid>
              <a:tr h="370840">
                <a:tc>
                  <a:txBody>
                    <a:bodyPr/>
                    <a:lstStyle/>
                    <a:p>
                      <a:endParaRPr kumimoji="1" lang="ja-JP" altLang="en-US" sz="2400" dirty="0">
                        <a:latin typeface="メイリオ" panose="020B0604030504040204" pitchFamily="50" charset="-128"/>
                        <a:ea typeface="メイリオ" panose="020B0604030504040204" pitchFamily="50" charset="-128"/>
                      </a:endParaRPr>
                    </a:p>
                  </a:txBody>
                  <a:tcPr/>
                </a:tc>
                <a:tc>
                  <a:txBody>
                    <a:bodyPr/>
                    <a:lstStyle/>
                    <a:p>
                      <a:r>
                        <a:rPr kumimoji="1" lang="ja-JP" altLang="en-US" sz="2400" dirty="0">
                          <a:latin typeface="メイリオ" panose="020B0604030504040204" pitchFamily="50" charset="-128"/>
                          <a:ea typeface="メイリオ" panose="020B0604030504040204" pitchFamily="50" charset="-128"/>
                        </a:rPr>
                        <a:t>機械学習</a:t>
                      </a:r>
                    </a:p>
                  </a:txBody>
                  <a:tcPr/>
                </a:tc>
                <a:tc>
                  <a:txBody>
                    <a:bodyPr/>
                    <a:lstStyle/>
                    <a:p>
                      <a:r>
                        <a:rPr kumimoji="1" lang="ja-JP" altLang="en-US" sz="2400" dirty="0">
                          <a:latin typeface="メイリオ" panose="020B0604030504040204" pitchFamily="50" charset="-128"/>
                          <a:ea typeface="メイリオ" panose="020B0604030504040204" pitchFamily="50" charset="-128"/>
                        </a:rPr>
                        <a:t>知的な</a:t>
                      </a:r>
                      <a:r>
                        <a:rPr kumimoji="1" lang="en-US" altLang="ja-JP" sz="2400" dirty="0">
                          <a:latin typeface="メイリオ" panose="020B0604030504040204" pitchFamily="50" charset="-128"/>
                          <a:ea typeface="メイリオ" panose="020B0604030504040204" pitchFamily="50" charset="-128"/>
                        </a:rPr>
                        <a:t>IT</a:t>
                      </a:r>
                      <a:r>
                        <a:rPr kumimoji="1" lang="ja-JP" altLang="en-US" sz="2400" dirty="0">
                          <a:latin typeface="メイリオ" panose="020B0604030504040204" pitchFamily="50" charset="-128"/>
                          <a:ea typeface="メイリオ" panose="020B0604030504040204" pitchFamily="50" charset="-128"/>
                        </a:rPr>
                        <a:t>システム</a:t>
                      </a:r>
                    </a:p>
                  </a:txBody>
                  <a:tcPr/>
                </a:tc>
                <a:extLst>
                  <a:ext uri="{0D108BD9-81ED-4DB2-BD59-A6C34878D82A}">
                    <a16:rowId xmlns:a16="http://schemas.microsoft.com/office/drawing/2014/main" val="2401298958"/>
                  </a:ext>
                </a:extLst>
              </a:tr>
              <a:tr h="370840">
                <a:tc>
                  <a:txBody>
                    <a:bodyPr/>
                    <a:lstStyle/>
                    <a:p>
                      <a:r>
                        <a:rPr lang="ja-JP" altLang="en-US" sz="2400" dirty="0">
                          <a:latin typeface="メイリオ" panose="020B0604030504040204" pitchFamily="50" charset="-128"/>
                          <a:ea typeface="メイリオ" panose="020B0604030504040204" pitchFamily="50" charset="-128"/>
                        </a:rPr>
                        <a:t>知識の由来</a:t>
                      </a:r>
                      <a:endParaRPr kumimoji="1" lang="ja-JP" altLang="en-US" sz="2400" dirty="0">
                        <a:latin typeface="メイリオ" panose="020B0604030504040204" pitchFamily="50" charset="-128"/>
                        <a:ea typeface="メイリオ" panose="020B0604030504040204" pitchFamily="50" charset="-128"/>
                      </a:endParaRPr>
                    </a:p>
                  </a:txBody>
                  <a:tcPr/>
                </a:tc>
                <a:tc>
                  <a:txBody>
                    <a:bodyPr/>
                    <a:lstStyle/>
                    <a:p>
                      <a:r>
                        <a:rPr lang="ja-JP" altLang="en-US" sz="2400" dirty="0">
                          <a:latin typeface="メイリオ" panose="020B0604030504040204" pitchFamily="50" charset="-128"/>
                          <a:ea typeface="メイリオ" panose="020B0604030504040204" pitchFamily="50" charset="-128"/>
                        </a:rPr>
                        <a:t>データから自動で獲得</a:t>
                      </a:r>
                      <a:endParaRPr kumimoji="1" lang="ja-JP" altLang="en-US" sz="2400" dirty="0">
                        <a:latin typeface="メイリオ" panose="020B0604030504040204" pitchFamily="50" charset="-128"/>
                        <a:ea typeface="メイリオ" panose="020B0604030504040204" pitchFamily="50" charset="-128"/>
                      </a:endParaRPr>
                    </a:p>
                  </a:txBody>
                  <a:tcPr/>
                </a:tc>
                <a:tc>
                  <a:txBody>
                    <a:bodyPr/>
                    <a:lstStyle/>
                    <a:p>
                      <a:r>
                        <a:rPr lang="ja-JP" altLang="en-US" sz="2400" dirty="0">
                          <a:latin typeface="メイリオ" panose="020B0604030504040204" pitchFamily="50" charset="-128"/>
                          <a:ea typeface="メイリオ" panose="020B0604030504040204" pitchFamily="50" charset="-128"/>
                        </a:rPr>
                        <a:t>人間が明示的に記述</a:t>
                      </a:r>
                      <a:endParaRPr kumimoji="1" lang="ja-JP" altLang="en-US" sz="2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905856550"/>
                  </a:ext>
                </a:extLst>
              </a:tr>
              <a:tr h="395075">
                <a:tc>
                  <a:txBody>
                    <a:bodyPr/>
                    <a:lstStyle/>
                    <a:p>
                      <a:r>
                        <a:rPr lang="ja-JP" altLang="en-US" sz="2400" dirty="0">
                          <a:latin typeface="メイリオ" panose="020B0604030504040204" pitchFamily="50" charset="-128"/>
                          <a:ea typeface="メイリオ" panose="020B0604030504040204" pitchFamily="50" charset="-128"/>
                        </a:rPr>
                        <a:t>具体例</a:t>
                      </a:r>
                      <a:endParaRPr kumimoji="1" lang="ja-JP" altLang="en-US" sz="2400" dirty="0">
                        <a:latin typeface="メイリオ" panose="020B0604030504040204" pitchFamily="50" charset="-128"/>
                        <a:ea typeface="メイリオ" panose="020B0604030504040204" pitchFamily="50" charset="-128"/>
                      </a:endParaRPr>
                    </a:p>
                  </a:txBody>
                  <a:tcPr/>
                </a:tc>
                <a:tc>
                  <a:txBody>
                    <a:bodyPr/>
                    <a:lstStyle/>
                    <a:p>
                      <a:r>
                        <a:rPr lang="ja-JP" altLang="en-US" sz="2400" dirty="0">
                          <a:latin typeface="メイリオ" panose="020B0604030504040204" pitchFamily="50" charset="-128"/>
                          <a:ea typeface="メイリオ" panose="020B0604030504040204" pitchFamily="50" charset="-128"/>
                        </a:rPr>
                        <a:t>手書き数字認識，画像生成</a:t>
                      </a:r>
                      <a:endParaRPr kumimoji="1" lang="ja-JP" altLang="en-US" sz="2400" dirty="0">
                        <a:latin typeface="メイリオ" panose="020B0604030504040204" pitchFamily="50" charset="-128"/>
                        <a:ea typeface="メイリオ" panose="020B0604030504040204" pitchFamily="50" charset="-128"/>
                      </a:endParaRPr>
                    </a:p>
                  </a:txBody>
                  <a:tcPr/>
                </a:tc>
                <a:tc>
                  <a:txBody>
                    <a:bodyPr/>
                    <a:lstStyle/>
                    <a:p>
                      <a:r>
                        <a:rPr lang="ja-JP" altLang="en-US" sz="2400" dirty="0">
                          <a:latin typeface="メイリオ" panose="020B0604030504040204" pitchFamily="50" charset="-128"/>
                          <a:ea typeface="メイリオ" panose="020B0604030504040204" pitchFamily="50" charset="-128"/>
                        </a:rPr>
                        <a:t>エキスパートシステム，スパムフィルタ</a:t>
                      </a:r>
                      <a:endParaRPr kumimoji="1" lang="ja-JP" altLang="en-US" sz="2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822857163"/>
                  </a:ext>
                </a:extLst>
              </a:tr>
              <a:tr h="370840">
                <a:tc>
                  <a:txBody>
                    <a:bodyPr/>
                    <a:lstStyle/>
                    <a:p>
                      <a:r>
                        <a:rPr lang="ja-JP" altLang="en-US" sz="2400" dirty="0">
                          <a:latin typeface="メイリオ" panose="020B0604030504040204" pitchFamily="50" charset="-128"/>
                          <a:ea typeface="メイリオ" panose="020B0604030504040204" pitchFamily="50" charset="-128"/>
                        </a:rPr>
                        <a:t>強み</a:t>
                      </a:r>
                      <a:endParaRPr kumimoji="1" lang="ja-JP" altLang="en-US" sz="2400" dirty="0">
                        <a:latin typeface="メイリオ" panose="020B0604030504040204" pitchFamily="50" charset="-128"/>
                        <a:ea typeface="メイリオ" panose="020B0604030504040204" pitchFamily="50" charset="-128"/>
                      </a:endParaRPr>
                    </a:p>
                  </a:txBody>
                  <a:tcPr/>
                </a:tc>
                <a:tc>
                  <a:txBody>
                    <a:bodyPr/>
                    <a:lstStyle/>
                    <a:p>
                      <a:r>
                        <a:rPr lang="ja-JP" altLang="en-US" sz="2400" dirty="0">
                          <a:latin typeface="メイリオ" panose="020B0604030504040204" pitchFamily="50" charset="-128"/>
                          <a:ea typeface="メイリオ" panose="020B0604030504040204" pitchFamily="50" charset="-128"/>
                        </a:rPr>
                        <a:t>人間が言語化しにくいパターンにも対応</a:t>
                      </a:r>
                      <a:endParaRPr kumimoji="1" lang="ja-JP" altLang="en-US" sz="2400" dirty="0">
                        <a:latin typeface="メイリオ" panose="020B0604030504040204" pitchFamily="50" charset="-128"/>
                        <a:ea typeface="メイリオ" panose="020B0604030504040204" pitchFamily="50" charset="-128"/>
                      </a:endParaRPr>
                    </a:p>
                  </a:txBody>
                  <a:tcPr/>
                </a:tc>
                <a:tc>
                  <a:txBody>
                    <a:bodyPr/>
                    <a:lstStyle/>
                    <a:p>
                      <a:r>
                        <a:rPr lang="ja-JP" altLang="en-US" sz="2400" dirty="0">
                          <a:latin typeface="メイリオ" panose="020B0604030504040204" pitchFamily="50" charset="-128"/>
                          <a:ea typeface="メイリオ" panose="020B0604030504040204" pitchFamily="50" charset="-128"/>
                        </a:rPr>
                        <a:t>判断根拠を人間が説明しやすい</a:t>
                      </a:r>
                      <a:endParaRPr kumimoji="1" lang="ja-JP" altLang="en-US" sz="2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654416019"/>
                  </a:ext>
                </a:extLst>
              </a:tr>
              <a:tr h="370840">
                <a:tc>
                  <a:txBody>
                    <a:bodyPr/>
                    <a:lstStyle/>
                    <a:p>
                      <a:r>
                        <a:rPr lang="ja-JP" altLang="en-US" sz="2400" dirty="0">
                          <a:latin typeface="メイリオ" panose="020B0604030504040204" pitchFamily="50" charset="-128"/>
                          <a:ea typeface="メイリオ" panose="020B0604030504040204" pitchFamily="50" charset="-128"/>
                        </a:rPr>
                        <a:t>弱み</a:t>
                      </a:r>
                      <a:endParaRPr kumimoji="1" lang="ja-JP" altLang="en-US" sz="2400" dirty="0">
                        <a:latin typeface="メイリオ" panose="020B0604030504040204" pitchFamily="50" charset="-128"/>
                        <a:ea typeface="メイリオ" panose="020B0604030504040204" pitchFamily="50" charset="-128"/>
                      </a:endParaRPr>
                    </a:p>
                  </a:txBody>
                  <a:tcPr/>
                </a:tc>
                <a:tc>
                  <a:txBody>
                    <a:bodyPr/>
                    <a:lstStyle/>
                    <a:p>
                      <a:r>
                        <a:rPr lang="ja-JP" altLang="en-US" sz="2400" dirty="0">
                          <a:latin typeface="メイリオ" panose="020B0604030504040204" pitchFamily="50" charset="-128"/>
                          <a:ea typeface="メイリオ" panose="020B0604030504040204" pitchFamily="50" charset="-128"/>
                        </a:rPr>
                        <a:t>なぜその結果になったか説明しにくい場合がある</a:t>
                      </a:r>
                      <a:endParaRPr kumimoji="1" lang="ja-JP" altLang="en-US" sz="2400" dirty="0">
                        <a:latin typeface="メイリオ" panose="020B0604030504040204" pitchFamily="50" charset="-128"/>
                        <a:ea typeface="メイリオ" panose="020B0604030504040204" pitchFamily="50" charset="-128"/>
                      </a:endParaRPr>
                    </a:p>
                  </a:txBody>
                  <a:tcPr/>
                </a:tc>
                <a:tc>
                  <a:txBody>
                    <a:bodyPr/>
                    <a:lstStyle/>
                    <a:p>
                      <a:r>
                        <a:rPr lang="ja-JP" altLang="en-US" sz="2400" dirty="0">
                          <a:latin typeface="メイリオ" panose="020B0604030504040204" pitchFamily="50" charset="-128"/>
                          <a:ea typeface="メイリオ" panose="020B0604030504040204" pitchFamily="50" charset="-128"/>
                        </a:rPr>
                        <a:t>ルールの追加・修正に人手がかかる</a:t>
                      </a:r>
                      <a:endParaRPr kumimoji="1" lang="ja-JP" altLang="en-US" sz="2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15099011"/>
                  </a:ext>
                </a:extLst>
              </a:tr>
            </a:tbl>
          </a:graphicData>
        </a:graphic>
      </p:graphicFrame>
      <p:sp>
        <p:nvSpPr>
          <p:cNvPr id="4" name="スライド番号プレースホルダー 3">
            <a:extLst>
              <a:ext uri="{FF2B5EF4-FFF2-40B4-BE49-F238E27FC236}">
                <a16:creationId xmlns:a16="http://schemas.microsoft.com/office/drawing/2014/main" id="{77189305-27FB-1608-05FD-F8985AB66CD9}"/>
              </a:ext>
            </a:extLst>
          </p:cNvPr>
          <p:cNvSpPr>
            <a:spLocks noGrp="1"/>
          </p:cNvSpPr>
          <p:nvPr>
            <p:ph type="sldNum" sz="quarter" idx="12"/>
          </p:nvPr>
        </p:nvSpPr>
        <p:spPr/>
        <p:txBody>
          <a:bodyPr/>
          <a:lstStyle/>
          <a:p>
            <a:fld id="{E205D82C-95A1-431E-8E38-AA614A14CDCF}" type="slidenum">
              <a:rPr kumimoji="1" lang="ja-JP" altLang="en-US" smtClean="0"/>
              <a:t>18</a:t>
            </a:fld>
            <a:endParaRPr kumimoji="1" lang="ja-JP" altLang="en-US"/>
          </a:p>
        </p:txBody>
      </p:sp>
      <p:sp>
        <p:nvSpPr>
          <p:cNvPr id="7" name="テキスト ボックス 6">
            <a:extLst>
              <a:ext uri="{FF2B5EF4-FFF2-40B4-BE49-F238E27FC236}">
                <a16:creationId xmlns:a16="http://schemas.microsoft.com/office/drawing/2014/main" id="{A7D57735-C869-DBE0-171E-CC6FB73181AB}"/>
              </a:ext>
            </a:extLst>
          </p:cNvPr>
          <p:cNvSpPr txBox="1"/>
          <p:nvPr/>
        </p:nvSpPr>
        <p:spPr>
          <a:xfrm>
            <a:off x="716844" y="5236613"/>
            <a:ext cx="7817556" cy="830997"/>
          </a:xfrm>
          <a:prstGeom prst="rect">
            <a:avLst/>
          </a:prstGeom>
          <a:noFill/>
        </p:spPr>
        <p:txBody>
          <a:bodyPr wrap="square">
            <a:spAutoFit/>
          </a:bodyPr>
          <a:lstStyle/>
          <a:p>
            <a:r>
              <a:rPr lang="ja-JP" altLang="en-US" sz="2400" dirty="0"/>
              <a:t>両者は相反するものではない。実際のシステムでは両者を組み合わせて使われることもある．</a:t>
            </a:r>
          </a:p>
        </p:txBody>
      </p:sp>
    </p:spTree>
    <p:extLst>
      <p:ext uri="{BB962C8B-B14F-4D97-AF65-F5344CB8AC3E}">
        <p14:creationId xmlns:p14="http://schemas.microsoft.com/office/powerpoint/2010/main" val="3670224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4150" y="1122363"/>
            <a:ext cx="8839200" cy="2387600"/>
          </a:xfrm>
        </p:spPr>
        <p:txBody>
          <a:bodyPr>
            <a:noAutofit/>
          </a:bodyPr>
          <a:lstStyle/>
          <a:p>
            <a:r>
              <a:rPr lang="en-US" altLang="ja-JP" dirty="0"/>
              <a:t>1-4 AI</a:t>
            </a:r>
            <a:r>
              <a:rPr lang="ja-JP" altLang="en-US" dirty="0"/>
              <a:t> でできること（応用分野）</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19</a:t>
            </a:fld>
            <a:endParaRPr lang="ja-JP" altLang="en-US" dirty="0"/>
          </a:p>
        </p:txBody>
      </p:sp>
      <p:sp>
        <p:nvSpPr>
          <p:cNvPr id="5" name="字幕 4">
            <a:extLst>
              <a:ext uri="{FF2B5EF4-FFF2-40B4-BE49-F238E27FC236}">
                <a16:creationId xmlns:a16="http://schemas.microsoft.com/office/drawing/2014/main" id="{02883327-4C50-0A05-5369-F09A4A93A750}"/>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11259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自己紹介</a:t>
            </a: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2</a:t>
            </a:fld>
            <a:endParaRPr lang="ja-JP" altLang="en-US"/>
          </a:p>
        </p:txBody>
      </p:sp>
      <p:sp>
        <p:nvSpPr>
          <p:cNvPr id="7" name="テキスト ボックス 6"/>
          <p:cNvSpPr txBox="1"/>
          <p:nvPr/>
        </p:nvSpPr>
        <p:spPr>
          <a:xfrm>
            <a:off x="1627563" y="844661"/>
            <a:ext cx="7468689" cy="5139869"/>
          </a:xfrm>
          <a:prstGeom prst="rect">
            <a:avLst/>
          </a:prstGeom>
          <a:noFill/>
        </p:spPr>
        <p:txBody>
          <a:bodyPr wrap="square" rtlCol="0">
            <a:noAutofit/>
          </a:bodyPr>
          <a:lstStyle/>
          <a:p>
            <a:r>
              <a:rPr lang="ja-JP" altLang="en-US" sz="2000" dirty="0">
                <a:latin typeface="Arial" panose="020B0604020202020204" pitchFamily="34" charset="0"/>
                <a:ea typeface="メイリオ" panose="020B0604030504040204" pitchFamily="50" charset="-128"/>
              </a:rPr>
              <a:t>金子邦彦　（かねこくにひこ）（福山大学工学部）</a:t>
            </a:r>
            <a:endParaRPr lang="en-US" altLang="ja-JP" sz="2000" dirty="0">
              <a:latin typeface="Arial" panose="020B0604020202020204" pitchFamily="34" charset="0"/>
              <a:ea typeface="メイリオ" panose="020B0604030504040204" pitchFamily="50" charset="-128"/>
            </a:endParaRPr>
          </a:p>
          <a:p>
            <a:endParaRPr kumimoji="1" lang="en-US" altLang="ja-JP" sz="2000" dirty="0">
              <a:latin typeface="Arial" panose="020B0604020202020204" pitchFamily="34" charset="0"/>
              <a:ea typeface="メイリオ" panose="020B0604030504040204" pitchFamily="50" charset="-128"/>
            </a:endParaRPr>
          </a:p>
          <a:p>
            <a:r>
              <a:rPr lang="en-US" altLang="ja-JP" dirty="0">
                <a:latin typeface="Arial" panose="020B0604020202020204" pitchFamily="34" charset="0"/>
                <a:ea typeface="メイリオ" panose="020B0604030504040204" pitchFamily="50" charset="-128"/>
              </a:rPr>
              <a:t>【</a:t>
            </a:r>
            <a:r>
              <a:rPr lang="ja-JP" altLang="en-US" dirty="0">
                <a:latin typeface="Arial" panose="020B0604020202020204" pitchFamily="34" charset="0"/>
                <a:ea typeface="メイリオ" panose="020B0604030504040204" pitchFamily="50" charset="-128"/>
              </a:rPr>
              <a:t>研究領域</a:t>
            </a:r>
            <a:r>
              <a:rPr lang="en-US" altLang="ja-JP" dirty="0">
                <a:latin typeface="Arial" panose="020B0604020202020204" pitchFamily="34" charset="0"/>
                <a:ea typeface="メイリオ" panose="020B0604030504040204" pitchFamily="50" charset="-128"/>
              </a:rPr>
              <a:t>】</a:t>
            </a:r>
          </a:p>
          <a:p>
            <a:r>
              <a:rPr lang="ja-JP" altLang="en-US" dirty="0">
                <a:latin typeface="Arial" panose="020B0604020202020204" pitchFamily="34" charset="0"/>
                <a:ea typeface="メイリオ" panose="020B0604030504040204" pitchFamily="50" charset="-128"/>
              </a:rPr>
              <a:t>　データベース応用、データベース基盤技術、高度データ利用</a:t>
            </a:r>
            <a:endParaRPr lang="en-US" altLang="ja-JP" dirty="0">
              <a:latin typeface="Arial" panose="020B0604020202020204" pitchFamily="34" charset="0"/>
              <a:ea typeface="メイリオ" panose="020B0604030504040204" pitchFamily="50" charset="-128"/>
            </a:endParaRPr>
          </a:p>
          <a:p>
            <a:r>
              <a:rPr lang="en-US" altLang="ja-JP" dirty="0">
                <a:latin typeface="Arial" panose="020B0604020202020204" pitchFamily="34" charset="0"/>
                <a:ea typeface="メイリオ" panose="020B0604030504040204" pitchFamily="50" charset="-128"/>
              </a:rPr>
              <a:t>【</a:t>
            </a:r>
            <a:r>
              <a:rPr lang="ja-JP" altLang="en-US" dirty="0">
                <a:latin typeface="Arial" panose="020B0604020202020204" pitchFamily="34" charset="0"/>
                <a:ea typeface="メイリオ" panose="020B0604030504040204" pitchFamily="50" charset="-128"/>
              </a:rPr>
              <a:t>実績</a:t>
            </a:r>
            <a:r>
              <a:rPr lang="en-US" altLang="ja-JP" dirty="0">
                <a:latin typeface="Arial" panose="020B0604020202020204" pitchFamily="34" charset="0"/>
                <a:ea typeface="メイリオ" panose="020B0604030504040204" pitchFamily="50" charset="-128"/>
              </a:rPr>
              <a:t>】</a:t>
            </a:r>
          </a:p>
          <a:p>
            <a:r>
              <a:rPr lang="ja-JP" altLang="en-US" dirty="0">
                <a:latin typeface="Arial" panose="020B0604020202020204" pitchFamily="34" charset="0"/>
                <a:ea typeface="メイリオ" panose="020B0604030504040204" pitchFamily="50" charset="-128"/>
              </a:rPr>
              <a:t>・学術論文等：２７編、査読付き国際会議：７６編、その他講演多数</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・教科書等：３</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・授業担当経験：のべ２４科目</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・科学研究費：のべ１１件　概算のべ数千万円　他大学との共同多数</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・共同研究、受託研究など：のべ１０件　概算のべ一億円　国際共同研究あり</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・学部生、大学院生の指導経験多数</a:t>
            </a:r>
            <a:endParaRPr lang="en-US" altLang="ja-JP" dirty="0">
              <a:latin typeface="Arial" panose="020B0604020202020204" pitchFamily="34" charset="0"/>
              <a:ea typeface="メイリオ" panose="020B0604030504040204" pitchFamily="50" charset="-128"/>
            </a:endParaRPr>
          </a:p>
          <a:p>
            <a:endParaRPr lang="en-US" altLang="ja-JP" dirty="0">
              <a:latin typeface="Arial" panose="020B0604020202020204" pitchFamily="34" charset="0"/>
              <a:ea typeface="メイリオ" panose="020B0604030504040204" pitchFamily="50" charset="-128"/>
            </a:endParaRPr>
          </a:p>
          <a:p>
            <a:endParaRPr lang="en-US" altLang="ja-JP" dirty="0">
              <a:latin typeface="Arial" panose="020B0604020202020204" pitchFamily="34" charset="0"/>
              <a:ea typeface="メイリオ" panose="020B0604030504040204" pitchFamily="50" charset="-128"/>
            </a:endParaRPr>
          </a:p>
          <a:p>
            <a:endParaRPr lang="en-US" altLang="ja-JP" dirty="0">
              <a:latin typeface="Arial" panose="020B0604020202020204" pitchFamily="34" charset="0"/>
              <a:ea typeface="メイリオ" panose="020B0604030504040204" pitchFamily="50" charset="-128"/>
            </a:endParaRPr>
          </a:p>
          <a:p>
            <a:r>
              <a:rPr lang="ja-JP" altLang="en-US" b="1" dirty="0">
                <a:latin typeface="Arial" panose="020B0604020202020204" pitchFamily="34" charset="0"/>
                <a:ea typeface="メイリオ" panose="020B0604030504040204" pitchFamily="50" charset="-128"/>
              </a:rPr>
              <a:t>人工知能</a:t>
            </a:r>
            <a:r>
              <a:rPr lang="ja-JP" altLang="en-US" dirty="0">
                <a:latin typeface="Arial" panose="020B0604020202020204" pitchFamily="34" charset="0"/>
                <a:ea typeface="メイリオ" panose="020B0604030504040204" pitchFamily="50" charset="-128"/>
              </a:rPr>
              <a:t>、</a:t>
            </a:r>
            <a:r>
              <a:rPr lang="ja-JP" altLang="en-US" b="1" dirty="0">
                <a:latin typeface="Arial" panose="020B0604020202020204" pitchFamily="34" charset="0"/>
                <a:ea typeface="メイリオ" panose="020B0604030504040204" pitchFamily="50" charset="-128"/>
              </a:rPr>
              <a:t>画像処理</a:t>
            </a:r>
            <a:r>
              <a:rPr lang="ja-JP" altLang="en-US" dirty="0">
                <a:latin typeface="Arial" panose="020B0604020202020204" pitchFamily="34" charset="0"/>
                <a:ea typeface="メイリオ" panose="020B0604030504040204" pitchFamily="50" charset="-128"/>
              </a:rPr>
              <a:t>、</a:t>
            </a:r>
            <a:r>
              <a:rPr lang="ja-JP" altLang="en-US" b="1" dirty="0">
                <a:latin typeface="Arial" panose="020B0604020202020204" pitchFamily="34" charset="0"/>
                <a:ea typeface="メイリオ" panose="020B0604030504040204" pitchFamily="50" charset="-128"/>
              </a:rPr>
              <a:t>３次元コンピュータグラフィックス（</a:t>
            </a:r>
            <a:r>
              <a:rPr lang="en-US" altLang="ja-JP" b="1" dirty="0">
                <a:latin typeface="Arial" panose="020B0604020202020204" pitchFamily="34" charset="0"/>
                <a:ea typeface="メイリオ" panose="020B0604030504040204" pitchFamily="50" charset="-128"/>
              </a:rPr>
              <a:t>VR</a:t>
            </a:r>
            <a:r>
              <a:rPr lang="ja-JP" altLang="en-US" b="1" dirty="0">
                <a:latin typeface="Arial" panose="020B0604020202020204" pitchFamily="34" charset="0"/>
                <a:ea typeface="メイリオ" panose="020B0604030504040204" pitchFamily="50" charset="-128"/>
              </a:rPr>
              <a:t>含む）</a:t>
            </a:r>
            <a:r>
              <a:rPr lang="ja-JP" altLang="en-US" dirty="0">
                <a:latin typeface="Arial" panose="020B0604020202020204" pitchFamily="34" charset="0"/>
                <a:ea typeface="メイリオ" panose="020B0604030504040204" pitchFamily="50" charset="-128"/>
              </a:rPr>
              <a:t>、</a:t>
            </a:r>
            <a:endParaRPr lang="en-US" altLang="ja-JP" dirty="0">
              <a:latin typeface="Arial" panose="020B0604020202020204" pitchFamily="34" charset="0"/>
              <a:ea typeface="メイリオ" panose="020B0604030504040204" pitchFamily="50" charset="-128"/>
            </a:endParaRPr>
          </a:p>
          <a:p>
            <a:r>
              <a:rPr lang="en-US" altLang="ja-JP" b="1" dirty="0">
                <a:latin typeface="Arial" panose="020B0604020202020204" pitchFamily="34" charset="0"/>
                <a:ea typeface="メイリオ" panose="020B0604030504040204" pitchFamily="50" charset="-128"/>
              </a:rPr>
              <a:t>Web</a:t>
            </a:r>
            <a:r>
              <a:rPr lang="ja-JP" altLang="en-US" b="1" dirty="0">
                <a:latin typeface="Arial" panose="020B0604020202020204" pitchFamily="34" charset="0"/>
                <a:ea typeface="メイリオ" panose="020B0604030504040204" pitchFamily="50" charset="-128"/>
              </a:rPr>
              <a:t>システム</a:t>
            </a:r>
            <a:r>
              <a:rPr lang="ja-JP" altLang="en-US" dirty="0">
                <a:latin typeface="Arial" panose="020B0604020202020204" pitchFamily="34" charset="0"/>
                <a:ea typeface="メイリオ" panose="020B0604030504040204" pitchFamily="50" charset="-128"/>
              </a:rPr>
              <a:t>、</a:t>
            </a:r>
            <a:r>
              <a:rPr lang="ja-JP" altLang="en-US" b="1" dirty="0">
                <a:latin typeface="Arial" panose="020B0604020202020204" pitchFamily="34" charset="0"/>
                <a:ea typeface="メイリオ" panose="020B0604030504040204" pitchFamily="50" charset="-128"/>
              </a:rPr>
              <a:t>知的システム</a:t>
            </a:r>
            <a:r>
              <a:rPr lang="ja-JP" altLang="en-US" dirty="0">
                <a:latin typeface="Arial" panose="020B0604020202020204" pitchFamily="34" charset="0"/>
                <a:ea typeface="メイリオ" panose="020B0604030504040204" pitchFamily="50" charset="-128"/>
              </a:rPr>
              <a:t>や</a:t>
            </a:r>
            <a:r>
              <a:rPr lang="ja-JP" altLang="en-US" b="1" dirty="0">
                <a:latin typeface="Arial" panose="020B0604020202020204" pitchFamily="34" charset="0"/>
                <a:ea typeface="メイリオ" panose="020B0604030504040204" pitchFamily="50" charset="-128"/>
              </a:rPr>
              <a:t>社会システム</a:t>
            </a:r>
            <a:r>
              <a:rPr lang="ja-JP" altLang="en-US" dirty="0">
                <a:latin typeface="Arial" panose="020B0604020202020204" pitchFamily="34" charset="0"/>
                <a:ea typeface="メイリオ" panose="020B0604030504040204" pitchFamily="50" charset="-128"/>
              </a:rPr>
              <a:t>の成功には、</a:t>
            </a:r>
            <a:endParaRPr lang="en-US" altLang="ja-JP" dirty="0">
              <a:latin typeface="Arial" panose="020B0604020202020204" pitchFamily="34" charset="0"/>
              <a:ea typeface="メイリオ" panose="020B0604030504040204" pitchFamily="50" charset="-128"/>
            </a:endParaRPr>
          </a:p>
          <a:p>
            <a:r>
              <a:rPr lang="ja-JP" altLang="en-US" b="1" u="sng" dirty="0">
                <a:latin typeface="Arial" panose="020B0604020202020204" pitchFamily="34" charset="0"/>
                <a:ea typeface="メイリオ" panose="020B0604030504040204" pitchFamily="50" charset="-128"/>
              </a:rPr>
              <a:t>データベースが必要</a:t>
            </a:r>
            <a:r>
              <a:rPr lang="ja-JP" altLang="en-US" b="1" dirty="0">
                <a:latin typeface="Arial" panose="020B0604020202020204" pitchFamily="34" charset="0"/>
                <a:ea typeface="メイリオ" panose="020B0604030504040204" pitchFamily="50" charset="-128"/>
              </a:rPr>
              <a:t>　</a:t>
            </a:r>
            <a:r>
              <a:rPr lang="ja-JP" altLang="en-US" dirty="0">
                <a:latin typeface="Arial" panose="020B0604020202020204" pitchFamily="34" charset="0"/>
                <a:ea typeface="メイリオ" panose="020B0604030504040204" pitchFamily="50" charset="-128"/>
              </a:rPr>
              <a:t>という気持ちで進めています</a:t>
            </a:r>
            <a:endParaRPr lang="en-US" altLang="ja-JP" dirty="0">
              <a:latin typeface="Arial" panose="020B0604020202020204" pitchFamily="34" charset="0"/>
              <a:ea typeface="メイリオ" panose="020B0604030504040204" pitchFamily="50" charset="-128"/>
            </a:endParaRPr>
          </a:p>
        </p:txBody>
      </p:sp>
      <p:sp>
        <p:nvSpPr>
          <p:cNvPr id="8" name="テキスト ボックス 7"/>
          <p:cNvSpPr txBox="1"/>
          <p:nvPr/>
        </p:nvSpPr>
        <p:spPr>
          <a:xfrm>
            <a:off x="2253871" y="4274110"/>
            <a:ext cx="4597156" cy="300082"/>
          </a:xfrm>
          <a:prstGeom prst="rect">
            <a:avLst/>
          </a:prstGeom>
          <a:noFill/>
        </p:spPr>
        <p:txBody>
          <a:bodyPr wrap="none" rtlCol="0">
            <a:noAutofit/>
          </a:bodyPr>
          <a:lstStyle/>
          <a:p>
            <a:r>
              <a:rPr lang="ja-JP" altLang="en-US" sz="1350" dirty="0">
                <a:latin typeface="Arial" panose="020B0604020202020204" pitchFamily="34" charset="0"/>
                <a:ea typeface="メイリオ" panose="020B0604030504040204" pitchFamily="50" charset="-128"/>
              </a:rPr>
              <a:t>詳しくは　</a:t>
            </a:r>
            <a:r>
              <a:rPr lang="en-US" altLang="ja-JP" sz="1350" dirty="0">
                <a:latin typeface="Arial" panose="020B0604020202020204" pitchFamily="34" charset="0"/>
                <a:ea typeface="メイリオ" panose="020B0604030504040204" pitchFamily="50" charset="-128"/>
              </a:rPr>
              <a:t>http://www.kkaneko.jp/index.html</a:t>
            </a:r>
            <a:endParaRPr kumimoji="1" lang="ja-JP" altLang="en-US" sz="1350" dirty="0">
              <a:latin typeface="Arial" panose="020B0604020202020204" pitchFamily="34" charset="0"/>
              <a:ea typeface="メイリオ" panose="020B0604030504040204" pitchFamily="50" charset="-128"/>
            </a:endParaRPr>
          </a:p>
        </p:txBody>
      </p:sp>
      <p:pic>
        <p:nvPicPr>
          <p:cNvPr id="9" name="図 8" descr="メガネをかけた男性&#10;&#10;自動的に生成された説明">
            <a:extLst>
              <a:ext uri="{FF2B5EF4-FFF2-40B4-BE49-F238E27FC236}">
                <a16:creationId xmlns:a16="http://schemas.microsoft.com/office/drawing/2014/main" id="{E9AB72E5-23DB-41D7-986C-F085E56E04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097" y="1011148"/>
            <a:ext cx="710957" cy="937036"/>
          </a:xfrm>
          <a:prstGeom prst="rect">
            <a:avLst/>
          </a:prstGeom>
        </p:spPr>
      </p:pic>
    </p:spTree>
    <p:extLst>
      <p:ext uri="{BB962C8B-B14F-4D97-AF65-F5344CB8AC3E}">
        <p14:creationId xmlns:p14="http://schemas.microsoft.com/office/powerpoint/2010/main" val="3152603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35CDDE-7F60-45D6-A154-6244F9704EF3}"/>
              </a:ext>
            </a:extLst>
          </p:cNvPr>
          <p:cNvSpPr>
            <a:spLocks noGrp="1"/>
          </p:cNvSpPr>
          <p:nvPr>
            <p:ph type="title"/>
          </p:nvPr>
        </p:nvSpPr>
        <p:spPr/>
        <p:txBody>
          <a:bodyPr>
            <a:normAutofit fontScale="90000"/>
          </a:bodyPr>
          <a:lstStyle/>
          <a:p>
            <a:r>
              <a:rPr kumimoji="1" lang="ja-JP" altLang="en-US" dirty="0"/>
              <a:t>人工知能の応用例</a:t>
            </a:r>
          </a:p>
        </p:txBody>
      </p:sp>
      <p:sp>
        <p:nvSpPr>
          <p:cNvPr id="4" name="スライド番号プレースホルダー 3">
            <a:extLst>
              <a:ext uri="{FF2B5EF4-FFF2-40B4-BE49-F238E27FC236}">
                <a16:creationId xmlns:a16="http://schemas.microsoft.com/office/drawing/2014/main" id="{F5F03EC6-6AE3-4086-AE8A-6D4FF96417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コンテンツ プレースホルダー 8">
            <a:extLst>
              <a:ext uri="{FF2B5EF4-FFF2-40B4-BE49-F238E27FC236}">
                <a16:creationId xmlns:a16="http://schemas.microsoft.com/office/drawing/2014/main" id="{31F76A50-7B20-44CE-A5B4-362B7B0E83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676" y="1352927"/>
            <a:ext cx="1919544" cy="1521719"/>
          </a:xfrm>
        </p:spPr>
      </p:pic>
      <p:pic>
        <p:nvPicPr>
          <p:cNvPr id="11" name="図 10">
            <a:extLst>
              <a:ext uri="{FF2B5EF4-FFF2-40B4-BE49-F238E27FC236}">
                <a16:creationId xmlns:a16="http://schemas.microsoft.com/office/drawing/2014/main" id="{83646FD4-D062-419F-9A5C-88D6BF374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136" y="1225722"/>
            <a:ext cx="1919544" cy="1868246"/>
          </a:xfrm>
          <a:prstGeom prst="rect">
            <a:avLst/>
          </a:prstGeom>
        </p:spPr>
      </p:pic>
      <p:sp>
        <p:nvSpPr>
          <p:cNvPr id="12" name="テキスト ボックス 11">
            <a:extLst>
              <a:ext uri="{FF2B5EF4-FFF2-40B4-BE49-F238E27FC236}">
                <a16:creationId xmlns:a16="http://schemas.microsoft.com/office/drawing/2014/main" id="{41F161A8-BAEA-4AF1-9A20-43C5A9EC00C4}"/>
              </a:ext>
            </a:extLst>
          </p:cNvPr>
          <p:cNvSpPr txBox="1"/>
          <p:nvPr/>
        </p:nvSpPr>
        <p:spPr>
          <a:xfrm>
            <a:off x="1275676" y="3226483"/>
            <a:ext cx="1800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顔検知、顔識別</a:t>
            </a:r>
          </a:p>
        </p:txBody>
      </p:sp>
      <p:pic>
        <p:nvPicPr>
          <p:cNvPr id="15" name="図 14">
            <a:extLst>
              <a:ext uri="{FF2B5EF4-FFF2-40B4-BE49-F238E27FC236}">
                <a16:creationId xmlns:a16="http://schemas.microsoft.com/office/drawing/2014/main" id="{8E8E8ADE-4967-418F-809B-F2448232DF9E}"/>
              </a:ext>
            </a:extLst>
          </p:cNvPr>
          <p:cNvPicPr>
            <a:picLocks noChangeAspect="1"/>
          </p:cNvPicPr>
          <p:nvPr/>
        </p:nvPicPr>
        <p:blipFill>
          <a:blip r:embed="rId4"/>
          <a:stretch>
            <a:fillRect/>
          </a:stretch>
        </p:blipFill>
        <p:spPr>
          <a:xfrm>
            <a:off x="45428" y="3851018"/>
            <a:ext cx="4588596" cy="1868246"/>
          </a:xfrm>
          <a:prstGeom prst="rect">
            <a:avLst/>
          </a:prstGeom>
        </p:spPr>
      </p:pic>
      <p:sp>
        <p:nvSpPr>
          <p:cNvPr id="16" name="テキスト ボックス 15">
            <a:extLst>
              <a:ext uri="{FF2B5EF4-FFF2-40B4-BE49-F238E27FC236}">
                <a16:creationId xmlns:a16="http://schemas.microsoft.com/office/drawing/2014/main" id="{5FBBC0D0-3E78-4DB6-8D27-C06B9750D0FD}"/>
              </a:ext>
            </a:extLst>
          </p:cNvPr>
          <p:cNvSpPr txBox="1"/>
          <p:nvPr/>
        </p:nvSpPr>
        <p:spPr>
          <a:xfrm>
            <a:off x="1997367" y="5847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合成</a:t>
            </a:r>
          </a:p>
        </p:txBody>
      </p:sp>
      <p:pic>
        <p:nvPicPr>
          <p:cNvPr id="18" name="図 17">
            <a:extLst>
              <a:ext uri="{FF2B5EF4-FFF2-40B4-BE49-F238E27FC236}">
                <a16:creationId xmlns:a16="http://schemas.microsoft.com/office/drawing/2014/main" id="{A22994AA-4D73-4DC5-BAD6-4EEFA9660A48}"/>
              </a:ext>
            </a:extLst>
          </p:cNvPr>
          <p:cNvPicPr>
            <a:picLocks noChangeAspect="1"/>
          </p:cNvPicPr>
          <p:nvPr/>
        </p:nvPicPr>
        <p:blipFill>
          <a:blip r:embed="rId5"/>
          <a:stretch>
            <a:fillRect/>
          </a:stretch>
        </p:blipFill>
        <p:spPr>
          <a:xfrm>
            <a:off x="4781323" y="1113925"/>
            <a:ext cx="1892427" cy="1949772"/>
          </a:xfrm>
          <a:prstGeom prst="rect">
            <a:avLst/>
          </a:prstGeom>
        </p:spPr>
      </p:pic>
      <p:sp>
        <p:nvSpPr>
          <p:cNvPr id="19" name="矢印: 右 18">
            <a:extLst>
              <a:ext uri="{FF2B5EF4-FFF2-40B4-BE49-F238E27FC236}">
                <a16:creationId xmlns:a16="http://schemas.microsoft.com/office/drawing/2014/main" id="{D4321B73-9C14-49E6-A20A-FDC5C3542DA6}"/>
              </a:ext>
            </a:extLst>
          </p:cNvPr>
          <p:cNvSpPr/>
          <p:nvPr/>
        </p:nvSpPr>
        <p:spPr>
          <a:xfrm>
            <a:off x="6720903" y="1837088"/>
            <a:ext cx="205643" cy="487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 name="図 19">
            <a:extLst>
              <a:ext uri="{FF2B5EF4-FFF2-40B4-BE49-F238E27FC236}">
                <a16:creationId xmlns:a16="http://schemas.microsoft.com/office/drawing/2014/main" id="{4085CC83-F200-4A0E-9BFF-93DB05B4E158}"/>
              </a:ext>
            </a:extLst>
          </p:cNvPr>
          <p:cNvPicPr>
            <a:picLocks noChangeAspect="1"/>
          </p:cNvPicPr>
          <p:nvPr/>
        </p:nvPicPr>
        <p:blipFill>
          <a:blip r:embed="rId6"/>
          <a:stretch>
            <a:fillRect/>
          </a:stretch>
        </p:blipFill>
        <p:spPr>
          <a:xfrm>
            <a:off x="6953694" y="1138736"/>
            <a:ext cx="1829359" cy="1884040"/>
          </a:xfrm>
          <a:prstGeom prst="rect">
            <a:avLst/>
          </a:prstGeom>
        </p:spPr>
      </p:pic>
      <p:sp>
        <p:nvSpPr>
          <p:cNvPr id="21" name="テキスト ボックス 20">
            <a:extLst>
              <a:ext uri="{FF2B5EF4-FFF2-40B4-BE49-F238E27FC236}">
                <a16:creationId xmlns:a16="http://schemas.microsoft.com/office/drawing/2014/main" id="{72347505-980F-4C02-B8FC-45BA8E3C610A}"/>
              </a:ext>
            </a:extLst>
          </p:cNvPr>
          <p:cNvSpPr txBox="1"/>
          <p:nvPr/>
        </p:nvSpPr>
        <p:spPr>
          <a:xfrm>
            <a:off x="5417607" y="3186110"/>
            <a:ext cx="29546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画像のセグメンテーション</a:t>
            </a:r>
          </a:p>
        </p:txBody>
      </p:sp>
      <p:pic>
        <p:nvPicPr>
          <p:cNvPr id="23" name="図 22">
            <a:extLst>
              <a:ext uri="{FF2B5EF4-FFF2-40B4-BE49-F238E27FC236}">
                <a16:creationId xmlns:a16="http://schemas.microsoft.com/office/drawing/2014/main" id="{5BC992C8-E599-48E3-9A44-2E440FC0C3E3}"/>
              </a:ext>
            </a:extLst>
          </p:cNvPr>
          <p:cNvPicPr>
            <a:picLocks noChangeAspect="1"/>
          </p:cNvPicPr>
          <p:nvPr/>
        </p:nvPicPr>
        <p:blipFill>
          <a:blip r:embed="rId7"/>
          <a:stretch>
            <a:fillRect/>
          </a:stretch>
        </p:blipFill>
        <p:spPr>
          <a:xfrm>
            <a:off x="5006309" y="3624512"/>
            <a:ext cx="3875041" cy="2339691"/>
          </a:xfrm>
          <a:prstGeom prst="rect">
            <a:avLst/>
          </a:prstGeom>
        </p:spPr>
      </p:pic>
      <p:sp>
        <p:nvSpPr>
          <p:cNvPr id="24" name="テキスト ボックス 23">
            <a:extLst>
              <a:ext uri="{FF2B5EF4-FFF2-40B4-BE49-F238E27FC236}">
                <a16:creationId xmlns:a16="http://schemas.microsoft.com/office/drawing/2014/main" id="{EA7ECCAC-622F-433C-A906-B6F4D25DF6B0}"/>
              </a:ext>
            </a:extLst>
          </p:cNvPr>
          <p:cNvSpPr txBox="1"/>
          <p:nvPr/>
        </p:nvSpPr>
        <p:spPr>
          <a:xfrm>
            <a:off x="5463004" y="5934670"/>
            <a:ext cx="311348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ブラウザで翻訳を行う</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Mate Translate (Web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Firefox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のアドオン</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66FDCBA6-C74E-F179-074E-4B307AD6A89F}"/>
              </a:ext>
            </a:extLst>
          </p:cNvPr>
          <p:cNvSpPr txBox="1"/>
          <p:nvPr/>
        </p:nvSpPr>
        <p:spPr>
          <a:xfrm>
            <a:off x="552450" y="704695"/>
            <a:ext cx="7613650" cy="461665"/>
          </a:xfrm>
          <a:prstGeom prst="rect">
            <a:avLst/>
          </a:prstGeom>
          <a:noFill/>
        </p:spPr>
        <p:txBody>
          <a:bodyPr wrap="square">
            <a:spAutoFit/>
          </a:bodyPr>
          <a:lstStyle/>
          <a:p>
            <a:r>
              <a:rPr lang="ja-JP" altLang="en-US" sz="2400" dirty="0">
                <a:latin typeface="メイリオ" panose="020B0604030504040204" pitchFamily="50" charset="-128"/>
                <a:ea typeface="メイリオ" panose="020B0604030504040204" pitchFamily="50" charset="-128"/>
              </a:rPr>
              <a:t>人工知能は私たちの生活や仕事を大きく変革する技術．</a:t>
            </a:r>
          </a:p>
        </p:txBody>
      </p:sp>
    </p:spTree>
    <p:extLst>
      <p:ext uri="{BB962C8B-B14F-4D97-AF65-F5344CB8AC3E}">
        <p14:creationId xmlns:p14="http://schemas.microsoft.com/office/powerpoint/2010/main" val="2146264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034755" cy="752072"/>
          </a:xfrm>
        </p:spPr>
        <p:txBody>
          <a:bodyPr>
            <a:normAutofit fontScale="90000"/>
          </a:bodyPr>
          <a:lstStyle/>
          <a:p>
            <a:r>
              <a:rPr kumimoji="1" lang="ja-JP" altLang="en-US" dirty="0"/>
              <a:t>人間の言葉、声の処理：</a:t>
            </a:r>
            <a:r>
              <a:rPr lang="ja-JP" altLang="en-US" dirty="0"/>
              <a:t>対話型</a:t>
            </a:r>
            <a:r>
              <a:rPr lang="en-US" altLang="ja-JP" dirty="0"/>
              <a:t>AI</a:t>
            </a:r>
            <a:r>
              <a:rPr lang="ja-JP" altLang="en-US" dirty="0"/>
              <a:t>（チャットボット）</a:t>
            </a:r>
            <a:endParaRPr kumimoji="1" lang="ja-JP" altLang="en-US" dirty="0"/>
          </a:p>
        </p:txBody>
      </p:sp>
      <p:pic>
        <p:nvPicPr>
          <p:cNvPr id="4" name="図 3"/>
          <p:cNvPicPr>
            <a:picLocks noChangeAspect="1"/>
          </p:cNvPicPr>
          <p:nvPr/>
        </p:nvPicPr>
        <p:blipFill>
          <a:blip r:embed="rId2"/>
          <a:stretch>
            <a:fillRect/>
          </a:stretch>
        </p:blipFill>
        <p:spPr>
          <a:xfrm>
            <a:off x="377594" y="2624139"/>
            <a:ext cx="4499206" cy="3518081"/>
          </a:xfrm>
          <a:prstGeom prst="rect">
            <a:avLst/>
          </a:prstGeom>
        </p:spPr>
      </p:pic>
      <p:pic>
        <p:nvPicPr>
          <p:cNvPr id="5" name="図 4"/>
          <p:cNvPicPr>
            <a:picLocks noChangeAspect="1"/>
          </p:cNvPicPr>
          <p:nvPr/>
        </p:nvPicPr>
        <p:blipFill>
          <a:blip r:embed="rId3"/>
          <a:stretch>
            <a:fillRect/>
          </a:stretch>
        </p:blipFill>
        <p:spPr>
          <a:xfrm>
            <a:off x="5030691" y="2830410"/>
            <a:ext cx="3743517" cy="3978479"/>
          </a:xfrm>
          <a:prstGeom prst="rect">
            <a:avLst/>
          </a:prstGeom>
        </p:spPr>
      </p:pic>
      <p:sp>
        <p:nvSpPr>
          <p:cNvPr id="3" name="タイトル 1">
            <a:extLst>
              <a:ext uri="{FF2B5EF4-FFF2-40B4-BE49-F238E27FC236}">
                <a16:creationId xmlns:a16="http://schemas.microsoft.com/office/drawing/2014/main" id="{05070875-ADB4-E569-40BA-36B14594BA66}"/>
              </a:ext>
            </a:extLst>
          </p:cNvPr>
          <p:cNvSpPr txBox="1">
            <a:spLocks/>
          </p:cNvSpPr>
          <p:nvPr/>
        </p:nvSpPr>
        <p:spPr>
          <a:xfrm>
            <a:off x="682792" y="565150"/>
            <a:ext cx="8461208" cy="26606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342900" lvl="0" indent="-342900">
              <a:buFont typeface="Arial" panose="020B0604020202020204" pitchFamily="34" charset="0"/>
              <a:buChar char="•"/>
              <a:defRPr/>
            </a:pPr>
            <a:r>
              <a:rPr lang="ja-JP" altLang="en-US" sz="2400" b="1" dirty="0">
                <a:solidFill>
                  <a:schemeClr val="tx1"/>
                </a:solidFill>
                <a:latin typeface="メイリオ" panose="020B0604030504040204" pitchFamily="50" charset="-128"/>
              </a:rPr>
              <a:t>文章の翻訳</a:t>
            </a:r>
            <a:r>
              <a:rPr lang="ja-JP" altLang="en-US" sz="2400" dirty="0">
                <a:solidFill>
                  <a:schemeClr val="tx1"/>
                </a:solidFill>
                <a:latin typeface="メイリオ" panose="020B0604030504040204" pitchFamily="50" charset="-128"/>
              </a:rPr>
              <a:t>，</a:t>
            </a:r>
            <a:r>
              <a:rPr lang="ja-JP" altLang="en-US" sz="2400" b="1" dirty="0">
                <a:solidFill>
                  <a:schemeClr val="tx1"/>
                </a:solidFill>
                <a:latin typeface="メイリオ" panose="020B0604030504040204" pitchFamily="50" charset="-128"/>
              </a:rPr>
              <a:t>要約，推敲</a:t>
            </a:r>
            <a:r>
              <a:rPr lang="ja-JP" altLang="en-US" sz="2400" dirty="0">
                <a:solidFill>
                  <a:schemeClr val="tx1"/>
                </a:solidFill>
                <a:latin typeface="メイリオ" panose="020B0604030504040204" pitchFamily="50" charset="-128"/>
              </a:rPr>
              <a:t>のほか，</a:t>
            </a:r>
            <a:r>
              <a:rPr lang="ja-JP" altLang="en-US" sz="2400" b="1" dirty="0">
                <a:solidFill>
                  <a:schemeClr val="tx1"/>
                </a:solidFill>
                <a:latin typeface="メイリオ" panose="020B0604030504040204" pitchFamily="50" charset="-128"/>
              </a:rPr>
              <a:t>相談や自由なアイデア出し</a:t>
            </a:r>
            <a:r>
              <a:rPr lang="ja-JP" altLang="en-US" sz="2400" dirty="0">
                <a:solidFill>
                  <a:schemeClr val="tx1"/>
                </a:solidFill>
                <a:latin typeface="メイリオ" panose="020B0604030504040204" pitchFamily="50" charset="-128"/>
              </a:rPr>
              <a:t>に使用できる．</a:t>
            </a:r>
            <a:endParaRPr lang="en-US" altLang="ja-JP" sz="2400" dirty="0">
              <a:solidFill>
                <a:schemeClr val="tx1"/>
              </a:solidFill>
              <a:latin typeface="メイリオ" panose="020B0604030504040204" pitchFamily="50" charset="-128"/>
            </a:endParaRPr>
          </a:p>
          <a:p>
            <a:pPr marL="342900" lvl="0" indent="-342900">
              <a:buFont typeface="Arial" panose="020B0604020202020204" pitchFamily="34" charset="0"/>
              <a:buChar char="•"/>
              <a:defRPr/>
            </a:pPr>
            <a:r>
              <a:rPr lang="ja-JP" altLang="en-US" sz="2400" dirty="0">
                <a:solidFill>
                  <a:schemeClr val="tx1"/>
                </a:solidFill>
                <a:latin typeface="メイリオ" panose="020B0604030504040204" pitchFamily="50" charset="-128"/>
              </a:rPr>
              <a:t>ユーザーが質問や依頼を入力すると，</a:t>
            </a:r>
            <a:r>
              <a:rPr lang="en-US" altLang="ja-JP" sz="2400" dirty="0">
                <a:solidFill>
                  <a:schemeClr val="tx1"/>
                </a:solidFill>
                <a:latin typeface="メイリオ" panose="020B0604030504040204" pitchFamily="50" charset="-128"/>
              </a:rPr>
              <a:t>AI</a:t>
            </a:r>
            <a:r>
              <a:rPr lang="ja-JP" altLang="en-US" sz="2400" dirty="0">
                <a:solidFill>
                  <a:schemeClr val="tx1"/>
                </a:solidFill>
                <a:latin typeface="メイリオ" panose="020B0604030504040204" pitchFamily="50" charset="-128"/>
              </a:rPr>
              <a:t>が</a:t>
            </a:r>
            <a:r>
              <a:rPr lang="ja-JP" altLang="en-US" sz="2400" b="1" dirty="0">
                <a:solidFill>
                  <a:schemeClr val="tx1"/>
                </a:solidFill>
                <a:latin typeface="メイリオ" panose="020B0604030504040204" pitchFamily="50" charset="-128"/>
              </a:rPr>
              <a:t>回答</a:t>
            </a:r>
            <a:r>
              <a:rPr lang="ja-JP" altLang="en-US" sz="2400" dirty="0">
                <a:solidFill>
                  <a:schemeClr val="tx1"/>
                </a:solidFill>
                <a:latin typeface="メイリオ" panose="020B0604030504040204" pitchFamily="50" charset="-128"/>
              </a:rPr>
              <a:t>や</a:t>
            </a:r>
            <a:r>
              <a:rPr lang="ja-JP" altLang="en-US" sz="2400" b="1" dirty="0">
                <a:solidFill>
                  <a:schemeClr val="tx1"/>
                </a:solidFill>
                <a:latin typeface="メイリオ" panose="020B0604030504040204" pitchFamily="50" charset="-128"/>
              </a:rPr>
              <a:t>コード</a:t>
            </a:r>
            <a:r>
              <a:rPr lang="ja-JP" altLang="en-US" sz="2400" dirty="0">
                <a:solidFill>
                  <a:schemeClr val="tx1"/>
                </a:solidFill>
                <a:latin typeface="メイリオ" panose="020B0604030504040204" pitchFamily="50" charset="-128"/>
              </a:rPr>
              <a:t>を生成．</a:t>
            </a:r>
            <a:endPar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ndParaRPr>
          </a:p>
        </p:txBody>
      </p:sp>
    </p:spTree>
    <p:extLst>
      <p:ext uri="{BB962C8B-B14F-4D97-AF65-F5344CB8AC3E}">
        <p14:creationId xmlns:p14="http://schemas.microsoft.com/office/powerpoint/2010/main" val="826878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3BC2C-76B3-4EDB-9CE2-EEFC272494DC}"/>
              </a:ext>
            </a:extLst>
          </p:cNvPr>
          <p:cNvSpPr>
            <a:spLocks noGrp="1"/>
          </p:cNvSpPr>
          <p:nvPr>
            <p:ph type="title"/>
          </p:nvPr>
        </p:nvSpPr>
        <p:spPr/>
        <p:txBody>
          <a:bodyPr>
            <a:normAutofit fontScale="90000"/>
          </a:bodyPr>
          <a:lstStyle/>
          <a:p>
            <a:r>
              <a:rPr lang="ja-JP" altLang="en-US" dirty="0"/>
              <a:t>人間の言葉、声の処理：</a:t>
            </a:r>
            <a:r>
              <a:rPr kumimoji="1" lang="ja-JP" altLang="en-US" dirty="0"/>
              <a:t>自動翻訳サービス</a:t>
            </a:r>
          </a:p>
        </p:txBody>
      </p:sp>
      <p:sp>
        <p:nvSpPr>
          <p:cNvPr id="4" name="スライド番号プレースホルダー 3">
            <a:extLst>
              <a:ext uri="{FF2B5EF4-FFF2-40B4-BE49-F238E27FC236}">
                <a16:creationId xmlns:a16="http://schemas.microsoft.com/office/drawing/2014/main" id="{A0C18B43-4E6A-480E-A236-08E8CCF3E1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A8B69712-EAE3-4183-B2A8-826BF0DB2BBE}"/>
              </a:ext>
            </a:extLst>
          </p:cNvPr>
          <p:cNvPicPr>
            <a:picLocks noChangeAspect="1"/>
          </p:cNvPicPr>
          <p:nvPr/>
        </p:nvPicPr>
        <p:blipFill>
          <a:blip r:embed="rId2"/>
          <a:stretch>
            <a:fillRect/>
          </a:stretch>
        </p:blipFill>
        <p:spPr>
          <a:xfrm>
            <a:off x="412397" y="3429000"/>
            <a:ext cx="7762875" cy="2436813"/>
          </a:xfrm>
          <a:prstGeom prst="rect">
            <a:avLst/>
          </a:prstGeom>
        </p:spPr>
      </p:pic>
      <p:sp>
        <p:nvSpPr>
          <p:cNvPr id="6" name="テキスト ボックス 2">
            <a:extLst>
              <a:ext uri="{FF2B5EF4-FFF2-40B4-BE49-F238E27FC236}">
                <a16:creationId xmlns:a16="http://schemas.microsoft.com/office/drawing/2014/main" id="{A9C2E803-5EFA-440F-8470-22070A2C08A6}"/>
              </a:ext>
            </a:extLst>
          </p:cNvPr>
          <p:cNvSpPr txBox="1"/>
          <p:nvPr/>
        </p:nvSpPr>
        <p:spPr>
          <a:xfrm>
            <a:off x="968728" y="5781029"/>
            <a:ext cx="6945043"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DeepL</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URL: https://</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www.deepl.com</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/ja/translator</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コンテンツ プレースホルダー 2">
            <a:extLst>
              <a:ext uri="{FF2B5EF4-FFF2-40B4-BE49-F238E27FC236}">
                <a16:creationId xmlns:a16="http://schemas.microsoft.com/office/drawing/2014/main" id="{801F3FED-6EDC-4ADC-B1D0-3156E63A042B}"/>
              </a:ext>
            </a:extLst>
          </p:cNvPr>
          <p:cNvSpPr txBox="1">
            <a:spLocks noGrp="1"/>
          </p:cNvSpPr>
          <p:nvPr>
            <p:ph idx="1"/>
          </p:nvPr>
        </p:nvSpPr>
        <p:spPr>
          <a:xfrm>
            <a:off x="321845" y="865188"/>
            <a:ext cx="8184063" cy="19669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dirty="0"/>
              <a:t>Web</a:t>
            </a:r>
            <a:r>
              <a:rPr lang="ja-JP" altLang="en-US" sz="2400" dirty="0"/>
              <a:t>ブラウザ上でテキストを入力すると，別の言語に自動翻訳される．</a:t>
            </a:r>
          </a:p>
          <a:p>
            <a:pPr marL="0" indent="0">
              <a:buNone/>
            </a:pPr>
            <a:r>
              <a:rPr lang="ja-JP" altLang="en-US" sz="2400" dirty="0"/>
              <a:t>例：</a:t>
            </a:r>
            <a:r>
              <a:rPr lang="en-US" altLang="ja-JP" sz="2400" dirty="0" err="1"/>
              <a:t>DeepL</a:t>
            </a:r>
            <a:r>
              <a:rPr lang="ja-JP" altLang="en-US" sz="2400" dirty="0"/>
              <a:t>，</a:t>
            </a:r>
            <a:r>
              <a:rPr lang="en-US" altLang="ja-JP" sz="2400" dirty="0"/>
              <a:t>Mate Translate</a:t>
            </a:r>
            <a:r>
              <a:rPr lang="ja-JP" altLang="en-US" sz="2400" dirty="0"/>
              <a:t>（</a:t>
            </a:r>
            <a:r>
              <a:rPr lang="en-US" altLang="ja-JP" sz="2400" dirty="0"/>
              <a:t>Web</a:t>
            </a:r>
            <a:r>
              <a:rPr lang="ja-JP" altLang="en-US" sz="2400" dirty="0"/>
              <a:t>ブラウザ </a:t>
            </a:r>
            <a:r>
              <a:rPr lang="en-US" altLang="ja-JP" sz="2400" dirty="0"/>
              <a:t>Firefox </a:t>
            </a:r>
            <a:r>
              <a:rPr lang="ja-JP" altLang="en-US" sz="2400" dirty="0"/>
              <a:t>のアドオン）</a:t>
            </a:r>
          </a:p>
          <a:p>
            <a:pPr marL="0" indent="0">
              <a:buFont typeface="Arial" panose="020B0604020202020204" pitchFamily="34" charset="0"/>
              <a:buNone/>
            </a:pPr>
            <a:endParaRPr lang="ja-JP" altLang="en-US" sz="2400" dirty="0"/>
          </a:p>
        </p:txBody>
      </p:sp>
    </p:spTree>
    <p:extLst>
      <p:ext uri="{BB962C8B-B14F-4D97-AF65-F5344CB8AC3E}">
        <p14:creationId xmlns:p14="http://schemas.microsoft.com/office/powerpoint/2010/main" val="3573508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1289B-16AF-47F9-8F63-E9FB227232E6}"/>
              </a:ext>
            </a:extLst>
          </p:cNvPr>
          <p:cNvSpPr>
            <a:spLocks noGrp="1"/>
          </p:cNvSpPr>
          <p:nvPr>
            <p:ph type="title"/>
          </p:nvPr>
        </p:nvSpPr>
        <p:spPr/>
        <p:txBody>
          <a:bodyPr>
            <a:normAutofit fontScale="90000"/>
          </a:bodyPr>
          <a:lstStyle/>
          <a:p>
            <a:r>
              <a:rPr lang="zh-TW" altLang="en-US" dirty="0"/>
              <a:t>視覚情報処理</a:t>
            </a:r>
            <a:r>
              <a:rPr lang="ja-JP" altLang="en-US" dirty="0"/>
              <a:t>：画像分類</a:t>
            </a:r>
            <a:endParaRPr kumimoji="1" lang="ja-JP" altLang="en-US" dirty="0"/>
          </a:p>
        </p:txBody>
      </p:sp>
      <p:sp>
        <p:nvSpPr>
          <p:cNvPr id="3" name="コンテンツ プレースホルダー 2">
            <a:extLst>
              <a:ext uri="{FF2B5EF4-FFF2-40B4-BE49-F238E27FC236}">
                <a16:creationId xmlns:a16="http://schemas.microsoft.com/office/drawing/2014/main" id="{0236BCE3-F02C-4F27-8F27-7E224FF5A129}"/>
              </a:ext>
            </a:extLst>
          </p:cNvPr>
          <p:cNvSpPr>
            <a:spLocks noGrp="1"/>
          </p:cNvSpPr>
          <p:nvPr>
            <p:ph idx="1"/>
          </p:nvPr>
        </p:nvSpPr>
        <p:spPr>
          <a:xfrm>
            <a:off x="666750" y="4961454"/>
            <a:ext cx="2507982" cy="684164"/>
          </a:xfrm>
        </p:spPr>
        <p:txBody>
          <a:bodyPr/>
          <a:lstStyle/>
          <a:p>
            <a:pPr marL="0" indent="0">
              <a:buNone/>
            </a:pPr>
            <a:r>
              <a:rPr kumimoji="1" lang="ja-JP" altLang="en-US" dirty="0"/>
              <a:t>元画像</a:t>
            </a:r>
          </a:p>
        </p:txBody>
      </p:sp>
      <p:sp>
        <p:nvSpPr>
          <p:cNvPr id="4" name="スライド番号プレースホルダー 3">
            <a:extLst>
              <a:ext uri="{FF2B5EF4-FFF2-40B4-BE49-F238E27FC236}">
                <a16:creationId xmlns:a16="http://schemas.microsoft.com/office/drawing/2014/main" id="{D8F3DF40-3A52-44D7-83DC-E488BA229CC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E23FED45-F1E5-4CE8-8DA9-251C46B8E882}"/>
              </a:ext>
            </a:extLst>
          </p:cNvPr>
          <p:cNvPicPr>
            <a:picLocks noChangeAspect="1"/>
          </p:cNvPicPr>
          <p:nvPr/>
        </p:nvPicPr>
        <p:blipFill>
          <a:blip r:embed="rId2"/>
          <a:stretch>
            <a:fillRect/>
          </a:stretch>
        </p:blipFill>
        <p:spPr>
          <a:xfrm>
            <a:off x="152400" y="2813415"/>
            <a:ext cx="2645839" cy="1946879"/>
          </a:xfrm>
          <a:prstGeom prst="rect">
            <a:avLst/>
          </a:prstGeom>
        </p:spPr>
      </p:pic>
      <p:sp>
        <p:nvSpPr>
          <p:cNvPr id="7" name="コンテンツ プレースホルダー 2">
            <a:extLst>
              <a:ext uri="{FF2B5EF4-FFF2-40B4-BE49-F238E27FC236}">
                <a16:creationId xmlns:a16="http://schemas.microsoft.com/office/drawing/2014/main" id="{6A7D6FE4-320C-45B2-80C5-B98420D06DC2}"/>
              </a:ext>
            </a:extLst>
          </p:cNvPr>
          <p:cNvSpPr txBox="1">
            <a:spLocks/>
          </p:cNvSpPr>
          <p:nvPr/>
        </p:nvSpPr>
        <p:spPr>
          <a:xfrm>
            <a:off x="5050122" y="5516314"/>
            <a:ext cx="2507982" cy="6841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画像分類の結果</a:t>
            </a:r>
          </a:p>
        </p:txBody>
      </p:sp>
      <p:pic>
        <p:nvPicPr>
          <p:cNvPr id="8" name="図 7">
            <a:extLst>
              <a:ext uri="{FF2B5EF4-FFF2-40B4-BE49-F238E27FC236}">
                <a16:creationId xmlns:a16="http://schemas.microsoft.com/office/drawing/2014/main" id="{099BAEC3-BBA9-4170-A080-235270910378}"/>
              </a:ext>
            </a:extLst>
          </p:cNvPr>
          <p:cNvPicPr>
            <a:picLocks noChangeAspect="1"/>
          </p:cNvPicPr>
          <p:nvPr/>
        </p:nvPicPr>
        <p:blipFill>
          <a:blip r:embed="rId3"/>
          <a:stretch>
            <a:fillRect/>
          </a:stretch>
        </p:blipFill>
        <p:spPr>
          <a:xfrm>
            <a:off x="3055419" y="1917490"/>
            <a:ext cx="6039452" cy="3533405"/>
          </a:xfrm>
          <a:prstGeom prst="rect">
            <a:avLst/>
          </a:prstGeom>
        </p:spPr>
      </p:pic>
      <p:sp>
        <p:nvSpPr>
          <p:cNvPr id="9" name="テキスト ボックス 8">
            <a:extLst>
              <a:ext uri="{FF2B5EF4-FFF2-40B4-BE49-F238E27FC236}">
                <a16:creationId xmlns:a16="http://schemas.microsoft.com/office/drawing/2014/main" id="{1428192E-78E3-4B1A-A535-4CCAB4DFA554}"/>
              </a:ext>
            </a:extLst>
          </p:cNvPr>
          <p:cNvSpPr txBox="1"/>
          <p:nvPr/>
        </p:nvSpPr>
        <p:spPr>
          <a:xfrm>
            <a:off x="349935" y="5948850"/>
            <a:ext cx="8981274" cy="830997"/>
          </a:xfrm>
          <a:prstGeom prst="rect">
            <a:avLst/>
          </a:prstGeom>
          <a:noFill/>
        </p:spPr>
        <p:txBody>
          <a:bodyPr wrap="square" rtlCol="0">
            <a:spAutoFit/>
          </a:bodyPr>
          <a:lstStyle/>
          <a:p>
            <a:pPr lvl="0">
              <a:defRPr/>
            </a:pPr>
            <a:r>
              <a:rPr lang="en-US" altLang="ja-JP" sz="2400" b="1" dirty="0"/>
              <a:t>Google Cloud Vision</a:t>
            </a:r>
            <a:r>
              <a:rPr lang="ja-JP" altLang="en-US" sz="2400" b="1" dirty="0"/>
              <a:t>のオンラインサービス</a:t>
            </a:r>
            <a:endParaRPr lang="en-US" altLang="ja-JP" sz="2400" b="1" dirty="0"/>
          </a:p>
          <a:p>
            <a:pPr lvl="0">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URL</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https://cloud.google.com/vision/docs/drag-and-drop</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コンテンツ プレースホルダー 2">
            <a:extLst>
              <a:ext uri="{FF2B5EF4-FFF2-40B4-BE49-F238E27FC236}">
                <a16:creationId xmlns:a16="http://schemas.microsoft.com/office/drawing/2014/main" id="{50AC549F-ECA8-DC00-D1EF-959FD3EB335C}"/>
              </a:ext>
            </a:extLst>
          </p:cNvPr>
          <p:cNvSpPr txBox="1">
            <a:spLocks/>
          </p:cNvSpPr>
          <p:nvPr/>
        </p:nvSpPr>
        <p:spPr>
          <a:xfrm>
            <a:off x="221327" y="967176"/>
            <a:ext cx="8721143" cy="68416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buNone/>
              <a:defRPr/>
            </a:pPr>
            <a:r>
              <a:rPr lang="ja-JP" altLang="en-US" sz="2400" dirty="0"/>
              <a:t>画像を入力すると，</a:t>
            </a:r>
            <a:r>
              <a:rPr lang="en-US" altLang="ja-JP" sz="2400" dirty="0"/>
              <a:t>AI</a:t>
            </a:r>
            <a:r>
              <a:rPr lang="ja-JP" altLang="en-US" sz="2400" dirty="0"/>
              <a:t>がその内容を認識し，ラベル（</a:t>
            </a:r>
            <a:r>
              <a:rPr lang="en-US" altLang="ja-JP" sz="2400" dirty="0"/>
              <a:t>Forehead 98%, Glasses 98%, Chin 97% </a:t>
            </a:r>
            <a:r>
              <a:rPr lang="ja-JP" altLang="en-US" sz="2400" dirty="0"/>
              <a:t>等）を付けて分類．</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375688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E32C3-8572-F644-76C7-162042F90B1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0AE3D1D-AA63-CDED-8CF8-DEFEB34AC8F1}"/>
              </a:ext>
            </a:extLst>
          </p:cNvPr>
          <p:cNvSpPr>
            <a:spLocks noGrp="1"/>
          </p:cNvSpPr>
          <p:nvPr>
            <p:ph type="title"/>
          </p:nvPr>
        </p:nvSpPr>
        <p:spPr>
          <a:xfrm>
            <a:off x="41801" y="175028"/>
            <a:ext cx="8741252" cy="469865"/>
          </a:xfrm>
        </p:spPr>
        <p:txBody>
          <a:bodyPr>
            <a:noAutofit/>
          </a:bodyPr>
          <a:lstStyle/>
          <a:p>
            <a:r>
              <a:rPr lang="zh-TW" altLang="en-US" dirty="0"/>
              <a:t>視覚情報処理</a:t>
            </a:r>
            <a:r>
              <a:rPr lang="ja-JP" altLang="en-US" dirty="0"/>
              <a:t>：画像のセグメンテーション</a:t>
            </a:r>
            <a:endParaRPr kumimoji="1" lang="ja-JP" altLang="en-US" dirty="0"/>
          </a:p>
        </p:txBody>
      </p:sp>
      <p:sp>
        <p:nvSpPr>
          <p:cNvPr id="3" name="コンテンツ プレースホルダー 2">
            <a:extLst>
              <a:ext uri="{FF2B5EF4-FFF2-40B4-BE49-F238E27FC236}">
                <a16:creationId xmlns:a16="http://schemas.microsoft.com/office/drawing/2014/main" id="{81CA1FDF-DC4F-79B7-038D-9D1D9BA37D10}"/>
              </a:ext>
            </a:extLst>
          </p:cNvPr>
          <p:cNvSpPr>
            <a:spLocks noGrp="1"/>
          </p:cNvSpPr>
          <p:nvPr>
            <p:ph idx="1"/>
          </p:nvPr>
        </p:nvSpPr>
        <p:spPr>
          <a:xfrm>
            <a:off x="399179" y="922797"/>
            <a:ext cx="8452721" cy="1854925"/>
          </a:xfrm>
        </p:spPr>
        <p:txBody>
          <a:bodyPr>
            <a:normAutofit/>
          </a:bodyPr>
          <a:lstStyle/>
          <a:p>
            <a:pPr marL="0" indent="0">
              <a:buNone/>
            </a:pPr>
            <a:r>
              <a:rPr lang="ja-JP" altLang="en-US" sz="2400" dirty="0"/>
              <a:t>画像内の各領域を意味的に</a:t>
            </a:r>
            <a:r>
              <a:rPr lang="ja-JP" altLang="en-US" sz="2400" b="1" dirty="0"/>
              <a:t>分割</a:t>
            </a:r>
            <a:r>
              <a:rPr lang="ja-JP" altLang="en-US" sz="2400" dirty="0"/>
              <a:t>する技術．</a:t>
            </a:r>
            <a:endParaRPr lang="en-US" altLang="ja-JP" sz="2400" dirty="0"/>
          </a:p>
          <a:p>
            <a:pPr marL="0" indent="0">
              <a:buNone/>
            </a:pPr>
            <a:r>
              <a:rPr lang="ja-JP" altLang="en-US" sz="2400" dirty="0"/>
              <a:t>（例）犬の写真を入力すると，犬の部分と背景の部分を色分けして表示する．</a:t>
            </a:r>
            <a:endParaRPr lang="en-US" altLang="ja-JP" sz="2400" dirty="0"/>
          </a:p>
        </p:txBody>
      </p:sp>
      <p:sp>
        <p:nvSpPr>
          <p:cNvPr id="4" name="スライド番号プレースホルダー 3">
            <a:extLst>
              <a:ext uri="{FF2B5EF4-FFF2-40B4-BE49-F238E27FC236}">
                <a16:creationId xmlns:a16="http://schemas.microsoft.com/office/drawing/2014/main" id="{01C0F656-3408-4DE7-4ECE-3AECDC0A32F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5A398983-D111-34BD-F56D-1BC5F5080A5F}"/>
              </a:ext>
            </a:extLst>
          </p:cNvPr>
          <p:cNvPicPr>
            <a:picLocks noChangeAspect="1"/>
          </p:cNvPicPr>
          <p:nvPr/>
        </p:nvPicPr>
        <p:blipFill>
          <a:blip r:embed="rId2"/>
          <a:stretch>
            <a:fillRect/>
          </a:stretch>
        </p:blipFill>
        <p:spPr>
          <a:xfrm>
            <a:off x="342673" y="2648646"/>
            <a:ext cx="3244587" cy="3342906"/>
          </a:xfrm>
          <a:prstGeom prst="rect">
            <a:avLst/>
          </a:prstGeom>
        </p:spPr>
      </p:pic>
      <p:sp>
        <p:nvSpPr>
          <p:cNvPr id="6" name="矢印: 右 5">
            <a:extLst>
              <a:ext uri="{FF2B5EF4-FFF2-40B4-BE49-F238E27FC236}">
                <a16:creationId xmlns:a16="http://schemas.microsoft.com/office/drawing/2014/main" id="{F2775FED-D311-6E13-2D3B-7DBC1EE87D9C}"/>
              </a:ext>
            </a:extLst>
          </p:cNvPr>
          <p:cNvSpPr/>
          <p:nvPr/>
        </p:nvSpPr>
        <p:spPr>
          <a:xfrm>
            <a:off x="3970086" y="4009130"/>
            <a:ext cx="352577" cy="694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431B671E-0355-3A01-4628-CE25CAA929EA}"/>
              </a:ext>
            </a:extLst>
          </p:cNvPr>
          <p:cNvPicPr>
            <a:picLocks noChangeAspect="1"/>
          </p:cNvPicPr>
          <p:nvPr/>
        </p:nvPicPr>
        <p:blipFill>
          <a:blip r:embed="rId3"/>
          <a:stretch>
            <a:fillRect/>
          </a:stretch>
        </p:blipFill>
        <p:spPr>
          <a:xfrm>
            <a:off x="4572000" y="2608418"/>
            <a:ext cx="3136456" cy="3230207"/>
          </a:xfrm>
          <a:prstGeom prst="rect">
            <a:avLst/>
          </a:prstGeom>
        </p:spPr>
      </p:pic>
    </p:spTree>
    <p:extLst>
      <p:ext uri="{BB962C8B-B14F-4D97-AF65-F5344CB8AC3E}">
        <p14:creationId xmlns:p14="http://schemas.microsoft.com/office/powerpoint/2010/main" val="2537895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801" y="175028"/>
            <a:ext cx="8741252" cy="469865"/>
          </a:xfrm>
        </p:spPr>
        <p:txBody>
          <a:bodyPr>
            <a:noAutofit/>
          </a:bodyPr>
          <a:lstStyle/>
          <a:p>
            <a:r>
              <a:rPr lang="zh-TW" altLang="en-US" dirty="0"/>
              <a:t>視覚情報処理</a:t>
            </a:r>
            <a:r>
              <a:rPr lang="ja-JP" altLang="en-US" dirty="0"/>
              <a:t>： </a:t>
            </a:r>
            <a:r>
              <a:rPr kumimoji="1" lang="ja-JP" altLang="en-US" dirty="0"/>
              <a:t>オブジェクトの発見・検知</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1727912" y="552403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正方形/長方形 8"/>
          <p:cNvSpPr/>
          <p:nvPr/>
        </p:nvSpPr>
        <p:spPr>
          <a:xfrm>
            <a:off x="4756710" y="5594239"/>
            <a:ext cx="4185761"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メイリオ" panose="020B0604030504040204" pitchFamily="50" charset="-128"/>
                <a:cs typeface="+mn-cs"/>
              </a:rPr>
              <a:t>DeepLabv3</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を使用</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p>
        </p:txBody>
      </p:sp>
      <p:pic>
        <p:nvPicPr>
          <p:cNvPr id="1026" name="Picture 2" descr="2.png">
            <a:extLst>
              <a:ext uri="{FF2B5EF4-FFF2-40B4-BE49-F238E27FC236}">
                <a16:creationId xmlns:a16="http://schemas.microsoft.com/office/drawing/2014/main" id="{E92603C5-7D78-49B6-8DD0-888999C70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 y="2993046"/>
            <a:ext cx="4547160" cy="2268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94.png">
            <a:extLst>
              <a:ext uri="{FF2B5EF4-FFF2-40B4-BE49-F238E27FC236}">
                <a16:creationId xmlns:a16="http://schemas.microsoft.com/office/drawing/2014/main" id="{FD6C3C52-D0C7-42A4-9473-C436C2253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2582" y="2944199"/>
            <a:ext cx="4731418" cy="2352566"/>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5">
            <a:extLst>
              <a:ext uri="{FF2B5EF4-FFF2-40B4-BE49-F238E27FC236}">
                <a16:creationId xmlns:a16="http://schemas.microsoft.com/office/drawing/2014/main" id="{10BE6864-3546-3F4E-DDB1-C46231686F43}"/>
              </a:ext>
            </a:extLst>
          </p:cNvPr>
          <p:cNvSpPr>
            <a:spLocks noGrp="1"/>
          </p:cNvSpPr>
          <p:nvPr>
            <p:ph idx="1"/>
          </p:nvPr>
        </p:nvSpPr>
        <p:spPr/>
        <p:txBody>
          <a:bodyPr>
            <a:normAutofit/>
          </a:bodyPr>
          <a:lstStyle/>
          <a:p>
            <a:pPr marL="0" indent="0">
              <a:buNone/>
            </a:pPr>
            <a:r>
              <a:rPr lang="ja-JP" altLang="en-US" sz="2400" b="1" dirty="0"/>
              <a:t>画像の中のオブジェクト</a:t>
            </a:r>
            <a:r>
              <a:rPr lang="ja-JP" altLang="en-US" sz="2400" dirty="0"/>
              <a:t>（人，自転車，車など）を，</a:t>
            </a:r>
            <a:r>
              <a:rPr lang="en-US" altLang="ja-JP" sz="2400" dirty="0"/>
              <a:t>AI </a:t>
            </a:r>
            <a:r>
              <a:rPr lang="ja-JP" altLang="en-US" sz="2400" dirty="0"/>
              <a:t>が</a:t>
            </a:r>
            <a:r>
              <a:rPr lang="ja-JP" altLang="en-US" sz="2400" b="1" dirty="0"/>
              <a:t>発見・検知</a:t>
            </a:r>
            <a:r>
              <a:rPr lang="ja-JP" altLang="en-US" sz="2400" dirty="0"/>
              <a:t>する．</a:t>
            </a:r>
            <a:endParaRPr lang="en-US" altLang="ja-JP" sz="2400" dirty="0"/>
          </a:p>
          <a:p>
            <a:pPr marL="0" indent="0">
              <a:buNone/>
            </a:pPr>
            <a:r>
              <a:rPr lang="ja-JP" altLang="en-US" sz="2400" dirty="0"/>
              <a:t>（例）</a:t>
            </a:r>
            <a:r>
              <a:rPr lang="en-US" altLang="ja-JP" sz="2400" dirty="0"/>
              <a:t>DeepLabv3+</a:t>
            </a:r>
            <a:r>
              <a:rPr lang="ja-JP" altLang="en-US" sz="2400" dirty="0"/>
              <a:t>を使用した例では，街路の画像から人，自転車，車，道路，建物等を色分けして検出．</a:t>
            </a:r>
          </a:p>
        </p:txBody>
      </p:sp>
    </p:spTree>
    <p:extLst>
      <p:ext uri="{BB962C8B-B14F-4D97-AF65-F5344CB8AC3E}">
        <p14:creationId xmlns:p14="http://schemas.microsoft.com/office/powerpoint/2010/main" val="3844935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089EEE-7E7A-49C2-AE7E-BDB5B1EE2072}"/>
              </a:ext>
            </a:extLst>
          </p:cNvPr>
          <p:cNvSpPr>
            <a:spLocks noGrp="1"/>
          </p:cNvSpPr>
          <p:nvPr>
            <p:ph type="title"/>
          </p:nvPr>
        </p:nvSpPr>
        <p:spPr/>
        <p:txBody>
          <a:bodyPr>
            <a:normAutofit fontScale="90000"/>
          </a:bodyPr>
          <a:lstStyle/>
          <a:p>
            <a:r>
              <a:rPr lang="zh-TW" altLang="en-US" dirty="0"/>
              <a:t>視覚情報処理</a:t>
            </a:r>
            <a:r>
              <a:rPr lang="ja-JP" altLang="en-US" dirty="0"/>
              <a:t>：顔検知</a:t>
            </a:r>
            <a:endParaRPr kumimoji="1" lang="ja-JP" altLang="en-US" dirty="0"/>
          </a:p>
        </p:txBody>
      </p:sp>
      <p:sp>
        <p:nvSpPr>
          <p:cNvPr id="4" name="スライド番号プレースホルダー 3">
            <a:extLst>
              <a:ext uri="{FF2B5EF4-FFF2-40B4-BE49-F238E27FC236}">
                <a16:creationId xmlns:a16="http://schemas.microsoft.com/office/drawing/2014/main" id="{EC51C32A-4331-4045-8745-AD72170916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5A2278E-F9FF-46E8-BC61-580EBDC2A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8877" y="2467053"/>
            <a:ext cx="4150876" cy="3826589"/>
          </a:xfrm>
          <a:prstGeom prst="rect">
            <a:avLst/>
          </a:prstGeom>
        </p:spPr>
      </p:pic>
      <p:pic>
        <p:nvPicPr>
          <p:cNvPr id="6" name="図 5">
            <a:extLst>
              <a:ext uri="{FF2B5EF4-FFF2-40B4-BE49-F238E27FC236}">
                <a16:creationId xmlns:a16="http://schemas.microsoft.com/office/drawing/2014/main" id="{0A416944-ADDF-46A8-BE3C-0F9B4AA3E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78" y="2467054"/>
            <a:ext cx="4231562" cy="3826589"/>
          </a:xfrm>
          <a:prstGeom prst="rect">
            <a:avLst/>
          </a:prstGeom>
        </p:spPr>
      </p:pic>
      <p:sp>
        <p:nvSpPr>
          <p:cNvPr id="9" name="矢印: 右 8">
            <a:extLst>
              <a:ext uri="{FF2B5EF4-FFF2-40B4-BE49-F238E27FC236}">
                <a16:creationId xmlns:a16="http://schemas.microsoft.com/office/drawing/2014/main" id="{69B80879-38C1-E143-0BD5-B70095BB3972}"/>
              </a:ext>
            </a:extLst>
          </p:cNvPr>
          <p:cNvSpPr/>
          <p:nvPr/>
        </p:nvSpPr>
        <p:spPr>
          <a:xfrm>
            <a:off x="4480170" y="4123430"/>
            <a:ext cx="352577" cy="694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コンテンツ プレースホルダー 5">
            <a:extLst>
              <a:ext uri="{FF2B5EF4-FFF2-40B4-BE49-F238E27FC236}">
                <a16:creationId xmlns:a16="http://schemas.microsoft.com/office/drawing/2014/main" id="{9B6827D0-474B-1508-83B2-33BF863B6D9B}"/>
              </a:ext>
            </a:extLst>
          </p:cNvPr>
          <p:cNvSpPr>
            <a:spLocks noGrp="1"/>
          </p:cNvSpPr>
          <p:nvPr>
            <p:ph idx="1"/>
          </p:nvPr>
        </p:nvSpPr>
        <p:spPr>
          <a:xfrm>
            <a:off x="321845" y="846253"/>
            <a:ext cx="8461208" cy="5333166"/>
          </a:xfrm>
        </p:spPr>
        <p:txBody>
          <a:bodyPr>
            <a:normAutofit/>
          </a:bodyPr>
          <a:lstStyle/>
          <a:p>
            <a:pPr marL="0" indent="0">
              <a:buNone/>
            </a:pPr>
            <a:r>
              <a:rPr lang="ja-JP" altLang="en-US" sz="2400" dirty="0"/>
              <a:t>画像中の</a:t>
            </a:r>
            <a:r>
              <a:rPr lang="ja-JP" altLang="en-US" sz="2400" b="1" dirty="0"/>
              <a:t>顔の位置</a:t>
            </a:r>
            <a:r>
              <a:rPr lang="ja-JP" altLang="en-US" sz="2400" dirty="0"/>
              <a:t>と</a:t>
            </a:r>
            <a:r>
              <a:rPr lang="ja-JP" altLang="en-US" sz="2400" b="1" dirty="0"/>
              <a:t>大きさの情報</a:t>
            </a:r>
            <a:r>
              <a:rPr lang="ja-JP" altLang="en-US" sz="2400" dirty="0"/>
              <a:t>を読み取る技術．</a:t>
            </a:r>
            <a:endParaRPr lang="en-US" altLang="ja-JP" sz="2400" dirty="0"/>
          </a:p>
          <a:p>
            <a:pPr marL="0" indent="0">
              <a:buNone/>
            </a:pPr>
            <a:r>
              <a:rPr lang="ja-JP" altLang="en-US" sz="2400" dirty="0"/>
              <a:t>集合写真のような複数人が写る画像からも，各人の顔を矩形で囲んで検出できる．</a:t>
            </a:r>
          </a:p>
        </p:txBody>
      </p:sp>
    </p:spTree>
    <p:extLst>
      <p:ext uri="{BB962C8B-B14F-4D97-AF65-F5344CB8AC3E}">
        <p14:creationId xmlns:p14="http://schemas.microsoft.com/office/powerpoint/2010/main" val="2998356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7CBF2D-60CB-1896-1698-811FC041B0C8}"/>
              </a:ext>
            </a:extLst>
          </p:cNvPr>
          <p:cNvSpPr>
            <a:spLocks noGrp="1"/>
          </p:cNvSpPr>
          <p:nvPr>
            <p:ph type="title"/>
          </p:nvPr>
        </p:nvSpPr>
        <p:spPr/>
        <p:txBody>
          <a:bodyPr>
            <a:normAutofit fontScale="90000"/>
          </a:bodyPr>
          <a:lstStyle/>
          <a:p>
            <a:r>
              <a:rPr lang="zh-TW" altLang="en-US" dirty="0"/>
              <a:t>視覚情報処理</a:t>
            </a:r>
            <a:r>
              <a:rPr lang="ja-JP" altLang="en-US" dirty="0"/>
              <a:t>：顔識別（顔からの人物特定）</a:t>
            </a:r>
            <a:endParaRPr kumimoji="1" lang="ja-JP" altLang="en-US" dirty="0"/>
          </a:p>
        </p:txBody>
      </p:sp>
      <p:sp>
        <p:nvSpPr>
          <p:cNvPr id="3" name="コンテンツ プレースホルダー 2">
            <a:extLst>
              <a:ext uri="{FF2B5EF4-FFF2-40B4-BE49-F238E27FC236}">
                <a16:creationId xmlns:a16="http://schemas.microsoft.com/office/drawing/2014/main" id="{4574DD12-F814-8857-5633-2DBDDD6604FF}"/>
              </a:ext>
            </a:extLst>
          </p:cNvPr>
          <p:cNvSpPr>
            <a:spLocks noGrp="1"/>
          </p:cNvSpPr>
          <p:nvPr>
            <p:ph idx="1"/>
          </p:nvPr>
        </p:nvSpPr>
        <p:spPr/>
        <p:txBody>
          <a:bodyPr>
            <a:normAutofit/>
          </a:bodyPr>
          <a:lstStyle/>
          <a:p>
            <a:pPr marL="0" indent="0">
              <a:buNone/>
            </a:pPr>
            <a:r>
              <a:rPr lang="ja-JP" altLang="en-US" sz="2400" b="1" dirty="0"/>
              <a:t>あらかじめ登録された顔データ</a:t>
            </a:r>
            <a:r>
              <a:rPr lang="ja-JP" altLang="en-US" sz="2400" dirty="0"/>
              <a:t>との</a:t>
            </a:r>
            <a:r>
              <a:rPr lang="ja-JP" altLang="en-US" sz="2400" b="1" dirty="0"/>
              <a:t>距離（類似度）</a:t>
            </a:r>
            <a:r>
              <a:rPr lang="ja-JP" altLang="en-US" sz="2400" dirty="0"/>
              <a:t>を</a:t>
            </a:r>
            <a:r>
              <a:rPr lang="ja-JP" altLang="en-US" sz="2400" b="1" dirty="0"/>
              <a:t>計算</a:t>
            </a:r>
            <a:r>
              <a:rPr lang="ja-JP" altLang="en-US" sz="2400" dirty="0"/>
              <a:t>し，</a:t>
            </a:r>
            <a:r>
              <a:rPr lang="ja-JP" altLang="en-US" sz="2400" b="1" dirty="0"/>
              <a:t>最も距離が近い人物を特定</a:t>
            </a:r>
            <a:r>
              <a:rPr lang="ja-JP" altLang="en-US" sz="2400" dirty="0"/>
              <a:t>する技術．</a:t>
            </a:r>
            <a:endParaRPr lang="en-US" altLang="ja-JP" sz="2400" dirty="0"/>
          </a:p>
          <a:p>
            <a:pPr marL="0" indent="0">
              <a:buNone/>
            </a:pPr>
            <a:r>
              <a:rPr lang="ja-JP" altLang="en-US" sz="2400" dirty="0"/>
              <a:t>（例）入力画像に対して各人物との距離を算出し，最小距離の人物名（</a:t>
            </a:r>
            <a:r>
              <a:rPr lang="en-US" altLang="ja-JP" sz="2400" dirty="0" err="1"/>
              <a:t>younes</a:t>
            </a:r>
            <a:r>
              <a:rPr lang="en-US" altLang="ja-JP" sz="2400" dirty="0"/>
              <a:t>, distance 0.309...</a:t>
            </a:r>
            <a:r>
              <a:rPr lang="ja-JP" altLang="en-US" sz="2400" dirty="0"/>
              <a:t>）を出力する．</a:t>
            </a:r>
            <a:endParaRPr kumimoji="1" lang="ja-JP" altLang="en-US" sz="2400" dirty="0"/>
          </a:p>
        </p:txBody>
      </p:sp>
      <p:sp>
        <p:nvSpPr>
          <p:cNvPr id="4" name="スライド番号プレースホルダー 3">
            <a:extLst>
              <a:ext uri="{FF2B5EF4-FFF2-40B4-BE49-F238E27FC236}">
                <a16:creationId xmlns:a16="http://schemas.microsoft.com/office/drawing/2014/main" id="{8157B652-ADF8-2E40-DDDD-920130B574CF}"/>
              </a:ext>
            </a:extLst>
          </p:cNvPr>
          <p:cNvSpPr>
            <a:spLocks noGrp="1"/>
          </p:cNvSpPr>
          <p:nvPr>
            <p:ph type="sldNum" sz="quarter" idx="12"/>
          </p:nvPr>
        </p:nvSpPr>
        <p:spPr/>
        <p:txBody>
          <a:bodyPr/>
          <a:lstStyle/>
          <a:p>
            <a:fld id="{E205D82C-95A1-431E-8E38-AA614A14CDCF}" type="slidenum">
              <a:rPr kumimoji="1" lang="ja-JP" altLang="en-US" smtClean="0"/>
              <a:t>27</a:t>
            </a:fld>
            <a:endParaRPr kumimoji="1" lang="ja-JP" altLang="en-US"/>
          </a:p>
        </p:txBody>
      </p:sp>
      <p:pic>
        <p:nvPicPr>
          <p:cNvPr id="16" name="コンテンツ プレースホルダー 4">
            <a:extLst>
              <a:ext uri="{FF2B5EF4-FFF2-40B4-BE49-F238E27FC236}">
                <a16:creationId xmlns:a16="http://schemas.microsoft.com/office/drawing/2014/main" id="{8D4103F7-2EB0-428A-B517-0FFEF612FE2B}"/>
              </a:ext>
            </a:extLst>
          </p:cNvPr>
          <p:cNvPicPr>
            <a:picLocks noChangeAspect="1"/>
          </p:cNvPicPr>
          <p:nvPr/>
        </p:nvPicPr>
        <p:blipFill>
          <a:blip r:embed="rId2"/>
          <a:stretch>
            <a:fillRect/>
          </a:stretch>
        </p:blipFill>
        <p:spPr>
          <a:xfrm>
            <a:off x="530158" y="3066295"/>
            <a:ext cx="2438989" cy="2486121"/>
          </a:xfrm>
          <a:prstGeom prst="rect">
            <a:avLst/>
          </a:prstGeom>
        </p:spPr>
      </p:pic>
      <p:sp>
        <p:nvSpPr>
          <p:cNvPr id="17" name="矢印: 右 16">
            <a:extLst>
              <a:ext uri="{FF2B5EF4-FFF2-40B4-BE49-F238E27FC236}">
                <a16:creationId xmlns:a16="http://schemas.microsoft.com/office/drawing/2014/main" id="{178BCBCC-7891-463C-82DA-FA206A8BECA7}"/>
              </a:ext>
            </a:extLst>
          </p:cNvPr>
          <p:cNvSpPr/>
          <p:nvPr/>
        </p:nvSpPr>
        <p:spPr>
          <a:xfrm>
            <a:off x="3133365" y="4049692"/>
            <a:ext cx="451413" cy="636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8" name="図 17">
            <a:extLst>
              <a:ext uri="{FF2B5EF4-FFF2-40B4-BE49-F238E27FC236}">
                <a16:creationId xmlns:a16="http://schemas.microsoft.com/office/drawing/2014/main" id="{AF677051-190F-4EFE-8ED4-DD056E30CC07}"/>
              </a:ext>
            </a:extLst>
          </p:cNvPr>
          <p:cNvPicPr>
            <a:picLocks noChangeAspect="1"/>
          </p:cNvPicPr>
          <p:nvPr/>
        </p:nvPicPr>
        <p:blipFill>
          <a:blip r:embed="rId3"/>
          <a:stretch>
            <a:fillRect/>
          </a:stretch>
        </p:blipFill>
        <p:spPr>
          <a:xfrm>
            <a:off x="3748996" y="3066295"/>
            <a:ext cx="4956735" cy="2745643"/>
          </a:xfrm>
          <a:prstGeom prst="rect">
            <a:avLst/>
          </a:prstGeom>
        </p:spPr>
      </p:pic>
      <p:sp>
        <p:nvSpPr>
          <p:cNvPr id="19" name="テキスト ボックス 18">
            <a:extLst>
              <a:ext uri="{FF2B5EF4-FFF2-40B4-BE49-F238E27FC236}">
                <a16:creationId xmlns:a16="http://schemas.microsoft.com/office/drawing/2014/main" id="{56BF83F6-E66E-4799-94AB-93642984DF84}"/>
              </a:ext>
            </a:extLst>
          </p:cNvPr>
          <p:cNvSpPr txBox="1"/>
          <p:nvPr/>
        </p:nvSpPr>
        <p:spPr>
          <a:xfrm>
            <a:off x="5692093" y="5991346"/>
            <a:ext cx="20573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younes</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71709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DC8213-C0D1-4331-B777-1937A5F4FF68}"/>
              </a:ext>
            </a:extLst>
          </p:cNvPr>
          <p:cNvSpPr>
            <a:spLocks noGrp="1"/>
          </p:cNvSpPr>
          <p:nvPr>
            <p:ph type="title"/>
          </p:nvPr>
        </p:nvSpPr>
        <p:spPr/>
        <p:txBody>
          <a:bodyPr>
            <a:normAutofit fontScale="90000"/>
          </a:bodyPr>
          <a:lstStyle/>
          <a:p>
            <a:r>
              <a:rPr kumimoji="1" lang="ja-JP" altLang="en-US" dirty="0"/>
              <a:t>視覚情報処理：</a:t>
            </a:r>
            <a:r>
              <a:rPr lang="ja-JP" altLang="en-US" dirty="0"/>
              <a:t>顔のキーポイント検出</a:t>
            </a:r>
            <a:endParaRPr kumimoji="1" lang="ja-JP" altLang="en-US" dirty="0"/>
          </a:p>
        </p:txBody>
      </p:sp>
      <p:sp>
        <p:nvSpPr>
          <p:cNvPr id="4" name="スライド番号プレースホルダー 3">
            <a:extLst>
              <a:ext uri="{FF2B5EF4-FFF2-40B4-BE49-F238E27FC236}">
                <a16:creationId xmlns:a16="http://schemas.microsoft.com/office/drawing/2014/main" id="{E1B3E637-264F-45A9-964B-047D4655BFE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2AF592B4-A31A-45A9-927B-7D9ED4CBCF35}"/>
              </a:ext>
            </a:extLst>
          </p:cNvPr>
          <p:cNvPicPr>
            <a:picLocks noChangeAspect="1"/>
          </p:cNvPicPr>
          <p:nvPr/>
        </p:nvPicPr>
        <p:blipFill>
          <a:blip r:embed="rId2"/>
          <a:stretch>
            <a:fillRect/>
          </a:stretch>
        </p:blipFill>
        <p:spPr>
          <a:xfrm>
            <a:off x="4777539" y="2716203"/>
            <a:ext cx="4360087" cy="2941467"/>
          </a:xfrm>
          <a:prstGeom prst="rect">
            <a:avLst/>
          </a:prstGeom>
        </p:spPr>
      </p:pic>
      <p:sp>
        <p:nvSpPr>
          <p:cNvPr id="8" name="テキスト ボックス 7">
            <a:extLst>
              <a:ext uri="{FF2B5EF4-FFF2-40B4-BE49-F238E27FC236}">
                <a16:creationId xmlns:a16="http://schemas.microsoft.com/office/drawing/2014/main" id="{F11D8C4C-4B8B-402E-8CD1-AAB3877C96F5}"/>
              </a:ext>
            </a:extLst>
          </p:cNvPr>
          <p:cNvSpPr txBox="1"/>
          <p:nvPr/>
        </p:nvSpPr>
        <p:spPr>
          <a:xfrm>
            <a:off x="5289675" y="5657671"/>
            <a:ext cx="285315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キーポイントを手掛かりに，眼鏡と髭をつける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6FDA3C44-F284-917D-6457-EF13FAC2F78E}"/>
              </a:ext>
            </a:extLst>
          </p:cNvPr>
          <p:cNvSpPr>
            <a:spLocks noGrp="1"/>
          </p:cNvSpPr>
          <p:nvPr>
            <p:ph idx="1"/>
          </p:nvPr>
        </p:nvSpPr>
        <p:spPr>
          <a:xfrm>
            <a:off x="321845" y="808153"/>
            <a:ext cx="8461208" cy="5333166"/>
          </a:xfrm>
        </p:spPr>
        <p:txBody>
          <a:bodyPr>
            <a:normAutofit/>
          </a:bodyPr>
          <a:lstStyle/>
          <a:p>
            <a:pPr marL="0" indent="0">
              <a:buNone/>
            </a:pPr>
            <a:r>
              <a:rPr lang="ja-JP" altLang="en-US" sz="2400" b="1" dirty="0"/>
              <a:t>目，鼻，口</a:t>
            </a:r>
            <a:r>
              <a:rPr lang="ja-JP" altLang="en-US" sz="2400" dirty="0"/>
              <a:t>などの</a:t>
            </a:r>
            <a:r>
              <a:rPr lang="ja-JP" altLang="en-US" sz="2400" b="1" dirty="0"/>
              <a:t>特徴点（キーポイント）</a:t>
            </a:r>
            <a:r>
              <a:rPr lang="ja-JP" altLang="en-US" sz="2400" dirty="0"/>
              <a:t>の位置を読み取る技術．手が顔を遮っている場合でも検出できる．</a:t>
            </a:r>
            <a:endParaRPr lang="en-US" altLang="ja-JP" sz="2400" dirty="0"/>
          </a:p>
          <a:p>
            <a:pPr marL="0" indent="0">
              <a:buNone/>
            </a:pPr>
            <a:r>
              <a:rPr lang="ja-JP" altLang="en-US" sz="2400" dirty="0"/>
              <a:t>（例）</a:t>
            </a:r>
            <a:r>
              <a:rPr lang="ja-JP" altLang="en-US" sz="2400" b="1" dirty="0"/>
              <a:t>キーポイントを手掛かりに眼鏡と髭をつける</a:t>
            </a:r>
            <a:r>
              <a:rPr lang="ja-JP" altLang="en-US" sz="2400" dirty="0"/>
              <a:t>（犬の顔でも同様の処理が可能）．</a:t>
            </a:r>
            <a:endParaRPr kumimoji="1" lang="ja-JP" altLang="en-US" sz="2400" dirty="0"/>
          </a:p>
        </p:txBody>
      </p:sp>
      <p:pic>
        <p:nvPicPr>
          <p:cNvPr id="9" name="図 8">
            <a:extLst>
              <a:ext uri="{FF2B5EF4-FFF2-40B4-BE49-F238E27FC236}">
                <a16:creationId xmlns:a16="http://schemas.microsoft.com/office/drawing/2014/main" id="{6FA1A1FE-29E1-5F13-285E-6DD6DA34F7CD}"/>
              </a:ext>
            </a:extLst>
          </p:cNvPr>
          <p:cNvPicPr>
            <a:picLocks noChangeAspect="1"/>
          </p:cNvPicPr>
          <p:nvPr/>
        </p:nvPicPr>
        <p:blipFill>
          <a:blip r:embed="rId3"/>
          <a:stretch>
            <a:fillRect/>
          </a:stretch>
        </p:blipFill>
        <p:spPr>
          <a:xfrm>
            <a:off x="78124" y="2620954"/>
            <a:ext cx="4571332" cy="3187021"/>
          </a:xfrm>
          <a:prstGeom prst="rect">
            <a:avLst/>
          </a:prstGeom>
        </p:spPr>
      </p:pic>
      <p:sp>
        <p:nvSpPr>
          <p:cNvPr id="10" name="正方形/長方形 9">
            <a:extLst>
              <a:ext uri="{FF2B5EF4-FFF2-40B4-BE49-F238E27FC236}">
                <a16:creationId xmlns:a16="http://schemas.microsoft.com/office/drawing/2014/main" id="{F53F11FE-11C7-12AE-34E7-64A2B68D50B5}"/>
              </a:ext>
            </a:extLst>
          </p:cNvPr>
          <p:cNvSpPr/>
          <p:nvPr/>
        </p:nvSpPr>
        <p:spPr>
          <a:xfrm>
            <a:off x="386239" y="5940852"/>
            <a:ext cx="4185761"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mn-ea"/>
                <a:cs typeface="+mn-cs"/>
              </a:rPr>
              <a:t>顔のキーポイント（目、鼻、</a:t>
            </a:r>
            <a:endParaRPr kumimoji="0" lang="en-US" altLang="ja-JP" sz="24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mn-ea"/>
                <a:cs typeface="+mn-cs"/>
              </a:rPr>
              <a:t>口など）の読み取り</a:t>
            </a:r>
            <a:endParaRPr kumimoji="0" lang="en-US" altLang="ja-JP" sz="2400" b="0" i="0" u="none" strike="noStrike" kern="1200" cap="none" spc="0" normalizeH="0" baseline="0" noProof="0" dirty="0">
              <a:ln>
                <a:noFill/>
              </a:ln>
              <a:solidFill>
                <a:prstClr val="black"/>
              </a:solidFill>
              <a:effectLst/>
              <a:uLnTx/>
              <a:uFillTx/>
              <a:latin typeface="+mn-ea"/>
              <a:cs typeface="+mn-cs"/>
            </a:endParaRPr>
          </a:p>
        </p:txBody>
      </p:sp>
    </p:spTree>
    <p:extLst>
      <p:ext uri="{BB962C8B-B14F-4D97-AF65-F5344CB8AC3E}">
        <p14:creationId xmlns:p14="http://schemas.microsoft.com/office/powerpoint/2010/main" val="3574929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9DC26-18F1-B411-51F7-6DEA54B7375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575E711-4BD4-06BD-048F-06E9DBA59036}"/>
              </a:ext>
            </a:extLst>
          </p:cNvPr>
          <p:cNvSpPr>
            <a:spLocks noGrp="1"/>
          </p:cNvSpPr>
          <p:nvPr>
            <p:ph type="title"/>
          </p:nvPr>
        </p:nvSpPr>
        <p:spPr/>
        <p:txBody>
          <a:bodyPr>
            <a:normAutofit fontScale="90000"/>
          </a:bodyPr>
          <a:lstStyle/>
          <a:p>
            <a:r>
              <a:rPr kumimoji="1" lang="ja-JP" altLang="en-US" dirty="0"/>
              <a:t>視覚情報処理：</a:t>
            </a:r>
            <a:r>
              <a:rPr lang="ja-JP" altLang="en-US" dirty="0"/>
              <a:t>目の動きの読み取り</a:t>
            </a:r>
            <a:endParaRPr kumimoji="1" lang="ja-JP" altLang="en-US" dirty="0"/>
          </a:p>
        </p:txBody>
      </p:sp>
      <p:sp>
        <p:nvSpPr>
          <p:cNvPr id="4" name="スライド番号プレースホルダー 3">
            <a:extLst>
              <a:ext uri="{FF2B5EF4-FFF2-40B4-BE49-F238E27FC236}">
                <a16:creationId xmlns:a16="http://schemas.microsoft.com/office/drawing/2014/main" id="{F9FADCAB-ACC8-E352-3460-44489A2BAF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コンテンツ プレースホルダー 2">
            <a:extLst>
              <a:ext uri="{FF2B5EF4-FFF2-40B4-BE49-F238E27FC236}">
                <a16:creationId xmlns:a16="http://schemas.microsoft.com/office/drawing/2014/main" id="{B3563D82-4424-D1FB-1131-D4C30A66DB6D}"/>
              </a:ext>
            </a:extLst>
          </p:cNvPr>
          <p:cNvSpPr>
            <a:spLocks noGrp="1"/>
          </p:cNvSpPr>
          <p:nvPr>
            <p:ph idx="1"/>
          </p:nvPr>
        </p:nvSpPr>
        <p:spPr>
          <a:xfrm>
            <a:off x="321845" y="808153"/>
            <a:ext cx="8461208" cy="5333166"/>
          </a:xfrm>
        </p:spPr>
        <p:txBody>
          <a:bodyPr>
            <a:normAutofit/>
          </a:bodyPr>
          <a:lstStyle/>
          <a:p>
            <a:pPr marL="0" indent="0">
              <a:buNone/>
            </a:pPr>
            <a:r>
              <a:rPr lang="ja-JP" altLang="en-US" sz="2400" b="1" dirty="0"/>
              <a:t>瞳孔の位置と動きを追跡</a:t>
            </a:r>
            <a:r>
              <a:rPr lang="ja-JP" altLang="en-US" sz="2400" dirty="0"/>
              <a:t>する技術．</a:t>
            </a:r>
            <a:endParaRPr kumimoji="1" lang="ja-JP" altLang="en-US" sz="2400" dirty="0"/>
          </a:p>
        </p:txBody>
      </p:sp>
      <p:sp>
        <p:nvSpPr>
          <p:cNvPr id="5" name="正方形/長方形 4">
            <a:extLst>
              <a:ext uri="{FF2B5EF4-FFF2-40B4-BE49-F238E27FC236}">
                <a16:creationId xmlns:a16="http://schemas.microsoft.com/office/drawing/2014/main" id="{C38B3ADB-3510-4CA9-A23F-81197AEC76D3}"/>
              </a:ext>
            </a:extLst>
          </p:cNvPr>
          <p:cNvSpPr/>
          <p:nvPr/>
        </p:nvSpPr>
        <p:spPr>
          <a:xfrm>
            <a:off x="1407646" y="6396335"/>
            <a:ext cx="6506125"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目の動きの読み取り（</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Pupil Tracker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7" name="図 6">
            <a:extLst>
              <a:ext uri="{FF2B5EF4-FFF2-40B4-BE49-F238E27FC236}">
                <a16:creationId xmlns:a16="http://schemas.microsoft.com/office/drawing/2014/main" id="{241CC85F-297B-4777-B55A-11DDFC1B4621}"/>
              </a:ext>
            </a:extLst>
          </p:cNvPr>
          <p:cNvPicPr>
            <a:picLocks noChangeAspect="1"/>
          </p:cNvPicPr>
          <p:nvPr/>
        </p:nvPicPr>
        <p:blipFill>
          <a:blip r:embed="rId2"/>
          <a:stretch>
            <a:fillRect/>
          </a:stretch>
        </p:blipFill>
        <p:spPr>
          <a:xfrm>
            <a:off x="953221" y="1269732"/>
            <a:ext cx="7237558" cy="5126603"/>
          </a:xfrm>
          <a:prstGeom prst="rect">
            <a:avLst/>
          </a:prstGeom>
        </p:spPr>
      </p:pic>
    </p:spTree>
    <p:extLst>
      <p:ext uri="{BB962C8B-B14F-4D97-AF65-F5344CB8AC3E}">
        <p14:creationId xmlns:p14="http://schemas.microsoft.com/office/powerpoint/2010/main" val="4164309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6E59A1-4D41-E7AE-514C-46C803400B27}"/>
              </a:ext>
            </a:extLst>
          </p:cNvPr>
          <p:cNvSpPr>
            <a:spLocks noGrp="1"/>
          </p:cNvSpPr>
          <p:nvPr>
            <p:ph type="title"/>
          </p:nvPr>
        </p:nvSpPr>
        <p:spPr/>
        <p:txBody>
          <a:bodyPr>
            <a:normAutofit fontScale="90000"/>
          </a:bodyPr>
          <a:lstStyle/>
          <a:p>
            <a:r>
              <a:rPr lang="ja-JP" altLang="en-US" dirty="0"/>
              <a:t>人工知能 </a:t>
            </a:r>
            <a:r>
              <a:rPr lang="en-US" altLang="ja-JP" dirty="0"/>
              <a:t>15</a:t>
            </a:r>
            <a:r>
              <a:rPr lang="ja-JP" altLang="en-US" dirty="0"/>
              <a:t>回の講義</a:t>
            </a:r>
            <a:endParaRPr kumimoji="1" lang="ja-JP" altLang="en-US" dirty="0"/>
          </a:p>
        </p:txBody>
      </p:sp>
      <p:sp>
        <p:nvSpPr>
          <p:cNvPr id="3" name="コンテンツ プレースホルダー 2">
            <a:extLst>
              <a:ext uri="{FF2B5EF4-FFF2-40B4-BE49-F238E27FC236}">
                <a16:creationId xmlns:a16="http://schemas.microsoft.com/office/drawing/2014/main" id="{28FB00DB-03DE-C49F-5AC4-6E51E61A5DE6}"/>
              </a:ext>
            </a:extLst>
          </p:cNvPr>
          <p:cNvSpPr>
            <a:spLocks noGrp="1"/>
          </p:cNvSpPr>
          <p:nvPr>
            <p:ph idx="1"/>
          </p:nvPr>
        </p:nvSpPr>
        <p:spPr>
          <a:xfrm>
            <a:off x="321845" y="846253"/>
            <a:ext cx="8461208" cy="2342115"/>
          </a:xfrm>
        </p:spPr>
        <p:txBody>
          <a:bodyPr>
            <a:normAutofit/>
          </a:bodyPr>
          <a:lstStyle/>
          <a:p>
            <a:pPr marL="0" indent="0">
              <a:buNone/>
            </a:pPr>
            <a:r>
              <a:rPr lang="ja-JP" altLang="en-US" sz="2000" b="1" u="sng" dirty="0"/>
              <a:t>この講義で身につくこと</a:t>
            </a:r>
            <a:endParaRPr lang="en-US" altLang="ja-JP" sz="2000" b="1" u="sng" dirty="0"/>
          </a:p>
          <a:p>
            <a:r>
              <a:rPr lang="en-US" altLang="ja-JP" sz="2000" dirty="0"/>
              <a:t>AI</a:t>
            </a:r>
            <a:r>
              <a:rPr lang="ja-JP" altLang="en-US" sz="2000" dirty="0"/>
              <a:t>の</a:t>
            </a:r>
            <a:r>
              <a:rPr lang="ja-JP" altLang="en-US" sz="2000" b="1" dirty="0"/>
              <a:t>全体像</a:t>
            </a:r>
            <a:r>
              <a:rPr lang="ja-JP" altLang="en-US" sz="2000" dirty="0"/>
              <a:t>を理解</a:t>
            </a:r>
            <a:endParaRPr lang="en-US" altLang="ja-JP" sz="2000" dirty="0"/>
          </a:p>
          <a:p>
            <a:r>
              <a:rPr lang="en-US" altLang="ja-JP" sz="2000" dirty="0"/>
              <a:t>AI</a:t>
            </a:r>
            <a:r>
              <a:rPr lang="ja-JP" altLang="en-US" sz="2000" dirty="0"/>
              <a:t>がデータからどのように規則性を見つけ出し， 未知のデータに対してどのように答えを導くのかという内部の</a:t>
            </a:r>
            <a:r>
              <a:rPr lang="ja-JP" altLang="en-US" sz="2000" b="1" dirty="0"/>
              <a:t>仕組み</a:t>
            </a:r>
            <a:endParaRPr lang="en-US" altLang="ja-JP" sz="2000" b="1" dirty="0"/>
          </a:p>
          <a:p>
            <a:r>
              <a:rPr lang="ja-JP" altLang="en-US" sz="2000" dirty="0"/>
              <a:t>ある課題に対して</a:t>
            </a:r>
            <a:r>
              <a:rPr lang="ja-JP" altLang="en-US" sz="2000" b="1" dirty="0"/>
              <a:t>どの</a:t>
            </a:r>
            <a:r>
              <a:rPr lang="en-US" altLang="ja-JP" sz="2000" b="1" dirty="0"/>
              <a:t>AI</a:t>
            </a:r>
            <a:r>
              <a:rPr lang="ja-JP" altLang="en-US" sz="2000" b="1" dirty="0"/>
              <a:t>技術をどのように適用すべきか</a:t>
            </a:r>
            <a:r>
              <a:rPr lang="ja-JP" altLang="en-US" sz="2000" dirty="0"/>
              <a:t>を自分で判断できる力を養う。</a:t>
            </a:r>
            <a:endParaRPr kumimoji="1" lang="ja-JP" altLang="en-US" sz="2000" dirty="0"/>
          </a:p>
        </p:txBody>
      </p:sp>
      <p:sp>
        <p:nvSpPr>
          <p:cNvPr id="4" name="スライド番号プレースホルダー 3">
            <a:extLst>
              <a:ext uri="{FF2B5EF4-FFF2-40B4-BE49-F238E27FC236}">
                <a16:creationId xmlns:a16="http://schemas.microsoft.com/office/drawing/2014/main" id="{98AB6F1A-4641-1CEC-D960-37D25F509F05}"/>
              </a:ext>
            </a:extLst>
          </p:cNvPr>
          <p:cNvSpPr>
            <a:spLocks noGrp="1"/>
          </p:cNvSpPr>
          <p:nvPr>
            <p:ph type="sldNum" sz="quarter" idx="12"/>
          </p:nvPr>
        </p:nvSpPr>
        <p:spPr/>
        <p:txBody>
          <a:bodyPr/>
          <a:lstStyle/>
          <a:p>
            <a:fld id="{E205D82C-95A1-431E-8E38-AA614A14CDCF}" type="slidenum">
              <a:rPr kumimoji="1" lang="ja-JP" altLang="en-US" smtClean="0"/>
              <a:t>3</a:t>
            </a:fld>
            <a:endParaRPr kumimoji="1" lang="ja-JP" altLang="en-US"/>
          </a:p>
        </p:txBody>
      </p:sp>
      <p:sp>
        <p:nvSpPr>
          <p:cNvPr id="5" name="テキスト ボックス 4">
            <a:extLst>
              <a:ext uri="{FF2B5EF4-FFF2-40B4-BE49-F238E27FC236}">
                <a16:creationId xmlns:a16="http://schemas.microsoft.com/office/drawing/2014/main" id="{F3EC7077-C101-FFBA-CF70-C984353EA892}"/>
              </a:ext>
            </a:extLst>
          </p:cNvPr>
          <p:cNvSpPr txBox="1"/>
          <p:nvPr/>
        </p:nvSpPr>
        <p:spPr>
          <a:xfrm>
            <a:off x="76201" y="3561178"/>
            <a:ext cx="3059030" cy="3170099"/>
          </a:xfrm>
          <a:prstGeom prst="rect">
            <a:avLst/>
          </a:prstGeom>
          <a:noFill/>
        </p:spPr>
        <p:txBody>
          <a:bodyPr wrap="square" rtlCol="0">
            <a:spAutoFit/>
          </a:bodyPr>
          <a:lstStyle/>
          <a:p>
            <a:pPr marL="342900" indent="-342900">
              <a:buAutoNum type="arabicPeriod"/>
            </a:pPr>
            <a:r>
              <a:rPr lang="ja-JP" altLang="en-US" sz="2000" b="1" dirty="0">
                <a:latin typeface="メイリオ" panose="020B0604030504040204" pitchFamily="50" charset="-128"/>
                <a:ea typeface="メイリオ" panose="020B0604030504040204" pitchFamily="50" charset="-128"/>
              </a:rPr>
              <a:t>実データと機械学習（第</a:t>
            </a:r>
            <a:r>
              <a:rPr lang="en-US" altLang="ja-JP" sz="2000" b="1" dirty="0">
                <a:latin typeface="メイリオ" panose="020B0604030504040204" pitchFamily="50" charset="-128"/>
                <a:ea typeface="メイリオ" panose="020B0604030504040204" pitchFamily="50" charset="-128"/>
              </a:rPr>
              <a:t>1</a:t>
            </a:r>
            <a:r>
              <a:rPr lang="ja-JP" altLang="en-US" sz="2000" b="1" dirty="0">
                <a:latin typeface="メイリオ" panose="020B0604030504040204" pitchFamily="50" charset="-128"/>
                <a:ea typeface="メイリオ" panose="020B0604030504040204" pitchFamily="50" charset="-128"/>
              </a:rPr>
              <a:t>回～第</a:t>
            </a:r>
            <a:r>
              <a:rPr lang="en-US" altLang="ja-JP" sz="2000" b="1" dirty="0">
                <a:latin typeface="メイリオ" panose="020B0604030504040204" pitchFamily="50" charset="-128"/>
                <a:ea typeface="メイリオ" panose="020B0604030504040204" pitchFamily="50" charset="-128"/>
              </a:rPr>
              <a:t>6</a:t>
            </a:r>
            <a:r>
              <a:rPr lang="ja-JP" altLang="en-US" sz="2000" b="1" dirty="0">
                <a:latin typeface="メイリオ" panose="020B0604030504040204" pitchFamily="50" charset="-128"/>
                <a:ea typeface="メイリオ" panose="020B0604030504040204" pitchFamily="50" charset="-128"/>
              </a:rPr>
              <a:t>回）</a:t>
            </a:r>
            <a:endParaRPr lang="en-US" altLang="ja-JP" sz="2000" b="1"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AI</a:t>
            </a:r>
            <a:r>
              <a:rPr lang="ja-JP" altLang="en-US" sz="2000" dirty="0">
                <a:latin typeface="メイリオ" panose="020B0604030504040204" pitchFamily="50" charset="-128"/>
                <a:ea typeface="メイリオ" panose="020B0604030504040204" pitchFamily="50" charset="-128"/>
              </a:rPr>
              <a:t>が社会でどのように使われているかを知る</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・ニューラルネットワーク（人間の脳の神経回路を模した計算手法）が データからどう学習するのか，その最適化や過学習への対処</a:t>
            </a:r>
            <a:endParaRPr kumimoji="1" lang="ja-JP" altLang="en-US" sz="20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4A042D6E-3AC2-E1D3-71AE-7863BDF7AD5E}"/>
              </a:ext>
            </a:extLst>
          </p:cNvPr>
          <p:cNvSpPr txBox="1"/>
          <p:nvPr/>
        </p:nvSpPr>
        <p:spPr>
          <a:xfrm>
            <a:off x="3122531" y="3545547"/>
            <a:ext cx="3059030" cy="1938992"/>
          </a:xfrm>
          <a:prstGeom prst="rect">
            <a:avLst/>
          </a:prstGeom>
          <a:noFill/>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２．画像・言語の最新技術（第</a:t>
            </a:r>
            <a:r>
              <a:rPr lang="en-US" altLang="ja-JP" sz="2000" b="1" dirty="0">
                <a:latin typeface="メイリオ" panose="020B0604030504040204" pitchFamily="50" charset="-128"/>
                <a:ea typeface="メイリオ" panose="020B0604030504040204" pitchFamily="50" charset="-128"/>
              </a:rPr>
              <a:t>7</a:t>
            </a:r>
            <a:r>
              <a:rPr lang="ja-JP" altLang="en-US" sz="2000" b="1" dirty="0">
                <a:latin typeface="メイリオ" panose="020B0604030504040204" pitchFamily="50" charset="-128"/>
                <a:ea typeface="メイリオ" panose="020B0604030504040204" pitchFamily="50" charset="-128"/>
              </a:rPr>
              <a:t>回～第</a:t>
            </a:r>
            <a:r>
              <a:rPr lang="en-US" altLang="ja-JP" sz="2000" b="1" dirty="0">
                <a:latin typeface="メイリオ" panose="020B0604030504040204" pitchFamily="50" charset="-128"/>
                <a:ea typeface="メイリオ" panose="020B0604030504040204" pitchFamily="50" charset="-128"/>
              </a:rPr>
              <a:t>10</a:t>
            </a:r>
            <a:r>
              <a:rPr lang="ja-JP" altLang="en-US" sz="2000" b="1" dirty="0">
                <a:latin typeface="メイリオ" panose="020B0604030504040204" pitchFamily="50" charset="-128"/>
                <a:ea typeface="メイリオ" panose="020B0604030504040204" pitchFamily="50" charset="-128"/>
              </a:rPr>
              <a:t>回） </a:t>
            </a:r>
            <a:r>
              <a:rPr lang="ja-JP" altLang="en-US" sz="2000" dirty="0">
                <a:latin typeface="メイリオ" panose="020B0604030504040204" pitchFamily="50" charset="-128"/>
                <a:ea typeface="メイリオ" panose="020B0604030504040204" pitchFamily="50" charset="-128"/>
              </a:rPr>
              <a:t>画像分類・物体検出・画像生成，自然言語（人間が日常的に使う言葉）を </a:t>
            </a:r>
            <a:r>
              <a:rPr lang="en-US" altLang="ja-JP" sz="2000" dirty="0">
                <a:latin typeface="メイリオ" panose="020B0604030504040204" pitchFamily="50" charset="-128"/>
                <a:ea typeface="メイリオ" panose="020B0604030504040204" pitchFamily="50" charset="-128"/>
              </a:rPr>
              <a:t>AI</a:t>
            </a:r>
            <a:r>
              <a:rPr lang="ja-JP" altLang="en-US" sz="2000" dirty="0">
                <a:latin typeface="メイリオ" panose="020B0604030504040204" pitchFamily="50" charset="-128"/>
                <a:ea typeface="メイリオ" panose="020B0604030504040204" pitchFamily="50" charset="-128"/>
              </a:rPr>
              <a:t>が扱う手法</a:t>
            </a:r>
            <a:endParaRPr kumimoji="1" lang="ja-JP" altLang="en-US" sz="24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2BC19E80-DDC2-20FA-A85A-186CA9CC91B9}"/>
              </a:ext>
            </a:extLst>
          </p:cNvPr>
          <p:cNvSpPr txBox="1"/>
          <p:nvPr/>
        </p:nvSpPr>
        <p:spPr>
          <a:xfrm>
            <a:off x="6181561" y="3569775"/>
            <a:ext cx="3000539" cy="2554545"/>
          </a:xfrm>
          <a:prstGeom prst="rect">
            <a:avLst/>
          </a:prstGeom>
          <a:noFill/>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３．探索と論理：古典的</a:t>
            </a:r>
            <a:r>
              <a:rPr lang="en-US" altLang="ja-JP" sz="2000" b="1" dirty="0">
                <a:latin typeface="メイリオ" panose="020B0604030504040204" pitchFamily="50" charset="-128"/>
                <a:ea typeface="メイリオ" panose="020B0604030504040204" pitchFamily="50" charset="-128"/>
              </a:rPr>
              <a:t>AI</a:t>
            </a:r>
            <a:r>
              <a:rPr lang="ja-JP" altLang="en-US" sz="2000" b="1" dirty="0">
                <a:latin typeface="メイリオ" panose="020B0604030504040204" pitchFamily="50" charset="-128"/>
                <a:ea typeface="メイリオ" panose="020B0604030504040204" pitchFamily="50" charset="-128"/>
              </a:rPr>
              <a:t>（第</a:t>
            </a:r>
            <a:r>
              <a:rPr lang="en-US" altLang="ja-JP" sz="2000" b="1" dirty="0">
                <a:latin typeface="メイリオ" panose="020B0604030504040204" pitchFamily="50" charset="-128"/>
                <a:ea typeface="メイリオ" panose="020B0604030504040204" pitchFamily="50" charset="-128"/>
              </a:rPr>
              <a:t>11</a:t>
            </a:r>
            <a:r>
              <a:rPr lang="ja-JP" altLang="en-US" sz="2000" b="1" dirty="0">
                <a:latin typeface="メイリオ" panose="020B0604030504040204" pitchFamily="50" charset="-128"/>
                <a:ea typeface="メイリオ" panose="020B0604030504040204" pitchFamily="50" charset="-128"/>
              </a:rPr>
              <a:t>回～第</a:t>
            </a:r>
            <a:r>
              <a:rPr lang="en-US" altLang="ja-JP" sz="2000" b="1" dirty="0">
                <a:latin typeface="メイリオ" panose="020B0604030504040204" pitchFamily="50" charset="-128"/>
                <a:ea typeface="メイリオ" panose="020B0604030504040204" pitchFamily="50" charset="-128"/>
              </a:rPr>
              <a:t>15</a:t>
            </a:r>
            <a:r>
              <a:rPr lang="ja-JP" altLang="en-US" sz="2000" b="1" dirty="0">
                <a:latin typeface="メイリオ" panose="020B0604030504040204" pitchFamily="50" charset="-128"/>
                <a:ea typeface="メイリオ" panose="020B0604030504040204" pitchFamily="50" charset="-128"/>
              </a:rPr>
              <a:t>回） </a:t>
            </a:r>
            <a:endParaRPr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パズルや経路探索に不可欠な探索アルゴリズム（目的の状態に至る手順を体系的に調べる方法）</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・論理プログラミング言語</a:t>
            </a:r>
            <a:r>
              <a:rPr lang="en-US" altLang="ja-JP" sz="2000" dirty="0">
                <a:latin typeface="メイリオ" panose="020B0604030504040204" pitchFamily="50" charset="-128"/>
                <a:ea typeface="メイリオ" panose="020B0604030504040204" pitchFamily="50" charset="-128"/>
              </a:rPr>
              <a:t>Prolog</a:t>
            </a:r>
            <a:r>
              <a:rPr lang="ja-JP" altLang="en-US" sz="2000" dirty="0">
                <a:latin typeface="メイリオ" panose="020B0604030504040204" pitchFamily="50" charset="-128"/>
                <a:ea typeface="メイリオ" panose="020B0604030504040204" pitchFamily="50" charset="-128"/>
              </a:rPr>
              <a:t>による知識表現</a:t>
            </a:r>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83650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961810-8224-4B68-A745-881A30FD45B9}"/>
              </a:ext>
            </a:extLst>
          </p:cNvPr>
          <p:cNvSpPr>
            <a:spLocks noGrp="1"/>
          </p:cNvSpPr>
          <p:nvPr>
            <p:ph type="title"/>
          </p:nvPr>
        </p:nvSpPr>
        <p:spPr/>
        <p:txBody>
          <a:bodyPr>
            <a:normAutofit fontScale="90000"/>
          </a:bodyPr>
          <a:lstStyle/>
          <a:p>
            <a:r>
              <a:rPr kumimoji="1" lang="ja-JP" altLang="en-US" dirty="0"/>
              <a:t>視覚情報処理：表情の自動判定</a:t>
            </a:r>
          </a:p>
        </p:txBody>
      </p:sp>
      <p:pic>
        <p:nvPicPr>
          <p:cNvPr id="5" name="コンテンツ プレースホルダー 4">
            <a:extLst>
              <a:ext uri="{FF2B5EF4-FFF2-40B4-BE49-F238E27FC236}">
                <a16:creationId xmlns:a16="http://schemas.microsoft.com/office/drawing/2014/main" id="{F8CC426C-A4CD-4C56-9BA2-C15AC4EB7046}"/>
              </a:ext>
            </a:extLst>
          </p:cNvPr>
          <p:cNvPicPr>
            <a:picLocks noGrp="1" noChangeAspect="1"/>
          </p:cNvPicPr>
          <p:nvPr>
            <p:ph idx="1"/>
          </p:nvPr>
        </p:nvPicPr>
        <p:blipFill>
          <a:blip r:embed="rId2"/>
          <a:stretch>
            <a:fillRect/>
          </a:stretch>
        </p:blipFill>
        <p:spPr>
          <a:xfrm>
            <a:off x="321845" y="2497680"/>
            <a:ext cx="3794117" cy="3621656"/>
          </a:xfrm>
          <a:prstGeom prst="rect">
            <a:avLst/>
          </a:prstGeom>
        </p:spPr>
      </p:pic>
      <p:sp>
        <p:nvSpPr>
          <p:cNvPr id="4" name="スライド番号プレースホルダー 3">
            <a:extLst>
              <a:ext uri="{FF2B5EF4-FFF2-40B4-BE49-F238E27FC236}">
                <a16:creationId xmlns:a16="http://schemas.microsoft.com/office/drawing/2014/main" id="{D462F018-B991-4A7F-9D03-652AEFB8E4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DC97A3DE-3BCA-4D63-A37D-E7219AF7D3F8}"/>
              </a:ext>
            </a:extLst>
          </p:cNvPr>
          <p:cNvPicPr>
            <a:picLocks noChangeAspect="1"/>
          </p:cNvPicPr>
          <p:nvPr/>
        </p:nvPicPr>
        <p:blipFill>
          <a:blip r:embed="rId3"/>
          <a:stretch>
            <a:fillRect/>
          </a:stretch>
        </p:blipFill>
        <p:spPr>
          <a:xfrm>
            <a:off x="4254165" y="3146706"/>
            <a:ext cx="4820162" cy="2178544"/>
          </a:xfrm>
          <a:prstGeom prst="rect">
            <a:avLst/>
          </a:prstGeom>
        </p:spPr>
      </p:pic>
      <p:sp>
        <p:nvSpPr>
          <p:cNvPr id="7" name="テキスト ボックス 6">
            <a:extLst>
              <a:ext uri="{FF2B5EF4-FFF2-40B4-BE49-F238E27FC236}">
                <a16:creationId xmlns:a16="http://schemas.microsoft.com/office/drawing/2014/main" id="{94053598-FB89-4EA3-AA8D-A40C6798BBFA}"/>
              </a:ext>
            </a:extLst>
          </p:cNvPr>
          <p:cNvSpPr txBox="1"/>
          <p:nvPr/>
        </p:nvSpPr>
        <p:spPr>
          <a:xfrm>
            <a:off x="4808979" y="5473582"/>
            <a:ext cx="387230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「驚き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(Surprised)</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」と判定されている</a:t>
            </a:r>
          </a:p>
        </p:txBody>
      </p:sp>
      <p:sp>
        <p:nvSpPr>
          <p:cNvPr id="3" name="コンテンツ プレースホルダー 2">
            <a:extLst>
              <a:ext uri="{FF2B5EF4-FFF2-40B4-BE49-F238E27FC236}">
                <a16:creationId xmlns:a16="http://schemas.microsoft.com/office/drawing/2014/main" id="{EAB49389-C45B-2062-4118-81562392D605}"/>
              </a:ext>
            </a:extLst>
          </p:cNvPr>
          <p:cNvSpPr txBox="1">
            <a:spLocks/>
          </p:cNvSpPr>
          <p:nvPr/>
        </p:nvSpPr>
        <p:spPr>
          <a:xfrm>
            <a:off x="321845" y="808153"/>
            <a:ext cx="8461208" cy="53331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t>顔画像</a:t>
            </a:r>
            <a:r>
              <a:rPr lang="ja-JP" altLang="en-US" sz="2400" dirty="0"/>
              <a:t>から</a:t>
            </a:r>
            <a:r>
              <a:rPr lang="ja-JP" altLang="en-US" sz="2400" b="1" dirty="0"/>
              <a:t>表情</a:t>
            </a:r>
            <a:r>
              <a:rPr lang="ja-JP" altLang="en-US" sz="2400" dirty="0"/>
              <a:t>を自動で判定する技術．</a:t>
            </a:r>
            <a:endParaRPr lang="en-US" altLang="ja-JP" sz="2400" dirty="0"/>
          </a:p>
          <a:p>
            <a:pPr marL="0" indent="0">
              <a:buNone/>
            </a:pPr>
            <a:r>
              <a:rPr lang="ja-JP" altLang="en-US" sz="2400" dirty="0"/>
              <a:t>（例）</a:t>
            </a:r>
            <a:r>
              <a:rPr lang="en-US" altLang="ja-JP" sz="2400" dirty="0"/>
              <a:t>Angry, Disgust, Fear, Happy, Neutral, Sad, Surprised </a:t>
            </a:r>
            <a:r>
              <a:rPr lang="ja-JP" altLang="en-US" sz="2400" dirty="0"/>
              <a:t>の各カテゴリの確率を算出．</a:t>
            </a:r>
            <a:r>
              <a:rPr lang="en-US" altLang="ja-JP" sz="2400" dirty="0"/>
              <a:t>Surprised 52.88% </a:t>
            </a:r>
            <a:r>
              <a:rPr lang="ja-JP" altLang="en-US" sz="2400" dirty="0"/>
              <a:t>と判定された場合，「驚き（</a:t>
            </a:r>
            <a:r>
              <a:rPr lang="en-US" altLang="ja-JP" sz="2400" dirty="0"/>
              <a:t>Surprised</a:t>
            </a:r>
            <a:r>
              <a:rPr lang="ja-JP" altLang="en-US" sz="2400" dirty="0"/>
              <a:t>）」と判定される．</a:t>
            </a:r>
          </a:p>
        </p:txBody>
      </p:sp>
    </p:spTree>
    <p:extLst>
      <p:ext uri="{BB962C8B-B14F-4D97-AF65-F5344CB8AC3E}">
        <p14:creationId xmlns:p14="http://schemas.microsoft.com/office/powerpoint/2010/main" val="433909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視覚情報処理</a:t>
            </a:r>
            <a:r>
              <a:rPr lang="ja-JP" altLang="en-US" dirty="0"/>
              <a:t>：人体の姿勢の読み取り</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1D497930-181F-40E0-B590-EB562C6E6FA3}"/>
              </a:ext>
            </a:extLst>
          </p:cNvPr>
          <p:cNvPicPr>
            <a:picLocks noChangeAspect="1"/>
          </p:cNvPicPr>
          <p:nvPr/>
        </p:nvPicPr>
        <p:blipFill>
          <a:blip r:embed="rId2"/>
          <a:stretch>
            <a:fillRect/>
          </a:stretch>
        </p:blipFill>
        <p:spPr>
          <a:xfrm>
            <a:off x="4841764" y="2464066"/>
            <a:ext cx="4302236" cy="3036559"/>
          </a:xfrm>
          <a:prstGeom prst="rect">
            <a:avLst/>
          </a:prstGeom>
        </p:spPr>
      </p:pic>
      <p:sp>
        <p:nvSpPr>
          <p:cNvPr id="9" name="正方形/長方形 8">
            <a:extLst>
              <a:ext uri="{FF2B5EF4-FFF2-40B4-BE49-F238E27FC236}">
                <a16:creationId xmlns:a16="http://schemas.microsoft.com/office/drawing/2014/main" id="{C38B3ADB-3510-4CA9-A23F-81197AEC76D3}"/>
              </a:ext>
            </a:extLst>
          </p:cNvPr>
          <p:cNvSpPr/>
          <p:nvPr/>
        </p:nvSpPr>
        <p:spPr>
          <a:xfrm>
            <a:off x="3881517" y="5651957"/>
            <a:ext cx="6463099"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人体の姿勢を読み取り</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OpenPose</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sp>
        <p:nvSpPr>
          <p:cNvPr id="3" name="コンテンツ プレースホルダー 2">
            <a:extLst>
              <a:ext uri="{FF2B5EF4-FFF2-40B4-BE49-F238E27FC236}">
                <a16:creationId xmlns:a16="http://schemas.microsoft.com/office/drawing/2014/main" id="{F36606E8-6A04-8A79-AD12-5874E0F081A6}"/>
              </a:ext>
            </a:extLst>
          </p:cNvPr>
          <p:cNvSpPr txBox="1">
            <a:spLocks/>
          </p:cNvSpPr>
          <p:nvPr/>
        </p:nvSpPr>
        <p:spPr>
          <a:xfrm>
            <a:off x="321845" y="808153"/>
            <a:ext cx="8461208" cy="53331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t>人体の関節位置を検出し，骨格を線で結んで姿勢を可視化する技術．</a:t>
            </a:r>
            <a:endParaRPr lang="en-US" altLang="ja-JP" sz="2400" dirty="0"/>
          </a:p>
          <a:p>
            <a:pPr marL="0" indent="0">
              <a:buNone/>
            </a:pPr>
            <a:r>
              <a:rPr lang="ja-JP" altLang="en-US" sz="2400" dirty="0"/>
              <a:t>（例）スキーや野球などの動きの解析にも応用される．</a:t>
            </a:r>
          </a:p>
        </p:txBody>
      </p:sp>
      <p:pic>
        <p:nvPicPr>
          <p:cNvPr id="5" name="図 4">
            <a:extLst>
              <a:ext uri="{FF2B5EF4-FFF2-40B4-BE49-F238E27FC236}">
                <a16:creationId xmlns:a16="http://schemas.microsoft.com/office/drawing/2014/main" id="{E4D8B228-78D2-6A14-7887-2186CFFC4F06}"/>
              </a:ext>
            </a:extLst>
          </p:cNvPr>
          <p:cNvPicPr>
            <a:picLocks noChangeAspect="1"/>
          </p:cNvPicPr>
          <p:nvPr/>
        </p:nvPicPr>
        <p:blipFill>
          <a:blip r:embed="rId3"/>
          <a:stretch>
            <a:fillRect/>
          </a:stretch>
        </p:blipFill>
        <p:spPr>
          <a:xfrm>
            <a:off x="978207" y="2099550"/>
            <a:ext cx="3207195" cy="4674894"/>
          </a:xfrm>
          <a:prstGeom prst="rect">
            <a:avLst/>
          </a:prstGeom>
        </p:spPr>
      </p:pic>
    </p:spTree>
    <p:extLst>
      <p:ext uri="{BB962C8B-B14F-4D97-AF65-F5344CB8AC3E}">
        <p14:creationId xmlns:p14="http://schemas.microsoft.com/office/powerpoint/2010/main" val="3948572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B0DD749-05E5-4E45-A01C-A1A7872BA723}"/>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38923E0-A995-4349-AB72-CB8C1FE531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無名のプロジェクト">
            <a:hlinkClick r:id="" action="ppaction://media"/>
            <a:extLst>
              <a:ext uri="{FF2B5EF4-FFF2-40B4-BE49-F238E27FC236}">
                <a16:creationId xmlns:a16="http://schemas.microsoft.com/office/drawing/2014/main" id="{E75B09BC-88A8-4BDC-A7A8-D4C115C110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45" y="943356"/>
            <a:ext cx="8673260" cy="4878709"/>
          </a:xfrm>
          <a:prstGeom prst="rect">
            <a:avLst/>
          </a:prstGeom>
        </p:spPr>
      </p:pic>
    </p:spTree>
    <p:extLst>
      <p:ext uri="{BB962C8B-B14F-4D97-AF65-F5344CB8AC3E}">
        <p14:creationId xmlns:p14="http://schemas.microsoft.com/office/powerpoint/2010/main" val="56612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645B9F8-27E1-469D-A58A-E9DE2D7A83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無名のプロジェクト">
            <a:hlinkClick r:id="" action="ppaction://media"/>
            <a:extLst>
              <a:ext uri="{FF2B5EF4-FFF2-40B4-BE49-F238E27FC236}">
                <a16:creationId xmlns:a16="http://schemas.microsoft.com/office/drawing/2014/main" id="{D7CA3B49-2722-40EF-8C74-D1790F8410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875" y="644893"/>
            <a:ext cx="8823687" cy="4963119"/>
          </a:xfrm>
        </p:spPr>
      </p:pic>
    </p:spTree>
    <p:extLst>
      <p:ext uri="{BB962C8B-B14F-4D97-AF65-F5344CB8AC3E}">
        <p14:creationId xmlns:p14="http://schemas.microsoft.com/office/powerpoint/2010/main" val="32798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B0A6FA-4296-4E78-B4AF-02A10A12DF8A}"/>
              </a:ext>
            </a:extLst>
          </p:cNvPr>
          <p:cNvSpPr>
            <a:spLocks noGrp="1"/>
          </p:cNvSpPr>
          <p:nvPr>
            <p:ph type="title"/>
          </p:nvPr>
        </p:nvSpPr>
        <p:spPr/>
        <p:txBody>
          <a:bodyPr>
            <a:normAutofit fontScale="90000"/>
          </a:bodyPr>
          <a:lstStyle/>
          <a:p>
            <a:r>
              <a:rPr lang="ja-JP" altLang="en-US" dirty="0"/>
              <a:t>視覚情報処理：群衆の数のカウント</a:t>
            </a:r>
            <a:endParaRPr kumimoji="1" lang="ja-JP" altLang="en-US" dirty="0"/>
          </a:p>
        </p:txBody>
      </p:sp>
      <p:sp>
        <p:nvSpPr>
          <p:cNvPr id="4" name="スライド番号プレースホルダー 3">
            <a:extLst>
              <a:ext uri="{FF2B5EF4-FFF2-40B4-BE49-F238E27FC236}">
                <a16:creationId xmlns:a16="http://schemas.microsoft.com/office/drawing/2014/main" id="{179D6A96-C3F1-42E2-96F1-682D3B405B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C02D852-0213-4A1E-9580-4476E9BF14A2}"/>
              </a:ext>
            </a:extLst>
          </p:cNvPr>
          <p:cNvPicPr>
            <a:picLocks noChangeAspect="1"/>
          </p:cNvPicPr>
          <p:nvPr/>
        </p:nvPicPr>
        <p:blipFill>
          <a:blip r:embed="rId2"/>
          <a:stretch>
            <a:fillRect/>
          </a:stretch>
        </p:blipFill>
        <p:spPr>
          <a:xfrm>
            <a:off x="91927" y="2187511"/>
            <a:ext cx="4421707" cy="3070849"/>
          </a:xfrm>
          <a:prstGeom prst="rect">
            <a:avLst/>
          </a:prstGeom>
        </p:spPr>
      </p:pic>
      <p:pic>
        <p:nvPicPr>
          <p:cNvPr id="6" name="図 5">
            <a:extLst>
              <a:ext uri="{FF2B5EF4-FFF2-40B4-BE49-F238E27FC236}">
                <a16:creationId xmlns:a16="http://schemas.microsoft.com/office/drawing/2014/main" id="{27B2534E-8802-42F8-B9A3-580C255EF540}"/>
              </a:ext>
            </a:extLst>
          </p:cNvPr>
          <p:cNvPicPr>
            <a:picLocks noChangeAspect="1"/>
          </p:cNvPicPr>
          <p:nvPr/>
        </p:nvPicPr>
        <p:blipFill>
          <a:blip r:embed="rId3"/>
          <a:stretch>
            <a:fillRect/>
          </a:stretch>
        </p:blipFill>
        <p:spPr>
          <a:xfrm>
            <a:off x="4572000" y="2203444"/>
            <a:ext cx="4372999" cy="3070849"/>
          </a:xfrm>
          <a:prstGeom prst="rect">
            <a:avLst/>
          </a:prstGeom>
        </p:spPr>
      </p:pic>
      <p:sp>
        <p:nvSpPr>
          <p:cNvPr id="8" name="正方形/長方形 7">
            <a:extLst>
              <a:ext uri="{FF2B5EF4-FFF2-40B4-BE49-F238E27FC236}">
                <a16:creationId xmlns:a16="http://schemas.microsoft.com/office/drawing/2014/main" id="{8547F466-00F2-45AA-8844-6F2B7ABDB25B}"/>
              </a:ext>
            </a:extLst>
          </p:cNvPr>
          <p:cNvSpPr/>
          <p:nvPr/>
        </p:nvSpPr>
        <p:spPr>
          <a:xfrm>
            <a:off x="5407743" y="5473952"/>
            <a:ext cx="2954655"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群衆の数のカウント</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(FIDTM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を使用</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p>
        </p:txBody>
      </p:sp>
      <p:sp>
        <p:nvSpPr>
          <p:cNvPr id="9" name="正方形/長方形 8">
            <a:extLst>
              <a:ext uri="{FF2B5EF4-FFF2-40B4-BE49-F238E27FC236}">
                <a16:creationId xmlns:a16="http://schemas.microsoft.com/office/drawing/2014/main" id="{E1197EAA-0978-48FC-A59B-AB2A8EF699AC}"/>
              </a:ext>
            </a:extLst>
          </p:cNvPr>
          <p:cNvSpPr/>
          <p:nvPr/>
        </p:nvSpPr>
        <p:spPr>
          <a:xfrm>
            <a:off x="1637121" y="527429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8024A77D-DED3-8D15-895E-237A06BF5CAF}"/>
              </a:ext>
            </a:extLst>
          </p:cNvPr>
          <p:cNvSpPr txBox="1">
            <a:spLocks/>
          </p:cNvSpPr>
          <p:nvPr/>
        </p:nvSpPr>
        <p:spPr>
          <a:xfrm>
            <a:off x="321845" y="808153"/>
            <a:ext cx="8461208" cy="53331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t>群衆の画像</a:t>
            </a:r>
            <a:r>
              <a:rPr lang="ja-JP" altLang="en-US" sz="2400" dirty="0"/>
              <a:t>から</a:t>
            </a:r>
            <a:r>
              <a:rPr lang="ja-JP" altLang="en-US" sz="2400" b="1" dirty="0"/>
              <a:t>人数を自動で数える技術</a:t>
            </a:r>
            <a:r>
              <a:rPr lang="ja-JP" altLang="en-US" sz="2400" dirty="0"/>
              <a:t>．各人の位置を矩形で囲んで検出する．</a:t>
            </a:r>
          </a:p>
        </p:txBody>
      </p:sp>
    </p:spTree>
    <p:extLst>
      <p:ext uri="{BB962C8B-B14F-4D97-AF65-F5344CB8AC3E}">
        <p14:creationId xmlns:p14="http://schemas.microsoft.com/office/powerpoint/2010/main" val="2833513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4F86B2-72D8-2EBA-6ED1-30EF98850F0B}"/>
              </a:ext>
            </a:extLst>
          </p:cNvPr>
          <p:cNvSpPr>
            <a:spLocks noGrp="1"/>
          </p:cNvSpPr>
          <p:nvPr>
            <p:ph type="title"/>
          </p:nvPr>
        </p:nvSpPr>
        <p:spPr/>
        <p:txBody>
          <a:bodyPr>
            <a:normAutofit fontScale="90000"/>
          </a:bodyPr>
          <a:lstStyle/>
          <a:p>
            <a:r>
              <a:rPr lang="ja-JP" altLang="en-US" dirty="0"/>
              <a:t>データ分析と予測</a:t>
            </a:r>
            <a:endParaRPr kumimoji="1" lang="ja-JP" altLang="en-US" dirty="0"/>
          </a:p>
        </p:txBody>
      </p:sp>
      <p:sp>
        <p:nvSpPr>
          <p:cNvPr id="3" name="コンテンツ プレースホルダー 2">
            <a:extLst>
              <a:ext uri="{FF2B5EF4-FFF2-40B4-BE49-F238E27FC236}">
                <a16:creationId xmlns:a16="http://schemas.microsoft.com/office/drawing/2014/main" id="{953AAEEE-F88D-24D6-B9B3-361AE1496D3B}"/>
              </a:ext>
            </a:extLst>
          </p:cNvPr>
          <p:cNvSpPr>
            <a:spLocks noGrp="1"/>
          </p:cNvSpPr>
          <p:nvPr>
            <p:ph idx="1"/>
          </p:nvPr>
        </p:nvSpPr>
        <p:spPr/>
        <p:txBody>
          <a:bodyPr/>
          <a:lstStyle/>
          <a:p>
            <a:pPr marL="0" indent="0">
              <a:buNone/>
            </a:pPr>
            <a:r>
              <a:rPr lang="ja-JP" altLang="en-US" dirty="0"/>
              <a:t>過去のデータを基に将来予測を行う技術．</a:t>
            </a:r>
            <a:endParaRPr lang="en-US" altLang="ja-JP" dirty="0"/>
          </a:p>
          <a:p>
            <a:pPr marL="0" indent="0">
              <a:buNone/>
            </a:pPr>
            <a:r>
              <a:rPr kumimoji="1" lang="ja-JP" altLang="en-US" dirty="0"/>
              <a:t>（例）過去の太陽の黒点数から将来の傾向を予測</a:t>
            </a:r>
          </a:p>
        </p:txBody>
      </p:sp>
      <p:sp>
        <p:nvSpPr>
          <p:cNvPr id="4" name="スライド番号プレースホルダー 3">
            <a:extLst>
              <a:ext uri="{FF2B5EF4-FFF2-40B4-BE49-F238E27FC236}">
                <a16:creationId xmlns:a16="http://schemas.microsoft.com/office/drawing/2014/main" id="{84D23857-36AC-2A06-A05D-3D15B0164AFB}"/>
              </a:ext>
            </a:extLst>
          </p:cNvPr>
          <p:cNvSpPr>
            <a:spLocks noGrp="1"/>
          </p:cNvSpPr>
          <p:nvPr>
            <p:ph type="sldNum" sz="quarter" idx="12"/>
          </p:nvPr>
        </p:nvSpPr>
        <p:spPr/>
        <p:txBody>
          <a:bodyPr/>
          <a:lstStyle/>
          <a:p>
            <a:fld id="{E205D82C-95A1-431E-8E38-AA614A14CDCF}" type="slidenum">
              <a:rPr kumimoji="1" lang="ja-JP" altLang="en-US" smtClean="0"/>
              <a:t>35</a:t>
            </a:fld>
            <a:endParaRPr kumimoji="1" lang="ja-JP" altLang="en-US"/>
          </a:p>
        </p:txBody>
      </p:sp>
      <p:pic>
        <p:nvPicPr>
          <p:cNvPr id="5" name="図 4">
            <a:extLst>
              <a:ext uri="{FF2B5EF4-FFF2-40B4-BE49-F238E27FC236}">
                <a16:creationId xmlns:a16="http://schemas.microsoft.com/office/drawing/2014/main" id="{330327E2-BAF3-328E-3FA3-ADE928DFB62C}"/>
              </a:ext>
            </a:extLst>
          </p:cNvPr>
          <p:cNvPicPr>
            <a:picLocks noChangeAspect="1"/>
          </p:cNvPicPr>
          <p:nvPr/>
        </p:nvPicPr>
        <p:blipFill>
          <a:blip r:embed="rId2"/>
          <a:stretch>
            <a:fillRect/>
          </a:stretch>
        </p:blipFill>
        <p:spPr>
          <a:xfrm>
            <a:off x="563077" y="1941920"/>
            <a:ext cx="7639596" cy="4779556"/>
          </a:xfrm>
          <a:prstGeom prst="rect">
            <a:avLst/>
          </a:prstGeom>
        </p:spPr>
      </p:pic>
    </p:spTree>
    <p:extLst>
      <p:ext uri="{BB962C8B-B14F-4D97-AF65-F5344CB8AC3E}">
        <p14:creationId xmlns:p14="http://schemas.microsoft.com/office/powerpoint/2010/main" val="3907577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C4998F-2023-81B4-5411-65D152741421}"/>
              </a:ext>
            </a:extLst>
          </p:cNvPr>
          <p:cNvSpPr>
            <a:spLocks noGrp="1"/>
          </p:cNvSpPr>
          <p:nvPr>
            <p:ph type="title"/>
          </p:nvPr>
        </p:nvSpPr>
        <p:spPr/>
        <p:txBody>
          <a:bodyPr>
            <a:normAutofit fontScale="90000"/>
          </a:bodyPr>
          <a:lstStyle/>
          <a:p>
            <a:r>
              <a:rPr lang="zh-TW" altLang="en-US" dirty="0"/>
              <a:t>自動化，最適化</a:t>
            </a:r>
            <a:endParaRPr kumimoji="1" lang="ja-JP" altLang="en-US" dirty="0"/>
          </a:p>
        </p:txBody>
      </p:sp>
      <p:sp>
        <p:nvSpPr>
          <p:cNvPr id="3" name="コンテンツ プレースホルダー 2">
            <a:extLst>
              <a:ext uri="{FF2B5EF4-FFF2-40B4-BE49-F238E27FC236}">
                <a16:creationId xmlns:a16="http://schemas.microsoft.com/office/drawing/2014/main" id="{9689EBD5-3516-DF17-E08E-A21D4191FB95}"/>
              </a:ext>
            </a:extLst>
          </p:cNvPr>
          <p:cNvSpPr>
            <a:spLocks noGrp="1"/>
          </p:cNvSpPr>
          <p:nvPr>
            <p:ph idx="1"/>
          </p:nvPr>
        </p:nvSpPr>
        <p:spPr/>
        <p:txBody>
          <a:bodyPr/>
          <a:lstStyle/>
          <a:p>
            <a:pPr marL="0" indent="0">
              <a:buNone/>
            </a:pPr>
            <a:r>
              <a:rPr lang="ja-JP" altLang="en-US" b="1" dirty="0"/>
              <a:t>作業やプロセス</a:t>
            </a:r>
            <a:r>
              <a:rPr lang="ja-JP" altLang="en-US" dirty="0"/>
              <a:t>を人工知能で</a:t>
            </a:r>
            <a:r>
              <a:rPr lang="ja-JP" altLang="en-US" b="1" dirty="0"/>
              <a:t>自動化</a:t>
            </a:r>
            <a:r>
              <a:rPr lang="ja-JP" altLang="en-US" dirty="0"/>
              <a:t>・</a:t>
            </a:r>
            <a:r>
              <a:rPr lang="ja-JP" altLang="en-US" b="1" dirty="0"/>
              <a:t>最適化</a:t>
            </a:r>
            <a:r>
              <a:rPr lang="ja-JP" altLang="en-US" dirty="0"/>
              <a:t>する技術．</a:t>
            </a:r>
            <a:endParaRPr lang="en-US" altLang="ja-JP" dirty="0"/>
          </a:p>
          <a:p>
            <a:pPr marL="0" indent="0">
              <a:buNone/>
            </a:pPr>
            <a:r>
              <a:rPr lang="ja-JP" altLang="en-US" dirty="0"/>
              <a:t>（例）工場の生産工程の最適化，スマートホーム（家電の自動制御）．</a:t>
            </a:r>
            <a:endParaRPr kumimoji="1" lang="ja-JP" altLang="en-US" dirty="0"/>
          </a:p>
        </p:txBody>
      </p:sp>
      <p:sp>
        <p:nvSpPr>
          <p:cNvPr id="4" name="スライド番号プレースホルダー 3">
            <a:extLst>
              <a:ext uri="{FF2B5EF4-FFF2-40B4-BE49-F238E27FC236}">
                <a16:creationId xmlns:a16="http://schemas.microsoft.com/office/drawing/2014/main" id="{674128AD-DDB9-74F5-C31A-CBC8C44AD559}"/>
              </a:ext>
            </a:extLst>
          </p:cNvPr>
          <p:cNvSpPr>
            <a:spLocks noGrp="1"/>
          </p:cNvSpPr>
          <p:nvPr>
            <p:ph type="sldNum" sz="quarter" idx="12"/>
          </p:nvPr>
        </p:nvSpPr>
        <p:spPr/>
        <p:txBody>
          <a:bodyPr/>
          <a:lstStyle/>
          <a:p>
            <a:fld id="{E205D82C-95A1-431E-8E38-AA614A14CDCF}" type="slidenum">
              <a:rPr kumimoji="1" lang="ja-JP" altLang="en-US" smtClean="0"/>
              <a:t>36</a:t>
            </a:fld>
            <a:endParaRPr kumimoji="1" lang="ja-JP" altLang="en-US"/>
          </a:p>
        </p:txBody>
      </p:sp>
      <p:pic>
        <p:nvPicPr>
          <p:cNvPr id="6" name="図 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2FB87EE6-E3AA-74D5-0C36-94CE9B2ADDF2}"/>
              </a:ext>
            </a:extLst>
          </p:cNvPr>
          <p:cNvPicPr>
            <a:picLocks noChangeAspect="1"/>
          </p:cNvPicPr>
          <p:nvPr/>
        </p:nvPicPr>
        <p:blipFill>
          <a:blip r:embed="rId2"/>
          <a:stretch>
            <a:fillRect/>
          </a:stretch>
        </p:blipFill>
        <p:spPr>
          <a:xfrm>
            <a:off x="0" y="2963116"/>
            <a:ext cx="9144000" cy="3002911"/>
          </a:xfrm>
          <a:prstGeom prst="rect">
            <a:avLst/>
          </a:prstGeom>
        </p:spPr>
      </p:pic>
      <p:sp>
        <p:nvSpPr>
          <p:cNvPr id="7" name="テキスト ボックス 6">
            <a:extLst>
              <a:ext uri="{FF2B5EF4-FFF2-40B4-BE49-F238E27FC236}">
                <a16:creationId xmlns:a16="http://schemas.microsoft.com/office/drawing/2014/main" id="{568ECDDA-279F-F4CA-AD45-CB996B9A79E6}"/>
              </a:ext>
            </a:extLst>
          </p:cNvPr>
          <p:cNvSpPr txBox="1"/>
          <p:nvPr/>
        </p:nvSpPr>
        <p:spPr>
          <a:xfrm>
            <a:off x="0" y="5966027"/>
            <a:ext cx="1713931" cy="253916"/>
          </a:xfrm>
          <a:prstGeom prst="rect">
            <a:avLst/>
          </a:prstGeom>
          <a:noFill/>
        </p:spPr>
        <p:txBody>
          <a:bodyPr wrap="none" rtlCol="0">
            <a:spAutoFit/>
          </a:bodyPr>
          <a:lstStyle/>
          <a:p>
            <a:r>
              <a:rPr kumimoji="1" lang="ja-JP" altLang="en-US" sz="1050" dirty="0"/>
              <a:t>図は </a:t>
            </a:r>
            <a:r>
              <a:rPr kumimoji="1" lang="en-US" altLang="ja-JP" sz="1050" dirty="0"/>
              <a:t>Gemini</a:t>
            </a:r>
            <a:r>
              <a:rPr kumimoji="1" lang="ja-JP" altLang="en-US" sz="1050" dirty="0"/>
              <a:t> を用いて作成</a:t>
            </a:r>
          </a:p>
        </p:txBody>
      </p:sp>
    </p:spTree>
    <p:extLst>
      <p:ext uri="{BB962C8B-B14F-4D97-AF65-F5344CB8AC3E}">
        <p14:creationId xmlns:p14="http://schemas.microsoft.com/office/powerpoint/2010/main" val="3727784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463AFE-D1BD-3ED4-26B0-E72F6C574B94}"/>
              </a:ext>
            </a:extLst>
          </p:cNvPr>
          <p:cNvSpPr>
            <a:spLocks noGrp="1"/>
          </p:cNvSpPr>
          <p:nvPr>
            <p:ph type="title"/>
          </p:nvPr>
        </p:nvSpPr>
        <p:spPr/>
        <p:txBody>
          <a:bodyPr>
            <a:normAutofit fontScale="90000"/>
          </a:bodyPr>
          <a:lstStyle/>
          <a:p>
            <a:r>
              <a:rPr lang="ja-JP" altLang="en-US" dirty="0"/>
              <a:t>合成</a:t>
            </a:r>
            <a:endParaRPr kumimoji="1" lang="ja-JP" altLang="en-US" dirty="0"/>
          </a:p>
        </p:txBody>
      </p:sp>
      <p:sp>
        <p:nvSpPr>
          <p:cNvPr id="3" name="コンテンツ プレースホルダー 2">
            <a:extLst>
              <a:ext uri="{FF2B5EF4-FFF2-40B4-BE49-F238E27FC236}">
                <a16:creationId xmlns:a16="http://schemas.microsoft.com/office/drawing/2014/main" id="{E5DB33F6-A30E-4E84-DBFF-77B2514F94B5}"/>
              </a:ext>
            </a:extLst>
          </p:cNvPr>
          <p:cNvSpPr>
            <a:spLocks noGrp="1"/>
          </p:cNvSpPr>
          <p:nvPr>
            <p:ph idx="1"/>
          </p:nvPr>
        </p:nvSpPr>
        <p:spPr>
          <a:xfrm>
            <a:off x="469145" y="678581"/>
            <a:ext cx="8461208" cy="5333166"/>
          </a:xfrm>
        </p:spPr>
        <p:txBody>
          <a:bodyPr>
            <a:normAutofit/>
          </a:bodyPr>
          <a:lstStyle/>
          <a:p>
            <a:pPr marL="0" indent="0">
              <a:buNone/>
            </a:pPr>
            <a:r>
              <a:rPr lang="ja-JP" altLang="en-US" sz="2400" dirty="0"/>
              <a:t>人工知能を用いて新たなデータ（画像・映像・</a:t>
            </a:r>
            <a:r>
              <a:rPr lang="en-US" altLang="ja-JP" sz="2400" dirty="0"/>
              <a:t>3D</a:t>
            </a:r>
            <a:r>
              <a:rPr lang="ja-JP" altLang="en-US" sz="2400" dirty="0"/>
              <a:t>モデル等）を生成する技術．</a:t>
            </a:r>
            <a:endParaRPr lang="en-US" altLang="ja-JP" sz="2400" dirty="0"/>
          </a:p>
          <a:p>
            <a:pPr marL="0" indent="0">
              <a:buNone/>
            </a:pPr>
            <a:r>
              <a:rPr lang="ja-JP" altLang="en-US" sz="2400" dirty="0"/>
              <a:t>（例）画像生成，画質改善，顔の</a:t>
            </a:r>
            <a:r>
              <a:rPr lang="en-US" altLang="ja-JP" sz="2400" dirty="0"/>
              <a:t>3</a:t>
            </a:r>
            <a:r>
              <a:rPr lang="ja-JP" altLang="en-US" sz="2400" dirty="0"/>
              <a:t>次元化（詳細は「</a:t>
            </a:r>
            <a:r>
              <a:rPr lang="en-US" altLang="ja-JP" sz="2400" dirty="0"/>
              <a:t>1-5 AI</a:t>
            </a:r>
            <a:r>
              <a:rPr lang="ja-JP" altLang="en-US" sz="2400" dirty="0"/>
              <a:t>による合成」で説明する）．</a:t>
            </a:r>
            <a:endParaRPr kumimoji="1" lang="ja-JP" altLang="en-US" sz="2400" dirty="0"/>
          </a:p>
        </p:txBody>
      </p:sp>
      <p:sp>
        <p:nvSpPr>
          <p:cNvPr id="4" name="スライド番号プレースホルダー 3">
            <a:extLst>
              <a:ext uri="{FF2B5EF4-FFF2-40B4-BE49-F238E27FC236}">
                <a16:creationId xmlns:a16="http://schemas.microsoft.com/office/drawing/2014/main" id="{9F16DE7D-3F9E-A515-42C5-CDE5EB8DED85}"/>
              </a:ext>
            </a:extLst>
          </p:cNvPr>
          <p:cNvSpPr>
            <a:spLocks noGrp="1"/>
          </p:cNvSpPr>
          <p:nvPr>
            <p:ph type="sldNum" sz="quarter" idx="12"/>
          </p:nvPr>
        </p:nvSpPr>
        <p:spPr/>
        <p:txBody>
          <a:bodyPr/>
          <a:lstStyle/>
          <a:p>
            <a:fld id="{E205D82C-95A1-431E-8E38-AA614A14CDCF}" type="slidenum">
              <a:rPr kumimoji="1" lang="ja-JP" altLang="en-US" smtClean="0"/>
              <a:t>37</a:t>
            </a:fld>
            <a:endParaRPr kumimoji="1" lang="ja-JP" altLang="en-US"/>
          </a:p>
        </p:txBody>
      </p:sp>
      <p:sp>
        <p:nvSpPr>
          <p:cNvPr id="9" name="正方形/長方形 8">
            <a:extLst>
              <a:ext uri="{FF2B5EF4-FFF2-40B4-BE49-F238E27FC236}">
                <a16:creationId xmlns:a16="http://schemas.microsoft.com/office/drawing/2014/main" id="{C38B3ADB-3510-4CA9-A23F-81197AEC76D3}"/>
              </a:ext>
            </a:extLst>
          </p:cNvPr>
          <p:cNvSpPr/>
          <p:nvPr/>
        </p:nvSpPr>
        <p:spPr>
          <a:xfrm>
            <a:off x="689270" y="6123414"/>
            <a:ext cx="3848044"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写真からの顔の３次元</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化（</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3DFFA</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5" name="図 4">
            <a:extLst>
              <a:ext uri="{FF2B5EF4-FFF2-40B4-BE49-F238E27FC236}">
                <a16:creationId xmlns:a16="http://schemas.microsoft.com/office/drawing/2014/main" id="{3A6750CD-F17A-4EDF-80B4-811D27308464}"/>
              </a:ext>
            </a:extLst>
          </p:cNvPr>
          <p:cNvPicPr>
            <a:picLocks noChangeAspect="1"/>
          </p:cNvPicPr>
          <p:nvPr/>
        </p:nvPicPr>
        <p:blipFill>
          <a:blip r:embed="rId2"/>
          <a:stretch>
            <a:fillRect/>
          </a:stretch>
        </p:blipFill>
        <p:spPr>
          <a:xfrm>
            <a:off x="213647" y="2512084"/>
            <a:ext cx="2489299" cy="3499663"/>
          </a:xfrm>
          <a:prstGeom prst="rect">
            <a:avLst/>
          </a:prstGeom>
        </p:spPr>
      </p:pic>
      <p:pic>
        <p:nvPicPr>
          <p:cNvPr id="6" name="図 5">
            <a:extLst>
              <a:ext uri="{FF2B5EF4-FFF2-40B4-BE49-F238E27FC236}">
                <a16:creationId xmlns:a16="http://schemas.microsoft.com/office/drawing/2014/main" id="{8D6FDD9E-9EE9-4748-A516-7376B514B39D}"/>
              </a:ext>
            </a:extLst>
          </p:cNvPr>
          <p:cNvPicPr>
            <a:picLocks noChangeAspect="1"/>
          </p:cNvPicPr>
          <p:nvPr/>
        </p:nvPicPr>
        <p:blipFill>
          <a:blip r:embed="rId3"/>
          <a:stretch>
            <a:fillRect/>
          </a:stretch>
        </p:blipFill>
        <p:spPr>
          <a:xfrm>
            <a:off x="2793721" y="2486698"/>
            <a:ext cx="2313492" cy="3525049"/>
          </a:xfrm>
          <a:prstGeom prst="rect">
            <a:avLst/>
          </a:prstGeom>
        </p:spPr>
      </p:pic>
      <p:pic>
        <p:nvPicPr>
          <p:cNvPr id="7" name="図 6">
            <a:extLst>
              <a:ext uri="{FF2B5EF4-FFF2-40B4-BE49-F238E27FC236}">
                <a16:creationId xmlns:a16="http://schemas.microsoft.com/office/drawing/2014/main" id="{DB08E2CD-DF8D-44FE-B765-BC5184FD769B}"/>
              </a:ext>
            </a:extLst>
          </p:cNvPr>
          <p:cNvPicPr>
            <a:picLocks noChangeAspect="1"/>
          </p:cNvPicPr>
          <p:nvPr/>
        </p:nvPicPr>
        <p:blipFill>
          <a:blip r:embed="rId4"/>
          <a:stretch>
            <a:fillRect/>
          </a:stretch>
        </p:blipFill>
        <p:spPr>
          <a:xfrm>
            <a:off x="5867512" y="2133598"/>
            <a:ext cx="2648419" cy="1868206"/>
          </a:xfrm>
          <a:prstGeom prst="rect">
            <a:avLst/>
          </a:prstGeom>
        </p:spPr>
      </p:pic>
      <p:sp>
        <p:nvSpPr>
          <p:cNvPr id="8" name="正方形/長方形 7">
            <a:extLst>
              <a:ext uri="{FF2B5EF4-FFF2-40B4-BE49-F238E27FC236}">
                <a16:creationId xmlns:a16="http://schemas.microsoft.com/office/drawing/2014/main" id="{C703DB97-76FB-FEA9-83E5-8B43E89D2CE1}"/>
              </a:ext>
            </a:extLst>
          </p:cNvPr>
          <p:cNvSpPr/>
          <p:nvPr/>
        </p:nvSpPr>
        <p:spPr>
          <a:xfrm>
            <a:off x="5107213" y="6396335"/>
            <a:ext cx="3848044"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写真からの３次元</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化</a:t>
            </a:r>
          </a:p>
        </p:txBody>
      </p:sp>
      <p:pic>
        <p:nvPicPr>
          <p:cNvPr id="13" name="図 12">
            <a:extLst>
              <a:ext uri="{FF2B5EF4-FFF2-40B4-BE49-F238E27FC236}">
                <a16:creationId xmlns:a16="http://schemas.microsoft.com/office/drawing/2014/main" id="{AF662C69-FD3F-45C3-8995-A1043BA9EF64}"/>
              </a:ext>
            </a:extLst>
          </p:cNvPr>
          <p:cNvPicPr>
            <a:picLocks noChangeAspect="1"/>
          </p:cNvPicPr>
          <p:nvPr/>
        </p:nvPicPr>
        <p:blipFill>
          <a:blip r:embed="rId5"/>
          <a:stretch>
            <a:fillRect/>
          </a:stretch>
        </p:blipFill>
        <p:spPr>
          <a:xfrm>
            <a:off x="5625008" y="4370581"/>
            <a:ext cx="3305345" cy="2025754"/>
          </a:xfrm>
          <a:prstGeom prst="rect">
            <a:avLst/>
          </a:prstGeom>
        </p:spPr>
      </p:pic>
      <p:sp>
        <p:nvSpPr>
          <p:cNvPr id="10" name="矢印: 下 9">
            <a:extLst>
              <a:ext uri="{FF2B5EF4-FFF2-40B4-BE49-F238E27FC236}">
                <a16:creationId xmlns:a16="http://schemas.microsoft.com/office/drawing/2014/main" id="{72560987-8E20-E7CB-B304-FFEC62CBB5EC}"/>
              </a:ext>
            </a:extLst>
          </p:cNvPr>
          <p:cNvSpPr/>
          <p:nvPr/>
        </p:nvSpPr>
        <p:spPr>
          <a:xfrm>
            <a:off x="6952216" y="4156420"/>
            <a:ext cx="650928" cy="1804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3464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EA1D87-9537-4CD1-B942-D48B2326768D}"/>
              </a:ext>
            </a:extLst>
          </p:cNvPr>
          <p:cNvSpPr>
            <a:spLocks noGrp="1"/>
          </p:cNvSpPr>
          <p:nvPr>
            <p:ph type="title"/>
          </p:nvPr>
        </p:nvSpPr>
        <p:spPr/>
        <p:txBody>
          <a:bodyPr>
            <a:normAutofit fontScale="90000"/>
          </a:bodyPr>
          <a:lstStyle/>
          <a:p>
            <a:r>
              <a:rPr kumimoji="1" lang="ja-JP" altLang="en-US" dirty="0"/>
              <a:t>知識表現</a:t>
            </a:r>
          </a:p>
        </p:txBody>
      </p:sp>
      <p:sp>
        <p:nvSpPr>
          <p:cNvPr id="4" name="スライド番号プレースホルダー 3">
            <a:extLst>
              <a:ext uri="{FF2B5EF4-FFF2-40B4-BE49-F238E27FC236}">
                <a16:creationId xmlns:a16="http://schemas.microsoft.com/office/drawing/2014/main" id="{1FDC23E6-77F2-481C-ADCB-AB6317C20E8F}"/>
              </a:ext>
            </a:extLst>
          </p:cNvPr>
          <p:cNvSpPr>
            <a:spLocks noGrp="1"/>
          </p:cNvSpPr>
          <p:nvPr>
            <p:ph type="sldNum" sz="quarter" idx="12"/>
          </p:nvPr>
        </p:nvSpPr>
        <p:spPr/>
        <p:txBody>
          <a:bodyPr/>
          <a:lstStyle/>
          <a:p>
            <a:fld id="{E205D82C-95A1-431E-8E38-AA614A14CDCF}" type="slidenum">
              <a:rPr kumimoji="1" lang="ja-JP" altLang="en-US" smtClean="0"/>
              <a:t>38</a:t>
            </a:fld>
            <a:endParaRPr kumimoji="1" lang="ja-JP" altLang="en-US"/>
          </a:p>
        </p:txBody>
      </p:sp>
      <p:sp>
        <p:nvSpPr>
          <p:cNvPr id="5" name="テキスト ボックス 4">
            <a:extLst>
              <a:ext uri="{FF2B5EF4-FFF2-40B4-BE49-F238E27FC236}">
                <a16:creationId xmlns:a16="http://schemas.microsoft.com/office/drawing/2014/main" id="{1AEEE36E-0985-4408-8050-D84E64098773}"/>
              </a:ext>
            </a:extLst>
          </p:cNvPr>
          <p:cNvSpPr txBox="1"/>
          <p:nvPr/>
        </p:nvSpPr>
        <p:spPr>
          <a:xfrm>
            <a:off x="729264" y="5657671"/>
            <a:ext cx="259224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Prolog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プログラム</a:t>
            </a:r>
          </a:p>
        </p:txBody>
      </p:sp>
      <p:sp>
        <p:nvSpPr>
          <p:cNvPr id="6" name="正方形/長方形 5">
            <a:extLst>
              <a:ext uri="{FF2B5EF4-FFF2-40B4-BE49-F238E27FC236}">
                <a16:creationId xmlns:a16="http://schemas.microsoft.com/office/drawing/2014/main" id="{37792E55-EF84-494B-9823-673290A35417}"/>
              </a:ext>
            </a:extLst>
          </p:cNvPr>
          <p:cNvSpPr/>
          <p:nvPr/>
        </p:nvSpPr>
        <p:spPr>
          <a:xfrm>
            <a:off x="383671" y="3006362"/>
            <a:ext cx="3639138" cy="15867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B155CE8A-E36C-44BD-8F86-B54D66281D28}"/>
              </a:ext>
            </a:extLst>
          </p:cNvPr>
          <p:cNvSpPr txBox="1"/>
          <p:nvPr/>
        </p:nvSpPr>
        <p:spPr>
          <a:xfrm>
            <a:off x="539015" y="3053842"/>
            <a:ext cx="3223959" cy="13849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human(</a:t>
            </a: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hanako</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human(taro).</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think(X) :- human(X).</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5E9EA45F-1116-40E0-A9C9-749406A9B2A2}"/>
              </a:ext>
            </a:extLst>
          </p:cNvPr>
          <p:cNvPicPr>
            <a:picLocks noChangeAspect="1"/>
          </p:cNvPicPr>
          <p:nvPr/>
        </p:nvPicPr>
        <p:blipFill>
          <a:blip r:embed="rId2"/>
          <a:stretch>
            <a:fillRect/>
          </a:stretch>
        </p:blipFill>
        <p:spPr>
          <a:xfrm>
            <a:off x="4757621" y="2923879"/>
            <a:ext cx="4184850" cy="2733792"/>
          </a:xfrm>
          <a:prstGeom prst="rect">
            <a:avLst/>
          </a:prstGeom>
        </p:spPr>
      </p:pic>
      <p:sp>
        <p:nvSpPr>
          <p:cNvPr id="9" name="テキスト ボックス 8">
            <a:extLst>
              <a:ext uri="{FF2B5EF4-FFF2-40B4-BE49-F238E27FC236}">
                <a16:creationId xmlns:a16="http://schemas.microsoft.com/office/drawing/2014/main" id="{52E3D858-33A3-43D3-86C6-BB510762D805}"/>
              </a:ext>
            </a:extLst>
          </p:cNvPr>
          <p:cNvSpPr txBox="1"/>
          <p:nvPr/>
        </p:nvSpPr>
        <p:spPr>
          <a:xfrm>
            <a:off x="5512030" y="5657671"/>
            <a:ext cx="233910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コンピュータが</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prstClr val="black"/>
                </a:solidFill>
                <a:latin typeface="Calibri" panose="020F0502020204030204"/>
                <a:ea typeface="メイリオ" panose="020B0604030504040204" pitchFamily="50" charset="-128"/>
              </a:rPr>
              <a:t>推論を行い，</a:t>
            </a:r>
            <a:endParaRPr kumimoji="1" lang="en-US" altLang="ja-JP" sz="2400" dirty="0">
              <a:solidFill>
                <a:prstClr val="black"/>
              </a:solidFill>
              <a:latin typeface="Calibri" panose="020F0502020204030204"/>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その答えを得る</a:t>
            </a:r>
          </a:p>
        </p:txBody>
      </p:sp>
      <p:sp>
        <p:nvSpPr>
          <p:cNvPr id="10" name="テキスト ボックス 9">
            <a:extLst>
              <a:ext uri="{FF2B5EF4-FFF2-40B4-BE49-F238E27FC236}">
                <a16:creationId xmlns:a16="http://schemas.microsoft.com/office/drawing/2014/main" id="{9C575962-F118-9647-9ABA-4302D129FADF}"/>
              </a:ext>
            </a:extLst>
          </p:cNvPr>
          <p:cNvSpPr txBox="1"/>
          <p:nvPr/>
        </p:nvSpPr>
        <p:spPr>
          <a:xfrm>
            <a:off x="418695" y="692373"/>
            <a:ext cx="8364357" cy="1938992"/>
          </a:xfrm>
          <a:prstGeom prst="rect">
            <a:avLst/>
          </a:prstGeom>
          <a:noFill/>
        </p:spPr>
        <p:txBody>
          <a:bodyPr wrap="square">
            <a:spAutoFit/>
          </a:bodyPr>
          <a:lstStyle/>
          <a:p>
            <a:r>
              <a:rPr lang="en-US" altLang="ja-JP" sz="2400" dirty="0">
                <a:latin typeface="メイリオ" panose="020B0604030504040204" pitchFamily="50" charset="-128"/>
                <a:ea typeface="メイリオ" panose="020B0604030504040204" pitchFamily="50" charset="-128"/>
              </a:rPr>
              <a:t>Prolog</a:t>
            </a:r>
            <a:r>
              <a:rPr lang="ja-JP" altLang="en-US" sz="2400" dirty="0">
                <a:latin typeface="メイリオ" panose="020B0604030504040204" pitchFamily="50" charset="-128"/>
                <a:ea typeface="メイリオ" panose="020B0604030504040204" pitchFamily="50" charset="-128"/>
              </a:rPr>
              <a:t>プログラムにより</a:t>
            </a:r>
            <a:r>
              <a:rPr lang="ja-JP" altLang="en-US" sz="2400" b="1" dirty="0">
                <a:latin typeface="メイリオ" panose="020B0604030504040204" pitchFamily="50" charset="-128"/>
                <a:ea typeface="メイリオ" panose="020B0604030504040204" pitchFamily="50" charset="-128"/>
              </a:rPr>
              <a:t>知識</a:t>
            </a:r>
            <a:r>
              <a:rPr lang="ja-JP" altLang="en-US" sz="2400" dirty="0">
                <a:latin typeface="メイリオ" panose="020B0604030504040204" pitchFamily="50" charset="-128"/>
                <a:ea typeface="メイリオ" panose="020B0604030504040204" pitchFamily="50" charset="-128"/>
              </a:rPr>
              <a:t>を</a:t>
            </a:r>
            <a:r>
              <a:rPr lang="ja-JP" altLang="en-US" sz="2400" b="1" dirty="0">
                <a:latin typeface="メイリオ" panose="020B0604030504040204" pitchFamily="50" charset="-128"/>
                <a:ea typeface="メイリオ" panose="020B0604030504040204" pitchFamily="50" charset="-128"/>
              </a:rPr>
              <a:t>ルールとして記述</a:t>
            </a:r>
            <a:r>
              <a:rPr lang="ja-JP" altLang="en-US" sz="2400" dirty="0">
                <a:latin typeface="メイリオ" panose="020B0604030504040204" pitchFamily="50" charset="-128"/>
                <a:ea typeface="メイリオ" panose="020B0604030504040204" pitchFamily="50" charset="-128"/>
              </a:rPr>
              <a:t>し，</a:t>
            </a:r>
            <a:r>
              <a:rPr lang="ja-JP" altLang="en-US" sz="2400" b="1" dirty="0">
                <a:latin typeface="メイリオ" panose="020B0604030504040204" pitchFamily="50" charset="-128"/>
                <a:ea typeface="メイリオ" panose="020B0604030504040204" pitchFamily="50" charset="-128"/>
              </a:rPr>
              <a:t>コンピュータが推論</a:t>
            </a:r>
            <a:r>
              <a:rPr lang="ja-JP" altLang="en-US" sz="2400" dirty="0">
                <a:latin typeface="メイリオ" panose="020B0604030504040204" pitchFamily="50" charset="-128"/>
                <a:ea typeface="メイリオ" panose="020B0604030504040204" pitchFamily="50" charset="-128"/>
              </a:rPr>
              <a:t>を行い，その</a:t>
            </a:r>
            <a:r>
              <a:rPr lang="ja-JP" altLang="en-US" sz="2400" b="1" dirty="0">
                <a:latin typeface="メイリオ" panose="020B0604030504040204" pitchFamily="50" charset="-128"/>
                <a:ea typeface="メイリオ" panose="020B0604030504040204" pitchFamily="50" charset="-128"/>
              </a:rPr>
              <a:t>答えを得る</a:t>
            </a:r>
            <a:r>
              <a:rPr lang="ja-JP" altLang="en-US" sz="2400" dirty="0">
                <a:latin typeface="メイリオ" panose="020B0604030504040204" pitchFamily="50" charset="-128"/>
                <a:ea typeface="メイリオ" panose="020B0604030504040204" pitchFamily="50" charset="-128"/>
              </a:rPr>
              <a:t>技術．</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（例）</a:t>
            </a:r>
            <a:r>
              <a:rPr lang="en-US" altLang="ja-JP" sz="2400" dirty="0">
                <a:latin typeface="メイリオ" panose="020B0604030504040204" pitchFamily="50" charset="-128"/>
                <a:ea typeface="メイリオ" panose="020B0604030504040204" pitchFamily="50" charset="-128"/>
              </a:rPr>
              <a:t>human(</a:t>
            </a:r>
            <a:r>
              <a:rPr lang="en-US" altLang="ja-JP" sz="2400" dirty="0" err="1">
                <a:latin typeface="メイリオ" panose="020B0604030504040204" pitchFamily="50" charset="-128"/>
                <a:ea typeface="メイリオ" panose="020B0604030504040204" pitchFamily="50" charset="-128"/>
              </a:rPr>
              <a:t>hanako</a:t>
            </a:r>
            <a:r>
              <a:rPr lang="en-US" altLang="ja-JP" sz="2400" dirty="0">
                <a:latin typeface="メイリオ" panose="020B0604030504040204" pitchFamily="50" charset="-128"/>
                <a:ea typeface="メイリオ" panose="020B0604030504040204" pitchFamily="50" charset="-128"/>
              </a:rPr>
              <a:t>). human(taro). think(X) :- human(X). </a:t>
            </a:r>
            <a:r>
              <a:rPr lang="ja-JP" altLang="en-US" sz="2400" dirty="0">
                <a:latin typeface="メイリオ" panose="020B0604030504040204" pitchFamily="50" charset="-128"/>
                <a:ea typeface="メイリオ" panose="020B0604030504040204" pitchFamily="50" charset="-128"/>
              </a:rPr>
              <a:t>と記述し，</a:t>
            </a:r>
            <a:r>
              <a:rPr lang="en-US" altLang="ja-JP" sz="2400" dirty="0">
                <a:latin typeface="メイリオ" panose="020B0604030504040204" pitchFamily="50" charset="-128"/>
                <a:ea typeface="メイリオ" panose="020B0604030504040204" pitchFamily="50" charset="-128"/>
              </a:rPr>
              <a:t>human(X). </a:t>
            </a:r>
            <a:r>
              <a:rPr lang="ja-JP" altLang="en-US" sz="2400" dirty="0">
                <a:latin typeface="メイリオ" panose="020B0604030504040204" pitchFamily="50" charset="-128"/>
                <a:ea typeface="メイリオ" panose="020B0604030504040204" pitchFamily="50" charset="-128"/>
              </a:rPr>
              <a:t>と問い合わせると，</a:t>
            </a:r>
            <a:r>
              <a:rPr lang="en-US" altLang="ja-JP" sz="2400" dirty="0">
                <a:latin typeface="メイリオ" panose="020B0604030504040204" pitchFamily="50" charset="-128"/>
                <a:ea typeface="メイリオ" panose="020B0604030504040204" pitchFamily="50" charset="-128"/>
              </a:rPr>
              <a:t>X = </a:t>
            </a:r>
            <a:r>
              <a:rPr lang="en-US" altLang="ja-JP" sz="2400" dirty="0" err="1">
                <a:latin typeface="メイリオ" panose="020B0604030504040204" pitchFamily="50" charset="-128"/>
                <a:ea typeface="メイリオ" panose="020B0604030504040204" pitchFamily="50" charset="-128"/>
              </a:rPr>
              <a:t>hanako</a:t>
            </a:r>
            <a:r>
              <a:rPr lang="en-US" altLang="ja-JP" sz="2400" dirty="0">
                <a:latin typeface="メイリオ" panose="020B0604030504040204" pitchFamily="50" charset="-128"/>
                <a:ea typeface="メイリオ" panose="020B0604030504040204" pitchFamily="50" charset="-128"/>
              </a:rPr>
              <a:t>, X = taro </a:t>
            </a:r>
            <a:r>
              <a:rPr lang="ja-JP" altLang="en-US" sz="2400" dirty="0">
                <a:latin typeface="メイリオ" panose="020B0604030504040204" pitchFamily="50" charset="-128"/>
                <a:ea typeface="メイリオ" panose="020B0604030504040204" pitchFamily="50" charset="-128"/>
              </a:rPr>
              <a:t>という答えが推論により得られる．</a:t>
            </a:r>
          </a:p>
        </p:txBody>
      </p:sp>
    </p:spTree>
    <p:extLst>
      <p:ext uri="{BB962C8B-B14F-4D97-AF65-F5344CB8AC3E}">
        <p14:creationId xmlns:p14="http://schemas.microsoft.com/office/powerpoint/2010/main" val="4060682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782FBE-4B53-899F-486B-BD71E9F66AAC}"/>
              </a:ext>
            </a:extLst>
          </p:cNvPr>
          <p:cNvSpPr>
            <a:spLocks noGrp="1"/>
          </p:cNvSpPr>
          <p:nvPr>
            <p:ph type="title"/>
          </p:nvPr>
        </p:nvSpPr>
        <p:spPr/>
        <p:txBody>
          <a:bodyPr>
            <a:normAutofit fontScale="90000"/>
          </a:bodyPr>
          <a:lstStyle/>
          <a:p>
            <a:r>
              <a:rPr kumimoji="1" lang="en-US" altLang="ja-JP" dirty="0"/>
              <a:t>AI</a:t>
            </a:r>
            <a:r>
              <a:rPr kumimoji="1" lang="ja-JP" altLang="en-US" dirty="0"/>
              <a:t>の技術的な可能性</a:t>
            </a:r>
          </a:p>
        </p:txBody>
      </p:sp>
      <p:sp>
        <p:nvSpPr>
          <p:cNvPr id="3" name="コンテンツ プレースホルダー 2">
            <a:extLst>
              <a:ext uri="{FF2B5EF4-FFF2-40B4-BE49-F238E27FC236}">
                <a16:creationId xmlns:a16="http://schemas.microsoft.com/office/drawing/2014/main" id="{383E96AB-3D8F-CB09-8949-DF86AA060718}"/>
              </a:ext>
            </a:extLst>
          </p:cNvPr>
          <p:cNvSpPr>
            <a:spLocks noGrp="1"/>
          </p:cNvSpPr>
          <p:nvPr>
            <p:ph idx="1"/>
          </p:nvPr>
        </p:nvSpPr>
        <p:spPr/>
        <p:txBody>
          <a:bodyPr>
            <a:normAutofit/>
          </a:bodyPr>
          <a:lstStyle/>
          <a:p>
            <a:r>
              <a:rPr kumimoji="1" lang="ja-JP" altLang="en-US" sz="2400" b="1" dirty="0"/>
              <a:t>生産性の向上</a:t>
            </a:r>
            <a:r>
              <a:rPr kumimoji="1" lang="ja-JP" altLang="en-US" sz="2400" dirty="0"/>
              <a:t>：</a:t>
            </a:r>
            <a:r>
              <a:rPr kumimoji="1" lang="ja-JP" altLang="en-US" sz="2400" b="1" dirty="0"/>
              <a:t>反復的な作業を</a:t>
            </a:r>
            <a:r>
              <a:rPr kumimoji="1" lang="en-US" altLang="ja-JP" sz="2400" b="1" dirty="0"/>
              <a:t>AI</a:t>
            </a:r>
            <a:r>
              <a:rPr kumimoji="1" lang="ja-JP" altLang="en-US" sz="2400" b="1" dirty="0"/>
              <a:t>が担う</a:t>
            </a:r>
            <a:r>
              <a:rPr kumimoji="1" lang="ja-JP" altLang="en-US" sz="2400" dirty="0"/>
              <a:t>ことで，人間がより創造的な仕事に集中できるようになる</a:t>
            </a:r>
            <a:endParaRPr kumimoji="1" lang="en-US" altLang="ja-JP" sz="2400" dirty="0"/>
          </a:p>
          <a:p>
            <a:r>
              <a:rPr lang="ja-JP" altLang="en-US" sz="2400" b="1" dirty="0"/>
              <a:t>科学技術の発展</a:t>
            </a:r>
            <a:r>
              <a:rPr kumimoji="1" lang="ja-JP" altLang="en-US" sz="2400" dirty="0"/>
              <a:t>：膨大なデータから</a:t>
            </a:r>
            <a:r>
              <a:rPr kumimoji="1" lang="ja-JP" altLang="en-US" sz="2400" b="1" dirty="0"/>
              <a:t>人間には見つけにくいパターンを発見</a:t>
            </a:r>
            <a:r>
              <a:rPr kumimoji="1" lang="ja-JP" altLang="en-US" sz="2400" dirty="0"/>
              <a:t>し，新薬の開発や疾病の早期発見，農業の発展などに貢献する</a:t>
            </a:r>
            <a:endParaRPr kumimoji="1" lang="en-US" altLang="ja-JP" sz="2400" dirty="0"/>
          </a:p>
          <a:p>
            <a:r>
              <a:rPr lang="ja-JP" altLang="en-US" sz="2400" b="1" dirty="0"/>
              <a:t>コミュニケーションの壁の除去</a:t>
            </a:r>
            <a:r>
              <a:rPr kumimoji="1" lang="ja-JP" altLang="en-US" sz="2400" dirty="0"/>
              <a:t>：</a:t>
            </a:r>
            <a:r>
              <a:rPr lang="ja-JP" altLang="en-US" sz="2400" dirty="0"/>
              <a:t>自動翻訳等により，</a:t>
            </a:r>
            <a:r>
              <a:rPr lang="ja-JP" altLang="en-US" sz="2400" b="1" dirty="0"/>
              <a:t>言語の壁を超えたコミュニケーション</a:t>
            </a:r>
            <a:r>
              <a:rPr lang="ja-JP" altLang="en-US" sz="2400" dirty="0"/>
              <a:t>を支援する</a:t>
            </a:r>
            <a:endParaRPr kumimoji="1" lang="en-US" altLang="ja-JP" sz="2400" dirty="0"/>
          </a:p>
        </p:txBody>
      </p:sp>
      <p:sp>
        <p:nvSpPr>
          <p:cNvPr id="4" name="スライド番号プレースホルダー 3">
            <a:extLst>
              <a:ext uri="{FF2B5EF4-FFF2-40B4-BE49-F238E27FC236}">
                <a16:creationId xmlns:a16="http://schemas.microsoft.com/office/drawing/2014/main" id="{DF258802-AB9D-79E8-DAE5-4511F78636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13800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32BBCE-6C1C-D672-2CD4-270EB0AF886C}"/>
              </a:ext>
            </a:extLst>
          </p:cNvPr>
          <p:cNvSpPr>
            <a:spLocks noGrp="1"/>
          </p:cNvSpPr>
          <p:nvPr>
            <p:ph type="title"/>
          </p:nvPr>
        </p:nvSpPr>
        <p:spPr/>
        <p:txBody>
          <a:bodyPr>
            <a:normAutofit fontScale="90000"/>
          </a:bodyPr>
          <a:lstStyle/>
          <a:p>
            <a:r>
              <a:rPr kumimoji="1" lang="ja-JP" altLang="en-US"/>
              <a:t>今回の内容</a:t>
            </a:r>
          </a:p>
        </p:txBody>
      </p:sp>
      <p:sp>
        <p:nvSpPr>
          <p:cNvPr id="3" name="コンテンツ プレースホルダー 2">
            <a:extLst>
              <a:ext uri="{FF2B5EF4-FFF2-40B4-BE49-F238E27FC236}">
                <a16:creationId xmlns:a16="http://schemas.microsoft.com/office/drawing/2014/main" id="{BE7C9416-4723-2069-C75C-05A6A57241CA}"/>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C848647-5A89-B34C-954D-46A5C4F5E53B}"/>
              </a:ext>
            </a:extLst>
          </p:cNvPr>
          <p:cNvSpPr>
            <a:spLocks noGrp="1"/>
          </p:cNvSpPr>
          <p:nvPr>
            <p:ph type="sldNum" sz="quarter" idx="12"/>
          </p:nvPr>
        </p:nvSpPr>
        <p:spPr/>
        <p:txBody>
          <a:bodyPr/>
          <a:lstStyle/>
          <a:p>
            <a:fld id="{E205D82C-95A1-431E-8E38-AA614A14CDCF}" type="slidenum">
              <a:rPr kumimoji="1" lang="ja-JP" altLang="en-US" smtClean="0"/>
              <a:t>4</a:t>
            </a:fld>
            <a:endParaRPr kumimoji="1" lang="ja-JP" altLang="en-US"/>
          </a:p>
        </p:txBody>
      </p:sp>
      <p:pic>
        <p:nvPicPr>
          <p:cNvPr id="6" name="図 5" descr="グラフィカル ユーザー インターフェイス, テーブル&#10;&#10;AI 生成コンテンツは誤りを含む可能性があります。">
            <a:extLst>
              <a:ext uri="{FF2B5EF4-FFF2-40B4-BE49-F238E27FC236}">
                <a16:creationId xmlns:a16="http://schemas.microsoft.com/office/drawing/2014/main" id="{A013AAE5-2D47-F83E-4B0D-578A93382885}"/>
              </a:ext>
            </a:extLst>
          </p:cNvPr>
          <p:cNvPicPr>
            <a:picLocks noChangeAspect="1"/>
          </p:cNvPicPr>
          <p:nvPr/>
        </p:nvPicPr>
        <p:blipFill>
          <a:blip r:embed="rId2"/>
          <a:stretch>
            <a:fillRect/>
          </a:stretch>
        </p:blipFill>
        <p:spPr>
          <a:xfrm>
            <a:off x="272004" y="675769"/>
            <a:ext cx="8871995" cy="6182231"/>
          </a:xfrm>
          <a:prstGeom prst="rect">
            <a:avLst/>
          </a:prstGeom>
        </p:spPr>
      </p:pic>
    </p:spTree>
    <p:extLst>
      <p:ext uri="{BB962C8B-B14F-4D97-AF65-F5344CB8AC3E}">
        <p14:creationId xmlns:p14="http://schemas.microsoft.com/office/powerpoint/2010/main" val="3123450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1-5 </a:t>
            </a:r>
            <a:r>
              <a:rPr lang="ja-JP" altLang="en-US" dirty="0"/>
              <a:t>人工知能による合成</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40</a:t>
            </a:fld>
            <a:endParaRPr lang="ja-JP" altLang="en-US" dirty="0"/>
          </a:p>
        </p:txBody>
      </p:sp>
      <p:sp>
        <p:nvSpPr>
          <p:cNvPr id="5" name="字幕 4">
            <a:extLst>
              <a:ext uri="{FF2B5EF4-FFF2-40B4-BE49-F238E27FC236}">
                <a16:creationId xmlns:a16="http://schemas.microsoft.com/office/drawing/2014/main" id="{B8EA8AE2-ED52-E801-6DFD-27F20EF1FA03}"/>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3307997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C87DC8-777E-2884-4C8C-C229DC28707D}"/>
              </a:ext>
            </a:extLst>
          </p:cNvPr>
          <p:cNvSpPr>
            <a:spLocks noGrp="1"/>
          </p:cNvSpPr>
          <p:nvPr>
            <p:ph type="title"/>
          </p:nvPr>
        </p:nvSpPr>
        <p:spPr/>
        <p:txBody>
          <a:bodyPr>
            <a:normAutofit fontScale="90000"/>
          </a:bodyPr>
          <a:lstStyle/>
          <a:p>
            <a:r>
              <a:rPr lang="en-US" altLang="ja-JP" dirty="0"/>
              <a:t>GAN</a:t>
            </a:r>
            <a:r>
              <a:rPr lang="ja-JP" altLang="en-US" dirty="0"/>
              <a:t>（敵対的生成ネットワーク）</a:t>
            </a:r>
            <a:endParaRPr kumimoji="1" lang="ja-JP" altLang="en-US" dirty="0"/>
          </a:p>
        </p:txBody>
      </p:sp>
      <p:sp>
        <p:nvSpPr>
          <p:cNvPr id="3" name="コンテンツ プレースホルダー 2">
            <a:extLst>
              <a:ext uri="{FF2B5EF4-FFF2-40B4-BE49-F238E27FC236}">
                <a16:creationId xmlns:a16="http://schemas.microsoft.com/office/drawing/2014/main" id="{38B9EFEB-1526-2DBE-FC04-68032252A46F}"/>
              </a:ext>
            </a:extLst>
          </p:cNvPr>
          <p:cNvSpPr>
            <a:spLocks noGrp="1"/>
          </p:cNvSpPr>
          <p:nvPr>
            <p:ph idx="1"/>
          </p:nvPr>
        </p:nvSpPr>
        <p:spPr/>
        <p:txBody>
          <a:bodyPr/>
          <a:lstStyle/>
          <a:p>
            <a:pPr marL="0" indent="0">
              <a:buNone/>
            </a:pPr>
            <a:r>
              <a:rPr lang="en-US" altLang="ja-JP" dirty="0"/>
              <a:t>AI </a:t>
            </a:r>
            <a:r>
              <a:rPr lang="ja-JP" altLang="en-US" dirty="0"/>
              <a:t>によるデータの生成能力を示す研究のひとつ．</a:t>
            </a:r>
            <a:endParaRPr kumimoji="1" lang="ja-JP" altLang="en-US" dirty="0"/>
          </a:p>
        </p:txBody>
      </p:sp>
      <p:sp>
        <p:nvSpPr>
          <p:cNvPr id="4" name="スライド番号プレースホルダー 3">
            <a:extLst>
              <a:ext uri="{FF2B5EF4-FFF2-40B4-BE49-F238E27FC236}">
                <a16:creationId xmlns:a16="http://schemas.microsoft.com/office/drawing/2014/main" id="{C86FECEE-21C1-26E8-26B4-0027449E2D9C}"/>
              </a:ext>
            </a:extLst>
          </p:cNvPr>
          <p:cNvSpPr>
            <a:spLocks noGrp="1"/>
          </p:cNvSpPr>
          <p:nvPr>
            <p:ph type="sldNum" sz="quarter" idx="12"/>
          </p:nvPr>
        </p:nvSpPr>
        <p:spPr/>
        <p:txBody>
          <a:bodyPr/>
          <a:lstStyle/>
          <a:p>
            <a:fld id="{E205D82C-95A1-431E-8E38-AA614A14CDCF}" type="slidenum">
              <a:rPr kumimoji="1" lang="ja-JP" altLang="en-US" smtClean="0"/>
              <a:t>41</a:t>
            </a:fld>
            <a:endParaRPr kumimoji="1" lang="ja-JP" altLang="en-US"/>
          </a:p>
        </p:txBody>
      </p:sp>
    </p:spTree>
    <p:extLst>
      <p:ext uri="{BB962C8B-B14F-4D97-AF65-F5344CB8AC3E}">
        <p14:creationId xmlns:p14="http://schemas.microsoft.com/office/powerpoint/2010/main" val="4174070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矢印: U ターン 23">
            <a:extLst>
              <a:ext uri="{FF2B5EF4-FFF2-40B4-BE49-F238E27FC236}">
                <a16:creationId xmlns:a16="http://schemas.microsoft.com/office/drawing/2014/main" id="{78358184-1F5F-4515-946C-51E3579D2CC5}"/>
              </a:ext>
            </a:extLst>
          </p:cNvPr>
          <p:cNvSpPr/>
          <p:nvPr/>
        </p:nvSpPr>
        <p:spPr>
          <a:xfrm flipH="1" flipV="1">
            <a:off x="2197100" y="4786579"/>
            <a:ext cx="6503422" cy="707985"/>
          </a:xfrm>
          <a:prstGeom prst="uturnArrow">
            <a:avLst>
              <a:gd name="adj1" fmla="val 25000"/>
              <a:gd name="adj2" fmla="val 25000"/>
              <a:gd name="adj3" fmla="val 0"/>
              <a:gd name="adj4" fmla="val 43750"/>
              <a:gd name="adj5"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3299898C-814A-4CDA-AA26-5F38D3AD05A6}"/>
              </a:ext>
            </a:extLst>
          </p:cNvPr>
          <p:cNvSpPr>
            <a:spLocks noGrp="1"/>
          </p:cNvSpPr>
          <p:nvPr>
            <p:ph type="title"/>
          </p:nvPr>
        </p:nvSpPr>
        <p:spPr/>
        <p:txBody>
          <a:bodyPr>
            <a:normAutofit fontScale="90000"/>
          </a:bodyPr>
          <a:lstStyle/>
          <a:p>
            <a:r>
              <a:rPr lang="en-US" altLang="ja-JP" dirty="0"/>
              <a:t>GAN </a:t>
            </a:r>
            <a:r>
              <a:rPr lang="ja-JP" altLang="en-US" dirty="0"/>
              <a:t>の仕組み</a:t>
            </a:r>
            <a:endParaRPr kumimoji="1" lang="ja-JP" altLang="en-US" dirty="0"/>
          </a:p>
        </p:txBody>
      </p:sp>
      <p:sp>
        <p:nvSpPr>
          <p:cNvPr id="3" name="コンテンツ プレースホルダー 2">
            <a:extLst>
              <a:ext uri="{FF2B5EF4-FFF2-40B4-BE49-F238E27FC236}">
                <a16:creationId xmlns:a16="http://schemas.microsoft.com/office/drawing/2014/main" id="{7CF8D11E-D833-4F4F-B905-7E41A212F3E7}"/>
              </a:ext>
            </a:extLst>
          </p:cNvPr>
          <p:cNvSpPr>
            <a:spLocks noGrp="1"/>
          </p:cNvSpPr>
          <p:nvPr>
            <p:ph idx="1"/>
          </p:nvPr>
        </p:nvSpPr>
        <p:spPr>
          <a:xfrm>
            <a:off x="239314" y="664096"/>
            <a:ext cx="8461208" cy="930440"/>
          </a:xfrm>
          <a:ln>
            <a:solidFill>
              <a:schemeClr val="tx1"/>
            </a:solidFill>
          </a:ln>
        </p:spPr>
        <p:txBody>
          <a:bodyPr>
            <a:normAutofit lnSpcReduction="10000"/>
          </a:bodyPr>
          <a:lstStyle/>
          <a:p>
            <a:pPr marL="0" indent="0">
              <a:buNone/>
            </a:pPr>
            <a:r>
              <a:rPr lang="en-US" altLang="ja-JP" b="1" dirty="0"/>
              <a:t>2</a:t>
            </a:r>
            <a:r>
              <a:rPr lang="ja-JP" altLang="en-US" b="1" dirty="0"/>
              <a:t>つの</a:t>
            </a:r>
            <a:r>
              <a:rPr lang="en-US" altLang="ja-JP" b="1" dirty="0"/>
              <a:t>AI</a:t>
            </a:r>
            <a:r>
              <a:rPr lang="ja-JP" altLang="en-US" b="1" dirty="0"/>
              <a:t>を使って学習を行う </a:t>
            </a:r>
            <a:r>
              <a:rPr lang="ja-JP" altLang="en-US" dirty="0"/>
              <a:t>：①人工知能による生成（生成器）、②人工知能による識別（識別器）</a:t>
            </a: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4B5290AD-FB03-4C9E-8409-B7395D14BD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F5E7511E-CE41-4C70-8EBB-FFFC26E28400}"/>
              </a:ext>
            </a:extLst>
          </p:cNvPr>
          <p:cNvSpPr txBox="1"/>
          <p:nvPr/>
        </p:nvSpPr>
        <p:spPr>
          <a:xfrm>
            <a:off x="449179" y="5835538"/>
            <a:ext cx="7864442" cy="830997"/>
          </a:xfrm>
          <a:prstGeom prst="rect">
            <a:avLst/>
          </a:prstGeom>
          <a:noFill/>
        </p:spPr>
        <p:txBody>
          <a:bodyPr wrap="square" rtlCol="0">
            <a:spAutoFit/>
          </a:bodyPr>
          <a:lstStyle/>
          <a:p>
            <a:pPr lvl="0"/>
            <a:r>
              <a:rPr lang="ja-JP" altLang="en-US" sz="2400" b="1" dirty="0">
                <a:latin typeface="メイリオ" panose="020B0604030504040204" pitchFamily="50" charset="-128"/>
                <a:ea typeface="メイリオ" panose="020B0604030504040204" pitchFamily="50" charset="-128"/>
              </a:rPr>
              <a:t>生成器と識別器の学習を交互に繰り返す</a:t>
            </a:r>
            <a:r>
              <a:rPr lang="ja-JP" altLang="en-US" sz="2400" dirty="0">
                <a:latin typeface="メイリオ" panose="020B0604030504040204" pitchFamily="50" charset="-128"/>
                <a:ea typeface="メイリオ" panose="020B0604030504040204" pitchFamily="50" charset="-128"/>
              </a:rPr>
              <a:t>ことで，生成器が</a:t>
            </a:r>
            <a:r>
              <a:rPr lang="ja-JP" altLang="en-US" sz="2400" b="1" dirty="0">
                <a:latin typeface="メイリオ" panose="020B0604030504040204" pitchFamily="50" charset="-128"/>
                <a:ea typeface="メイリオ" panose="020B0604030504040204" pitchFamily="50" charset="-128"/>
              </a:rPr>
              <a:t>本物に近いデータを生成できる</a:t>
            </a:r>
            <a:r>
              <a:rPr lang="ja-JP" altLang="en-US" sz="2400" dirty="0">
                <a:latin typeface="メイリオ" panose="020B0604030504040204" pitchFamily="50" charset="-128"/>
                <a:ea typeface="メイリオ" panose="020B0604030504040204" pitchFamily="50" charset="-128"/>
              </a:rPr>
              <a:t>ようになる</a:t>
            </a:r>
            <a:endPar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02F662F4-0BC3-4DF3-901B-81B2034C7A9D}"/>
              </a:ext>
            </a:extLst>
          </p:cNvPr>
          <p:cNvSpPr txBox="1"/>
          <p:nvPr/>
        </p:nvSpPr>
        <p:spPr>
          <a:xfrm>
            <a:off x="0" y="2522400"/>
            <a:ext cx="1107996" cy="461665"/>
          </a:xfrm>
          <a:prstGeom prst="rect">
            <a:avLst/>
          </a:prstGeom>
          <a:no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ノイズ</a:t>
            </a:r>
          </a:p>
        </p:txBody>
      </p:sp>
      <p:sp>
        <p:nvSpPr>
          <p:cNvPr id="9" name="テキスト ボックス 8">
            <a:extLst>
              <a:ext uri="{FF2B5EF4-FFF2-40B4-BE49-F238E27FC236}">
                <a16:creationId xmlns:a16="http://schemas.microsoft.com/office/drawing/2014/main" id="{58244835-3487-4A9A-A83D-395388501E5C}"/>
              </a:ext>
            </a:extLst>
          </p:cNvPr>
          <p:cNvSpPr txBox="1"/>
          <p:nvPr/>
        </p:nvSpPr>
        <p:spPr>
          <a:xfrm>
            <a:off x="1822844" y="2539196"/>
            <a:ext cx="1107996" cy="461665"/>
          </a:xfrm>
          <a:prstGeom prst="rect">
            <a:avLst/>
          </a:prstGeom>
          <a:noFill/>
          <a:ln w="38100">
            <a:solidFill>
              <a:srgbClr val="FF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生成器</a:t>
            </a:r>
          </a:p>
        </p:txBody>
      </p:sp>
      <p:sp>
        <p:nvSpPr>
          <p:cNvPr id="10" name="矢印: 右 9">
            <a:extLst>
              <a:ext uri="{FF2B5EF4-FFF2-40B4-BE49-F238E27FC236}">
                <a16:creationId xmlns:a16="http://schemas.microsoft.com/office/drawing/2014/main" id="{BDAFA0B4-7737-4528-AACE-B2A7C1BD3FF7}"/>
              </a:ext>
            </a:extLst>
          </p:cNvPr>
          <p:cNvSpPr/>
          <p:nvPr/>
        </p:nvSpPr>
        <p:spPr>
          <a:xfrm>
            <a:off x="1095000" y="2527981"/>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4FEA4EE5-9C7A-42C3-ADDA-E8EF7A59B50E}"/>
              </a:ext>
            </a:extLst>
          </p:cNvPr>
          <p:cNvSpPr/>
          <p:nvPr/>
        </p:nvSpPr>
        <p:spPr>
          <a:xfrm>
            <a:off x="3452038" y="2544179"/>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D5D8AAA3-D0B7-4BDA-BE78-046A3225D446}"/>
              </a:ext>
            </a:extLst>
          </p:cNvPr>
          <p:cNvSpPr txBox="1"/>
          <p:nvPr/>
        </p:nvSpPr>
        <p:spPr>
          <a:xfrm>
            <a:off x="3871138" y="2253289"/>
            <a:ext cx="1415772" cy="830997"/>
          </a:xfrm>
          <a:prstGeom prst="rect">
            <a:avLst/>
          </a:prstGeom>
          <a:no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生成され</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たデータ</a:t>
            </a:r>
          </a:p>
        </p:txBody>
      </p:sp>
      <p:sp>
        <p:nvSpPr>
          <p:cNvPr id="16" name="テキスト ボックス 15">
            <a:extLst>
              <a:ext uri="{FF2B5EF4-FFF2-40B4-BE49-F238E27FC236}">
                <a16:creationId xmlns:a16="http://schemas.microsoft.com/office/drawing/2014/main" id="{4695C772-9CAC-4B2C-B832-DC7314BA152A}"/>
              </a:ext>
            </a:extLst>
          </p:cNvPr>
          <p:cNvSpPr txBox="1"/>
          <p:nvPr/>
        </p:nvSpPr>
        <p:spPr>
          <a:xfrm>
            <a:off x="3897027" y="3474858"/>
            <a:ext cx="1107996" cy="830997"/>
          </a:xfrm>
          <a:prstGeom prst="rect">
            <a:avLst/>
          </a:prstGeom>
          <a:no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実在の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a:t>
            </a:r>
          </a:p>
        </p:txBody>
      </p:sp>
      <p:sp>
        <p:nvSpPr>
          <p:cNvPr id="17" name="矢印: 右 16">
            <a:extLst>
              <a:ext uri="{FF2B5EF4-FFF2-40B4-BE49-F238E27FC236}">
                <a16:creationId xmlns:a16="http://schemas.microsoft.com/office/drawing/2014/main" id="{11B5FACD-A993-47B3-8A73-B36D25E8AF2F}"/>
              </a:ext>
            </a:extLst>
          </p:cNvPr>
          <p:cNvSpPr/>
          <p:nvPr/>
        </p:nvSpPr>
        <p:spPr>
          <a:xfrm>
            <a:off x="5198951" y="2521466"/>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矢印: 右 17">
            <a:extLst>
              <a:ext uri="{FF2B5EF4-FFF2-40B4-BE49-F238E27FC236}">
                <a16:creationId xmlns:a16="http://schemas.microsoft.com/office/drawing/2014/main" id="{4BF93360-D299-4B65-8891-AEFD064D9676}"/>
              </a:ext>
            </a:extLst>
          </p:cNvPr>
          <p:cNvSpPr/>
          <p:nvPr/>
        </p:nvSpPr>
        <p:spPr>
          <a:xfrm>
            <a:off x="5198951" y="3593138"/>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588E5F50-8110-463F-B64E-BB6142E1F80D}"/>
              </a:ext>
            </a:extLst>
          </p:cNvPr>
          <p:cNvSpPr txBox="1"/>
          <p:nvPr/>
        </p:nvSpPr>
        <p:spPr>
          <a:xfrm>
            <a:off x="5968508" y="3065996"/>
            <a:ext cx="1107996" cy="461665"/>
          </a:xfrm>
          <a:prstGeom prst="rect">
            <a:avLst/>
          </a:prstGeom>
          <a:noFill/>
          <a:ln w="38100">
            <a:solidFill>
              <a:srgbClr val="FF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識別器</a:t>
            </a:r>
          </a:p>
        </p:txBody>
      </p:sp>
      <p:sp>
        <p:nvSpPr>
          <p:cNvPr id="20" name="矢印: 右 19">
            <a:extLst>
              <a:ext uri="{FF2B5EF4-FFF2-40B4-BE49-F238E27FC236}">
                <a16:creationId xmlns:a16="http://schemas.microsoft.com/office/drawing/2014/main" id="{391BF13E-A383-43C5-90D6-DD074C771811}"/>
              </a:ext>
            </a:extLst>
          </p:cNvPr>
          <p:cNvSpPr/>
          <p:nvPr/>
        </p:nvSpPr>
        <p:spPr>
          <a:xfrm>
            <a:off x="7339002" y="3167439"/>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D82FF82A-1B56-49E8-BE99-1100EABD921B}"/>
              </a:ext>
            </a:extLst>
          </p:cNvPr>
          <p:cNvSpPr txBox="1"/>
          <p:nvPr/>
        </p:nvSpPr>
        <p:spPr>
          <a:xfrm>
            <a:off x="7769090" y="3000861"/>
            <a:ext cx="1415772" cy="830997"/>
          </a:xfrm>
          <a:prstGeom prst="rect">
            <a:avLst/>
          </a:prstGeom>
          <a:noFill/>
          <a:ln>
            <a:solidFill>
              <a:schemeClr val="bg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実在，</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sp>
        <p:nvSpPr>
          <p:cNvPr id="22" name="テキスト ボックス 21">
            <a:extLst>
              <a:ext uri="{FF2B5EF4-FFF2-40B4-BE49-F238E27FC236}">
                <a16:creationId xmlns:a16="http://schemas.microsoft.com/office/drawing/2014/main" id="{04064203-0A55-46D8-97F9-D68B7C251FB0}"/>
              </a:ext>
            </a:extLst>
          </p:cNvPr>
          <p:cNvSpPr txBox="1"/>
          <p:nvPr/>
        </p:nvSpPr>
        <p:spPr>
          <a:xfrm>
            <a:off x="5151755" y="3991689"/>
            <a:ext cx="3479558" cy="1754326"/>
          </a:xfrm>
          <a:prstGeom prst="rect">
            <a:avLst/>
          </a:prstGeom>
          <a:noFill/>
          <a:ln>
            <a:solidFill>
              <a:schemeClr val="bg1"/>
            </a:solidFill>
          </a:ln>
        </p:spPr>
        <p:txBody>
          <a:bodyPr wrap="square" rtlCol="0">
            <a:spAutoFit/>
          </a:bodyPr>
          <a:lstStyle/>
          <a:p>
            <a:pPr lvl="0"/>
            <a:r>
              <a:rPr lang="ja-JP" altLang="en-US" b="1" dirty="0"/>
              <a:t>生成器が生成したデータと実在のデータの両方を受け取り，本物かフェイク（偽物）かを判定する．本物データを実在，生成データをフェイクと識別するように学習する</a:t>
            </a:r>
            <a:endParaRPr kumimoji="1" lang="ja-JP" altLang="en-US"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矢印: 右 24">
            <a:extLst>
              <a:ext uri="{FF2B5EF4-FFF2-40B4-BE49-F238E27FC236}">
                <a16:creationId xmlns:a16="http://schemas.microsoft.com/office/drawing/2014/main" id="{7A475D4B-FD9E-45E7-BE40-6FF84CE561C4}"/>
              </a:ext>
            </a:extLst>
          </p:cNvPr>
          <p:cNvSpPr/>
          <p:nvPr/>
        </p:nvSpPr>
        <p:spPr>
          <a:xfrm rot="16200000">
            <a:off x="1445401" y="3817698"/>
            <a:ext cx="1802854" cy="299453"/>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B990E35D-C7E9-4D03-9140-323C4B7D4183}"/>
              </a:ext>
            </a:extLst>
          </p:cNvPr>
          <p:cNvSpPr txBox="1"/>
          <p:nvPr/>
        </p:nvSpPr>
        <p:spPr>
          <a:xfrm>
            <a:off x="817042" y="3656441"/>
            <a:ext cx="2954655" cy="1477328"/>
          </a:xfrm>
          <a:prstGeom prst="rect">
            <a:avLst/>
          </a:prstGeom>
          <a:noFill/>
        </p:spPr>
        <p:txBody>
          <a:bodyPr wrap="square" rtlCol="0">
            <a:spAutoFit/>
          </a:bodyPr>
          <a:lstStyle/>
          <a:p>
            <a:pPr lvl="0"/>
            <a:r>
              <a:rPr lang="ja-JP" altLang="en-US" b="1" dirty="0"/>
              <a:t>ノイズを入力として受け取り，データを生成する．識別器が誤って判定するようなデータを生成するように学習する</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7" name="図 26">
            <a:extLst>
              <a:ext uri="{FF2B5EF4-FFF2-40B4-BE49-F238E27FC236}">
                <a16:creationId xmlns:a16="http://schemas.microsoft.com/office/drawing/2014/main" id="{94181BD9-4B6F-45F3-8DE3-B2037EF341B4}"/>
              </a:ext>
            </a:extLst>
          </p:cNvPr>
          <p:cNvPicPr>
            <a:picLocks noChangeAspect="1"/>
          </p:cNvPicPr>
          <p:nvPr/>
        </p:nvPicPr>
        <p:blipFill>
          <a:blip r:embed="rId2"/>
          <a:stretch>
            <a:fillRect/>
          </a:stretch>
        </p:blipFill>
        <p:spPr>
          <a:xfrm>
            <a:off x="4031351" y="1556919"/>
            <a:ext cx="1812446" cy="665297"/>
          </a:xfrm>
          <a:prstGeom prst="rect">
            <a:avLst/>
          </a:prstGeom>
        </p:spPr>
      </p:pic>
    </p:spTree>
    <p:extLst>
      <p:ext uri="{BB962C8B-B14F-4D97-AF65-F5344CB8AC3E}">
        <p14:creationId xmlns:p14="http://schemas.microsoft.com/office/powerpoint/2010/main" val="2208377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92FB0-58D1-6A9D-DBEB-FAD595ED17E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94976E9-19CC-DF24-A9AE-5D57FFAEA982}"/>
              </a:ext>
            </a:extLst>
          </p:cNvPr>
          <p:cNvSpPr>
            <a:spLocks noGrp="1"/>
          </p:cNvSpPr>
          <p:nvPr>
            <p:ph type="title"/>
          </p:nvPr>
        </p:nvSpPr>
        <p:spPr>
          <a:xfrm>
            <a:off x="321845" y="175028"/>
            <a:ext cx="8461208" cy="726672"/>
          </a:xfrm>
        </p:spPr>
        <p:txBody>
          <a:bodyPr>
            <a:normAutofit/>
          </a:bodyPr>
          <a:lstStyle/>
          <a:p>
            <a:r>
              <a:rPr lang="en-US" altLang="ja-JP" dirty="0"/>
              <a:t>GAN</a:t>
            </a:r>
            <a:r>
              <a:rPr lang="ja-JP" altLang="en-US" dirty="0"/>
              <a:t>の応用例①</a:t>
            </a:r>
            <a:endParaRPr kumimoji="1" lang="ja-JP" altLang="en-US" dirty="0"/>
          </a:p>
        </p:txBody>
      </p:sp>
      <p:sp>
        <p:nvSpPr>
          <p:cNvPr id="3" name="コンテンツ プレースホルダー 2">
            <a:extLst>
              <a:ext uri="{FF2B5EF4-FFF2-40B4-BE49-F238E27FC236}">
                <a16:creationId xmlns:a16="http://schemas.microsoft.com/office/drawing/2014/main" id="{9BC44CDD-1A88-4721-C192-42444B5628A7}"/>
              </a:ext>
            </a:extLst>
          </p:cNvPr>
          <p:cNvSpPr>
            <a:spLocks noGrp="1"/>
          </p:cNvSpPr>
          <p:nvPr>
            <p:ph idx="1"/>
          </p:nvPr>
        </p:nvSpPr>
        <p:spPr>
          <a:xfrm>
            <a:off x="201529" y="1388310"/>
            <a:ext cx="8461208" cy="5333166"/>
          </a:xfrm>
        </p:spPr>
        <p:txBody>
          <a:bodyPr/>
          <a:lstStyle/>
          <a:p>
            <a:pPr marL="0" indent="0">
              <a:buNone/>
            </a:pPr>
            <a:r>
              <a:rPr lang="ja-JP" altLang="en-US" dirty="0"/>
              <a:t>実在しない人間の顔画像を生成する（</a:t>
            </a:r>
            <a:r>
              <a:rPr lang="en-US" altLang="ja-JP" dirty="0" err="1"/>
              <a:t>tl</a:t>
            </a:r>
            <a:r>
              <a:rPr lang="en-US" altLang="ja-JP" dirty="0"/>
              <a:t>-GAN</a:t>
            </a:r>
            <a:r>
              <a:rPr lang="ja-JP" altLang="en-US" dirty="0"/>
              <a:t>）</a:t>
            </a:r>
            <a:endParaRPr kumimoji="1" lang="en-US" altLang="ja-JP" dirty="0"/>
          </a:p>
        </p:txBody>
      </p:sp>
      <p:sp>
        <p:nvSpPr>
          <p:cNvPr id="4" name="スライド番号プレースホルダー 3">
            <a:extLst>
              <a:ext uri="{FF2B5EF4-FFF2-40B4-BE49-F238E27FC236}">
                <a16:creationId xmlns:a16="http://schemas.microsoft.com/office/drawing/2014/main" id="{51533AC7-1BFA-E514-8C8D-49FBCCC93E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1" name="図 10">
            <a:extLst>
              <a:ext uri="{FF2B5EF4-FFF2-40B4-BE49-F238E27FC236}">
                <a16:creationId xmlns:a16="http://schemas.microsoft.com/office/drawing/2014/main" id="{07AD0DA5-3C02-23F7-41ED-659F4DE7F9CD}"/>
              </a:ext>
            </a:extLst>
          </p:cNvPr>
          <p:cNvPicPr>
            <a:picLocks noChangeAspect="1"/>
          </p:cNvPicPr>
          <p:nvPr/>
        </p:nvPicPr>
        <p:blipFill>
          <a:blip r:embed="rId2"/>
          <a:stretch>
            <a:fillRect/>
          </a:stretch>
        </p:blipFill>
        <p:spPr>
          <a:xfrm>
            <a:off x="283043" y="2817140"/>
            <a:ext cx="8500010" cy="3120110"/>
          </a:xfrm>
          <a:prstGeom prst="rect">
            <a:avLst/>
          </a:prstGeom>
        </p:spPr>
      </p:pic>
      <p:sp>
        <p:nvSpPr>
          <p:cNvPr id="12" name="正方形/長方形 11">
            <a:extLst>
              <a:ext uri="{FF2B5EF4-FFF2-40B4-BE49-F238E27FC236}">
                <a16:creationId xmlns:a16="http://schemas.microsoft.com/office/drawing/2014/main" id="{52223A03-53A7-C4FA-B058-C3CB0A5D65DB}"/>
              </a:ext>
            </a:extLst>
          </p:cNvPr>
          <p:cNvSpPr/>
          <p:nvPr/>
        </p:nvSpPr>
        <p:spPr>
          <a:xfrm>
            <a:off x="762000" y="2034659"/>
            <a:ext cx="83820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t</a:t>
            </a:r>
            <a:r>
              <a:rPr kumimoji="1" lang="en-US" altLang="ja-JP" sz="18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l</a:t>
            </a:r>
            <a:r>
              <a:rPr kumimoji="1" lang="en-US" altLang="ja-JP"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-GAN,</a:t>
            </a:r>
            <a:r>
              <a:rPr kumimoji="0" lang="ja-JP"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hlinkClick r:id="rId3"/>
              </a:rPr>
              <a:t>https://docs.google.com/presentation/d/1OpcYLBVpUF1L-wwPHu_CyKjXqXD0oRwBoGP2peSCrSA/edit#slide=id.g4551faa5ed_0_208</a:t>
            </a:r>
            <a:r>
              <a:rPr kumimoji="0"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rPr>
              <a:t>　より</a:t>
            </a:r>
            <a:endPar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endParaRPr>
          </a:p>
        </p:txBody>
      </p:sp>
    </p:spTree>
    <p:extLst>
      <p:ext uri="{BB962C8B-B14F-4D97-AF65-F5344CB8AC3E}">
        <p14:creationId xmlns:p14="http://schemas.microsoft.com/office/powerpoint/2010/main" val="1670923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3D6C0-7F69-4E4F-A283-728048ADA70D}"/>
              </a:ext>
            </a:extLst>
          </p:cNvPr>
          <p:cNvSpPr>
            <a:spLocks noGrp="1"/>
          </p:cNvSpPr>
          <p:nvPr>
            <p:ph type="title"/>
          </p:nvPr>
        </p:nvSpPr>
        <p:spPr>
          <a:xfrm>
            <a:off x="321845" y="175028"/>
            <a:ext cx="8461208" cy="726672"/>
          </a:xfrm>
        </p:spPr>
        <p:txBody>
          <a:bodyPr>
            <a:normAutofit/>
          </a:bodyPr>
          <a:lstStyle/>
          <a:p>
            <a:r>
              <a:rPr lang="en-US" altLang="ja-JP" dirty="0"/>
              <a:t>GAN</a:t>
            </a:r>
            <a:r>
              <a:rPr lang="ja-JP" altLang="en-US" dirty="0"/>
              <a:t>の応用例②</a:t>
            </a:r>
            <a:endParaRPr kumimoji="1" lang="ja-JP" altLang="en-US" dirty="0"/>
          </a:p>
        </p:txBody>
      </p:sp>
      <p:sp>
        <p:nvSpPr>
          <p:cNvPr id="3" name="コンテンツ プレースホルダー 2">
            <a:extLst>
              <a:ext uri="{FF2B5EF4-FFF2-40B4-BE49-F238E27FC236}">
                <a16:creationId xmlns:a16="http://schemas.microsoft.com/office/drawing/2014/main" id="{9B2005C4-45EB-42BF-B7E6-C10C4D0C396C}"/>
              </a:ext>
            </a:extLst>
          </p:cNvPr>
          <p:cNvSpPr>
            <a:spLocks noGrp="1"/>
          </p:cNvSpPr>
          <p:nvPr>
            <p:ph idx="1"/>
          </p:nvPr>
        </p:nvSpPr>
        <p:spPr>
          <a:xfrm>
            <a:off x="321845" y="846253"/>
            <a:ext cx="8461208" cy="5333166"/>
          </a:xfrm>
        </p:spPr>
        <p:txBody>
          <a:bodyPr/>
          <a:lstStyle/>
          <a:p>
            <a:pPr marL="0" indent="0">
              <a:buNone/>
            </a:pPr>
            <a:r>
              <a:rPr lang="ja-JP" altLang="en-US" dirty="0"/>
              <a:t>色分け図や線画をリアルに</a:t>
            </a:r>
            <a:r>
              <a:rPr lang="ja-JP" altLang="en-US" b="1" dirty="0"/>
              <a:t>変換</a:t>
            </a:r>
            <a:r>
              <a:rPr lang="ja-JP" altLang="en-US" dirty="0"/>
              <a:t>する（</a:t>
            </a:r>
            <a:r>
              <a:rPr lang="en-US" altLang="ja-JP" dirty="0"/>
              <a:t>Video-to-Video Synthesis</a:t>
            </a:r>
            <a:r>
              <a:rPr lang="ja-JP" altLang="en-US" dirty="0"/>
              <a:t>）</a:t>
            </a:r>
            <a:endParaRPr kumimoji="1" lang="ja-JP" altLang="en-US" b="1" dirty="0"/>
          </a:p>
        </p:txBody>
      </p:sp>
      <p:sp>
        <p:nvSpPr>
          <p:cNvPr id="4" name="スライド番号プレースホルダー 3">
            <a:extLst>
              <a:ext uri="{FF2B5EF4-FFF2-40B4-BE49-F238E27FC236}">
                <a16:creationId xmlns:a16="http://schemas.microsoft.com/office/drawing/2014/main" id="{5ADFD88A-2B9B-450B-BAE2-044585A8A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490BCCA0-0AA4-4B73-8633-125E0C45E89E}"/>
              </a:ext>
            </a:extLst>
          </p:cNvPr>
          <p:cNvSpPr/>
          <p:nvPr/>
        </p:nvSpPr>
        <p:spPr>
          <a:xfrm>
            <a:off x="720282" y="1812245"/>
            <a:ext cx="816043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Video-to-Video Synthesis,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hlinkClick r:id="rId2"/>
              </a:rPr>
              <a:t>https://www.youtube.com/watch?v=S1OwOd-war8</a:t>
            </a:r>
            <a:r>
              <a:rPr kumimoji="0"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より</a:t>
            </a:r>
          </a:p>
        </p:txBody>
      </p:sp>
      <p:pic>
        <p:nvPicPr>
          <p:cNvPr id="9" name="図 8">
            <a:extLst>
              <a:ext uri="{FF2B5EF4-FFF2-40B4-BE49-F238E27FC236}">
                <a16:creationId xmlns:a16="http://schemas.microsoft.com/office/drawing/2014/main" id="{351E3A29-507A-4D07-B524-A9024192CB63}"/>
              </a:ext>
            </a:extLst>
          </p:cNvPr>
          <p:cNvPicPr>
            <a:picLocks noChangeAspect="1"/>
          </p:cNvPicPr>
          <p:nvPr/>
        </p:nvPicPr>
        <p:blipFill>
          <a:blip r:embed="rId3"/>
          <a:stretch>
            <a:fillRect/>
          </a:stretch>
        </p:blipFill>
        <p:spPr>
          <a:xfrm>
            <a:off x="4876438" y="2358509"/>
            <a:ext cx="4266677" cy="2569091"/>
          </a:xfrm>
          <a:prstGeom prst="rect">
            <a:avLst/>
          </a:prstGeom>
        </p:spPr>
      </p:pic>
      <p:pic>
        <p:nvPicPr>
          <p:cNvPr id="10" name="図 9">
            <a:extLst>
              <a:ext uri="{FF2B5EF4-FFF2-40B4-BE49-F238E27FC236}">
                <a16:creationId xmlns:a16="http://schemas.microsoft.com/office/drawing/2014/main" id="{2E2414A7-7F9D-4B7B-8723-A1F7FBD38BB9}"/>
              </a:ext>
            </a:extLst>
          </p:cNvPr>
          <p:cNvPicPr>
            <a:picLocks noChangeAspect="1"/>
          </p:cNvPicPr>
          <p:nvPr/>
        </p:nvPicPr>
        <p:blipFill>
          <a:blip r:embed="rId4"/>
          <a:stretch>
            <a:fillRect/>
          </a:stretch>
        </p:blipFill>
        <p:spPr>
          <a:xfrm>
            <a:off x="105778" y="2352062"/>
            <a:ext cx="4645709" cy="2385037"/>
          </a:xfrm>
          <a:prstGeom prst="rect">
            <a:avLst/>
          </a:prstGeom>
        </p:spPr>
      </p:pic>
    </p:spTree>
    <p:extLst>
      <p:ext uri="{BB962C8B-B14F-4D97-AF65-F5344CB8AC3E}">
        <p14:creationId xmlns:p14="http://schemas.microsoft.com/office/powerpoint/2010/main" val="3185208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408D4-CE63-5311-45B5-4DF112DE006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CB2D2A2-B521-814E-6DC7-F029DAABC436}"/>
              </a:ext>
            </a:extLst>
          </p:cNvPr>
          <p:cNvSpPr>
            <a:spLocks noGrp="1"/>
          </p:cNvSpPr>
          <p:nvPr>
            <p:ph type="title"/>
          </p:nvPr>
        </p:nvSpPr>
        <p:spPr>
          <a:xfrm>
            <a:off x="321845" y="175028"/>
            <a:ext cx="8461208" cy="726672"/>
          </a:xfrm>
        </p:spPr>
        <p:txBody>
          <a:bodyPr>
            <a:normAutofit/>
          </a:bodyPr>
          <a:lstStyle/>
          <a:p>
            <a:r>
              <a:rPr lang="en-US" altLang="ja-JP" dirty="0"/>
              <a:t>GAN</a:t>
            </a:r>
            <a:r>
              <a:rPr lang="ja-JP" altLang="en-US" dirty="0"/>
              <a:t>の応用例③</a:t>
            </a:r>
            <a:endParaRPr kumimoji="1" lang="ja-JP" altLang="en-US" dirty="0"/>
          </a:p>
        </p:txBody>
      </p:sp>
      <p:sp>
        <p:nvSpPr>
          <p:cNvPr id="3" name="コンテンツ プレースホルダー 2">
            <a:extLst>
              <a:ext uri="{FF2B5EF4-FFF2-40B4-BE49-F238E27FC236}">
                <a16:creationId xmlns:a16="http://schemas.microsoft.com/office/drawing/2014/main" id="{2A9E5498-C16E-19A4-DF99-5EA1B5A41CF1}"/>
              </a:ext>
            </a:extLst>
          </p:cNvPr>
          <p:cNvSpPr>
            <a:spLocks noGrp="1"/>
          </p:cNvSpPr>
          <p:nvPr>
            <p:ph idx="1"/>
          </p:nvPr>
        </p:nvSpPr>
        <p:spPr>
          <a:xfrm>
            <a:off x="321845" y="984249"/>
            <a:ext cx="8461208" cy="5195169"/>
          </a:xfrm>
        </p:spPr>
        <p:txBody>
          <a:bodyPr/>
          <a:lstStyle/>
          <a:p>
            <a:pPr marL="0" indent="0">
              <a:buNone/>
            </a:pPr>
            <a:r>
              <a:rPr lang="ja-JP" altLang="en-US" dirty="0"/>
              <a:t>年齢，髪量，口の開き具合，髪の波うち，眼鏡などさまざまな</a:t>
            </a:r>
            <a:r>
              <a:rPr lang="ja-JP" altLang="en-US" b="1" dirty="0"/>
              <a:t>特徴に応じた顔</a:t>
            </a:r>
            <a:r>
              <a:rPr lang="ja-JP" altLang="en-US" dirty="0"/>
              <a:t>を</a:t>
            </a:r>
            <a:r>
              <a:rPr lang="ja-JP" altLang="en-US" b="1" dirty="0"/>
              <a:t>生成</a:t>
            </a:r>
            <a:endParaRPr kumimoji="1" lang="ja-JP" altLang="en-US" b="1" dirty="0"/>
          </a:p>
        </p:txBody>
      </p:sp>
      <p:sp>
        <p:nvSpPr>
          <p:cNvPr id="4" name="スライド番号プレースホルダー 3">
            <a:extLst>
              <a:ext uri="{FF2B5EF4-FFF2-40B4-BE49-F238E27FC236}">
                <a16:creationId xmlns:a16="http://schemas.microsoft.com/office/drawing/2014/main" id="{B0967DFA-7C59-E502-809C-CC4B96B2BB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正方形/長方形 5">
            <a:extLst>
              <a:ext uri="{FF2B5EF4-FFF2-40B4-BE49-F238E27FC236}">
                <a16:creationId xmlns:a16="http://schemas.microsoft.com/office/drawing/2014/main" id="{7274E904-B7A1-4D11-8098-6DC3709E27B2}"/>
              </a:ext>
            </a:extLst>
          </p:cNvPr>
          <p:cNvSpPr/>
          <p:nvPr/>
        </p:nvSpPr>
        <p:spPr>
          <a:xfrm>
            <a:off x="914400" y="1831073"/>
            <a:ext cx="8382000" cy="646331"/>
          </a:xfrm>
          <a:prstGeom prst="rect">
            <a:avLst/>
          </a:prstGeom>
        </p:spPr>
        <p:txBody>
          <a:bodyPr wrap="square">
            <a:spAutoFit/>
          </a:bodyPr>
          <a:lstStyle/>
          <a:p>
            <a:r>
              <a:rPr lang="en-US" altLang="ja-JP" b="1" dirty="0" err="1">
                <a:latin typeface="Times New Roman" panose="02020603050405020304" pitchFamily="18" charset="0"/>
                <a:cs typeface="Times New Roman" panose="02020603050405020304" pitchFamily="18" charset="0"/>
              </a:rPr>
              <a:t>t</a:t>
            </a:r>
            <a:r>
              <a:rPr kumimoji="1" lang="en-US" altLang="ja-JP" b="1" dirty="0" err="1">
                <a:latin typeface="Times New Roman" panose="02020603050405020304" pitchFamily="18" charset="0"/>
                <a:cs typeface="Times New Roman" panose="02020603050405020304" pitchFamily="18" charset="0"/>
              </a:rPr>
              <a:t>l</a:t>
            </a:r>
            <a:r>
              <a:rPr kumimoji="1" lang="en-US" altLang="ja-JP" b="1" dirty="0">
                <a:latin typeface="Times New Roman" panose="02020603050405020304" pitchFamily="18" charset="0"/>
                <a:cs typeface="Times New Roman" panose="02020603050405020304" pitchFamily="18" charset="0"/>
              </a:rPr>
              <a:t>-GAN,</a:t>
            </a:r>
            <a:r>
              <a:rPr lang="ja-JP" altLang="en-US" b="1"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https://docs.google.com/presentation/d/1OpcYLBVpUF1L-wwPHu_CyKjXqXD0oRwBoGP2peSCrSA/edit#slide=id.g4551faa5ed_0_208</a:t>
            </a:r>
            <a:r>
              <a:rPr lang="ja-JP" altLang="en-US" dirty="0">
                <a:latin typeface="Times New Roman" panose="02020603050405020304" pitchFamily="18" charset="0"/>
                <a:ea typeface="ＭＳ Ｐ明朝" panose="02020600040205080304" pitchFamily="18" charset="-128"/>
                <a:cs typeface="Times New Roman" panose="02020603050405020304" pitchFamily="18" charset="0"/>
              </a:rPr>
              <a:t>　より</a:t>
            </a:r>
            <a:endParaRPr lang="en-US" altLang="ja-JP" dirty="0">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7" name="図 6">
            <a:extLst>
              <a:ext uri="{FF2B5EF4-FFF2-40B4-BE49-F238E27FC236}">
                <a16:creationId xmlns:a16="http://schemas.microsoft.com/office/drawing/2014/main" id="{53056407-F74E-4CF7-9838-E6CFCF018158}"/>
              </a:ext>
            </a:extLst>
          </p:cNvPr>
          <p:cNvPicPr>
            <a:picLocks noChangeAspect="1"/>
          </p:cNvPicPr>
          <p:nvPr/>
        </p:nvPicPr>
        <p:blipFill>
          <a:blip r:embed="rId3"/>
          <a:stretch>
            <a:fillRect/>
          </a:stretch>
        </p:blipFill>
        <p:spPr>
          <a:xfrm>
            <a:off x="321845" y="2415125"/>
            <a:ext cx="7717255" cy="4342026"/>
          </a:xfrm>
          <a:prstGeom prst="rect">
            <a:avLst/>
          </a:prstGeom>
        </p:spPr>
      </p:pic>
    </p:spTree>
    <p:extLst>
      <p:ext uri="{BB962C8B-B14F-4D97-AF65-F5344CB8AC3E}">
        <p14:creationId xmlns:p14="http://schemas.microsoft.com/office/powerpoint/2010/main" val="3651758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46F38-82D1-D22B-749B-89CC89A7E5D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9DE61A9-71E6-82E1-8783-E9F6735764D9}"/>
              </a:ext>
            </a:extLst>
          </p:cNvPr>
          <p:cNvSpPr>
            <a:spLocks noGrp="1"/>
          </p:cNvSpPr>
          <p:nvPr>
            <p:ph type="title"/>
          </p:nvPr>
        </p:nvSpPr>
        <p:spPr>
          <a:xfrm>
            <a:off x="321845" y="175028"/>
            <a:ext cx="8461208" cy="726672"/>
          </a:xfrm>
        </p:spPr>
        <p:txBody>
          <a:bodyPr>
            <a:normAutofit/>
          </a:bodyPr>
          <a:lstStyle/>
          <a:p>
            <a:r>
              <a:rPr lang="en-US" altLang="ja-JP" dirty="0"/>
              <a:t>GAN</a:t>
            </a:r>
            <a:r>
              <a:rPr lang="ja-JP" altLang="en-US" dirty="0"/>
              <a:t>の応用例④</a:t>
            </a:r>
            <a:endParaRPr kumimoji="1" lang="ja-JP" altLang="en-US" dirty="0"/>
          </a:p>
        </p:txBody>
      </p:sp>
      <p:sp>
        <p:nvSpPr>
          <p:cNvPr id="3" name="コンテンツ プレースホルダー 2">
            <a:extLst>
              <a:ext uri="{FF2B5EF4-FFF2-40B4-BE49-F238E27FC236}">
                <a16:creationId xmlns:a16="http://schemas.microsoft.com/office/drawing/2014/main" id="{1A3DC4D1-E166-156D-2FF6-9E7946DB16BE}"/>
              </a:ext>
            </a:extLst>
          </p:cNvPr>
          <p:cNvSpPr>
            <a:spLocks noGrp="1"/>
          </p:cNvSpPr>
          <p:nvPr>
            <p:ph idx="1"/>
          </p:nvPr>
        </p:nvSpPr>
        <p:spPr>
          <a:xfrm>
            <a:off x="321845" y="984249"/>
            <a:ext cx="8461208" cy="5195169"/>
          </a:xfrm>
        </p:spPr>
        <p:txBody>
          <a:bodyPr/>
          <a:lstStyle/>
          <a:p>
            <a:pPr marL="0" indent="0">
              <a:buNone/>
            </a:pPr>
            <a:r>
              <a:rPr lang="ja-JP" altLang="en-US" dirty="0"/>
              <a:t>低解像度の画像をもとに，高解像度の画像を生成</a:t>
            </a:r>
            <a:endParaRPr lang="en-US" altLang="ja-JP" dirty="0"/>
          </a:p>
          <a:p>
            <a:pPr marL="0" indent="0">
              <a:buNone/>
            </a:pPr>
            <a:endParaRPr kumimoji="1" lang="ja-JP" altLang="en-US" b="1" dirty="0"/>
          </a:p>
        </p:txBody>
      </p:sp>
      <p:sp>
        <p:nvSpPr>
          <p:cNvPr id="4" name="スライド番号プレースホルダー 3">
            <a:extLst>
              <a:ext uri="{FF2B5EF4-FFF2-40B4-BE49-F238E27FC236}">
                <a16:creationId xmlns:a16="http://schemas.microsoft.com/office/drawing/2014/main" id="{E1435855-1591-0098-087C-9275329D56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6A58EACA-36D1-4B96-AD08-002A3E20CB45}"/>
              </a:ext>
            </a:extLst>
          </p:cNvPr>
          <p:cNvSpPr txBox="1">
            <a:spLocks/>
          </p:cNvSpPr>
          <p:nvPr/>
        </p:nvSpPr>
        <p:spPr>
          <a:xfrm>
            <a:off x="682792" y="1631113"/>
            <a:ext cx="8461208" cy="15311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a:latin typeface="Times New Roman" panose="02020603050405020304" pitchFamily="18" charset="0"/>
                <a:ea typeface="ＭＳ Ｐ明朝" panose="02020600040205080304" pitchFamily="18" charset="-128"/>
                <a:cs typeface="Times New Roman" panose="02020603050405020304" pitchFamily="18" charset="0"/>
                <a:hlinkClick r:id="rId2"/>
              </a:rPr>
              <a:t>https://techxplore.com/news/2020-06-artificial-intelligence-blurry-sharper.html</a:t>
            </a:r>
            <a:r>
              <a:rPr lang="en-US" altLang="ja-JP" sz="1800">
                <a:latin typeface="Times New Roman" panose="02020603050405020304" pitchFamily="18" charset="0"/>
                <a:ea typeface="ＭＳ Ｐ明朝" panose="02020600040205080304" pitchFamily="18" charset="-128"/>
                <a:cs typeface="Times New Roman" panose="02020603050405020304" pitchFamily="18" charset="0"/>
              </a:rPr>
              <a:t> </a:t>
            </a:r>
            <a:r>
              <a:rPr lang="ja-JP" altLang="en-US" sz="1800">
                <a:latin typeface="Times New Roman" panose="02020603050405020304" pitchFamily="18" charset="0"/>
                <a:ea typeface="ＭＳ Ｐ明朝" panose="02020600040205080304" pitchFamily="18" charset="-128"/>
                <a:cs typeface="Times New Roman" panose="02020603050405020304" pitchFamily="18" charset="0"/>
              </a:rPr>
              <a:t>より</a:t>
            </a:r>
            <a:endParaRPr lang="en-US" altLang="ja-JP" sz="1800">
              <a:latin typeface="Times New Roman" panose="02020603050405020304" pitchFamily="18" charset="0"/>
              <a:ea typeface="ＭＳ Ｐ明朝" panose="02020600040205080304" pitchFamily="18" charset="-128"/>
              <a:cs typeface="Times New Roman" panose="02020603050405020304" pitchFamily="18" charset="0"/>
            </a:endParaRPr>
          </a:p>
          <a:p>
            <a:pPr marL="0" indent="0">
              <a:buFont typeface="Arial" panose="020B0604020202020204" pitchFamily="34" charset="0"/>
              <a:buNone/>
            </a:pPr>
            <a:endParaRPr lang="ja-JP" altLang="en-US" sz="1800" dirty="0"/>
          </a:p>
        </p:txBody>
      </p:sp>
      <p:pic>
        <p:nvPicPr>
          <p:cNvPr id="6" name="図 5">
            <a:extLst>
              <a:ext uri="{FF2B5EF4-FFF2-40B4-BE49-F238E27FC236}">
                <a16:creationId xmlns:a16="http://schemas.microsoft.com/office/drawing/2014/main" id="{8CEB547B-ED8B-4DD7-B874-C9E987EB9A2F}"/>
              </a:ext>
            </a:extLst>
          </p:cNvPr>
          <p:cNvPicPr>
            <a:picLocks noChangeAspect="1"/>
          </p:cNvPicPr>
          <p:nvPr/>
        </p:nvPicPr>
        <p:blipFill>
          <a:blip r:embed="rId3"/>
          <a:stretch>
            <a:fillRect/>
          </a:stretch>
        </p:blipFill>
        <p:spPr>
          <a:xfrm>
            <a:off x="321845" y="2223728"/>
            <a:ext cx="4214632" cy="4246253"/>
          </a:xfrm>
          <a:prstGeom prst="rect">
            <a:avLst/>
          </a:prstGeom>
        </p:spPr>
      </p:pic>
      <p:pic>
        <p:nvPicPr>
          <p:cNvPr id="7" name="図 6">
            <a:extLst>
              <a:ext uri="{FF2B5EF4-FFF2-40B4-BE49-F238E27FC236}">
                <a16:creationId xmlns:a16="http://schemas.microsoft.com/office/drawing/2014/main" id="{BC0081E0-9FD7-4BDF-8F19-CB9F8F7AE606}"/>
              </a:ext>
            </a:extLst>
          </p:cNvPr>
          <p:cNvPicPr>
            <a:picLocks noChangeAspect="1"/>
          </p:cNvPicPr>
          <p:nvPr/>
        </p:nvPicPr>
        <p:blipFill>
          <a:blip r:embed="rId4"/>
          <a:stretch>
            <a:fillRect/>
          </a:stretch>
        </p:blipFill>
        <p:spPr>
          <a:xfrm>
            <a:off x="4680255" y="2214233"/>
            <a:ext cx="4207246" cy="4246253"/>
          </a:xfrm>
          <a:prstGeom prst="rect">
            <a:avLst/>
          </a:prstGeom>
        </p:spPr>
      </p:pic>
    </p:spTree>
    <p:extLst>
      <p:ext uri="{BB962C8B-B14F-4D97-AF65-F5344CB8AC3E}">
        <p14:creationId xmlns:p14="http://schemas.microsoft.com/office/powerpoint/2010/main" val="186903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07482-BEC9-683D-C6CA-6384FF7BC1F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A9760EA-5D9E-F793-8750-854E1A668389}"/>
              </a:ext>
            </a:extLst>
          </p:cNvPr>
          <p:cNvSpPr>
            <a:spLocks noGrp="1"/>
          </p:cNvSpPr>
          <p:nvPr>
            <p:ph type="title"/>
          </p:nvPr>
        </p:nvSpPr>
        <p:spPr>
          <a:xfrm>
            <a:off x="321845" y="175028"/>
            <a:ext cx="8461208" cy="726672"/>
          </a:xfrm>
        </p:spPr>
        <p:txBody>
          <a:bodyPr>
            <a:normAutofit/>
          </a:bodyPr>
          <a:lstStyle/>
          <a:p>
            <a:r>
              <a:rPr lang="en-US" altLang="ja-JP" dirty="0"/>
              <a:t>GAN</a:t>
            </a:r>
            <a:r>
              <a:rPr lang="ja-JP" altLang="en-US" dirty="0"/>
              <a:t>の応用例⑤</a:t>
            </a:r>
            <a:endParaRPr kumimoji="1" lang="ja-JP" altLang="en-US" dirty="0"/>
          </a:p>
        </p:txBody>
      </p:sp>
      <p:sp>
        <p:nvSpPr>
          <p:cNvPr id="3" name="コンテンツ プレースホルダー 2">
            <a:extLst>
              <a:ext uri="{FF2B5EF4-FFF2-40B4-BE49-F238E27FC236}">
                <a16:creationId xmlns:a16="http://schemas.microsoft.com/office/drawing/2014/main" id="{9C22FC97-07D1-514A-E5A8-6B3CA9761F66}"/>
              </a:ext>
            </a:extLst>
          </p:cNvPr>
          <p:cNvSpPr>
            <a:spLocks noGrp="1"/>
          </p:cNvSpPr>
          <p:nvPr>
            <p:ph idx="1"/>
          </p:nvPr>
        </p:nvSpPr>
        <p:spPr>
          <a:xfrm>
            <a:off x="321845" y="984249"/>
            <a:ext cx="8461208" cy="5195169"/>
          </a:xfrm>
        </p:spPr>
        <p:txBody>
          <a:bodyPr/>
          <a:lstStyle/>
          <a:p>
            <a:pPr marL="0" indent="0">
              <a:buNone/>
            </a:pPr>
            <a:r>
              <a:rPr lang="ja-JP" altLang="en-US" dirty="0"/>
              <a:t>さまざまな種類の画像（犬，風景，蝶，食べ物等）を，安定して高精細に生成</a:t>
            </a:r>
            <a:endParaRPr kumimoji="1" lang="ja-JP" altLang="en-US" b="1" dirty="0"/>
          </a:p>
        </p:txBody>
      </p:sp>
      <p:sp>
        <p:nvSpPr>
          <p:cNvPr id="4" name="スライド番号プレースホルダー 3">
            <a:extLst>
              <a:ext uri="{FF2B5EF4-FFF2-40B4-BE49-F238E27FC236}">
                <a16:creationId xmlns:a16="http://schemas.microsoft.com/office/drawing/2014/main" id="{48DB550C-A65C-9232-9891-1FE99B300C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a:extLst>
              <a:ext uri="{FF2B5EF4-FFF2-40B4-BE49-F238E27FC236}">
                <a16:creationId xmlns:a16="http://schemas.microsoft.com/office/drawing/2014/main" id="{E423E619-A88F-4E13-8F96-17CD5708CB3D}"/>
              </a:ext>
            </a:extLst>
          </p:cNvPr>
          <p:cNvSpPr/>
          <p:nvPr/>
        </p:nvSpPr>
        <p:spPr>
          <a:xfrm>
            <a:off x="625642" y="1919883"/>
            <a:ext cx="8461208" cy="923330"/>
          </a:xfrm>
          <a:prstGeom prst="rect">
            <a:avLst/>
          </a:prstGeom>
        </p:spPr>
        <p:txBody>
          <a:bodyPr wrap="square">
            <a:spAutoFit/>
          </a:bodyPr>
          <a:lstStyle/>
          <a:p>
            <a:r>
              <a:rPr lang="en-US" altLang="ja-JP" b="1" dirty="0">
                <a:latin typeface="Times New Roman" panose="02020603050405020304" pitchFamily="18" charset="0"/>
                <a:ea typeface="ＭＳ Ｐ明朝" panose="02020600040205080304" pitchFamily="18" charset="-128"/>
                <a:cs typeface="Times New Roman" panose="02020603050405020304" pitchFamily="18" charset="0"/>
              </a:rPr>
              <a:t>Large Scale GAN Training for High Fidelity Natural Image Synthesis</a:t>
            </a:r>
          </a:p>
          <a:p>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2"/>
              </a:rPr>
              <a:t>Andrew Brock</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3"/>
              </a:rPr>
              <a:t>Jeff Donahue</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4"/>
              </a:rPr>
              <a:t>Karen </a:t>
            </a:r>
            <a:r>
              <a:rPr lang="en-US" altLang="ja-JP" dirty="0" err="1">
                <a:latin typeface="Times New Roman" panose="02020603050405020304" pitchFamily="18" charset="0"/>
                <a:ea typeface="ＭＳ Ｐ明朝" panose="02020600040205080304" pitchFamily="18" charset="-128"/>
                <a:cs typeface="Times New Roman" panose="02020603050405020304" pitchFamily="18" charset="0"/>
                <a:hlinkClick r:id="rId4"/>
              </a:rPr>
              <a:t>Simonyan</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https://arxiv.org/abs/1809.11096v2</a:t>
            </a:r>
          </a:p>
          <a:p>
            <a:endParaRPr lang="en-US" altLang="ja-JP" dirty="0">
              <a:latin typeface="Times New Roman" panose="02020603050405020304" pitchFamily="18" charset="0"/>
              <a:cs typeface="Times New Roman" panose="02020603050405020304" pitchFamily="18" charset="0"/>
            </a:endParaRPr>
          </a:p>
        </p:txBody>
      </p:sp>
      <p:pic>
        <p:nvPicPr>
          <p:cNvPr id="6" name="図 5">
            <a:extLst>
              <a:ext uri="{FF2B5EF4-FFF2-40B4-BE49-F238E27FC236}">
                <a16:creationId xmlns:a16="http://schemas.microsoft.com/office/drawing/2014/main" id="{4EB87A94-A19F-7505-2FE2-4CB1DF5DE348}"/>
              </a:ext>
            </a:extLst>
          </p:cNvPr>
          <p:cNvPicPr>
            <a:picLocks noChangeAspect="1"/>
          </p:cNvPicPr>
          <p:nvPr/>
        </p:nvPicPr>
        <p:blipFill>
          <a:blip r:embed="rId5"/>
          <a:stretch>
            <a:fillRect/>
          </a:stretch>
        </p:blipFill>
        <p:spPr>
          <a:xfrm>
            <a:off x="170729" y="2843213"/>
            <a:ext cx="8802541" cy="2334220"/>
          </a:xfrm>
          <a:prstGeom prst="rect">
            <a:avLst/>
          </a:prstGeom>
        </p:spPr>
      </p:pic>
    </p:spTree>
    <p:extLst>
      <p:ext uri="{BB962C8B-B14F-4D97-AF65-F5344CB8AC3E}">
        <p14:creationId xmlns:p14="http://schemas.microsoft.com/office/powerpoint/2010/main" val="433283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D8395-64FF-A83A-CE56-2DA52ECEC2F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4197BEE-F8B3-AEEF-3131-0366D4E25CEE}"/>
              </a:ext>
            </a:extLst>
          </p:cNvPr>
          <p:cNvSpPr>
            <a:spLocks noGrp="1"/>
          </p:cNvSpPr>
          <p:nvPr>
            <p:ph type="title"/>
          </p:nvPr>
        </p:nvSpPr>
        <p:spPr>
          <a:xfrm>
            <a:off x="321845" y="175028"/>
            <a:ext cx="8461208" cy="726672"/>
          </a:xfrm>
        </p:spPr>
        <p:txBody>
          <a:bodyPr>
            <a:normAutofit/>
          </a:bodyPr>
          <a:lstStyle/>
          <a:p>
            <a:r>
              <a:rPr lang="en-US" altLang="ja-JP" dirty="0"/>
              <a:t>GAN</a:t>
            </a:r>
            <a:r>
              <a:rPr lang="ja-JP" altLang="en-US" dirty="0"/>
              <a:t>の応用例⑥</a:t>
            </a:r>
            <a:endParaRPr kumimoji="1" lang="ja-JP" altLang="en-US" dirty="0"/>
          </a:p>
        </p:txBody>
      </p:sp>
      <p:sp>
        <p:nvSpPr>
          <p:cNvPr id="3" name="コンテンツ プレースホルダー 2">
            <a:extLst>
              <a:ext uri="{FF2B5EF4-FFF2-40B4-BE49-F238E27FC236}">
                <a16:creationId xmlns:a16="http://schemas.microsoft.com/office/drawing/2014/main" id="{1AF90DF3-DEF7-019B-851D-554CD025033B}"/>
              </a:ext>
            </a:extLst>
          </p:cNvPr>
          <p:cNvSpPr>
            <a:spLocks noGrp="1"/>
          </p:cNvSpPr>
          <p:nvPr>
            <p:ph idx="1"/>
          </p:nvPr>
        </p:nvSpPr>
        <p:spPr>
          <a:xfrm>
            <a:off x="321845" y="984249"/>
            <a:ext cx="8461208" cy="5195169"/>
          </a:xfrm>
        </p:spPr>
        <p:txBody>
          <a:bodyPr>
            <a:normAutofit/>
          </a:bodyPr>
          <a:lstStyle/>
          <a:p>
            <a:r>
              <a:rPr lang="ja-JP" altLang="en-US" sz="2400" b="1" dirty="0"/>
              <a:t>人工知能で生成された画像</a:t>
            </a:r>
            <a:r>
              <a:rPr lang="ja-JP" altLang="en-US" sz="2400" dirty="0"/>
              <a:t>を，</a:t>
            </a:r>
            <a:r>
              <a:rPr lang="ja-JP" altLang="en-US" sz="2400" b="1" dirty="0"/>
              <a:t>自動運転車の学習</a:t>
            </a:r>
            <a:r>
              <a:rPr lang="ja-JP" altLang="en-US" sz="2400" dirty="0"/>
              <a:t>に利用する（</a:t>
            </a:r>
            <a:r>
              <a:rPr lang="en-US" altLang="ja-JP" sz="2400" dirty="0" err="1"/>
              <a:t>SurfelGAN</a:t>
            </a:r>
            <a:r>
              <a:rPr lang="ja-JP" altLang="en-US" sz="2400" dirty="0"/>
              <a:t>）．</a:t>
            </a:r>
            <a:endParaRPr lang="en-US" altLang="ja-JP" sz="2400" dirty="0"/>
          </a:p>
          <a:p>
            <a:r>
              <a:rPr lang="ja-JP" altLang="en-US" sz="2400" dirty="0"/>
              <a:t>自律動作マシンの動作検証や，内蔵の人工知能の学習は，現実世界で行うには手間がかかる．</a:t>
            </a:r>
            <a:r>
              <a:rPr lang="ja-JP" altLang="en-US" sz="2400" b="1" dirty="0"/>
              <a:t>人工知能を用いて，仮想世界を生成</a:t>
            </a:r>
            <a:r>
              <a:rPr lang="ja-JP" altLang="en-US" sz="2400" dirty="0"/>
              <a:t>し，使用する</a:t>
            </a:r>
            <a:endParaRPr kumimoji="1" lang="ja-JP" altLang="en-US" sz="2400" b="1" dirty="0"/>
          </a:p>
        </p:txBody>
      </p:sp>
      <p:sp>
        <p:nvSpPr>
          <p:cNvPr id="4" name="スライド番号プレースホルダー 3">
            <a:extLst>
              <a:ext uri="{FF2B5EF4-FFF2-40B4-BE49-F238E27FC236}">
                <a16:creationId xmlns:a16="http://schemas.microsoft.com/office/drawing/2014/main" id="{BBC44C82-E291-4095-534A-CB44DF893B7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正方形/長方形 5">
            <a:extLst>
              <a:ext uri="{FF2B5EF4-FFF2-40B4-BE49-F238E27FC236}">
                <a16:creationId xmlns:a16="http://schemas.microsoft.com/office/drawing/2014/main" id="{1BC18136-F9BD-4190-B045-545B4DDAB316}"/>
              </a:ext>
            </a:extLst>
          </p:cNvPr>
          <p:cNvSpPr/>
          <p:nvPr/>
        </p:nvSpPr>
        <p:spPr>
          <a:xfrm>
            <a:off x="162226" y="3120168"/>
            <a:ext cx="9966960" cy="923330"/>
          </a:xfrm>
          <a:prstGeom prst="rect">
            <a:avLst/>
          </a:prstGeom>
        </p:spPr>
        <p:txBody>
          <a:bodyPr wrap="square">
            <a:spAutoFit/>
          </a:bodyPr>
          <a:lstStyle/>
          <a:p>
            <a:r>
              <a:rPr lang="en-US" altLang="ja-JP" b="1" dirty="0" err="1"/>
              <a:t>SurfelGAN</a:t>
            </a:r>
            <a:r>
              <a:rPr lang="en-US" altLang="ja-JP" b="1" dirty="0"/>
              <a:t>: Synthesizing Realistic Sensor Data for Autonomous Driving</a:t>
            </a:r>
          </a:p>
          <a:p>
            <a:r>
              <a:rPr lang="en-US" altLang="ja-JP" dirty="0" err="1">
                <a:hlinkClick r:id="rId2"/>
              </a:rPr>
              <a:t>Zhenpei</a:t>
            </a:r>
            <a:r>
              <a:rPr lang="en-US" altLang="ja-JP" dirty="0">
                <a:hlinkClick r:id="rId2"/>
              </a:rPr>
              <a:t> Yang</a:t>
            </a:r>
            <a:r>
              <a:rPr lang="en-US" altLang="ja-JP" dirty="0"/>
              <a:t>, </a:t>
            </a:r>
            <a:r>
              <a:rPr lang="en-US" altLang="ja-JP" dirty="0" err="1">
                <a:hlinkClick r:id="rId3"/>
              </a:rPr>
              <a:t>Yuning</a:t>
            </a:r>
            <a:r>
              <a:rPr lang="en-US" altLang="ja-JP" dirty="0">
                <a:hlinkClick r:id="rId3"/>
              </a:rPr>
              <a:t> Chai</a:t>
            </a:r>
            <a:r>
              <a:rPr lang="en-US" altLang="ja-JP" dirty="0"/>
              <a:t>, </a:t>
            </a:r>
            <a:r>
              <a:rPr lang="en-US" altLang="ja-JP" dirty="0">
                <a:hlinkClick r:id="rId4"/>
              </a:rPr>
              <a:t>Dragomir </a:t>
            </a:r>
            <a:r>
              <a:rPr lang="en-US" altLang="ja-JP" dirty="0" err="1">
                <a:hlinkClick r:id="rId4"/>
              </a:rPr>
              <a:t>Anguelov</a:t>
            </a:r>
            <a:r>
              <a:rPr lang="en-US" altLang="ja-JP" dirty="0"/>
              <a:t>, </a:t>
            </a:r>
            <a:r>
              <a:rPr lang="en-US" altLang="ja-JP" dirty="0">
                <a:hlinkClick r:id="rId5"/>
              </a:rPr>
              <a:t>Yin Zhou</a:t>
            </a:r>
            <a:r>
              <a:rPr lang="en-US" altLang="ja-JP" dirty="0"/>
              <a:t>, </a:t>
            </a:r>
            <a:r>
              <a:rPr lang="en-US" altLang="ja-JP" dirty="0">
                <a:hlinkClick r:id="rId6"/>
              </a:rPr>
              <a:t>Pei Sun</a:t>
            </a:r>
            <a:r>
              <a:rPr lang="en-US" altLang="ja-JP" dirty="0"/>
              <a:t>, </a:t>
            </a:r>
            <a:r>
              <a:rPr lang="en-US" altLang="ja-JP" dirty="0">
                <a:hlinkClick r:id="rId7"/>
              </a:rPr>
              <a:t>Dumitru Erhan</a:t>
            </a:r>
            <a:r>
              <a:rPr lang="en-US" altLang="ja-JP" dirty="0"/>
              <a:t>, </a:t>
            </a:r>
            <a:r>
              <a:rPr lang="en-US" altLang="ja-JP" dirty="0">
                <a:hlinkClick r:id="rId8"/>
              </a:rPr>
              <a:t>Sean Rafferty</a:t>
            </a:r>
            <a:r>
              <a:rPr lang="en-US" altLang="ja-JP" dirty="0"/>
              <a:t>,</a:t>
            </a:r>
          </a:p>
          <a:p>
            <a:r>
              <a:rPr lang="en-US" altLang="ja-JP" dirty="0"/>
              <a:t> </a:t>
            </a:r>
            <a:r>
              <a:rPr lang="en-US" altLang="ja-JP" dirty="0">
                <a:hlinkClick r:id="rId9"/>
              </a:rPr>
              <a:t>Henrik Kretzschmar</a:t>
            </a:r>
            <a:endParaRPr lang="en-US" altLang="ja-JP" dirty="0"/>
          </a:p>
        </p:txBody>
      </p:sp>
      <p:pic>
        <p:nvPicPr>
          <p:cNvPr id="7" name="図 6">
            <a:extLst>
              <a:ext uri="{FF2B5EF4-FFF2-40B4-BE49-F238E27FC236}">
                <a16:creationId xmlns:a16="http://schemas.microsoft.com/office/drawing/2014/main" id="{DFE3AD2E-EDFF-4F98-9313-40472090E899}"/>
              </a:ext>
            </a:extLst>
          </p:cNvPr>
          <p:cNvPicPr>
            <a:picLocks noChangeAspect="1"/>
          </p:cNvPicPr>
          <p:nvPr/>
        </p:nvPicPr>
        <p:blipFill>
          <a:blip r:embed="rId10"/>
          <a:stretch>
            <a:fillRect/>
          </a:stretch>
        </p:blipFill>
        <p:spPr>
          <a:xfrm>
            <a:off x="201529" y="3983250"/>
            <a:ext cx="4173153" cy="2799710"/>
          </a:xfrm>
          <a:prstGeom prst="rect">
            <a:avLst/>
          </a:prstGeom>
        </p:spPr>
      </p:pic>
      <p:pic>
        <p:nvPicPr>
          <p:cNvPr id="9" name="図 8">
            <a:extLst>
              <a:ext uri="{FF2B5EF4-FFF2-40B4-BE49-F238E27FC236}">
                <a16:creationId xmlns:a16="http://schemas.microsoft.com/office/drawing/2014/main" id="{77BBBFD6-737C-4471-8B6E-A30133C2F328}"/>
              </a:ext>
            </a:extLst>
          </p:cNvPr>
          <p:cNvPicPr>
            <a:picLocks noChangeAspect="1"/>
          </p:cNvPicPr>
          <p:nvPr/>
        </p:nvPicPr>
        <p:blipFill>
          <a:blip r:embed="rId11"/>
          <a:stretch>
            <a:fillRect/>
          </a:stretch>
        </p:blipFill>
        <p:spPr>
          <a:xfrm>
            <a:off x="4528687" y="3995617"/>
            <a:ext cx="4033655" cy="2799710"/>
          </a:xfrm>
          <a:prstGeom prst="rect">
            <a:avLst/>
          </a:prstGeom>
        </p:spPr>
      </p:pic>
    </p:spTree>
    <p:extLst>
      <p:ext uri="{BB962C8B-B14F-4D97-AF65-F5344CB8AC3E}">
        <p14:creationId xmlns:p14="http://schemas.microsoft.com/office/powerpoint/2010/main" val="3873234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190DD-3856-1EE2-B873-12BB60BF6E1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18EFC3C-977C-E8D5-F6D9-B95F65B4E1AC}"/>
              </a:ext>
            </a:extLst>
          </p:cNvPr>
          <p:cNvSpPr>
            <a:spLocks noGrp="1"/>
          </p:cNvSpPr>
          <p:nvPr>
            <p:ph type="title"/>
          </p:nvPr>
        </p:nvSpPr>
        <p:spPr>
          <a:xfrm>
            <a:off x="321845" y="175028"/>
            <a:ext cx="8461208" cy="726672"/>
          </a:xfrm>
        </p:spPr>
        <p:txBody>
          <a:bodyPr>
            <a:normAutofit/>
          </a:bodyPr>
          <a:lstStyle/>
          <a:p>
            <a:r>
              <a:rPr lang="en-US" altLang="ja-JP" dirty="0"/>
              <a:t>GAN</a:t>
            </a:r>
            <a:r>
              <a:rPr lang="ja-JP" altLang="en-US" dirty="0"/>
              <a:t>の応用例⑦</a:t>
            </a:r>
            <a:endParaRPr kumimoji="1" lang="ja-JP" altLang="en-US" dirty="0"/>
          </a:p>
        </p:txBody>
      </p:sp>
      <p:sp>
        <p:nvSpPr>
          <p:cNvPr id="3" name="コンテンツ プレースホルダー 2">
            <a:extLst>
              <a:ext uri="{FF2B5EF4-FFF2-40B4-BE49-F238E27FC236}">
                <a16:creationId xmlns:a16="http://schemas.microsoft.com/office/drawing/2014/main" id="{C24B3FE3-6328-BAEB-929D-5435B0406825}"/>
              </a:ext>
            </a:extLst>
          </p:cNvPr>
          <p:cNvSpPr>
            <a:spLocks noGrp="1"/>
          </p:cNvSpPr>
          <p:nvPr>
            <p:ph idx="1"/>
          </p:nvPr>
        </p:nvSpPr>
        <p:spPr>
          <a:xfrm>
            <a:off x="321845" y="984249"/>
            <a:ext cx="8461208" cy="5195169"/>
          </a:xfrm>
        </p:spPr>
        <p:txBody>
          <a:bodyPr>
            <a:normAutofit/>
          </a:bodyPr>
          <a:lstStyle/>
          <a:p>
            <a:pPr marL="0" indent="0">
              <a:buNone/>
            </a:pPr>
            <a:r>
              <a:rPr lang="ja-JP" altLang="en-US" sz="2400" dirty="0"/>
              <a:t>人工知能が二次元イラストを生成する（</a:t>
            </a:r>
            <a:r>
              <a:rPr lang="en-US" altLang="ja-JP" sz="2400" dirty="0"/>
              <a:t>Waifu Labs</a:t>
            </a:r>
            <a:r>
              <a:rPr lang="ja-JP" altLang="en-US" sz="2400" dirty="0"/>
              <a:t>）．好みのイラストを選択すると，それに似た候補がさらに生成され，繰り返し選択して段階的に最終的な画像を完成させる</a:t>
            </a:r>
            <a:endParaRPr kumimoji="1" lang="ja-JP" altLang="en-US" sz="2400" b="1" dirty="0"/>
          </a:p>
        </p:txBody>
      </p:sp>
      <p:sp>
        <p:nvSpPr>
          <p:cNvPr id="4" name="スライド番号プレースホルダー 3">
            <a:extLst>
              <a:ext uri="{FF2B5EF4-FFF2-40B4-BE49-F238E27FC236}">
                <a16:creationId xmlns:a16="http://schemas.microsoft.com/office/drawing/2014/main" id="{A2AFC7D0-1829-1064-53AC-4C01DE1FD6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4E40DB1C-B4A8-8FE8-EA2A-EACCD042893F}"/>
              </a:ext>
            </a:extLst>
          </p:cNvPr>
          <p:cNvSpPr txBox="1"/>
          <p:nvPr/>
        </p:nvSpPr>
        <p:spPr>
          <a:xfrm>
            <a:off x="1047750" y="6498306"/>
            <a:ext cx="8343900" cy="369332"/>
          </a:xfrm>
          <a:prstGeom prst="rect">
            <a:avLst/>
          </a:prstGeom>
          <a:noFill/>
        </p:spPr>
        <p:txBody>
          <a:bodyPr wrap="square">
            <a:spAutoFit/>
          </a:bodyPr>
          <a:lstStyle/>
          <a:p>
            <a:r>
              <a:rPr lang="en-US" altLang="ja-JP" sz="1800" b="1" dirty="0"/>
              <a:t>Waifu Labs </a:t>
            </a:r>
            <a:r>
              <a:rPr lang="ja-JP" altLang="en-US" sz="1800" b="1" dirty="0"/>
              <a:t>の </a:t>
            </a:r>
            <a:r>
              <a:rPr lang="en-US" altLang="ja-JP" sz="1800" b="1" dirty="0"/>
              <a:t>URL:</a:t>
            </a:r>
            <a:r>
              <a:rPr lang="ja-JP" altLang="en-US" sz="1800" b="1" dirty="0"/>
              <a:t> </a:t>
            </a:r>
            <a:r>
              <a:rPr lang="en-US" altLang="ja-JP" sz="1800" b="1" dirty="0">
                <a:hlinkClick r:id="rId2"/>
              </a:rPr>
              <a:t>https://waifulabs.com/</a:t>
            </a:r>
            <a:r>
              <a:rPr lang="ja-JP" altLang="en-US" sz="1800" b="1" dirty="0"/>
              <a:t>　（デモサイト）</a:t>
            </a:r>
            <a:endParaRPr lang="en-US" altLang="ja-JP" sz="1800" b="1" dirty="0"/>
          </a:p>
        </p:txBody>
      </p:sp>
      <p:sp>
        <p:nvSpPr>
          <p:cNvPr id="8" name="スライド番号プレースホルダー 3">
            <a:extLst>
              <a:ext uri="{FF2B5EF4-FFF2-40B4-BE49-F238E27FC236}">
                <a16:creationId xmlns:a16="http://schemas.microsoft.com/office/drawing/2014/main" id="{A3433F03-2CEA-4656-ACBB-E9446FCA0C36}"/>
              </a:ext>
            </a:extLst>
          </p:cNvPr>
          <p:cNvSpPr txBox="1">
            <a:spLocks/>
          </p:cNvSpPr>
          <p:nvPr/>
        </p:nvSpPr>
        <p:spPr>
          <a:xfrm>
            <a:off x="6980321" y="6715224"/>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2800" kern="1200">
                <a:solidFill>
                  <a:schemeClr val="tx1">
                    <a:tint val="75000"/>
                  </a:schemeClr>
                </a:solidFill>
                <a:latin typeface="Arial" panose="020B0604020202020204" pitchFamily="34" charset="0"/>
                <a:ea typeface="メイリオ"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205D82C-95A1-431E-8E38-AA614A14CDCF}" type="slidenum">
              <a:rPr kumimoji="1" lang="ja-JP" altLang="en-US" smtClean="0">
                <a:solidFill>
                  <a:prstClr val="black">
                    <a:tint val="75000"/>
                  </a:prstClr>
                </a:solidFill>
              </a:rPr>
              <a:pPr>
                <a:defRPr/>
              </a:pPr>
              <a:t>49</a:t>
            </a:fld>
            <a:endParaRPr kumimoji="1" lang="ja-JP" altLang="en-US">
              <a:solidFill>
                <a:prstClr val="black">
                  <a:tint val="75000"/>
                </a:prstClr>
              </a:solidFill>
            </a:endParaRPr>
          </a:p>
        </p:txBody>
      </p:sp>
      <p:pic>
        <p:nvPicPr>
          <p:cNvPr id="9" name="図 8">
            <a:extLst>
              <a:ext uri="{FF2B5EF4-FFF2-40B4-BE49-F238E27FC236}">
                <a16:creationId xmlns:a16="http://schemas.microsoft.com/office/drawing/2014/main" id="{0EC258CE-6ED1-4F70-8FC2-2CFE634E5556}"/>
              </a:ext>
            </a:extLst>
          </p:cNvPr>
          <p:cNvPicPr>
            <a:picLocks noChangeAspect="1"/>
          </p:cNvPicPr>
          <p:nvPr/>
        </p:nvPicPr>
        <p:blipFill>
          <a:blip r:embed="rId3"/>
          <a:stretch>
            <a:fillRect/>
          </a:stretch>
        </p:blipFill>
        <p:spPr>
          <a:xfrm>
            <a:off x="139567" y="2359786"/>
            <a:ext cx="2153653" cy="2138427"/>
          </a:xfrm>
          <a:prstGeom prst="rect">
            <a:avLst/>
          </a:prstGeom>
        </p:spPr>
      </p:pic>
      <p:pic>
        <p:nvPicPr>
          <p:cNvPr id="10" name="図 9">
            <a:extLst>
              <a:ext uri="{FF2B5EF4-FFF2-40B4-BE49-F238E27FC236}">
                <a16:creationId xmlns:a16="http://schemas.microsoft.com/office/drawing/2014/main" id="{0593FCF4-D931-4B25-AA2B-14DE336D3381}"/>
              </a:ext>
            </a:extLst>
          </p:cNvPr>
          <p:cNvPicPr>
            <a:picLocks noChangeAspect="1"/>
          </p:cNvPicPr>
          <p:nvPr/>
        </p:nvPicPr>
        <p:blipFill>
          <a:blip r:embed="rId4"/>
          <a:stretch>
            <a:fillRect/>
          </a:stretch>
        </p:blipFill>
        <p:spPr>
          <a:xfrm>
            <a:off x="2654167" y="2260431"/>
            <a:ext cx="3048265" cy="1643770"/>
          </a:xfrm>
          <a:prstGeom prst="rect">
            <a:avLst/>
          </a:prstGeom>
        </p:spPr>
      </p:pic>
      <p:pic>
        <p:nvPicPr>
          <p:cNvPr id="11" name="図 10">
            <a:extLst>
              <a:ext uri="{FF2B5EF4-FFF2-40B4-BE49-F238E27FC236}">
                <a16:creationId xmlns:a16="http://schemas.microsoft.com/office/drawing/2014/main" id="{9AAE1FEC-3847-4879-AFA9-45191B53CC8F}"/>
              </a:ext>
            </a:extLst>
          </p:cNvPr>
          <p:cNvPicPr>
            <a:picLocks noChangeAspect="1"/>
          </p:cNvPicPr>
          <p:nvPr/>
        </p:nvPicPr>
        <p:blipFill>
          <a:blip r:embed="rId5"/>
          <a:stretch>
            <a:fillRect/>
          </a:stretch>
        </p:blipFill>
        <p:spPr>
          <a:xfrm>
            <a:off x="6000750" y="2136767"/>
            <a:ext cx="3238500" cy="1767434"/>
          </a:xfrm>
          <a:prstGeom prst="rect">
            <a:avLst/>
          </a:prstGeom>
        </p:spPr>
      </p:pic>
      <p:pic>
        <p:nvPicPr>
          <p:cNvPr id="12" name="図 11">
            <a:extLst>
              <a:ext uri="{FF2B5EF4-FFF2-40B4-BE49-F238E27FC236}">
                <a16:creationId xmlns:a16="http://schemas.microsoft.com/office/drawing/2014/main" id="{94371B48-1C3A-4442-9AE3-FD645EE2B479}"/>
              </a:ext>
            </a:extLst>
          </p:cNvPr>
          <p:cNvPicPr>
            <a:picLocks noChangeAspect="1"/>
          </p:cNvPicPr>
          <p:nvPr/>
        </p:nvPicPr>
        <p:blipFill>
          <a:blip r:embed="rId6"/>
          <a:stretch>
            <a:fillRect/>
          </a:stretch>
        </p:blipFill>
        <p:spPr>
          <a:xfrm>
            <a:off x="5143500" y="4637631"/>
            <a:ext cx="1953058" cy="1758705"/>
          </a:xfrm>
          <a:prstGeom prst="rect">
            <a:avLst/>
          </a:prstGeom>
        </p:spPr>
      </p:pic>
      <p:sp>
        <p:nvSpPr>
          <p:cNvPr id="13" name="矢印: 右 12">
            <a:extLst>
              <a:ext uri="{FF2B5EF4-FFF2-40B4-BE49-F238E27FC236}">
                <a16:creationId xmlns:a16="http://schemas.microsoft.com/office/drawing/2014/main" id="{884D57AA-992C-41B9-BBD6-A5A821606215}"/>
              </a:ext>
            </a:extLst>
          </p:cNvPr>
          <p:cNvSpPr/>
          <p:nvPr/>
        </p:nvSpPr>
        <p:spPr>
          <a:xfrm>
            <a:off x="2343150" y="2962373"/>
            <a:ext cx="387350" cy="469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矢印: 右 13">
            <a:extLst>
              <a:ext uri="{FF2B5EF4-FFF2-40B4-BE49-F238E27FC236}">
                <a16:creationId xmlns:a16="http://schemas.microsoft.com/office/drawing/2014/main" id="{4917447F-0DAA-48DC-A5BD-78CF31BF38DE}"/>
              </a:ext>
            </a:extLst>
          </p:cNvPr>
          <p:cNvSpPr/>
          <p:nvPr/>
        </p:nvSpPr>
        <p:spPr>
          <a:xfrm>
            <a:off x="5721482" y="2959099"/>
            <a:ext cx="387350" cy="469900"/>
          </a:xfrm>
          <a:prstGeom prst="rightArrow">
            <a:avLst>
              <a:gd name="adj1" fmla="val 472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矢印: 右 14">
            <a:extLst>
              <a:ext uri="{FF2B5EF4-FFF2-40B4-BE49-F238E27FC236}">
                <a16:creationId xmlns:a16="http://schemas.microsoft.com/office/drawing/2014/main" id="{E29075F0-D0AE-4400-A4FD-4E1B75F5B048}"/>
              </a:ext>
            </a:extLst>
          </p:cNvPr>
          <p:cNvSpPr/>
          <p:nvPr/>
        </p:nvSpPr>
        <p:spPr>
          <a:xfrm>
            <a:off x="4687303" y="5282033"/>
            <a:ext cx="387350" cy="469900"/>
          </a:xfrm>
          <a:prstGeom prst="rightArrow">
            <a:avLst>
              <a:gd name="adj1" fmla="val 472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C80BFF68-C500-4128-B7F1-6B8102AD9DED}"/>
              </a:ext>
            </a:extLst>
          </p:cNvPr>
          <p:cNvSpPr txBox="1"/>
          <p:nvPr/>
        </p:nvSpPr>
        <p:spPr>
          <a:xfrm>
            <a:off x="417095" y="4588390"/>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7" name="テキスト ボックス 16">
            <a:extLst>
              <a:ext uri="{FF2B5EF4-FFF2-40B4-BE49-F238E27FC236}">
                <a16:creationId xmlns:a16="http://schemas.microsoft.com/office/drawing/2014/main" id="{ECB6917D-6EFE-444F-B4FC-8E3FA089767E}"/>
              </a:ext>
            </a:extLst>
          </p:cNvPr>
          <p:cNvSpPr txBox="1"/>
          <p:nvPr/>
        </p:nvSpPr>
        <p:spPr>
          <a:xfrm>
            <a:off x="3664088" y="4026045"/>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8" name="テキスト ボックス 17">
            <a:extLst>
              <a:ext uri="{FF2B5EF4-FFF2-40B4-BE49-F238E27FC236}">
                <a16:creationId xmlns:a16="http://schemas.microsoft.com/office/drawing/2014/main" id="{2C3169A9-1E04-41D8-8DF8-71445E6FFB44}"/>
              </a:ext>
            </a:extLst>
          </p:cNvPr>
          <p:cNvSpPr txBox="1"/>
          <p:nvPr/>
        </p:nvSpPr>
        <p:spPr>
          <a:xfrm>
            <a:off x="7301135" y="3925145"/>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9" name="テキスト ボックス 18">
            <a:extLst>
              <a:ext uri="{FF2B5EF4-FFF2-40B4-BE49-F238E27FC236}">
                <a16:creationId xmlns:a16="http://schemas.microsoft.com/office/drawing/2014/main" id="{3CB4528B-C4CB-408F-96FD-3E31B34663EF}"/>
              </a:ext>
            </a:extLst>
          </p:cNvPr>
          <p:cNvSpPr txBox="1"/>
          <p:nvPr/>
        </p:nvSpPr>
        <p:spPr>
          <a:xfrm>
            <a:off x="7165405" y="5299638"/>
            <a:ext cx="172354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生成された</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Tree>
    <p:extLst>
      <p:ext uri="{BB962C8B-B14F-4D97-AF65-F5344CB8AC3E}">
        <p14:creationId xmlns:p14="http://schemas.microsoft.com/office/powerpoint/2010/main" val="3256789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1-1 </a:t>
            </a:r>
            <a:r>
              <a:rPr lang="ja-JP" altLang="en-US" dirty="0"/>
              <a:t>人工知能とは</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5</a:t>
            </a:fld>
            <a:endParaRPr lang="ja-JP" altLang="en-US" dirty="0"/>
          </a:p>
        </p:txBody>
      </p:sp>
    </p:spTree>
    <p:extLst>
      <p:ext uri="{BB962C8B-B14F-4D97-AF65-F5344CB8AC3E}">
        <p14:creationId xmlns:p14="http://schemas.microsoft.com/office/powerpoint/2010/main" val="1309319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351CD2-3ACB-3782-7617-78988463DC1F}"/>
              </a:ext>
            </a:extLst>
          </p:cNvPr>
          <p:cNvSpPr>
            <a:spLocks noGrp="1"/>
          </p:cNvSpPr>
          <p:nvPr>
            <p:ph type="title"/>
          </p:nvPr>
        </p:nvSpPr>
        <p:spPr/>
        <p:txBody>
          <a:bodyPr>
            <a:normAutofit fontScale="90000"/>
          </a:bodyPr>
          <a:lstStyle/>
          <a:p>
            <a:r>
              <a:rPr lang="en-US" altLang="ja-JP" dirty="0"/>
              <a:t>GAN</a:t>
            </a:r>
            <a:r>
              <a:rPr lang="ja-JP" altLang="en-US" dirty="0"/>
              <a:t>と現在のテキスト画像合成の関係</a:t>
            </a:r>
            <a:endParaRPr kumimoji="1" lang="ja-JP" altLang="en-US" dirty="0"/>
          </a:p>
        </p:txBody>
      </p:sp>
      <p:sp>
        <p:nvSpPr>
          <p:cNvPr id="3" name="コンテンツ プレースホルダー 2">
            <a:extLst>
              <a:ext uri="{FF2B5EF4-FFF2-40B4-BE49-F238E27FC236}">
                <a16:creationId xmlns:a16="http://schemas.microsoft.com/office/drawing/2014/main" id="{F0B011F8-5E23-EBDA-BF46-4B91DEAC995A}"/>
              </a:ext>
            </a:extLst>
          </p:cNvPr>
          <p:cNvSpPr>
            <a:spLocks noGrp="1"/>
          </p:cNvSpPr>
          <p:nvPr>
            <p:ph idx="1"/>
          </p:nvPr>
        </p:nvSpPr>
        <p:spPr/>
        <p:txBody>
          <a:bodyPr/>
          <a:lstStyle/>
          <a:p>
            <a:r>
              <a:rPr kumimoji="1" lang="en-US" altLang="ja-JP" dirty="0"/>
              <a:t>GAN</a:t>
            </a:r>
            <a:r>
              <a:rPr kumimoji="1" lang="ja-JP" altLang="en-US" dirty="0"/>
              <a:t>は「</a:t>
            </a:r>
            <a:r>
              <a:rPr kumimoji="1" lang="en-US" altLang="ja-JP" b="1" dirty="0"/>
              <a:t>AI</a:t>
            </a:r>
            <a:r>
              <a:rPr kumimoji="1" lang="ja-JP" altLang="en-US" b="1" dirty="0"/>
              <a:t>がリアルなデータを生成できる</a:t>
            </a:r>
            <a:r>
              <a:rPr kumimoji="1" lang="ja-JP" altLang="en-US" dirty="0"/>
              <a:t>」ことを示した重要な研究である．</a:t>
            </a:r>
            <a:endParaRPr kumimoji="1" lang="en-US" altLang="ja-JP" dirty="0"/>
          </a:p>
          <a:p>
            <a:r>
              <a:rPr lang="en-US" altLang="ja-JP" dirty="0"/>
              <a:t>GAN</a:t>
            </a:r>
            <a:r>
              <a:rPr lang="ja-JP" altLang="en-US" dirty="0"/>
              <a:t>は，</a:t>
            </a:r>
            <a:r>
              <a:rPr lang="ja-JP" altLang="en-US" b="1" dirty="0"/>
              <a:t>生成</a:t>
            </a:r>
            <a:r>
              <a:rPr lang="en-US" altLang="ja-JP" b="1" dirty="0"/>
              <a:t>AI</a:t>
            </a:r>
            <a:r>
              <a:rPr lang="ja-JP" altLang="en-US" b="1" dirty="0"/>
              <a:t>という分野を切り拓いた</a:t>
            </a:r>
            <a:r>
              <a:rPr lang="ja-JP" altLang="en-US" dirty="0"/>
              <a:t>．</a:t>
            </a:r>
          </a:p>
          <a:p>
            <a:endParaRPr kumimoji="1" lang="en-US" altLang="ja-JP" dirty="0"/>
          </a:p>
          <a:p>
            <a:r>
              <a:rPr kumimoji="1" lang="ja-JP" altLang="en-US" dirty="0"/>
              <a:t>その後，</a:t>
            </a:r>
            <a:r>
              <a:rPr kumimoji="1" lang="ja-JP" altLang="en-US" b="1" dirty="0"/>
              <a:t>拡散モデル</a:t>
            </a:r>
            <a:r>
              <a:rPr kumimoji="1" lang="ja-JP" altLang="en-US" dirty="0"/>
              <a:t>（</a:t>
            </a:r>
            <a:r>
              <a:rPr kumimoji="1" lang="en-US" altLang="ja-JP" dirty="0"/>
              <a:t>Diffusion Model</a:t>
            </a:r>
            <a:r>
              <a:rPr kumimoji="1" lang="ja-JP" altLang="en-US" dirty="0"/>
              <a:t>）など</a:t>
            </a:r>
            <a:r>
              <a:rPr kumimoji="1" lang="ja-JP" altLang="en-US" b="1" dirty="0"/>
              <a:t>新たな手法が登場</a:t>
            </a:r>
            <a:r>
              <a:rPr kumimoji="1" lang="ja-JP" altLang="en-US" dirty="0"/>
              <a:t>し，現在の</a:t>
            </a:r>
            <a:r>
              <a:rPr kumimoji="1" lang="ja-JP" altLang="en-US" b="1" dirty="0"/>
              <a:t>テキスト画像合成</a:t>
            </a:r>
            <a:r>
              <a:rPr kumimoji="1" lang="ja-JP" altLang="en-US" dirty="0"/>
              <a:t>（</a:t>
            </a:r>
            <a:r>
              <a:rPr lang="ja-JP" altLang="en-US" dirty="0"/>
              <a:t>次ページ）の</a:t>
            </a:r>
            <a:r>
              <a:rPr kumimoji="1" lang="ja-JP" altLang="en-US" dirty="0"/>
              <a:t>基盤</a:t>
            </a:r>
            <a:r>
              <a:rPr lang="ja-JP" altLang="en-US" dirty="0"/>
              <a:t>になっている</a:t>
            </a:r>
            <a:endParaRPr lang="en-US" altLang="ja-JP" dirty="0"/>
          </a:p>
        </p:txBody>
      </p:sp>
      <p:sp>
        <p:nvSpPr>
          <p:cNvPr id="4" name="スライド番号プレースホルダー 3">
            <a:extLst>
              <a:ext uri="{FF2B5EF4-FFF2-40B4-BE49-F238E27FC236}">
                <a16:creationId xmlns:a16="http://schemas.microsoft.com/office/drawing/2014/main" id="{D4037633-C77C-EFA4-136E-42E360309E4E}"/>
              </a:ext>
            </a:extLst>
          </p:cNvPr>
          <p:cNvSpPr>
            <a:spLocks noGrp="1"/>
          </p:cNvSpPr>
          <p:nvPr>
            <p:ph type="sldNum" sz="quarter" idx="12"/>
          </p:nvPr>
        </p:nvSpPr>
        <p:spPr/>
        <p:txBody>
          <a:bodyPr/>
          <a:lstStyle/>
          <a:p>
            <a:fld id="{E205D82C-95A1-431E-8E38-AA614A14CDCF}" type="slidenum">
              <a:rPr kumimoji="1" lang="ja-JP" altLang="en-US" smtClean="0"/>
              <a:t>50</a:t>
            </a:fld>
            <a:endParaRPr kumimoji="1" lang="ja-JP" altLang="en-US"/>
          </a:p>
        </p:txBody>
      </p:sp>
    </p:spTree>
    <p:extLst>
      <p:ext uri="{BB962C8B-B14F-4D97-AF65-F5344CB8AC3E}">
        <p14:creationId xmlns:p14="http://schemas.microsoft.com/office/powerpoint/2010/main" val="1375172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02A552-2162-41FD-B386-E28DE4E50DF8}"/>
              </a:ext>
            </a:extLst>
          </p:cNvPr>
          <p:cNvSpPr>
            <a:spLocks noGrp="1"/>
          </p:cNvSpPr>
          <p:nvPr>
            <p:ph type="title"/>
          </p:nvPr>
        </p:nvSpPr>
        <p:spPr/>
        <p:txBody>
          <a:bodyPr>
            <a:noAutofit/>
          </a:bodyPr>
          <a:lstStyle/>
          <a:p>
            <a:r>
              <a:rPr lang="ja-JP" altLang="en-US" dirty="0"/>
              <a:t>テキストからの画像合成</a:t>
            </a:r>
            <a:endParaRPr kumimoji="1" lang="ja-JP" altLang="en-US" dirty="0"/>
          </a:p>
        </p:txBody>
      </p:sp>
      <p:sp>
        <p:nvSpPr>
          <p:cNvPr id="4" name="スライド番号プレースホルダー 3">
            <a:extLst>
              <a:ext uri="{FF2B5EF4-FFF2-40B4-BE49-F238E27FC236}">
                <a16:creationId xmlns:a16="http://schemas.microsoft.com/office/drawing/2014/main" id="{4610A522-A4EA-4EBB-A093-FCE6A0E457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180DA62C-EFBD-4CE9-B0DA-18956ADEEE2E}"/>
              </a:ext>
            </a:extLst>
          </p:cNvPr>
          <p:cNvPicPr>
            <a:picLocks noChangeAspect="1"/>
          </p:cNvPicPr>
          <p:nvPr/>
        </p:nvPicPr>
        <p:blipFill>
          <a:blip r:embed="rId2"/>
          <a:stretch>
            <a:fillRect/>
          </a:stretch>
        </p:blipFill>
        <p:spPr>
          <a:xfrm>
            <a:off x="81069" y="1474668"/>
            <a:ext cx="4403790" cy="3365212"/>
          </a:xfrm>
          <a:prstGeom prst="rect">
            <a:avLst/>
          </a:prstGeom>
        </p:spPr>
      </p:pic>
      <p:pic>
        <p:nvPicPr>
          <p:cNvPr id="6" name="図 5">
            <a:extLst>
              <a:ext uri="{FF2B5EF4-FFF2-40B4-BE49-F238E27FC236}">
                <a16:creationId xmlns:a16="http://schemas.microsoft.com/office/drawing/2014/main" id="{E561336C-6219-44A1-9A6F-7D671F33A2B5}"/>
              </a:ext>
            </a:extLst>
          </p:cNvPr>
          <p:cNvPicPr>
            <a:picLocks noChangeAspect="1"/>
          </p:cNvPicPr>
          <p:nvPr/>
        </p:nvPicPr>
        <p:blipFill>
          <a:blip r:embed="rId3"/>
          <a:stretch>
            <a:fillRect/>
          </a:stretch>
        </p:blipFill>
        <p:spPr>
          <a:xfrm>
            <a:off x="4634677" y="1474668"/>
            <a:ext cx="4364944" cy="3365213"/>
          </a:xfrm>
          <a:prstGeom prst="rect">
            <a:avLst/>
          </a:prstGeom>
        </p:spPr>
      </p:pic>
      <p:sp>
        <p:nvSpPr>
          <p:cNvPr id="7" name="テキスト ボックス 6">
            <a:extLst>
              <a:ext uri="{FF2B5EF4-FFF2-40B4-BE49-F238E27FC236}">
                <a16:creationId xmlns:a16="http://schemas.microsoft.com/office/drawing/2014/main" id="{87CCCC8F-BC8C-4C39-B3D5-6A73750E38AC}"/>
              </a:ext>
            </a:extLst>
          </p:cNvPr>
          <p:cNvSpPr txBox="1"/>
          <p:nvPr/>
        </p:nvSpPr>
        <p:spPr>
          <a:xfrm>
            <a:off x="-252833" y="4849928"/>
            <a:ext cx="46033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chip</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」に対してチップスの画像を合成</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(DALL-E</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4A522A87-BC0B-4176-B473-398028AA7554}"/>
              </a:ext>
            </a:extLst>
          </p:cNvPr>
          <p:cNvSpPr txBox="1"/>
          <p:nvPr/>
        </p:nvSpPr>
        <p:spPr>
          <a:xfrm>
            <a:off x="4484859" y="4872231"/>
            <a:ext cx="46033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fox</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」に対してキツネのイラストを合成</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(DALL-E</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コンテンツ プレースホルダー 2">
            <a:extLst>
              <a:ext uri="{FF2B5EF4-FFF2-40B4-BE49-F238E27FC236}">
                <a16:creationId xmlns:a16="http://schemas.microsoft.com/office/drawing/2014/main" id="{6CBE5967-5FB9-7221-01E7-6F205958DBE4}"/>
              </a:ext>
            </a:extLst>
          </p:cNvPr>
          <p:cNvSpPr txBox="1">
            <a:spLocks/>
          </p:cNvSpPr>
          <p:nvPr/>
        </p:nvSpPr>
        <p:spPr>
          <a:xfrm>
            <a:off x="346923" y="654941"/>
            <a:ext cx="8461208" cy="51951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t>テキスト（文章）の指示に基づいて，写真やイラストを人工知能が合成する技術</a:t>
            </a:r>
            <a:endParaRPr lang="ja-JP" altLang="en-US" sz="2400" b="1" dirty="0"/>
          </a:p>
        </p:txBody>
      </p:sp>
      <p:sp>
        <p:nvSpPr>
          <p:cNvPr id="12" name="コンテンツ プレースホルダー 2">
            <a:extLst>
              <a:ext uri="{FF2B5EF4-FFF2-40B4-BE49-F238E27FC236}">
                <a16:creationId xmlns:a16="http://schemas.microsoft.com/office/drawing/2014/main" id="{F864E736-3A49-E662-C874-CE5FD5062DA9}"/>
              </a:ext>
            </a:extLst>
          </p:cNvPr>
          <p:cNvSpPr txBox="1">
            <a:spLocks/>
          </p:cNvSpPr>
          <p:nvPr/>
        </p:nvSpPr>
        <p:spPr>
          <a:xfrm>
            <a:off x="119915" y="5974208"/>
            <a:ext cx="8461208" cy="112940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b="1" dirty="0"/>
              <a:t>OpenAI ChatGPT, Microsoft Copilot, Google Gemini </a:t>
            </a:r>
            <a:r>
              <a:rPr lang="ja-JP" altLang="en-US" sz="2400" b="1" dirty="0"/>
              <a:t>などを利用して同様の画像合成が可能</a:t>
            </a:r>
          </a:p>
        </p:txBody>
      </p:sp>
    </p:spTree>
    <p:extLst>
      <p:ext uri="{BB962C8B-B14F-4D97-AF65-F5344CB8AC3E}">
        <p14:creationId xmlns:p14="http://schemas.microsoft.com/office/powerpoint/2010/main" val="3750365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480C8-822C-42DF-A4DD-DE282A1C3D12}"/>
              </a:ext>
            </a:extLst>
          </p:cNvPr>
          <p:cNvSpPr>
            <a:spLocks noGrp="1"/>
          </p:cNvSpPr>
          <p:nvPr>
            <p:ph type="title"/>
          </p:nvPr>
        </p:nvSpPr>
        <p:spPr/>
        <p:txBody>
          <a:bodyPr>
            <a:normAutofit fontScale="90000"/>
          </a:bodyPr>
          <a:lstStyle/>
          <a:p>
            <a:r>
              <a:rPr kumimoji="1" lang="en-US" altLang="ja-JP"/>
              <a:t>GAN </a:t>
            </a:r>
            <a:r>
              <a:rPr lang="ja-JP" altLang="en-US" dirty="0"/>
              <a:t>を利用したオンラインの</a:t>
            </a:r>
            <a:r>
              <a:rPr kumimoji="1" lang="ja-JP" altLang="en-US" dirty="0"/>
              <a:t>デモサイト</a:t>
            </a:r>
          </a:p>
        </p:txBody>
      </p:sp>
      <p:sp>
        <p:nvSpPr>
          <p:cNvPr id="3" name="コンテンツ プレースホルダー 2">
            <a:extLst>
              <a:ext uri="{FF2B5EF4-FFF2-40B4-BE49-F238E27FC236}">
                <a16:creationId xmlns:a16="http://schemas.microsoft.com/office/drawing/2014/main" id="{603DD006-C89D-40B0-B616-FDFF6C5CB6F7}"/>
              </a:ext>
            </a:extLst>
          </p:cNvPr>
          <p:cNvSpPr>
            <a:spLocks noGrp="1"/>
          </p:cNvSpPr>
          <p:nvPr>
            <p:ph idx="1"/>
          </p:nvPr>
        </p:nvSpPr>
        <p:spPr/>
        <p:txBody>
          <a:bodyPr/>
          <a:lstStyle/>
          <a:p>
            <a:r>
              <a:rPr lang="ja-JP" altLang="en-US" dirty="0"/>
              <a:t>どちらが実在で，どちらがフェイクかのクイズを</a:t>
            </a:r>
            <a:endParaRPr lang="en-US" altLang="ja-JP" dirty="0"/>
          </a:p>
          <a:p>
            <a:pPr marL="0" indent="0">
              <a:buNone/>
            </a:pPr>
            <a:r>
              <a:rPr lang="ja-JP" altLang="en-US" dirty="0"/>
              <a:t>行うオンラインのサイト</a:t>
            </a:r>
            <a:endParaRPr lang="en-US" altLang="ja-JP" dirty="0"/>
          </a:p>
          <a:p>
            <a:pPr marL="0" indent="0">
              <a:buNone/>
            </a:pPr>
            <a:r>
              <a:rPr lang="en-US" altLang="ja-JP" dirty="0"/>
              <a:t>https://</a:t>
            </a:r>
            <a:r>
              <a:rPr lang="en-US" altLang="ja-JP" dirty="0" err="1"/>
              <a:t>www.whichfaceisreal.com</a:t>
            </a:r>
            <a:r>
              <a:rPr lang="en-US" altLang="ja-JP" dirty="0"/>
              <a:t>/</a:t>
            </a:r>
            <a:r>
              <a:rPr lang="ja-JP" altLang="en-US" dirty="0"/>
              <a:t>　（</a:t>
            </a:r>
            <a:r>
              <a:rPr lang="ja-JP" altLang="en-US" b="1" dirty="0"/>
              <a:t>デモサイト</a:t>
            </a:r>
            <a:r>
              <a:rPr lang="ja-JP" altLang="en-US" dirty="0"/>
              <a:t>）</a:t>
            </a: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823CD80C-5832-409B-93E7-B7B1456C17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90482760-614F-473D-ADF7-A1B7418AB79A}"/>
              </a:ext>
            </a:extLst>
          </p:cNvPr>
          <p:cNvPicPr>
            <a:picLocks noChangeAspect="1"/>
          </p:cNvPicPr>
          <p:nvPr/>
        </p:nvPicPr>
        <p:blipFill>
          <a:blip r:embed="rId2"/>
          <a:stretch>
            <a:fillRect/>
          </a:stretch>
        </p:blipFill>
        <p:spPr>
          <a:xfrm>
            <a:off x="543827" y="2414385"/>
            <a:ext cx="7628021" cy="3852536"/>
          </a:xfrm>
          <a:prstGeom prst="rect">
            <a:avLst/>
          </a:prstGeom>
        </p:spPr>
      </p:pic>
      <p:sp>
        <p:nvSpPr>
          <p:cNvPr id="6" name="テキスト ボックス 5">
            <a:extLst>
              <a:ext uri="{FF2B5EF4-FFF2-40B4-BE49-F238E27FC236}">
                <a16:creationId xmlns:a16="http://schemas.microsoft.com/office/drawing/2014/main" id="{436B16B3-8E03-495B-935C-8A5D7662D901}"/>
              </a:ext>
            </a:extLst>
          </p:cNvPr>
          <p:cNvSpPr txBox="1"/>
          <p:nvPr/>
        </p:nvSpPr>
        <p:spPr>
          <a:xfrm>
            <a:off x="1963554" y="6352144"/>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実在</a:t>
            </a:r>
          </a:p>
        </p:txBody>
      </p:sp>
      <p:sp>
        <p:nvSpPr>
          <p:cNvPr id="7" name="テキスト ボックス 6">
            <a:extLst>
              <a:ext uri="{FF2B5EF4-FFF2-40B4-BE49-F238E27FC236}">
                <a16:creationId xmlns:a16="http://schemas.microsoft.com/office/drawing/2014/main" id="{9526B9E5-B281-4CD4-824C-196F73F8B9AF}"/>
              </a:ext>
            </a:extLst>
          </p:cNvPr>
          <p:cNvSpPr txBox="1"/>
          <p:nvPr/>
        </p:nvSpPr>
        <p:spPr>
          <a:xfrm>
            <a:off x="6023811" y="6313640"/>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spTree>
    <p:extLst>
      <p:ext uri="{BB962C8B-B14F-4D97-AF65-F5344CB8AC3E}">
        <p14:creationId xmlns:p14="http://schemas.microsoft.com/office/powerpoint/2010/main" val="2077200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8B92B8-0170-4262-9D3D-A6B1FD1B7C9F}"/>
              </a:ext>
            </a:extLst>
          </p:cNvPr>
          <p:cNvSpPr>
            <a:spLocks noGrp="1"/>
          </p:cNvSpPr>
          <p:nvPr>
            <p:ph idx="1"/>
          </p:nvPr>
        </p:nvSpPr>
        <p:spPr>
          <a:xfrm>
            <a:off x="255070" y="4775334"/>
            <a:ext cx="7262862" cy="469865"/>
          </a:xfrm>
        </p:spPr>
        <p:txBody>
          <a:bodyPr>
            <a:normAutofit/>
          </a:bodyPr>
          <a:lstStyle/>
          <a:p>
            <a:pPr marL="0" indent="0">
              <a:buNone/>
            </a:pPr>
            <a:r>
              <a:rPr kumimoji="1" lang="ja-JP" altLang="en-US" sz="2400" dirty="0">
                <a:latin typeface="メイリオ" panose="020B0604030504040204" pitchFamily="50" charset="-128"/>
                <a:cs typeface="Times New Roman" panose="02020603050405020304" pitchFamily="18" charset="0"/>
              </a:rPr>
              <a:t>暗い画像を，明るくすることが人工知能で可能に</a:t>
            </a:r>
            <a:endParaRPr kumimoji="1" lang="en-US" altLang="ja-JP" sz="2400" dirty="0">
              <a:latin typeface="メイリオ" panose="020B0604030504040204" pitchFamily="50"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4BC4F104-0FC5-4A4A-A423-A1EA2E81442C}"/>
              </a:ext>
            </a:extLst>
          </p:cNvPr>
          <p:cNvSpPr>
            <a:spLocks noGrp="1"/>
          </p:cNvSpPr>
          <p:nvPr>
            <p:ph type="sldNum" sz="quarter" idx="12"/>
          </p:nvPr>
        </p:nvSpPr>
        <p:spPr/>
        <p:txBody>
          <a:bodyPr/>
          <a:lstStyle/>
          <a:p>
            <a:fld id="{E205D82C-95A1-431E-8E38-AA614A14CDCF}" type="slidenum">
              <a:rPr kumimoji="1" lang="ja-JP" altLang="en-US" smtClean="0"/>
              <a:t>53</a:t>
            </a:fld>
            <a:endParaRPr kumimoji="1" lang="ja-JP" altLang="en-US"/>
          </a:p>
        </p:txBody>
      </p:sp>
      <p:sp>
        <p:nvSpPr>
          <p:cNvPr id="6" name="正方形/長方形 5">
            <a:extLst>
              <a:ext uri="{FF2B5EF4-FFF2-40B4-BE49-F238E27FC236}">
                <a16:creationId xmlns:a16="http://schemas.microsoft.com/office/drawing/2014/main" id="{F870A365-BCD7-44AE-8FDB-9D526B11723E}"/>
              </a:ext>
            </a:extLst>
          </p:cNvPr>
          <p:cNvSpPr/>
          <p:nvPr/>
        </p:nvSpPr>
        <p:spPr>
          <a:xfrm>
            <a:off x="168442" y="5615583"/>
            <a:ext cx="8461208" cy="923330"/>
          </a:xfrm>
          <a:prstGeom prst="rect">
            <a:avLst/>
          </a:prstGeom>
        </p:spPr>
        <p:txBody>
          <a:bodyPr wrap="square">
            <a:spAutoFit/>
          </a:bodyPr>
          <a:lstStyle/>
          <a:p>
            <a:r>
              <a:rPr lang="en-US" altLang="ja-JP" dirty="0" err="1">
                <a:latin typeface="Times New Roman" panose="02020603050405020304" pitchFamily="18" charset="0"/>
                <a:cs typeface="Times New Roman" panose="02020603050405020304" pitchFamily="18" charset="0"/>
              </a:rPr>
              <a:t>EnlightenGAN</a:t>
            </a:r>
            <a:r>
              <a:rPr lang="en-US" altLang="ja-JP" dirty="0">
                <a:latin typeface="Times New Roman" panose="02020603050405020304" pitchFamily="18" charset="0"/>
                <a:cs typeface="Times New Roman" panose="02020603050405020304" pitchFamily="18" charset="0"/>
              </a:rPr>
              <a:t>: Deep Light Enhancement without Paired Supervision</a:t>
            </a:r>
          </a:p>
          <a:p>
            <a:r>
              <a:rPr lang="en-US" altLang="ja-JP" dirty="0" err="1">
                <a:latin typeface="Times New Roman" panose="02020603050405020304" pitchFamily="18" charset="0"/>
                <a:cs typeface="Times New Roman" panose="02020603050405020304" pitchFamily="18" charset="0"/>
              </a:rPr>
              <a:t>Yifan</a:t>
            </a:r>
            <a:r>
              <a:rPr lang="en-US" altLang="ja-JP" dirty="0">
                <a:latin typeface="Times New Roman" panose="02020603050405020304" pitchFamily="18" charset="0"/>
                <a:cs typeface="Times New Roman" panose="02020603050405020304" pitchFamily="18" charset="0"/>
              </a:rPr>
              <a:t> Jiang, </a:t>
            </a:r>
            <a:r>
              <a:rPr lang="en-US" altLang="ja-JP" dirty="0" err="1">
                <a:latin typeface="Times New Roman" panose="02020603050405020304" pitchFamily="18" charset="0"/>
                <a:cs typeface="Times New Roman" panose="02020603050405020304" pitchFamily="18" charset="0"/>
              </a:rPr>
              <a:t>Xinyu</a:t>
            </a:r>
            <a:r>
              <a:rPr lang="en-US" altLang="ja-JP" dirty="0">
                <a:latin typeface="Times New Roman" panose="02020603050405020304" pitchFamily="18" charset="0"/>
                <a:cs typeface="Times New Roman" panose="02020603050405020304" pitchFamily="18" charset="0"/>
              </a:rPr>
              <a:t> Gong, Ding Liu, Yu Cheng, Chen Fang, </a:t>
            </a:r>
            <a:r>
              <a:rPr lang="en-US" altLang="ja-JP" dirty="0" err="1">
                <a:latin typeface="Times New Roman" panose="02020603050405020304" pitchFamily="18" charset="0"/>
                <a:cs typeface="Times New Roman" panose="02020603050405020304" pitchFamily="18" charset="0"/>
              </a:rPr>
              <a:t>Xiaohui</a:t>
            </a:r>
            <a:r>
              <a:rPr lang="en-US" altLang="ja-JP" dirty="0">
                <a:latin typeface="Times New Roman" panose="02020603050405020304" pitchFamily="18" charset="0"/>
                <a:cs typeface="Times New Roman" panose="02020603050405020304" pitchFamily="18" charset="0"/>
              </a:rPr>
              <a:t> Shen, </a:t>
            </a:r>
            <a:r>
              <a:rPr lang="en-US" altLang="ja-JP" dirty="0" err="1">
                <a:latin typeface="Times New Roman" panose="02020603050405020304" pitchFamily="18" charset="0"/>
                <a:cs typeface="Times New Roman" panose="02020603050405020304" pitchFamily="18" charset="0"/>
              </a:rPr>
              <a:t>Jianchao</a:t>
            </a:r>
            <a:r>
              <a:rPr lang="en-US" altLang="ja-JP" dirty="0">
                <a:latin typeface="Times New Roman" panose="02020603050405020304" pitchFamily="18" charset="0"/>
                <a:cs typeface="Times New Roman" panose="02020603050405020304" pitchFamily="18" charset="0"/>
              </a:rPr>
              <a:t> Yang, Pan Zhou, </a:t>
            </a:r>
            <a:r>
              <a:rPr lang="en-US" altLang="ja-JP" dirty="0" err="1">
                <a:latin typeface="Times New Roman" panose="02020603050405020304" pitchFamily="18" charset="0"/>
                <a:cs typeface="Times New Roman" panose="02020603050405020304" pitchFamily="18" charset="0"/>
              </a:rPr>
              <a:t>Zhangyang</a:t>
            </a:r>
            <a:r>
              <a:rPr lang="en-US" altLang="ja-JP" dirty="0">
                <a:latin typeface="Times New Roman" panose="02020603050405020304" pitchFamily="18" charset="0"/>
                <a:cs typeface="Times New Roman" panose="02020603050405020304" pitchFamily="18" charset="0"/>
              </a:rPr>
              <a:t> Wang</a:t>
            </a:r>
          </a:p>
        </p:txBody>
      </p:sp>
      <p:pic>
        <p:nvPicPr>
          <p:cNvPr id="7" name="図 6">
            <a:extLst>
              <a:ext uri="{FF2B5EF4-FFF2-40B4-BE49-F238E27FC236}">
                <a16:creationId xmlns:a16="http://schemas.microsoft.com/office/drawing/2014/main" id="{1EC18CD4-8ACB-4788-9CCB-19AF81DB2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02" y="878002"/>
            <a:ext cx="4352811" cy="2904726"/>
          </a:xfrm>
          <a:prstGeom prst="rect">
            <a:avLst/>
          </a:prstGeom>
        </p:spPr>
      </p:pic>
      <p:pic>
        <p:nvPicPr>
          <p:cNvPr id="8" name="図 7">
            <a:extLst>
              <a:ext uri="{FF2B5EF4-FFF2-40B4-BE49-F238E27FC236}">
                <a16:creationId xmlns:a16="http://schemas.microsoft.com/office/drawing/2014/main" id="{85907509-B43A-4E2F-8445-8DB3D94EB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636" y="878003"/>
            <a:ext cx="4352809" cy="2904725"/>
          </a:xfrm>
          <a:prstGeom prst="rect">
            <a:avLst/>
          </a:prstGeom>
        </p:spPr>
      </p:pic>
      <p:sp>
        <p:nvSpPr>
          <p:cNvPr id="9" name="矢印: 右 8">
            <a:extLst>
              <a:ext uri="{FF2B5EF4-FFF2-40B4-BE49-F238E27FC236}">
                <a16:creationId xmlns:a16="http://schemas.microsoft.com/office/drawing/2014/main" id="{3DDFB2F2-A18E-4F27-A912-0C6D37465848}"/>
              </a:ext>
            </a:extLst>
          </p:cNvPr>
          <p:cNvSpPr/>
          <p:nvPr/>
        </p:nvSpPr>
        <p:spPr>
          <a:xfrm>
            <a:off x="4523875" y="2146435"/>
            <a:ext cx="236636" cy="760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65CB5816-2FFE-4579-BB0B-54EE0D172B5A}"/>
              </a:ext>
            </a:extLst>
          </p:cNvPr>
          <p:cNvSpPr>
            <a:spLocks noGrp="1"/>
          </p:cNvSpPr>
          <p:nvPr>
            <p:ph type="title"/>
          </p:nvPr>
        </p:nvSpPr>
        <p:spPr>
          <a:xfrm>
            <a:off x="321845" y="175028"/>
            <a:ext cx="8461208" cy="469865"/>
          </a:xfrm>
        </p:spPr>
        <p:txBody>
          <a:bodyPr>
            <a:normAutofit fontScale="90000"/>
          </a:bodyPr>
          <a:lstStyle/>
          <a:p>
            <a:r>
              <a:rPr kumimoji="1" lang="en-US" altLang="ja-JP" dirty="0"/>
              <a:t>GAN </a:t>
            </a:r>
            <a:r>
              <a:rPr kumimoji="1" lang="ja-JP" altLang="en-US" dirty="0"/>
              <a:t>を用いた画像改善（ニュース）</a:t>
            </a:r>
          </a:p>
        </p:txBody>
      </p:sp>
    </p:spTree>
    <p:extLst>
      <p:ext uri="{BB962C8B-B14F-4D97-AF65-F5344CB8AC3E}">
        <p14:creationId xmlns:p14="http://schemas.microsoft.com/office/powerpoint/2010/main" val="2454198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9550" y="213237"/>
            <a:ext cx="8084344" cy="507206"/>
          </a:xfrm>
        </p:spPr>
        <p:txBody>
          <a:bodyPr>
            <a:normAutofit fontScale="90000"/>
          </a:bodyPr>
          <a:lstStyle/>
          <a:p>
            <a:r>
              <a:rPr lang="en-US" altLang="ja-JP" dirty="0"/>
              <a:t>AI</a:t>
            </a:r>
            <a:r>
              <a:rPr lang="ja-JP" altLang="en-US" dirty="0"/>
              <a:t>でスケッチを増やす</a:t>
            </a:r>
            <a:endParaRPr kumimoji="1" lang="ja-JP" altLang="en-US" dirty="0"/>
          </a:p>
        </p:txBody>
      </p:sp>
      <p:sp>
        <p:nvSpPr>
          <p:cNvPr id="3" name="コンテンツ プレースホルダー 2"/>
          <p:cNvSpPr>
            <a:spLocks noGrp="1"/>
          </p:cNvSpPr>
          <p:nvPr>
            <p:ph idx="1"/>
          </p:nvPr>
        </p:nvSpPr>
        <p:spPr>
          <a:xfrm>
            <a:off x="321845" y="6245024"/>
            <a:ext cx="8461208" cy="587777"/>
          </a:xfrm>
        </p:spPr>
        <p:txBody>
          <a:bodyPr>
            <a:normAutofit/>
          </a:bodyPr>
          <a:lstStyle/>
          <a:p>
            <a:pPr marL="0" indent="0">
              <a:buNone/>
            </a:pPr>
            <a:r>
              <a:rPr lang="en-US" altLang="ja-JP" sz="1800" dirty="0"/>
              <a:t>Magenta </a:t>
            </a:r>
            <a:r>
              <a:rPr lang="en-US" altLang="ja-JP" sz="1800" dirty="0" err="1"/>
              <a:t>Tensorflow</a:t>
            </a:r>
            <a:r>
              <a:rPr lang="en-US" altLang="ja-JP" sz="1800" dirty="0"/>
              <a:t> </a:t>
            </a:r>
            <a:r>
              <a:rPr lang="ja-JP" altLang="en-US" sz="1800" dirty="0"/>
              <a:t>の </a:t>
            </a:r>
            <a:r>
              <a:rPr lang="en-US" altLang="ja-JP" sz="1800" dirty="0"/>
              <a:t>URL: https://magenta.tensorflow.org/sketch-rnn-demo</a:t>
            </a:r>
            <a:endParaRPr lang="ja-JP" altLang="en-US" sz="1800"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54</a:t>
            </a:fld>
            <a:endParaRPr kumimoji="1" lang="ja-JP" altLang="en-US"/>
          </a:p>
        </p:txBody>
      </p:sp>
      <p:sp>
        <p:nvSpPr>
          <p:cNvPr id="6" name="テキスト ボックス 5"/>
          <p:cNvSpPr txBox="1"/>
          <p:nvPr/>
        </p:nvSpPr>
        <p:spPr>
          <a:xfrm>
            <a:off x="321845" y="943095"/>
            <a:ext cx="8673951" cy="1938992"/>
          </a:xfrm>
          <a:prstGeom prst="rect">
            <a:avLst/>
          </a:prstGeom>
          <a:noFill/>
        </p:spPr>
        <p:txBody>
          <a:bodyPr wrap="square" rtlCol="0">
            <a:spAutoFit/>
          </a:bodyPr>
          <a:lstStyle/>
          <a:p>
            <a:r>
              <a:rPr lang="en-US" altLang="ja-JP" sz="2400" dirty="0"/>
              <a:t>Variational Auto-Encoder</a:t>
            </a:r>
            <a:r>
              <a:rPr lang="ja-JP" altLang="en-US" sz="2400" dirty="0"/>
              <a:t>（</a:t>
            </a:r>
            <a:r>
              <a:rPr lang="en-US" altLang="ja-JP" sz="2400" dirty="0"/>
              <a:t>VAE</a:t>
            </a:r>
            <a:r>
              <a:rPr lang="ja-JP" altLang="en-US" sz="2400" dirty="0"/>
              <a:t>）により，描いたスケッチに似たスケッチを複数生成する技術．種類（</a:t>
            </a:r>
            <a:r>
              <a:rPr lang="en-US" altLang="ja-JP" sz="2400" dirty="0"/>
              <a:t>bird, cat</a:t>
            </a:r>
            <a:r>
              <a:rPr lang="ja-JP" altLang="en-US" sz="2400" dirty="0"/>
              <a:t>等）を選べる</a:t>
            </a:r>
            <a:endParaRPr lang="en-US" altLang="ja-JP" sz="2400" dirty="0"/>
          </a:p>
          <a:p>
            <a:endParaRPr lang="en-US" altLang="ja-JP" sz="2400" dirty="0"/>
          </a:p>
          <a:p>
            <a:r>
              <a:rPr lang="ja-JP" altLang="en-US" sz="2400" dirty="0"/>
              <a:t>スケッチを描く→ </a:t>
            </a:r>
            <a:r>
              <a:rPr lang="en-US" altLang="ja-JP" sz="2400" dirty="0"/>
              <a:t>auto-encode</a:t>
            </a:r>
            <a:r>
              <a:rPr lang="ja-JP" altLang="en-US" sz="2400" dirty="0"/>
              <a:t>ボタン→ 右側に類似スケッチが複数生成される</a:t>
            </a:r>
            <a:endParaRPr lang="en-US" altLang="ja-JP" sz="2400" dirty="0"/>
          </a:p>
        </p:txBody>
      </p:sp>
      <p:pic>
        <p:nvPicPr>
          <p:cNvPr id="9" name="図 8"/>
          <p:cNvPicPr>
            <a:picLocks noChangeAspect="1"/>
          </p:cNvPicPr>
          <p:nvPr/>
        </p:nvPicPr>
        <p:blipFill>
          <a:blip r:embed="rId2"/>
          <a:stretch>
            <a:fillRect/>
          </a:stretch>
        </p:blipFill>
        <p:spPr>
          <a:xfrm>
            <a:off x="1423988" y="2802323"/>
            <a:ext cx="5410307" cy="3411141"/>
          </a:xfrm>
          <a:prstGeom prst="rect">
            <a:avLst/>
          </a:prstGeom>
        </p:spPr>
      </p:pic>
    </p:spTree>
    <p:extLst>
      <p:ext uri="{BB962C8B-B14F-4D97-AF65-F5344CB8AC3E}">
        <p14:creationId xmlns:p14="http://schemas.microsoft.com/office/powerpoint/2010/main" val="1611828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2F9D0-20A3-4FFC-BF2B-87BA5B22DE83}"/>
              </a:ext>
            </a:extLst>
          </p:cNvPr>
          <p:cNvSpPr>
            <a:spLocks noGrp="1"/>
          </p:cNvSpPr>
          <p:nvPr>
            <p:ph type="title"/>
          </p:nvPr>
        </p:nvSpPr>
        <p:spPr/>
        <p:txBody>
          <a:bodyPr>
            <a:noAutofit/>
          </a:bodyPr>
          <a:lstStyle/>
          <a:p>
            <a:r>
              <a:rPr kumimoji="1" lang="ja-JP" altLang="en-US" dirty="0"/>
              <a:t>フェイクビデオ</a:t>
            </a:r>
          </a:p>
        </p:txBody>
      </p:sp>
      <p:pic>
        <p:nvPicPr>
          <p:cNvPr id="6" name="コンテンツ プレースホルダー 5" descr="メガネを掛けた男性&#10;&#10;自動的に生成された説明">
            <a:extLst>
              <a:ext uri="{FF2B5EF4-FFF2-40B4-BE49-F238E27FC236}">
                <a16:creationId xmlns:a16="http://schemas.microsoft.com/office/drawing/2014/main" id="{57986A39-6987-47D4-BF6D-3A71F9D52F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529" y="3144556"/>
            <a:ext cx="2438740" cy="2438740"/>
          </a:xfrm>
        </p:spPr>
      </p:pic>
      <p:sp>
        <p:nvSpPr>
          <p:cNvPr id="4" name="スライド番号プレースホルダー 3">
            <a:extLst>
              <a:ext uri="{FF2B5EF4-FFF2-40B4-BE49-F238E27FC236}">
                <a16:creationId xmlns:a16="http://schemas.microsoft.com/office/drawing/2014/main" id="{C1B34411-C392-4C76-B634-E6E71290C3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1FEDD7FA-2F24-4AC3-B03D-A3A502908667}"/>
              </a:ext>
            </a:extLst>
          </p:cNvPr>
          <p:cNvSpPr txBox="1"/>
          <p:nvPr/>
        </p:nvSpPr>
        <p:spPr>
          <a:xfrm>
            <a:off x="2717542" y="4198944"/>
            <a:ext cx="5437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0" name="図 9">
            <a:extLst>
              <a:ext uri="{FF2B5EF4-FFF2-40B4-BE49-F238E27FC236}">
                <a16:creationId xmlns:a16="http://schemas.microsoft.com/office/drawing/2014/main" id="{105CD827-51F1-4664-A0E5-CA2F9160CC81}"/>
              </a:ext>
            </a:extLst>
          </p:cNvPr>
          <p:cNvPicPr>
            <a:picLocks noChangeAspect="1"/>
          </p:cNvPicPr>
          <p:nvPr/>
        </p:nvPicPr>
        <p:blipFill>
          <a:blip r:embed="rId3"/>
          <a:stretch>
            <a:fillRect/>
          </a:stretch>
        </p:blipFill>
        <p:spPr>
          <a:xfrm>
            <a:off x="3363440" y="3144556"/>
            <a:ext cx="2438739" cy="2409823"/>
          </a:xfrm>
          <a:prstGeom prst="rect">
            <a:avLst/>
          </a:prstGeom>
        </p:spPr>
      </p:pic>
      <p:sp>
        <p:nvSpPr>
          <p:cNvPr id="11" name="テキスト ボックス 10">
            <a:extLst>
              <a:ext uri="{FF2B5EF4-FFF2-40B4-BE49-F238E27FC236}">
                <a16:creationId xmlns:a16="http://schemas.microsoft.com/office/drawing/2014/main" id="{8756B6E8-DD75-4E1A-8511-7B6F6A5E9C0B}"/>
              </a:ext>
            </a:extLst>
          </p:cNvPr>
          <p:cNvSpPr txBox="1"/>
          <p:nvPr/>
        </p:nvSpPr>
        <p:spPr>
          <a:xfrm>
            <a:off x="5904338" y="4198944"/>
            <a:ext cx="4635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3" name="図 12">
            <a:extLst>
              <a:ext uri="{FF2B5EF4-FFF2-40B4-BE49-F238E27FC236}">
                <a16:creationId xmlns:a16="http://schemas.microsoft.com/office/drawing/2014/main" id="{D06D675F-2224-4E82-AB20-C89B50C9F1F9}"/>
              </a:ext>
            </a:extLst>
          </p:cNvPr>
          <p:cNvPicPr>
            <a:picLocks noChangeAspect="1"/>
          </p:cNvPicPr>
          <p:nvPr/>
        </p:nvPicPr>
        <p:blipFill>
          <a:blip r:embed="rId4"/>
          <a:stretch>
            <a:fillRect/>
          </a:stretch>
        </p:blipFill>
        <p:spPr>
          <a:xfrm>
            <a:off x="6470085" y="3115639"/>
            <a:ext cx="2391844" cy="2438740"/>
          </a:xfrm>
          <a:prstGeom prst="rect">
            <a:avLst/>
          </a:prstGeom>
        </p:spPr>
      </p:pic>
      <p:sp>
        <p:nvSpPr>
          <p:cNvPr id="3" name="テキスト ボックス 2">
            <a:extLst>
              <a:ext uri="{FF2B5EF4-FFF2-40B4-BE49-F238E27FC236}">
                <a16:creationId xmlns:a16="http://schemas.microsoft.com/office/drawing/2014/main" id="{A5F8459B-21C8-4094-84A9-129AA2ABE2B5}"/>
              </a:ext>
            </a:extLst>
          </p:cNvPr>
          <p:cNvSpPr txBox="1"/>
          <p:nvPr/>
        </p:nvSpPr>
        <p:spPr>
          <a:xfrm>
            <a:off x="886829" y="5784850"/>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a:t>
            </a:r>
          </a:p>
        </p:txBody>
      </p:sp>
      <p:sp>
        <p:nvSpPr>
          <p:cNvPr id="12" name="テキスト ボックス 11">
            <a:extLst>
              <a:ext uri="{FF2B5EF4-FFF2-40B4-BE49-F238E27FC236}">
                <a16:creationId xmlns:a16="http://schemas.microsoft.com/office/drawing/2014/main" id="{2D938247-5FF8-450B-8AC0-1AC6F6E65CCA}"/>
              </a:ext>
            </a:extLst>
          </p:cNvPr>
          <p:cNvSpPr txBox="1"/>
          <p:nvPr/>
        </p:nvSpPr>
        <p:spPr>
          <a:xfrm>
            <a:off x="3977731" y="5784849"/>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ビデオ</a:t>
            </a:r>
          </a:p>
        </p:txBody>
      </p:sp>
      <p:sp>
        <p:nvSpPr>
          <p:cNvPr id="14" name="テキスト ボックス 13">
            <a:extLst>
              <a:ext uri="{FF2B5EF4-FFF2-40B4-BE49-F238E27FC236}">
                <a16:creationId xmlns:a16="http://schemas.microsoft.com/office/drawing/2014/main" id="{F752476E-F2C1-4CA9-B4EB-1677495C6CA5}"/>
              </a:ext>
            </a:extLst>
          </p:cNvPr>
          <p:cNvSpPr txBox="1"/>
          <p:nvPr/>
        </p:nvSpPr>
        <p:spPr>
          <a:xfrm>
            <a:off x="6255322" y="5740398"/>
            <a:ext cx="2646878"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人工知能により</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合成されたビデオ</a:t>
            </a:r>
          </a:p>
        </p:txBody>
      </p:sp>
      <p:sp>
        <p:nvSpPr>
          <p:cNvPr id="8" name="テキスト ボックス 7">
            <a:extLst>
              <a:ext uri="{FF2B5EF4-FFF2-40B4-BE49-F238E27FC236}">
                <a16:creationId xmlns:a16="http://schemas.microsoft.com/office/drawing/2014/main" id="{5BE1DFB4-74D3-6D28-3B24-7158623940D2}"/>
              </a:ext>
            </a:extLst>
          </p:cNvPr>
          <p:cNvSpPr txBox="1"/>
          <p:nvPr/>
        </p:nvSpPr>
        <p:spPr>
          <a:xfrm>
            <a:off x="553998" y="825321"/>
            <a:ext cx="8126452" cy="1938992"/>
          </a:xfrm>
          <a:prstGeom prst="rect">
            <a:avLst/>
          </a:prstGeom>
          <a:noFill/>
        </p:spPr>
        <p:txBody>
          <a:bodyPr wrap="square">
            <a:spAutoFit/>
          </a:bodyPr>
          <a:lstStyle/>
          <a:p>
            <a:r>
              <a:rPr lang="ja-JP" altLang="en-US" sz="2400" dirty="0">
                <a:latin typeface="メイリオ" panose="020B0604030504040204" pitchFamily="50" charset="-128"/>
                <a:ea typeface="メイリオ" panose="020B0604030504040204" pitchFamily="50" charset="-128"/>
              </a:rPr>
              <a:t>写真とビデオから人工知能により</a:t>
            </a:r>
            <a:r>
              <a:rPr lang="ja-JP" altLang="en-US" sz="2400" b="1" dirty="0">
                <a:latin typeface="メイリオ" panose="020B0604030504040204" pitchFamily="50" charset="-128"/>
                <a:ea typeface="メイリオ" panose="020B0604030504040204" pitchFamily="50" charset="-128"/>
              </a:rPr>
              <a:t>合成されたビデオを生成</a:t>
            </a:r>
            <a:r>
              <a:rPr lang="ja-JP" altLang="en-US" sz="2400" dirty="0">
                <a:latin typeface="メイリオ" panose="020B0604030504040204" pitchFamily="50" charset="-128"/>
                <a:ea typeface="メイリオ" panose="020B0604030504040204" pitchFamily="50" charset="-128"/>
              </a:rPr>
              <a:t>する技術．</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（例）ある人の顔の写真と，別の人のビデオを組み合わせると，写真の人がビデオの人の声，表情，語りでそっくりに語りだす映像が合成される．</a:t>
            </a:r>
          </a:p>
        </p:txBody>
      </p:sp>
    </p:spTree>
    <p:extLst>
      <p:ext uri="{BB962C8B-B14F-4D97-AF65-F5344CB8AC3E}">
        <p14:creationId xmlns:p14="http://schemas.microsoft.com/office/powerpoint/2010/main" val="4060028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646FE2-F3F3-42AE-892E-930766158C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kaneko02">
            <a:hlinkClick r:id="" action="ppaction://media"/>
            <a:extLst>
              <a:ext uri="{FF2B5EF4-FFF2-40B4-BE49-F238E27FC236}">
                <a16:creationId xmlns:a16="http://schemas.microsoft.com/office/drawing/2014/main" id="{4FE4009A-3C85-4A94-A0B5-0132DAD99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9050" y="146050"/>
            <a:ext cx="5886450" cy="5886450"/>
          </a:xfrm>
          <a:prstGeom prst="rect">
            <a:avLst/>
          </a:prstGeom>
        </p:spPr>
      </p:pic>
    </p:spTree>
    <p:extLst>
      <p:ext uri="{BB962C8B-B14F-4D97-AF65-F5344CB8AC3E}">
        <p14:creationId xmlns:p14="http://schemas.microsoft.com/office/powerpoint/2010/main" val="366895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1-6 AI</a:t>
            </a:r>
            <a:r>
              <a:rPr lang="ja-JP" altLang="en-US" dirty="0"/>
              <a:t>の現状と注意点</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57</a:t>
            </a:fld>
            <a:endParaRPr lang="ja-JP" altLang="en-US" dirty="0"/>
          </a:p>
        </p:txBody>
      </p:sp>
      <p:sp>
        <p:nvSpPr>
          <p:cNvPr id="5" name="字幕 4">
            <a:extLst>
              <a:ext uri="{FF2B5EF4-FFF2-40B4-BE49-F238E27FC236}">
                <a16:creationId xmlns:a16="http://schemas.microsoft.com/office/drawing/2014/main" id="{15D861C3-A341-B2F3-04CF-FF19843E0ABF}"/>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2328133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EDD25E-C040-433A-B68F-20F511AA021A}"/>
              </a:ext>
            </a:extLst>
          </p:cNvPr>
          <p:cNvSpPr>
            <a:spLocks noGrp="1"/>
          </p:cNvSpPr>
          <p:nvPr>
            <p:ph type="title"/>
          </p:nvPr>
        </p:nvSpPr>
        <p:spPr/>
        <p:txBody>
          <a:bodyPr>
            <a:normAutofit fontScale="90000"/>
          </a:bodyPr>
          <a:lstStyle/>
          <a:p>
            <a:r>
              <a:rPr kumimoji="1" lang="ja-JP" altLang="en-US" dirty="0"/>
              <a:t>① </a:t>
            </a:r>
            <a:r>
              <a:rPr lang="en-US" altLang="ja-JP" dirty="0"/>
              <a:t>AI</a:t>
            </a:r>
            <a:r>
              <a:rPr lang="ja-JP" altLang="en-US" dirty="0"/>
              <a:t> </a:t>
            </a:r>
            <a:r>
              <a:rPr kumimoji="1" lang="ja-JP" altLang="en-US" dirty="0"/>
              <a:t>の利用での注意点</a:t>
            </a:r>
          </a:p>
        </p:txBody>
      </p:sp>
      <p:sp>
        <p:nvSpPr>
          <p:cNvPr id="3" name="コンテンツ プレースホルダー 2">
            <a:extLst>
              <a:ext uri="{FF2B5EF4-FFF2-40B4-BE49-F238E27FC236}">
                <a16:creationId xmlns:a16="http://schemas.microsoft.com/office/drawing/2014/main" id="{BE41D959-DD7E-4894-BC6A-5D4120F82CE6}"/>
              </a:ext>
            </a:extLst>
          </p:cNvPr>
          <p:cNvSpPr>
            <a:spLocks noGrp="1"/>
          </p:cNvSpPr>
          <p:nvPr>
            <p:ph idx="1"/>
          </p:nvPr>
        </p:nvSpPr>
        <p:spPr>
          <a:xfrm>
            <a:off x="321845" y="846253"/>
            <a:ext cx="8461208" cy="5652518"/>
          </a:xfrm>
        </p:spPr>
        <p:txBody>
          <a:bodyPr>
            <a:normAutofit/>
          </a:bodyPr>
          <a:lstStyle/>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a:t>
            </a:r>
            <a:r>
              <a:rPr lang="ja-JP" altLang="en-US" sz="2400" b="1" i="0" dirty="0">
                <a:solidFill>
                  <a:srgbClr val="374151"/>
                </a:solidFill>
                <a:effectLst/>
                <a:latin typeface="Söhne"/>
              </a:rPr>
              <a:t>誤った結果を出すこともある</a:t>
            </a:r>
            <a:r>
              <a:rPr lang="ja-JP" altLang="en-US" sz="2400" b="0" i="0" dirty="0">
                <a:solidFill>
                  <a:srgbClr val="374151"/>
                </a:solidFill>
                <a:effectLst/>
                <a:latin typeface="Söhne"/>
              </a:rPr>
              <a:t>。</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人工知能が行うことは限定されており、全てを任せてしまうのは適切ではない。</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a:t>
            </a:r>
            <a:r>
              <a:rPr lang="ja-JP" altLang="en-US" sz="2400" b="1" i="0" dirty="0">
                <a:solidFill>
                  <a:srgbClr val="374151"/>
                </a:solidFill>
                <a:effectLst/>
                <a:latin typeface="Söhne"/>
              </a:rPr>
              <a:t>人間が設定した範囲内でしか活動できない．</a:t>
            </a:r>
            <a:r>
              <a:rPr lang="ja-JP" altLang="en-US" sz="2400" b="0" i="0" dirty="0">
                <a:solidFill>
                  <a:srgbClr val="374151"/>
                </a:solidFill>
                <a:effectLst/>
                <a:latin typeface="Söhne"/>
              </a:rPr>
              <a:t>それ以外のことについては判断ができない。</a:t>
            </a:r>
          </a:p>
          <a:p>
            <a:pPr algn="l">
              <a:spcBef>
                <a:spcPts val="1200"/>
              </a:spcBef>
              <a:buFont typeface="Arial" panose="020B0604020202020204" pitchFamily="34" charset="0"/>
              <a:buChar char="•"/>
            </a:pPr>
            <a:r>
              <a:rPr lang="ja-JP" altLang="en-US" sz="2400" b="1" dirty="0">
                <a:solidFill>
                  <a:srgbClr val="374151"/>
                </a:solidFill>
                <a:latin typeface="Söhne"/>
              </a:rPr>
              <a:t>機械学習で用いる学習データに偏りがあるとき、結果にも偏りが出てくる。</a:t>
            </a:r>
            <a:r>
              <a:rPr lang="ja-JP" altLang="en-US" sz="2400" b="1" i="0" dirty="0">
                <a:solidFill>
                  <a:srgbClr val="374151"/>
                </a:solidFill>
                <a:effectLst/>
                <a:latin typeface="Söhne"/>
              </a:rPr>
              <a:t>人工知能の判断には注意が必要</a:t>
            </a:r>
            <a:r>
              <a:rPr lang="ja-JP" altLang="en-US" sz="2400" b="0" i="0" dirty="0">
                <a:solidFill>
                  <a:srgbClr val="374151"/>
                </a:solidFill>
                <a:effectLst/>
                <a:latin typeface="Söhne"/>
              </a:rPr>
              <a:t>。</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人工知能は、あくまでも「</a:t>
            </a:r>
            <a:r>
              <a:rPr lang="ja-JP" altLang="en-US" sz="2400" b="1" i="0" dirty="0">
                <a:solidFill>
                  <a:srgbClr val="374151"/>
                </a:solidFill>
                <a:effectLst/>
                <a:latin typeface="Söhne"/>
              </a:rPr>
              <a:t>人間が利用する道具</a:t>
            </a:r>
            <a:r>
              <a:rPr lang="ja-JP" altLang="en-US" sz="2400" b="0" i="0" dirty="0">
                <a:solidFill>
                  <a:srgbClr val="374151"/>
                </a:solidFill>
                <a:effectLst/>
                <a:latin typeface="Söhne"/>
              </a:rPr>
              <a:t>」であり、人間次第。人間の判断や考えを補完するために利用されるべき。</a:t>
            </a:r>
          </a:p>
        </p:txBody>
      </p:sp>
      <p:sp>
        <p:nvSpPr>
          <p:cNvPr id="4" name="スライド番号プレースホルダー 3">
            <a:extLst>
              <a:ext uri="{FF2B5EF4-FFF2-40B4-BE49-F238E27FC236}">
                <a16:creationId xmlns:a16="http://schemas.microsoft.com/office/drawing/2014/main" id="{6CDCC5AE-951A-4BCA-A5E6-6D23C031B259}"/>
              </a:ext>
            </a:extLst>
          </p:cNvPr>
          <p:cNvSpPr>
            <a:spLocks noGrp="1"/>
          </p:cNvSpPr>
          <p:nvPr>
            <p:ph type="sldNum" sz="quarter" idx="12"/>
          </p:nvPr>
        </p:nvSpPr>
        <p:spPr/>
        <p:txBody>
          <a:bodyPr/>
          <a:lstStyle/>
          <a:p>
            <a:fld id="{E205D82C-95A1-431E-8E38-AA614A14CDCF}" type="slidenum">
              <a:rPr kumimoji="1" lang="ja-JP" altLang="en-US" smtClean="0"/>
              <a:t>58</a:t>
            </a:fld>
            <a:endParaRPr kumimoji="1" lang="ja-JP" altLang="en-US"/>
          </a:p>
        </p:txBody>
      </p:sp>
    </p:spTree>
    <p:extLst>
      <p:ext uri="{BB962C8B-B14F-4D97-AF65-F5344CB8AC3E}">
        <p14:creationId xmlns:p14="http://schemas.microsoft.com/office/powerpoint/2010/main" val="3058556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5CDA8-58E1-3BB6-9FE8-BD065E437E7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23B8047-884B-0994-743E-171EE06C7299}"/>
              </a:ext>
            </a:extLst>
          </p:cNvPr>
          <p:cNvSpPr>
            <a:spLocks noGrp="1"/>
          </p:cNvSpPr>
          <p:nvPr>
            <p:ph type="title"/>
          </p:nvPr>
        </p:nvSpPr>
        <p:spPr/>
        <p:txBody>
          <a:bodyPr>
            <a:normAutofit fontScale="90000"/>
          </a:bodyPr>
          <a:lstStyle/>
          <a:p>
            <a:r>
              <a:rPr kumimoji="1" lang="ja-JP" altLang="en-US" dirty="0"/>
              <a:t>② </a:t>
            </a:r>
            <a:r>
              <a:rPr kumimoji="1" lang="en-US" altLang="ja-JP" dirty="0"/>
              <a:t>AI </a:t>
            </a:r>
            <a:r>
              <a:rPr kumimoji="1" lang="ja-JP" altLang="en-US" dirty="0"/>
              <a:t>を責任をもって利用するために</a:t>
            </a:r>
          </a:p>
        </p:txBody>
      </p:sp>
      <p:sp>
        <p:nvSpPr>
          <p:cNvPr id="3" name="コンテンツ プレースホルダー 2">
            <a:extLst>
              <a:ext uri="{FF2B5EF4-FFF2-40B4-BE49-F238E27FC236}">
                <a16:creationId xmlns:a16="http://schemas.microsoft.com/office/drawing/2014/main" id="{CDA46A2E-B03A-E6C0-A701-DAA4A66B0C47}"/>
              </a:ext>
            </a:extLst>
          </p:cNvPr>
          <p:cNvSpPr>
            <a:spLocks noGrp="1"/>
          </p:cNvSpPr>
          <p:nvPr>
            <p:ph idx="1"/>
          </p:nvPr>
        </p:nvSpPr>
        <p:spPr>
          <a:xfrm>
            <a:off x="321845" y="846253"/>
            <a:ext cx="8461208" cy="5652518"/>
          </a:xfrm>
        </p:spPr>
        <p:txBody>
          <a:bodyPr>
            <a:normAutofit/>
          </a:bodyPr>
          <a:lstStyle/>
          <a:p>
            <a:pPr algn="l">
              <a:spcBef>
                <a:spcPts val="1200"/>
              </a:spcBef>
              <a:buFont typeface="Arial" panose="020B0604020202020204" pitchFamily="34" charset="0"/>
              <a:buChar char="•"/>
            </a:pPr>
            <a:r>
              <a:rPr lang="ja-JP" altLang="en-US" sz="2400" b="1" i="0" dirty="0">
                <a:solidFill>
                  <a:srgbClr val="374151"/>
                </a:solidFill>
                <a:effectLst/>
                <a:latin typeface="Söhne"/>
              </a:rPr>
              <a:t>人間が主導</a:t>
            </a:r>
            <a:r>
              <a:rPr lang="ja-JP" altLang="en-US" sz="2400" b="0" i="0" dirty="0">
                <a:solidFill>
                  <a:srgbClr val="374151"/>
                </a:solidFill>
                <a:effectLst/>
                <a:latin typeface="Söhne"/>
              </a:rPr>
              <a:t>：</a:t>
            </a:r>
            <a:r>
              <a:rPr lang="en-US" altLang="ja-JP" sz="2400" b="0" i="0" dirty="0">
                <a:solidFill>
                  <a:srgbClr val="374151"/>
                </a:solidFill>
                <a:effectLst/>
                <a:latin typeface="Söhne"/>
              </a:rPr>
              <a:t>AI</a:t>
            </a:r>
            <a:r>
              <a:rPr lang="ja-JP" altLang="en-US" sz="2400" b="0" i="0" dirty="0">
                <a:solidFill>
                  <a:srgbClr val="374151"/>
                </a:solidFill>
                <a:effectLst/>
                <a:latin typeface="Söhne"/>
              </a:rPr>
              <a:t>はあくまで人間を支援する道具．</a:t>
            </a:r>
            <a:r>
              <a:rPr lang="ja-JP" altLang="en-US" sz="2400" b="1" i="0" dirty="0">
                <a:solidFill>
                  <a:srgbClr val="374151"/>
                </a:solidFill>
                <a:effectLst/>
                <a:latin typeface="Söhne"/>
              </a:rPr>
              <a:t>最終的な判断は人間が行う</a:t>
            </a:r>
            <a:endParaRPr lang="en-US" altLang="ja-JP" sz="2400" b="1" i="0" dirty="0">
              <a:solidFill>
                <a:srgbClr val="374151"/>
              </a:solidFill>
              <a:effectLst/>
              <a:latin typeface="Söhne"/>
            </a:endParaRPr>
          </a:p>
          <a:p>
            <a:pPr algn="l">
              <a:spcBef>
                <a:spcPts val="1200"/>
              </a:spcBef>
              <a:buFont typeface="Arial" panose="020B0604020202020204" pitchFamily="34" charset="0"/>
              <a:buChar char="•"/>
            </a:pPr>
            <a:r>
              <a:rPr lang="ja-JP" altLang="en-US" sz="2400" b="1" i="0" dirty="0">
                <a:solidFill>
                  <a:srgbClr val="374151"/>
                </a:solidFill>
                <a:effectLst/>
                <a:latin typeface="Söhne"/>
              </a:rPr>
              <a:t>個人情報の取り扱い</a:t>
            </a:r>
            <a:r>
              <a:rPr lang="ja-JP" altLang="en-US" sz="2400" b="0" i="0" dirty="0">
                <a:solidFill>
                  <a:srgbClr val="374151"/>
                </a:solidFill>
                <a:effectLst/>
                <a:latin typeface="Söhne"/>
              </a:rPr>
              <a:t>：</a:t>
            </a:r>
            <a:r>
              <a:rPr lang="en-US" altLang="ja-JP" sz="2400" b="0" i="0" dirty="0">
                <a:solidFill>
                  <a:srgbClr val="374151"/>
                </a:solidFill>
                <a:effectLst/>
                <a:latin typeface="Söhne"/>
              </a:rPr>
              <a:t>AI</a:t>
            </a:r>
            <a:r>
              <a:rPr lang="ja-JP" altLang="en-US" sz="2400" b="0" i="0" dirty="0">
                <a:solidFill>
                  <a:srgbClr val="374151"/>
                </a:solidFill>
                <a:effectLst/>
                <a:latin typeface="Söhne"/>
              </a:rPr>
              <a:t>は人間が運用している．</a:t>
            </a:r>
            <a:r>
              <a:rPr lang="en-US" altLang="ja-JP" sz="2400" b="0" i="0" dirty="0">
                <a:solidFill>
                  <a:srgbClr val="374151"/>
                </a:solidFill>
                <a:effectLst/>
                <a:latin typeface="Söhne"/>
              </a:rPr>
              <a:t>AI</a:t>
            </a:r>
            <a:r>
              <a:rPr lang="ja-JP" altLang="en-US" sz="2400" b="0" i="0" dirty="0">
                <a:solidFill>
                  <a:srgbClr val="374151"/>
                </a:solidFill>
                <a:effectLst/>
                <a:latin typeface="Söhne"/>
              </a:rPr>
              <a:t>が危険というよりも，</a:t>
            </a:r>
            <a:r>
              <a:rPr lang="en-US" altLang="ja-JP" sz="2400" b="0" i="0" dirty="0">
                <a:solidFill>
                  <a:srgbClr val="374151"/>
                </a:solidFill>
                <a:effectLst/>
                <a:latin typeface="Söhne"/>
              </a:rPr>
              <a:t>AI</a:t>
            </a:r>
            <a:r>
              <a:rPr lang="ja-JP" altLang="en-US" sz="2400" b="0" i="0" dirty="0">
                <a:solidFill>
                  <a:srgbClr val="374151"/>
                </a:solidFill>
                <a:effectLst/>
                <a:latin typeface="Söhne"/>
              </a:rPr>
              <a:t>の運営者が危険な場合がある．</a:t>
            </a:r>
            <a:r>
              <a:rPr lang="en-US" altLang="ja-JP" sz="2400" b="1" i="0" dirty="0">
                <a:solidFill>
                  <a:srgbClr val="374151"/>
                </a:solidFill>
                <a:effectLst/>
                <a:latin typeface="Söhne"/>
              </a:rPr>
              <a:t>AI</a:t>
            </a:r>
            <a:r>
              <a:rPr lang="ja-JP" altLang="en-US" sz="2400" b="1" i="0" dirty="0">
                <a:solidFill>
                  <a:srgbClr val="374151"/>
                </a:solidFill>
                <a:effectLst/>
                <a:latin typeface="Söhne"/>
              </a:rPr>
              <a:t>に個人情報を与える際には注意が必要</a:t>
            </a:r>
            <a:endParaRPr lang="en-US" altLang="ja-JP" sz="2400" b="1" i="0" dirty="0">
              <a:solidFill>
                <a:srgbClr val="374151"/>
              </a:solidFill>
              <a:effectLst/>
              <a:latin typeface="Söhne"/>
            </a:endParaRPr>
          </a:p>
          <a:p>
            <a:pPr algn="l">
              <a:spcBef>
                <a:spcPts val="1200"/>
              </a:spcBef>
              <a:buFont typeface="Arial" panose="020B0604020202020204" pitchFamily="34" charset="0"/>
              <a:buChar char="•"/>
            </a:pPr>
            <a:r>
              <a:rPr lang="ja-JP" altLang="en-US" sz="2400" b="1" i="0" dirty="0">
                <a:solidFill>
                  <a:srgbClr val="374151"/>
                </a:solidFill>
                <a:effectLst/>
                <a:latin typeface="Söhne"/>
              </a:rPr>
              <a:t>偽情報の抑制</a:t>
            </a:r>
            <a:r>
              <a:rPr lang="ja-JP" altLang="en-US" sz="2400" b="0" i="0" dirty="0">
                <a:solidFill>
                  <a:srgbClr val="374151"/>
                </a:solidFill>
                <a:effectLst/>
                <a:latin typeface="Söhne"/>
              </a:rPr>
              <a:t>：</a:t>
            </a:r>
            <a:r>
              <a:rPr lang="en-US" altLang="ja-JP" sz="2400" b="0" i="0" dirty="0">
                <a:solidFill>
                  <a:srgbClr val="374151"/>
                </a:solidFill>
                <a:effectLst/>
                <a:latin typeface="Söhne"/>
              </a:rPr>
              <a:t>AI</a:t>
            </a:r>
            <a:r>
              <a:rPr lang="ja-JP" altLang="en-US" sz="2400" b="0" i="0" dirty="0">
                <a:solidFill>
                  <a:srgbClr val="374151"/>
                </a:solidFill>
                <a:effectLst/>
                <a:latin typeface="Söhne"/>
              </a:rPr>
              <a:t>の悪用により偽情報の生成が極めて容易になった．</a:t>
            </a:r>
            <a:r>
              <a:rPr lang="ja-JP" altLang="en-US" sz="2400" b="1" i="0" dirty="0">
                <a:solidFill>
                  <a:srgbClr val="374151"/>
                </a:solidFill>
                <a:effectLst/>
                <a:latin typeface="Söhne"/>
              </a:rPr>
              <a:t>複数の信頼できる情報源を参照する習慣</a:t>
            </a:r>
            <a:r>
              <a:rPr lang="ja-JP" altLang="en-US" sz="2400" b="0" i="0" dirty="0">
                <a:solidFill>
                  <a:srgbClr val="374151"/>
                </a:solidFill>
                <a:effectLst/>
                <a:latin typeface="Söhne"/>
              </a:rPr>
              <a:t>が大切</a:t>
            </a:r>
          </a:p>
        </p:txBody>
      </p:sp>
      <p:sp>
        <p:nvSpPr>
          <p:cNvPr id="4" name="スライド番号プレースホルダー 3">
            <a:extLst>
              <a:ext uri="{FF2B5EF4-FFF2-40B4-BE49-F238E27FC236}">
                <a16:creationId xmlns:a16="http://schemas.microsoft.com/office/drawing/2014/main" id="{3C7F3D0F-EB62-1063-0E2D-B49B22CF1735}"/>
              </a:ext>
            </a:extLst>
          </p:cNvPr>
          <p:cNvSpPr>
            <a:spLocks noGrp="1"/>
          </p:cNvSpPr>
          <p:nvPr>
            <p:ph type="sldNum" sz="quarter" idx="12"/>
          </p:nvPr>
        </p:nvSpPr>
        <p:spPr/>
        <p:txBody>
          <a:bodyPr/>
          <a:lstStyle/>
          <a:p>
            <a:fld id="{E205D82C-95A1-431E-8E38-AA614A14CDCF}" type="slidenum">
              <a:rPr kumimoji="1" lang="ja-JP" altLang="en-US" smtClean="0"/>
              <a:t>59</a:t>
            </a:fld>
            <a:endParaRPr kumimoji="1" lang="ja-JP" altLang="en-US"/>
          </a:p>
        </p:txBody>
      </p:sp>
    </p:spTree>
    <p:extLst>
      <p:ext uri="{BB962C8B-B14F-4D97-AF65-F5344CB8AC3E}">
        <p14:creationId xmlns:p14="http://schemas.microsoft.com/office/powerpoint/2010/main" val="143618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p:txBody>
          <a:bodyPr>
            <a:normAutofit fontScale="90000"/>
          </a:bodyPr>
          <a:lstStyle/>
          <a:p>
            <a:r>
              <a:rPr lang="en-US" altLang="ja-JP" dirty="0"/>
              <a:t>AI</a:t>
            </a:r>
            <a:r>
              <a:rPr lang="ja-JP" altLang="en-US" dirty="0"/>
              <a:t>の基礎</a:t>
            </a:r>
            <a:endParaRPr kumimoji="1" lang="ja-JP" altLang="en-US" dirty="0"/>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21845" y="846252"/>
            <a:ext cx="8758360" cy="5690535"/>
          </a:xfrm>
        </p:spPr>
        <p:txBody>
          <a:bodyPr>
            <a:normAutofit/>
          </a:bodyPr>
          <a:lstStyle/>
          <a:p>
            <a:pPr marL="0" indent="0">
              <a:buNone/>
            </a:pPr>
            <a:r>
              <a:rPr lang="en-US" altLang="ja-JP" sz="2400" b="1" dirty="0"/>
              <a:t>AI</a:t>
            </a:r>
            <a:r>
              <a:rPr lang="ja-JP" altLang="en-US" sz="2400" b="1" dirty="0"/>
              <a:t>の定義</a:t>
            </a:r>
          </a:p>
          <a:p>
            <a:r>
              <a:rPr lang="ja-JP" altLang="en-US" sz="2400" dirty="0"/>
              <a:t>人工知能（</a:t>
            </a:r>
            <a:r>
              <a:rPr lang="en-US" altLang="ja-JP" sz="2400" dirty="0"/>
              <a:t>AI</a:t>
            </a:r>
            <a:r>
              <a:rPr lang="ja-JP" altLang="en-US" sz="2400" dirty="0"/>
              <a:t>）は，コンピュータが</a:t>
            </a:r>
            <a:r>
              <a:rPr lang="ja-JP" altLang="en-US" sz="2400" b="1" dirty="0"/>
              <a:t>人間のような知的能力を持つ</a:t>
            </a:r>
            <a:r>
              <a:rPr lang="ja-JP" altLang="en-US" sz="2400" dirty="0"/>
              <a:t>ことを目指す技術．</a:t>
            </a:r>
          </a:p>
          <a:p>
            <a:pPr marL="0" indent="0">
              <a:buNone/>
            </a:pPr>
            <a:r>
              <a:rPr lang="en-US" altLang="ja-JP" sz="2400" b="1" dirty="0"/>
              <a:t>AI</a:t>
            </a:r>
            <a:r>
              <a:rPr lang="ja-JP" altLang="en-US" sz="2400" b="1" dirty="0"/>
              <a:t>の</a:t>
            </a:r>
            <a:r>
              <a:rPr lang="en-US" altLang="ja-JP" sz="2400" b="1" dirty="0"/>
              <a:t>3</a:t>
            </a:r>
            <a:r>
              <a:rPr lang="ja-JP" altLang="en-US" sz="2400" b="1" dirty="0"/>
              <a:t>要素</a:t>
            </a:r>
          </a:p>
          <a:p>
            <a:pPr marL="0" indent="0">
              <a:buNone/>
            </a:pPr>
            <a:r>
              <a:rPr lang="ja-JP" altLang="en-US" sz="2400" dirty="0"/>
              <a:t>① </a:t>
            </a:r>
            <a:r>
              <a:rPr lang="ja-JP" altLang="en-US" sz="2400" b="1" dirty="0"/>
              <a:t>知能</a:t>
            </a:r>
            <a:r>
              <a:rPr lang="ja-JP" altLang="en-US" sz="2400" dirty="0"/>
              <a:t>：思考や判断などの能力</a:t>
            </a:r>
            <a:endParaRPr lang="en-US" altLang="ja-JP" sz="2400" dirty="0"/>
          </a:p>
          <a:p>
            <a:pPr marL="0" indent="0">
              <a:buNone/>
            </a:pPr>
            <a:r>
              <a:rPr lang="ja-JP" altLang="en-US" sz="2400" dirty="0"/>
              <a:t>② </a:t>
            </a:r>
            <a:r>
              <a:rPr lang="ja-JP" altLang="en-US" sz="2400" b="1" dirty="0"/>
              <a:t>知識</a:t>
            </a:r>
            <a:r>
              <a:rPr lang="ja-JP" altLang="en-US" sz="2400" dirty="0"/>
              <a:t>：情報を収集し，処理する能力 </a:t>
            </a:r>
            <a:endParaRPr lang="en-US" altLang="ja-JP" sz="2400" dirty="0"/>
          </a:p>
          <a:p>
            <a:pPr marL="0" indent="0">
              <a:buNone/>
            </a:pPr>
            <a:r>
              <a:rPr lang="ja-JP" altLang="en-US" sz="2400" dirty="0"/>
              <a:t>③ </a:t>
            </a:r>
            <a:r>
              <a:rPr lang="ja-JP" altLang="en-US" sz="2400" b="1" dirty="0"/>
              <a:t>学習</a:t>
            </a:r>
            <a:r>
              <a:rPr lang="ja-JP" altLang="en-US" sz="2400" dirty="0"/>
              <a:t>：知的な能力が向上する能力</a:t>
            </a:r>
          </a:p>
          <a:p>
            <a:endParaRPr lang="en-US" altLang="ja-JP" sz="2400" b="0"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5CAE18CF-38B1-432B-9CEF-07EC371699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0709524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dirty="0"/>
              <a:t>③ 技術は急激に進歩する</a:t>
            </a:r>
          </a:p>
        </p:txBody>
      </p:sp>
      <p:sp>
        <p:nvSpPr>
          <p:cNvPr id="3" name="コンテンツ プレースホルダー 2"/>
          <p:cNvSpPr>
            <a:spLocks noGrp="1"/>
          </p:cNvSpPr>
          <p:nvPr>
            <p:ph idx="1"/>
          </p:nvPr>
        </p:nvSpPr>
        <p:spPr/>
        <p:txBody>
          <a:bodyPr>
            <a:noAutofit/>
          </a:bodyPr>
          <a:lstStyle/>
          <a:p>
            <a:r>
              <a:rPr kumimoji="1" lang="ja-JP" altLang="en-US" sz="2400" b="1" dirty="0">
                <a:solidFill>
                  <a:srgbClr val="C00000"/>
                </a:solidFill>
              </a:rPr>
              <a:t>人工知能</a:t>
            </a:r>
            <a:r>
              <a:rPr kumimoji="1" lang="ja-JP" altLang="en-US" sz="2400" dirty="0"/>
              <a:t>は</a:t>
            </a:r>
            <a:r>
              <a:rPr lang="ja-JP" altLang="en-US" sz="2400" dirty="0"/>
              <a:t>いまも</a:t>
            </a:r>
            <a:r>
              <a:rPr kumimoji="1" lang="ja-JP" altLang="en-US" sz="2400" b="1" dirty="0"/>
              <a:t>発展途上</a:t>
            </a:r>
            <a:endParaRPr lang="en-US" altLang="ja-JP" sz="2400" b="1" dirty="0"/>
          </a:p>
          <a:p>
            <a:pPr algn="l">
              <a:buFont typeface="Arial" panose="020B0604020202020204" pitchFamily="34" charset="0"/>
              <a:buChar char="•"/>
            </a:pPr>
            <a:r>
              <a:rPr lang="ja-JP" altLang="en-US" sz="2400" b="1" u="sng" dirty="0"/>
              <a:t>大量のデータを用いて学習することで能力を向上</a:t>
            </a:r>
            <a:r>
              <a:rPr lang="ja-JP" altLang="en-US" sz="2400" b="0" i="0" dirty="0">
                <a:solidFill>
                  <a:srgbClr val="374151"/>
                </a:solidFill>
                <a:effectLst/>
                <a:latin typeface="Söhne"/>
              </a:rPr>
              <a:t>させるため、今後もデータが増加することで能力は向上する</a:t>
            </a:r>
          </a:p>
          <a:p>
            <a:pPr algn="l">
              <a:buFont typeface="Arial" panose="020B0604020202020204" pitchFamily="34" charset="0"/>
              <a:buChar char="•"/>
            </a:pPr>
            <a:r>
              <a:rPr lang="ja-JP" altLang="en-US" sz="2400" b="0" i="0" dirty="0">
                <a:solidFill>
                  <a:srgbClr val="374151"/>
                </a:solidFill>
                <a:effectLst/>
                <a:latin typeface="Söhne"/>
              </a:rPr>
              <a:t>今後も、</a:t>
            </a:r>
            <a:r>
              <a:rPr lang="ja-JP" altLang="en-US" sz="2400" b="1" i="0" dirty="0">
                <a:solidFill>
                  <a:srgbClr val="374151"/>
                </a:solidFill>
                <a:effectLst/>
                <a:latin typeface="Söhne"/>
              </a:rPr>
              <a:t>人工知能の新技術</a:t>
            </a:r>
            <a:r>
              <a:rPr lang="ja-JP" altLang="en-US" sz="2400" b="0" i="0" dirty="0">
                <a:solidFill>
                  <a:srgbClr val="374151"/>
                </a:solidFill>
                <a:effectLst/>
                <a:latin typeface="Söhne"/>
              </a:rPr>
              <a:t>が期待できる</a:t>
            </a:r>
          </a:p>
          <a:p>
            <a:pPr algn="l">
              <a:buFont typeface="Arial" panose="020B0604020202020204" pitchFamily="34" charset="0"/>
              <a:buChar char="•"/>
            </a:pPr>
            <a:r>
              <a:rPr lang="ja-JP" altLang="en-US" sz="2400" b="0" i="0" dirty="0">
                <a:solidFill>
                  <a:srgbClr val="374151"/>
                </a:solidFill>
                <a:effectLst/>
                <a:latin typeface="Söhne"/>
              </a:rPr>
              <a:t>人工知能がより人間に近い認知機能を持つことで、</a:t>
            </a:r>
            <a:r>
              <a:rPr lang="ja-JP" altLang="en-US" sz="2400" b="1" i="0" dirty="0">
                <a:solidFill>
                  <a:srgbClr val="374151"/>
                </a:solidFill>
                <a:effectLst/>
                <a:latin typeface="Söhne"/>
              </a:rPr>
              <a:t>人間と人工知能のコミュニケーションの進歩</a:t>
            </a:r>
            <a:r>
              <a:rPr lang="ja-JP" altLang="en-US" sz="2400" b="0" i="0" dirty="0">
                <a:solidFill>
                  <a:srgbClr val="374151"/>
                </a:solidFill>
                <a:effectLst/>
                <a:latin typeface="Söhne"/>
              </a:rPr>
              <a:t>も期待できる。</a:t>
            </a:r>
          </a:p>
          <a:p>
            <a:pPr marL="0" indent="0" algn="l">
              <a:buNone/>
            </a:pPr>
            <a:endParaRPr lang="en-US" altLang="ja-JP" sz="2400" b="0" i="0" dirty="0">
              <a:solidFill>
                <a:srgbClr val="374151"/>
              </a:solidFill>
              <a:effectLst/>
              <a:latin typeface="Söhne"/>
            </a:endParaRPr>
          </a:p>
          <a:p>
            <a:pPr marL="0" indent="0" algn="l">
              <a:buNone/>
            </a:pPr>
            <a:r>
              <a:rPr lang="ja-JP" altLang="en-US" sz="2400" b="0" i="0" dirty="0">
                <a:solidFill>
                  <a:srgbClr val="374151"/>
                </a:solidFill>
                <a:effectLst/>
                <a:latin typeface="Söhne"/>
              </a:rPr>
              <a:t>しかし、技術の進歩に伴い、</a:t>
            </a:r>
            <a:r>
              <a:rPr lang="ja-JP" altLang="en-US" sz="2400" dirty="0">
                <a:solidFill>
                  <a:srgbClr val="374151"/>
                </a:solidFill>
                <a:latin typeface="Söhne"/>
              </a:rPr>
              <a:t>人工知能</a:t>
            </a:r>
            <a:r>
              <a:rPr lang="ja-JP" altLang="en-US" sz="2400" b="0" i="0" dirty="0">
                <a:solidFill>
                  <a:srgbClr val="374151"/>
                </a:solidFill>
                <a:effectLst/>
                <a:latin typeface="Söhne"/>
              </a:rPr>
              <a:t>の社会への影響や倫理的な問題も指摘され、顕在化するようになってきた</a:t>
            </a:r>
          </a:p>
          <a:p>
            <a:endParaRPr lang="en-US" altLang="ja-JP" sz="2400" dirty="0"/>
          </a:p>
        </p:txBody>
      </p:sp>
    </p:spTree>
    <p:extLst>
      <p:ext uri="{BB962C8B-B14F-4D97-AF65-F5344CB8AC3E}">
        <p14:creationId xmlns:p14="http://schemas.microsoft.com/office/powerpoint/2010/main" val="3518922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799" y="1122363"/>
            <a:ext cx="8025063" cy="1783263"/>
          </a:xfrm>
        </p:spPr>
        <p:txBody>
          <a:bodyPr>
            <a:noAutofit/>
          </a:bodyPr>
          <a:lstStyle/>
          <a:p>
            <a:r>
              <a:rPr lang="en-US" altLang="ja-JP" dirty="0"/>
              <a:t>1-7 AI</a:t>
            </a:r>
            <a:r>
              <a:rPr lang="ja-JP" altLang="en-US" dirty="0"/>
              <a:t> による社会の変化</a:t>
            </a: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61</a:t>
            </a:fld>
            <a:endParaRPr lang="ja-JP" altLang="en-US" dirty="0"/>
          </a:p>
        </p:txBody>
      </p:sp>
      <p:sp>
        <p:nvSpPr>
          <p:cNvPr id="11" name="字幕 10">
            <a:extLst>
              <a:ext uri="{FF2B5EF4-FFF2-40B4-BE49-F238E27FC236}">
                <a16:creationId xmlns:a16="http://schemas.microsoft.com/office/drawing/2014/main" id="{DD31AED6-5193-454D-9A39-57D3D30D4959}"/>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1873064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28558-87C2-593E-A7C8-AC60F698927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808AEF7-D73A-52ED-CE01-9C2DC4BDEC55}"/>
              </a:ext>
            </a:extLst>
          </p:cNvPr>
          <p:cNvSpPr>
            <a:spLocks noGrp="1"/>
          </p:cNvSpPr>
          <p:nvPr>
            <p:ph type="title"/>
          </p:nvPr>
        </p:nvSpPr>
        <p:spPr/>
        <p:txBody>
          <a:bodyPr>
            <a:noAutofit/>
          </a:bodyPr>
          <a:lstStyle/>
          <a:p>
            <a:r>
              <a:rPr kumimoji="1" lang="ja-JP" altLang="en-US" dirty="0"/>
              <a:t>人工知能という技術が生み出す社会の変化</a:t>
            </a:r>
          </a:p>
        </p:txBody>
      </p:sp>
      <p:sp>
        <p:nvSpPr>
          <p:cNvPr id="3" name="コンテンツ プレースホルダー 2">
            <a:extLst>
              <a:ext uri="{FF2B5EF4-FFF2-40B4-BE49-F238E27FC236}">
                <a16:creationId xmlns:a16="http://schemas.microsoft.com/office/drawing/2014/main" id="{F0D7BB29-25C8-35F8-FFD2-357153DADCB9}"/>
              </a:ext>
            </a:extLst>
          </p:cNvPr>
          <p:cNvSpPr>
            <a:spLocks noGrp="1"/>
          </p:cNvSpPr>
          <p:nvPr>
            <p:ph idx="1"/>
          </p:nvPr>
        </p:nvSpPr>
        <p:spPr>
          <a:xfrm>
            <a:off x="762178" y="1070709"/>
            <a:ext cx="8020875" cy="4460531"/>
          </a:xfrm>
        </p:spPr>
        <p:txBody>
          <a:bodyPr>
            <a:noAutofit/>
          </a:bodyPr>
          <a:lstStyle/>
          <a:p>
            <a:pPr marL="0" indent="0">
              <a:buNone/>
            </a:pPr>
            <a:r>
              <a:rPr lang="en-US" altLang="ja-JP" sz="2400" b="1" dirty="0"/>
              <a:t>《</a:t>
            </a:r>
            <a:r>
              <a:rPr kumimoji="1" lang="ja-JP" altLang="en-US" sz="2400" b="1" dirty="0"/>
              <a:t>新技術の創出</a:t>
            </a:r>
            <a:r>
              <a:rPr kumimoji="1" lang="en-US" altLang="ja-JP" sz="2400" b="1" dirty="0"/>
              <a:t>》</a:t>
            </a:r>
          </a:p>
          <a:p>
            <a:pPr marL="0" indent="0">
              <a:buNone/>
            </a:pPr>
            <a:r>
              <a:rPr lang="ja-JP" altLang="en-US" sz="2400" dirty="0"/>
              <a:t>高性能コンピュータ，機械による学習，人工知能</a:t>
            </a:r>
            <a:endParaRPr lang="en-US" altLang="ja-JP" sz="2400" dirty="0"/>
          </a:p>
          <a:p>
            <a:endParaRPr kumimoji="1" lang="en-US" altLang="ja-JP" sz="2400" dirty="0"/>
          </a:p>
          <a:p>
            <a:pPr marL="0" indent="0">
              <a:buNone/>
            </a:pPr>
            <a:r>
              <a:rPr kumimoji="1" lang="en-US" altLang="ja-JP" sz="2400" b="1" dirty="0"/>
              <a:t>《</a:t>
            </a:r>
            <a:r>
              <a:rPr kumimoji="1" lang="ja-JP" altLang="en-US" sz="2400" b="1" dirty="0"/>
              <a:t>社会全体への波及効果</a:t>
            </a:r>
            <a:r>
              <a:rPr kumimoji="1" lang="en-US" altLang="ja-JP" sz="2400" b="1" dirty="0"/>
              <a:t>》</a:t>
            </a:r>
          </a:p>
          <a:p>
            <a:pPr marL="0" indent="0">
              <a:buNone/>
            </a:pPr>
            <a:r>
              <a:rPr lang="ja-JP" altLang="en-US" sz="2400" dirty="0"/>
              <a:t>・</a:t>
            </a:r>
            <a:r>
              <a:rPr lang="ja-JP" altLang="en-US" sz="2400" b="1" dirty="0"/>
              <a:t>体系化可能な職業</a:t>
            </a:r>
            <a:r>
              <a:rPr lang="ja-JP" altLang="en-US" sz="2400" dirty="0"/>
              <a:t>は機械により自動化される</a:t>
            </a:r>
            <a:endParaRPr lang="en-US" altLang="ja-JP" sz="2400" dirty="0"/>
          </a:p>
          <a:p>
            <a:pPr marL="0" indent="0">
              <a:buNone/>
            </a:pPr>
            <a:r>
              <a:rPr lang="ja-JP" altLang="en-US" sz="2400" dirty="0"/>
              <a:t>・データが価値を持つ</a:t>
            </a:r>
            <a:endParaRPr lang="en-US" altLang="ja-JP" sz="2400" dirty="0"/>
          </a:p>
          <a:p>
            <a:pPr marL="0" indent="0">
              <a:buNone/>
            </a:pPr>
            <a:r>
              <a:rPr kumimoji="1" lang="ja-JP" altLang="en-US" sz="2400" dirty="0"/>
              <a:t>・新産業分野の創出</a:t>
            </a:r>
            <a:endParaRPr kumimoji="1" lang="en-US" altLang="ja-JP" sz="2400" dirty="0"/>
          </a:p>
          <a:p>
            <a:pPr marL="0" indent="0">
              <a:buNone/>
            </a:pPr>
            <a:endParaRPr kumimoji="1" lang="en-US" altLang="ja-JP" sz="2400" dirty="0"/>
          </a:p>
          <a:p>
            <a:pPr marL="0" indent="0">
              <a:buNone/>
            </a:pPr>
            <a:r>
              <a:rPr kumimoji="1" lang="en-US" altLang="ja-JP" sz="2400" b="1" dirty="0"/>
              <a:t>《</a:t>
            </a:r>
            <a:r>
              <a:rPr kumimoji="1" lang="ja-JP" altLang="en-US" sz="2400" b="1" dirty="0"/>
              <a:t>生活，文化の変化</a:t>
            </a:r>
            <a:r>
              <a:rPr kumimoji="1" lang="en-US" altLang="ja-JP" sz="2400" b="1" dirty="0"/>
              <a:t>》</a:t>
            </a:r>
          </a:p>
          <a:p>
            <a:pPr marL="0" indent="0">
              <a:buNone/>
            </a:pPr>
            <a:r>
              <a:rPr lang="ja-JP" altLang="en-US" sz="2400" dirty="0"/>
              <a:t>富の分配，余暇，生活・文化の在り方に大きな変容が進む</a:t>
            </a:r>
            <a:endParaRPr lang="en-US" altLang="ja-JP" sz="2400" dirty="0"/>
          </a:p>
        </p:txBody>
      </p:sp>
      <p:sp>
        <p:nvSpPr>
          <p:cNvPr id="4" name="スライド番号プレースホルダー 3">
            <a:extLst>
              <a:ext uri="{FF2B5EF4-FFF2-40B4-BE49-F238E27FC236}">
                <a16:creationId xmlns:a16="http://schemas.microsoft.com/office/drawing/2014/main" id="{79AFD702-57A1-AA9C-CD31-830F958ABC5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5599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2F34B-859F-9E8A-8C16-1932A23E48B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CBC2B66-6CB7-3F35-D36A-6A2172D159E4}"/>
              </a:ext>
            </a:extLst>
          </p:cNvPr>
          <p:cNvSpPr>
            <a:spLocks noGrp="1"/>
          </p:cNvSpPr>
          <p:nvPr>
            <p:ph type="title"/>
          </p:nvPr>
        </p:nvSpPr>
        <p:spPr/>
        <p:txBody>
          <a:bodyPr>
            <a:noAutofit/>
          </a:bodyPr>
          <a:lstStyle/>
          <a:p>
            <a:r>
              <a:rPr lang="ja-JP" altLang="en-US" dirty="0"/>
              <a:t>仕事の在り方の変化</a:t>
            </a:r>
            <a:endParaRPr kumimoji="1" lang="ja-JP" altLang="en-US" dirty="0"/>
          </a:p>
        </p:txBody>
      </p:sp>
      <p:sp>
        <p:nvSpPr>
          <p:cNvPr id="3" name="コンテンツ プレースホルダー 2">
            <a:extLst>
              <a:ext uri="{FF2B5EF4-FFF2-40B4-BE49-F238E27FC236}">
                <a16:creationId xmlns:a16="http://schemas.microsoft.com/office/drawing/2014/main" id="{41CE8EEE-2B6A-1124-197D-783E67EE11D0}"/>
              </a:ext>
            </a:extLst>
          </p:cNvPr>
          <p:cNvSpPr>
            <a:spLocks noGrp="1"/>
          </p:cNvSpPr>
          <p:nvPr>
            <p:ph idx="1"/>
          </p:nvPr>
        </p:nvSpPr>
        <p:spPr>
          <a:xfrm>
            <a:off x="762178" y="1070709"/>
            <a:ext cx="8020875" cy="4460531"/>
          </a:xfrm>
        </p:spPr>
        <p:txBody>
          <a:bodyPr>
            <a:noAutofit/>
          </a:bodyPr>
          <a:lstStyle/>
          <a:p>
            <a:r>
              <a:rPr lang="ja-JP" altLang="en-US" sz="2400" dirty="0"/>
              <a:t>機械化により，単純な作業や決まった手順に基づく作業は，より自動化される</a:t>
            </a:r>
            <a:endParaRPr lang="en-US" altLang="ja-JP" sz="2400" dirty="0"/>
          </a:p>
          <a:p>
            <a:r>
              <a:rPr lang="ja-JP" altLang="en-US" sz="2400" dirty="0"/>
              <a:t>一部の職業が消滅する一方で，</a:t>
            </a:r>
            <a:r>
              <a:rPr lang="ja-JP" altLang="en-US" sz="2400" b="1" dirty="0"/>
              <a:t>新しい職業や産業分野が生まれる</a:t>
            </a:r>
            <a:endParaRPr lang="en-US" altLang="ja-JP" sz="2400" b="1" dirty="0"/>
          </a:p>
        </p:txBody>
      </p:sp>
      <p:sp>
        <p:nvSpPr>
          <p:cNvPr id="4" name="スライド番号プレースホルダー 3">
            <a:extLst>
              <a:ext uri="{FF2B5EF4-FFF2-40B4-BE49-F238E27FC236}">
                <a16:creationId xmlns:a16="http://schemas.microsoft.com/office/drawing/2014/main" id="{25E111C1-0487-D0E2-3A0A-E5393CA696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34425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体系化可能な職業の例</a:t>
            </a:r>
            <a:endParaRPr kumimoji="1" lang="ja-JP" altLang="en-US" dirty="0"/>
          </a:p>
        </p:txBody>
      </p:sp>
      <p:sp>
        <p:nvSpPr>
          <p:cNvPr id="3" name="コンテンツ プレースホルダー 2"/>
          <p:cNvSpPr>
            <a:spLocks noGrp="1"/>
          </p:cNvSpPr>
          <p:nvPr>
            <p:ph idx="1"/>
          </p:nvPr>
        </p:nvSpPr>
        <p:spPr>
          <a:xfrm>
            <a:off x="195262" y="644893"/>
            <a:ext cx="8753475" cy="4836900"/>
          </a:xfrm>
        </p:spPr>
        <p:txBody>
          <a:bodyPr>
            <a:noAutofit/>
          </a:bodyPr>
          <a:lstStyle/>
          <a:p>
            <a:r>
              <a:rPr kumimoji="1" lang="ja-JP" altLang="en-US" sz="1800" dirty="0"/>
              <a:t>事務（一般，医療事務，学校事務，行政事務，経理事務</a:t>
            </a:r>
            <a:r>
              <a:rPr lang="ja-JP" altLang="en-US" sz="1800" dirty="0"/>
              <a:t>，人事事務，貿易事務，保険事務，郵便事務）</a:t>
            </a:r>
            <a:endParaRPr kumimoji="1" lang="en-US" altLang="ja-JP" sz="1800" dirty="0"/>
          </a:p>
          <a:p>
            <a:r>
              <a:rPr kumimoji="1" lang="ja-JP" altLang="en-US" sz="1800" dirty="0"/>
              <a:t>製造，組み立て，仕上げ（通信機器組み立て，</a:t>
            </a:r>
            <a:r>
              <a:rPr kumimoji="1" lang="en-US" altLang="ja-JP" sz="1800" dirty="0"/>
              <a:t>NC</a:t>
            </a:r>
            <a:r>
              <a:rPr kumimoji="1" lang="ja-JP" altLang="en-US" sz="1800" dirty="0"/>
              <a:t>旋盤，加工紙，カメラ組み立て，機械木工，</a:t>
            </a:r>
            <a:r>
              <a:rPr lang="ja-JP" altLang="en-US" sz="1800" dirty="0"/>
              <a:t>金属加工，金属製品検査，金属研磨，金属プレス，ゴム製造，梱包，自動車組み立て，建築作業，水産ねり製品，石油製品，製パン，製粉，製本，プラスチック製品成型，めっき，</a:t>
            </a:r>
            <a:r>
              <a:rPr lang="ja-JP" altLang="en-US" sz="1800" dirty="0" err="1"/>
              <a:t>めん</a:t>
            </a:r>
            <a:r>
              <a:rPr lang="ja-JP" altLang="en-US" sz="1800" dirty="0"/>
              <a:t>類製造）</a:t>
            </a:r>
            <a:endParaRPr kumimoji="1" lang="en-US" altLang="ja-JP" sz="1800" dirty="0"/>
          </a:p>
          <a:p>
            <a:r>
              <a:rPr kumimoji="1" lang="ja-JP" altLang="en-US" sz="1800" dirty="0"/>
              <a:t>窓口（銀行窓口，駅窓口，貸付，クリーニング取り次ぎ，日用品修理，包装作業，ホテル接客，有料道路料金収受，レンタカー，コールセンター）</a:t>
            </a:r>
            <a:endParaRPr kumimoji="1" lang="en-US" altLang="ja-JP" sz="1800" dirty="0"/>
          </a:p>
          <a:p>
            <a:r>
              <a:rPr kumimoji="1" lang="ja-JP" altLang="en-US" sz="1800" dirty="0"/>
              <a:t>保守作業（石油精製，コンピュータ，発電所，プロセス製版，ボイラー）</a:t>
            </a:r>
            <a:endParaRPr kumimoji="1" lang="en-US" altLang="ja-JP" sz="1800" dirty="0"/>
          </a:p>
          <a:p>
            <a:r>
              <a:rPr kumimoji="1" lang="ja-JP" altLang="en-US" sz="1800" dirty="0"/>
              <a:t>設備維持管理（マンション管理，警備，検針，駐車場，道路管理</a:t>
            </a:r>
            <a:r>
              <a:rPr lang="ja-JP" altLang="en-US" sz="1800" dirty="0"/>
              <a:t>，ビル清掃，列車清掃）</a:t>
            </a:r>
            <a:endParaRPr kumimoji="1" lang="en-US" altLang="ja-JP" sz="1800" dirty="0"/>
          </a:p>
          <a:p>
            <a:r>
              <a:rPr kumimoji="1" lang="ja-JP" altLang="en-US" sz="1800" dirty="0"/>
              <a:t>販売（レジ，小売りでのセールス，出荷，発送，清涼飲料ルートセールス．宝くじ）</a:t>
            </a:r>
            <a:endParaRPr kumimoji="1" lang="en-US" altLang="ja-JP" sz="1800" dirty="0"/>
          </a:p>
          <a:p>
            <a:r>
              <a:rPr kumimoji="1" lang="ja-JP" altLang="en-US" sz="1800" dirty="0"/>
              <a:t>運転運搬（トラック，タクシー，宅配，産業廃棄物，新聞配達，電車，路線バス，郵便仕分け）</a:t>
            </a:r>
            <a:endParaRPr kumimoji="1" lang="en-US" altLang="ja-JP" sz="1800" dirty="0"/>
          </a:p>
          <a:p>
            <a:r>
              <a:rPr lang="ja-JP" altLang="en-US" sz="1800" dirty="0"/>
              <a:t>その他，</a:t>
            </a:r>
            <a:r>
              <a:rPr kumimoji="1" lang="ja-JP" altLang="en-US" sz="1800" dirty="0"/>
              <a:t>給食調理，測量</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p:cNvSpPr/>
          <p:nvPr/>
        </p:nvSpPr>
        <p:spPr>
          <a:xfrm>
            <a:off x="1035842" y="6213645"/>
            <a:ext cx="7072313"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調査レポート：</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When Will AI Exceed Human Performance? Evidence from AI Experts</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野村総合研究所は，</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「人工知能やロボット等による代替可能性が高い</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100</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種の職業」</a:t>
            </a:r>
          </a:p>
        </p:txBody>
      </p:sp>
    </p:spTree>
    <p:extLst>
      <p:ext uri="{BB962C8B-B14F-4D97-AF65-F5344CB8AC3E}">
        <p14:creationId xmlns:p14="http://schemas.microsoft.com/office/powerpoint/2010/main" val="30174557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dirty="0"/>
              <a:t>AI </a:t>
            </a:r>
            <a:r>
              <a:rPr kumimoji="1" lang="ja-JP" altLang="en-US" dirty="0"/>
              <a:t>の影響</a:t>
            </a:r>
          </a:p>
        </p:txBody>
      </p:sp>
      <p:sp>
        <p:nvSpPr>
          <p:cNvPr id="3" name="コンテンツ プレースホルダー 2"/>
          <p:cNvSpPr>
            <a:spLocks noGrp="1"/>
          </p:cNvSpPr>
          <p:nvPr>
            <p:ph idx="1"/>
          </p:nvPr>
        </p:nvSpPr>
        <p:spPr>
          <a:xfrm>
            <a:off x="71437" y="775855"/>
            <a:ext cx="9072563" cy="6082145"/>
          </a:xfrm>
        </p:spPr>
        <p:txBody>
          <a:bodyPr>
            <a:normAutofit/>
          </a:bodyPr>
          <a:lstStyle/>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人工知能が解決に役立つ可能性のある問題</a:t>
            </a:r>
            <a:r>
              <a:rPr kumimoji="1" lang="en-US" altLang="ja-JP" sz="2400" dirty="0">
                <a:latin typeface="メイリオ" panose="020B0604030504040204" pitchFamily="50" charset="-128"/>
              </a:rPr>
              <a:t>》</a:t>
            </a:r>
          </a:p>
          <a:p>
            <a:r>
              <a:rPr kumimoji="1" lang="ja-JP" altLang="en-US" sz="2400" b="1" dirty="0">
                <a:latin typeface="メイリオ" panose="020B0604030504040204" pitchFamily="50" charset="-128"/>
              </a:rPr>
              <a:t>環境問題やエネルギー問題など、人類が抱える問題の解決に役立つ可能性がある</a:t>
            </a:r>
            <a:r>
              <a:rPr kumimoji="1" lang="ja-JP" altLang="en-US" sz="2400" dirty="0">
                <a:latin typeface="メイリオ" panose="020B0604030504040204" pitchFamily="50" charset="-128"/>
              </a:rPr>
              <a:t>。</a:t>
            </a:r>
          </a:p>
          <a:p>
            <a:pPr marL="0" indent="0">
              <a:buNone/>
            </a:pPr>
            <a:endParaRPr kumimoji="1" lang="en-US" altLang="ja-JP" sz="2400" dirty="0">
              <a:latin typeface="メイリオ" panose="020B0604030504040204" pitchFamily="50" charset="-128"/>
            </a:endParaRPr>
          </a:p>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クリエイティブな活動への人工知能の貢献</a:t>
            </a:r>
            <a:r>
              <a:rPr kumimoji="1" lang="en-US" altLang="ja-JP" sz="2400" dirty="0">
                <a:latin typeface="メイリオ" panose="020B0604030504040204" pitchFamily="50" charset="-128"/>
              </a:rPr>
              <a:t>》</a:t>
            </a:r>
          </a:p>
          <a:p>
            <a:r>
              <a:rPr kumimoji="1" lang="ja-JP" altLang="en-US" sz="2400" dirty="0">
                <a:latin typeface="メイリオ" panose="020B0604030504040204" pitchFamily="50" charset="-128"/>
              </a:rPr>
              <a:t>デザインや音楽、文学など、創造的な活動においても、</a:t>
            </a:r>
            <a:r>
              <a:rPr kumimoji="1" lang="ja-JP" altLang="en-US" sz="2400" b="1" dirty="0">
                <a:latin typeface="メイリオ" panose="020B0604030504040204" pitchFamily="50" charset="-128"/>
              </a:rPr>
              <a:t>人間と人工知能の協働が進み、新たな価値が生まれる可能性</a:t>
            </a:r>
            <a:r>
              <a:rPr kumimoji="1" lang="ja-JP" altLang="en-US" sz="2400" dirty="0">
                <a:latin typeface="メイリオ" panose="020B0604030504040204" pitchFamily="50" charset="-128"/>
              </a:rPr>
              <a:t>がある。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9181572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2909" y="175028"/>
            <a:ext cx="8461208" cy="469865"/>
          </a:xfrm>
        </p:spPr>
        <p:txBody>
          <a:bodyPr>
            <a:normAutofit fontScale="90000"/>
          </a:bodyPr>
          <a:lstStyle/>
          <a:p>
            <a:r>
              <a:rPr kumimoji="1" lang="ja-JP" altLang="en-US" sz="3600" dirty="0">
                <a:latin typeface="メイリオ" panose="020B0604030504040204" pitchFamily="50" charset="-128"/>
              </a:rPr>
              <a:t>ベーシックインカム</a:t>
            </a:r>
            <a:r>
              <a:rPr kumimoji="1" lang="ja-JP" altLang="en-US" dirty="0">
                <a:latin typeface="メイリオ" panose="020B0604030504040204" pitchFamily="50" charset="-128"/>
              </a:rPr>
              <a:t>のニュース</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623707" y="875676"/>
            <a:ext cx="8299828" cy="5432256"/>
          </a:xfrm>
          <a:prstGeom prst="rect">
            <a:avLst/>
          </a:prstGeom>
        </p:spPr>
        <p:txBody>
          <a:bodyPr wrap="square">
            <a:spAutoFit/>
          </a:bodyPr>
          <a:lstStyle/>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人工知能やロボットによる自動化が進むと、特に、単純作業やルーティンワークなど、</a:t>
            </a:r>
            <a:r>
              <a:rPr lang="ja-JP" altLang="en-US" sz="2400" b="1" i="0" dirty="0">
                <a:solidFill>
                  <a:srgbClr val="374151"/>
                </a:solidFill>
                <a:effectLst/>
                <a:latin typeface="メイリオ" panose="020B0604030504040204" pitchFamily="50" charset="-128"/>
                <a:ea typeface="メイリオ" panose="020B0604030504040204" pitchFamily="50" charset="-128"/>
              </a:rPr>
              <a:t>機械に代替可能な仕事が失われる</a:t>
            </a:r>
            <a:r>
              <a:rPr lang="ja-JP" altLang="en-US" sz="2400" b="0" i="0" dirty="0">
                <a:solidFill>
                  <a:srgbClr val="374151"/>
                </a:solidFill>
                <a:effectLst/>
                <a:latin typeface="メイリオ" panose="020B0604030504040204" pitchFamily="50" charset="-128"/>
                <a:ea typeface="メイリオ" panose="020B0604030504040204" pitchFamily="50" charset="-128"/>
              </a:rPr>
              <a:t>可能性が高い。</a:t>
            </a:r>
          </a:p>
          <a:p>
            <a:pPr marL="342900" indent="-342900" algn="l">
              <a:spcBef>
                <a:spcPts val="600"/>
              </a:spcBef>
              <a:buFont typeface="Arial" panose="020B0604020202020204" pitchFamily="34" charset="0"/>
              <a:buChar char="•"/>
            </a:pPr>
            <a:r>
              <a:rPr lang="ja-JP" altLang="en-US" sz="2400" b="1" i="0" dirty="0">
                <a:solidFill>
                  <a:srgbClr val="374151"/>
                </a:solidFill>
                <a:effectLst/>
                <a:latin typeface="メイリオ" panose="020B0604030504040204" pitchFamily="50" charset="-128"/>
                <a:ea typeface="メイリオ" panose="020B0604030504040204" pitchFamily="50" charset="-128"/>
              </a:rPr>
              <a:t>あらゆる業界において、構造転換が進む</a:t>
            </a:r>
            <a:r>
              <a:rPr lang="ja-JP" altLang="en-US" sz="2400" b="0" i="0" dirty="0">
                <a:solidFill>
                  <a:srgbClr val="374151"/>
                </a:solidFill>
                <a:effectLst/>
                <a:latin typeface="メイリオ" panose="020B0604030504040204" pitchFamily="50" charset="-128"/>
                <a:ea typeface="メイリオ" panose="020B0604030504040204" pitchFamily="50" charset="-128"/>
              </a:rPr>
              <a:t>。</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pPr algn="l">
              <a:spcBef>
                <a:spcPts val="600"/>
              </a:spcBef>
              <a:buFont typeface="Arial" panose="020B0604020202020204" pitchFamily="34" charset="0"/>
              <a:buChar char="•"/>
            </a:pPr>
            <a:endParaRPr lang="ja-JP" altLang="en-US" sz="2400" b="0" i="0" dirty="0">
              <a:solidFill>
                <a:srgbClr val="374151"/>
              </a:solidFill>
              <a:effectLst/>
              <a:latin typeface="メイリオ" panose="020B0604030504040204" pitchFamily="50" charset="-128"/>
              <a:ea typeface="メイリオ" panose="020B0604030504040204" pitchFamily="50" charset="-128"/>
            </a:endParaRPr>
          </a:p>
          <a:p>
            <a:pPr algn="l">
              <a:spcBef>
                <a:spcPts val="600"/>
              </a:spcBef>
            </a:pPr>
            <a:r>
              <a:rPr lang="ja-JP" altLang="en-US" sz="2400" b="1" i="0" dirty="0">
                <a:solidFill>
                  <a:srgbClr val="374151"/>
                </a:solidFill>
                <a:effectLst/>
                <a:latin typeface="メイリオ" panose="020B0604030504040204" pitchFamily="50" charset="-128"/>
                <a:ea typeface="メイリオ" panose="020B0604030504040204" pitchFamily="50" charset="-128"/>
              </a:rPr>
              <a:t>ベーシックインカム</a:t>
            </a:r>
            <a:r>
              <a:rPr lang="ja-JP" altLang="en-US" sz="2400" b="0" i="0" dirty="0">
                <a:solidFill>
                  <a:srgbClr val="374151"/>
                </a:solidFill>
                <a:effectLst/>
                <a:latin typeface="メイリオ" panose="020B0604030504040204" pitchFamily="50" charset="-128"/>
                <a:ea typeface="メイリオ" panose="020B0604030504040204" pitchFamily="50" charset="-128"/>
              </a:rPr>
              <a:t>は、</a:t>
            </a:r>
            <a:r>
              <a:rPr lang="ja-JP" altLang="en-US" sz="2400" b="1" i="0" dirty="0">
                <a:solidFill>
                  <a:srgbClr val="374151"/>
                </a:solidFill>
                <a:effectLst/>
                <a:latin typeface="メイリオ" panose="020B0604030504040204" pitchFamily="50" charset="-128"/>
                <a:ea typeface="メイリオ" panose="020B0604030504040204" pitchFamily="50" charset="-128"/>
              </a:rPr>
              <a:t>働くかどうかに関わらず、最低限の所得を保証する制度</a:t>
            </a:r>
            <a:r>
              <a:rPr lang="ja-JP" altLang="en-US" sz="2400" b="0" i="0" dirty="0">
                <a:solidFill>
                  <a:srgbClr val="374151"/>
                </a:solidFill>
                <a:effectLst/>
                <a:latin typeface="メイリオ" panose="020B0604030504040204" pitchFamily="50" charset="-128"/>
                <a:ea typeface="メイリオ" panose="020B0604030504040204" pitchFamily="50" charset="-128"/>
              </a:rPr>
              <a:t>として注目されるようになった。</a:t>
            </a:r>
          </a:p>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最低限の生活が保証されるため、生活が安定し、新たな挑戦ができる余裕が生まれる。</a:t>
            </a:r>
          </a:p>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資金面での課題もある。</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pPr marL="342900" indent="-342900" algn="l">
              <a:spcBef>
                <a:spcPts val="600"/>
              </a:spcBef>
              <a:buFont typeface="Arial" panose="020B0604020202020204" pitchFamily="34" charset="0"/>
              <a:buChar char="•"/>
            </a:pPr>
            <a:r>
              <a:rPr lang="ja-JP" altLang="en-US" sz="2400" dirty="0">
                <a:solidFill>
                  <a:srgbClr val="374151"/>
                </a:solidFill>
                <a:latin typeface="メイリオ" panose="020B0604030504040204" pitchFamily="50" charset="-128"/>
                <a:ea typeface="メイリオ" panose="020B0604030504040204" pitchFamily="50" charset="-128"/>
              </a:rPr>
              <a:t>人工知能が生み出した富を、人類全体でどうやって分け合うか、という考え方もある。</a:t>
            </a:r>
            <a:endParaRPr lang="ja-JP" altLang="en-US" sz="2400" b="0" i="0" dirty="0">
              <a:solidFill>
                <a:srgbClr val="374151"/>
              </a:solidFill>
              <a:effectLst/>
              <a:latin typeface="メイリオ" panose="020B0604030504040204" pitchFamily="50" charset="-128"/>
              <a:ea typeface="メイリオ" panose="020B0604030504040204" pitchFamily="50" charset="-128"/>
            </a:endParaRP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143505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D38F2-1298-8712-975B-51F907CB36BB}"/>
              </a:ext>
            </a:extLst>
          </p:cNvPr>
          <p:cNvSpPr>
            <a:spLocks noGrp="1"/>
          </p:cNvSpPr>
          <p:nvPr>
            <p:ph type="title"/>
          </p:nvPr>
        </p:nvSpPr>
        <p:spPr/>
        <p:txBody>
          <a:bodyPr>
            <a:normAutofit fontScale="90000"/>
          </a:bodyPr>
          <a:lstStyle/>
          <a:p>
            <a:r>
              <a:rPr lang="ja-JP" altLang="en-US" dirty="0"/>
              <a:t>人工知能についての考え方</a:t>
            </a:r>
            <a:endParaRPr kumimoji="1" lang="ja-JP" altLang="en-US" dirty="0"/>
          </a:p>
        </p:txBody>
      </p:sp>
      <p:sp>
        <p:nvSpPr>
          <p:cNvPr id="3" name="コンテンツ プレースホルダー 2">
            <a:extLst>
              <a:ext uri="{FF2B5EF4-FFF2-40B4-BE49-F238E27FC236}">
                <a16:creationId xmlns:a16="http://schemas.microsoft.com/office/drawing/2014/main" id="{A7AE5049-3EBB-2C65-5E3B-47CDE346C53B}"/>
              </a:ext>
            </a:extLst>
          </p:cNvPr>
          <p:cNvSpPr>
            <a:spLocks noGrp="1"/>
          </p:cNvSpPr>
          <p:nvPr>
            <p:ph idx="1"/>
          </p:nvPr>
        </p:nvSpPr>
        <p:spPr>
          <a:xfrm>
            <a:off x="546099" y="1225549"/>
            <a:ext cx="7981951" cy="5196157"/>
          </a:xfrm>
        </p:spPr>
        <p:txBody>
          <a:bodyPr>
            <a:noAutofit/>
          </a:bodyPr>
          <a:lstStyle/>
          <a:p>
            <a:pPr algn="l">
              <a:buFont typeface="Arial" panose="020B0604020202020204" pitchFamily="34" charset="0"/>
              <a:buChar char="•"/>
            </a:pPr>
            <a:r>
              <a:rPr lang="ja-JP" altLang="en-US" sz="2400" b="1" i="0" dirty="0">
                <a:solidFill>
                  <a:srgbClr val="374151"/>
                </a:solidFill>
                <a:effectLst/>
                <a:latin typeface="Söhne"/>
              </a:rPr>
              <a:t>高度に発達した人工知能が脅威になるかどうかは自分で調べ、考察すること</a:t>
            </a:r>
            <a:r>
              <a:rPr lang="ja-JP" altLang="en-US" sz="2400" b="0" i="0" dirty="0">
                <a:solidFill>
                  <a:srgbClr val="374151"/>
                </a:solidFill>
                <a:effectLst/>
                <a:latin typeface="Söhne"/>
              </a:rPr>
              <a:t>が重要</a:t>
            </a:r>
          </a:p>
          <a:p>
            <a:pPr algn="l">
              <a:buFont typeface="Arial" panose="020B0604020202020204" pitchFamily="34" charset="0"/>
              <a:buChar char="•"/>
            </a:pPr>
            <a:r>
              <a:rPr lang="ja-JP" altLang="en-US" sz="2400" b="1" i="0" dirty="0">
                <a:solidFill>
                  <a:srgbClr val="374151"/>
                </a:solidFill>
                <a:effectLst/>
                <a:latin typeface="Söhne"/>
              </a:rPr>
              <a:t>人間がよりクリエイティブになるために人工知能を使う</a:t>
            </a:r>
            <a:r>
              <a:rPr lang="ja-JP" altLang="en-US" sz="2400" b="0" i="0" dirty="0">
                <a:solidFill>
                  <a:srgbClr val="374151"/>
                </a:solidFill>
                <a:effectLst/>
                <a:latin typeface="Söhne"/>
              </a:rPr>
              <a:t>ことや、</a:t>
            </a:r>
            <a:r>
              <a:rPr lang="ja-JP" altLang="en-US" sz="2400" b="1" i="0" dirty="0">
                <a:solidFill>
                  <a:srgbClr val="374151"/>
                </a:solidFill>
                <a:effectLst/>
                <a:latin typeface="Söhne"/>
              </a:rPr>
              <a:t>人と人工知能とロボットが協働すること</a:t>
            </a:r>
            <a:r>
              <a:rPr lang="ja-JP" altLang="en-US" sz="2400" b="0" i="0" dirty="0">
                <a:solidFill>
                  <a:srgbClr val="374151"/>
                </a:solidFill>
                <a:effectLst/>
                <a:latin typeface="Söhne"/>
              </a:rPr>
              <a:t>が必然的に起こる可能性がある</a:t>
            </a:r>
          </a:p>
          <a:p>
            <a:endParaRPr kumimoji="1" lang="ja-JP" altLang="en-US" sz="2400" dirty="0"/>
          </a:p>
        </p:txBody>
      </p:sp>
      <p:sp>
        <p:nvSpPr>
          <p:cNvPr id="4" name="スライド番号プレースホルダー 3">
            <a:extLst>
              <a:ext uri="{FF2B5EF4-FFF2-40B4-BE49-F238E27FC236}">
                <a16:creationId xmlns:a16="http://schemas.microsoft.com/office/drawing/2014/main" id="{E08F8CB5-7989-15E5-AEC6-7C9AD9509B2D}"/>
              </a:ext>
            </a:extLst>
          </p:cNvPr>
          <p:cNvSpPr>
            <a:spLocks noGrp="1"/>
          </p:cNvSpPr>
          <p:nvPr>
            <p:ph type="sldNum" sz="quarter" idx="12"/>
          </p:nvPr>
        </p:nvSpPr>
        <p:spPr/>
        <p:txBody>
          <a:bodyPr/>
          <a:lstStyle/>
          <a:p>
            <a:fld id="{E205D82C-95A1-431E-8E38-AA614A14CDCF}" type="slidenum">
              <a:rPr kumimoji="1" lang="ja-JP" altLang="en-US" smtClean="0"/>
              <a:t>67</a:t>
            </a:fld>
            <a:endParaRPr kumimoji="1" lang="ja-JP" altLang="en-US"/>
          </a:p>
        </p:txBody>
      </p:sp>
    </p:spTree>
    <p:extLst>
      <p:ext uri="{BB962C8B-B14F-4D97-AF65-F5344CB8AC3E}">
        <p14:creationId xmlns:p14="http://schemas.microsoft.com/office/powerpoint/2010/main" val="15800850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50B361-D171-592F-8981-AB76ADE8F7A1}"/>
              </a:ext>
            </a:extLst>
          </p:cNvPr>
          <p:cNvSpPr>
            <a:spLocks noGrp="1"/>
          </p:cNvSpPr>
          <p:nvPr>
            <p:ph type="title"/>
          </p:nvPr>
        </p:nvSpPr>
        <p:spPr>
          <a:xfrm>
            <a:off x="321845" y="175028"/>
            <a:ext cx="8461208" cy="558750"/>
          </a:xfrm>
        </p:spPr>
        <p:txBody>
          <a:bodyPr>
            <a:normAutofit fontScale="90000"/>
          </a:bodyPr>
          <a:lstStyle/>
          <a:p>
            <a:r>
              <a:rPr lang="ja-JP" altLang="en-US" dirty="0"/>
              <a:t>演習１．</a:t>
            </a:r>
            <a:r>
              <a:rPr kumimoji="1" lang="ja-JP" altLang="en-US" dirty="0"/>
              <a:t>畳み込みニューラルネットワークの内部構造の可視化</a:t>
            </a:r>
          </a:p>
        </p:txBody>
      </p:sp>
      <p:sp>
        <p:nvSpPr>
          <p:cNvPr id="3" name="コンテンツ プレースホルダー 2">
            <a:extLst>
              <a:ext uri="{FF2B5EF4-FFF2-40B4-BE49-F238E27FC236}">
                <a16:creationId xmlns:a16="http://schemas.microsoft.com/office/drawing/2014/main" id="{81B8CF9D-25CF-F477-F3E5-4F0AA1953546}"/>
              </a:ext>
            </a:extLst>
          </p:cNvPr>
          <p:cNvSpPr>
            <a:spLocks noGrp="1"/>
          </p:cNvSpPr>
          <p:nvPr>
            <p:ph idx="1"/>
          </p:nvPr>
        </p:nvSpPr>
        <p:spPr/>
        <p:txBody>
          <a:bodyPr>
            <a:normAutofit/>
          </a:bodyPr>
          <a:lstStyle/>
          <a:p>
            <a:r>
              <a:rPr lang="ja-JP" altLang="en-US" sz="2400" b="1" dirty="0"/>
              <a:t>畳み込みニューラルネットワーク（</a:t>
            </a:r>
            <a:r>
              <a:rPr lang="en-US" altLang="ja-JP" sz="2400" b="1" dirty="0"/>
              <a:t>CNN</a:t>
            </a:r>
            <a:r>
              <a:rPr lang="ja-JP" altLang="en-US" sz="2400" b="1" dirty="0"/>
              <a:t>）の各層</a:t>
            </a:r>
            <a:r>
              <a:rPr lang="ja-JP" altLang="en-US" sz="2400" dirty="0"/>
              <a:t>が</a:t>
            </a:r>
            <a:r>
              <a:rPr lang="ja-JP" altLang="en-US" sz="2400" b="1" dirty="0"/>
              <a:t>入力画像をどのように処理しているか</a:t>
            </a:r>
            <a:r>
              <a:rPr lang="ja-JP" altLang="en-US" sz="2400" dirty="0"/>
              <a:t>を，</a:t>
            </a:r>
            <a:r>
              <a:rPr lang="en-US" altLang="ja-JP" sz="2400" dirty="0"/>
              <a:t>3D</a:t>
            </a:r>
            <a:r>
              <a:rPr lang="ja-JP" altLang="en-US" sz="2400" dirty="0"/>
              <a:t>で可視化．</a:t>
            </a:r>
            <a:endParaRPr lang="en-US" altLang="ja-JP" sz="2400" dirty="0"/>
          </a:p>
          <a:p>
            <a:r>
              <a:rPr lang="ja-JP" altLang="en-US" sz="2400" dirty="0"/>
              <a:t>手順：</a:t>
            </a:r>
            <a:r>
              <a:rPr lang="ja-JP" altLang="en-US" sz="2400" b="1" dirty="0"/>
              <a:t>描画パッドに数字を描く </a:t>
            </a:r>
            <a:r>
              <a:rPr lang="ja-JP" altLang="en-US" sz="2400" dirty="0"/>
              <a:t>→ </a:t>
            </a:r>
            <a:r>
              <a:rPr lang="ja-JP" altLang="en-US" sz="2400" b="1" dirty="0"/>
              <a:t>各層のニューロンの活性化がリアルタイムに表示</a:t>
            </a:r>
            <a:r>
              <a:rPr lang="ja-JP" altLang="en-US" sz="2400" dirty="0"/>
              <a:t>される → </a:t>
            </a:r>
            <a:r>
              <a:rPr lang="ja-JP" altLang="en-US" sz="2400" b="1" dirty="0"/>
              <a:t>ニューロンにカーソルを合わせて検出内容を確認</a:t>
            </a:r>
            <a:r>
              <a:rPr lang="ja-JP" altLang="en-US" sz="2400" dirty="0"/>
              <a:t>する．</a:t>
            </a:r>
          </a:p>
          <a:p>
            <a:r>
              <a:rPr lang="en-US" altLang="ja-JP" sz="2400" dirty="0"/>
              <a:t>URL: </a:t>
            </a:r>
            <a:r>
              <a:rPr lang="en-US" altLang="ja-JP" sz="2400" dirty="0">
                <a:hlinkClick r:id="rId2"/>
              </a:rPr>
              <a:t>https://adamharley.com/nn_vis/cnn/3d.html</a:t>
            </a:r>
            <a:endParaRPr lang="en-US" altLang="ja-JP" sz="2400" dirty="0"/>
          </a:p>
          <a:p>
            <a:pPr marL="0" indent="0">
              <a:buNone/>
            </a:pPr>
            <a:br>
              <a:rPr lang="ja-JP" altLang="en-US" sz="2400" dirty="0"/>
            </a:br>
            <a:endParaRPr kumimoji="1" lang="ja-JP" altLang="en-US" sz="2400" dirty="0"/>
          </a:p>
        </p:txBody>
      </p:sp>
      <p:sp>
        <p:nvSpPr>
          <p:cNvPr id="4" name="スライド番号プレースホルダー 3">
            <a:extLst>
              <a:ext uri="{FF2B5EF4-FFF2-40B4-BE49-F238E27FC236}">
                <a16:creationId xmlns:a16="http://schemas.microsoft.com/office/drawing/2014/main" id="{866D692C-ECEC-5412-A2F1-2EFA4B3E44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C52191B8-6824-33E9-1B08-6AF5AEC8CEEA}"/>
              </a:ext>
            </a:extLst>
          </p:cNvPr>
          <p:cNvPicPr>
            <a:picLocks noChangeAspect="1"/>
          </p:cNvPicPr>
          <p:nvPr/>
        </p:nvPicPr>
        <p:blipFill>
          <a:blip r:embed="rId3"/>
          <a:stretch>
            <a:fillRect/>
          </a:stretch>
        </p:blipFill>
        <p:spPr>
          <a:xfrm>
            <a:off x="1713345" y="3499858"/>
            <a:ext cx="5999019" cy="3339956"/>
          </a:xfrm>
          <a:prstGeom prst="rect">
            <a:avLst/>
          </a:prstGeom>
        </p:spPr>
      </p:pic>
    </p:spTree>
    <p:extLst>
      <p:ext uri="{BB962C8B-B14F-4D97-AF65-F5344CB8AC3E}">
        <p14:creationId xmlns:p14="http://schemas.microsoft.com/office/powerpoint/2010/main" val="29186993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AB0B31-67B9-5C47-E350-8C0523EE1BC6}"/>
              </a:ext>
            </a:extLst>
          </p:cNvPr>
          <p:cNvSpPr>
            <a:spLocks noGrp="1"/>
          </p:cNvSpPr>
          <p:nvPr>
            <p:ph type="title"/>
          </p:nvPr>
        </p:nvSpPr>
        <p:spPr/>
        <p:txBody>
          <a:bodyPr>
            <a:normAutofit fontScale="90000"/>
          </a:bodyPr>
          <a:lstStyle/>
          <a:p>
            <a:r>
              <a:rPr kumimoji="1" lang="ja-JP" altLang="en-US" dirty="0"/>
              <a:t>演習２の前に：　「</a:t>
            </a:r>
            <a:r>
              <a:rPr kumimoji="1" lang="ja-JP" altLang="en-US" b="1" dirty="0"/>
              <a:t>学習率</a:t>
            </a:r>
            <a:r>
              <a:rPr kumimoji="1" lang="ja-JP" altLang="en-US" dirty="0"/>
              <a:t>」とは</a:t>
            </a:r>
          </a:p>
        </p:txBody>
      </p:sp>
      <p:sp>
        <p:nvSpPr>
          <p:cNvPr id="3" name="コンテンツ プレースホルダー 2">
            <a:extLst>
              <a:ext uri="{FF2B5EF4-FFF2-40B4-BE49-F238E27FC236}">
                <a16:creationId xmlns:a16="http://schemas.microsoft.com/office/drawing/2014/main" id="{47B64A0A-8319-BC53-013F-4106540D75F7}"/>
              </a:ext>
            </a:extLst>
          </p:cNvPr>
          <p:cNvSpPr>
            <a:spLocks noGrp="1"/>
          </p:cNvSpPr>
          <p:nvPr>
            <p:ph idx="1"/>
          </p:nvPr>
        </p:nvSpPr>
        <p:spPr>
          <a:xfrm>
            <a:off x="321845" y="846252"/>
            <a:ext cx="8461208" cy="5927081"/>
          </a:xfrm>
        </p:spPr>
        <p:txBody>
          <a:bodyPr>
            <a:normAutofit/>
          </a:bodyPr>
          <a:lstStyle/>
          <a:p>
            <a:pPr marL="0" indent="0">
              <a:buNone/>
            </a:pPr>
            <a:r>
              <a:rPr lang="ja-JP" altLang="en-US" dirty="0"/>
              <a:t>学習率は「</a:t>
            </a:r>
            <a:r>
              <a:rPr lang="en-US" altLang="ja-JP" dirty="0"/>
              <a:t>1</a:t>
            </a:r>
            <a:r>
              <a:rPr lang="ja-JP" altLang="en-US" b="1" dirty="0"/>
              <a:t>回の学習でどれだけ大きく修正するか</a:t>
            </a:r>
            <a:r>
              <a:rPr lang="ja-JP" altLang="en-US" dirty="0"/>
              <a:t>」を決める値</a:t>
            </a:r>
            <a:endParaRPr lang="en-US" altLang="ja-JP" dirty="0"/>
          </a:p>
          <a:p>
            <a:r>
              <a:rPr lang="ja-JP" altLang="en-US" b="1" dirty="0"/>
              <a:t>学習率が大きすぎる</a:t>
            </a:r>
            <a:r>
              <a:rPr lang="ja-JP" altLang="en-US" dirty="0"/>
              <a:t>場合：</a:t>
            </a:r>
            <a:r>
              <a:rPr lang="ja-JP" altLang="en-US" b="1" dirty="0"/>
              <a:t>修正が大きすぎて</a:t>
            </a:r>
            <a:r>
              <a:rPr lang="ja-JP" altLang="en-US" dirty="0"/>
              <a:t>，正解を飛び越えてしまい，</a:t>
            </a:r>
            <a:r>
              <a:rPr lang="ja-JP" altLang="en-US" b="1" dirty="0"/>
              <a:t>学習が不安定になる可能性</a:t>
            </a:r>
            <a:endParaRPr lang="en-US" altLang="ja-JP" b="1" dirty="0"/>
          </a:p>
          <a:p>
            <a:r>
              <a:rPr lang="ja-JP" altLang="en-US" b="1" dirty="0"/>
              <a:t>学習率が小さすぎる</a:t>
            </a:r>
            <a:r>
              <a:rPr lang="ja-JP" altLang="en-US" dirty="0"/>
              <a:t>場合：</a:t>
            </a:r>
            <a:r>
              <a:rPr lang="ja-JP" altLang="en-US" b="1" dirty="0"/>
              <a:t>少しずつしか修正しない</a:t>
            </a:r>
            <a:r>
              <a:rPr lang="ja-JP" altLang="en-US" dirty="0"/>
              <a:t>ため，学習に多くの</a:t>
            </a:r>
            <a:r>
              <a:rPr lang="ja-JP" altLang="en-US" b="1" dirty="0"/>
              <a:t>時間がかかる</a:t>
            </a:r>
            <a:endParaRPr lang="en-US" altLang="ja-JP" b="1" dirty="0"/>
          </a:p>
          <a:p>
            <a:r>
              <a:rPr lang="ja-JP" altLang="en-US" b="1" dirty="0"/>
              <a:t>適切な学習率：安定して正解に近づいていく</a:t>
            </a:r>
            <a:endParaRPr lang="en-US" altLang="ja-JP" b="1" dirty="0"/>
          </a:p>
          <a:p>
            <a:pPr marL="0" indent="0">
              <a:buNone/>
            </a:pPr>
            <a:endParaRPr lang="en-US" altLang="ja-JP" b="1" dirty="0"/>
          </a:p>
          <a:p>
            <a:pPr marL="0" indent="0">
              <a:buNone/>
            </a:pPr>
            <a:r>
              <a:rPr lang="ja-JP" altLang="en-US" dirty="0"/>
              <a:t>演習１の</a:t>
            </a:r>
            <a:r>
              <a:rPr lang="en-US" altLang="ja-JP" dirty="0"/>
              <a:t>TensorFlow Playground</a:t>
            </a:r>
            <a:r>
              <a:rPr lang="ja-JP" altLang="en-US" dirty="0"/>
              <a:t>で学習率を</a:t>
            </a:r>
            <a:r>
              <a:rPr lang="en-US" altLang="ja-JP" dirty="0"/>
              <a:t>0.001</a:t>
            </a:r>
            <a:r>
              <a:rPr lang="ja-JP" altLang="en-US" dirty="0"/>
              <a:t>，</a:t>
            </a:r>
            <a:r>
              <a:rPr lang="en-US" altLang="ja-JP" dirty="0"/>
              <a:t>0.03</a:t>
            </a:r>
            <a:r>
              <a:rPr lang="ja-JP" altLang="en-US" dirty="0"/>
              <a:t>，</a:t>
            </a:r>
            <a:r>
              <a:rPr lang="en-US" altLang="ja-JP" dirty="0"/>
              <a:t>1</a:t>
            </a:r>
            <a:r>
              <a:rPr lang="ja-JP" altLang="en-US" dirty="0"/>
              <a:t>などに変えて，学習の安定性がどう変化するか観察してみよう．</a:t>
            </a:r>
            <a:endParaRPr kumimoji="1" lang="ja-JP" altLang="en-US" dirty="0"/>
          </a:p>
        </p:txBody>
      </p:sp>
      <p:sp>
        <p:nvSpPr>
          <p:cNvPr id="4" name="スライド番号プレースホルダー 3">
            <a:extLst>
              <a:ext uri="{FF2B5EF4-FFF2-40B4-BE49-F238E27FC236}">
                <a16:creationId xmlns:a16="http://schemas.microsoft.com/office/drawing/2014/main" id="{059B4729-5004-974F-E63B-1F604B9FF0F4}"/>
              </a:ext>
            </a:extLst>
          </p:cNvPr>
          <p:cNvSpPr>
            <a:spLocks noGrp="1"/>
          </p:cNvSpPr>
          <p:nvPr>
            <p:ph type="sldNum" sz="quarter" idx="12"/>
          </p:nvPr>
        </p:nvSpPr>
        <p:spPr/>
        <p:txBody>
          <a:bodyPr/>
          <a:lstStyle/>
          <a:p>
            <a:fld id="{E205D82C-95A1-431E-8E38-AA614A14CDCF}" type="slidenum">
              <a:rPr kumimoji="1" lang="ja-JP" altLang="en-US" smtClean="0"/>
              <a:t>69</a:t>
            </a:fld>
            <a:endParaRPr kumimoji="1" lang="ja-JP" altLang="en-US"/>
          </a:p>
        </p:txBody>
      </p:sp>
    </p:spTree>
    <p:extLst>
      <p:ext uri="{BB962C8B-B14F-4D97-AF65-F5344CB8AC3E}">
        <p14:creationId xmlns:p14="http://schemas.microsoft.com/office/powerpoint/2010/main" val="293076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F2FEC-3A4B-4CE6-BA62-0BF195C4261A}"/>
              </a:ext>
            </a:extLst>
          </p:cNvPr>
          <p:cNvSpPr>
            <a:spLocks noGrp="1"/>
          </p:cNvSpPr>
          <p:nvPr>
            <p:ph type="title"/>
          </p:nvPr>
        </p:nvSpPr>
        <p:spPr/>
        <p:txBody>
          <a:bodyPr>
            <a:normAutofit fontScale="90000"/>
          </a:bodyPr>
          <a:lstStyle/>
          <a:p>
            <a:r>
              <a:rPr lang="en-US" altLang="ja-JP" dirty="0"/>
              <a:t>AI</a:t>
            </a:r>
            <a:r>
              <a:rPr lang="ja-JP" altLang="en-US" dirty="0"/>
              <a:t>の利点</a:t>
            </a:r>
            <a:endParaRPr kumimoji="1" lang="ja-JP" altLang="en-US" dirty="0"/>
          </a:p>
        </p:txBody>
      </p:sp>
      <p:sp>
        <p:nvSpPr>
          <p:cNvPr id="3" name="コンテンツ プレースホルダー 2">
            <a:extLst>
              <a:ext uri="{FF2B5EF4-FFF2-40B4-BE49-F238E27FC236}">
                <a16:creationId xmlns:a16="http://schemas.microsoft.com/office/drawing/2014/main" id="{215330DA-6D5A-4245-920E-0E09524D68D8}"/>
              </a:ext>
            </a:extLst>
          </p:cNvPr>
          <p:cNvSpPr>
            <a:spLocks noGrp="1"/>
          </p:cNvSpPr>
          <p:nvPr>
            <p:ph idx="1"/>
          </p:nvPr>
        </p:nvSpPr>
        <p:spPr/>
        <p:txBody>
          <a:bodyPr>
            <a:normAutofit/>
          </a:bodyPr>
          <a:lstStyle/>
          <a:p>
            <a:r>
              <a:rPr kumimoji="1" lang="en-US" altLang="ja-JP" sz="2400" b="1" dirty="0"/>
              <a:t>24</a:t>
            </a:r>
            <a:r>
              <a:rPr kumimoji="1" lang="ja-JP" altLang="en-US" sz="2400" b="1" dirty="0"/>
              <a:t>時間</a:t>
            </a:r>
            <a:r>
              <a:rPr kumimoji="1" lang="en-US" altLang="ja-JP" sz="2400" b="1" dirty="0"/>
              <a:t>365</a:t>
            </a:r>
            <a:r>
              <a:rPr kumimoji="1" lang="ja-JP" altLang="en-US" sz="2400" b="1" dirty="0"/>
              <a:t>日</a:t>
            </a:r>
            <a:r>
              <a:rPr kumimoji="1" lang="ja-JP" altLang="en-US" sz="2400" dirty="0"/>
              <a:t>稼働可能</a:t>
            </a:r>
            <a:endParaRPr kumimoji="1" lang="en-US" altLang="ja-JP" sz="2400" dirty="0"/>
          </a:p>
          <a:p>
            <a:r>
              <a:rPr kumimoji="1" lang="ja-JP" altLang="en-US" sz="2400" b="1" dirty="0"/>
              <a:t>大量データ</a:t>
            </a:r>
            <a:r>
              <a:rPr kumimoji="1" lang="ja-JP" altLang="en-US" sz="2400" dirty="0"/>
              <a:t>の高速処理が可能</a:t>
            </a:r>
            <a:endParaRPr kumimoji="1" lang="en-US" altLang="ja-JP" sz="2400" dirty="0"/>
          </a:p>
          <a:p>
            <a:r>
              <a:rPr kumimoji="1" lang="ja-JP" altLang="en-US" sz="2400" dirty="0"/>
              <a:t>人間が見落としがちな</a:t>
            </a:r>
            <a:r>
              <a:rPr kumimoji="1" lang="ja-JP" altLang="en-US" sz="2400" b="1" dirty="0"/>
              <a:t>細かいパターンを検出</a:t>
            </a:r>
            <a:r>
              <a:rPr kumimoji="1" lang="ja-JP" altLang="en-US" sz="2400" dirty="0"/>
              <a:t>できる</a:t>
            </a:r>
            <a:endParaRPr kumimoji="1" lang="en-US" altLang="ja-JP" sz="2400" dirty="0"/>
          </a:p>
          <a:p>
            <a:r>
              <a:rPr kumimoji="1" lang="ja-JP" altLang="en-US" sz="2400" b="1" dirty="0"/>
              <a:t>反復作業</a:t>
            </a:r>
            <a:r>
              <a:rPr kumimoji="1" lang="ja-JP" altLang="en-US" sz="2400" dirty="0"/>
              <a:t>を効率化できる</a:t>
            </a:r>
            <a:endParaRPr kumimoji="1" lang="en-US" altLang="ja-JP" sz="2400" dirty="0"/>
          </a:p>
        </p:txBody>
      </p:sp>
      <p:sp>
        <p:nvSpPr>
          <p:cNvPr id="4" name="スライド番号プレースホルダー 3">
            <a:extLst>
              <a:ext uri="{FF2B5EF4-FFF2-40B4-BE49-F238E27FC236}">
                <a16:creationId xmlns:a16="http://schemas.microsoft.com/office/drawing/2014/main" id="{51EDE95A-925B-477C-902A-E236E661E2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8204607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172C22-30BF-6BE8-BCE2-A47EA1CCC350}"/>
              </a:ext>
            </a:extLst>
          </p:cNvPr>
          <p:cNvSpPr>
            <a:spLocks noGrp="1"/>
          </p:cNvSpPr>
          <p:nvPr>
            <p:ph type="title"/>
          </p:nvPr>
        </p:nvSpPr>
        <p:spPr/>
        <p:txBody>
          <a:bodyPr>
            <a:normAutofit fontScale="90000"/>
          </a:bodyPr>
          <a:lstStyle/>
          <a:p>
            <a:r>
              <a:rPr lang="ja-JP" altLang="en-US" dirty="0"/>
              <a:t>演習２．ニューラルネットワークの学習過程の可視化</a:t>
            </a:r>
            <a:endParaRPr kumimoji="1" lang="ja-JP" altLang="en-US" dirty="0"/>
          </a:p>
        </p:txBody>
      </p:sp>
      <p:sp>
        <p:nvSpPr>
          <p:cNvPr id="3" name="コンテンツ プレースホルダー 2">
            <a:extLst>
              <a:ext uri="{FF2B5EF4-FFF2-40B4-BE49-F238E27FC236}">
                <a16:creationId xmlns:a16="http://schemas.microsoft.com/office/drawing/2014/main" id="{6D16E943-28D5-216A-4DA1-B523A09249CF}"/>
              </a:ext>
            </a:extLst>
          </p:cNvPr>
          <p:cNvSpPr>
            <a:spLocks noGrp="1"/>
          </p:cNvSpPr>
          <p:nvPr>
            <p:ph idx="1"/>
          </p:nvPr>
        </p:nvSpPr>
        <p:spPr/>
        <p:txBody>
          <a:bodyPr>
            <a:normAutofit/>
          </a:bodyPr>
          <a:lstStyle/>
          <a:p>
            <a:r>
              <a:rPr lang="ja-JP" altLang="en-US" sz="2400" dirty="0"/>
              <a:t>ニューラルネットワークの構造やパラメータを変えながら，学習の過程を観察できる．</a:t>
            </a:r>
            <a:endParaRPr lang="en-US" altLang="ja-JP" sz="2400" dirty="0"/>
          </a:p>
          <a:p>
            <a:r>
              <a:rPr lang="en-US" altLang="ja-JP" sz="2400" dirty="0"/>
              <a:t>TensorFlow Playground</a:t>
            </a:r>
            <a:r>
              <a:rPr lang="ja-JP" altLang="en-US" sz="2400" dirty="0"/>
              <a:t>を使用．</a:t>
            </a:r>
            <a:endParaRPr lang="en-US" altLang="ja-JP" sz="2400" dirty="0"/>
          </a:p>
          <a:p>
            <a:r>
              <a:rPr lang="ja-JP" altLang="en-US" sz="2400" dirty="0"/>
              <a:t>手順：</a:t>
            </a:r>
            <a:r>
              <a:rPr lang="ja-JP" altLang="en-US" sz="2400" b="1" dirty="0"/>
              <a:t>データセットを選ぶ </a:t>
            </a:r>
            <a:r>
              <a:rPr lang="ja-JP" altLang="en-US" sz="2400" dirty="0"/>
              <a:t>→ </a:t>
            </a:r>
            <a:r>
              <a:rPr lang="ja-JP" altLang="en-US" sz="2400" b="1" dirty="0"/>
              <a:t>隠れ層の数やニューロン数を設定</a:t>
            </a:r>
            <a:r>
              <a:rPr lang="ja-JP" altLang="en-US" sz="2400" dirty="0"/>
              <a:t>する → </a:t>
            </a:r>
            <a:r>
              <a:rPr lang="ja-JP" altLang="en-US" sz="2400" b="1" dirty="0"/>
              <a:t>再生ボタンで学習</a:t>
            </a:r>
            <a:r>
              <a:rPr lang="ja-JP" altLang="en-US" sz="2400" dirty="0"/>
              <a:t>を</a:t>
            </a:r>
            <a:r>
              <a:rPr lang="ja-JP" altLang="en-US" sz="2400" b="1" dirty="0"/>
              <a:t>開始</a:t>
            </a:r>
            <a:r>
              <a:rPr lang="ja-JP" altLang="en-US" sz="2400" dirty="0"/>
              <a:t> → </a:t>
            </a:r>
            <a:r>
              <a:rPr lang="ja-JP" altLang="en-US" sz="2400" b="1" dirty="0"/>
              <a:t>分類結果の変化を観察</a:t>
            </a:r>
            <a:r>
              <a:rPr lang="ja-JP" altLang="en-US" sz="2400" dirty="0"/>
              <a:t>する．</a:t>
            </a:r>
          </a:p>
          <a:p>
            <a:r>
              <a:rPr lang="en-US" altLang="ja-JP" sz="2400" dirty="0"/>
              <a:t>URL: </a:t>
            </a:r>
            <a:r>
              <a:rPr lang="en-US" altLang="ja-JP" sz="2400" dirty="0">
                <a:hlinkClick r:id="rId2"/>
              </a:rPr>
              <a:t>https://playground.tensorflow.org</a:t>
            </a:r>
            <a:endParaRPr lang="en-US" altLang="ja-JP" sz="2400" dirty="0"/>
          </a:p>
          <a:p>
            <a:endParaRPr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89C4FDA7-C094-8E32-AEF7-B40D2924D95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59465DD4-8E3B-CB1B-3AA2-961F717E255E}"/>
              </a:ext>
            </a:extLst>
          </p:cNvPr>
          <p:cNvPicPr>
            <a:picLocks noChangeAspect="1"/>
          </p:cNvPicPr>
          <p:nvPr/>
        </p:nvPicPr>
        <p:blipFill>
          <a:blip r:embed="rId3"/>
          <a:stretch>
            <a:fillRect/>
          </a:stretch>
        </p:blipFill>
        <p:spPr>
          <a:xfrm>
            <a:off x="1560944" y="4005535"/>
            <a:ext cx="4830619" cy="2852465"/>
          </a:xfrm>
          <a:prstGeom prst="rect">
            <a:avLst/>
          </a:prstGeom>
        </p:spPr>
      </p:pic>
    </p:spTree>
    <p:extLst>
      <p:ext uri="{BB962C8B-B14F-4D97-AF65-F5344CB8AC3E}">
        <p14:creationId xmlns:p14="http://schemas.microsoft.com/office/powerpoint/2010/main" val="1206122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699FF2-C9A4-4443-4968-4D70064E6861}"/>
              </a:ext>
            </a:extLst>
          </p:cNvPr>
          <p:cNvSpPr>
            <a:spLocks noGrp="1"/>
          </p:cNvSpPr>
          <p:nvPr>
            <p:ph type="title"/>
          </p:nvPr>
        </p:nvSpPr>
        <p:spPr>
          <a:xfrm>
            <a:off x="321845" y="208716"/>
            <a:ext cx="8461208" cy="469865"/>
          </a:xfrm>
        </p:spPr>
        <p:txBody>
          <a:bodyPr>
            <a:normAutofit fontScale="90000"/>
          </a:bodyPr>
          <a:lstStyle/>
          <a:p>
            <a:r>
              <a:rPr lang="ja-JP" altLang="en-US" dirty="0"/>
              <a:t>演習３．探索アルゴリズムによる経路探索の可視化</a:t>
            </a:r>
            <a:r>
              <a:rPr kumimoji="1" lang="en-US" altLang="ja-JP" dirty="0"/>
              <a:t> </a:t>
            </a:r>
            <a:endParaRPr kumimoji="1" lang="ja-JP" altLang="en-US" dirty="0"/>
          </a:p>
        </p:txBody>
      </p:sp>
      <p:sp>
        <p:nvSpPr>
          <p:cNvPr id="3" name="コンテンツ プレースホルダー 2">
            <a:extLst>
              <a:ext uri="{FF2B5EF4-FFF2-40B4-BE49-F238E27FC236}">
                <a16:creationId xmlns:a16="http://schemas.microsoft.com/office/drawing/2014/main" id="{21AF9295-CC81-83D0-837B-ACC9D8BE744B}"/>
              </a:ext>
            </a:extLst>
          </p:cNvPr>
          <p:cNvSpPr>
            <a:spLocks noGrp="1"/>
          </p:cNvSpPr>
          <p:nvPr>
            <p:ph idx="1"/>
          </p:nvPr>
        </p:nvSpPr>
        <p:spPr/>
        <p:txBody>
          <a:bodyPr>
            <a:normAutofit/>
          </a:bodyPr>
          <a:lstStyle/>
          <a:p>
            <a:r>
              <a:rPr lang="ja-JP" altLang="en-US" sz="2400" dirty="0"/>
              <a:t>探索アルゴリズムで，</a:t>
            </a:r>
            <a:r>
              <a:rPr lang="ja-JP" altLang="en-US" sz="2400" b="1" dirty="0"/>
              <a:t>スタート地点からゴール地点までの経路を見つける過程を可視化</a:t>
            </a:r>
            <a:endParaRPr lang="en-US" altLang="ja-JP" sz="2400" b="1" dirty="0"/>
          </a:p>
          <a:p>
            <a:r>
              <a:rPr lang="ja-JP" altLang="en-US" sz="2400" dirty="0"/>
              <a:t>手順：</a:t>
            </a:r>
            <a:r>
              <a:rPr lang="ja-JP" altLang="en-US" sz="2400" b="1" dirty="0"/>
              <a:t>グリッド上に壁を配置</a:t>
            </a:r>
            <a:r>
              <a:rPr lang="ja-JP" altLang="en-US" sz="2400" dirty="0"/>
              <a:t>する → </a:t>
            </a:r>
            <a:r>
              <a:rPr lang="ja-JP" altLang="en-US" sz="2400" b="1" dirty="0"/>
              <a:t>アルゴリズムを選択</a:t>
            </a:r>
            <a:r>
              <a:rPr lang="ja-JP" altLang="en-US" sz="2400" dirty="0"/>
              <a:t>する → </a:t>
            </a:r>
            <a:r>
              <a:rPr lang="ja-JP" altLang="en-US" sz="2400" b="1" dirty="0"/>
              <a:t>探索</a:t>
            </a:r>
            <a:r>
              <a:rPr lang="ja-JP" altLang="en-US" sz="2400" dirty="0"/>
              <a:t>を開始 → </a:t>
            </a:r>
            <a:r>
              <a:rPr lang="ja-JP" altLang="en-US" sz="2400" b="1" dirty="0"/>
              <a:t>探索の広がり方と最短経路を観察</a:t>
            </a:r>
            <a:r>
              <a:rPr lang="ja-JP" altLang="en-US" sz="2400" dirty="0"/>
              <a:t>する．</a:t>
            </a:r>
          </a:p>
          <a:p>
            <a:r>
              <a:rPr lang="en-US" altLang="ja-JP" sz="2400" dirty="0"/>
              <a:t>URL: </a:t>
            </a:r>
            <a:r>
              <a:rPr lang="en-US" altLang="ja-JP" sz="2400" dirty="0">
                <a:hlinkClick r:id="rId2"/>
              </a:rPr>
              <a:t>https://qiao.github.io/PathFinding.js/visual/</a:t>
            </a:r>
            <a:endParaRPr lang="en-US" altLang="ja-JP" sz="2400" dirty="0"/>
          </a:p>
          <a:p>
            <a:endParaRPr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AE6BE5FF-4FDA-425E-A5E5-C377FA2844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3D2C9FCE-2832-11E1-2C8A-973197DBD7C4}"/>
              </a:ext>
            </a:extLst>
          </p:cNvPr>
          <p:cNvPicPr>
            <a:picLocks noChangeAspect="1"/>
          </p:cNvPicPr>
          <p:nvPr/>
        </p:nvPicPr>
        <p:blipFill>
          <a:blip r:embed="rId3"/>
          <a:stretch>
            <a:fillRect/>
          </a:stretch>
        </p:blipFill>
        <p:spPr>
          <a:xfrm>
            <a:off x="1921163" y="3512836"/>
            <a:ext cx="4963908" cy="3325220"/>
          </a:xfrm>
          <a:prstGeom prst="rect">
            <a:avLst/>
          </a:prstGeom>
        </p:spPr>
      </p:pic>
    </p:spTree>
    <p:extLst>
      <p:ext uri="{BB962C8B-B14F-4D97-AF65-F5344CB8AC3E}">
        <p14:creationId xmlns:p14="http://schemas.microsoft.com/office/powerpoint/2010/main" val="18628207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50192-9358-4F8B-B47A-B11F3492E327}"/>
              </a:ext>
            </a:extLst>
          </p:cNvPr>
          <p:cNvSpPr>
            <a:spLocks noGrp="1"/>
          </p:cNvSpPr>
          <p:nvPr>
            <p:ph type="title"/>
          </p:nvPr>
        </p:nvSpPr>
        <p:spPr/>
        <p:txBody>
          <a:bodyPr>
            <a:noAutofit/>
          </a:bodyPr>
          <a:lstStyle/>
          <a:p>
            <a:r>
              <a:rPr lang="ja-JP" altLang="en-US" dirty="0"/>
              <a:t>演習５．人間の下書きを人工知能が清書する</a:t>
            </a:r>
            <a:endParaRPr kumimoji="1" lang="ja-JP" altLang="en-US" dirty="0"/>
          </a:p>
        </p:txBody>
      </p:sp>
      <p:sp>
        <p:nvSpPr>
          <p:cNvPr id="4" name="スライド番号プレースホルダー 3">
            <a:extLst>
              <a:ext uri="{FF2B5EF4-FFF2-40B4-BE49-F238E27FC236}">
                <a16:creationId xmlns:a16="http://schemas.microsoft.com/office/drawing/2014/main" id="{8A9CABD0-4E15-411C-A362-1C9E9CB100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タイトル 1">
            <a:extLst>
              <a:ext uri="{FF2B5EF4-FFF2-40B4-BE49-F238E27FC236}">
                <a16:creationId xmlns:a16="http://schemas.microsoft.com/office/drawing/2014/main" id="{10A77CD0-2E92-45ED-881B-551F4EB0CC67}"/>
              </a:ext>
            </a:extLst>
          </p:cNvPr>
          <p:cNvSpPr txBox="1">
            <a:spLocks/>
          </p:cNvSpPr>
          <p:nvPr/>
        </p:nvSpPr>
        <p:spPr>
          <a:xfrm>
            <a:off x="523436" y="1423250"/>
            <a:ext cx="8461208" cy="469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人工知能が，元の情報を保ったまま人間のイラストを清書する技術</a:t>
            </a:r>
          </a:p>
        </p:txBody>
      </p:sp>
      <p:sp>
        <p:nvSpPr>
          <p:cNvPr id="6" name="コンテンツ プレースホルダー 2">
            <a:extLst>
              <a:ext uri="{FF2B5EF4-FFF2-40B4-BE49-F238E27FC236}">
                <a16:creationId xmlns:a16="http://schemas.microsoft.com/office/drawing/2014/main" id="{166B0E3E-AD20-49C4-A657-234ED80EFC58}"/>
              </a:ext>
            </a:extLst>
          </p:cNvPr>
          <p:cNvSpPr>
            <a:spLocks noGrp="1"/>
          </p:cNvSpPr>
          <p:nvPr>
            <p:ph idx="1"/>
          </p:nvPr>
        </p:nvSpPr>
        <p:spPr>
          <a:xfrm>
            <a:off x="1456809" y="5726271"/>
            <a:ext cx="6855918" cy="576786"/>
          </a:xfrm>
        </p:spPr>
        <p:txBody>
          <a:bodyPr>
            <a:noAutofit/>
          </a:bodyPr>
          <a:lstStyle/>
          <a:p>
            <a:pPr marL="0" indent="0">
              <a:buNone/>
            </a:pPr>
            <a:r>
              <a:rPr lang="en-US" altLang="ja-JP" sz="2400" dirty="0" err="1"/>
              <a:t>AutoDraw</a:t>
            </a:r>
            <a:r>
              <a:rPr lang="en-US" altLang="ja-JP" sz="2400" dirty="0"/>
              <a:t> </a:t>
            </a:r>
            <a:r>
              <a:rPr lang="ja-JP" altLang="en-US" sz="2400" dirty="0"/>
              <a:t>の</a:t>
            </a:r>
            <a:r>
              <a:rPr lang="en-US" altLang="ja-JP" sz="2400" dirty="0"/>
              <a:t>URL: </a:t>
            </a:r>
            <a:r>
              <a:rPr lang="en-US" altLang="ja-JP" sz="2400" dirty="0">
                <a:hlinkClick r:id="rId2"/>
              </a:rPr>
              <a:t>https://www.autodraw.</a:t>
            </a:r>
            <a:r>
              <a:rPr lang="en-US" altLang="ja-JP" sz="2400">
                <a:hlinkClick r:id="rId2"/>
              </a:rPr>
              <a:t>com/</a:t>
            </a:r>
            <a:endParaRPr lang="en-US" altLang="ja-JP" sz="2400"/>
          </a:p>
          <a:p>
            <a:pPr marL="0" indent="0">
              <a:buNone/>
            </a:pPr>
            <a:endParaRPr lang="en-US" altLang="ja-JP" sz="2400" dirty="0"/>
          </a:p>
          <a:p>
            <a:endParaRPr kumimoji="1" lang="ja-JP" altLang="en-US" sz="2400" dirty="0"/>
          </a:p>
        </p:txBody>
      </p:sp>
      <p:pic>
        <p:nvPicPr>
          <p:cNvPr id="7" name="図 6">
            <a:extLst>
              <a:ext uri="{FF2B5EF4-FFF2-40B4-BE49-F238E27FC236}">
                <a16:creationId xmlns:a16="http://schemas.microsoft.com/office/drawing/2014/main" id="{AD0F8576-8000-43FB-BA38-5446DD68E07D}"/>
              </a:ext>
            </a:extLst>
          </p:cNvPr>
          <p:cNvPicPr>
            <a:picLocks noChangeAspect="1"/>
          </p:cNvPicPr>
          <p:nvPr/>
        </p:nvPicPr>
        <p:blipFill>
          <a:blip r:embed="rId3"/>
          <a:stretch>
            <a:fillRect/>
          </a:stretch>
        </p:blipFill>
        <p:spPr>
          <a:xfrm>
            <a:off x="733470" y="2369485"/>
            <a:ext cx="1760933" cy="1249333"/>
          </a:xfrm>
          <a:prstGeom prst="rect">
            <a:avLst/>
          </a:prstGeom>
        </p:spPr>
      </p:pic>
      <p:pic>
        <p:nvPicPr>
          <p:cNvPr id="8" name="図 7">
            <a:extLst>
              <a:ext uri="{FF2B5EF4-FFF2-40B4-BE49-F238E27FC236}">
                <a16:creationId xmlns:a16="http://schemas.microsoft.com/office/drawing/2014/main" id="{FB554B83-00B4-4D1A-92EA-A8586AF10CA7}"/>
              </a:ext>
            </a:extLst>
          </p:cNvPr>
          <p:cNvPicPr>
            <a:picLocks noChangeAspect="1"/>
          </p:cNvPicPr>
          <p:nvPr/>
        </p:nvPicPr>
        <p:blipFill>
          <a:blip r:embed="rId4"/>
          <a:stretch>
            <a:fillRect/>
          </a:stretch>
        </p:blipFill>
        <p:spPr>
          <a:xfrm>
            <a:off x="3274218" y="2057170"/>
            <a:ext cx="3171825" cy="607219"/>
          </a:xfrm>
          <a:prstGeom prst="rect">
            <a:avLst/>
          </a:prstGeom>
        </p:spPr>
      </p:pic>
      <p:pic>
        <p:nvPicPr>
          <p:cNvPr id="9" name="図 8">
            <a:extLst>
              <a:ext uri="{FF2B5EF4-FFF2-40B4-BE49-F238E27FC236}">
                <a16:creationId xmlns:a16="http://schemas.microsoft.com/office/drawing/2014/main" id="{85D5C4DB-CA7F-4BD0-857A-785F3F853188}"/>
              </a:ext>
            </a:extLst>
          </p:cNvPr>
          <p:cNvPicPr>
            <a:picLocks noChangeAspect="1"/>
          </p:cNvPicPr>
          <p:nvPr/>
        </p:nvPicPr>
        <p:blipFill>
          <a:blip r:embed="rId5"/>
          <a:stretch>
            <a:fillRect/>
          </a:stretch>
        </p:blipFill>
        <p:spPr>
          <a:xfrm>
            <a:off x="3274218" y="2664389"/>
            <a:ext cx="3171825" cy="607219"/>
          </a:xfrm>
          <a:prstGeom prst="rect">
            <a:avLst/>
          </a:prstGeom>
        </p:spPr>
      </p:pic>
      <p:pic>
        <p:nvPicPr>
          <p:cNvPr id="10" name="図 9">
            <a:extLst>
              <a:ext uri="{FF2B5EF4-FFF2-40B4-BE49-F238E27FC236}">
                <a16:creationId xmlns:a16="http://schemas.microsoft.com/office/drawing/2014/main" id="{1772C3A5-739F-458D-AA93-03FB2E4202D8}"/>
              </a:ext>
            </a:extLst>
          </p:cNvPr>
          <p:cNvPicPr>
            <a:picLocks noChangeAspect="1"/>
          </p:cNvPicPr>
          <p:nvPr/>
        </p:nvPicPr>
        <p:blipFill>
          <a:blip r:embed="rId6"/>
          <a:stretch>
            <a:fillRect/>
          </a:stretch>
        </p:blipFill>
        <p:spPr>
          <a:xfrm>
            <a:off x="3274218" y="3297687"/>
            <a:ext cx="3171825" cy="607219"/>
          </a:xfrm>
          <a:prstGeom prst="rect">
            <a:avLst/>
          </a:prstGeom>
        </p:spPr>
      </p:pic>
      <p:pic>
        <p:nvPicPr>
          <p:cNvPr id="11" name="図 10">
            <a:extLst>
              <a:ext uri="{FF2B5EF4-FFF2-40B4-BE49-F238E27FC236}">
                <a16:creationId xmlns:a16="http://schemas.microsoft.com/office/drawing/2014/main" id="{EB9FC4AF-81CE-4823-944C-FDC49D4A1992}"/>
              </a:ext>
            </a:extLst>
          </p:cNvPr>
          <p:cNvPicPr>
            <a:picLocks noChangeAspect="1"/>
          </p:cNvPicPr>
          <p:nvPr/>
        </p:nvPicPr>
        <p:blipFill>
          <a:blip r:embed="rId7"/>
          <a:stretch>
            <a:fillRect/>
          </a:stretch>
        </p:blipFill>
        <p:spPr>
          <a:xfrm>
            <a:off x="7024481" y="1819275"/>
            <a:ext cx="2119519" cy="2050718"/>
          </a:xfrm>
          <a:prstGeom prst="rect">
            <a:avLst/>
          </a:prstGeom>
        </p:spPr>
      </p:pic>
      <p:sp>
        <p:nvSpPr>
          <p:cNvPr id="12" name="テキスト ボックス 11">
            <a:extLst>
              <a:ext uri="{FF2B5EF4-FFF2-40B4-BE49-F238E27FC236}">
                <a16:creationId xmlns:a16="http://schemas.microsoft.com/office/drawing/2014/main" id="{879665CE-F621-4DDD-A6DA-5EEAA212D1EC}"/>
              </a:ext>
            </a:extLst>
          </p:cNvPr>
          <p:cNvSpPr txBox="1"/>
          <p:nvPr/>
        </p:nvSpPr>
        <p:spPr>
          <a:xfrm>
            <a:off x="166688" y="4025907"/>
            <a:ext cx="326243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人間がイラストを描く</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DA6E08DE-1F91-4E1D-B187-0EC51B826791}"/>
              </a:ext>
            </a:extLst>
          </p:cNvPr>
          <p:cNvSpPr txBox="1"/>
          <p:nvPr/>
        </p:nvSpPr>
        <p:spPr>
          <a:xfrm>
            <a:off x="3352800" y="4196991"/>
            <a:ext cx="38779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コンピュータが候補を出す</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57E4F8AD-67E6-469C-96DD-DA1910E83CA1}"/>
              </a:ext>
            </a:extLst>
          </p:cNvPr>
          <p:cNvSpPr txBox="1"/>
          <p:nvPr/>
        </p:nvSpPr>
        <p:spPr>
          <a:xfrm>
            <a:off x="7745686" y="414369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完成</a:t>
            </a:r>
          </a:p>
        </p:txBody>
      </p:sp>
    </p:spTree>
    <p:extLst>
      <p:ext uri="{BB962C8B-B14F-4D97-AF65-F5344CB8AC3E}">
        <p14:creationId xmlns:p14="http://schemas.microsoft.com/office/powerpoint/2010/main" val="363997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F2FEC-3A4B-4CE6-BA62-0BF195C4261A}"/>
              </a:ext>
            </a:extLst>
          </p:cNvPr>
          <p:cNvSpPr>
            <a:spLocks noGrp="1"/>
          </p:cNvSpPr>
          <p:nvPr>
            <p:ph type="title"/>
          </p:nvPr>
        </p:nvSpPr>
        <p:spPr/>
        <p:txBody>
          <a:bodyPr>
            <a:normAutofit fontScale="90000"/>
          </a:bodyPr>
          <a:lstStyle/>
          <a:p>
            <a:r>
              <a:rPr lang="en-US" altLang="ja-JP" dirty="0"/>
              <a:t>AI</a:t>
            </a:r>
            <a:r>
              <a:rPr lang="ja-JP" altLang="en-US" dirty="0"/>
              <a:t>の欠点</a:t>
            </a:r>
            <a:endParaRPr kumimoji="1" lang="ja-JP" altLang="en-US" dirty="0"/>
          </a:p>
        </p:txBody>
      </p:sp>
      <p:sp>
        <p:nvSpPr>
          <p:cNvPr id="3" name="コンテンツ プレースホルダー 2">
            <a:extLst>
              <a:ext uri="{FF2B5EF4-FFF2-40B4-BE49-F238E27FC236}">
                <a16:creationId xmlns:a16="http://schemas.microsoft.com/office/drawing/2014/main" id="{215330DA-6D5A-4245-920E-0E09524D68D8}"/>
              </a:ext>
            </a:extLst>
          </p:cNvPr>
          <p:cNvSpPr>
            <a:spLocks noGrp="1"/>
          </p:cNvSpPr>
          <p:nvPr>
            <p:ph idx="1"/>
          </p:nvPr>
        </p:nvSpPr>
        <p:spPr/>
        <p:txBody>
          <a:bodyPr>
            <a:normAutofit/>
          </a:bodyPr>
          <a:lstStyle/>
          <a:p>
            <a:r>
              <a:rPr kumimoji="1" lang="ja-JP" altLang="en-US" sz="2400" b="1" dirty="0"/>
              <a:t>創造性</a:t>
            </a:r>
            <a:r>
              <a:rPr kumimoji="1" lang="ja-JP" altLang="en-US" sz="2400" dirty="0"/>
              <a:t>や</a:t>
            </a:r>
            <a:r>
              <a:rPr kumimoji="1" lang="ja-JP" altLang="en-US" sz="2400" b="1" dirty="0"/>
              <a:t>柔軟性</a:t>
            </a:r>
            <a:r>
              <a:rPr kumimoji="1" lang="ja-JP" altLang="en-US" sz="2400" dirty="0"/>
              <a:t>に限界がある</a:t>
            </a:r>
            <a:endParaRPr kumimoji="1" lang="en-US" altLang="ja-JP" sz="2400" dirty="0"/>
          </a:p>
          <a:p>
            <a:r>
              <a:rPr kumimoji="1" lang="ja-JP" altLang="en-US" sz="2400" b="1" dirty="0"/>
              <a:t>予期せぬ状況への対応</a:t>
            </a:r>
            <a:r>
              <a:rPr kumimoji="1" lang="ja-JP" altLang="en-US" sz="2400" dirty="0"/>
              <a:t>が苦手</a:t>
            </a:r>
            <a:endParaRPr kumimoji="1" lang="en-US" altLang="ja-JP" sz="2400" dirty="0"/>
          </a:p>
          <a:p>
            <a:r>
              <a:rPr kumimoji="1" lang="ja-JP" altLang="en-US" sz="2400" b="1" dirty="0"/>
              <a:t>倫理的判断</a:t>
            </a:r>
            <a:r>
              <a:rPr kumimoji="1" lang="ja-JP" altLang="en-US" sz="2400" dirty="0"/>
              <a:t>が必要な場面では人間の介在が必要</a:t>
            </a:r>
            <a:endParaRPr kumimoji="1" lang="en-US" altLang="ja-JP" sz="2400" dirty="0"/>
          </a:p>
          <a:p>
            <a:r>
              <a:rPr kumimoji="1" lang="ja-JP" altLang="en-US" sz="2400" b="1" dirty="0"/>
              <a:t>学習時</a:t>
            </a:r>
            <a:r>
              <a:rPr kumimoji="1" lang="ja-JP" altLang="en-US" sz="2400" dirty="0"/>
              <a:t>に用いられた</a:t>
            </a:r>
            <a:r>
              <a:rPr kumimoji="1" lang="ja-JP" altLang="en-US" sz="2400" b="1" dirty="0"/>
              <a:t>データの品質や偏り</a:t>
            </a:r>
            <a:r>
              <a:rPr kumimoji="1" lang="ja-JP" altLang="en-US" sz="2400" dirty="0"/>
              <a:t>によって，結果の精度が低下する場合がある</a:t>
            </a:r>
          </a:p>
        </p:txBody>
      </p:sp>
      <p:sp>
        <p:nvSpPr>
          <p:cNvPr id="4" name="スライド番号プレースホルダー 3">
            <a:extLst>
              <a:ext uri="{FF2B5EF4-FFF2-40B4-BE49-F238E27FC236}">
                <a16:creationId xmlns:a16="http://schemas.microsoft.com/office/drawing/2014/main" id="{51EDE95A-925B-477C-902A-E236E661E2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24607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799" y="1122363"/>
            <a:ext cx="8025063" cy="1783263"/>
          </a:xfrm>
        </p:spPr>
        <p:txBody>
          <a:bodyPr>
            <a:noAutofit/>
          </a:bodyPr>
          <a:lstStyle/>
          <a:p>
            <a:r>
              <a:rPr lang="en-US" altLang="ja-JP" dirty="0"/>
              <a:t>1-2 AI</a:t>
            </a:r>
            <a:r>
              <a:rPr lang="ja-JP" altLang="en-US" dirty="0"/>
              <a:t> の歴史</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8E15CCFC-01A8-EE72-029D-D68874A142D1}"/>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221132138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4661</Words>
  <Application>Microsoft Office PowerPoint</Application>
  <PresentationFormat>画面に合わせる (4:3)</PresentationFormat>
  <Paragraphs>460</Paragraphs>
  <Slides>72</Slides>
  <Notes>9</Notes>
  <HiddenSlides>0</HiddenSlides>
  <MMClips>3</MMClips>
  <ScaleCrop>false</ScaleCrop>
  <HeadingPairs>
    <vt:vector size="6" baseType="variant">
      <vt:variant>
        <vt:lpstr>使用されているフォント</vt:lpstr>
      </vt:variant>
      <vt:variant>
        <vt:i4>9</vt:i4>
      </vt:variant>
      <vt:variant>
        <vt:lpstr>テーマ</vt:lpstr>
      </vt:variant>
      <vt:variant>
        <vt:i4>3</vt:i4>
      </vt:variant>
      <vt:variant>
        <vt:lpstr>スライド タイトル</vt:lpstr>
      </vt:variant>
      <vt:variant>
        <vt:i4>72</vt:i4>
      </vt:variant>
    </vt:vector>
  </HeadingPairs>
  <TitlesOfParts>
    <vt:vector size="84" baseType="lpstr">
      <vt:lpstr>ＭＳ ゴシック</vt:lpstr>
      <vt:lpstr>Söhne</vt:lpstr>
      <vt:lpstr>メイリオ</vt:lpstr>
      <vt:lpstr>游ゴシック</vt:lpstr>
      <vt:lpstr>Abadi</vt:lpstr>
      <vt:lpstr>Arial</vt:lpstr>
      <vt:lpstr>Calibri</vt:lpstr>
      <vt:lpstr>Segoe UI</vt:lpstr>
      <vt:lpstr>Times New Roman</vt:lpstr>
      <vt:lpstr>Office テーマ</vt:lpstr>
      <vt:lpstr>4_Office テーマ</vt:lpstr>
      <vt:lpstr>2_Office テーマ</vt:lpstr>
      <vt:lpstr>aa-1. データサイエンス・AIでできること、社会の変化</vt:lpstr>
      <vt:lpstr>自己紹介</vt:lpstr>
      <vt:lpstr>人工知能 15回の講義</vt:lpstr>
      <vt:lpstr>今回の内容</vt:lpstr>
      <vt:lpstr>1-1 人工知能とは </vt:lpstr>
      <vt:lpstr>AIの基礎</vt:lpstr>
      <vt:lpstr>AIの利点</vt:lpstr>
      <vt:lpstr>AIの欠点</vt:lpstr>
      <vt:lpstr>1-2 AI の歴史</vt:lpstr>
      <vt:lpstr>コンピュータとAI の歴史</vt:lpstr>
      <vt:lpstr>1-3 AI の種類 </vt:lpstr>
      <vt:lpstr>人工知能の種類</vt:lpstr>
      <vt:lpstr>機械学習の定義と特徴</vt:lpstr>
      <vt:lpstr>教師あり学習の仕組み</vt:lpstr>
      <vt:lpstr>訓練データと学習の仕組み</vt:lpstr>
      <vt:lpstr>ニューラルネットワークの基本構造 </vt:lpstr>
      <vt:lpstr>知的な IT システム</vt:lpstr>
      <vt:lpstr>PowerPoint プレゼンテーション</vt:lpstr>
      <vt:lpstr>1-4 AI でできること（応用分野） </vt:lpstr>
      <vt:lpstr>人工知能の応用例</vt:lpstr>
      <vt:lpstr>人間の言葉、声の処理：対話型AI（チャットボット）</vt:lpstr>
      <vt:lpstr>人間の言葉、声の処理：自動翻訳サービス</vt:lpstr>
      <vt:lpstr>視覚情報処理：画像分類</vt:lpstr>
      <vt:lpstr>視覚情報処理：画像のセグメンテーション</vt:lpstr>
      <vt:lpstr>視覚情報処理： オブジェクトの発見・検知</vt:lpstr>
      <vt:lpstr>視覚情報処理：顔検知</vt:lpstr>
      <vt:lpstr>視覚情報処理：顔識別（顔からの人物特定）</vt:lpstr>
      <vt:lpstr>視覚情報処理：顔のキーポイント検出</vt:lpstr>
      <vt:lpstr>視覚情報処理：目の動きの読み取り</vt:lpstr>
      <vt:lpstr>視覚情報処理：表情の自動判定</vt:lpstr>
      <vt:lpstr>視覚情報処理：人体の姿勢の読み取り</vt:lpstr>
      <vt:lpstr>PowerPoint プレゼンテーション</vt:lpstr>
      <vt:lpstr>PowerPoint プレゼンテーション</vt:lpstr>
      <vt:lpstr>視覚情報処理：群衆の数のカウント</vt:lpstr>
      <vt:lpstr>データ分析と予測</vt:lpstr>
      <vt:lpstr>自動化，最適化</vt:lpstr>
      <vt:lpstr>合成</vt:lpstr>
      <vt:lpstr>知識表現</vt:lpstr>
      <vt:lpstr>AIの技術的な可能性</vt:lpstr>
      <vt:lpstr>1-5 人工知能による合成 </vt:lpstr>
      <vt:lpstr>GAN（敵対的生成ネットワーク）</vt:lpstr>
      <vt:lpstr>GAN の仕組み</vt:lpstr>
      <vt:lpstr>GANの応用例①</vt:lpstr>
      <vt:lpstr>GANの応用例②</vt:lpstr>
      <vt:lpstr>GANの応用例③</vt:lpstr>
      <vt:lpstr>GANの応用例④</vt:lpstr>
      <vt:lpstr>GANの応用例⑤</vt:lpstr>
      <vt:lpstr>GANの応用例⑥</vt:lpstr>
      <vt:lpstr>GANの応用例⑦</vt:lpstr>
      <vt:lpstr>GANと現在のテキスト画像合成の関係</vt:lpstr>
      <vt:lpstr>テキストからの画像合成</vt:lpstr>
      <vt:lpstr>GAN を利用したオンラインのデモサイト</vt:lpstr>
      <vt:lpstr>GAN を用いた画像改善（ニュース）</vt:lpstr>
      <vt:lpstr>AIでスケッチを増やす</vt:lpstr>
      <vt:lpstr>フェイクビデオ</vt:lpstr>
      <vt:lpstr>PowerPoint プレゼンテーション</vt:lpstr>
      <vt:lpstr>1-6 AIの現状と注意点 </vt:lpstr>
      <vt:lpstr>① AI の利用での注意点</vt:lpstr>
      <vt:lpstr>② AI を責任をもって利用するために</vt:lpstr>
      <vt:lpstr>③ 技術は急激に進歩する</vt:lpstr>
      <vt:lpstr>1-7 AI による社会の変化</vt:lpstr>
      <vt:lpstr>人工知能という技術が生み出す社会の変化</vt:lpstr>
      <vt:lpstr>仕事の在り方の変化</vt:lpstr>
      <vt:lpstr>体系化可能な職業の例</vt:lpstr>
      <vt:lpstr>AI の影響</vt:lpstr>
      <vt:lpstr>ベーシックインカムのニュース</vt:lpstr>
      <vt:lpstr>人工知能についての考え方</vt:lpstr>
      <vt:lpstr>演習１．畳み込みニューラルネットワークの内部構造の可視化</vt:lpstr>
      <vt:lpstr>演習２の前に：　「学習率」とは</vt:lpstr>
      <vt:lpstr>演習２．ニューラルネットワークの学習過程の可視化</vt:lpstr>
      <vt:lpstr>演習３．探索アルゴリズムによる経路探索の可視化 </vt:lpstr>
      <vt:lpstr>演習５．人間の下書きを人工知能が清書する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aa-1. データサイエンス・AIでできること、社会の変化（人工知能社会の到来、最新の技術、産業の変化、社会や生活の変化など）（人工知能）</dc:title>
  <dc:creator>kunihiko</dc:creator>
  <cp:lastModifiedBy>金子　邦彦</cp:lastModifiedBy>
  <cp:revision>81</cp:revision>
  <cp:lastPrinted>2020-05-07T12:29:12Z</cp:lastPrinted>
  <dcterms:created xsi:type="dcterms:W3CDTF">2020-05-07T08:06:06Z</dcterms:created>
  <dcterms:modified xsi:type="dcterms:W3CDTF">2026-05-14T05:30:11Z</dcterms:modified>
</cp:coreProperties>
</file>