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38"/>
  </p:notesMasterIdLst>
  <p:sldIdLst>
    <p:sldId id="874" r:id="rId3"/>
    <p:sldId id="2135" r:id="rId4"/>
    <p:sldId id="2109" r:id="rId5"/>
    <p:sldId id="2136" r:id="rId6"/>
    <p:sldId id="2111" r:id="rId7"/>
    <p:sldId id="2112" r:id="rId8"/>
    <p:sldId id="2118" r:id="rId9"/>
    <p:sldId id="2129" r:id="rId10"/>
    <p:sldId id="2126" r:id="rId11"/>
    <p:sldId id="2127" r:id="rId12"/>
    <p:sldId id="877" r:id="rId13"/>
    <p:sldId id="1780" r:id="rId14"/>
    <p:sldId id="848" r:id="rId15"/>
    <p:sldId id="2131" r:id="rId16"/>
    <p:sldId id="2141" r:id="rId17"/>
    <p:sldId id="1789" r:id="rId18"/>
    <p:sldId id="2132" r:id="rId19"/>
    <p:sldId id="2134" r:id="rId20"/>
    <p:sldId id="879" r:id="rId21"/>
    <p:sldId id="670" r:id="rId22"/>
    <p:sldId id="672" r:id="rId23"/>
    <p:sldId id="669" r:id="rId24"/>
    <p:sldId id="673" r:id="rId25"/>
    <p:sldId id="1694" r:id="rId26"/>
    <p:sldId id="1771" r:id="rId27"/>
    <p:sldId id="1793" r:id="rId28"/>
    <p:sldId id="1774" r:id="rId29"/>
    <p:sldId id="856" r:id="rId30"/>
    <p:sldId id="680" r:id="rId31"/>
    <p:sldId id="683" r:id="rId32"/>
    <p:sldId id="857" r:id="rId33"/>
    <p:sldId id="682" r:id="rId34"/>
    <p:sldId id="1795" r:id="rId35"/>
    <p:sldId id="1796" r:id="rId36"/>
    <p:sldId id="684" r:id="rId3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1" autoAdjust="0"/>
    <p:restoredTop sz="94660"/>
  </p:normalViewPr>
  <p:slideViewPr>
    <p:cSldViewPr snapToGrid="0">
      <p:cViewPr varScale="1">
        <p:scale>
          <a:sx n="50" d="100"/>
          <a:sy n="50" d="100"/>
        </p:scale>
        <p:origin x="1172" y="12"/>
      </p:cViewPr>
      <p:guideLst/>
    </p:cSldViewPr>
  </p:slideViewPr>
  <p:notesTextViewPr>
    <p:cViewPr>
      <p:scale>
        <a:sx n="3" d="2"/>
        <a:sy n="3" d="2"/>
      </p:scale>
      <p:origin x="0" y="0"/>
    </p:cViewPr>
  </p:notesTextViewPr>
  <p:sorterViewPr>
    <p:cViewPr varScale="1">
      <p:scale>
        <a:sx n="1" d="1"/>
        <a:sy n="1" d="1"/>
      </p:scale>
      <p:origin x="0" y="-27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2026/6/30</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67BBB-DD15-5095-717C-2AAE0F3D51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16A7A72-592D-0456-0C85-0185A69DAE0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1D4CE7-44C5-E04A-DCF7-34F9F38616A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900F7A4-1087-BFAE-EECA-6145DB9D310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89095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D5AD1-BB3E-A008-300B-93D7D3016A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3D9E45E-573C-43C1-28A6-2899DC95DF5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F5A707F-FC70-66F3-EDF8-067596DE754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ED8CE8F-CF75-CAE8-A0C2-75595F66624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70183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2026/6/30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2026/6/30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2026/6/30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2026/6/30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3DEA69A-4707-4D61-92AB-2A1682BD1357}"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2026/6/30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725756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2026/6/30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072364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2026/6/30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771549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2026/6/30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399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2026/6/30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4934849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2026/6/30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 id="2147483685" r:id="rId5"/>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2026/6/30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3699683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www.growingwiththeweb.com/projects/pathfinding-visualise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trinket.io/python/912b1bb2e3"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qiao.github.io/PathFinding.js/visua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60268" y="1253755"/>
            <a:ext cx="8407789" cy="1655762"/>
          </a:xfrm>
        </p:spPr>
        <p:txBody>
          <a:bodyPr>
            <a:noAutofit/>
          </a:bodyPr>
          <a:lstStyle/>
          <a:p>
            <a:r>
              <a:rPr lang="en-US" altLang="ja-JP" sz="4000" dirty="0"/>
              <a:t>10. </a:t>
            </a:r>
            <a:r>
              <a:rPr lang="ja-JP" altLang="en-US" sz="4000" dirty="0"/>
              <a:t>探索、総当たり、発見的探索</a:t>
            </a: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7301"/>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3CC647F6-F62E-4F8C-96B7-5908ACCFC9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3720277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5B0204-7739-AEE5-AD34-EE882DC76714}"/>
              </a:ext>
            </a:extLst>
          </p:cNvPr>
          <p:cNvSpPr>
            <a:spLocks noGrp="1"/>
          </p:cNvSpPr>
          <p:nvPr>
            <p:ph type="title"/>
          </p:nvPr>
        </p:nvSpPr>
        <p:spPr/>
        <p:txBody>
          <a:bodyPr>
            <a:normAutofit fontScale="90000"/>
          </a:bodyPr>
          <a:lstStyle/>
          <a:p>
            <a:r>
              <a:rPr kumimoji="1" lang="ja-JP" altLang="en-US" dirty="0"/>
              <a:t>総当たりと単純な探索の比較</a:t>
            </a:r>
          </a:p>
        </p:txBody>
      </p:sp>
      <p:sp>
        <p:nvSpPr>
          <p:cNvPr id="3" name="コンテンツ プレースホルダー 2">
            <a:extLst>
              <a:ext uri="{FF2B5EF4-FFF2-40B4-BE49-F238E27FC236}">
                <a16:creationId xmlns:a16="http://schemas.microsoft.com/office/drawing/2014/main" id="{A21A9C63-C2AB-C23A-177A-0472688EDAFC}"/>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D05E5F7-215F-6B33-FF9B-64DC482C4BD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descr="グラフ&#10;&#10;AI 生成コンテンツは誤りを含む可能性があります。">
            <a:extLst>
              <a:ext uri="{FF2B5EF4-FFF2-40B4-BE49-F238E27FC236}">
                <a16:creationId xmlns:a16="http://schemas.microsoft.com/office/drawing/2014/main" id="{E17690E6-7A20-23C1-9B2D-358613126CE8}"/>
              </a:ext>
            </a:extLst>
          </p:cNvPr>
          <p:cNvPicPr>
            <a:picLocks noChangeAspect="1"/>
          </p:cNvPicPr>
          <p:nvPr/>
        </p:nvPicPr>
        <p:blipFill>
          <a:blip r:embed="rId2"/>
          <a:stretch>
            <a:fillRect/>
          </a:stretch>
        </p:blipFill>
        <p:spPr>
          <a:xfrm>
            <a:off x="0" y="889000"/>
            <a:ext cx="9144000" cy="5080000"/>
          </a:xfrm>
          <a:prstGeom prst="rect">
            <a:avLst/>
          </a:prstGeom>
        </p:spPr>
      </p:pic>
    </p:spTree>
    <p:extLst>
      <p:ext uri="{BB962C8B-B14F-4D97-AF65-F5344CB8AC3E}">
        <p14:creationId xmlns:p14="http://schemas.microsoft.com/office/powerpoint/2010/main" val="504648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56" name="グループ化 55"/>
          <p:cNvGrpSpPr/>
          <p:nvPr/>
        </p:nvGrpSpPr>
        <p:grpSpPr>
          <a:xfrm>
            <a:off x="321845" y="771548"/>
            <a:ext cx="4023327" cy="3417680"/>
            <a:chOff x="4835525" y="2647950"/>
            <a:chExt cx="3722688" cy="3259138"/>
          </a:xfrm>
        </p:grpSpPr>
        <p:grpSp>
          <p:nvGrpSpPr>
            <p:cNvPr id="5" name="Group 36"/>
            <p:cNvGrpSpPr>
              <a:grpSpLocks/>
            </p:cNvGrpSpPr>
            <p:nvPr/>
          </p:nvGrpSpPr>
          <p:grpSpPr bwMode="auto">
            <a:xfrm>
              <a:off x="6586538" y="2647950"/>
              <a:ext cx="431800" cy="366713"/>
              <a:chOff x="4149" y="1668"/>
              <a:chExt cx="272" cy="231"/>
            </a:xfrm>
          </p:grpSpPr>
          <p:sp>
            <p:nvSpPr>
              <p:cNvPr id="6" name="Rectangle 37"/>
              <p:cNvSpPr>
                <a:spLocks noChangeArrowheads="1"/>
              </p:cNvSpPr>
              <p:nvPr/>
            </p:nvSpPr>
            <p:spPr bwMode="auto">
              <a:xfrm>
                <a:off x="4150" y="1706"/>
                <a:ext cx="181" cy="182"/>
              </a:xfrm>
              <a:prstGeom prst="rect">
                <a:avLst/>
              </a:prstGeom>
              <a:solidFill>
                <a:schemeClr val="accent1"/>
              </a:soli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Text Box 38"/>
              <p:cNvSpPr txBox="1">
                <a:spLocks noChangeArrowheads="1"/>
              </p:cNvSpPr>
              <p:nvPr/>
            </p:nvSpPr>
            <p:spPr bwMode="auto">
              <a:xfrm>
                <a:off x="4149" y="1668"/>
                <a:ext cx="2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anose="020B0604030504040204" pitchFamily="34" charset="0"/>
                    <a:ea typeface="ＭＳ Ｐゴシック" panose="020B0600070205080204" pitchFamily="50" charset="-128"/>
                  </a:defRPr>
                </a:lvl1pPr>
                <a:lvl2pPr marL="742950" indent="-285750" eaLnBrk="0" hangingPunct="0">
                  <a:defRPr kumimoji="1">
                    <a:solidFill>
                      <a:schemeClr val="tx1"/>
                    </a:solidFill>
                    <a:latin typeface="Tahoma" panose="020B0604030504040204" pitchFamily="34" charset="0"/>
                    <a:ea typeface="ＭＳ Ｐゴシック" panose="020B0600070205080204" pitchFamily="50" charset="-128"/>
                  </a:defRPr>
                </a:lvl2pPr>
                <a:lvl3pPr marL="1143000" indent="-228600" eaLnBrk="0" hangingPunct="0">
                  <a:defRPr kumimoji="1">
                    <a:solidFill>
                      <a:schemeClr val="tx1"/>
                    </a:solidFill>
                    <a:latin typeface="Tahoma" panose="020B0604030504040204" pitchFamily="34" charset="0"/>
                    <a:ea typeface="ＭＳ Ｐゴシック" panose="020B0600070205080204" pitchFamily="50" charset="-128"/>
                  </a:defRPr>
                </a:lvl3pPr>
                <a:lvl4pPr marL="1600200" indent="-228600" eaLnBrk="0" hangingPunct="0">
                  <a:defRPr kumimoji="1">
                    <a:solidFill>
                      <a:schemeClr val="tx1"/>
                    </a:solidFill>
                    <a:latin typeface="Tahoma" panose="020B0604030504040204" pitchFamily="34" charset="0"/>
                    <a:ea typeface="ＭＳ Ｐゴシック" panose="020B0600070205080204" pitchFamily="50" charset="-128"/>
                  </a:defRPr>
                </a:lvl4pPr>
                <a:lvl5pPr marL="2057400" indent="-228600" eaLnBrk="0" hangingPunct="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S</a:t>
                </a:r>
              </a:p>
            </p:txBody>
          </p:sp>
        </p:grpSp>
        <p:grpSp>
          <p:nvGrpSpPr>
            <p:cNvPr id="8" name="Group 39"/>
            <p:cNvGrpSpPr>
              <a:grpSpLocks/>
            </p:cNvGrpSpPr>
            <p:nvPr/>
          </p:nvGrpSpPr>
          <p:grpSpPr bwMode="auto">
            <a:xfrm>
              <a:off x="5678488" y="3368675"/>
              <a:ext cx="431800" cy="366713"/>
              <a:chOff x="3577" y="2122"/>
              <a:chExt cx="272" cy="231"/>
            </a:xfrm>
          </p:grpSpPr>
          <p:sp>
            <p:nvSpPr>
              <p:cNvPr id="9" name="Rectangle 40"/>
              <p:cNvSpPr>
                <a:spLocks noChangeArrowheads="1"/>
              </p:cNvSpPr>
              <p:nvPr/>
            </p:nvSpPr>
            <p:spPr bwMode="auto">
              <a:xfrm>
                <a:off x="3606" y="2160"/>
                <a:ext cx="181" cy="182"/>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Text Box 41"/>
              <p:cNvSpPr txBox="1">
                <a:spLocks noChangeArrowheads="1"/>
              </p:cNvSpPr>
              <p:nvPr/>
            </p:nvSpPr>
            <p:spPr bwMode="auto">
              <a:xfrm>
                <a:off x="3577" y="2122"/>
                <a:ext cx="2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anose="020B0604030504040204" pitchFamily="34" charset="0"/>
                    <a:ea typeface="ＭＳ Ｐゴシック" panose="020B0600070205080204" pitchFamily="50" charset="-128"/>
                  </a:defRPr>
                </a:lvl1pPr>
                <a:lvl2pPr marL="742950" indent="-285750" eaLnBrk="0" hangingPunct="0">
                  <a:defRPr kumimoji="1">
                    <a:solidFill>
                      <a:schemeClr val="tx1"/>
                    </a:solidFill>
                    <a:latin typeface="Tahoma" panose="020B0604030504040204" pitchFamily="34" charset="0"/>
                    <a:ea typeface="ＭＳ Ｐゴシック" panose="020B0600070205080204" pitchFamily="50" charset="-128"/>
                  </a:defRPr>
                </a:lvl2pPr>
                <a:lvl3pPr marL="1143000" indent="-228600" eaLnBrk="0" hangingPunct="0">
                  <a:defRPr kumimoji="1">
                    <a:solidFill>
                      <a:schemeClr val="tx1"/>
                    </a:solidFill>
                    <a:latin typeface="Tahoma" panose="020B0604030504040204" pitchFamily="34" charset="0"/>
                    <a:ea typeface="ＭＳ Ｐゴシック" panose="020B0600070205080204" pitchFamily="50" charset="-128"/>
                  </a:defRPr>
                </a:lvl3pPr>
                <a:lvl4pPr marL="1600200" indent="-228600" eaLnBrk="0" hangingPunct="0">
                  <a:defRPr kumimoji="1">
                    <a:solidFill>
                      <a:schemeClr val="tx1"/>
                    </a:solidFill>
                    <a:latin typeface="Tahoma" panose="020B0604030504040204" pitchFamily="34" charset="0"/>
                    <a:ea typeface="ＭＳ Ｐゴシック" panose="020B0600070205080204" pitchFamily="50" charset="-128"/>
                  </a:defRPr>
                </a:lvl4pPr>
                <a:lvl5pPr marL="2057400" indent="-228600" eaLnBrk="0" hangingPunct="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mn-cs"/>
                  </a:rPr>
                  <a:t>A</a:t>
                </a:r>
              </a:p>
            </p:txBody>
          </p:sp>
        </p:grpSp>
        <p:grpSp>
          <p:nvGrpSpPr>
            <p:cNvPr id="11" name="Group 42"/>
            <p:cNvGrpSpPr>
              <a:grpSpLocks/>
            </p:cNvGrpSpPr>
            <p:nvPr/>
          </p:nvGrpSpPr>
          <p:grpSpPr bwMode="auto">
            <a:xfrm>
              <a:off x="7439025" y="3381375"/>
              <a:ext cx="431800" cy="366713"/>
              <a:chOff x="4686" y="2130"/>
              <a:chExt cx="272" cy="231"/>
            </a:xfrm>
          </p:grpSpPr>
          <p:sp>
            <p:nvSpPr>
              <p:cNvPr id="12" name="Rectangle 43"/>
              <p:cNvSpPr>
                <a:spLocks noChangeArrowheads="1"/>
              </p:cNvSpPr>
              <p:nvPr/>
            </p:nvSpPr>
            <p:spPr bwMode="auto">
              <a:xfrm>
                <a:off x="4694" y="2160"/>
                <a:ext cx="181" cy="182"/>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Text Box 44"/>
              <p:cNvSpPr txBox="1">
                <a:spLocks noChangeArrowheads="1"/>
              </p:cNvSpPr>
              <p:nvPr/>
            </p:nvSpPr>
            <p:spPr bwMode="auto">
              <a:xfrm>
                <a:off x="4686" y="2130"/>
                <a:ext cx="2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anose="020B0604030504040204" pitchFamily="34" charset="0"/>
                    <a:ea typeface="ＭＳ Ｐゴシック" panose="020B0600070205080204" pitchFamily="50" charset="-128"/>
                  </a:defRPr>
                </a:lvl1pPr>
                <a:lvl2pPr marL="742950" indent="-285750" eaLnBrk="0" hangingPunct="0">
                  <a:defRPr kumimoji="1">
                    <a:solidFill>
                      <a:schemeClr val="tx1"/>
                    </a:solidFill>
                    <a:latin typeface="Tahoma" panose="020B0604030504040204" pitchFamily="34" charset="0"/>
                    <a:ea typeface="ＭＳ Ｐゴシック" panose="020B0600070205080204" pitchFamily="50" charset="-128"/>
                  </a:defRPr>
                </a:lvl2pPr>
                <a:lvl3pPr marL="1143000" indent="-228600" eaLnBrk="0" hangingPunct="0">
                  <a:defRPr kumimoji="1">
                    <a:solidFill>
                      <a:schemeClr val="tx1"/>
                    </a:solidFill>
                    <a:latin typeface="Tahoma" panose="020B0604030504040204" pitchFamily="34" charset="0"/>
                    <a:ea typeface="ＭＳ Ｐゴシック" panose="020B0600070205080204" pitchFamily="50" charset="-128"/>
                  </a:defRPr>
                </a:lvl3pPr>
                <a:lvl4pPr marL="1600200" indent="-228600" eaLnBrk="0" hangingPunct="0">
                  <a:defRPr kumimoji="1">
                    <a:solidFill>
                      <a:schemeClr val="tx1"/>
                    </a:solidFill>
                    <a:latin typeface="Tahoma" panose="020B0604030504040204" pitchFamily="34" charset="0"/>
                    <a:ea typeface="ＭＳ Ｐゴシック" panose="020B0600070205080204" pitchFamily="50" charset="-128"/>
                  </a:defRPr>
                </a:lvl4pPr>
                <a:lvl5pPr marL="2057400" indent="-228600" eaLnBrk="0" hangingPunct="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B</a:t>
                </a:r>
              </a:p>
            </p:txBody>
          </p:sp>
        </p:grpSp>
        <p:grpSp>
          <p:nvGrpSpPr>
            <p:cNvPr id="14" name="Group 45"/>
            <p:cNvGrpSpPr>
              <a:grpSpLocks/>
            </p:cNvGrpSpPr>
            <p:nvPr/>
          </p:nvGrpSpPr>
          <p:grpSpPr bwMode="auto">
            <a:xfrm>
              <a:off x="5268913" y="4808545"/>
              <a:ext cx="431800" cy="352425"/>
              <a:chOff x="3319" y="3029"/>
              <a:chExt cx="272" cy="222"/>
            </a:xfrm>
          </p:grpSpPr>
          <p:sp>
            <p:nvSpPr>
              <p:cNvPr id="15" name="Rectangle 46"/>
              <p:cNvSpPr>
                <a:spLocks noChangeArrowheads="1"/>
              </p:cNvSpPr>
              <p:nvPr/>
            </p:nvSpPr>
            <p:spPr bwMode="auto">
              <a:xfrm>
                <a:off x="3334" y="3067"/>
                <a:ext cx="181" cy="182"/>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Text Box 47"/>
              <p:cNvSpPr txBox="1">
                <a:spLocks noChangeArrowheads="1"/>
              </p:cNvSpPr>
              <p:nvPr/>
            </p:nvSpPr>
            <p:spPr bwMode="auto">
              <a:xfrm>
                <a:off x="3319" y="3029"/>
                <a:ext cx="27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anose="020B0604030504040204" pitchFamily="34" charset="0"/>
                    <a:ea typeface="ＭＳ Ｐゴシック" panose="020B0600070205080204" pitchFamily="50" charset="-128"/>
                  </a:defRPr>
                </a:lvl1pPr>
                <a:lvl2pPr marL="742950" indent="-285750" eaLnBrk="0" hangingPunct="0">
                  <a:defRPr kumimoji="1">
                    <a:solidFill>
                      <a:schemeClr val="tx1"/>
                    </a:solidFill>
                    <a:latin typeface="Tahoma" panose="020B0604030504040204" pitchFamily="34" charset="0"/>
                    <a:ea typeface="ＭＳ Ｐゴシック" panose="020B0600070205080204" pitchFamily="50" charset="-128"/>
                  </a:defRPr>
                </a:lvl2pPr>
                <a:lvl3pPr marL="1143000" indent="-228600" eaLnBrk="0" hangingPunct="0">
                  <a:defRPr kumimoji="1">
                    <a:solidFill>
                      <a:schemeClr val="tx1"/>
                    </a:solidFill>
                    <a:latin typeface="Tahoma" panose="020B0604030504040204" pitchFamily="34" charset="0"/>
                    <a:ea typeface="ＭＳ Ｐゴシック" panose="020B0600070205080204" pitchFamily="50" charset="-128"/>
                  </a:defRPr>
                </a:lvl3pPr>
                <a:lvl4pPr marL="1600200" indent="-228600" eaLnBrk="0" hangingPunct="0">
                  <a:defRPr kumimoji="1">
                    <a:solidFill>
                      <a:schemeClr val="tx1"/>
                    </a:solidFill>
                    <a:latin typeface="Tahoma" panose="020B0604030504040204" pitchFamily="34" charset="0"/>
                    <a:ea typeface="ＭＳ Ｐゴシック" panose="020B0600070205080204" pitchFamily="50" charset="-128"/>
                  </a:defRPr>
                </a:lvl4pPr>
                <a:lvl5pPr marL="2057400" indent="-228600" eaLnBrk="0" hangingPunct="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mn-cs"/>
                  </a:rPr>
                  <a:t>E</a:t>
                </a:r>
              </a:p>
            </p:txBody>
          </p:sp>
        </p:grpSp>
        <p:grpSp>
          <p:nvGrpSpPr>
            <p:cNvPr id="17" name="Group 48"/>
            <p:cNvGrpSpPr>
              <a:grpSpLocks/>
            </p:cNvGrpSpPr>
            <p:nvPr/>
          </p:nvGrpSpPr>
          <p:grpSpPr bwMode="auto">
            <a:xfrm>
              <a:off x="4835525" y="5527667"/>
              <a:ext cx="431800" cy="352425"/>
              <a:chOff x="3046" y="3482"/>
              <a:chExt cx="272" cy="222"/>
            </a:xfrm>
          </p:grpSpPr>
          <p:sp>
            <p:nvSpPr>
              <p:cNvPr id="18" name="Rectangle 49"/>
              <p:cNvSpPr>
                <a:spLocks noChangeArrowheads="1"/>
              </p:cNvSpPr>
              <p:nvPr/>
            </p:nvSpPr>
            <p:spPr bwMode="auto">
              <a:xfrm>
                <a:off x="3061" y="3520"/>
                <a:ext cx="181" cy="182"/>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Text Box 50"/>
              <p:cNvSpPr txBox="1">
                <a:spLocks noChangeArrowheads="1"/>
              </p:cNvSpPr>
              <p:nvPr/>
            </p:nvSpPr>
            <p:spPr bwMode="auto">
              <a:xfrm>
                <a:off x="3046" y="3482"/>
                <a:ext cx="27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anose="020B0604030504040204" pitchFamily="34" charset="0"/>
                    <a:ea typeface="ＭＳ Ｐゴシック" panose="020B0600070205080204" pitchFamily="50" charset="-128"/>
                  </a:defRPr>
                </a:lvl1pPr>
                <a:lvl2pPr marL="742950" indent="-285750" eaLnBrk="0" hangingPunct="0">
                  <a:defRPr kumimoji="1">
                    <a:solidFill>
                      <a:schemeClr val="tx1"/>
                    </a:solidFill>
                    <a:latin typeface="Tahoma" panose="020B0604030504040204" pitchFamily="34" charset="0"/>
                    <a:ea typeface="ＭＳ Ｐゴシック" panose="020B0600070205080204" pitchFamily="50" charset="-128"/>
                  </a:defRPr>
                </a:lvl2pPr>
                <a:lvl3pPr marL="1143000" indent="-228600" eaLnBrk="0" hangingPunct="0">
                  <a:defRPr kumimoji="1">
                    <a:solidFill>
                      <a:schemeClr val="tx1"/>
                    </a:solidFill>
                    <a:latin typeface="Tahoma" panose="020B0604030504040204" pitchFamily="34" charset="0"/>
                    <a:ea typeface="ＭＳ Ｐゴシック" panose="020B0600070205080204" pitchFamily="50" charset="-128"/>
                  </a:defRPr>
                </a:lvl3pPr>
                <a:lvl4pPr marL="1600200" indent="-228600" eaLnBrk="0" hangingPunct="0">
                  <a:defRPr kumimoji="1">
                    <a:solidFill>
                      <a:schemeClr val="tx1"/>
                    </a:solidFill>
                    <a:latin typeface="Tahoma" panose="020B0604030504040204" pitchFamily="34" charset="0"/>
                    <a:ea typeface="ＭＳ Ｐゴシック" panose="020B0600070205080204" pitchFamily="50" charset="-128"/>
                  </a:defRPr>
                </a:lvl4pPr>
                <a:lvl5pPr marL="2057400" indent="-228600" eaLnBrk="0" hangingPunct="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mn-cs"/>
                  </a:rPr>
                  <a:t>F</a:t>
                </a:r>
              </a:p>
            </p:txBody>
          </p:sp>
        </p:grpSp>
        <p:grpSp>
          <p:nvGrpSpPr>
            <p:cNvPr id="20" name="Group 51"/>
            <p:cNvGrpSpPr>
              <a:grpSpLocks/>
            </p:cNvGrpSpPr>
            <p:nvPr/>
          </p:nvGrpSpPr>
          <p:grpSpPr bwMode="auto">
            <a:xfrm>
              <a:off x="5689600" y="5540375"/>
              <a:ext cx="431800" cy="366713"/>
              <a:chOff x="3584" y="3490"/>
              <a:chExt cx="272" cy="231"/>
            </a:xfrm>
          </p:grpSpPr>
          <p:sp>
            <p:nvSpPr>
              <p:cNvPr id="21" name="Rectangle 52"/>
              <p:cNvSpPr>
                <a:spLocks noChangeArrowheads="1"/>
              </p:cNvSpPr>
              <p:nvPr/>
            </p:nvSpPr>
            <p:spPr bwMode="auto">
              <a:xfrm>
                <a:off x="3606" y="3520"/>
                <a:ext cx="181" cy="182"/>
              </a:xfrm>
              <a:prstGeom prst="rect">
                <a:avLst/>
              </a:prstGeom>
              <a:solidFill>
                <a:schemeClr val="accent1"/>
              </a:soli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2" name="Text Box 53"/>
              <p:cNvSpPr txBox="1">
                <a:spLocks noChangeArrowheads="1"/>
              </p:cNvSpPr>
              <p:nvPr/>
            </p:nvSpPr>
            <p:spPr bwMode="auto">
              <a:xfrm>
                <a:off x="3584" y="3490"/>
                <a:ext cx="2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anose="020B0604030504040204" pitchFamily="34" charset="0"/>
                    <a:ea typeface="ＭＳ Ｐゴシック" panose="020B0600070205080204" pitchFamily="50" charset="-128"/>
                  </a:defRPr>
                </a:lvl1pPr>
                <a:lvl2pPr marL="742950" indent="-285750" eaLnBrk="0" hangingPunct="0">
                  <a:defRPr kumimoji="1">
                    <a:solidFill>
                      <a:schemeClr val="tx1"/>
                    </a:solidFill>
                    <a:latin typeface="Tahoma" panose="020B0604030504040204" pitchFamily="34" charset="0"/>
                    <a:ea typeface="ＭＳ Ｐゴシック" panose="020B0600070205080204" pitchFamily="50" charset="-128"/>
                  </a:defRPr>
                </a:lvl2pPr>
                <a:lvl3pPr marL="1143000" indent="-228600" eaLnBrk="0" hangingPunct="0">
                  <a:defRPr kumimoji="1">
                    <a:solidFill>
                      <a:schemeClr val="tx1"/>
                    </a:solidFill>
                    <a:latin typeface="Tahoma" panose="020B0604030504040204" pitchFamily="34" charset="0"/>
                    <a:ea typeface="ＭＳ Ｐゴシック" panose="020B0600070205080204" pitchFamily="50" charset="-128"/>
                  </a:defRPr>
                </a:lvl3pPr>
                <a:lvl4pPr marL="1600200" indent="-228600" eaLnBrk="0" hangingPunct="0">
                  <a:defRPr kumimoji="1">
                    <a:solidFill>
                      <a:schemeClr val="tx1"/>
                    </a:solidFill>
                    <a:latin typeface="Tahoma" panose="020B0604030504040204" pitchFamily="34" charset="0"/>
                    <a:ea typeface="ＭＳ Ｐゴシック" panose="020B0600070205080204" pitchFamily="50" charset="-128"/>
                  </a:defRPr>
                </a:lvl4pPr>
                <a:lvl5pPr marL="2057400" indent="-228600" eaLnBrk="0" hangingPunct="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G</a:t>
                </a:r>
              </a:p>
            </p:txBody>
          </p:sp>
        </p:grpSp>
        <p:grpSp>
          <p:nvGrpSpPr>
            <p:cNvPr id="23" name="Group 54"/>
            <p:cNvGrpSpPr>
              <a:grpSpLocks/>
            </p:cNvGrpSpPr>
            <p:nvPr/>
          </p:nvGrpSpPr>
          <p:grpSpPr bwMode="auto">
            <a:xfrm>
              <a:off x="5280025" y="4089394"/>
              <a:ext cx="431800" cy="352425"/>
              <a:chOff x="3326" y="2576"/>
              <a:chExt cx="272" cy="222"/>
            </a:xfrm>
          </p:grpSpPr>
          <p:sp>
            <p:nvSpPr>
              <p:cNvPr id="24" name="Rectangle 55"/>
              <p:cNvSpPr>
                <a:spLocks noChangeArrowheads="1"/>
              </p:cNvSpPr>
              <p:nvPr/>
            </p:nvSpPr>
            <p:spPr bwMode="auto">
              <a:xfrm>
                <a:off x="3334" y="2613"/>
                <a:ext cx="181" cy="182"/>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Text Box 56"/>
              <p:cNvSpPr txBox="1">
                <a:spLocks noChangeArrowheads="1"/>
              </p:cNvSpPr>
              <p:nvPr/>
            </p:nvSpPr>
            <p:spPr bwMode="auto">
              <a:xfrm>
                <a:off x="3326" y="2576"/>
                <a:ext cx="27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anose="020B0604030504040204" pitchFamily="34" charset="0"/>
                    <a:ea typeface="ＭＳ Ｐゴシック" panose="020B0600070205080204" pitchFamily="50" charset="-128"/>
                  </a:defRPr>
                </a:lvl1pPr>
                <a:lvl2pPr marL="742950" indent="-285750" eaLnBrk="0" hangingPunct="0">
                  <a:defRPr kumimoji="1">
                    <a:solidFill>
                      <a:schemeClr val="tx1"/>
                    </a:solidFill>
                    <a:latin typeface="Tahoma" panose="020B0604030504040204" pitchFamily="34" charset="0"/>
                    <a:ea typeface="ＭＳ Ｐゴシック" panose="020B0600070205080204" pitchFamily="50" charset="-128"/>
                  </a:defRPr>
                </a:lvl2pPr>
                <a:lvl3pPr marL="1143000" indent="-228600" eaLnBrk="0" hangingPunct="0">
                  <a:defRPr kumimoji="1">
                    <a:solidFill>
                      <a:schemeClr val="tx1"/>
                    </a:solidFill>
                    <a:latin typeface="Tahoma" panose="020B0604030504040204" pitchFamily="34" charset="0"/>
                    <a:ea typeface="ＭＳ Ｐゴシック" panose="020B0600070205080204" pitchFamily="50" charset="-128"/>
                  </a:defRPr>
                </a:lvl3pPr>
                <a:lvl4pPr marL="1600200" indent="-228600" eaLnBrk="0" hangingPunct="0">
                  <a:defRPr kumimoji="1">
                    <a:solidFill>
                      <a:schemeClr val="tx1"/>
                    </a:solidFill>
                    <a:latin typeface="Tahoma" panose="020B0604030504040204" pitchFamily="34" charset="0"/>
                    <a:ea typeface="ＭＳ Ｐゴシック" panose="020B0600070205080204" pitchFamily="50" charset="-128"/>
                  </a:defRPr>
                </a:lvl4pPr>
                <a:lvl5pPr marL="2057400" indent="-228600" eaLnBrk="0" hangingPunct="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mn-cs"/>
                  </a:rPr>
                  <a:t>C</a:t>
                </a:r>
              </a:p>
            </p:txBody>
          </p:sp>
        </p:grpSp>
        <p:grpSp>
          <p:nvGrpSpPr>
            <p:cNvPr id="26" name="Group 57"/>
            <p:cNvGrpSpPr>
              <a:grpSpLocks/>
            </p:cNvGrpSpPr>
            <p:nvPr/>
          </p:nvGrpSpPr>
          <p:grpSpPr bwMode="auto">
            <a:xfrm>
              <a:off x="6061075" y="4089400"/>
              <a:ext cx="431800" cy="366713"/>
              <a:chOff x="3818" y="2576"/>
              <a:chExt cx="272" cy="231"/>
            </a:xfrm>
          </p:grpSpPr>
          <p:sp>
            <p:nvSpPr>
              <p:cNvPr id="27" name="Rectangle 58"/>
              <p:cNvSpPr>
                <a:spLocks noChangeArrowheads="1"/>
              </p:cNvSpPr>
              <p:nvPr/>
            </p:nvSpPr>
            <p:spPr bwMode="auto">
              <a:xfrm>
                <a:off x="3833" y="2613"/>
                <a:ext cx="181" cy="182"/>
              </a:xfrm>
              <a:prstGeom prst="rect">
                <a:avLst/>
              </a:prstGeom>
              <a:solidFill>
                <a:schemeClr val="accent1"/>
              </a:soli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Text Box 59"/>
              <p:cNvSpPr txBox="1">
                <a:spLocks noChangeArrowheads="1"/>
              </p:cNvSpPr>
              <p:nvPr/>
            </p:nvSpPr>
            <p:spPr bwMode="auto">
              <a:xfrm>
                <a:off x="3818" y="2576"/>
                <a:ext cx="2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anose="020B0604030504040204" pitchFamily="34" charset="0"/>
                    <a:ea typeface="ＭＳ Ｐゴシック" panose="020B0600070205080204" pitchFamily="50" charset="-128"/>
                  </a:defRPr>
                </a:lvl1pPr>
                <a:lvl2pPr marL="742950" indent="-285750" eaLnBrk="0" hangingPunct="0">
                  <a:defRPr kumimoji="1">
                    <a:solidFill>
                      <a:schemeClr val="tx1"/>
                    </a:solidFill>
                    <a:latin typeface="Tahoma" panose="020B0604030504040204" pitchFamily="34" charset="0"/>
                    <a:ea typeface="ＭＳ Ｐゴシック" panose="020B0600070205080204" pitchFamily="50" charset="-128"/>
                  </a:defRPr>
                </a:lvl2pPr>
                <a:lvl3pPr marL="1143000" indent="-228600" eaLnBrk="0" hangingPunct="0">
                  <a:defRPr kumimoji="1">
                    <a:solidFill>
                      <a:schemeClr val="tx1"/>
                    </a:solidFill>
                    <a:latin typeface="Tahoma" panose="020B0604030504040204" pitchFamily="34" charset="0"/>
                    <a:ea typeface="ＭＳ Ｐゴシック" panose="020B0600070205080204" pitchFamily="50" charset="-128"/>
                  </a:defRPr>
                </a:lvl3pPr>
                <a:lvl4pPr marL="1600200" indent="-228600" eaLnBrk="0" hangingPunct="0">
                  <a:defRPr kumimoji="1">
                    <a:solidFill>
                      <a:schemeClr val="tx1"/>
                    </a:solidFill>
                    <a:latin typeface="Tahoma" panose="020B0604030504040204" pitchFamily="34" charset="0"/>
                    <a:ea typeface="ＭＳ Ｐゴシック" panose="020B0600070205080204" pitchFamily="50" charset="-128"/>
                  </a:defRPr>
                </a:lvl4pPr>
                <a:lvl5pPr marL="2057400" indent="-228600" eaLnBrk="0" hangingPunct="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G</a:t>
                </a:r>
              </a:p>
            </p:txBody>
          </p:sp>
        </p:grpSp>
        <p:grpSp>
          <p:nvGrpSpPr>
            <p:cNvPr id="29" name="Group 60"/>
            <p:cNvGrpSpPr>
              <a:grpSpLocks/>
            </p:cNvGrpSpPr>
            <p:nvPr/>
          </p:nvGrpSpPr>
          <p:grpSpPr bwMode="auto">
            <a:xfrm>
              <a:off x="7427913" y="4087819"/>
              <a:ext cx="431800" cy="352425"/>
              <a:chOff x="4679" y="2575"/>
              <a:chExt cx="272" cy="222"/>
            </a:xfrm>
          </p:grpSpPr>
          <p:sp>
            <p:nvSpPr>
              <p:cNvPr id="30" name="Rectangle 61"/>
              <p:cNvSpPr>
                <a:spLocks noChangeArrowheads="1"/>
              </p:cNvSpPr>
              <p:nvPr/>
            </p:nvSpPr>
            <p:spPr bwMode="auto">
              <a:xfrm>
                <a:off x="4694" y="2613"/>
                <a:ext cx="181" cy="182"/>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1" name="Text Box 62"/>
              <p:cNvSpPr txBox="1">
                <a:spLocks noChangeArrowheads="1"/>
              </p:cNvSpPr>
              <p:nvPr/>
            </p:nvSpPr>
            <p:spPr bwMode="auto">
              <a:xfrm>
                <a:off x="4679" y="2575"/>
                <a:ext cx="27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anose="020B0604030504040204" pitchFamily="34" charset="0"/>
                    <a:ea typeface="ＭＳ Ｐゴシック" panose="020B0600070205080204" pitchFamily="50" charset="-128"/>
                  </a:defRPr>
                </a:lvl1pPr>
                <a:lvl2pPr marL="742950" indent="-285750" eaLnBrk="0" hangingPunct="0">
                  <a:defRPr kumimoji="1">
                    <a:solidFill>
                      <a:schemeClr val="tx1"/>
                    </a:solidFill>
                    <a:latin typeface="Tahoma" panose="020B0604030504040204" pitchFamily="34" charset="0"/>
                    <a:ea typeface="ＭＳ Ｐゴシック" panose="020B0600070205080204" pitchFamily="50" charset="-128"/>
                  </a:defRPr>
                </a:lvl2pPr>
                <a:lvl3pPr marL="1143000" indent="-228600" eaLnBrk="0" hangingPunct="0">
                  <a:defRPr kumimoji="1">
                    <a:solidFill>
                      <a:schemeClr val="tx1"/>
                    </a:solidFill>
                    <a:latin typeface="Tahoma" panose="020B0604030504040204" pitchFamily="34" charset="0"/>
                    <a:ea typeface="ＭＳ Ｐゴシック" panose="020B0600070205080204" pitchFamily="50" charset="-128"/>
                  </a:defRPr>
                </a:lvl3pPr>
                <a:lvl4pPr marL="1600200" indent="-228600" eaLnBrk="0" hangingPunct="0">
                  <a:defRPr kumimoji="1">
                    <a:solidFill>
                      <a:schemeClr val="tx1"/>
                    </a:solidFill>
                    <a:latin typeface="Tahoma" panose="020B0604030504040204" pitchFamily="34" charset="0"/>
                    <a:ea typeface="ＭＳ Ｐゴシック" panose="020B0600070205080204" pitchFamily="50" charset="-128"/>
                  </a:defRPr>
                </a:lvl4pPr>
                <a:lvl5pPr marL="2057400" indent="-228600" eaLnBrk="0" hangingPunct="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mn-cs"/>
                  </a:rPr>
                  <a:t>D</a:t>
                </a:r>
              </a:p>
            </p:txBody>
          </p:sp>
        </p:grpSp>
        <p:grpSp>
          <p:nvGrpSpPr>
            <p:cNvPr id="32" name="Group 63"/>
            <p:cNvGrpSpPr>
              <a:grpSpLocks/>
            </p:cNvGrpSpPr>
            <p:nvPr/>
          </p:nvGrpSpPr>
          <p:grpSpPr bwMode="auto">
            <a:xfrm>
              <a:off x="6708775" y="4797425"/>
              <a:ext cx="431800" cy="360363"/>
              <a:chOff x="4226" y="3022"/>
              <a:chExt cx="272" cy="227"/>
            </a:xfrm>
          </p:grpSpPr>
          <p:sp>
            <p:nvSpPr>
              <p:cNvPr id="33" name="Rectangle 64"/>
              <p:cNvSpPr>
                <a:spLocks noChangeArrowheads="1"/>
              </p:cNvSpPr>
              <p:nvPr/>
            </p:nvSpPr>
            <p:spPr bwMode="auto">
              <a:xfrm>
                <a:off x="4241" y="3067"/>
                <a:ext cx="181" cy="182"/>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4" name="Text Box 65"/>
              <p:cNvSpPr txBox="1">
                <a:spLocks noChangeArrowheads="1"/>
              </p:cNvSpPr>
              <p:nvPr/>
            </p:nvSpPr>
            <p:spPr bwMode="auto">
              <a:xfrm>
                <a:off x="4226" y="3022"/>
                <a:ext cx="27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anose="020B0604030504040204" pitchFamily="34" charset="0"/>
                    <a:ea typeface="ＭＳ Ｐゴシック" panose="020B0600070205080204" pitchFamily="50" charset="-128"/>
                  </a:defRPr>
                </a:lvl1pPr>
                <a:lvl2pPr marL="742950" indent="-285750" eaLnBrk="0" hangingPunct="0">
                  <a:defRPr kumimoji="1">
                    <a:solidFill>
                      <a:schemeClr val="tx1"/>
                    </a:solidFill>
                    <a:latin typeface="Tahoma" panose="020B0604030504040204" pitchFamily="34" charset="0"/>
                    <a:ea typeface="ＭＳ Ｐゴシック" panose="020B0600070205080204" pitchFamily="50" charset="-128"/>
                  </a:defRPr>
                </a:lvl2pPr>
                <a:lvl3pPr marL="1143000" indent="-228600" eaLnBrk="0" hangingPunct="0">
                  <a:defRPr kumimoji="1">
                    <a:solidFill>
                      <a:schemeClr val="tx1"/>
                    </a:solidFill>
                    <a:latin typeface="Tahoma" panose="020B0604030504040204" pitchFamily="34" charset="0"/>
                    <a:ea typeface="ＭＳ Ｐゴシック" panose="020B0600070205080204" pitchFamily="50" charset="-128"/>
                  </a:defRPr>
                </a:lvl3pPr>
                <a:lvl4pPr marL="1600200" indent="-228600" eaLnBrk="0" hangingPunct="0">
                  <a:defRPr kumimoji="1">
                    <a:solidFill>
                      <a:schemeClr val="tx1"/>
                    </a:solidFill>
                    <a:latin typeface="Tahoma" panose="020B0604030504040204" pitchFamily="34" charset="0"/>
                    <a:ea typeface="ＭＳ Ｐゴシック" panose="020B0600070205080204" pitchFamily="50" charset="-128"/>
                  </a:defRPr>
                </a:lvl4pPr>
                <a:lvl5pPr marL="2057400" indent="-228600" eaLnBrk="0" hangingPunct="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mn-cs"/>
                  </a:rPr>
                  <a:t>H</a:t>
                </a:r>
              </a:p>
            </p:txBody>
          </p:sp>
        </p:grpSp>
        <p:grpSp>
          <p:nvGrpSpPr>
            <p:cNvPr id="35" name="Group 66"/>
            <p:cNvGrpSpPr>
              <a:grpSpLocks/>
            </p:cNvGrpSpPr>
            <p:nvPr/>
          </p:nvGrpSpPr>
          <p:grpSpPr bwMode="auto">
            <a:xfrm>
              <a:off x="7439025" y="4808545"/>
              <a:ext cx="431800" cy="352425"/>
              <a:chOff x="4686" y="3029"/>
              <a:chExt cx="272" cy="222"/>
            </a:xfrm>
          </p:grpSpPr>
          <p:sp>
            <p:nvSpPr>
              <p:cNvPr id="36" name="Rectangle 67"/>
              <p:cNvSpPr>
                <a:spLocks noChangeArrowheads="1"/>
              </p:cNvSpPr>
              <p:nvPr/>
            </p:nvSpPr>
            <p:spPr bwMode="auto">
              <a:xfrm>
                <a:off x="4694" y="3067"/>
                <a:ext cx="181" cy="182"/>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7" name="Text Box 68"/>
              <p:cNvSpPr txBox="1">
                <a:spLocks noChangeArrowheads="1"/>
              </p:cNvSpPr>
              <p:nvPr/>
            </p:nvSpPr>
            <p:spPr bwMode="auto">
              <a:xfrm>
                <a:off x="4686" y="3029"/>
                <a:ext cx="27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anose="020B0604030504040204" pitchFamily="34" charset="0"/>
                    <a:ea typeface="ＭＳ Ｐゴシック" panose="020B0600070205080204" pitchFamily="50" charset="-128"/>
                  </a:defRPr>
                </a:lvl1pPr>
                <a:lvl2pPr marL="742950" indent="-285750" eaLnBrk="0" hangingPunct="0">
                  <a:defRPr kumimoji="1">
                    <a:solidFill>
                      <a:schemeClr val="tx1"/>
                    </a:solidFill>
                    <a:latin typeface="Tahoma" panose="020B0604030504040204" pitchFamily="34" charset="0"/>
                    <a:ea typeface="ＭＳ Ｐゴシック" panose="020B0600070205080204" pitchFamily="50" charset="-128"/>
                  </a:defRPr>
                </a:lvl2pPr>
                <a:lvl3pPr marL="1143000" indent="-228600" eaLnBrk="0" hangingPunct="0">
                  <a:defRPr kumimoji="1">
                    <a:solidFill>
                      <a:schemeClr val="tx1"/>
                    </a:solidFill>
                    <a:latin typeface="Tahoma" panose="020B0604030504040204" pitchFamily="34" charset="0"/>
                    <a:ea typeface="ＭＳ Ｐゴシック" panose="020B0600070205080204" pitchFamily="50" charset="-128"/>
                  </a:defRPr>
                </a:lvl3pPr>
                <a:lvl4pPr marL="1600200" indent="-228600" eaLnBrk="0" hangingPunct="0">
                  <a:defRPr kumimoji="1">
                    <a:solidFill>
                      <a:schemeClr val="tx1"/>
                    </a:solidFill>
                    <a:latin typeface="Tahoma" panose="020B0604030504040204" pitchFamily="34" charset="0"/>
                    <a:ea typeface="ＭＳ Ｐゴシック" panose="020B0600070205080204" pitchFamily="50" charset="-128"/>
                  </a:defRPr>
                </a:lvl4pPr>
                <a:lvl5pPr marL="2057400" indent="-228600" eaLnBrk="0" hangingPunct="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mn-cs"/>
                  </a:rPr>
                  <a:t>I</a:t>
                </a:r>
              </a:p>
            </p:txBody>
          </p:sp>
        </p:grpSp>
        <p:grpSp>
          <p:nvGrpSpPr>
            <p:cNvPr id="38" name="Group 69"/>
            <p:cNvGrpSpPr>
              <a:grpSpLocks/>
            </p:cNvGrpSpPr>
            <p:nvPr/>
          </p:nvGrpSpPr>
          <p:grpSpPr bwMode="auto">
            <a:xfrm>
              <a:off x="8126413" y="4810125"/>
              <a:ext cx="431800" cy="366713"/>
              <a:chOff x="5119" y="3030"/>
              <a:chExt cx="272" cy="231"/>
            </a:xfrm>
          </p:grpSpPr>
          <p:sp>
            <p:nvSpPr>
              <p:cNvPr id="39" name="Rectangle 70"/>
              <p:cNvSpPr>
                <a:spLocks noChangeArrowheads="1"/>
              </p:cNvSpPr>
              <p:nvPr/>
            </p:nvSpPr>
            <p:spPr bwMode="auto">
              <a:xfrm>
                <a:off x="5148" y="3067"/>
                <a:ext cx="181" cy="182"/>
              </a:xfrm>
              <a:prstGeom prst="rect">
                <a:avLst/>
              </a:prstGeom>
              <a:solidFill>
                <a:schemeClr val="accent1"/>
              </a:soli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0" name="Text Box 71"/>
              <p:cNvSpPr txBox="1">
                <a:spLocks noChangeArrowheads="1"/>
              </p:cNvSpPr>
              <p:nvPr/>
            </p:nvSpPr>
            <p:spPr bwMode="auto">
              <a:xfrm>
                <a:off x="5119" y="3030"/>
                <a:ext cx="2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anose="020B0604030504040204" pitchFamily="34" charset="0"/>
                    <a:ea typeface="ＭＳ Ｐゴシック" panose="020B0600070205080204" pitchFamily="50" charset="-128"/>
                  </a:defRPr>
                </a:lvl1pPr>
                <a:lvl2pPr marL="742950" indent="-285750" eaLnBrk="0" hangingPunct="0">
                  <a:defRPr kumimoji="1">
                    <a:solidFill>
                      <a:schemeClr val="tx1"/>
                    </a:solidFill>
                    <a:latin typeface="Tahoma" panose="020B0604030504040204" pitchFamily="34" charset="0"/>
                    <a:ea typeface="ＭＳ Ｐゴシック" panose="020B0600070205080204" pitchFamily="50" charset="-128"/>
                  </a:defRPr>
                </a:lvl2pPr>
                <a:lvl3pPr marL="1143000" indent="-228600" eaLnBrk="0" hangingPunct="0">
                  <a:defRPr kumimoji="1">
                    <a:solidFill>
                      <a:schemeClr val="tx1"/>
                    </a:solidFill>
                    <a:latin typeface="Tahoma" panose="020B0604030504040204" pitchFamily="34" charset="0"/>
                    <a:ea typeface="ＭＳ Ｐゴシック" panose="020B0600070205080204" pitchFamily="50" charset="-128"/>
                  </a:defRPr>
                </a:lvl3pPr>
                <a:lvl4pPr marL="1600200" indent="-228600" eaLnBrk="0" hangingPunct="0">
                  <a:defRPr kumimoji="1">
                    <a:solidFill>
                      <a:schemeClr val="tx1"/>
                    </a:solidFill>
                    <a:latin typeface="Tahoma" panose="020B0604030504040204" pitchFamily="34" charset="0"/>
                    <a:ea typeface="ＭＳ Ｐゴシック" panose="020B0600070205080204" pitchFamily="50" charset="-128"/>
                  </a:defRPr>
                </a:lvl4pPr>
                <a:lvl5pPr marL="2057400" indent="-228600" eaLnBrk="0" hangingPunct="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G</a:t>
                </a:r>
              </a:p>
            </p:txBody>
          </p:sp>
        </p:grpSp>
        <p:sp>
          <p:nvSpPr>
            <p:cNvPr id="41" name="Line 72"/>
            <p:cNvSpPr>
              <a:spLocks noChangeShapeType="1"/>
            </p:cNvSpPr>
            <p:nvPr/>
          </p:nvSpPr>
          <p:spPr bwMode="auto">
            <a:xfrm flipH="1">
              <a:off x="5867400" y="2997200"/>
              <a:ext cx="865188"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2" name="Line 73"/>
            <p:cNvSpPr>
              <a:spLocks noChangeShapeType="1"/>
            </p:cNvSpPr>
            <p:nvPr/>
          </p:nvSpPr>
          <p:spPr bwMode="auto">
            <a:xfrm>
              <a:off x="6732588" y="2997200"/>
              <a:ext cx="86360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3" name="Line 74"/>
            <p:cNvSpPr>
              <a:spLocks noChangeShapeType="1"/>
            </p:cNvSpPr>
            <p:nvPr/>
          </p:nvSpPr>
          <p:spPr bwMode="auto">
            <a:xfrm flipH="1">
              <a:off x="5435600" y="3716338"/>
              <a:ext cx="431800"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Line 75"/>
            <p:cNvSpPr>
              <a:spLocks noChangeShapeType="1"/>
            </p:cNvSpPr>
            <p:nvPr/>
          </p:nvSpPr>
          <p:spPr bwMode="auto">
            <a:xfrm>
              <a:off x="5867400" y="3716338"/>
              <a:ext cx="360363"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5" name="Line 76"/>
            <p:cNvSpPr>
              <a:spLocks noChangeShapeType="1"/>
            </p:cNvSpPr>
            <p:nvPr/>
          </p:nvSpPr>
          <p:spPr bwMode="auto">
            <a:xfrm>
              <a:off x="7596188" y="3716338"/>
              <a:ext cx="0"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6" name="Line 77"/>
            <p:cNvSpPr>
              <a:spLocks noChangeShapeType="1"/>
            </p:cNvSpPr>
            <p:nvPr/>
          </p:nvSpPr>
          <p:spPr bwMode="auto">
            <a:xfrm>
              <a:off x="5435600" y="4437063"/>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7" name="Line 78"/>
            <p:cNvSpPr>
              <a:spLocks noChangeShapeType="1"/>
            </p:cNvSpPr>
            <p:nvPr/>
          </p:nvSpPr>
          <p:spPr bwMode="auto">
            <a:xfrm flipH="1">
              <a:off x="5003800" y="5157788"/>
              <a:ext cx="43180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8" name="Line 79"/>
            <p:cNvSpPr>
              <a:spLocks noChangeShapeType="1"/>
            </p:cNvSpPr>
            <p:nvPr/>
          </p:nvSpPr>
          <p:spPr bwMode="auto">
            <a:xfrm>
              <a:off x="5435600" y="5157788"/>
              <a:ext cx="433388"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9" name="Line 80"/>
            <p:cNvSpPr>
              <a:spLocks noChangeShapeType="1"/>
            </p:cNvSpPr>
            <p:nvPr/>
          </p:nvSpPr>
          <p:spPr bwMode="auto">
            <a:xfrm>
              <a:off x="7596188" y="4437063"/>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 name="Line 81"/>
            <p:cNvSpPr>
              <a:spLocks noChangeShapeType="1"/>
            </p:cNvSpPr>
            <p:nvPr/>
          </p:nvSpPr>
          <p:spPr bwMode="auto">
            <a:xfrm flipH="1">
              <a:off x="6877050" y="4437063"/>
              <a:ext cx="719138"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1" name="Line 82"/>
            <p:cNvSpPr>
              <a:spLocks noChangeShapeType="1"/>
            </p:cNvSpPr>
            <p:nvPr/>
          </p:nvSpPr>
          <p:spPr bwMode="auto">
            <a:xfrm>
              <a:off x="7596188" y="4437063"/>
              <a:ext cx="72072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2" name="Group 85"/>
            <p:cNvGrpSpPr>
              <a:grpSpLocks/>
            </p:cNvGrpSpPr>
            <p:nvPr/>
          </p:nvGrpSpPr>
          <p:grpSpPr bwMode="auto">
            <a:xfrm>
              <a:off x="6694488" y="5532438"/>
              <a:ext cx="431800" cy="366712"/>
              <a:chOff x="4348" y="3633"/>
              <a:chExt cx="272" cy="220"/>
            </a:xfrm>
          </p:grpSpPr>
          <p:sp>
            <p:nvSpPr>
              <p:cNvPr id="53" name="Rectangle 86"/>
              <p:cNvSpPr>
                <a:spLocks noChangeArrowheads="1"/>
              </p:cNvSpPr>
              <p:nvPr/>
            </p:nvSpPr>
            <p:spPr bwMode="auto">
              <a:xfrm>
                <a:off x="4377" y="3656"/>
                <a:ext cx="181" cy="182"/>
              </a:xfrm>
              <a:prstGeom prst="rect">
                <a:avLst/>
              </a:prstGeom>
              <a:solidFill>
                <a:schemeClr val="accent1"/>
              </a:soli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4" name="Text Box 87"/>
              <p:cNvSpPr txBox="1">
                <a:spLocks noChangeArrowheads="1"/>
              </p:cNvSpPr>
              <p:nvPr/>
            </p:nvSpPr>
            <p:spPr bwMode="auto">
              <a:xfrm>
                <a:off x="4348" y="3633"/>
                <a:ext cx="27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anose="020B0604030504040204" pitchFamily="34" charset="0"/>
                    <a:ea typeface="ＭＳ Ｐゴシック" panose="020B0600070205080204" pitchFamily="50" charset="-128"/>
                  </a:defRPr>
                </a:lvl1pPr>
                <a:lvl2pPr marL="742950" indent="-285750" eaLnBrk="0" hangingPunct="0">
                  <a:defRPr kumimoji="1">
                    <a:solidFill>
                      <a:schemeClr val="tx1"/>
                    </a:solidFill>
                    <a:latin typeface="Tahoma" panose="020B0604030504040204" pitchFamily="34" charset="0"/>
                    <a:ea typeface="ＭＳ Ｐゴシック" panose="020B0600070205080204" pitchFamily="50" charset="-128"/>
                  </a:defRPr>
                </a:lvl2pPr>
                <a:lvl3pPr marL="1143000" indent="-228600" eaLnBrk="0" hangingPunct="0">
                  <a:defRPr kumimoji="1">
                    <a:solidFill>
                      <a:schemeClr val="tx1"/>
                    </a:solidFill>
                    <a:latin typeface="Tahoma" panose="020B0604030504040204" pitchFamily="34" charset="0"/>
                    <a:ea typeface="ＭＳ Ｐゴシック" panose="020B0600070205080204" pitchFamily="50" charset="-128"/>
                  </a:defRPr>
                </a:lvl3pPr>
                <a:lvl4pPr marL="1600200" indent="-228600" eaLnBrk="0" hangingPunct="0">
                  <a:defRPr kumimoji="1">
                    <a:solidFill>
                      <a:schemeClr val="tx1"/>
                    </a:solidFill>
                    <a:latin typeface="Tahoma" panose="020B0604030504040204" pitchFamily="34" charset="0"/>
                    <a:ea typeface="ＭＳ Ｐゴシック" panose="020B0600070205080204" pitchFamily="50" charset="-128"/>
                  </a:defRPr>
                </a:lvl4pPr>
                <a:lvl5pPr marL="2057400" indent="-228600" eaLnBrk="0" hangingPunct="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G</a:t>
                </a:r>
              </a:p>
            </p:txBody>
          </p:sp>
        </p:grpSp>
        <p:sp>
          <p:nvSpPr>
            <p:cNvPr id="55" name="Line 88"/>
            <p:cNvSpPr>
              <a:spLocks noChangeShapeType="1"/>
            </p:cNvSpPr>
            <p:nvPr/>
          </p:nvSpPr>
          <p:spPr bwMode="auto">
            <a:xfrm>
              <a:off x="6873875" y="5159375"/>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57" name="コンテンツ プレースホルダー 2"/>
          <p:cNvSpPr txBox="1">
            <a:spLocks/>
          </p:cNvSpPr>
          <p:nvPr/>
        </p:nvSpPr>
        <p:spPr>
          <a:xfrm>
            <a:off x="5052652" y="641187"/>
            <a:ext cx="3443993" cy="404963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sng"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６つの経路（パス）</a:t>
            </a:r>
            <a:endParaRPr kumimoji="1" lang="en-US" altLang="ja-JP" sz="2800" b="0" i="0" u="sng"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A C E F</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A C E G</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A G</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B D H G</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B D I</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B D 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58" name="タイトル 1"/>
          <p:cNvSpPr>
            <a:spLocks noGrp="1"/>
          </p:cNvSpPr>
          <p:nvPr>
            <p:ph type="title"/>
          </p:nvPr>
        </p:nvSpPr>
        <p:spPr>
          <a:xfrm>
            <a:off x="321845" y="175028"/>
            <a:ext cx="8461208" cy="469865"/>
          </a:xfrm>
        </p:spPr>
        <p:txBody>
          <a:bodyPr>
            <a:normAutofit fontScale="90000"/>
          </a:bodyPr>
          <a:lstStyle/>
          <a:p>
            <a:r>
              <a:rPr kumimoji="1" lang="ja-JP" altLang="en-US" dirty="0"/>
              <a:t>木</a:t>
            </a:r>
          </a:p>
        </p:txBody>
      </p:sp>
      <p:sp>
        <p:nvSpPr>
          <p:cNvPr id="2" name="テキスト ボックス 1">
            <a:extLst>
              <a:ext uri="{FF2B5EF4-FFF2-40B4-BE49-F238E27FC236}">
                <a16:creationId xmlns:a16="http://schemas.microsoft.com/office/drawing/2014/main" id="{7F89C4B7-460E-68E0-EB66-212EB982EB3D}"/>
              </a:ext>
            </a:extLst>
          </p:cNvPr>
          <p:cNvSpPr txBox="1"/>
          <p:nvPr/>
        </p:nvSpPr>
        <p:spPr>
          <a:xfrm>
            <a:off x="1039648" y="4321491"/>
            <a:ext cx="877163" cy="369332"/>
          </a:xfrm>
          <a:prstGeom prst="rect">
            <a:avLst/>
          </a:prstGeom>
          <a:noFill/>
        </p:spPr>
        <p:txBody>
          <a:bodyPr wrap="none" rtlCol="0">
            <a:spAutoFit/>
          </a:bodyPr>
          <a:lstStyle/>
          <a:p>
            <a:r>
              <a:rPr kumimoji="1" lang="ja-JP" altLang="en-US" dirty="0"/>
              <a:t>ゴール</a:t>
            </a:r>
          </a:p>
        </p:txBody>
      </p:sp>
      <p:sp>
        <p:nvSpPr>
          <p:cNvPr id="3" name="テキスト ボックス 2">
            <a:extLst>
              <a:ext uri="{FF2B5EF4-FFF2-40B4-BE49-F238E27FC236}">
                <a16:creationId xmlns:a16="http://schemas.microsoft.com/office/drawing/2014/main" id="{B2F4F2F6-0E5F-9E80-EEED-80A3A96D8DE5}"/>
              </a:ext>
            </a:extLst>
          </p:cNvPr>
          <p:cNvSpPr txBox="1"/>
          <p:nvPr/>
        </p:nvSpPr>
        <p:spPr>
          <a:xfrm>
            <a:off x="1335722" y="2744238"/>
            <a:ext cx="877163" cy="369332"/>
          </a:xfrm>
          <a:prstGeom prst="rect">
            <a:avLst/>
          </a:prstGeom>
          <a:noFill/>
        </p:spPr>
        <p:txBody>
          <a:bodyPr wrap="none" rtlCol="0">
            <a:spAutoFit/>
          </a:bodyPr>
          <a:lstStyle/>
          <a:p>
            <a:r>
              <a:rPr kumimoji="1" lang="ja-JP" altLang="en-US" dirty="0"/>
              <a:t>ゴール</a:t>
            </a:r>
          </a:p>
        </p:txBody>
      </p:sp>
      <p:sp>
        <p:nvSpPr>
          <p:cNvPr id="59" name="テキスト ボックス 58">
            <a:extLst>
              <a:ext uri="{FF2B5EF4-FFF2-40B4-BE49-F238E27FC236}">
                <a16:creationId xmlns:a16="http://schemas.microsoft.com/office/drawing/2014/main" id="{E099C340-4DAC-C8CD-5CA3-EF8D71F3C9E4}"/>
              </a:ext>
            </a:extLst>
          </p:cNvPr>
          <p:cNvSpPr txBox="1"/>
          <p:nvPr/>
        </p:nvSpPr>
        <p:spPr>
          <a:xfrm>
            <a:off x="2067573" y="4221107"/>
            <a:ext cx="877163" cy="369332"/>
          </a:xfrm>
          <a:prstGeom prst="rect">
            <a:avLst/>
          </a:prstGeom>
          <a:noFill/>
        </p:spPr>
        <p:txBody>
          <a:bodyPr wrap="none" rtlCol="0">
            <a:spAutoFit/>
          </a:bodyPr>
          <a:lstStyle/>
          <a:p>
            <a:r>
              <a:rPr kumimoji="1" lang="ja-JP" altLang="en-US" dirty="0"/>
              <a:t>ゴール</a:t>
            </a:r>
          </a:p>
        </p:txBody>
      </p:sp>
      <p:sp>
        <p:nvSpPr>
          <p:cNvPr id="60" name="テキスト ボックス 59">
            <a:extLst>
              <a:ext uri="{FF2B5EF4-FFF2-40B4-BE49-F238E27FC236}">
                <a16:creationId xmlns:a16="http://schemas.microsoft.com/office/drawing/2014/main" id="{DBD7374E-9DA9-AB86-A677-9E101CBC2729}"/>
              </a:ext>
            </a:extLst>
          </p:cNvPr>
          <p:cNvSpPr txBox="1"/>
          <p:nvPr/>
        </p:nvSpPr>
        <p:spPr>
          <a:xfrm>
            <a:off x="3698961" y="3435344"/>
            <a:ext cx="877163" cy="369332"/>
          </a:xfrm>
          <a:prstGeom prst="rect">
            <a:avLst/>
          </a:prstGeom>
          <a:noFill/>
        </p:spPr>
        <p:txBody>
          <a:bodyPr wrap="none" rtlCol="0">
            <a:spAutoFit/>
          </a:bodyPr>
          <a:lstStyle/>
          <a:p>
            <a:r>
              <a:rPr kumimoji="1" lang="ja-JP" altLang="en-US" dirty="0"/>
              <a:t>ゴール</a:t>
            </a:r>
          </a:p>
        </p:txBody>
      </p:sp>
      <p:sp>
        <p:nvSpPr>
          <p:cNvPr id="61" name="テキスト ボックス 60">
            <a:extLst>
              <a:ext uri="{FF2B5EF4-FFF2-40B4-BE49-F238E27FC236}">
                <a16:creationId xmlns:a16="http://schemas.microsoft.com/office/drawing/2014/main" id="{08D4D5CE-BD0E-BE2E-EF9E-8745EC1BE722}"/>
              </a:ext>
            </a:extLst>
          </p:cNvPr>
          <p:cNvSpPr txBox="1"/>
          <p:nvPr/>
        </p:nvSpPr>
        <p:spPr>
          <a:xfrm>
            <a:off x="1942108" y="1279662"/>
            <a:ext cx="1107996" cy="369332"/>
          </a:xfrm>
          <a:prstGeom prst="rect">
            <a:avLst/>
          </a:prstGeom>
          <a:noFill/>
        </p:spPr>
        <p:txBody>
          <a:bodyPr wrap="none" rtlCol="0">
            <a:spAutoFit/>
          </a:bodyPr>
          <a:lstStyle/>
          <a:p>
            <a:r>
              <a:rPr kumimoji="1" lang="ja-JP" altLang="en-US" dirty="0"/>
              <a:t>スタート</a:t>
            </a:r>
          </a:p>
        </p:txBody>
      </p:sp>
    </p:spTree>
    <p:extLst>
      <p:ext uri="{BB962C8B-B14F-4D97-AF65-F5344CB8AC3E}">
        <p14:creationId xmlns:p14="http://schemas.microsoft.com/office/powerpoint/2010/main" val="845026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7" name="コンテンツ プレースホルダー 2"/>
          <p:cNvSpPr txBox="1">
            <a:spLocks/>
          </p:cNvSpPr>
          <p:nvPr/>
        </p:nvSpPr>
        <p:spPr>
          <a:xfrm>
            <a:off x="2850003" y="716107"/>
            <a:ext cx="3443993" cy="404963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u="sng" dirty="0">
                <a:solidFill>
                  <a:prstClr val="black"/>
                </a:solidFill>
              </a:rPr>
              <a:t>６つの経路（パス）</a:t>
            </a:r>
            <a:endParaRPr lang="en-US" altLang="ja-JP" u="sng" dirty="0">
              <a:solidFill>
                <a:prstClr val="black"/>
              </a:solidFill>
            </a:endParaRP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A C E F</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A C E G</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A G</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B D H G</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B D I</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B D 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64" name="コンテンツ プレースホルダー 2"/>
          <p:cNvSpPr txBox="1">
            <a:spLocks/>
          </p:cNvSpPr>
          <p:nvPr/>
        </p:nvSpPr>
        <p:spPr>
          <a:xfrm>
            <a:off x="168176" y="4765743"/>
            <a:ext cx="3422087" cy="1093340"/>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総当たり</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では，</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すべてのパスを試す</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58" name="タイトル 1"/>
          <p:cNvSpPr>
            <a:spLocks noGrp="1"/>
          </p:cNvSpPr>
          <p:nvPr>
            <p:ph type="title"/>
          </p:nvPr>
        </p:nvSpPr>
        <p:spPr>
          <a:xfrm>
            <a:off x="321845" y="175028"/>
            <a:ext cx="8461208" cy="469865"/>
          </a:xfrm>
        </p:spPr>
        <p:txBody>
          <a:bodyPr>
            <a:normAutofit fontScale="90000"/>
          </a:bodyPr>
          <a:lstStyle/>
          <a:p>
            <a:r>
              <a:rPr kumimoji="1" lang="ja-JP" altLang="en-US" dirty="0"/>
              <a:t>探索：総当たりと単純な探索の比較</a:t>
            </a:r>
          </a:p>
        </p:txBody>
      </p:sp>
      <p:sp>
        <p:nvSpPr>
          <p:cNvPr id="59" name="コンテンツ プレースホルダー 2">
            <a:extLst>
              <a:ext uri="{FF2B5EF4-FFF2-40B4-BE49-F238E27FC236}">
                <a16:creationId xmlns:a16="http://schemas.microsoft.com/office/drawing/2014/main" id="{77D02D3E-3BD6-4F07-894C-AA2531581AD6}"/>
              </a:ext>
            </a:extLst>
          </p:cNvPr>
          <p:cNvSpPr txBox="1">
            <a:spLocks/>
          </p:cNvSpPr>
          <p:nvPr/>
        </p:nvSpPr>
        <p:spPr>
          <a:xfrm>
            <a:off x="4281937" y="4765743"/>
            <a:ext cx="4501116" cy="1686992"/>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単純な探索</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では、</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「正解 </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G </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に至るパス」を１つでも見つけた時点で探索を終了</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2" name="矢印: 下 1">
            <a:extLst>
              <a:ext uri="{FF2B5EF4-FFF2-40B4-BE49-F238E27FC236}">
                <a16:creationId xmlns:a16="http://schemas.microsoft.com/office/drawing/2014/main" id="{CABFEAEC-FADF-670B-9292-CF45B2475AF5}"/>
              </a:ext>
            </a:extLst>
          </p:cNvPr>
          <p:cNvSpPr/>
          <p:nvPr/>
        </p:nvSpPr>
        <p:spPr>
          <a:xfrm>
            <a:off x="1703672" y="1318661"/>
            <a:ext cx="673768" cy="30800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矢印: 下 2">
            <a:extLst>
              <a:ext uri="{FF2B5EF4-FFF2-40B4-BE49-F238E27FC236}">
                <a16:creationId xmlns:a16="http://schemas.microsoft.com/office/drawing/2014/main" id="{2D3B020E-9E2A-1660-2500-919E8E724FAD}"/>
              </a:ext>
            </a:extLst>
          </p:cNvPr>
          <p:cNvSpPr/>
          <p:nvPr/>
        </p:nvSpPr>
        <p:spPr>
          <a:xfrm>
            <a:off x="5620228" y="1318661"/>
            <a:ext cx="673768" cy="67376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1" name="直線コネクタ 60">
            <a:extLst>
              <a:ext uri="{FF2B5EF4-FFF2-40B4-BE49-F238E27FC236}">
                <a16:creationId xmlns:a16="http://schemas.microsoft.com/office/drawing/2014/main" id="{08DFDD46-EC99-8E9E-494A-62185C93190D}"/>
              </a:ext>
            </a:extLst>
          </p:cNvPr>
          <p:cNvCxnSpPr/>
          <p:nvPr/>
        </p:nvCxnSpPr>
        <p:spPr>
          <a:xfrm>
            <a:off x="5322771" y="2079057"/>
            <a:ext cx="14437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FA01DFD3-7A85-FDCC-B47F-15ED89B1AD89}"/>
              </a:ext>
            </a:extLst>
          </p:cNvPr>
          <p:cNvSpPr txBox="1"/>
          <p:nvPr/>
        </p:nvSpPr>
        <p:spPr>
          <a:xfrm>
            <a:off x="6885071" y="1861424"/>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終了</a:t>
            </a:r>
          </a:p>
        </p:txBody>
      </p:sp>
    </p:spTree>
    <p:extLst>
      <p:ext uri="{BB962C8B-B14F-4D97-AF65-F5344CB8AC3E}">
        <p14:creationId xmlns:p14="http://schemas.microsoft.com/office/powerpoint/2010/main" val="1629700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3178" y="675219"/>
            <a:ext cx="7594035" cy="1057715"/>
          </a:xfrm>
        </p:spPr>
        <p:txBody>
          <a:bodyPr>
            <a:normAutofit/>
          </a:bodyPr>
          <a:lstStyle/>
          <a:p>
            <a:pPr marL="0" indent="0">
              <a:buNone/>
            </a:pPr>
            <a:r>
              <a:rPr kumimoji="1" lang="ja-JP" altLang="en-US" b="1" dirty="0">
                <a:solidFill>
                  <a:srgbClr val="C00000"/>
                </a:solidFill>
              </a:rPr>
              <a:t>「単純な探索」</a:t>
            </a:r>
            <a:r>
              <a:rPr kumimoji="1" lang="ja-JP" altLang="en-US" dirty="0"/>
              <a:t>では，</a:t>
            </a:r>
            <a:r>
              <a:rPr kumimoji="1" lang="ja-JP" altLang="en-US" b="1" dirty="0">
                <a:solidFill>
                  <a:srgbClr val="C00000"/>
                </a:solidFill>
              </a:rPr>
              <a:t>終点状態</a:t>
            </a:r>
            <a:r>
              <a:rPr kumimoji="1" lang="ja-JP" altLang="en-US" dirty="0"/>
              <a:t>を指定して，</a:t>
            </a:r>
            <a:r>
              <a:rPr kumimoji="1" lang="ja-JP" altLang="en-US" b="1" dirty="0">
                <a:solidFill>
                  <a:srgbClr val="C00000"/>
                </a:solidFill>
              </a:rPr>
              <a:t>パス</a:t>
            </a:r>
            <a:r>
              <a:rPr kumimoji="1" lang="ja-JP" altLang="en-US" dirty="0"/>
              <a:t>を</a:t>
            </a:r>
            <a:r>
              <a:rPr lang="ja-JP" altLang="en-US" dirty="0"/>
              <a:t>探索している</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9" name="コンテンツ プレースホルダー 2"/>
          <p:cNvSpPr txBox="1">
            <a:spLocks/>
          </p:cNvSpPr>
          <p:nvPr/>
        </p:nvSpPr>
        <p:spPr>
          <a:xfrm>
            <a:off x="4572000" y="1469827"/>
            <a:ext cx="2621719" cy="526214"/>
          </a:xfrm>
          <a:prstGeom prst="rect">
            <a:avLst/>
          </a:prstGeom>
          <a:solidFill>
            <a:schemeClr val="accent1">
              <a:lumMod val="20000"/>
              <a:lumOff val="80000"/>
            </a:schemeClr>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終点状態：</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G</a:t>
            </a:r>
            <a:endPar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64" name="タイトル 1"/>
          <p:cNvSpPr>
            <a:spLocks noGrp="1"/>
          </p:cNvSpPr>
          <p:nvPr>
            <p:ph type="title"/>
          </p:nvPr>
        </p:nvSpPr>
        <p:spPr>
          <a:xfrm>
            <a:off x="321845" y="175028"/>
            <a:ext cx="8461208" cy="469865"/>
          </a:xfrm>
        </p:spPr>
        <p:txBody>
          <a:bodyPr>
            <a:normAutofit fontScale="90000"/>
          </a:bodyPr>
          <a:lstStyle/>
          <a:p>
            <a:r>
              <a:rPr lang="ja-JP" altLang="en-US" dirty="0"/>
              <a:t>探索：総当たりと単純な探索の比較</a:t>
            </a:r>
            <a:endParaRPr kumimoji="1" lang="ja-JP" altLang="en-US" dirty="0"/>
          </a:p>
        </p:txBody>
      </p:sp>
      <p:sp>
        <p:nvSpPr>
          <p:cNvPr id="2" name="コンテンツ プレースホルダー 2">
            <a:extLst>
              <a:ext uri="{FF2B5EF4-FFF2-40B4-BE49-F238E27FC236}">
                <a16:creationId xmlns:a16="http://schemas.microsoft.com/office/drawing/2014/main" id="{08D8F03E-9E73-2D08-CE37-62B482471EB1}"/>
              </a:ext>
            </a:extLst>
          </p:cNvPr>
          <p:cNvSpPr txBox="1">
            <a:spLocks/>
          </p:cNvSpPr>
          <p:nvPr/>
        </p:nvSpPr>
        <p:spPr>
          <a:xfrm>
            <a:off x="2850003" y="2208023"/>
            <a:ext cx="3443993" cy="404963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パスは６つ</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A C E F</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A C E </a:t>
            </a:r>
            <a:r>
              <a:rPr kumimoji="1" lang="en-US" altLang="ja-JP"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G</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A </a:t>
            </a:r>
            <a:r>
              <a:rPr kumimoji="1" lang="en-US" altLang="ja-JP"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G</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B D H </a:t>
            </a:r>
            <a:r>
              <a:rPr kumimoji="1" lang="en-US" altLang="ja-JP"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G</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B D I</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 B D </a:t>
            </a:r>
            <a:r>
              <a:rPr kumimoji="1" lang="en-US" altLang="ja-JP"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57" name="コンテンツ プレースホルダー 2">
            <a:extLst>
              <a:ext uri="{FF2B5EF4-FFF2-40B4-BE49-F238E27FC236}">
                <a16:creationId xmlns:a16="http://schemas.microsoft.com/office/drawing/2014/main" id="{96C4CCBE-E3BC-5664-9999-717FB43A2656}"/>
              </a:ext>
            </a:extLst>
          </p:cNvPr>
          <p:cNvSpPr txBox="1">
            <a:spLocks/>
          </p:cNvSpPr>
          <p:nvPr/>
        </p:nvSpPr>
        <p:spPr>
          <a:xfrm>
            <a:off x="168177" y="6257659"/>
            <a:ext cx="2449896" cy="463817"/>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総当たり</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61" name="コンテンツ プレースホルダー 2">
            <a:extLst>
              <a:ext uri="{FF2B5EF4-FFF2-40B4-BE49-F238E27FC236}">
                <a16:creationId xmlns:a16="http://schemas.microsoft.com/office/drawing/2014/main" id="{CD8CC080-8754-7AF8-44B9-5DE83ED3E821}"/>
              </a:ext>
            </a:extLst>
          </p:cNvPr>
          <p:cNvSpPr txBox="1">
            <a:spLocks/>
          </p:cNvSpPr>
          <p:nvPr/>
        </p:nvSpPr>
        <p:spPr>
          <a:xfrm>
            <a:off x="5467539" y="6256986"/>
            <a:ext cx="2243989" cy="425309"/>
          </a:xfrm>
          <a:prstGeom prst="rect">
            <a:avLst/>
          </a:prstGeom>
          <a:ln>
            <a:solidFill>
              <a:schemeClr val="accent1"/>
            </a:solidFill>
          </a:ln>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単純な探索</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62" name="矢印: 下 61">
            <a:extLst>
              <a:ext uri="{FF2B5EF4-FFF2-40B4-BE49-F238E27FC236}">
                <a16:creationId xmlns:a16="http://schemas.microsoft.com/office/drawing/2014/main" id="{B04DB613-8EC3-714D-B921-0884DE89ADE2}"/>
              </a:ext>
            </a:extLst>
          </p:cNvPr>
          <p:cNvSpPr/>
          <p:nvPr/>
        </p:nvSpPr>
        <p:spPr>
          <a:xfrm>
            <a:off x="1703672" y="2810577"/>
            <a:ext cx="673768" cy="30800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3" name="矢印: 下 62">
            <a:extLst>
              <a:ext uri="{FF2B5EF4-FFF2-40B4-BE49-F238E27FC236}">
                <a16:creationId xmlns:a16="http://schemas.microsoft.com/office/drawing/2014/main" id="{E346F449-97AF-C29F-A161-443EF9D5E9F0}"/>
              </a:ext>
            </a:extLst>
          </p:cNvPr>
          <p:cNvSpPr/>
          <p:nvPr/>
        </p:nvSpPr>
        <p:spPr>
          <a:xfrm>
            <a:off x="5620228" y="2810577"/>
            <a:ext cx="673768" cy="67376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5" name="直線コネクタ 64">
            <a:extLst>
              <a:ext uri="{FF2B5EF4-FFF2-40B4-BE49-F238E27FC236}">
                <a16:creationId xmlns:a16="http://schemas.microsoft.com/office/drawing/2014/main" id="{1152B6C6-F274-9424-9B2B-6C0B8C5AAE1C}"/>
              </a:ext>
            </a:extLst>
          </p:cNvPr>
          <p:cNvCxnSpPr/>
          <p:nvPr/>
        </p:nvCxnSpPr>
        <p:spPr>
          <a:xfrm>
            <a:off x="5322771" y="3570973"/>
            <a:ext cx="14437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3C332064-27A6-4D14-DAE9-FC29CEBC1511}"/>
              </a:ext>
            </a:extLst>
          </p:cNvPr>
          <p:cNvSpPr txBox="1"/>
          <p:nvPr/>
        </p:nvSpPr>
        <p:spPr>
          <a:xfrm>
            <a:off x="6885071" y="3353340"/>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終了</a:t>
            </a:r>
          </a:p>
        </p:txBody>
      </p:sp>
    </p:spTree>
    <p:extLst>
      <p:ext uri="{BB962C8B-B14F-4D97-AF65-F5344CB8AC3E}">
        <p14:creationId xmlns:p14="http://schemas.microsoft.com/office/powerpoint/2010/main" val="3810724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3A5A49-5FFC-F9A7-EF06-A0FC093988EC}"/>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920378C-E06C-C8A4-D28C-E18E784E8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5E01E19-9D84-A46C-2980-61618A571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DC9DB49B-C780-D350-FD79-95FEAAB4604F}"/>
              </a:ext>
            </a:extLst>
          </p:cNvPr>
          <p:cNvSpPr>
            <a:spLocks noGrp="1"/>
          </p:cNvSpPr>
          <p:nvPr>
            <p:ph type="ctrTitle"/>
          </p:nvPr>
        </p:nvSpPr>
        <p:spPr>
          <a:xfrm>
            <a:off x="1190171" y="1741337"/>
            <a:ext cx="6611258" cy="2387918"/>
          </a:xfrm>
        </p:spPr>
        <p:txBody>
          <a:bodyPr anchor="b">
            <a:normAutofit/>
          </a:bodyPr>
          <a:lstStyle/>
          <a:p>
            <a:r>
              <a:rPr lang="en-US" altLang="ja-JP" sz="3600" dirty="0">
                <a:solidFill>
                  <a:schemeClr val="tx2"/>
                </a:solidFill>
              </a:rPr>
              <a:t>10-5. </a:t>
            </a:r>
            <a:r>
              <a:rPr lang="ja-JP" altLang="en-US" sz="3600" dirty="0">
                <a:solidFill>
                  <a:schemeClr val="tx2"/>
                </a:solidFill>
              </a:rPr>
              <a:t>発見的探索 </a:t>
            </a:r>
            <a:r>
              <a:rPr lang="en-US" altLang="ja-JP" sz="3600" dirty="0">
                <a:solidFill>
                  <a:schemeClr val="tx2"/>
                </a:solidFill>
              </a:rPr>
              <a:t>A*</a:t>
            </a:r>
            <a:r>
              <a:rPr lang="ja-JP" altLang="en-US" sz="3600" dirty="0">
                <a:solidFill>
                  <a:schemeClr val="tx2"/>
                </a:solidFill>
              </a:rPr>
              <a:t>法</a:t>
            </a:r>
          </a:p>
        </p:txBody>
      </p:sp>
      <p:sp>
        <p:nvSpPr>
          <p:cNvPr id="3" name="字幕 2">
            <a:extLst>
              <a:ext uri="{FF2B5EF4-FFF2-40B4-BE49-F238E27FC236}">
                <a16:creationId xmlns:a16="http://schemas.microsoft.com/office/drawing/2014/main" id="{41C2C856-BB0F-A500-4554-3D9733267EE2}"/>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83D5CBA0-F70B-6A28-6DDC-F4309B68C9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DF5DF8B5-463F-75E6-8B98-01565B2F0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05A44A5-FE71-F166-CF4F-E03780A20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E003917-4768-A31D-82AD-E53E2BC82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64A6A4A5-68FD-C857-5B63-030A896213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422EE7CB-2DA5-F572-4C66-85444F403185}"/>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14</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09210085-E856-4D34-7892-1EF99CBF88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6315ED63-9B81-5490-E537-329C2CEC6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6F2A3527-01D7-95FC-F1BF-5FCB775551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BDEC3908-5B16-484C-5BE7-CED0303A5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61E61C35-FD81-C7C3-575E-923946736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2946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729638-244A-B52E-8664-D4AA9692F38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CD7C8677-EF30-7066-4A21-ED6A00DC991A}"/>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7A6DA53-8026-023A-ADC4-2F12C0E57C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descr="ダイアグラム&#10;&#10;AI 生成コンテンツは誤りを含む可能性があります。">
            <a:extLst>
              <a:ext uri="{FF2B5EF4-FFF2-40B4-BE49-F238E27FC236}">
                <a16:creationId xmlns:a16="http://schemas.microsoft.com/office/drawing/2014/main" id="{3FEAB8AF-12AE-2EFE-A1B0-045F1725D57E}"/>
              </a:ext>
            </a:extLst>
          </p:cNvPr>
          <p:cNvPicPr>
            <a:picLocks noChangeAspect="1"/>
          </p:cNvPicPr>
          <p:nvPr/>
        </p:nvPicPr>
        <p:blipFill>
          <a:blip r:embed="rId2"/>
          <a:stretch>
            <a:fillRect/>
          </a:stretch>
        </p:blipFill>
        <p:spPr>
          <a:xfrm>
            <a:off x="87669" y="817821"/>
            <a:ext cx="9144000" cy="5193926"/>
          </a:xfrm>
          <a:prstGeom prst="rect">
            <a:avLst/>
          </a:prstGeom>
        </p:spPr>
      </p:pic>
    </p:spTree>
    <p:extLst>
      <p:ext uri="{BB962C8B-B14F-4D97-AF65-F5344CB8AC3E}">
        <p14:creationId xmlns:p14="http://schemas.microsoft.com/office/powerpoint/2010/main" val="2748400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F949E4-F290-E895-3370-113798D354ED}"/>
              </a:ext>
            </a:extLst>
          </p:cNvPr>
          <p:cNvSpPr>
            <a:spLocks noGrp="1"/>
          </p:cNvSpPr>
          <p:nvPr>
            <p:ph type="title"/>
          </p:nvPr>
        </p:nvSpPr>
        <p:spPr/>
        <p:txBody>
          <a:bodyPr>
            <a:normAutofit fontScale="90000"/>
          </a:bodyPr>
          <a:lstStyle/>
          <a:p>
            <a:r>
              <a:rPr lang="en-US" altLang="ja-JP" dirty="0"/>
              <a:t>A* </a:t>
            </a:r>
            <a:r>
              <a:rPr lang="ja-JP" altLang="en-US" dirty="0"/>
              <a:t>法（エイ・スター法）</a:t>
            </a:r>
            <a:endParaRPr kumimoji="1" lang="ja-JP" altLang="en-US" dirty="0"/>
          </a:p>
        </p:txBody>
      </p:sp>
      <p:sp>
        <p:nvSpPr>
          <p:cNvPr id="4" name="スライド番号プレースホルダー 3">
            <a:extLst>
              <a:ext uri="{FF2B5EF4-FFF2-40B4-BE49-F238E27FC236}">
                <a16:creationId xmlns:a16="http://schemas.microsoft.com/office/drawing/2014/main" id="{108ABBC9-DF12-C4DC-3C20-E365943A7A7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FC7BDF6C-DD72-9543-914B-9129957723C9}"/>
              </a:ext>
            </a:extLst>
          </p:cNvPr>
          <p:cNvSpPr>
            <a:spLocks noGrp="1"/>
          </p:cNvSpPr>
          <p:nvPr>
            <p:ph idx="1"/>
          </p:nvPr>
        </p:nvSpPr>
        <p:spPr/>
        <p:txBody>
          <a:bodyPr/>
          <a:lstStyle/>
          <a:p>
            <a:endParaRPr lang="ja-JP" altLang="en-US"/>
          </a:p>
        </p:txBody>
      </p:sp>
      <p:pic>
        <p:nvPicPr>
          <p:cNvPr id="8" name="図 7" descr="タイムライン&#10;&#10;AI 生成コンテンツは誤りを含む可能性があります。">
            <a:extLst>
              <a:ext uri="{FF2B5EF4-FFF2-40B4-BE49-F238E27FC236}">
                <a16:creationId xmlns:a16="http://schemas.microsoft.com/office/drawing/2014/main" id="{C5AE00E1-2F61-AB27-DD2B-24F568FEEEA3}"/>
              </a:ext>
            </a:extLst>
          </p:cNvPr>
          <p:cNvPicPr>
            <a:picLocks noChangeAspect="1"/>
          </p:cNvPicPr>
          <p:nvPr/>
        </p:nvPicPr>
        <p:blipFill>
          <a:blip r:embed="rId2"/>
          <a:stretch>
            <a:fillRect/>
          </a:stretch>
        </p:blipFill>
        <p:spPr>
          <a:xfrm>
            <a:off x="0" y="889922"/>
            <a:ext cx="9144000" cy="5078156"/>
          </a:xfrm>
          <a:prstGeom prst="rect">
            <a:avLst/>
          </a:prstGeom>
        </p:spPr>
      </p:pic>
    </p:spTree>
    <p:extLst>
      <p:ext uri="{BB962C8B-B14F-4D97-AF65-F5344CB8AC3E}">
        <p14:creationId xmlns:p14="http://schemas.microsoft.com/office/powerpoint/2010/main" val="2096544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A5D1C-F52B-6276-EE66-D02CE30F4C6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B35FB1D-224C-3F91-410E-819E27DF8809}"/>
              </a:ext>
            </a:extLst>
          </p:cNvPr>
          <p:cNvSpPr>
            <a:spLocks noGrp="1"/>
          </p:cNvSpPr>
          <p:nvPr>
            <p:ph type="title"/>
          </p:nvPr>
        </p:nvSpPr>
        <p:spPr/>
        <p:txBody>
          <a:bodyPr>
            <a:normAutofit fontScale="90000"/>
          </a:bodyPr>
          <a:lstStyle/>
          <a:p>
            <a:r>
              <a:rPr lang="en-US" altLang="ja-JP" dirty="0"/>
              <a:t>A* </a:t>
            </a:r>
            <a:r>
              <a:rPr lang="ja-JP" altLang="en-US" dirty="0"/>
              <a:t>法（エイ・スター法）と総当たりの比較</a:t>
            </a:r>
            <a:endParaRPr kumimoji="1" lang="ja-JP" altLang="en-US" dirty="0"/>
          </a:p>
        </p:txBody>
      </p:sp>
      <p:sp>
        <p:nvSpPr>
          <p:cNvPr id="4" name="スライド番号プレースホルダー 3">
            <a:extLst>
              <a:ext uri="{FF2B5EF4-FFF2-40B4-BE49-F238E27FC236}">
                <a16:creationId xmlns:a16="http://schemas.microsoft.com/office/drawing/2014/main" id="{F907AA6C-D951-A73C-1BDD-17BA577312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696C687D-05A3-39EF-DD4E-2494A1614C02}"/>
              </a:ext>
            </a:extLst>
          </p:cNvPr>
          <p:cNvSpPr>
            <a:spLocks noGrp="1"/>
          </p:cNvSpPr>
          <p:nvPr>
            <p:ph idx="1"/>
          </p:nvPr>
        </p:nvSpPr>
        <p:spPr/>
        <p:txBody>
          <a:bodyPr/>
          <a:lstStyle/>
          <a:p>
            <a:endParaRPr lang="ja-JP" altLang="en-US"/>
          </a:p>
        </p:txBody>
      </p:sp>
      <p:pic>
        <p:nvPicPr>
          <p:cNvPr id="9" name="図 8" descr="ダイアグラム&#10;&#10;AI 生成コンテンツは誤りを含む可能性があります。">
            <a:extLst>
              <a:ext uri="{FF2B5EF4-FFF2-40B4-BE49-F238E27FC236}">
                <a16:creationId xmlns:a16="http://schemas.microsoft.com/office/drawing/2014/main" id="{7A330F22-B415-EDEB-EE9F-83D5A7F52BED}"/>
              </a:ext>
            </a:extLst>
          </p:cNvPr>
          <p:cNvPicPr>
            <a:picLocks noChangeAspect="1"/>
          </p:cNvPicPr>
          <p:nvPr/>
        </p:nvPicPr>
        <p:blipFill>
          <a:blip r:embed="rId2"/>
          <a:stretch>
            <a:fillRect/>
          </a:stretch>
        </p:blipFill>
        <p:spPr>
          <a:xfrm>
            <a:off x="-19551" y="821825"/>
            <a:ext cx="9144000" cy="4555314"/>
          </a:xfrm>
          <a:prstGeom prst="rect">
            <a:avLst/>
          </a:prstGeom>
        </p:spPr>
      </p:pic>
    </p:spTree>
    <p:extLst>
      <p:ext uri="{BB962C8B-B14F-4D97-AF65-F5344CB8AC3E}">
        <p14:creationId xmlns:p14="http://schemas.microsoft.com/office/powerpoint/2010/main" val="1940884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D6EE4-940C-ACBF-BFAE-D63E9C67B9F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EC0D3A8-7579-CEF3-C3E8-D932FC45AF73}"/>
              </a:ext>
            </a:extLst>
          </p:cNvPr>
          <p:cNvSpPr>
            <a:spLocks noGrp="1"/>
          </p:cNvSpPr>
          <p:nvPr>
            <p:ph type="title"/>
          </p:nvPr>
        </p:nvSpPr>
        <p:spPr/>
        <p:txBody>
          <a:bodyPr>
            <a:normAutofit fontScale="90000"/>
          </a:bodyPr>
          <a:lstStyle/>
          <a:p>
            <a:r>
              <a:rPr lang="en-US" altLang="ja-JP" dirty="0"/>
              <a:t>A* </a:t>
            </a:r>
            <a:r>
              <a:rPr lang="ja-JP" altLang="en-US" dirty="0"/>
              <a:t>法（エイ・スター法）と総当たりの比較</a:t>
            </a:r>
            <a:endParaRPr kumimoji="1" lang="ja-JP" altLang="en-US" dirty="0"/>
          </a:p>
        </p:txBody>
      </p:sp>
      <p:sp>
        <p:nvSpPr>
          <p:cNvPr id="4" name="スライド番号プレースホルダー 3">
            <a:extLst>
              <a:ext uri="{FF2B5EF4-FFF2-40B4-BE49-F238E27FC236}">
                <a16:creationId xmlns:a16="http://schemas.microsoft.com/office/drawing/2014/main" id="{F9EEF3EF-9AD9-3CB8-9592-71F52F95044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FCB77BD8-7BCD-BE8D-8F91-B9769B88DDE4}"/>
              </a:ext>
            </a:extLst>
          </p:cNvPr>
          <p:cNvSpPr>
            <a:spLocks noGrp="1"/>
          </p:cNvSpPr>
          <p:nvPr>
            <p:ph idx="1"/>
          </p:nvPr>
        </p:nvSpPr>
        <p:spPr/>
        <p:txBody>
          <a:bodyPr/>
          <a:lstStyle/>
          <a:p>
            <a:endParaRPr lang="ja-JP" altLang="en-US"/>
          </a:p>
        </p:txBody>
      </p:sp>
      <p:pic>
        <p:nvPicPr>
          <p:cNvPr id="5" name="図 4" descr="グラフ が含まれている画像&#10;&#10;AI 生成コンテンツは誤りを含む可能性があります。">
            <a:extLst>
              <a:ext uri="{FF2B5EF4-FFF2-40B4-BE49-F238E27FC236}">
                <a16:creationId xmlns:a16="http://schemas.microsoft.com/office/drawing/2014/main" id="{00EC3B67-C703-FAF7-F975-2AACD08A194E}"/>
              </a:ext>
            </a:extLst>
          </p:cNvPr>
          <p:cNvPicPr>
            <a:picLocks noChangeAspect="1"/>
          </p:cNvPicPr>
          <p:nvPr/>
        </p:nvPicPr>
        <p:blipFill>
          <a:blip r:embed="rId2"/>
          <a:stretch>
            <a:fillRect/>
          </a:stretch>
        </p:blipFill>
        <p:spPr>
          <a:xfrm>
            <a:off x="0" y="856731"/>
            <a:ext cx="9144000" cy="5144537"/>
          </a:xfrm>
          <a:prstGeom prst="rect">
            <a:avLst/>
          </a:prstGeom>
        </p:spPr>
      </p:pic>
    </p:spTree>
    <p:extLst>
      <p:ext uri="{BB962C8B-B14F-4D97-AF65-F5344CB8AC3E}">
        <p14:creationId xmlns:p14="http://schemas.microsoft.com/office/powerpoint/2010/main" val="245267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849B38-942B-4BBB-AFBF-00B0E86CA8BA}"/>
              </a:ext>
            </a:extLst>
          </p:cNvPr>
          <p:cNvSpPr>
            <a:spLocks noGrp="1"/>
          </p:cNvSpPr>
          <p:nvPr>
            <p:ph type="title"/>
          </p:nvPr>
        </p:nvSpPr>
        <p:spPr/>
        <p:txBody>
          <a:bodyPr>
            <a:normAutofit fontScale="90000"/>
          </a:bodyPr>
          <a:lstStyle/>
          <a:p>
            <a:r>
              <a:rPr kumimoji="1" lang="en-US" altLang="ja-JP" dirty="0"/>
              <a:t>A* </a:t>
            </a:r>
            <a:r>
              <a:rPr kumimoji="1" lang="ja-JP" altLang="en-US" dirty="0"/>
              <a:t>法による探索の例</a:t>
            </a:r>
          </a:p>
        </p:txBody>
      </p:sp>
      <p:sp>
        <p:nvSpPr>
          <p:cNvPr id="4" name="スライド番号プレースホルダー 3">
            <a:extLst>
              <a:ext uri="{FF2B5EF4-FFF2-40B4-BE49-F238E27FC236}">
                <a16:creationId xmlns:a16="http://schemas.microsoft.com/office/drawing/2014/main" id="{3C3BADFB-339D-493D-BACA-302F0A07C42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AA95F5DE-7BCD-4BF2-A3E1-110716E37C43}"/>
              </a:ext>
            </a:extLst>
          </p:cNvPr>
          <p:cNvPicPr>
            <a:picLocks noChangeAspect="1"/>
          </p:cNvPicPr>
          <p:nvPr/>
        </p:nvPicPr>
        <p:blipFill>
          <a:blip r:embed="rId2"/>
          <a:stretch>
            <a:fillRect/>
          </a:stretch>
        </p:blipFill>
        <p:spPr>
          <a:xfrm>
            <a:off x="385672" y="878160"/>
            <a:ext cx="3787453" cy="5634739"/>
          </a:xfrm>
          <a:prstGeom prst="rect">
            <a:avLst/>
          </a:prstGeom>
        </p:spPr>
      </p:pic>
      <p:pic>
        <p:nvPicPr>
          <p:cNvPr id="7" name="図 6">
            <a:extLst>
              <a:ext uri="{FF2B5EF4-FFF2-40B4-BE49-F238E27FC236}">
                <a16:creationId xmlns:a16="http://schemas.microsoft.com/office/drawing/2014/main" id="{656A8C48-0664-46F4-9C4A-C672285F6D52}"/>
              </a:ext>
            </a:extLst>
          </p:cNvPr>
          <p:cNvPicPr>
            <a:picLocks noChangeAspect="1"/>
          </p:cNvPicPr>
          <p:nvPr/>
        </p:nvPicPr>
        <p:blipFill>
          <a:blip r:embed="rId3"/>
          <a:stretch>
            <a:fillRect/>
          </a:stretch>
        </p:blipFill>
        <p:spPr>
          <a:xfrm>
            <a:off x="4572000" y="877936"/>
            <a:ext cx="3721395" cy="5634963"/>
          </a:xfrm>
          <a:prstGeom prst="rect">
            <a:avLst/>
          </a:prstGeom>
        </p:spPr>
      </p:pic>
      <p:sp>
        <p:nvSpPr>
          <p:cNvPr id="8" name="正方形/長方形 7">
            <a:extLst>
              <a:ext uri="{FF2B5EF4-FFF2-40B4-BE49-F238E27FC236}">
                <a16:creationId xmlns:a16="http://schemas.microsoft.com/office/drawing/2014/main" id="{75E329BC-6ADD-44B3-8628-27C25381FD3E}"/>
              </a:ext>
            </a:extLst>
          </p:cNvPr>
          <p:cNvSpPr/>
          <p:nvPr/>
        </p:nvSpPr>
        <p:spPr>
          <a:xfrm>
            <a:off x="385672" y="6512899"/>
            <a:ext cx="925387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4"/>
              </a:rPr>
              <a:t>https://</a:t>
            </a: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hlinkClick r:id="rId4"/>
              </a:rPr>
              <a:t>www.growingwiththeweb.com</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4"/>
              </a:rPr>
              <a:t>/projects/pathfinding-</a:t>
            </a: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hlinkClick r:id="rId4"/>
              </a:rPr>
              <a:t>visualiser</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4"/>
              </a:rPr>
              <a:t>/</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59356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A8CE32-C263-86AF-6607-1510D9755BE8}"/>
              </a:ext>
            </a:extLst>
          </p:cNvPr>
          <p:cNvSpPr>
            <a:spLocks noGrp="1"/>
          </p:cNvSpPr>
          <p:nvPr>
            <p:ph type="title"/>
          </p:nvPr>
        </p:nvSpPr>
        <p:spPr/>
        <p:txBody>
          <a:bodyPr>
            <a:normAutofit fontScale="90000"/>
          </a:bodyPr>
          <a:lstStyle/>
          <a:p>
            <a:r>
              <a:rPr kumimoji="1" lang="ja-JP" altLang="en-US" dirty="0"/>
              <a:t>「人工知能」第</a:t>
            </a:r>
            <a:r>
              <a:rPr lang="ja-JP" altLang="en-US" dirty="0"/>
              <a:t>１０</a:t>
            </a:r>
            <a:r>
              <a:rPr kumimoji="1" lang="ja-JP" altLang="en-US" dirty="0"/>
              <a:t>回の内容</a:t>
            </a:r>
          </a:p>
        </p:txBody>
      </p:sp>
      <p:sp>
        <p:nvSpPr>
          <p:cNvPr id="3" name="コンテンツ プレースホルダー 2">
            <a:extLst>
              <a:ext uri="{FF2B5EF4-FFF2-40B4-BE49-F238E27FC236}">
                <a16:creationId xmlns:a16="http://schemas.microsoft.com/office/drawing/2014/main" id="{70B52A3F-87B3-1DBF-E7AC-6A5F04D6D864}"/>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B975FEF-56D0-CA07-883B-B59B5095B5D4}"/>
              </a:ext>
            </a:extLst>
          </p:cNvPr>
          <p:cNvSpPr>
            <a:spLocks noGrp="1"/>
          </p:cNvSpPr>
          <p:nvPr>
            <p:ph type="sldNum" sz="quarter" idx="12"/>
          </p:nvPr>
        </p:nvSpPr>
        <p:spPr/>
        <p:txBody>
          <a:bodyPr/>
          <a:lstStyle/>
          <a:p>
            <a:fld id="{E205D82C-95A1-431E-8E38-AA614A14CDCF}" type="slidenum">
              <a:rPr kumimoji="1" lang="ja-JP" altLang="en-US" smtClean="0"/>
              <a:t>2</a:t>
            </a:fld>
            <a:endParaRPr kumimoji="1" lang="ja-JP" altLang="en-US"/>
          </a:p>
        </p:txBody>
      </p:sp>
      <p:pic>
        <p:nvPicPr>
          <p:cNvPr id="6" name="図 5">
            <a:extLst>
              <a:ext uri="{FF2B5EF4-FFF2-40B4-BE49-F238E27FC236}">
                <a16:creationId xmlns:a16="http://schemas.microsoft.com/office/drawing/2014/main" id="{DCCDD1F0-37C5-A2D1-9EEC-F0A285F6F16F}"/>
              </a:ext>
            </a:extLst>
          </p:cNvPr>
          <p:cNvPicPr>
            <a:picLocks noChangeAspect="1"/>
          </p:cNvPicPr>
          <p:nvPr/>
        </p:nvPicPr>
        <p:blipFill>
          <a:blip r:embed="rId2"/>
          <a:stretch>
            <a:fillRect/>
          </a:stretch>
        </p:blipFill>
        <p:spPr>
          <a:xfrm>
            <a:off x="0" y="966157"/>
            <a:ext cx="9144000" cy="4485420"/>
          </a:xfrm>
          <a:prstGeom prst="rect">
            <a:avLst/>
          </a:prstGeom>
        </p:spPr>
      </p:pic>
    </p:spTree>
    <p:extLst>
      <p:ext uri="{BB962C8B-B14F-4D97-AF65-F5344CB8AC3E}">
        <p14:creationId xmlns:p14="http://schemas.microsoft.com/office/powerpoint/2010/main" val="1591584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迷路の例</a:t>
            </a:r>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238125" y="781050"/>
            <a:ext cx="8667750" cy="5295900"/>
          </a:xfrm>
          <a:prstGeom prst="rect">
            <a:avLst/>
          </a:prstGeom>
        </p:spPr>
      </p:pic>
    </p:spTree>
    <p:extLst>
      <p:ext uri="{BB962C8B-B14F-4D97-AF65-F5344CB8AC3E}">
        <p14:creationId xmlns:p14="http://schemas.microsoft.com/office/powerpoint/2010/main" val="1318091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213128"/>
            <a:ext cx="8461208" cy="469865"/>
          </a:xfrm>
        </p:spPr>
        <p:txBody>
          <a:bodyPr>
            <a:normAutofit fontScale="90000"/>
          </a:bodyPr>
          <a:lstStyle/>
          <a:p>
            <a:r>
              <a:rPr kumimoji="1" lang="ja-JP" altLang="en-US" dirty="0"/>
              <a:t>迷路の探索</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2"/>
          <a:stretch>
            <a:fillRect/>
          </a:stretch>
        </p:blipFill>
        <p:spPr>
          <a:xfrm>
            <a:off x="1566361" y="1149717"/>
            <a:ext cx="5882189" cy="4756411"/>
          </a:xfrm>
          <a:prstGeom prst="rect">
            <a:avLst/>
          </a:prstGeom>
        </p:spPr>
      </p:pic>
      <p:sp>
        <p:nvSpPr>
          <p:cNvPr id="3" name="テキスト ボックス 2"/>
          <p:cNvSpPr txBox="1"/>
          <p:nvPr/>
        </p:nvSpPr>
        <p:spPr>
          <a:xfrm>
            <a:off x="904698" y="1708966"/>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起点</a:t>
            </a:r>
          </a:p>
        </p:txBody>
      </p:sp>
      <p:sp>
        <p:nvSpPr>
          <p:cNvPr id="5" name="楕円 4"/>
          <p:cNvSpPr/>
          <p:nvPr/>
        </p:nvSpPr>
        <p:spPr>
          <a:xfrm>
            <a:off x="2124075" y="1645294"/>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p:cNvSpPr/>
          <p:nvPr/>
        </p:nvSpPr>
        <p:spPr>
          <a:xfrm>
            <a:off x="2124074" y="2673993"/>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楕円 7"/>
          <p:cNvSpPr/>
          <p:nvPr/>
        </p:nvSpPr>
        <p:spPr>
          <a:xfrm>
            <a:off x="2124073" y="3702692"/>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楕円 8"/>
          <p:cNvSpPr/>
          <p:nvPr/>
        </p:nvSpPr>
        <p:spPr>
          <a:xfrm>
            <a:off x="2124072" y="4731391"/>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楕円 9"/>
          <p:cNvSpPr/>
          <p:nvPr/>
        </p:nvSpPr>
        <p:spPr>
          <a:xfrm>
            <a:off x="3124198" y="3702692"/>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楕円 10"/>
          <p:cNvSpPr/>
          <p:nvPr/>
        </p:nvSpPr>
        <p:spPr>
          <a:xfrm>
            <a:off x="4124323" y="3702692"/>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楕円 11"/>
          <p:cNvSpPr/>
          <p:nvPr/>
        </p:nvSpPr>
        <p:spPr>
          <a:xfrm>
            <a:off x="4124322" y="2663209"/>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楕円 12"/>
          <p:cNvSpPr/>
          <p:nvPr/>
        </p:nvSpPr>
        <p:spPr>
          <a:xfrm>
            <a:off x="4124321" y="1623726"/>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楕円 13"/>
          <p:cNvSpPr/>
          <p:nvPr/>
        </p:nvSpPr>
        <p:spPr>
          <a:xfrm>
            <a:off x="5114921" y="1618032"/>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楕円 14"/>
          <p:cNvSpPr/>
          <p:nvPr/>
        </p:nvSpPr>
        <p:spPr>
          <a:xfrm>
            <a:off x="6105521" y="1612338"/>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楕円 15"/>
          <p:cNvSpPr/>
          <p:nvPr/>
        </p:nvSpPr>
        <p:spPr>
          <a:xfrm>
            <a:off x="5107526" y="3702691"/>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楕円 16"/>
          <p:cNvSpPr/>
          <p:nvPr/>
        </p:nvSpPr>
        <p:spPr>
          <a:xfrm>
            <a:off x="4124321" y="4731390"/>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楕円 17"/>
          <p:cNvSpPr/>
          <p:nvPr/>
        </p:nvSpPr>
        <p:spPr>
          <a:xfrm>
            <a:off x="5114921" y="4645666"/>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楕円 18"/>
          <p:cNvSpPr/>
          <p:nvPr/>
        </p:nvSpPr>
        <p:spPr>
          <a:xfrm>
            <a:off x="6105520" y="4632291"/>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2" name="直線コネクタ 21"/>
          <p:cNvCxnSpPr>
            <a:endCxn id="7" idx="0"/>
          </p:cNvCxnSpPr>
          <p:nvPr/>
        </p:nvCxnSpPr>
        <p:spPr>
          <a:xfrm>
            <a:off x="2405059" y="2207269"/>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2397910" y="3235968"/>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2390761" y="4264667"/>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4405308" y="2174313"/>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4405305" y="3221012"/>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4405302" y="4267711"/>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5386385" y="4215772"/>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p:cNvCxnSpPr>
            <a:stCxn id="10" idx="2"/>
          </p:cNvCxnSpPr>
          <p:nvPr/>
        </p:nvCxnSpPr>
        <p:spPr>
          <a:xfrm flipH="1" flipV="1">
            <a:off x="2630218" y="3970247"/>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flipV="1">
            <a:off x="3666719" y="3981586"/>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flipV="1">
            <a:off x="4654938" y="1919564"/>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flipV="1">
            <a:off x="5573443" y="1898836"/>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flipV="1">
            <a:off x="4613546" y="3995019"/>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flipV="1">
            <a:off x="4654938" y="4971769"/>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flipV="1">
            <a:off x="5676896" y="4919936"/>
            <a:ext cx="493980" cy="1343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737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A* </a:t>
            </a:r>
            <a:r>
              <a:rPr kumimoji="1" lang="ja-JP" altLang="en-US" dirty="0"/>
              <a:t>法のルール</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p:cNvSpPr txBox="1"/>
          <p:nvPr/>
        </p:nvSpPr>
        <p:spPr>
          <a:xfrm>
            <a:off x="625630" y="641848"/>
            <a:ext cx="7725192"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１．分岐では，「</a:t>
            </a:r>
            <a:r>
              <a:rPr kumimoji="1" lang="ja-JP" altLang="en-US" sz="28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解に近いと推定されるパス</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a:t>
            </a:r>
            <a:r>
              <a:rPr kumimoji="1" lang="ja-JP" altLang="en-US" sz="28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優先的に選ぶ</a:t>
            </a:r>
          </a:p>
        </p:txBody>
      </p:sp>
      <p:pic>
        <p:nvPicPr>
          <p:cNvPr id="7" name="図 6"/>
          <p:cNvPicPr>
            <a:picLocks noChangeAspect="1"/>
          </p:cNvPicPr>
          <p:nvPr/>
        </p:nvPicPr>
        <p:blipFill>
          <a:blip r:embed="rId2"/>
          <a:stretch>
            <a:fillRect/>
          </a:stretch>
        </p:blipFill>
        <p:spPr>
          <a:xfrm>
            <a:off x="1461586" y="1483092"/>
            <a:ext cx="5882189" cy="4756411"/>
          </a:xfrm>
          <a:prstGeom prst="rect">
            <a:avLst/>
          </a:prstGeom>
        </p:spPr>
      </p:pic>
      <p:sp>
        <p:nvSpPr>
          <p:cNvPr id="8" name="楕円 7"/>
          <p:cNvSpPr/>
          <p:nvPr/>
        </p:nvSpPr>
        <p:spPr>
          <a:xfrm>
            <a:off x="2019300" y="1978669"/>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楕円 8"/>
          <p:cNvSpPr/>
          <p:nvPr/>
        </p:nvSpPr>
        <p:spPr>
          <a:xfrm>
            <a:off x="2019299" y="3007368"/>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楕円 9"/>
          <p:cNvSpPr/>
          <p:nvPr/>
        </p:nvSpPr>
        <p:spPr>
          <a:xfrm>
            <a:off x="2019298" y="4036067"/>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楕円 10"/>
          <p:cNvSpPr/>
          <p:nvPr/>
        </p:nvSpPr>
        <p:spPr>
          <a:xfrm>
            <a:off x="2019297" y="5064766"/>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楕円 11"/>
          <p:cNvSpPr/>
          <p:nvPr/>
        </p:nvSpPr>
        <p:spPr>
          <a:xfrm>
            <a:off x="3019423" y="4036067"/>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楕円 12"/>
          <p:cNvSpPr/>
          <p:nvPr/>
        </p:nvSpPr>
        <p:spPr>
          <a:xfrm>
            <a:off x="4019548" y="4036067"/>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楕円 13"/>
          <p:cNvSpPr/>
          <p:nvPr/>
        </p:nvSpPr>
        <p:spPr>
          <a:xfrm>
            <a:off x="4019547" y="2996584"/>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楕円 14"/>
          <p:cNvSpPr/>
          <p:nvPr/>
        </p:nvSpPr>
        <p:spPr>
          <a:xfrm>
            <a:off x="4019546" y="1957101"/>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楕円 15"/>
          <p:cNvSpPr/>
          <p:nvPr/>
        </p:nvSpPr>
        <p:spPr>
          <a:xfrm>
            <a:off x="5010146" y="1951407"/>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楕円 16"/>
          <p:cNvSpPr/>
          <p:nvPr/>
        </p:nvSpPr>
        <p:spPr>
          <a:xfrm>
            <a:off x="6000746" y="1945713"/>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楕円 17"/>
          <p:cNvSpPr/>
          <p:nvPr/>
        </p:nvSpPr>
        <p:spPr>
          <a:xfrm>
            <a:off x="5002751" y="4036066"/>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楕円 18"/>
          <p:cNvSpPr/>
          <p:nvPr/>
        </p:nvSpPr>
        <p:spPr>
          <a:xfrm>
            <a:off x="4019546" y="5064765"/>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楕円 19"/>
          <p:cNvSpPr/>
          <p:nvPr/>
        </p:nvSpPr>
        <p:spPr>
          <a:xfrm>
            <a:off x="5010146" y="4979041"/>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楕円 20"/>
          <p:cNvSpPr/>
          <p:nvPr/>
        </p:nvSpPr>
        <p:spPr>
          <a:xfrm>
            <a:off x="6000745" y="4965666"/>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2" name="直線コネクタ 21"/>
          <p:cNvCxnSpPr>
            <a:endCxn id="9" idx="0"/>
          </p:cNvCxnSpPr>
          <p:nvPr/>
        </p:nvCxnSpPr>
        <p:spPr>
          <a:xfrm>
            <a:off x="2300284" y="2540644"/>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2293135" y="3569343"/>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2285986" y="4598042"/>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4300533" y="2507688"/>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4300530" y="3554387"/>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4300527" y="4601086"/>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5281610" y="4549147"/>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p:cNvCxnSpPr>
            <a:stCxn id="12" idx="2"/>
          </p:cNvCxnSpPr>
          <p:nvPr/>
        </p:nvCxnSpPr>
        <p:spPr>
          <a:xfrm flipH="1" flipV="1">
            <a:off x="2525443" y="4303622"/>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flipV="1">
            <a:off x="3561944" y="4314961"/>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H="1" flipV="1">
            <a:off x="4550163" y="2252939"/>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flipV="1">
            <a:off x="5468668" y="2232211"/>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flipV="1">
            <a:off x="4508771" y="4328394"/>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flipV="1">
            <a:off x="4550163" y="5305144"/>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flipV="1">
            <a:off x="5572121" y="5253311"/>
            <a:ext cx="493980" cy="13433"/>
          </a:xfrm>
          <a:prstGeom prst="line">
            <a:avLst/>
          </a:prstGeom>
        </p:spPr>
        <p:style>
          <a:lnRef idx="1">
            <a:schemeClr val="accent1"/>
          </a:lnRef>
          <a:fillRef idx="0">
            <a:schemeClr val="accent1"/>
          </a:fillRef>
          <a:effectRef idx="0">
            <a:schemeClr val="accent1"/>
          </a:effectRef>
          <a:fontRef idx="minor">
            <a:schemeClr val="tx1"/>
          </a:fontRef>
        </p:style>
      </p:cxnSp>
      <p:sp>
        <p:nvSpPr>
          <p:cNvPr id="36" name="右矢印 35"/>
          <p:cNvSpPr/>
          <p:nvPr/>
        </p:nvSpPr>
        <p:spPr>
          <a:xfrm>
            <a:off x="2525443" y="4021111"/>
            <a:ext cx="493980" cy="18893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右矢印 36"/>
          <p:cNvSpPr/>
          <p:nvPr/>
        </p:nvSpPr>
        <p:spPr>
          <a:xfrm>
            <a:off x="4581521" y="4105955"/>
            <a:ext cx="493980" cy="18893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右矢印 37"/>
          <p:cNvSpPr/>
          <p:nvPr/>
        </p:nvSpPr>
        <p:spPr>
          <a:xfrm rot="5400000">
            <a:off x="2239812" y="4814339"/>
            <a:ext cx="493980" cy="18893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 name="右矢印 38"/>
          <p:cNvSpPr/>
          <p:nvPr/>
        </p:nvSpPr>
        <p:spPr>
          <a:xfrm rot="5400000">
            <a:off x="4237929" y="4759133"/>
            <a:ext cx="493980" cy="18893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0" name="右矢印 39"/>
          <p:cNvSpPr/>
          <p:nvPr/>
        </p:nvSpPr>
        <p:spPr>
          <a:xfrm rot="5400000" flipH="1">
            <a:off x="4278044" y="3684421"/>
            <a:ext cx="445450" cy="15723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F2629160-0F7A-80D0-FEA6-759FDB305097}"/>
              </a:ext>
            </a:extLst>
          </p:cNvPr>
          <p:cNvSpPr txBox="1"/>
          <p:nvPr/>
        </p:nvSpPr>
        <p:spPr>
          <a:xfrm>
            <a:off x="900055" y="2007255"/>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起点</a:t>
            </a:r>
          </a:p>
        </p:txBody>
      </p:sp>
    </p:spTree>
    <p:extLst>
      <p:ext uri="{BB962C8B-B14F-4D97-AF65-F5344CB8AC3E}">
        <p14:creationId xmlns:p14="http://schemas.microsoft.com/office/powerpoint/2010/main" val="901932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A* </a:t>
            </a:r>
            <a:r>
              <a:rPr kumimoji="1" lang="ja-JP" altLang="en-US" dirty="0"/>
              <a:t>法のルール</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p:cNvSpPr txBox="1"/>
          <p:nvPr/>
        </p:nvSpPr>
        <p:spPr>
          <a:xfrm>
            <a:off x="116898" y="740459"/>
            <a:ext cx="8666155" cy="224676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２．行き止まりに来たら，元の分岐に戻る．</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今まで通ったすべての分岐</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a:t>
            </a:r>
            <a:r>
              <a:rPr kumimoji="1" lang="ja-JP" altLang="en-US" sz="28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中で</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起点から分岐までにかかったコスト</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その分岐からもう</a:t>
            </a:r>
            <a:r>
              <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歩動くコスト</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」の合計が</a:t>
            </a:r>
            <a:r>
              <a:rPr kumimoji="1" lang="ja-JP" altLang="en-US" sz="28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最小の</a:t>
            </a:r>
            <a:endParaRPr kumimoji="1" lang="en-US" altLang="ja-JP" sz="28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分岐まで戻る</a:t>
            </a:r>
          </a:p>
        </p:txBody>
      </p:sp>
      <p:grpSp>
        <p:nvGrpSpPr>
          <p:cNvPr id="3" name="グループ化 2"/>
          <p:cNvGrpSpPr/>
          <p:nvPr/>
        </p:nvGrpSpPr>
        <p:grpSpPr>
          <a:xfrm>
            <a:off x="828675" y="2820539"/>
            <a:ext cx="4619625" cy="3950601"/>
            <a:chOff x="1356811" y="2013590"/>
            <a:chExt cx="5882189" cy="4756411"/>
          </a:xfrm>
        </p:grpSpPr>
        <p:pic>
          <p:nvPicPr>
            <p:cNvPr id="7" name="図 6"/>
            <p:cNvPicPr>
              <a:picLocks noChangeAspect="1"/>
            </p:cNvPicPr>
            <p:nvPr/>
          </p:nvPicPr>
          <p:blipFill>
            <a:blip r:embed="rId2"/>
            <a:stretch>
              <a:fillRect/>
            </a:stretch>
          </p:blipFill>
          <p:spPr>
            <a:xfrm>
              <a:off x="1356811" y="2013590"/>
              <a:ext cx="5882189" cy="4756411"/>
            </a:xfrm>
            <a:prstGeom prst="rect">
              <a:avLst/>
            </a:prstGeom>
          </p:spPr>
        </p:pic>
        <p:sp>
          <p:nvSpPr>
            <p:cNvPr id="8" name="楕円 7"/>
            <p:cNvSpPr/>
            <p:nvPr/>
          </p:nvSpPr>
          <p:spPr>
            <a:xfrm>
              <a:off x="1914525" y="2509167"/>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楕円 8"/>
            <p:cNvSpPr/>
            <p:nvPr/>
          </p:nvSpPr>
          <p:spPr>
            <a:xfrm>
              <a:off x="1914524" y="3537866"/>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楕円 9"/>
            <p:cNvSpPr/>
            <p:nvPr/>
          </p:nvSpPr>
          <p:spPr>
            <a:xfrm>
              <a:off x="1914523" y="4566565"/>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楕円 10"/>
            <p:cNvSpPr/>
            <p:nvPr/>
          </p:nvSpPr>
          <p:spPr>
            <a:xfrm>
              <a:off x="1914522" y="5595264"/>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C</a:t>
              </a:r>
              <a:endParaRPr kumimoji="1" lang="ja-JP" altLang="en-US" sz="2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2" name="楕円 11"/>
            <p:cNvSpPr/>
            <p:nvPr/>
          </p:nvSpPr>
          <p:spPr>
            <a:xfrm>
              <a:off x="2914648" y="4566565"/>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楕円 12"/>
            <p:cNvSpPr/>
            <p:nvPr/>
          </p:nvSpPr>
          <p:spPr>
            <a:xfrm>
              <a:off x="3914773" y="4566565"/>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楕円 13"/>
            <p:cNvSpPr/>
            <p:nvPr/>
          </p:nvSpPr>
          <p:spPr>
            <a:xfrm>
              <a:off x="3951147" y="3527082"/>
              <a:ext cx="525598"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a:t>
              </a:r>
              <a:endPar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5" name="楕円 14"/>
            <p:cNvSpPr/>
            <p:nvPr/>
          </p:nvSpPr>
          <p:spPr>
            <a:xfrm>
              <a:off x="3914771" y="2487599"/>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楕円 15"/>
            <p:cNvSpPr/>
            <p:nvPr/>
          </p:nvSpPr>
          <p:spPr>
            <a:xfrm>
              <a:off x="4905371" y="2481905"/>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楕円 16"/>
            <p:cNvSpPr/>
            <p:nvPr/>
          </p:nvSpPr>
          <p:spPr>
            <a:xfrm>
              <a:off x="5895971" y="2476211"/>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楕円 17"/>
            <p:cNvSpPr/>
            <p:nvPr/>
          </p:nvSpPr>
          <p:spPr>
            <a:xfrm>
              <a:off x="4897976" y="4566564"/>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楕円 18"/>
            <p:cNvSpPr/>
            <p:nvPr/>
          </p:nvSpPr>
          <p:spPr>
            <a:xfrm>
              <a:off x="3914771" y="5595263"/>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B</a:t>
              </a:r>
              <a:endPar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0" name="楕円 19"/>
            <p:cNvSpPr/>
            <p:nvPr/>
          </p:nvSpPr>
          <p:spPr>
            <a:xfrm>
              <a:off x="4905371" y="5509539"/>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楕円 20"/>
            <p:cNvSpPr/>
            <p:nvPr/>
          </p:nvSpPr>
          <p:spPr>
            <a:xfrm>
              <a:off x="5895970" y="5496164"/>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2" name="直線コネクタ 21"/>
            <p:cNvCxnSpPr>
              <a:endCxn id="9" idx="0"/>
            </p:cNvCxnSpPr>
            <p:nvPr/>
          </p:nvCxnSpPr>
          <p:spPr>
            <a:xfrm>
              <a:off x="2195509" y="3071142"/>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2188360" y="4099841"/>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2181211" y="5128540"/>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4195758" y="3038186"/>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4195755" y="4084885"/>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4195752" y="5131584"/>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5176835" y="5079645"/>
              <a:ext cx="3" cy="46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p:cNvCxnSpPr>
              <a:stCxn id="12" idx="2"/>
            </p:cNvCxnSpPr>
            <p:nvPr/>
          </p:nvCxnSpPr>
          <p:spPr>
            <a:xfrm flipH="1" flipV="1">
              <a:off x="2420668" y="4834120"/>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flipV="1">
              <a:off x="3457169" y="4845459"/>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H="1" flipV="1">
              <a:off x="4445388" y="2783437"/>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flipV="1">
              <a:off x="5363893" y="2762709"/>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flipV="1">
              <a:off x="4403996" y="4858892"/>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flipV="1">
              <a:off x="4445388" y="5835642"/>
              <a:ext cx="493980" cy="13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flipV="1">
              <a:off x="5467346" y="5783809"/>
              <a:ext cx="493980" cy="13433"/>
            </a:xfrm>
            <a:prstGeom prst="line">
              <a:avLst/>
            </a:prstGeom>
          </p:spPr>
          <p:style>
            <a:lnRef idx="1">
              <a:schemeClr val="accent1"/>
            </a:lnRef>
            <a:fillRef idx="0">
              <a:schemeClr val="accent1"/>
            </a:fillRef>
            <a:effectRef idx="0">
              <a:schemeClr val="accent1"/>
            </a:effectRef>
            <a:fontRef idx="minor">
              <a:schemeClr val="tx1"/>
            </a:fontRef>
          </p:style>
        </p:cxnSp>
        <p:sp>
          <p:nvSpPr>
            <p:cNvPr id="38" name="右矢印 37"/>
            <p:cNvSpPr/>
            <p:nvPr/>
          </p:nvSpPr>
          <p:spPr>
            <a:xfrm rot="5400000">
              <a:off x="2135037" y="5344837"/>
              <a:ext cx="493980" cy="18893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 name="右矢印 38"/>
            <p:cNvSpPr/>
            <p:nvPr/>
          </p:nvSpPr>
          <p:spPr>
            <a:xfrm rot="5400000">
              <a:off x="4133154" y="5289631"/>
              <a:ext cx="493980" cy="18893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0" name="右矢印 39"/>
            <p:cNvSpPr/>
            <p:nvPr/>
          </p:nvSpPr>
          <p:spPr>
            <a:xfrm rot="5400000" flipH="1">
              <a:off x="4173269" y="4214919"/>
              <a:ext cx="445450" cy="15723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5" name="フリーフォーム 4"/>
          <p:cNvSpPr/>
          <p:nvPr/>
        </p:nvSpPr>
        <p:spPr>
          <a:xfrm>
            <a:off x="1476124" y="3419136"/>
            <a:ext cx="3495675" cy="2562230"/>
          </a:xfrm>
          <a:custGeom>
            <a:avLst/>
            <a:gdLst>
              <a:gd name="connsiteX0" fmla="*/ 66675 w 3495675"/>
              <a:gd name="connsiteY0" fmla="*/ 0 h 2562230"/>
              <a:gd name="connsiteX1" fmla="*/ 38100 w 3495675"/>
              <a:gd name="connsiteY1" fmla="*/ 361950 h 2562230"/>
              <a:gd name="connsiteX2" fmla="*/ 28575 w 3495675"/>
              <a:gd name="connsiteY2" fmla="*/ 552450 h 2562230"/>
              <a:gd name="connsiteX3" fmla="*/ 19050 w 3495675"/>
              <a:gd name="connsiteY3" fmla="*/ 600075 h 2562230"/>
              <a:gd name="connsiteX4" fmla="*/ 0 w 3495675"/>
              <a:gd name="connsiteY4" fmla="*/ 790575 h 2562230"/>
              <a:gd name="connsiteX5" fmla="*/ 28575 w 3495675"/>
              <a:gd name="connsiteY5" fmla="*/ 1057275 h 2562230"/>
              <a:gd name="connsiteX6" fmla="*/ 47625 w 3495675"/>
              <a:gd name="connsiteY6" fmla="*/ 1152525 h 2562230"/>
              <a:gd name="connsiteX7" fmla="*/ 57150 w 3495675"/>
              <a:gd name="connsiteY7" fmla="*/ 1371600 h 2562230"/>
              <a:gd name="connsiteX8" fmla="*/ 66675 w 3495675"/>
              <a:gd name="connsiteY8" fmla="*/ 1428750 h 2562230"/>
              <a:gd name="connsiteX9" fmla="*/ 76200 w 3495675"/>
              <a:gd name="connsiteY9" fmla="*/ 1590675 h 2562230"/>
              <a:gd name="connsiteX10" fmla="*/ 95250 w 3495675"/>
              <a:gd name="connsiteY10" fmla="*/ 1695450 h 2562230"/>
              <a:gd name="connsiteX11" fmla="*/ 104775 w 3495675"/>
              <a:gd name="connsiteY11" fmla="*/ 1724025 h 2562230"/>
              <a:gd name="connsiteX12" fmla="*/ 133350 w 3495675"/>
              <a:gd name="connsiteY12" fmla="*/ 1733550 h 2562230"/>
              <a:gd name="connsiteX13" fmla="*/ 152400 w 3495675"/>
              <a:gd name="connsiteY13" fmla="*/ 1762125 h 2562230"/>
              <a:gd name="connsiteX14" fmla="*/ 180975 w 3495675"/>
              <a:gd name="connsiteY14" fmla="*/ 1771650 h 2562230"/>
              <a:gd name="connsiteX15" fmla="*/ 219075 w 3495675"/>
              <a:gd name="connsiteY15" fmla="*/ 1781175 h 2562230"/>
              <a:gd name="connsiteX16" fmla="*/ 247650 w 3495675"/>
              <a:gd name="connsiteY16" fmla="*/ 1790700 h 2562230"/>
              <a:gd name="connsiteX17" fmla="*/ 342900 w 3495675"/>
              <a:gd name="connsiteY17" fmla="*/ 1800225 h 2562230"/>
              <a:gd name="connsiteX18" fmla="*/ 428625 w 3495675"/>
              <a:gd name="connsiteY18" fmla="*/ 1809750 h 2562230"/>
              <a:gd name="connsiteX19" fmla="*/ 981075 w 3495675"/>
              <a:gd name="connsiteY19" fmla="*/ 1828800 h 2562230"/>
              <a:gd name="connsiteX20" fmla="*/ 1771650 w 3495675"/>
              <a:gd name="connsiteY20" fmla="*/ 1819275 h 2562230"/>
              <a:gd name="connsiteX21" fmla="*/ 2162175 w 3495675"/>
              <a:gd name="connsiteY21" fmla="*/ 1828800 h 2562230"/>
              <a:gd name="connsiteX22" fmla="*/ 2219325 w 3495675"/>
              <a:gd name="connsiteY22" fmla="*/ 1847850 h 2562230"/>
              <a:gd name="connsiteX23" fmla="*/ 2295525 w 3495675"/>
              <a:gd name="connsiteY23" fmla="*/ 1866900 h 2562230"/>
              <a:gd name="connsiteX24" fmla="*/ 2314575 w 3495675"/>
              <a:gd name="connsiteY24" fmla="*/ 1924050 h 2562230"/>
              <a:gd name="connsiteX25" fmla="*/ 2333625 w 3495675"/>
              <a:gd name="connsiteY25" fmla="*/ 2000250 h 2562230"/>
              <a:gd name="connsiteX26" fmla="*/ 2352675 w 3495675"/>
              <a:gd name="connsiteY26" fmla="*/ 2124075 h 2562230"/>
              <a:gd name="connsiteX27" fmla="*/ 2362200 w 3495675"/>
              <a:gd name="connsiteY27" fmla="*/ 2181225 h 2562230"/>
              <a:gd name="connsiteX28" fmla="*/ 2381250 w 3495675"/>
              <a:gd name="connsiteY28" fmla="*/ 2238375 h 2562230"/>
              <a:gd name="connsiteX29" fmla="*/ 2409825 w 3495675"/>
              <a:gd name="connsiteY29" fmla="*/ 2343150 h 2562230"/>
              <a:gd name="connsiteX30" fmla="*/ 2419350 w 3495675"/>
              <a:gd name="connsiteY30" fmla="*/ 2371725 h 2562230"/>
              <a:gd name="connsiteX31" fmla="*/ 2428875 w 3495675"/>
              <a:gd name="connsiteY31" fmla="*/ 2400300 h 2562230"/>
              <a:gd name="connsiteX32" fmla="*/ 2476500 w 3495675"/>
              <a:gd name="connsiteY32" fmla="*/ 2457450 h 2562230"/>
              <a:gd name="connsiteX33" fmla="*/ 2533650 w 3495675"/>
              <a:gd name="connsiteY33" fmla="*/ 2486025 h 2562230"/>
              <a:gd name="connsiteX34" fmla="*/ 2562225 w 3495675"/>
              <a:gd name="connsiteY34" fmla="*/ 2505075 h 2562230"/>
              <a:gd name="connsiteX35" fmla="*/ 2590800 w 3495675"/>
              <a:gd name="connsiteY35" fmla="*/ 2514600 h 2562230"/>
              <a:gd name="connsiteX36" fmla="*/ 2724150 w 3495675"/>
              <a:gd name="connsiteY36" fmla="*/ 2533650 h 2562230"/>
              <a:gd name="connsiteX37" fmla="*/ 2867025 w 3495675"/>
              <a:gd name="connsiteY37" fmla="*/ 2552700 h 2562230"/>
              <a:gd name="connsiteX38" fmla="*/ 3495675 w 3495675"/>
              <a:gd name="connsiteY38" fmla="*/ 2562225 h 256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5675" h="2562230">
                <a:moveTo>
                  <a:pt x="66675" y="0"/>
                </a:moveTo>
                <a:cubicBezTo>
                  <a:pt x="57150" y="120650"/>
                  <a:pt x="46427" y="241211"/>
                  <a:pt x="38100" y="361950"/>
                </a:cubicBezTo>
                <a:cubicBezTo>
                  <a:pt x="33726" y="425379"/>
                  <a:pt x="33645" y="489073"/>
                  <a:pt x="28575" y="552450"/>
                </a:cubicBezTo>
                <a:cubicBezTo>
                  <a:pt x="27284" y="568588"/>
                  <a:pt x="20979" y="584001"/>
                  <a:pt x="19050" y="600075"/>
                </a:cubicBezTo>
                <a:cubicBezTo>
                  <a:pt x="11447" y="663437"/>
                  <a:pt x="0" y="790575"/>
                  <a:pt x="0" y="790575"/>
                </a:cubicBezTo>
                <a:cubicBezTo>
                  <a:pt x="8650" y="928973"/>
                  <a:pt x="3650" y="932649"/>
                  <a:pt x="28575" y="1057275"/>
                </a:cubicBezTo>
                <a:lnTo>
                  <a:pt x="47625" y="1152525"/>
                </a:lnTo>
                <a:cubicBezTo>
                  <a:pt x="50800" y="1225550"/>
                  <a:pt x="52121" y="1298679"/>
                  <a:pt x="57150" y="1371600"/>
                </a:cubicBezTo>
                <a:cubicBezTo>
                  <a:pt x="58479" y="1390867"/>
                  <a:pt x="65002" y="1409510"/>
                  <a:pt x="66675" y="1428750"/>
                </a:cubicBezTo>
                <a:cubicBezTo>
                  <a:pt x="71359" y="1482615"/>
                  <a:pt x="71516" y="1536810"/>
                  <a:pt x="76200" y="1590675"/>
                </a:cubicBezTo>
                <a:cubicBezTo>
                  <a:pt x="77332" y="1603696"/>
                  <a:pt x="91204" y="1679266"/>
                  <a:pt x="95250" y="1695450"/>
                </a:cubicBezTo>
                <a:cubicBezTo>
                  <a:pt x="97685" y="1705190"/>
                  <a:pt x="97675" y="1716925"/>
                  <a:pt x="104775" y="1724025"/>
                </a:cubicBezTo>
                <a:cubicBezTo>
                  <a:pt x="111875" y="1731125"/>
                  <a:pt x="123825" y="1730375"/>
                  <a:pt x="133350" y="1733550"/>
                </a:cubicBezTo>
                <a:cubicBezTo>
                  <a:pt x="139700" y="1743075"/>
                  <a:pt x="143461" y="1754974"/>
                  <a:pt x="152400" y="1762125"/>
                </a:cubicBezTo>
                <a:cubicBezTo>
                  <a:pt x="160240" y="1768397"/>
                  <a:pt x="171321" y="1768892"/>
                  <a:pt x="180975" y="1771650"/>
                </a:cubicBezTo>
                <a:cubicBezTo>
                  <a:pt x="193562" y="1775246"/>
                  <a:pt x="206488" y="1777579"/>
                  <a:pt x="219075" y="1781175"/>
                </a:cubicBezTo>
                <a:cubicBezTo>
                  <a:pt x="228729" y="1783933"/>
                  <a:pt x="237727" y="1789173"/>
                  <a:pt x="247650" y="1790700"/>
                </a:cubicBezTo>
                <a:cubicBezTo>
                  <a:pt x="279187" y="1795552"/>
                  <a:pt x="311167" y="1796885"/>
                  <a:pt x="342900" y="1800225"/>
                </a:cubicBezTo>
                <a:cubicBezTo>
                  <a:pt x="371493" y="1803235"/>
                  <a:pt x="399903" y="1808464"/>
                  <a:pt x="428625" y="1809750"/>
                </a:cubicBezTo>
                <a:cubicBezTo>
                  <a:pt x="612700" y="1817992"/>
                  <a:pt x="981075" y="1828800"/>
                  <a:pt x="981075" y="1828800"/>
                </a:cubicBezTo>
                <a:lnTo>
                  <a:pt x="1771650" y="1819275"/>
                </a:lnTo>
                <a:cubicBezTo>
                  <a:pt x="1901864" y="1819275"/>
                  <a:pt x="2032226" y="1820505"/>
                  <a:pt x="2162175" y="1828800"/>
                </a:cubicBezTo>
                <a:cubicBezTo>
                  <a:pt x="2182215" y="1830079"/>
                  <a:pt x="2199634" y="1843912"/>
                  <a:pt x="2219325" y="1847850"/>
                </a:cubicBezTo>
                <a:cubicBezTo>
                  <a:pt x="2276795" y="1859344"/>
                  <a:pt x="2251591" y="1852255"/>
                  <a:pt x="2295525" y="1866900"/>
                </a:cubicBezTo>
                <a:cubicBezTo>
                  <a:pt x="2301875" y="1885950"/>
                  <a:pt x="2310637" y="1904359"/>
                  <a:pt x="2314575" y="1924050"/>
                </a:cubicBezTo>
                <a:cubicBezTo>
                  <a:pt x="2326069" y="1981520"/>
                  <a:pt x="2318980" y="1956316"/>
                  <a:pt x="2333625" y="2000250"/>
                </a:cubicBezTo>
                <a:cubicBezTo>
                  <a:pt x="2353654" y="2180512"/>
                  <a:pt x="2332052" y="2020962"/>
                  <a:pt x="2352675" y="2124075"/>
                </a:cubicBezTo>
                <a:cubicBezTo>
                  <a:pt x="2356463" y="2143013"/>
                  <a:pt x="2357516" y="2162489"/>
                  <a:pt x="2362200" y="2181225"/>
                </a:cubicBezTo>
                <a:cubicBezTo>
                  <a:pt x="2367070" y="2200706"/>
                  <a:pt x="2377312" y="2218684"/>
                  <a:pt x="2381250" y="2238375"/>
                </a:cubicBezTo>
                <a:cubicBezTo>
                  <a:pt x="2394713" y="2305691"/>
                  <a:pt x="2385655" y="2270641"/>
                  <a:pt x="2409825" y="2343150"/>
                </a:cubicBezTo>
                <a:lnTo>
                  <a:pt x="2419350" y="2371725"/>
                </a:lnTo>
                <a:cubicBezTo>
                  <a:pt x="2422525" y="2381250"/>
                  <a:pt x="2423306" y="2391946"/>
                  <a:pt x="2428875" y="2400300"/>
                </a:cubicBezTo>
                <a:cubicBezTo>
                  <a:pt x="2447606" y="2428397"/>
                  <a:pt x="2448998" y="2434531"/>
                  <a:pt x="2476500" y="2457450"/>
                </a:cubicBezTo>
                <a:cubicBezTo>
                  <a:pt x="2517446" y="2491572"/>
                  <a:pt x="2490692" y="2464546"/>
                  <a:pt x="2533650" y="2486025"/>
                </a:cubicBezTo>
                <a:cubicBezTo>
                  <a:pt x="2543889" y="2491145"/>
                  <a:pt x="2551986" y="2499955"/>
                  <a:pt x="2562225" y="2505075"/>
                </a:cubicBezTo>
                <a:cubicBezTo>
                  <a:pt x="2571205" y="2509565"/>
                  <a:pt x="2581146" y="2511842"/>
                  <a:pt x="2590800" y="2514600"/>
                </a:cubicBezTo>
                <a:cubicBezTo>
                  <a:pt x="2646576" y="2530536"/>
                  <a:pt x="2648243" y="2526059"/>
                  <a:pt x="2724150" y="2533650"/>
                </a:cubicBezTo>
                <a:cubicBezTo>
                  <a:pt x="2783203" y="2553334"/>
                  <a:pt x="2764774" y="2549693"/>
                  <a:pt x="2867025" y="2552700"/>
                </a:cubicBezTo>
                <a:cubicBezTo>
                  <a:pt x="3210149" y="2562792"/>
                  <a:pt x="3262237" y="2562225"/>
                  <a:pt x="3495675" y="2562225"/>
                </a:cubicBezTo>
              </a:path>
            </a:pathLst>
          </a:custGeom>
          <a:noFill/>
          <a:ln w="98425">
            <a:solidFill>
              <a:srgbClr val="7030A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テキスト ボックス 40"/>
          <p:cNvSpPr txBox="1"/>
          <p:nvPr/>
        </p:nvSpPr>
        <p:spPr>
          <a:xfrm>
            <a:off x="5493688" y="5754811"/>
            <a:ext cx="357020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30A0"/>
                </a:solidFill>
                <a:effectLst/>
                <a:uLnTx/>
                <a:uFillTx/>
                <a:latin typeface="Calibri" panose="020F0502020204030204"/>
                <a:ea typeface="游ゴシック" panose="020B0400000000000000" pitchFamily="50" charset="-128"/>
                <a:cs typeface="+mn-cs"/>
              </a:rPr>
              <a:t>今のパスに行き止まりや</a:t>
            </a:r>
            <a:endParaRPr kumimoji="1" lang="en-US" altLang="ja-JP" sz="2400" b="1" i="0" u="none" strike="noStrike" kern="1200" cap="none" spc="0" normalizeH="0" baseline="0" noProof="0" dirty="0">
              <a:ln>
                <a:noFill/>
              </a:ln>
              <a:solidFill>
                <a:srgbClr val="7030A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30A0"/>
                </a:solidFill>
                <a:effectLst/>
                <a:uLnTx/>
                <a:uFillTx/>
                <a:latin typeface="Calibri" panose="020F0502020204030204"/>
                <a:ea typeface="游ゴシック" panose="020B0400000000000000" pitchFamily="50" charset="-128"/>
                <a:cs typeface="+mn-cs"/>
              </a:rPr>
              <a:t>難所があったとする</a:t>
            </a:r>
          </a:p>
        </p:txBody>
      </p:sp>
      <p:sp>
        <p:nvSpPr>
          <p:cNvPr id="43" name="テキスト ボックス 42"/>
          <p:cNvSpPr txBox="1"/>
          <p:nvPr/>
        </p:nvSpPr>
        <p:spPr>
          <a:xfrm>
            <a:off x="5484189" y="4048186"/>
            <a:ext cx="326243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a:t>
            </a: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B,</a:t>
            </a: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C</a:t>
            </a: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の中で</a:t>
            </a:r>
            <a:endPar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解に近いと推定される</a:t>
            </a:r>
            <a:endPar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パスを優先を変える</a:t>
            </a:r>
          </a:p>
        </p:txBody>
      </p:sp>
      <p:sp>
        <p:nvSpPr>
          <p:cNvPr id="44" name="上矢印 43"/>
          <p:cNvSpPr/>
          <p:nvPr/>
        </p:nvSpPr>
        <p:spPr>
          <a:xfrm>
            <a:off x="6354617" y="5231489"/>
            <a:ext cx="657429" cy="387654"/>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87173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24</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6">
            <a:extLst>
              <a:ext uri="{FF2B5EF4-FFF2-40B4-BE49-F238E27FC236}">
                <a16:creationId xmlns:a16="http://schemas.microsoft.com/office/drawing/2014/main" id="{F839FB5D-0D5D-2291-4923-DD8800B5EEDD}"/>
              </a:ext>
            </a:extLst>
          </p:cNvPr>
          <p:cNvSpPr>
            <a:spLocks noGrp="1"/>
          </p:cNvSpPr>
          <p:nvPr>
            <p:ph idx="1"/>
          </p:nvPr>
        </p:nvSpPr>
        <p:spPr/>
        <p:txBody>
          <a:bodyPr/>
          <a:lstStyle/>
          <a:p>
            <a:endParaRPr lang="ja-JP" altLang="en-US"/>
          </a:p>
        </p:txBody>
      </p:sp>
    </p:spTree>
    <p:extLst>
      <p:ext uri="{BB962C8B-B14F-4D97-AF65-F5344CB8AC3E}">
        <p14:creationId xmlns:p14="http://schemas.microsoft.com/office/powerpoint/2010/main" val="2677799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321845" y="602166"/>
            <a:ext cx="8461208" cy="5029708"/>
          </a:xfrm>
        </p:spPr>
        <p:txBody>
          <a:bodyPr>
            <a:normAutofit/>
          </a:bodyPr>
          <a:lstStyle/>
          <a:p>
            <a:pPr marL="0" indent="0">
              <a:buNone/>
            </a:pPr>
            <a:r>
              <a:rPr lang="ja-JP" altLang="en-US" sz="2400" dirty="0"/>
              <a:t>① </a:t>
            </a:r>
            <a:r>
              <a:rPr lang="en-US" altLang="ja-JP" sz="2400" dirty="0"/>
              <a:t>trinket </a:t>
            </a:r>
            <a:r>
              <a:rPr lang="ja-JP" altLang="en-US" sz="2400" dirty="0"/>
              <a:t>の次のページを開く</a:t>
            </a:r>
            <a:endParaRPr lang="en-US" altLang="ja-JP" sz="2400" dirty="0"/>
          </a:p>
          <a:p>
            <a:pPr marL="0" indent="0">
              <a:buNone/>
            </a:pPr>
            <a:r>
              <a:rPr lang="en-US" altLang="ja-JP" sz="2400" b="0" i="0" dirty="0">
                <a:effectLst/>
                <a:latin typeface="Merriweather" panose="00000500000000000000" pitchFamily="2" charset="0"/>
                <a:hlinkClick r:id="rId2"/>
              </a:rPr>
              <a:t>https://trinket.io/python/912b1bb2e3</a:t>
            </a:r>
            <a:endParaRPr lang="en-US" altLang="ja-JP" sz="2400" dirty="0"/>
          </a:p>
          <a:p>
            <a:pPr marL="0" indent="0">
              <a:buNone/>
            </a:pPr>
            <a:r>
              <a:rPr lang="ja-JP" altLang="en-US" sz="2400" dirty="0"/>
              <a:t>② 実行結果が，アニメーション表示される</a:t>
            </a:r>
            <a:endParaRPr lang="en-US" altLang="ja-JP" sz="2400" dirty="0"/>
          </a:p>
          <a:p>
            <a:r>
              <a:rPr lang="en-US" altLang="ja-JP" sz="2400" b="1" dirty="0"/>
              <a:t>5</a:t>
            </a:r>
            <a:r>
              <a:rPr lang="ja-JP" altLang="en-US" sz="2400" b="1" dirty="0"/>
              <a:t>つのパスをアニメーション表示</a:t>
            </a:r>
            <a:r>
              <a:rPr lang="ja-JP" altLang="en-US" sz="2400" dirty="0"/>
              <a:t>で見ていく。</a:t>
            </a:r>
            <a:endParaRPr lang="en-US" altLang="ja-JP" sz="2400" dirty="0"/>
          </a:p>
          <a:p>
            <a:r>
              <a:rPr lang="ja-JP" altLang="en-US" sz="2400" b="1" dirty="0"/>
              <a:t>各パスが順番に表示</a:t>
            </a:r>
            <a:r>
              <a:rPr lang="ja-JP" altLang="en-US" sz="2400" dirty="0"/>
              <a:t>され、</a:t>
            </a:r>
            <a:r>
              <a:rPr lang="ja-JP" altLang="en-US" sz="2400" b="1" dirty="0"/>
              <a:t>起点からどのように進んでいくかを観察</a:t>
            </a:r>
            <a:r>
              <a:rPr lang="ja-JP" altLang="en-US" sz="2400" dirty="0"/>
              <a:t>してください。</a:t>
            </a:r>
            <a:endParaRPr lang="en-US" altLang="ja-JP" sz="2400" dirty="0"/>
          </a:p>
          <a:p>
            <a:r>
              <a:rPr lang="ja-JP" altLang="en-US" sz="2400" dirty="0"/>
              <a:t>これにより、パスの概念と木構造の関係をより深く理解することができます。</a:t>
            </a:r>
            <a:endParaRPr kumimoji="1" lang="ja-JP" altLang="en-US"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792D663A-C5F2-1F7C-ECC5-F8AB54FDD9C9}"/>
              </a:ext>
            </a:extLst>
          </p:cNvPr>
          <p:cNvPicPr>
            <a:picLocks noChangeAspect="1"/>
          </p:cNvPicPr>
          <p:nvPr/>
        </p:nvPicPr>
        <p:blipFill>
          <a:blip r:embed="rId3"/>
          <a:stretch>
            <a:fillRect/>
          </a:stretch>
        </p:blipFill>
        <p:spPr>
          <a:xfrm>
            <a:off x="3280171" y="3728064"/>
            <a:ext cx="4811697" cy="2993412"/>
          </a:xfrm>
          <a:prstGeom prst="rect">
            <a:avLst/>
          </a:prstGeom>
        </p:spPr>
      </p:pic>
      <p:sp>
        <p:nvSpPr>
          <p:cNvPr id="2" name="タイトル 1">
            <a:extLst>
              <a:ext uri="{FF2B5EF4-FFF2-40B4-BE49-F238E27FC236}">
                <a16:creationId xmlns:a16="http://schemas.microsoft.com/office/drawing/2014/main" id="{3FB87EA2-FC62-7453-DA9E-5F10000168B1}"/>
              </a:ext>
            </a:extLst>
          </p:cNvPr>
          <p:cNvSpPr>
            <a:spLocks noGrp="1"/>
          </p:cNvSpPr>
          <p:nvPr>
            <p:ph type="title"/>
          </p:nvPr>
        </p:nvSpPr>
        <p:spPr>
          <a:xfrm>
            <a:off x="321845" y="175028"/>
            <a:ext cx="8461208" cy="469865"/>
          </a:xfrm>
        </p:spPr>
        <p:txBody>
          <a:bodyPr>
            <a:normAutofit fontScale="90000"/>
          </a:bodyPr>
          <a:lstStyle/>
          <a:p>
            <a:r>
              <a:rPr lang="ja-JP" altLang="en-US" dirty="0"/>
              <a:t>演習１．総当たり</a:t>
            </a:r>
            <a:endParaRPr kumimoji="1" lang="ja-JP" altLang="en-US" dirty="0"/>
          </a:p>
        </p:txBody>
      </p:sp>
    </p:spTree>
    <p:extLst>
      <p:ext uri="{BB962C8B-B14F-4D97-AF65-F5344CB8AC3E}">
        <p14:creationId xmlns:p14="http://schemas.microsoft.com/office/powerpoint/2010/main" val="1492094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0683DC-863D-1FFB-34DD-11AE5282A568}"/>
              </a:ext>
            </a:extLst>
          </p:cNvPr>
          <p:cNvSpPr>
            <a:spLocks noGrp="1"/>
          </p:cNvSpPr>
          <p:nvPr>
            <p:ph type="title"/>
          </p:nvPr>
        </p:nvSpPr>
        <p:spPr/>
        <p:txBody>
          <a:bodyPr>
            <a:normAutofit fontScale="90000"/>
          </a:bodyPr>
          <a:lstStyle/>
          <a:p>
            <a:r>
              <a:rPr lang="ja-JP" altLang="en-US" dirty="0"/>
              <a:t>演習１</a:t>
            </a:r>
            <a:endParaRPr kumimoji="1" lang="ja-JP" altLang="en-US" dirty="0"/>
          </a:p>
        </p:txBody>
      </p:sp>
      <p:sp>
        <p:nvSpPr>
          <p:cNvPr id="3" name="コンテンツ プレースホルダー 2">
            <a:extLst>
              <a:ext uri="{FF2B5EF4-FFF2-40B4-BE49-F238E27FC236}">
                <a16:creationId xmlns:a16="http://schemas.microsoft.com/office/drawing/2014/main" id="{C839965F-317D-FD27-0F71-8273285BE333}"/>
              </a:ext>
            </a:extLst>
          </p:cNvPr>
          <p:cNvSpPr>
            <a:spLocks noGrp="1"/>
          </p:cNvSpPr>
          <p:nvPr>
            <p:ph idx="1"/>
          </p:nvPr>
        </p:nvSpPr>
        <p:spPr/>
        <p:txBody>
          <a:bodyPr>
            <a:normAutofit/>
          </a:bodyPr>
          <a:lstStyle/>
          <a:p>
            <a:pPr marL="0" indent="0">
              <a:buNone/>
            </a:pPr>
            <a:r>
              <a:rPr kumimoji="1" lang="ja-JP" altLang="en-US" sz="2400" dirty="0"/>
              <a:t>１．</a:t>
            </a:r>
            <a:r>
              <a:rPr kumimoji="1" lang="ja-JP" altLang="en-US" sz="2400" b="1" dirty="0"/>
              <a:t>全てのパスは同じ起点から始まりましたか？</a:t>
            </a:r>
            <a:endParaRPr kumimoji="1" lang="en-US" altLang="ja-JP" sz="2400" b="1" dirty="0"/>
          </a:p>
          <a:p>
            <a:pPr marL="0" indent="0">
              <a:buNone/>
            </a:pPr>
            <a:r>
              <a:rPr kumimoji="1" lang="ja-JP" altLang="en-US" sz="2400" dirty="0"/>
              <a:t>　</a:t>
            </a:r>
            <a:r>
              <a:rPr kumimoji="1" lang="ja-JP" altLang="en-US" sz="2400" b="1" dirty="0"/>
              <a:t>正解：はい</a:t>
            </a:r>
            <a:endParaRPr lang="en-US" altLang="ja-JP" sz="2400" b="1" dirty="0"/>
          </a:p>
          <a:p>
            <a:pPr marL="0" indent="0">
              <a:buNone/>
            </a:pPr>
            <a:r>
              <a:rPr kumimoji="1" lang="ja-JP" altLang="en-US" sz="2400" dirty="0"/>
              <a:t>プログラム内で各パスの開始前に </a:t>
            </a:r>
            <a:r>
              <a:rPr kumimoji="1" lang="en-US" altLang="ja-JP" sz="2400" dirty="0"/>
              <a:t>position = [0, 0] </a:t>
            </a:r>
            <a:r>
              <a:rPr kumimoji="1" lang="ja-JP" altLang="en-US" sz="2400" dirty="0"/>
              <a:t>と設定されており、全てのパスが </a:t>
            </a:r>
            <a:r>
              <a:rPr kumimoji="1" lang="en-US" altLang="ja-JP" sz="2400" dirty="0"/>
              <a:t>(0,0) </a:t>
            </a:r>
            <a:r>
              <a:rPr kumimoji="1" lang="ja-JP" altLang="en-US" sz="2400" dirty="0"/>
              <a:t>から始まります。</a:t>
            </a:r>
            <a:endParaRPr kumimoji="1" lang="en-US" altLang="ja-JP" sz="2400" dirty="0"/>
          </a:p>
          <a:p>
            <a:pPr marL="0" indent="0">
              <a:buNone/>
            </a:pPr>
            <a:endParaRPr kumimoji="1" lang="en-US" altLang="ja-JP" sz="2400" dirty="0"/>
          </a:p>
          <a:p>
            <a:pPr marL="0" indent="0">
              <a:buNone/>
            </a:pPr>
            <a:r>
              <a:rPr kumimoji="1" lang="ja-JP" altLang="en-US" sz="2400" dirty="0"/>
              <a:t>２．</a:t>
            </a:r>
            <a:r>
              <a:rPr kumimoji="1" lang="ja-JP" altLang="en-US" sz="2400" b="1" dirty="0"/>
              <a:t>最も長いパスと最も短いパスはどれでしたか？　</a:t>
            </a:r>
            <a:endParaRPr kumimoji="1" lang="en-US" altLang="ja-JP" sz="2400" b="1" dirty="0"/>
          </a:p>
          <a:p>
            <a:pPr marL="0" indent="0">
              <a:buNone/>
            </a:pPr>
            <a:r>
              <a:rPr lang="ja-JP" altLang="en-US" sz="2400" dirty="0"/>
              <a:t>　</a:t>
            </a:r>
            <a:r>
              <a:rPr kumimoji="1" lang="ja-JP" altLang="en-US" sz="2400" b="1" dirty="0"/>
              <a:t>正解：全てのパスが同じ長さ（</a:t>
            </a:r>
            <a:r>
              <a:rPr kumimoji="1" lang="en-US" altLang="ja-JP" sz="2400" b="1" dirty="0"/>
              <a:t>2</a:t>
            </a:r>
            <a:r>
              <a:rPr kumimoji="1" lang="ja-JP" altLang="en-US" sz="2400" b="1" dirty="0"/>
              <a:t>ステップ）</a:t>
            </a:r>
            <a:endParaRPr kumimoji="1" lang="en-US" altLang="ja-JP" sz="2400" b="1" dirty="0"/>
          </a:p>
          <a:p>
            <a:pPr marL="0" indent="0">
              <a:buNone/>
            </a:pPr>
            <a:r>
              <a:rPr kumimoji="1" lang="en-US" altLang="ja-JP" sz="2400" dirty="0"/>
              <a:t>paths </a:t>
            </a:r>
            <a:r>
              <a:rPr kumimoji="1" lang="ja-JP" altLang="en-US" sz="2400" dirty="0"/>
              <a:t>リストを見ると、全てのパスが</a:t>
            </a:r>
            <a:r>
              <a:rPr kumimoji="1" lang="en-US" altLang="ja-JP" sz="2400" dirty="0"/>
              <a:t>2</a:t>
            </a:r>
            <a:r>
              <a:rPr kumimoji="1" lang="ja-JP" altLang="en-US" sz="2400" dirty="0"/>
              <a:t>つの移動で構成されています。そのため、全てのパスが同じ長さとなります。</a:t>
            </a:r>
          </a:p>
        </p:txBody>
      </p:sp>
      <p:sp>
        <p:nvSpPr>
          <p:cNvPr id="4" name="スライド番号プレースホルダー 3">
            <a:extLst>
              <a:ext uri="{FF2B5EF4-FFF2-40B4-BE49-F238E27FC236}">
                <a16:creationId xmlns:a16="http://schemas.microsoft.com/office/drawing/2014/main" id="{8ED4D17F-6869-CCCA-8CCB-B44422D5586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787461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99F0F8-85C8-0A57-615B-D3DFA389E9D0}"/>
              </a:ext>
            </a:extLst>
          </p:cNvPr>
          <p:cNvSpPr>
            <a:spLocks noGrp="1"/>
          </p:cNvSpPr>
          <p:nvPr>
            <p:ph type="title"/>
          </p:nvPr>
        </p:nvSpPr>
        <p:spPr/>
        <p:txBody>
          <a:bodyPr>
            <a:normAutofit fontScale="90000"/>
          </a:bodyPr>
          <a:lstStyle/>
          <a:p>
            <a:r>
              <a:rPr kumimoji="1" lang="ja-JP" altLang="en-US" dirty="0"/>
              <a:t>探索におけるパスや木の活用</a:t>
            </a:r>
          </a:p>
        </p:txBody>
      </p:sp>
      <p:sp>
        <p:nvSpPr>
          <p:cNvPr id="3" name="コンテンツ プレースホルダー 2">
            <a:extLst>
              <a:ext uri="{FF2B5EF4-FFF2-40B4-BE49-F238E27FC236}">
                <a16:creationId xmlns:a16="http://schemas.microsoft.com/office/drawing/2014/main" id="{3A5D6839-9D5C-D2E4-57EF-D519EFE453F3}"/>
              </a:ext>
            </a:extLst>
          </p:cNvPr>
          <p:cNvSpPr>
            <a:spLocks noGrp="1"/>
          </p:cNvSpPr>
          <p:nvPr>
            <p:ph idx="1"/>
          </p:nvPr>
        </p:nvSpPr>
        <p:spPr>
          <a:xfrm>
            <a:off x="321845" y="813212"/>
            <a:ext cx="8461208" cy="5333166"/>
          </a:xfrm>
        </p:spPr>
        <p:txBody>
          <a:bodyPr>
            <a:normAutofit/>
          </a:bodyPr>
          <a:lstStyle/>
          <a:p>
            <a:r>
              <a:rPr lang="ja-JP" altLang="en-US" sz="2400" b="1" dirty="0"/>
              <a:t>共通の起点</a:t>
            </a:r>
            <a:r>
              <a:rPr kumimoji="1" lang="ja-JP" altLang="en-US" sz="2400" b="1" dirty="0"/>
              <a:t>から</a:t>
            </a:r>
            <a:r>
              <a:rPr kumimoji="1" lang="ja-JP" altLang="en-US" sz="2400" dirty="0"/>
              <a:t>始まる</a:t>
            </a:r>
            <a:r>
              <a:rPr kumimoji="1" lang="ja-JP" altLang="en-US" sz="2400" b="1" dirty="0"/>
              <a:t>複数のパス</a:t>
            </a:r>
            <a:r>
              <a:rPr kumimoji="1" lang="ja-JP" altLang="en-US" sz="2400" dirty="0"/>
              <a:t>が存在するとき、これらの</a:t>
            </a:r>
            <a:r>
              <a:rPr kumimoji="1" lang="ja-JP" altLang="en-US" sz="2400" b="1" dirty="0"/>
              <a:t>パスの集まり</a:t>
            </a:r>
            <a:r>
              <a:rPr kumimoji="1" lang="ja-JP" altLang="en-US" sz="2400" dirty="0"/>
              <a:t>は「</a:t>
            </a:r>
            <a:r>
              <a:rPr kumimoji="1" lang="ja-JP" altLang="en-US" sz="2400" b="1" dirty="0">
                <a:solidFill>
                  <a:srgbClr val="C00000"/>
                </a:solidFill>
              </a:rPr>
              <a:t>木</a:t>
            </a:r>
            <a:r>
              <a:rPr kumimoji="1" lang="ja-JP" altLang="en-US" sz="2400" dirty="0"/>
              <a:t>」を形成</a:t>
            </a:r>
            <a:endParaRPr kumimoji="1" lang="en-US" altLang="ja-JP" sz="2400" dirty="0"/>
          </a:p>
          <a:p>
            <a:r>
              <a:rPr kumimoji="1" lang="ja-JP" altLang="en-US" sz="2400" b="1" dirty="0">
                <a:solidFill>
                  <a:srgbClr val="C00000"/>
                </a:solidFill>
              </a:rPr>
              <a:t>木</a:t>
            </a:r>
            <a:r>
              <a:rPr kumimoji="1" lang="ja-JP" altLang="en-US" sz="2400" dirty="0"/>
              <a:t>では、</a:t>
            </a:r>
            <a:r>
              <a:rPr lang="ja-JP" altLang="en-US" sz="2400" b="0" i="0" dirty="0">
                <a:solidFill>
                  <a:srgbClr val="374151"/>
                </a:solidFill>
                <a:effectLst/>
                <a:latin typeface="Söhne"/>
              </a:rPr>
              <a:t>それぞれの</a:t>
            </a:r>
            <a:r>
              <a:rPr lang="ja-JP" altLang="en-US" sz="2400" b="1" i="0" dirty="0">
                <a:solidFill>
                  <a:srgbClr val="374151"/>
                </a:solidFill>
                <a:effectLst/>
                <a:latin typeface="Söhne"/>
              </a:rPr>
              <a:t>パス（経路）</a:t>
            </a:r>
            <a:r>
              <a:rPr lang="ja-JP" altLang="en-US" sz="2400" b="0" i="0" dirty="0">
                <a:solidFill>
                  <a:srgbClr val="374151"/>
                </a:solidFill>
                <a:effectLst/>
                <a:latin typeface="Söhne"/>
              </a:rPr>
              <a:t>は、</a:t>
            </a:r>
            <a:r>
              <a:rPr lang="ja-JP" altLang="en-US" sz="2400" b="1" i="0" dirty="0">
                <a:solidFill>
                  <a:srgbClr val="374151"/>
                </a:solidFill>
                <a:effectLst/>
                <a:latin typeface="Söhne"/>
              </a:rPr>
              <a:t>起点</a:t>
            </a:r>
            <a:r>
              <a:rPr lang="ja-JP" altLang="en-US" sz="2400" b="0" i="0" dirty="0">
                <a:solidFill>
                  <a:srgbClr val="374151"/>
                </a:solidFill>
                <a:effectLst/>
                <a:latin typeface="Söhne"/>
              </a:rPr>
              <a:t>から</a:t>
            </a:r>
            <a:r>
              <a:rPr lang="ja-JP" altLang="en-US" sz="2400" b="1" i="0" dirty="0">
                <a:solidFill>
                  <a:srgbClr val="374151"/>
                </a:solidFill>
                <a:effectLst/>
                <a:latin typeface="Söhne"/>
              </a:rPr>
              <a:t>各末端</a:t>
            </a:r>
            <a:r>
              <a:rPr lang="ja-JP" altLang="en-US" sz="2400" b="0" i="0" dirty="0">
                <a:solidFill>
                  <a:srgbClr val="374151"/>
                </a:solidFill>
                <a:effectLst/>
                <a:latin typeface="Söhne"/>
              </a:rPr>
              <a:t>へと向かって進むのが特徴。そして、</a:t>
            </a:r>
            <a:r>
              <a:rPr lang="ja-JP" altLang="en-US" sz="2400" b="1" i="0" dirty="0">
                <a:solidFill>
                  <a:srgbClr val="374151"/>
                </a:solidFill>
                <a:effectLst/>
                <a:latin typeface="Söhne"/>
              </a:rPr>
              <a:t>合流することはない</a:t>
            </a:r>
            <a:endParaRPr kumimoji="1" lang="ja-JP" altLang="en-US" sz="2400" b="1" dirty="0"/>
          </a:p>
          <a:p>
            <a:pPr marL="0" indent="0">
              <a:buNone/>
            </a:pPr>
            <a:endParaRPr kumimoji="1" lang="en-US" altLang="ja-JP" sz="2400" dirty="0"/>
          </a:p>
        </p:txBody>
      </p:sp>
      <p:sp>
        <p:nvSpPr>
          <p:cNvPr id="4" name="スライド番号プレースホルダー 3">
            <a:extLst>
              <a:ext uri="{FF2B5EF4-FFF2-40B4-BE49-F238E27FC236}">
                <a16:creationId xmlns:a16="http://schemas.microsoft.com/office/drawing/2014/main" id="{DDDBD4E0-8B6E-437B-53FF-3910FB301EE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20" name="図 19">
            <a:extLst>
              <a:ext uri="{FF2B5EF4-FFF2-40B4-BE49-F238E27FC236}">
                <a16:creationId xmlns:a16="http://schemas.microsoft.com/office/drawing/2014/main" id="{51245439-1A41-CCA2-592B-175D1DC55E35}"/>
              </a:ext>
            </a:extLst>
          </p:cNvPr>
          <p:cNvPicPr>
            <a:picLocks noChangeAspect="1"/>
          </p:cNvPicPr>
          <p:nvPr/>
        </p:nvPicPr>
        <p:blipFill>
          <a:blip r:embed="rId2"/>
          <a:stretch>
            <a:fillRect/>
          </a:stretch>
        </p:blipFill>
        <p:spPr>
          <a:xfrm>
            <a:off x="321845" y="3217217"/>
            <a:ext cx="1857721" cy="2286699"/>
          </a:xfrm>
          <a:prstGeom prst="rect">
            <a:avLst/>
          </a:prstGeom>
        </p:spPr>
      </p:pic>
      <p:sp>
        <p:nvSpPr>
          <p:cNvPr id="22" name="テキスト ボックス 21">
            <a:extLst>
              <a:ext uri="{FF2B5EF4-FFF2-40B4-BE49-F238E27FC236}">
                <a16:creationId xmlns:a16="http://schemas.microsoft.com/office/drawing/2014/main" id="{240CAF97-9614-8CFF-F722-6CBC2C1E472E}"/>
              </a:ext>
            </a:extLst>
          </p:cNvPr>
          <p:cNvSpPr txBox="1"/>
          <p:nvPr/>
        </p:nvSpPr>
        <p:spPr>
          <a:xfrm>
            <a:off x="2624451" y="3627378"/>
            <a:ext cx="2708383" cy="16312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1, 2</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（右、上）</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1, 3</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（右、下）</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3, 1</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（下、右）</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3, 3</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（下、下）</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3, 4</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（下、上）</a:t>
            </a:r>
          </a:p>
        </p:txBody>
      </p:sp>
      <p:sp>
        <p:nvSpPr>
          <p:cNvPr id="23" name="テキスト ボックス 22">
            <a:extLst>
              <a:ext uri="{FF2B5EF4-FFF2-40B4-BE49-F238E27FC236}">
                <a16:creationId xmlns:a16="http://schemas.microsoft.com/office/drawing/2014/main" id="{589FCBCD-C39B-7066-2AD4-08F377D9991A}"/>
              </a:ext>
            </a:extLst>
          </p:cNvPr>
          <p:cNvSpPr txBox="1"/>
          <p:nvPr/>
        </p:nvSpPr>
        <p:spPr>
          <a:xfrm>
            <a:off x="2624451" y="5549782"/>
            <a:ext cx="295465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同じ起点から始まる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つの経路</a:t>
            </a:r>
          </a:p>
        </p:txBody>
      </p:sp>
      <p:sp>
        <p:nvSpPr>
          <p:cNvPr id="24" name="テキスト ボックス 23">
            <a:extLst>
              <a:ext uri="{FF2B5EF4-FFF2-40B4-BE49-F238E27FC236}">
                <a16:creationId xmlns:a16="http://schemas.microsoft.com/office/drawing/2014/main" id="{A496A836-BFB6-2B63-6FCD-50420A599B7A}"/>
              </a:ext>
            </a:extLst>
          </p:cNvPr>
          <p:cNvSpPr txBox="1"/>
          <p:nvPr/>
        </p:nvSpPr>
        <p:spPr>
          <a:xfrm>
            <a:off x="5302130" y="3640781"/>
            <a:ext cx="704039" cy="707886"/>
          </a:xfrm>
          <a:prstGeom prst="rect">
            <a:avLst/>
          </a:prstGeom>
          <a:noFill/>
          <a:ln>
            <a:solidFill>
              <a:schemeClr val="accent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 0]</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25" name="直線矢印コネクタ 24">
            <a:extLst>
              <a:ext uri="{FF2B5EF4-FFF2-40B4-BE49-F238E27FC236}">
                <a16:creationId xmlns:a16="http://schemas.microsoft.com/office/drawing/2014/main" id="{5C94B206-28DE-F5E3-63C5-8727C49D7CFA}"/>
              </a:ext>
            </a:extLst>
          </p:cNvPr>
          <p:cNvCxnSpPr>
            <a:cxnSpLocks/>
          </p:cNvCxnSpPr>
          <p:nvPr/>
        </p:nvCxnSpPr>
        <p:spPr>
          <a:xfrm flipV="1">
            <a:off x="5975712" y="3440827"/>
            <a:ext cx="502793" cy="373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FD44221E-68BF-2326-3C02-EFED51156113}"/>
              </a:ext>
            </a:extLst>
          </p:cNvPr>
          <p:cNvSpPr txBox="1"/>
          <p:nvPr/>
        </p:nvSpPr>
        <p:spPr>
          <a:xfrm>
            <a:off x="6469134" y="2983361"/>
            <a:ext cx="704039" cy="707886"/>
          </a:xfrm>
          <a:prstGeom prst="rect">
            <a:avLst/>
          </a:prstGeom>
          <a:noFill/>
          <a:ln>
            <a:solidFill>
              <a:schemeClr val="accent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 0]</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C6E2A625-6213-B250-3A01-D7003D6B7D35}"/>
              </a:ext>
            </a:extLst>
          </p:cNvPr>
          <p:cNvSpPr txBox="1"/>
          <p:nvPr/>
        </p:nvSpPr>
        <p:spPr>
          <a:xfrm>
            <a:off x="6057029" y="3154618"/>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1</a:t>
            </a:r>
            <a:endPar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p:txBody>
      </p:sp>
      <p:cxnSp>
        <p:nvCxnSpPr>
          <p:cNvPr id="28" name="直線矢印コネクタ 27">
            <a:extLst>
              <a:ext uri="{FF2B5EF4-FFF2-40B4-BE49-F238E27FC236}">
                <a16:creationId xmlns:a16="http://schemas.microsoft.com/office/drawing/2014/main" id="{EFD69AA5-45FB-2FB7-982D-CDCC95D17D58}"/>
              </a:ext>
            </a:extLst>
          </p:cNvPr>
          <p:cNvCxnSpPr>
            <a:cxnSpLocks/>
          </p:cNvCxnSpPr>
          <p:nvPr/>
        </p:nvCxnSpPr>
        <p:spPr>
          <a:xfrm>
            <a:off x="5981478" y="4200719"/>
            <a:ext cx="491260" cy="403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70CCA82B-8CE9-7FFF-B78D-B5AECFADC571}"/>
              </a:ext>
            </a:extLst>
          </p:cNvPr>
          <p:cNvSpPr txBox="1"/>
          <p:nvPr/>
        </p:nvSpPr>
        <p:spPr>
          <a:xfrm>
            <a:off x="6478504" y="4261932"/>
            <a:ext cx="704039" cy="707886"/>
          </a:xfrm>
          <a:prstGeom prst="rect">
            <a:avLst/>
          </a:prstGeom>
          <a:noFill/>
          <a:ln>
            <a:solidFill>
              <a:schemeClr val="accent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 1]</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C1737FDC-DE62-F121-805D-93FCD4AE0727}"/>
              </a:ext>
            </a:extLst>
          </p:cNvPr>
          <p:cNvSpPr txBox="1"/>
          <p:nvPr/>
        </p:nvSpPr>
        <p:spPr>
          <a:xfrm>
            <a:off x="6086019" y="3940848"/>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3</a:t>
            </a:r>
            <a:endPar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8D6A719D-BCCE-B1E7-55B3-9D3175FBFAD0}"/>
              </a:ext>
            </a:extLst>
          </p:cNvPr>
          <p:cNvSpPr txBox="1"/>
          <p:nvPr/>
        </p:nvSpPr>
        <p:spPr>
          <a:xfrm>
            <a:off x="7768801" y="2357923"/>
            <a:ext cx="704039" cy="707886"/>
          </a:xfrm>
          <a:prstGeom prst="rect">
            <a:avLst/>
          </a:prstGeom>
          <a:noFill/>
          <a:ln>
            <a:solidFill>
              <a:schemeClr val="accent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 0]</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1F66A49A-DE2A-8EDB-6017-C80DBBF33180}"/>
              </a:ext>
            </a:extLst>
          </p:cNvPr>
          <p:cNvSpPr txBox="1"/>
          <p:nvPr/>
        </p:nvSpPr>
        <p:spPr>
          <a:xfrm>
            <a:off x="7768801" y="3171975"/>
            <a:ext cx="704039" cy="707886"/>
          </a:xfrm>
          <a:prstGeom prst="rect">
            <a:avLst/>
          </a:prstGeom>
          <a:noFill/>
          <a:ln>
            <a:solidFill>
              <a:schemeClr val="accent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 1]</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3" name="テキスト ボックス 32">
            <a:extLst>
              <a:ext uri="{FF2B5EF4-FFF2-40B4-BE49-F238E27FC236}">
                <a16:creationId xmlns:a16="http://schemas.microsoft.com/office/drawing/2014/main" id="{AA71C80D-B058-2C11-4EDE-9EA9EBC624A2}"/>
              </a:ext>
            </a:extLst>
          </p:cNvPr>
          <p:cNvSpPr txBox="1"/>
          <p:nvPr/>
        </p:nvSpPr>
        <p:spPr>
          <a:xfrm>
            <a:off x="7768801" y="3986027"/>
            <a:ext cx="704039" cy="707886"/>
          </a:xfrm>
          <a:prstGeom prst="rect">
            <a:avLst/>
          </a:prstGeom>
          <a:noFill/>
          <a:ln>
            <a:solidFill>
              <a:schemeClr val="accent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 1]</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EFD2F88A-FA86-FF7B-E28C-A6B5C2EE3FD9}"/>
              </a:ext>
            </a:extLst>
          </p:cNvPr>
          <p:cNvSpPr txBox="1"/>
          <p:nvPr/>
        </p:nvSpPr>
        <p:spPr>
          <a:xfrm>
            <a:off x="7768801" y="4800079"/>
            <a:ext cx="704039" cy="707886"/>
          </a:xfrm>
          <a:prstGeom prst="rect">
            <a:avLst/>
          </a:prstGeom>
          <a:noFill/>
          <a:ln>
            <a:solidFill>
              <a:schemeClr val="accent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 2]</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2BFA7FF5-F1F4-6129-ABF6-88B99F3690A5}"/>
              </a:ext>
            </a:extLst>
          </p:cNvPr>
          <p:cNvSpPr txBox="1"/>
          <p:nvPr/>
        </p:nvSpPr>
        <p:spPr>
          <a:xfrm>
            <a:off x="7768801" y="5614131"/>
            <a:ext cx="704039" cy="707886"/>
          </a:xfrm>
          <a:prstGeom prst="rect">
            <a:avLst/>
          </a:prstGeom>
          <a:noFill/>
          <a:ln>
            <a:solidFill>
              <a:schemeClr val="accent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 0]</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1C692502-2697-BE5D-AABE-0059417F452F}"/>
              </a:ext>
            </a:extLst>
          </p:cNvPr>
          <p:cNvSpPr txBox="1"/>
          <p:nvPr/>
        </p:nvSpPr>
        <p:spPr>
          <a:xfrm>
            <a:off x="7258375" y="2414511"/>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2</a:t>
            </a:r>
            <a:endPar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p:txBody>
      </p:sp>
      <p:cxnSp>
        <p:nvCxnSpPr>
          <p:cNvPr id="37" name="直線矢印コネクタ 36">
            <a:extLst>
              <a:ext uri="{FF2B5EF4-FFF2-40B4-BE49-F238E27FC236}">
                <a16:creationId xmlns:a16="http://schemas.microsoft.com/office/drawing/2014/main" id="{C0A7DC82-1070-87D2-002C-BE9361B0195E}"/>
              </a:ext>
            </a:extLst>
          </p:cNvPr>
          <p:cNvCxnSpPr>
            <a:cxnSpLocks/>
            <a:endCxn id="31" idx="1"/>
          </p:cNvCxnSpPr>
          <p:nvPr/>
        </p:nvCxnSpPr>
        <p:spPr>
          <a:xfrm flipV="1">
            <a:off x="7157757" y="2711866"/>
            <a:ext cx="611044" cy="413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669F245D-3611-BCCF-C970-C37CEE94D6F7}"/>
              </a:ext>
            </a:extLst>
          </p:cNvPr>
          <p:cNvCxnSpPr>
            <a:cxnSpLocks/>
            <a:endCxn id="32" idx="1"/>
          </p:cNvCxnSpPr>
          <p:nvPr/>
        </p:nvCxnSpPr>
        <p:spPr>
          <a:xfrm>
            <a:off x="7127146" y="3353191"/>
            <a:ext cx="641655" cy="172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7BE5C5B1-8F03-48FF-5AC3-6B051ADFDBF9}"/>
              </a:ext>
            </a:extLst>
          </p:cNvPr>
          <p:cNvCxnSpPr>
            <a:cxnSpLocks/>
            <a:endCxn id="33" idx="1"/>
          </p:cNvCxnSpPr>
          <p:nvPr/>
        </p:nvCxnSpPr>
        <p:spPr>
          <a:xfrm flipV="1">
            <a:off x="7177026" y="4339970"/>
            <a:ext cx="591775" cy="155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EC9CCD3E-666E-8598-413B-2430BD94B70C}"/>
              </a:ext>
            </a:extLst>
          </p:cNvPr>
          <p:cNvCxnSpPr>
            <a:cxnSpLocks/>
            <a:endCxn id="34" idx="1"/>
          </p:cNvCxnSpPr>
          <p:nvPr/>
        </p:nvCxnSpPr>
        <p:spPr>
          <a:xfrm>
            <a:off x="7147373" y="4614513"/>
            <a:ext cx="621428" cy="539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8EDD0572-F053-28E5-AE13-6F148B3DFB53}"/>
              </a:ext>
            </a:extLst>
          </p:cNvPr>
          <p:cNvCxnSpPr>
            <a:cxnSpLocks/>
            <a:endCxn id="35" idx="1"/>
          </p:cNvCxnSpPr>
          <p:nvPr/>
        </p:nvCxnSpPr>
        <p:spPr>
          <a:xfrm>
            <a:off x="7127146" y="4824200"/>
            <a:ext cx="641655" cy="1143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BC13EF01-FD5B-253C-E596-D2ABF32A4964}"/>
              </a:ext>
            </a:extLst>
          </p:cNvPr>
          <p:cNvSpPr txBox="1"/>
          <p:nvPr/>
        </p:nvSpPr>
        <p:spPr>
          <a:xfrm>
            <a:off x="7269716" y="3075834"/>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3</a:t>
            </a:r>
            <a:endPar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FFA9B682-539B-F3C9-503A-FC3B77D0A6AD}"/>
              </a:ext>
            </a:extLst>
          </p:cNvPr>
          <p:cNvSpPr txBox="1"/>
          <p:nvPr/>
        </p:nvSpPr>
        <p:spPr>
          <a:xfrm>
            <a:off x="7246094" y="3993965"/>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1</a:t>
            </a:r>
            <a:endPar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799FBA80-2DA5-D1B0-DF03-831DC4565B04}"/>
              </a:ext>
            </a:extLst>
          </p:cNvPr>
          <p:cNvSpPr txBox="1"/>
          <p:nvPr/>
        </p:nvSpPr>
        <p:spPr>
          <a:xfrm>
            <a:off x="7323961" y="4494183"/>
            <a:ext cx="3401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3</a:t>
            </a:r>
            <a:endPar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p:txBody>
      </p:sp>
      <p:sp>
        <p:nvSpPr>
          <p:cNvPr id="45" name="テキスト ボックス 44">
            <a:extLst>
              <a:ext uri="{FF2B5EF4-FFF2-40B4-BE49-F238E27FC236}">
                <a16:creationId xmlns:a16="http://schemas.microsoft.com/office/drawing/2014/main" id="{2FC7FB9D-968C-6129-BA0B-73A5298504AC}"/>
              </a:ext>
            </a:extLst>
          </p:cNvPr>
          <p:cNvSpPr txBox="1"/>
          <p:nvPr/>
        </p:nvSpPr>
        <p:spPr>
          <a:xfrm>
            <a:off x="7310002" y="4987004"/>
            <a:ext cx="3401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4</a:t>
            </a:r>
            <a:endPar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866DBB09-E429-D5B4-426F-5023DDDD9F9C}"/>
              </a:ext>
            </a:extLst>
          </p:cNvPr>
          <p:cNvSpPr txBox="1"/>
          <p:nvPr/>
        </p:nvSpPr>
        <p:spPr>
          <a:xfrm>
            <a:off x="6105383" y="5703656"/>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木</a:t>
            </a:r>
          </a:p>
        </p:txBody>
      </p:sp>
    </p:spTree>
    <p:extLst>
      <p:ext uri="{BB962C8B-B14F-4D97-AF65-F5344CB8AC3E}">
        <p14:creationId xmlns:p14="http://schemas.microsoft.com/office/powerpoint/2010/main" val="3885784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1845" y="846253"/>
            <a:ext cx="8089382" cy="2258327"/>
          </a:xfrm>
        </p:spPr>
        <p:txBody>
          <a:bodyPr>
            <a:normAutofit/>
          </a:bodyPr>
          <a:lstStyle/>
          <a:p>
            <a:pPr marL="0" indent="0">
              <a:buNone/>
            </a:pPr>
            <a:r>
              <a:rPr kumimoji="1" lang="ja-JP" altLang="en-US" sz="2400" dirty="0"/>
              <a:t>① </a:t>
            </a:r>
            <a:r>
              <a:rPr kumimoji="1" lang="en-US" altLang="ja-JP" sz="2400" dirty="0"/>
              <a:t>A</a:t>
            </a:r>
            <a:r>
              <a:rPr kumimoji="1" lang="ja-JP" altLang="en-US" sz="2400" dirty="0"/>
              <a:t>*法による迷路探索をシミュレーションできるウェブツールを使用します</a:t>
            </a:r>
            <a:endParaRPr kumimoji="1" lang="en-US" altLang="ja-JP" sz="2400" dirty="0"/>
          </a:p>
          <a:p>
            <a:pPr marL="0" indent="0">
              <a:buNone/>
            </a:pPr>
            <a:endParaRPr lang="en-US" altLang="ja-JP" sz="2400" dirty="0"/>
          </a:p>
          <a:p>
            <a:pPr marL="0" indent="0">
              <a:buNone/>
            </a:pPr>
            <a:r>
              <a:rPr lang="en-US" altLang="ja-JP" sz="2400" dirty="0"/>
              <a:t>Web</a:t>
            </a:r>
            <a:r>
              <a:rPr lang="ja-JP" altLang="en-US" sz="2400" dirty="0"/>
              <a:t>ブラウザで開く</a:t>
            </a:r>
            <a:endParaRPr kumimoji="1"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1" name="正方形/長方形 10"/>
          <p:cNvSpPr/>
          <p:nvPr/>
        </p:nvSpPr>
        <p:spPr>
          <a:xfrm>
            <a:off x="321845" y="2844225"/>
            <a:ext cx="8089382"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a:t>
            </a:r>
            <a:r>
              <a:rPr kumimoji="0" lang="en-US" altLang="ja-JP" sz="3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hlinkClick r:id="rId2"/>
              </a:rPr>
              <a:t>qiao.github.io</a:t>
            </a:r>
            <a:r>
              <a:rPr kumimoji="0"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a:t>
            </a:r>
            <a:r>
              <a:rPr kumimoji="0" lang="en-US" altLang="ja-JP" sz="3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hlinkClick r:id="rId2"/>
              </a:rPr>
              <a:t>PathFinding.js</a:t>
            </a:r>
            <a:r>
              <a:rPr kumimoji="0"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/visual/</a:t>
            </a:r>
            <a:endParaRPr kumimoji="0"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タイトル 6">
            <a:extLst>
              <a:ext uri="{FF2B5EF4-FFF2-40B4-BE49-F238E27FC236}">
                <a16:creationId xmlns:a16="http://schemas.microsoft.com/office/drawing/2014/main" id="{9D3383E0-6F13-4CA8-A8B6-0F1973FDFEF5}"/>
              </a:ext>
            </a:extLst>
          </p:cNvPr>
          <p:cNvSpPr>
            <a:spLocks noGrp="1"/>
          </p:cNvSpPr>
          <p:nvPr>
            <p:ph type="title"/>
          </p:nvPr>
        </p:nvSpPr>
        <p:spPr/>
        <p:txBody>
          <a:bodyPr>
            <a:normAutofit fontScale="90000"/>
          </a:bodyPr>
          <a:lstStyle/>
          <a:p>
            <a:r>
              <a:rPr lang="ja-JP" altLang="en-US" dirty="0"/>
              <a:t>演習２</a:t>
            </a:r>
          </a:p>
        </p:txBody>
      </p:sp>
    </p:spTree>
    <p:extLst>
      <p:ext uri="{BB962C8B-B14F-4D97-AF65-F5344CB8AC3E}">
        <p14:creationId xmlns:p14="http://schemas.microsoft.com/office/powerpoint/2010/main" val="2774943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93270" y="274753"/>
            <a:ext cx="8461208" cy="5333166"/>
          </a:xfrm>
        </p:spPr>
        <p:txBody>
          <a:bodyPr/>
          <a:lstStyle/>
          <a:p>
            <a:pPr marL="0" indent="0">
              <a:buNone/>
            </a:pPr>
            <a:r>
              <a:rPr lang="ja-JP" altLang="en-US" dirty="0"/>
              <a:t>② マウスを使って迷路を描く</a:t>
            </a:r>
            <a:endParaRPr lang="en-US" altLang="ja-JP" dirty="0"/>
          </a:p>
          <a:p>
            <a:pPr marL="0" indent="0">
              <a:buNone/>
            </a:pPr>
            <a:r>
              <a:rPr lang="ja-JP" altLang="en-US" dirty="0"/>
              <a:t>　　　緑：起点　赤：終点</a:t>
            </a:r>
            <a:endParaRPr lang="en-US" altLang="ja-JP" dirty="0"/>
          </a:p>
          <a:p>
            <a:pPr marL="0" indent="0">
              <a:buNone/>
            </a:pPr>
            <a:r>
              <a:rPr kumimoji="1" lang="ja-JP" altLang="en-US" dirty="0"/>
              <a:t>　　</a:t>
            </a:r>
            <a:endParaRPr kumimoji="1"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2" name="図 1"/>
          <p:cNvPicPr>
            <a:picLocks noChangeAspect="1"/>
          </p:cNvPicPr>
          <p:nvPr/>
        </p:nvPicPr>
        <p:blipFill>
          <a:blip r:embed="rId2"/>
          <a:stretch>
            <a:fillRect/>
          </a:stretch>
        </p:blipFill>
        <p:spPr>
          <a:xfrm>
            <a:off x="1557337" y="1616812"/>
            <a:ext cx="4695825" cy="2943225"/>
          </a:xfrm>
          <a:prstGeom prst="rect">
            <a:avLst/>
          </a:prstGeom>
        </p:spPr>
      </p:pic>
    </p:spTree>
    <p:extLst>
      <p:ext uri="{BB962C8B-B14F-4D97-AF65-F5344CB8AC3E}">
        <p14:creationId xmlns:p14="http://schemas.microsoft.com/office/powerpoint/2010/main" val="1277009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D29ABC-FFF3-690D-D0A1-0B5612B13E75}"/>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4492A70-FA58-345A-951C-B52C908AB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96B26FC-D5C4-3AC6-354C-B3F9BA0277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8A5F4643-F198-EABA-BE41-DD98AB866395}"/>
              </a:ext>
            </a:extLst>
          </p:cNvPr>
          <p:cNvSpPr>
            <a:spLocks noGrp="1"/>
          </p:cNvSpPr>
          <p:nvPr>
            <p:ph type="ctrTitle"/>
          </p:nvPr>
        </p:nvSpPr>
        <p:spPr>
          <a:xfrm>
            <a:off x="1190171" y="1741337"/>
            <a:ext cx="6611258" cy="2387918"/>
          </a:xfrm>
        </p:spPr>
        <p:txBody>
          <a:bodyPr anchor="b">
            <a:normAutofit/>
          </a:bodyPr>
          <a:lstStyle/>
          <a:p>
            <a:r>
              <a:rPr lang="en-US" altLang="ja-JP" sz="3600" dirty="0">
                <a:solidFill>
                  <a:schemeClr val="tx2"/>
                </a:solidFill>
              </a:rPr>
              <a:t>10-1. </a:t>
            </a:r>
            <a:r>
              <a:rPr lang="ja-JP" altLang="en-US" sz="3600" dirty="0">
                <a:solidFill>
                  <a:schemeClr val="tx2"/>
                </a:solidFill>
              </a:rPr>
              <a:t>状態、行動、遷移関数</a:t>
            </a:r>
          </a:p>
        </p:txBody>
      </p:sp>
      <p:sp>
        <p:nvSpPr>
          <p:cNvPr id="3" name="字幕 2">
            <a:extLst>
              <a:ext uri="{FF2B5EF4-FFF2-40B4-BE49-F238E27FC236}">
                <a16:creationId xmlns:a16="http://schemas.microsoft.com/office/drawing/2014/main" id="{D6382852-1220-2C86-EE73-AFA7CEED62D9}"/>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C4F0BD7E-5241-2F43-295F-31DCA2ADE2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67FE124F-F58E-C64C-F9B0-897D7B2FA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3370F412-4F09-5FA0-C5C4-46DE2EEBB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F60A73C-B3AB-796D-20E1-895A363F7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1D835F0-AF7C-8251-0101-186D4453D0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8770A6C7-3D6A-53EE-3662-B390B0B26DDD}"/>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FD7ECB54-65D4-ED15-3316-993C253F6E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87D8C8A6-7E30-747C-FD5A-8E2143823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C8448918-A506-78ED-3422-71928AFDD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97538E1D-FA88-BC12-1B6D-2B331E3CD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9C4B09FA-E214-32A4-6757-9FDCDED40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8722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endParaRPr kumimoji="1" lang="ja-JP" altLang="en-US"/>
          </a:p>
        </p:txBody>
      </p:sp>
      <p:sp>
        <p:nvSpPr>
          <p:cNvPr id="3" name="コンテンツ プレースホルダー 2"/>
          <p:cNvSpPr>
            <a:spLocks noGrp="1"/>
          </p:cNvSpPr>
          <p:nvPr>
            <p:ph idx="1"/>
          </p:nvPr>
        </p:nvSpPr>
        <p:spPr/>
        <p:txBody>
          <a:bodyPr/>
          <a:lstStyle/>
          <a:p>
            <a:pPr marL="0" indent="0">
              <a:buNone/>
            </a:pPr>
            <a:r>
              <a:rPr kumimoji="1" lang="ja-JP" altLang="en-US" dirty="0"/>
              <a:t>③「</a:t>
            </a:r>
            <a:r>
              <a:rPr kumimoji="1" lang="en-US" altLang="ja-JP" dirty="0"/>
              <a:t>Start Search</a:t>
            </a:r>
            <a:r>
              <a:rPr kumimoji="1" lang="ja-JP" altLang="en-US" dirty="0"/>
              <a:t>」をクリック</a:t>
            </a:r>
            <a:endParaRPr kumimoji="1"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1852612" y="1547812"/>
            <a:ext cx="3419475" cy="1685925"/>
          </a:xfrm>
          <a:prstGeom prst="rect">
            <a:avLst/>
          </a:prstGeom>
        </p:spPr>
      </p:pic>
      <p:sp>
        <p:nvSpPr>
          <p:cNvPr id="7" name="正方形/長方形 6"/>
          <p:cNvSpPr/>
          <p:nvPr/>
        </p:nvSpPr>
        <p:spPr>
          <a:xfrm>
            <a:off x="2165350" y="1930985"/>
            <a:ext cx="1196975" cy="5169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8057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83745" y="293803"/>
            <a:ext cx="8461208" cy="5333166"/>
          </a:xfrm>
        </p:spPr>
        <p:txBody>
          <a:bodyPr/>
          <a:lstStyle/>
          <a:p>
            <a:pPr marL="0" indent="0">
              <a:buNone/>
            </a:pPr>
            <a:r>
              <a:rPr kumimoji="1" lang="ja-JP" altLang="en-US" dirty="0"/>
              <a:t>④　</a:t>
            </a:r>
            <a:r>
              <a:rPr kumimoji="1" lang="en-US" altLang="ja-JP" dirty="0"/>
              <a:t>A* </a:t>
            </a:r>
            <a:r>
              <a:rPr lang="ja-JP" altLang="en-US" dirty="0"/>
              <a:t>法による探索結果を確認</a:t>
            </a:r>
            <a:endParaRPr lang="en-US" altLang="ja-JP" dirty="0"/>
          </a:p>
          <a:p>
            <a:pPr marL="0" indent="0">
              <a:buNone/>
            </a:pPr>
            <a:r>
              <a:rPr lang="ja-JP" altLang="en-US" b="1" dirty="0">
                <a:solidFill>
                  <a:srgbClr val="C00000"/>
                </a:solidFill>
              </a:rPr>
              <a:t>　　　水色</a:t>
            </a:r>
            <a:r>
              <a:rPr lang="ja-JP" altLang="en-US" dirty="0"/>
              <a:t>は，探索された部分</a:t>
            </a:r>
            <a:endParaRPr lang="en-US" altLang="ja-JP" dirty="0"/>
          </a:p>
          <a:p>
            <a:pPr marL="0" indent="0">
              <a:buNone/>
            </a:pPr>
            <a:r>
              <a:rPr lang="ja-JP" altLang="en-US" dirty="0"/>
              <a:t>　　　</a:t>
            </a:r>
            <a:r>
              <a:rPr lang="en-US" altLang="ja-JP" dirty="0"/>
              <a:t>※ </a:t>
            </a:r>
            <a:r>
              <a:rPr lang="ja-JP" altLang="en-US" b="1" u="sng" dirty="0">
                <a:solidFill>
                  <a:srgbClr val="FF0000"/>
                </a:solidFill>
              </a:rPr>
              <a:t>薄緑</a:t>
            </a:r>
            <a:r>
              <a:rPr lang="ja-JP" altLang="en-US" dirty="0"/>
              <a:t>は，</a:t>
            </a:r>
            <a:r>
              <a:rPr lang="ja-JP" altLang="en-US" b="1" u="sng" dirty="0">
                <a:solidFill>
                  <a:srgbClr val="FF0000"/>
                </a:solidFill>
              </a:rPr>
              <a:t>通らないことにした</a:t>
            </a:r>
            <a:r>
              <a:rPr lang="ja-JP" altLang="en-US" dirty="0"/>
              <a:t>方向</a:t>
            </a:r>
            <a:endParaRPr kumimoji="1"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2" name="図 1"/>
          <p:cNvPicPr>
            <a:picLocks noChangeAspect="1"/>
          </p:cNvPicPr>
          <p:nvPr/>
        </p:nvPicPr>
        <p:blipFill>
          <a:blip r:embed="rId2"/>
          <a:stretch>
            <a:fillRect/>
          </a:stretch>
        </p:blipFill>
        <p:spPr>
          <a:xfrm>
            <a:off x="1941760" y="2082053"/>
            <a:ext cx="4180732" cy="2693894"/>
          </a:xfrm>
          <a:prstGeom prst="rect">
            <a:avLst/>
          </a:prstGeom>
        </p:spPr>
      </p:pic>
      <p:sp>
        <p:nvSpPr>
          <p:cNvPr id="6" name="テキスト ボックス 5">
            <a:extLst>
              <a:ext uri="{FF2B5EF4-FFF2-40B4-BE49-F238E27FC236}">
                <a16:creationId xmlns:a16="http://schemas.microsoft.com/office/drawing/2014/main" id="{5C0ED284-CB20-CE08-9581-CEB16F860505}"/>
              </a:ext>
            </a:extLst>
          </p:cNvPr>
          <p:cNvSpPr txBox="1"/>
          <p:nvPr/>
        </p:nvSpPr>
        <p:spPr>
          <a:xfrm>
            <a:off x="594085" y="5262824"/>
            <a:ext cx="7569809"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最終的に表示される黄色の線</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が</a:t>
            </a:r>
            <a:r>
              <a:rPr kumimoji="0"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最短経路</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法がどのように効率的に目標に向かって探索を進めるかを観察できる。</a:t>
            </a:r>
          </a:p>
        </p:txBody>
      </p:sp>
    </p:spTree>
    <p:extLst>
      <p:ext uri="{BB962C8B-B14F-4D97-AF65-F5344CB8AC3E}">
        <p14:creationId xmlns:p14="http://schemas.microsoft.com/office/powerpoint/2010/main" val="1260465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33400" y="3226519"/>
            <a:ext cx="3162300" cy="1524000"/>
          </a:xfrm>
          <a:prstGeom prst="rect">
            <a:avLst/>
          </a:prstGeom>
        </p:spPr>
      </p:pic>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コンテンツ プレースホルダー 2"/>
          <p:cNvSpPr txBox="1">
            <a:spLocks/>
          </p:cNvSpPr>
          <p:nvPr/>
        </p:nvSpPr>
        <p:spPr>
          <a:xfrm>
            <a:off x="293270" y="274753"/>
            <a:ext cx="8298280" cy="1137820"/>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⑤　演習：異なる迷路パターンで</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法の探索過程を観察し、以下の点について考察</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１． 障害物の配置によって探索範囲はどのように変化しますか？</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２．始点と終点の位置関係によって、探索効率はどのように変わりますか？</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9" name="正方形/長方形 8"/>
          <p:cNvSpPr/>
          <p:nvPr/>
        </p:nvSpPr>
        <p:spPr>
          <a:xfrm>
            <a:off x="836696" y="3967580"/>
            <a:ext cx="925429" cy="46672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コンテンツ プレースホルダー 2"/>
          <p:cNvSpPr txBox="1">
            <a:spLocks/>
          </p:cNvSpPr>
          <p:nvPr/>
        </p:nvSpPr>
        <p:spPr>
          <a:xfrm>
            <a:off x="340895" y="4922670"/>
            <a:ext cx="3011905" cy="1137820"/>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新規作成は</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Clear Walls</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pic>
        <p:nvPicPr>
          <p:cNvPr id="4" name="図 3"/>
          <p:cNvPicPr>
            <a:picLocks noChangeAspect="1"/>
          </p:cNvPicPr>
          <p:nvPr/>
        </p:nvPicPr>
        <p:blipFill>
          <a:blip r:embed="rId3"/>
          <a:stretch>
            <a:fillRect/>
          </a:stretch>
        </p:blipFill>
        <p:spPr>
          <a:xfrm>
            <a:off x="4351421" y="3138905"/>
            <a:ext cx="4591050" cy="2352675"/>
          </a:xfrm>
          <a:prstGeom prst="rect">
            <a:avLst/>
          </a:prstGeom>
        </p:spPr>
      </p:pic>
      <p:sp>
        <p:nvSpPr>
          <p:cNvPr id="12" name="コンテンツ プレースホルダー 2"/>
          <p:cNvSpPr txBox="1">
            <a:spLocks/>
          </p:cNvSpPr>
          <p:nvPr/>
        </p:nvSpPr>
        <p:spPr>
          <a:xfrm>
            <a:off x="5140993" y="5720180"/>
            <a:ext cx="3011905" cy="1137820"/>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解けないことも</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当然ある</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087263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CA6B3B-C81F-3F58-290C-3CCDE9E428C3}"/>
              </a:ext>
            </a:extLst>
          </p:cNvPr>
          <p:cNvSpPr>
            <a:spLocks noGrp="1"/>
          </p:cNvSpPr>
          <p:nvPr>
            <p:ph type="title"/>
          </p:nvPr>
        </p:nvSpPr>
        <p:spPr>
          <a:xfrm>
            <a:off x="321845" y="175028"/>
            <a:ext cx="8461208" cy="816028"/>
          </a:xfrm>
        </p:spPr>
        <p:txBody>
          <a:bodyPr>
            <a:normAutofit fontScale="90000"/>
          </a:bodyPr>
          <a:lstStyle/>
          <a:p>
            <a:r>
              <a:rPr lang="ja-JP" altLang="en-US" dirty="0"/>
              <a:t>障害物の配置によって探索範囲はどのように変化しますか？</a:t>
            </a:r>
            <a:endParaRPr kumimoji="1" lang="ja-JP" altLang="en-US" dirty="0"/>
          </a:p>
        </p:txBody>
      </p:sp>
      <p:sp>
        <p:nvSpPr>
          <p:cNvPr id="3" name="コンテンツ プレースホルダー 2">
            <a:extLst>
              <a:ext uri="{FF2B5EF4-FFF2-40B4-BE49-F238E27FC236}">
                <a16:creationId xmlns:a16="http://schemas.microsoft.com/office/drawing/2014/main" id="{D331E04A-D296-5792-15D0-346E4628958B}"/>
              </a:ext>
            </a:extLst>
          </p:cNvPr>
          <p:cNvSpPr>
            <a:spLocks noGrp="1"/>
          </p:cNvSpPr>
          <p:nvPr>
            <p:ph idx="1"/>
          </p:nvPr>
        </p:nvSpPr>
        <p:spPr>
          <a:xfrm>
            <a:off x="321845" y="1516699"/>
            <a:ext cx="8461208" cy="4662720"/>
          </a:xfrm>
        </p:spPr>
        <p:txBody>
          <a:bodyPr/>
          <a:lstStyle/>
          <a:p>
            <a:pPr marL="0" indent="0">
              <a:buNone/>
            </a:pPr>
            <a:r>
              <a:rPr lang="ja-JP" altLang="en-US" dirty="0"/>
              <a:t>考察例：障害物が多いほど、または複雑に配置されているほど、探索範囲が広がる傾向がある。</a:t>
            </a:r>
            <a:endParaRPr lang="en-US" altLang="ja-JP" dirty="0"/>
          </a:p>
          <a:p>
            <a:r>
              <a:rPr kumimoji="1" lang="en-US" altLang="ja-JP" dirty="0"/>
              <a:t>A*</a:t>
            </a:r>
            <a:r>
              <a:rPr kumimoji="1" lang="ja-JP" altLang="en-US" dirty="0"/>
              <a:t>法は最適経路を見つけようとする</a:t>
            </a:r>
            <a:endParaRPr kumimoji="1" lang="en-US" altLang="ja-JP" dirty="0"/>
          </a:p>
          <a:p>
            <a:r>
              <a:rPr kumimoji="1" lang="ja-JP" altLang="en-US" dirty="0"/>
              <a:t>障害物により直線的経路が遮られると、迂回路を探索</a:t>
            </a:r>
            <a:endParaRPr kumimoji="1" lang="en-US" altLang="ja-JP" dirty="0"/>
          </a:p>
          <a:p>
            <a:r>
              <a:rPr kumimoji="1" lang="ja-JP" altLang="en-US" dirty="0"/>
              <a:t>障害物が少ない → 狭い範囲で目標到達</a:t>
            </a:r>
            <a:endParaRPr kumimoji="1" lang="en-US" altLang="ja-JP" dirty="0"/>
          </a:p>
          <a:p>
            <a:r>
              <a:rPr kumimoji="1" lang="ja-JP" altLang="en-US" dirty="0"/>
              <a:t>障害物が多い → 様々な経路を探索 → 探索範囲拡大</a:t>
            </a:r>
          </a:p>
        </p:txBody>
      </p:sp>
      <p:sp>
        <p:nvSpPr>
          <p:cNvPr id="4" name="スライド番号プレースホルダー 3">
            <a:extLst>
              <a:ext uri="{FF2B5EF4-FFF2-40B4-BE49-F238E27FC236}">
                <a16:creationId xmlns:a16="http://schemas.microsoft.com/office/drawing/2014/main" id="{1CB7525F-73EB-EEB8-ED31-4C1EEDF09DB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531579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CA6B3B-C81F-3F58-290C-3CCDE9E428C3}"/>
              </a:ext>
            </a:extLst>
          </p:cNvPr>
          <p:cNvSpPr>
            <a:spLocks noGrp="1"/>
          </p:cNvSpPr>
          <p:nvPr>
            <p:ph type="title"/>
          </p:nvPr>
        </p:nvSpPr>
        <p:spPr>
          <a:xfrm>
            <a:off x="321845" y="175028"/>
            <a:ext cx="8461208" cy="816028"/>
          </a:xfrm>
        </p:spPr>
        <p:txBody>
          <a:bodyPr>
            <a:normAutofit fontScale="90000"/>
          </a:bodyPr>
          <a:lstStyle/>
          <a:p>
            <a:r>
              <a:rPr lang="ja-JP" altLang="en-US" sz="3200" dirty="0"/>
              <a:t>始点と終点の位置関係によって、探索効率はどのように変わりますか？</a:t>
            </a:r>
            <a:endParaRPr kumimoji="1" lang="ja-JP" altLang="en-US" dirty="0"/>
          </a:p>
        </p:txBody>
      </p:sp>
      <p:sp>
        <p:nvSpPr>
          <p:cNvPr id="3" name="コンテンツ プレースホルダー 2">
            <a:extLst>
              <a:ext uri="{FF2B5EF4-FFF2-40B4-BE49-F238E27FC236}">
                <a16:creationId xmlns:a16="http://schemas.microsoft.com/office/drawing/2014/main" id="{D331E04A-D296-5792-15D0-346E4628958B}"/>
              </a:ext>
            </a:extLst>
          </p:cNvPr>
          <p:cNvSpPr>
            <a:spLocks noGrp="1"/>
          </p:cNvSpPr>
          <p:nvPr>
            <p:ph idx="1"/>
          </p:nvPr>
        </p:nvSpPr>
        <p:spPr>
          <a:xfrm>
            <a:off x="321845" y="1516699"/>
            <a:ext cx="8461208" cy="4662720"/>
          </a:xfrm>
        </p:spPr>
        <p:txBody>
          <a:bodyPr/>
          <a:lstStyle/>
          <a:p>
            <a:pPr marL="0" indent="0">
              <a:buNone/>
            </a:pPr>
            <a:r>
              <a:rPr lang="ja-JP" altLang="en-US" dirty="0"/>
              <a:t>考察例：始点と終点が近く、直線的に結べる場合は探索効率が高く、遠く離れていたり、間に多くの障害物がある場合は効率が低下する。</a:t>
            </a:r>
            <a:endParaRPr lang="en-US" altLang="ja-JP" dirty="0"/>
          </a:p>
          <a:p>
            <a:r>
              <a:rPr lang="ja-JP" altLang="en-US" dirty="0"/>
              <a:t>直線的 → 推定精度が高い → 効率的探索</a:t>
            </a:r>
            <a:endParaRPr lang="en-US" altLang="ja-JP" dirty="0"/>
          </a:p>
          <a:p>
            <a:r>
              <a:rPr lang="ja-JP" altLang="en-US" dirty="0"/>
              <a:t>遠く複雑 → 推定精度が低下 → より多くの経路探索が必要</a:t>
            </a:r>
            <a:endParaRPr lang="en-US" altLang="ja-JP" dirty="0"/>
          </a:p>
          <a:p>
            <a:r>
              <a:rPr lang="ja-JP" altLang="en-US" dirty="0"/>
              <a:t>迂回が必要な場合 → 探索範囲拡大 → 効率低下</a:t>
            </a:r>
            <a:endParaRPr lang="en-US" altLang="ja-JP" dirty="0"/>
          </a:p>
        </p:txBody>
      </p:sp>
      <p:sp>
        <p:nvSpPr>
          <p:cNvPr id="4" name="スライド番号プレースホルダー 3">
            <a:extLst>
              <a:ext uri="{FF2B5EF4-FFF2-40B4-BE49-F238E27FC236}">
                <a16:creationId xmlns:a16="http://schemas.microsoft.com/office/drawing/2014/main" id="{1CB7525F-73EB-EEB8-ED31-4C1EEDF09DB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052677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A</a:t>
            </a:r>
            <a:r>
              <a:rPr kumimoji="1" lang="ja-JP" altLang="en-US" dirty="0"/>
              <a:t>* 法と総当たりの比較</a:t>
            </a:r>
          </a:p>
        </p:txBody>
      </p:sp>
      <p:sp>
        <p:nvSpPr>
          <p:cNvPr id="3" name="コンテンツ プレースホルダー 2"/>
          <p:cNvSpPr>
            <a:spLocks noGrp="1"/>
          </p:cNvSpPr>
          <p:nvPr>
            <p:ph idx="1"/>
          </p:nvPr>
        </p:nvSpPr>
        <p:spPr>
          <a:xfrm>
            <a:off x="226595" y="2808403"/>
            <a:ext cx="2835692" cy="449147"/>
          </a:xfrm>
        </p:spPr>
        <p:txBody>
          <a:bodyPr>
            <a:normAutofit fontScale="92500" lnSpcReduction="20000"/>
          </a:bodyPr>
          <a:lstStyle/>
          <a:p>
            <a:pPr marL="0" indent="0">
              <a:buNone/>
            </a:pPr>
            <a:r>
              <a:rPr kumimoji="1" lang="en-US" altLang="ja-JP" dirty="0"/>
              <a:t>A</a:t>
            </a:r>
            <a:r>
              <a:rPr kumimoji="1" lang="ja-JP" altLang="en-US" dirty="0"/>
              <a:t>* を選ぶ場合 </a:t>
            </a:r>
            <a:r>
              <a:rPr kumimoji="1" lang="en-US" altLang="ja-JP" b="1" dirty="0"/>
              <a:t>A*</a:t>
            </a:r>
            <a:endParaRPr kumimoji="1" lang="ja-JP" altLang="en-US" b="1"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100012" y="846253"/>
            <a:ext cx="2962275" cy="1619250"/>
          </a:xfrm>
          <a:prstGeom prst="rect">
            <a:avLst/>
          </a:prstGeom>
        </p:spPr>
      </p:pic>
      <p:pic>
        <p:nvPicPr>
          <p:cNvPr id="6" name="図 5"/>
          <p:cNvPicPr>
            <a:picLocks noChangeAspect="1"/>
          </p:cNvPicPr>
          <p:nvPr/>
        </p:nvPicPr>
        <p:blipFill>
          <a:blip r:embed="rId3"/>
          <a:stretch>
            <a:fillRect/>
          </a:stretch>
        </p:blipFill>
        <p:spPr>
          <a:xfrm>
            <a:off x="0" y="3419475"/>
            <a:ext cx="4000500" cy="2781300"/>
          </a:xfrm>
          <a:prstGeom prst="rect">
            <a:avLst/>
          </a:prstGeom>
        </p:spPr>
      </p:pic>
      <p:pic>
        <p:nvPicPr>
          <p:cNvPr id="7" name="図 6"/>
          <p:cNvPicPr>
            <a:picLocks noChangeAspect="1"/>
          </p:cNvPicPr>
          <p:nvPr/>
        </p:nvPicPr>
        <p:blipFill>
          <a:blip r:embed="rId4"/>
          <a:stretch>
            <a:fillRect/>
          </a:stretch>
        </p:blipFill>
        <p:spPr>
          <a:xfrm>
            <a:off x="4862964" y="3725195"/>
            <a:ext cx="4000500" cy="2781300"/>
          </a:xfrm>
          <a:prstGeom prst="rect">
            <a:avLst/>
          </a:prstGeom>
        </p:spPr>
      </p:pic>
      <p:pic>
        <p:nvPicPr>
          <p:cNvPr id="8" name="図 7"/>
          <p:cNvPicPr>
            <a:picLocks noChangeAspect="1"/>
          </p:cNvPicPr>
          <p:nvPr/>
        </p:nvPicPr>
        <p:blipFill>
          <a:blip r:embed="rId5"/>
          <a:stretch>
            <a:fillRect/>
          </a:stretch>
        </p:blipFill>
        <p:spPr>
          <a:xfrm>
            <a:off x="5157787" y="788319"/>
            <a:ext cx="3038475" cy="1838325"/>
          </a:xfrm>
          <a:prstGeom prst="rect">
            <a:avLst/>
          </a:prstGeom>
        </p:spPr>
      </p:pic>
      <p:sp>
        <p:nvSpPr>
          <p:cNvPr id="9" name="コンテンツ プレースホルダー 2"/>
          <p:cNvSpPr txBox="1">
            <a:spLocks/>
          </p:cNvSpPr>
          <p:nvPr/>
        </p:nvSpPr>
        <p:spPr>
          <a:xfrm>
            <a:off x="5078079" y="2826902"/>
            <a:ext cx="3807242" cy="98470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総当たりを選ぶ場合</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Breadth-First-Search</a:t>
            </a:r>
            <a:endParaRPr kumimoji="1" lang="ja-JP" altLang="en-US"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10" name="正方形/長方形 9"/>
          <p:cNvSpPr/>
          <p:nvPr/>
        </p:nvSpPr>
        <p:spPr>
          <a:xfrm>
            <a:off x="321845" y="1132141"/>
            <a:ext cx="1668880" cy="3918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p:cNvSpPr/>
          <p:nvPr/>
        </p:nvSpPr>
        <p:spPr>
          <a:xfrm>
            <a:off x="5398670" y="1264018"/>
            <a:ext cx="2164180" cy="3918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09995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7F21CB-D53D-392E-577B-73800FE6779D}"/>
              </a:ext>
            </a:extLst>
          </p:cNvPr>
          <p:cNvSpPr>
            <a:spLocks noGrp="1"/>
          </p:cNvSpPr>
          <p:nvPr>
            <p:ph type="title"/>
          </p:nvPr>
        </p:nvSpPr>
        <p:spPr/>
        <p:txBody>
          <a:bodyPr>
            <a:normAutofit fontScale="90000"/>
          </a:bodyPr>
          <a:lstStyle/>
          <a:p>
            <a:r>
              <a:rPr kumimoji="1" lang="ja-JP" altLang="en-US" dirty="0"/>
              <a:t>状態・行動・遷移関数</a:t>
            </a:r>
          </a:p>
        </p:txBody>
      </p:sp>
      <p:sp>
        <p:nvSpPr>
          <p:cNvPr id="3" name="コンテンツ プレースホルダー 2">
            <a:extLst>
              <a:ext uri="{FF2B5EF4-FFF2-40B4-BE49-F238E27FC236}">
                <a16:creationId xmlns:a16="http://schemas.microsoft.com/office/drawing/2014/main" id="{21E9D3A1-8F73-802F-A281-5BD211872460}"/>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2308290-6DFD-D8F0-439C-59257B142BA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descr="ダイアグラム&#10;&#10;AI 生成コンテンツは誤りを含む可能性があります。">
            <a:extLst>
              <a:ext uri="{FF2B5EF4-FFF2-40B4-BE49-F238E27FC236}">
                <a16:creationId xmlns:a16="http://schemas.microsoft.com/office/drawing/2014/main" id="{48BB0D9A-A0C1-1EC2-8115-597B4AA3F99E}"/>
              </a:ext>
            </a:extLst>
          </p:cNvPr>
          <p:cNvPicPr>
            <a:picLocks noChangeAspect="1"/>
          </p:cNvPicPr>
          <p:nvPr/>
        </p:nvPicPr>
        <p:blipFill>
          <a:blip r:embed="rId2"/>
          <a:stretch>
            <a:fillRect/>
          </a:stretch>
        </p:blipFill>
        <p:spPr>
          <a:xfrm>
            <a:off x="0" y="876992"/>
            <a:ext cx="9144000" cy="5104015"/>
          </a:xfrm>
          <a:prstGeom prst="rect">
            <a:avLst/>
          </a:prstGeom>
        </p:spPr>
      </p:pic>
    </p:spTree>
    <p:extLst>
      <p:ext uri="{BB962C8B-B14F-4D97-AF65-F5344CB8AC3E}">
        <p14:creationId xmlns:p14="http://schemas.microsoft.com/office/powerpoint/2010/main" val="3093095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D4228F-A8B8-89CF-F640-7D66CDA1C5D8}"/>
              </a:ext>
            </a:extLst>
          </p:cNvPr>
          <p:cNvSpPr>
            <a:spLocks noGrp="1"/>
          </p:cNvSpPr>
          <p:nvPr>
            <p:ph type="title"/>
          </p:nvPr>
        </p:nvSpPr>
        <p:spPr/>
        <p:txBody>
          <a:bodyPr>
            <a:normAutofit fontScale="90000"/>
          </a:bodyPr>
          <a:lstStyle/>
          <a:p>
            <a:r>
              <a:rPr kumimoji="1" lang="ja-JP" altLang="en-US" dirty="0"/>
              <a:t>状態と行動：エレベーターの例</a:t>
            </a:r>
          </a:p>
        </p:txBody>
      </p:sp>
      <p:sp>
        <p:nvSpPr>
          <p:cNvPr id="3" name="コンテンツ プレースホルダー 2">
            <a:extLst>
              <a:ext uri="{FF2B5EF4-FFF2-40B4-BE49-F238E27FC236}">
                <a16:creationId xmlns:a16="http://schemas.microsoft.com/office/drawing/2014/main" id="{2E3728AD-54FF-FC10-B29A-BC94FB72CC4D}"/>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E6CCDDE-D57A-4F3A-B1B8-1113051B107F}"/>
              </a:ext>
            </a:extLst>
          </p:cNvPr>
          <p:cNvSpPr>
            <a:spLocks noGrp="1"/>
          </p:cNvSpPr>
          <p:nvPr>
            <p:ph type="sldNum" sz="quarter" idx="12"/>
          </p:nvPr>
        </p:nvSpPr>
        <p:spPr/>
        <p:txBody>
          <a:bodyPr/>
          <a:lstStyle/>
          <a:p>
            <a:fld id="{E205D82C-95A1-431E-8E38-AA614A14CDCF}" type="slidenum">
              <a:rPr kumimoji="1" lang="ja-JP" altLang="en-US" smtClean="0"/>
              <a:t>5</a:t>
            </a:fld>
            <a:endParaRPr kumimoji="1" lang="ja-JP" altLang="en-US"/>
          </a:p>
        </p:txBody>
      </p:sp>
      <p:pic>
        <p:nvPicPr>
          <p:cNvPr id="8" name="図 7" descr="ダイアグラム&#10;&#10;AI 生成コンテンツは誤りを含む可能性があります。">
            <a:extLst>
              <a:ext uri="{FF2B5EF4-FFF2-40B4-BE49-F238E27FC236}">
                <a16:creationId xmlns:a16="http://schemas.microsoft.com/office/drawing/2014/main" id="{33455D72-E11F-79BC-62A7-DE719E31E24E}"/>
              </a:ext>
            </a:extLst>
          </p:cNvPr>
          <p:cNvPicPr>
            <a:picLocks noChangeAspect="1"/>
          </p:cNvPicPr>
          <p:nvPr/>
        </p:nvPicPr>
        <p:blipFill>
          <a:blip r:embed="rId2"/>
          <a:stretch>
            <a:fillRect/>
          </a:stretch>
        </p:blipFill>
        <p:spPr>
          <a:xfrm>
            <a:off x="0" y="846253"/>
            <a:ext cx="9144000" cy="5098536"/>
          </a:xfrm>
          <a:prstGeom prst="rect">
            <a:avLst/>
          </a:prstGeom>
        </p:spPr>
      </p:pic>
    </p:spTree>
    <p:extLst>
      <p:ext uri="{BB962C8B-B14F-4D97-AF65-F5344CB8AC3E}">
        <p14:creationId xmlns:p14="http://schemas.microsoft.com/office/powerpoint/2010/main" val="2213385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CEC3C4-D9D4-7A49-6E15-7897F1948F69}"/>
              </a:ext>
            </a:extLst>
          </p:cNvPr>
          <p:cNvSpPr>
            <a:spLocks noGrp="1"/>
          </p:cNvSpPr>
          <p:nvPr>
            <p:ph type="title"/>
          </p:nvPr>
        </p:nvSpPr>
        <p:spPr/>
        <p:txBody>
          <a:bodyPr>
            <a:normAutofit fontScale="90000"/>
          </a:bodyPr>
          <a:lstStyle/>
          <a:p>
            <a:r>
              <a:rPr kumimoji="1" lang="ja-JP" altLang="en-US" dirty="0"/>
              <a:t>遷移関数と適用条件：エレベーターの例</a:t>
            </a:r>
          </a:p>
        </p:txBody>
      </p:sp>
      <p:sp>
        <p:nvSpPr>
          <p:cNvPr id="3" name="コンテンツ プレースホルダー 2">
            <a:extLst>
              <a:ext uri="{FF2B5EF4-FFF2-40B4-BE49-F238E27FC236}">
                <a16:creationId xmlns:a16="http://schemas.microsoft.com/office/drawing/2014/main" id="{D59CF812-B031-8414-545D-1C585C373D5E}"/>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236B915-4103-10F9-499B-88FC4254C26D}"/>
              </a:ext>
            </a:extLst>
          </p:cNvPr>
          <p:cNvSpPr>
            <a:spLocks noGrp="1"/>
          </p:cNvSpPr>
          <p:nvPr>
            <p:ph type="sldNum" sz="quarter" idx="12"/>
          </p:nvPr>
        </p:nvSpPr>
        <p:spPr/>
        <p:txBody>
          <a:bodyPr/>
          <a:lstStyle/>
          <a:p>
            <a:fld id="{E205D82C-95A1-431E-8E38-AA614A14CDCF}" type="slidenum">
              <a:rPr kumimoji="1" lang="ja-JP" altLang="en-US" smtClean="0"/>
              <a:t>6</a:t>
            </a:fld>
            <a:endParaRPr kumimoji="1" lang="ja-JP" altLang="en-US"/>
          </a:p>
        </p:txBody>
      </p:sp>
      <p:pic>
        <p:nvPicPr>
          <p:cNvPr id="6" name="図 5" descr="テーブル&#10;&#10;AI 生成コンテンツは誤りを含む可能性があります。">
            <a:extLst>
              <a:ext uri="{FF2B5EF4-FFF2-40B4-BE49-F238E27FC236}">
                <a16:creationId xmlns:a16="http://schemas.microsoft.com/office/drawing/2014/main" id="{EA0D51D0-CBDC-4DDF-3C45-C76109237643}"/>
              </a:ext>
            </a:extLst>
          </p:cNvPr>
          <p:cNvPicPr>
            <a:picLocks noChangeAspect="1"/>
          </p:cNvPicPr>
          <p:nvPr/>
        </p:nvPicPr>
        <p:blipFill>
          <a:blip r:embed="rId2"/>
          <a:stretch>
            <a:fillRect/>
          </a:stretch>
        </p:blipFill>
        <p:spPr>
          <a:xfrm>
            <a:off x="83634" y="897189"/>
            <a:ext cx="9144000" cy="4729085"/>
          </a:xfrm>
          <a:prstGeom prst="rect">
            <a:avLst/>
          </a:prstGeom>
        </p:spPr>
      </p:pic>
    </p:spTree>
    <p:extLst>
      <p:ext uri="{BB962C8B-B14F-4D97-AF65-F5344CB8AC3E}">
        <p14:creationId xmlns:p14="http://schemas.microsoft.com/office/powerpoint/2010/main" val="1976351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5388B7-F500-D335-198B-E330CACD3CD6}"/>
              </a:ext>
            </a:extLst>
          </p:cNvPr>
          <p:cNvSpPr>
            <a:spLocks noGrp="1"/>
          </p:cNvSpPr>
          <p:nvPr>
            <p:ph type="title"/>
          </p:nvPr>
        </p:nvSpPr>
        <p:spPr/>
        <p:txBody>
          <a:bodyPr>
            <a:normAutofit fontScale="90000"/>
          </a:bodyPr>
          <a:lstStyle/>
          <a:p>
            <a:r>
              <a:rPr kumimoji="1" lang="ja-JP" altLang="en-US" dirty="0"/>
              <a:t>探索と選択</a:t>
            </a:r>
          </a:p>
        </p:txBody>
      </p:sp>
      <p:sp>
        <p:nvSpPr>
          <p:cNvPr id="3" name="コンテンツ プレースホルダー 2">
            <a:extLst>
              <a:ext uri="{FF2B5EF4-FFF2-40B4-BE49-F238E27FC236}">
                <a16:creationId xmlns:a16="http://schemas.microsoft.com/office/drawing/2014/main" id="{E4B7A5F0-D23F-DBF8-F5DE-C31314DB3278}"/>
              </a:ext>
            </a:extLst>
          </p:cNvPr>
          <p:cNvSpPr>
            <a:spLocks noGrp="1"/>
          </p:cNvSpPr>
          <p:nvPr>
            <p:ph idx="1"/>
          </p:nvPr>
        </p:nvSpPr>
        <p:spPr/>
        <p:txBody>
          <a:bodyPr>
            <a:normAutofit/>
          </a:bodyPr>
          <a:lstStyle/>
          <a:p>
            <a:pPr marL="0" indent="0">
              <a:buNone/>
            </a:pPr>
            <a:r>
              <a:rPr kumimoji="1" lang="ja-JP" altLang="en-US" sz="2400" u="sng" dirty="0"/>
              <a:t>複数の行動を比較し最善を選ぶ</a:t>
            </a:r>
          </a:p>
        </p:txBody>
      </p:sp>
      <p:sp>
        <p:nvSpPr>
          <p:cNvPr id="4" name="スライド番号プレースホルダー 3">
            <a:extLst>
              <a:ext uri="{FF2B5EF4-FFF2-40B4-BE49-F238E27FC236}">
                <a16:creationId xmlns:a16="http://schemas.microsoft.com/office/drawing/2014/main" id="{87A4304C-2893-1452-CA33-F9A33D839C0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descr="ダイアグラム&#10;&#10;AI 生成コンテンツは誤りを含む可能性があります。">
            <a:extLst>
              <a:ext uri="{FF2B5EF4-FFF2-40B4-BE49-F238E27FC236}">
                <a16:creationId xmlns:a16="http://schemas.microsoft.com/office/drawing/2014/main" id="{07EB1D30-6879-E808-2982-12FFEB7F1C7E}"/>
              </a:ext>
            </a:extLst>
          </p:cNvPr>
          <p:cNvPicPr>
            <a:picLocks noChangeAspect="1"/>
          </p:cNvPicPr>
          <p:nvPr/>
        </p:nvPicPr>
        <p:blipFill>
          <a:blip r:embed="rId2"/>
          <a:stretch>
            <a:fillRect/>
          </a:stretch>
        </p:blipFill>
        <p:spPr>
          <a:xfrm>
            <a:off x="0" y="1284316"/>
            <a:ext cx="9144000" cy="4289367"/>
          </a:xfrm>
          <a:prstGeom prst="rect">
            <a:avLst/>
          </a:prstGeom>
        </p:spPr>
      </p:pic>
      <p:sp>
        <p:nvSpPr>
          <p:cNvPr id="9" name="テキスト ボックス 8">
            <a:extLst>
              <a:ext uri="{FF2B5EF4-FFF2-40B4-BE49-F238E27FC236}">
                <a16:creationId xmlns:a16="http://schemas.microsoft.com/office/drawing/2014/main" id="{E4B5592D-1A38-5D0C-5C1F-1A1358FAF542}"/>
              </a:ext>
            </a:extLst>
          </p:cNvPr>
          <p:cNvSpPr txBox="1"/>
          <p:nvPr/>
        </p:nvSpPr>
        <p:spPr>
          <a:xfrm>
            <a:off x="4810539" y="1607300"/>
            <a:ext cx="546945" cy="523220"/>
          </a:xfrm>
          <a:prstGeom prst="rect">
            <a:avLst/>
          </a:prstGeom>
          <a:solidFill>
            <a:schemeClr val="bg1"/>
          </a:solidFill>
        </p:spPr>
        <p:txBody>
          <a:bodyPr wrap="none" rtlCol="0">
            <a:spAutoFit/>
          </a:bodyPr>
          <a:lstStyle/>
          <a:p>
            <a:r>
              <a:rPr kumimoji="1" lang="en-US" altLang="ja-JP" sz="2800" b="1" dirty="0">
                <a:solidFill>
                  <a:srgbClr val="FF9933"/>
                </a:solidFill>
              </a:rPr>
              <a:t>+2</a:t>
            </a:r>
            <a:endParaRPr kumimoji="1" lang="ja-JP" altLang="en-US" sz="2800" b="1" dirty="0">
              <a:solidFill>
                <a:srgbClr val="FF9933"/>
              </a:solidFill>
            </a:endParaRPr>
          </a:p>
        </p:txBody>
      </p:sp>
    </p:spTree>
    <p:extLst>
      <p:ext uri="{BB962C8B-B14F-4D97-AF65-F5344CB8AC3E}">
        <p14:creationId xmlns:p14="http://schemas.microsoft.com/office/powerpoint/2010/main" val="3783918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5C4442-7D8A-DCC8-6D9C-F577ED954987}"/>
              </a:ext>
            </a:extLst>
          </p:cNvPr>
          <p:cNvSpPr>
            <a:spLocks noGrp="1"/>
          </p:cNvSpPr>
          <p:nvPr>
            <p:ph type="title"/>
          </p:nvPr>
        </p:nvSpPr>
        <p:spPr/>
        <p:txBody>
          <a:bodyPr>
            <a:normAutofit fontScale="90000"/>
          </a:bodyPr>
          <a:lstStyle/>
          <a:p>
            <a:r>
              <a:rPr kumimoji="1" lang="ja-JP" altLang="en-US" dirty="0"/>
              <a:t>木と探索</a:t>
            </a:r>
          </a:p>
        </p:txBody>
      </p:sp>
      <p:sp>
        <p:nvSpPr>
          <p:cNvPr id="3" name="コンテンツ プレースホルダー 2">
            <a:extLst>
              <a:ext uri="{FF2B5EF4-FFF2-40B4-BE49-F238E27FC236}">
                <a16:creationId xmlns:a16="http://schemas.microsoft.com/office/drawing/2014/main" id="{CA8A079F-9BC7-1816-7C8C-7D111FE989FD}"/>
              </a:ext>
            </a:extLst>
          </p:cNvPr>
          <p:cNvSpPr>
            <a:spLocks noGrp="1"/>
          </p:cNvSpPr>
          <p:nvPr>
            <p:ph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91E4A2D-DA36-5E17-1F80-D041B22DDC0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0" name="図 9" descr="グラフ&#10;&#10;AI 生成コンテンツは誤りを含む可能性があります。">
            <a:extLst>
              <a:ext uri="{FF2B5EF4-FFF2-40B4-BE49-F238E27FC236}">
                <a16:creationId xmlns:a16="http://schemas.microsoft.com/office/drawing/2014/main" id="{04F2ACC8-5FED-D013-C47F-039EBAEBBE63}"/>
              </a:ext>
            </a:extLst>
          </p:cNvPr>
          <p:cNvPicPr>
            <a:picLocks noChangeAspect="1"/>
          </p:cNvPicPr>
          <p:nvPr/>
        </p:nvPicPr>
        <p:blipFill>
          <a:blip r:embed="rId2"/>
          <a:stretch>
            <a:fillRect/>
          </a:stretch>
        </p:blipFill>
        <p:spPr>
          <a:xfrm>
            <a:off x="0" y="944935"/>
            <a:ext cx="9144000" cy="4968130"/>
          </a:xfrm>
          <a:prstGeom prst="rect">
            <a:avLst/>
          </a:prstGeom>
        </p:spPr>
      </p:pic>
    </p:spTree>
    <p:extLst>
      <p:ext uri="{BB962C8B-B14F-4D97-AF65-F5344CB8AC3E}">
        <p14:creationId xmlns:p14="http://schemas.microsoft.com/office/powerpoint/2010/main" val="3005004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5832D-9F58-85D6-2AA1-F66F45A0E3B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2AC3411-C54B-AE48-3667-B714B62E161A}"/>
              </a:ext>
            </a:extLst>
          </p:cNvPr>
          <p:cNvSpPr>
            <a:spLocks noGrp="1"/>
          </p:cNvSpPr>
          <p:nvPr>
            <p:ph type="title"/>
          </p:nvPr>
        </p:nvSpPr>
        <p:spPr/>
        <p:txBody>
          <a:bodyPr>
            <a:normAutofit fontScale="90000"/>
          </a:bodyPr>
          <a:lstStyle/>
          <a:p>
            <a:r>
              <a:rPr lang="ja-JP" altLang="en-US" dirty="0"/>
              <a:t>単純な探索</a:t>
            </a:r>
            <a:endParaRPr kumimoji="1" lang="ja-JP" altLang="en-US" dirty="0"/>
          </a:p>
        </p:txBody>
      </p:sp>
      <p:sp>
        <p:nvSpPr>
          <p:cNvPr id="3" name="コンテンツ プレースホルダー 2">
            <a:extLst>
              <a:ext uri="{FF2B5EF4-FFF2-40B4-BE49-F238E27FC236}">
                <a16:creationId xmlns:a16="http://schemas.microsoft.com/office/drawing/2014/main" id="{EE8C35C9-F4FB-0C4B-A029-9C2806730D14}"/>
              </a:ext>
            </a:extLst>
          </p:cNvPr>
          <p:cNvSpPr>
            <a:spLocks noGrp="1"/>
          </p:cNvSpPr>
          <p:nvPr>
            <p:ph idx="1"/>
          </p:nvPr>
        </p:nvSpPr>
        <p:spPr/>
        <p:txBody>
          <a:bodyPr>
            <a:normAutofit/>
          </a:bodyPr>
          <a:lstStyle/>
          <a:p>
            <a:pPr marL="0" indent="0">
              <a:buNone/>
            </a:pPr>
            <a:r>
              <a:rPr kumimoji="1" lang="ja-JP" altLang="en-US" sz="2400" dirty="0"/>
              <a:t>可能な経路を試して、正解の経路（パス）を見つけた時点で探索を終了する</a:t>
            </a:r>
          </a:p>
        </p:txBody>
      </p:sp>
      <p:sp>
        <p:nvSpPr>
          <p:cNvPr id="4" name="スライド番号プレースホルダー 3">
            <a:extLst>
              <a:ext uri="{FF2B5EF4-FFF2-40B4-BE49-F238E27FC236}">
                <a16:creationId xmlns:a16="http://schemas.microsoft.com/office/drawing/2014/main" id="{1D4E36B3-2A07-8918-1A0B-600833DC51C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FD35398A-A275-B6C6-952D-A59D5BDE6386}"/>
              </a:ext>
            </a:extLst>
          </p:cNvPr>
          <p:cNvSpPr txBox="1"/>
          <p:nvPr/>
        </p:nvSpPr>
        <p:spPr>
          <a:xfrm>
            <a:off x="4184066" y="2683651"/>
            <a:ext cx="439350" cy="2706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AE9A1E53-84B4-604D-277E-CE609CEC1B1B}"/>
              </a:ext>
            </a:extLst>
          </p:cNvPr>
          <p:cNvSpPr txBox="1"/>
          <p:nvPr/>
        </p:nvSpPr>
        <p:spPr>
          <a:xfrm>
            <a:off x="2549562" y="2514404"/>
            <a:ext cx="439350" cy="2706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5DC4C64D-271E-9CB3-FA15-B1A1EECEE0AB}"/>
              </a:ext>
            </a:extLst>
          </p:cNvPr>
          <p:cNvSpPr/>
          <p:nvPr/>
        </p:nvSpPr>
        <p:spPr>
          <a:xfrm>
            <a:off x="2756947" y="2351510"/>
            <a:ext cx="439350" cy="5574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882EBFE2-E04C-C0DE-84F1-B2E4161668C2}"/>
              </a:ext>
            </a:extLst>
          </p:cNvPr>
          <p:cNvSpPr/>
          <p:nvPr/>
        </p:nvSpPr>
        <p:spPr>
          <a:xfrm>
            <a:off x="2756947" y="2906057"/>
            <a:ext cx="439350" cy="5574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55C2A3DC-E957-9892-607E-1E4CFC149F91}"/>
              </a:ext>
            </a:extLst>
          </p:cNvPr>
          <p:cNvSpPr/>
          <p:nvPr/>
        </p:nvSpPr>
        <p:spPr>
          <a:xfrm>
            <a:off x="2756947" y="3460604"/>
            <a:ext cx="439350" cy="557471"/>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2848E04E-D7EC-89DF-4A41-AE844A0444E7}"/>
              </a:ext>
            </a:extLst>
          </p:cNvPr>
          <p:cNvSpPr/>
          <p:nvPr/>
        </p:nvSpPr>
        <p:spPr>
          <a:xfrm>
            <a:off x="2756947" y="4015151"/>
            <a:ext cx="439350" cy="5574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D873198C-DF50-D607-FCF4-19C7D5BC71C9}"/>
              </a:ext>
            </a:extLst>
          </p:cNvPr>
          <p:cNvSpPr txBox="1"/>
          <p:nvPr/>
        </p:nvSpPr>
        <p:spPr>
          <a:xfrm>
            <a:off x="2988912" y="2514404"/>
            <a:ext cx="439350" cy="2706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5E360C60-28C8-048F-17DB-01BF1F2725DE}"/>
              </a:ext>
            </a:extLst>
          </p:cNvPr>
          <p:cNvSpPr/>
          <p:nvPr/>
        </p:nvSpPr>
        <p:spPr>
          <a:xfrm>
            <a:off x="3196297" y="2351510"/>
            <a:ext cx="439350" cy="557471"/>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88F1EAD2-375E-22F5-DEBE-7C3C2DE6B04C}"/>
              </a:ext>
            </a:extLst>
          </p:cNvPr>
          <p:cNvSpPr/>
          <p:nvPr/>
        </p:nvSpPr>
        <p:spPr>
          <a:xfrm>
            <a:off x="3196297" y="2906057"/>
            <a:ext cx="439350" cy="5574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D12248C0-5599-46B0-48C6-A82D3F69813B}"/>
              </a:ext>
            </a:extLst>
          </p:cNvPr>
          <p:cNvSpPr/>
          <p:nvPr/>
        </p:nvSpPr>
        <p:spPr>
          <a:xfrm>
            <a:off x="3196297" y="3460604"/>
            <a:ext cx="439350" cy="557471"/>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ACF4CF25-0F85-C4E4-8E97-B1B79CAFC8AF}"/>
              </a:ext>
            </a:extLst>
          </p:cNvPr>
          <p:cNvSpPr/>
          <p:nvPr/>
        </p:nvSpPr>
        <p:spPr>
          <a:xfrm>
            <a:off x="3196297" y="4015151"/>
            <a:ext cx="439350" cy="5574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471E61B8-165D-BA14-5E4E-3A3F70441C78}"/>
              </a:ext>
            </a:extLst>
          </p:cNvPr>
          <p:cNvSpPr txBox="1"/>
          <p:nvPr/>
        </p:nvSpPr>
        <p:spPr>
          <a:xfrm>
            <a:off x="3428262" y="2514404"/>
            <a:ext cx="439350" cy="2706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2FDF8E82-A44E-4F8E-B683-7F6425AA3A3A}"/>
              </a:ext>
            </a:extLst>
          </p:cNvPr>
          <p:cNvSpPr/>
          <p:nvPr/>
        </p:nvSpPr>
        <p:spPr>
          <a:xfrm>
            <a:off x="3635647" y="2351510"/>
            <a:ext cx="439350" cy="5574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47429BBD-B6FB-8242-DCDC-16394BDC20B2}"/>
              </a:ext>
            </a:extLst>
          </p:cNvPr>
          <p:cNvSpPr/>
          <p:nvPr/>
        </p:nvSpPr>
        <p:spPr>
          <a:xfrm>
            <a:off x="3635646" y="2906057"/>
            <a:ext cx="439350" cy="5574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9840CC92-A858-C241-83C3-0BED1AA49F1D}"/>
              </a:ext>
            </a:extLst>
          </p:cNvPr>
          <p:cNvSpPr/>
          <p:nvPr/>
        </p:nvSpPr>
        <p:spPr>
          <a:xfrm>
            <a:off x="3635646" y="3460604"/>
            <a:ext cx="439350" cy="5574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72560BDA-BFC2-AA42-88D4-7D9914204BD9}"/>
              </a:ext>
            </a:extLst>
          </p:cNvPr>
          <p:cNvSpPr/>
          <p:nvPr/>
        </p:nvSpPr>
        <p:spPr>
          <a:xfrm>
            <a:off x="3635646" y="4015151"/>
            <a:ext cx="439350" cy="5574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A02A31EF-CFD7-D987-48BA-B9CE44EC9371}"/>
              </a:ext>
            </a:extLst>
          </p:cNvPr>
          <p:cNvSpPr txBox="1"/>
          <p:nvPr/>
        </p:nvSpPr>
        <p:spPr>
          <a:xfrm>
            <a:off x="3867611" y="2514404"/>
            <a:ext cx="439350" cy="2706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47A9B786-E03C-DBD5-838B-3DD690C10502}"/>
              </a:ext>
            </a:extLst>
          </p:cNvPr>
          <p:cNvSpPr/>
          <p:nvPr/>
        </p:nvSpPr>
        <p:spPr>
          <a:xfrm>
            <a:off x="4074996" y="2351510"/>
            <a:ext cx="439350" cy="5574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1AE9DA6D-21FE-93EB-1B63-F754D2F21EA5}"/>
              </a:ext>
            </a:extLst>
          </p:cNvPr>
          <p:cNvSpPr/>
          <p:nvPr/>
        </p:nvSpPr>
        <p:spPr>
          <a:xfrm>
            <a:off x="4074996" y="2906057"/>
            <a:ext cx="439350" cy="557471"/>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890EFA29-3AD6-DEDA-2096-E417E60BDA7D}"/>
              </a:ext>
            </a:extLst>
          </p:cNvPr>
          <p:cNvSpPr/>
          <p:nvPr/>
        </p:nvSpPr>
        <p:spPr>
          <a:xfrm>
            <a:off x="4074996" y="4015151"/>
            <a:ext cx="439350" cy="5574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8EEFA198-22DC-5E6B-3151-BC3AB99B55C7}"/>
              </a:ext>
            </a:extLst>
          </p:cNvPr>
          <p:cNvSpPr txBox="1"/>
          <p:nvPr/>
        </p:nvSpPr>
        <p:spPr>
          <a:xfrm>
            <a:off x="4306961" y="2514404"/>
            <a:ext cx="439350" cy="2706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95659EB2-B59B-49B7-3C89-AAF485EBC874}"/>
              </a:ext>
            </a:extLst>
          </p:cNvPr>
          <p:cNvSpPr/>
          <p:nvPr/>
        </p:nvSpPr>
        <p:spPr>
          <a:xfrm>
            <a:off x="4514346" y="2351510"/>
            <a:ext cx="439350" cy="5574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正方形/長方形 28">
            <a:extLst>
              <a:ext uri="{FF2B5EF4-FFF2-40B4-BE49-F238E27FC236}">
                <a16:creationId xmlns:a16="http://schemas.microsoft.com/office/drawing/2014/main" id="{7BA6672A-0634-0FF7-DE24-AD7D2699610D}"/>
              </a:ext>
            </a:extLst>
          </p:cNvPr>
          <p:cNvSpPr/>
          <p:nvPr/>
        </p:nvSpPr>
        <p:spPr>
          <a:xfrm>
            <a:off x="4514346" y="2906057"/>
            <a:ext cx="439350" cy="5574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正方形/長方形 29">
            <a:extLst>
              <a:ext uri="{FF2B5EF4-FFF2-40B4-BE49-F238E27FC236}">
                <a16:creationId xmlns:a16="http://schemas.microsoft.com/office/drawing/2014/main" id="{705F3805-329E-4280-00FA-4B082E4355D2}"/>
              </a:ext>
            </a:extLst>
          </p:cNvPr>
          <p:cNvSpPr/>
          <p:nvPr/>
        </p:nvSpPr>
        <p:spPr>
          <a:xfrm>
            <a:off x="4514346" y="3460604"/>
            <a:ext cx="439350" cy="557471"/>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2999DABE-7C9B-4DE1-79F7-078127F12562}"/>
              </a:ext>
            </a:extLst>
          </p:cNvPr>
          <p:cNvSpPr/>
          <p:nvPr/>
        </p:nvSpPr>
        <p:spPr>
          <a:xfrm>
            <a:off x="4514346" y="4015151"/>
            <a:ext cx="439350" cy="5574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テキスト ボックス 32">
            <a:extLst>
              <a:ext uri="{FF2B5EF4-FFF2-40B4-BE49-F238E27FC236}">
                <a16:creationId xmlns:a16="http://schemas.microsoft.com/office/drawing/2014/main" id="{EFB9A569-4058-892A-B118-23F8EA08C6EC}"/>
              </a:ext>
            </a:extLst>
          </p:cNvPr>
          <p:cNvSpPr txBox="1"/>
          <p:nvPr/>
        </p:nvSpPr>
        <p:spPr>
          <a:xfrm>
            <a:off x="4517847" y="3011896"/>
            <a:ext cx="228335" cy="27067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宝</a:t>
            </a:r>
          </a:p>
        </p:txBody>
      </p:sp>
      <p:sp>
        <p:nvSpPr>
          <p:cNvPr id="34" name="テキスト ボックス 33">
            <a:extLst>
              <a:ext uri="{FF2B5EF4-FFF2-40B4-BE49-F238E27FC236}">
                <a16:creationId xmlns:a16="http://schemas.microsoft.com/office/drawing/2014/main" id="{9029F4F2-14BC-1996-04D6-CA7658C63782}"/>
              </a:ext>
            </a:extLst>
          </p:cNvPr>
          <p:cNvSpPr txBox="1"/>
          <p:nvPr/>
        </p:nvSpPr>
        <p:spPr>
          <a:xfrm>
            <a:off x="2739949" y="4112838"/>
            <a:ext cx="228335" cy="27067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宝</a:t>
            </a:r>
          </a:p>
        </p:txBody>
      </p:sp>
      <p:sp>
        <p:nvSpPr>
          <p:cNvPr id="40" name="テキスト ボックス 39">
            <a:extLst>
              <a:ext uri="{FF2B5EF4-FFF2-40B4-BE49-F238E27FC236}">
                <a16:creationId xmlns:a16="http://schemas.microsoft.com/office/drawing/2014/main" id="{8FBE4CB7-6043-47EF-8052-C1124E57CAF4}"/>
              </a:ext>
            </a:extLst>
          </p:cNvPr>
          <p:cNvSpPr txBox="1"/>
          <p:nvPr/>
        </p:nvSpPr>
        <p:spPr>
          <a:xfrm>
            <a:off x="4896551" y="2505221"/>
            <a:ext cx="439350" cy="2706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0" name="フリーフォーム: 図形 99">
            <a:extLst>
              <a:ext uri="{FF2B5EF4-FFF2-40B4-BE49-F238E27FC236}">
                <a16:creationId xmlns:a16="http://schemas.microsoft.com/office/drawing/2014/main" id="{BDABB9AF-79EF-5BE7-B974-070C069163DE}"/>
              </a:ext>
            </a:extLst>
          </p:cNvPr>
          <p:cNvSpPr/>
          <p:nvPr/>
        </p:nvSpPr>
        <p:spPr>
          <a:xfrm>
            <a:off x="2913369" y="2606756"/>
            <a:ext cx="1885029" cy="676867"/>
          </a:xfrm>
          <a:custGeom>
            <a:avLst/>
            <a:gdLst>
              <a:gd name="csX0" fmla="*/ 63704 w 1885029"/>
              <a:gd name="csY0" fmla="*/ 39835 h 676867"/>
              <a:gd name="csX1" fmla="*/ 51004 w 1885029"/>
              <a:gd name="csY1" fmla="*/ 624035 h 676867"/>
              <a:gd name="csX2" fmla="*/ 622504 w 1885029"/>
              <a:gd name="csY2" fmla="*/ 649435 h 676867"/>
              <a:gd name="csX3" fmla="*/ 927304 w 1885029"/>
              <a:gd name="csY3" fmla="*/ 624035 h 676867"/>
              <a:gd name="csX4" fmla="*/ 927304 w 1885029"/>
              <a:gd name="csY4" fmla="*/ 52535 h 676867"/>
              <a:gd name="csX5" fmla="*/ 1397204 w 1885029"/>
              <a:gd name="csY5" fmla="*/ 27135 h 676867"/>
              <a:gd name="csX6" fmla="*/ 1816304 w 1885029"/>
              <a:gd name="csY6" fmla="*/ 65235 h 676867"/>
              <a:gd name="csX7" fmla="*/ 1879804 w 1885029"/>
              <a:gd name="csY7" fmla="*/ 484335 h 6768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85029" h="676867">
                <a:moveTo>
                  <a:pt x="63704" y="39835"/>
                </a:moveTo>
                <a:cubicBezTo>
                  <a:pt x="10787" y="281135"/>
                  <a:pt x="-42129" y="522435"/>
                  <a:pt x="51004" y="624035"/>
                </a:cubicBezTo>
                <a:cubicBezTo>
                  <a:pt x="144137" y="725635"/>
                  <a:pt x="476454" y="649435"/>
                  <a:pt x="622504" y="649435"/>
                </a:cubicBezTo>
                <a:cubicBezTo>
                  <a:pt x="768554" y="649435"/>
                  <a:pt x="876504" y="723518"/>
                  <a:pt x="927304" y="624035"/>
                </a:cubicBezTo>
                <a:cubicBezTo>
                  <a:pt x="978104" y="524552"/>
                  <a:pt x="848987" y="152018"/>
                  <a:pt x="927304" y="52535"/>
                </a:cubicBezTo>
                <a:cubicBezTo>
                  <a:pt x="1005621" y="-46948"/>
                  <a:pt x="1249037" y="25018"/>
                  <a:pt x="1397204" y="27135"/>
                </a:cubicBezTo>
                <a:cubicBezTo>
                  <a:pt x="1545371" y="29252"/>
                  <a:pt x="1735871" y="-10965"/>
                  <a:pt x="1816304" y="65235"/>
                </a:cubicBezTo>
                <a:cubicBezTo>
                  <a:pt x="1896737" y="141435"/>
                  <a:pt x="1888270" y="312885"/>
                  <a:pt x="1879804" y="484335"/>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4" name="テキスト ボックス 103">
            <a:extLst>
              <a:ext uri="{FF2B5EF4-FFF2-40B4-BE49-F238E27FC236}">
                <a16:creationId xmlns:a16="http://schemas.microsoft.com/office/drawing/2014/main" id="{EEF7AC0A-E90C-3639-0551-071486017316}"/>
              </a:ext>
            </a:extLst>
          </p:cNvPr>
          <p:cNvSpPr txBox="1"/>
          <p:nvPr/>
        </p:nvSpPr>
        <p:spPr>
          <a:xfrm>
            <a:off x="1858596" y="5052511"/>
            <a:ext cx="449353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正解の経路（パス）を見つけた</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時点で探索を終了</a:t>
            </a:r>
          </a:p>
        </p:txBody>
      </p:sp>
      <p:pic>
        <p:nvPicPr>
          <p:cNvPr id="32" name="図 31" descr="テキスト, QR コード&#10;&#10;AI 生成コンテンツは誤りを含む可能性があります。">
            <a:extLst>
              <a:ext uri="{FF2B5EF4-FFF2-40B4-BE49-F238E27FC236}">
                <a16:creationId xmlns:a16="http://schemas.microsoft.com/office/drawing/2014/main" id="{03570C24-9ABF-B868-4C25-3C5030F60907}"/>
              </a:ext>
            </a:extLst>
          </p:cNvPr>
          <p:cNvPicPr>
            <a:picLocks noChangeAspect="1"/>
          </p:cNvPicPr>
          <p:nvPr/>
        </p:nvPicPr>
        <p:blipFill>
          <a:blip r:embed="rId2"/>
          <a:stretch>
            <a:fillRect/>
          </a:stretch>
        </p:blipFill>
        <p:spPr>
          <a:xfrm>
            <a:off x="7106006" y="1633355"/>
            <a:ext cx="1905059" cy="3571985"/>
          </a:xfrm>
          <a:prstGeom prst="rect">
            <a:avLst/>
          </a:prstGeom>
        </p:spPr>
      </p:pic>
    </p:spTree>
    <p:extLst>
      <p:ext uri="{BB962C8B-B14F-4D97-AF65-F5344CB8AC3E}">
        <p14:creationId xmlns:p14="http://schemas.microsoft.com/office/powerpoint/2010/main" val="202256434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1284</Words>
  <Application>Microsoft Office PowerPoint</Application>
  <PresentationFormat>画面に合わせる (4:3)</PresentationFormat>
  <Paragraphs>227</Paragraphs>
  <Slides>35</Slides>
  <Notes>3</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35</vt:i4>
      </vt:variant>
    </vt:vector>
  </HeadingPairs>
  <TitlesOfParts>
    <vt:vector size="45" baseType="lpstr">
      <vt:lpstr>Söhne</vt:lpstr>
      <vt:lpstr>メイリオ</vt:lpstr>
      <vt:lpstr>游ゴシック</vt:lpstr>
      <vt:lpstr>Arial</vt:lpstr>
      <vt:lpstr>Calibri</vt:lpstr>
      <vt:lpstr>Merriweather</vt:lpstr>
      <vt:lpstr>Segoe UI</vt:lpstr>
      <vt:lpstr>Times New Roman</vt:lpstr>
      <vt:lpstr>Office テーマ</vt:lpstr>
      <vt:lpstr>3_Office テーマ</vt:lpstr>
      <vt:lpstr>10. 探索、総当たり、発見的探索</vt:lpstr>
      <vt:lpstr>「人工知能」第１０回の内容</vt:lpstr>
      <vt:lpstr>10-1. 状態、行動、遷移関数</vt:lpstr>
      <vt:lpstr>状態・行動・遷移関数</vt:lpstr>
      <vt:lpstr>状態と行動：エレベーターの例</vt:lpstr>
      <vt:lpstr>遷移関数と適用条件：エレベーターの例</vt:lpstr>
      <vt:lpstr>探索と選択</vt:lpstr>
      <vt:lpstr>木と探索</vt:lpstr>
      <vt:lpstr>単純な探索</vt:lpstr>
      <vt:lpstr>総当たりと単純な探索の比較</vt:lpstr>
      <vt:lpstr>木</vt:lpstr>
      <vt:lpstr>探索：総当たりと単純な探索の比較</vt:lpstr>
      <vt:lpstr>探索：総当たりと単純な探索の比較</vt:lpstr>
      <vt:lpstr>10-5. 発見的探索 A*法</vt:lpstr>
      <vt:lpstr>PowerPoint プレゼンテーション</vt:lpstr>
      <vt:lpstr>A* 法（エイ・スター法）</vt:lpstr>
      <vt:lpstr>A* 法（エイ・スター法）と総当たりの比較</vt:lpstr>
      <vt:lpstr>A* 法（エイ・スター法）と総当たりの比較</vt:lpstr>
      <vt:lpstr>A* 法による探索の例</vt:lpstr>
      <vt:lpstr>迷路の例</vt:lpstr>
      <vt:lpstr>迷路の探索</vt:lpstr>
      <vt:lpstr>A* 法のルール</vt:lpstr>
      <vt:lpstr>A* 法のルール</vt:lpstr>
      <vt:lpstr>演習</vt:lpstr>
      <vt:lpstr>演習１．総当たり</vt:lpstr>
      <vt:lpstr>演習１</vt:lpstr>
      <vt:lpstr>探索におけるパスや木の活用</vt:lpstr>
      <vt:lpstr>演習２</vt:lpstr>
      <vt:lpstr>PowerPoint プレゼンテーション</vt:lpstr>
      <vt:lpstr>PowerPoint プレゼンテーション</vt:lpstr>
      <vt:lpstr>PowerPoint プレゼンテーション</vt:lpstr>
      <vt:lpstr>PowerPoint プレゼンテーション</vt:lpstr>
      <vt:lpstr>障害物の配置によって探索範囲はどのように変化しますか？</vt:lpstr>
      <vt:lpstr>始点と終点の位置関係によって、探索効率はどのように変わりますか？</vt:lpstr>
      <vt:lpstr>A* 法と総当たりの比較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aa-11. パス、木、発見的探索（人工知能）</dc:title>
  <dc:creator>kunihiko</dc:creator>
  <cp:lastModifiedBy>金子　邦彦</cp:lastModifiedBy>
  <cp:revision>71</cp:revision>
  <dcterms:created xsi:type="dcterms:W3CDTF">2020-05-15T07:36:05Z</dcterms:created>
  <dcterms:modified xsi:type="dcterms:W3CDTF">2026-06-30T03:45:27Z</dcterms:modified>
</cp:coreProperties>
</file>