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</p:sldMasterIdLst>
  <p:notesMasterIdLst>
    <p:notesMasterId r:id="rId46"/>
  </p:notesMasterIdLst>
  <p:sldIdLst>
    <p:sldId id="874" r:id="rId4"/>
    <p:sldId id="2191" r:id="rId5"/>
    <p:sldId id="2109" r:id="rId6"/>
    <p:sldId id="2174" r:id="rId7"/>
    <p:sldId id="2172" r:id="rId8"/>
    <p:sldId id="2107" r:id="rId9"/>
    <p:sldId id="2173" r:id="rId10"/>
    <p:sldId id="2069" r:id="rId11"/>
    <p:sldId id="2106" r:id="rId12"/>
    <p:sldId id="2182" r:id="rId13"/>
    <p:sldId id="2136" r:id="rId14"/>
    <p:sldId id="2175" r:id="rId15"/>
    <p:sldId id="2176" r:id="rId16"/>
    <p:sldId id="2111" r:id="rId17"/>
    <p:sldId id="2112" r:id="rId18"/>
    <p:sldId id="2177" r:id="rId19"/>
    <p:sldId id="1782" r:id="rId20"/>
    <p:sldId id="2183" r:id="rId21"/>
    <p:sldId id="2178" r:id="rId22"/>
    <p:sldId id="2185" r:id="rId23"/>
    <p:sldId id="2181" r:id="rId24"/>
    <p:sldId id="2179" r:id="rId25"/>
    <p:sldId id="1785" r:id="rId26"/>
    <p:sldId id="2194" r:id="rId27"/>
    <p:sldId id="2196" r:id="rId28"/>
    <p:sldId id="2197" r:id="rId29"/>
    <p:sldId id="2198" r:id="rId30"/>
    <p:sldId id="2200" r:id="rId31"/>
    <p:sldId id="2195" r:id="rId32"/>
    <p:sldId id="2190" r:id="rId33"/>
    <p:sldId id="2186" r:id="rId34"/>
    <p:sldId id="2192" r:id="rId35"/>
    <p:sldId id="1773" r:id="rId36"/>
    <p:sldId id="1788" r:id="rId37"/>
    <p:sldId id="2187" r:id="rId38"/>
    <p:sldId id="2184" r:id="rId39"/>
    <p:sldId id="2188" r:id="rId40"/>
    <p:sldId id="2193" r:id="rId41"/>
    <p:sldId id="823" r:id="rId42"/>
    <p:sldId id="1767" r:id="rId43"/>
    <p:sldId id="2201" r:id="rId44"/>
    <p:sldId id="2189" r:id="rId4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94660"/>
  </p:normalViewPr>
  <p:slideViewPr>
    <p:cSldViewPr snapToGrid="0">
      <p:cViewPr varScale="1">
        <p:scale>
          <a:sx n="61" d="100"/>
          <a:sy n="61" d="100"/>
        </p:scale>
        <p:origin x="44" y="1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7BBB-DD15-5095-717C-2AAE0F3D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6A7A72-592D-0456-0C85-0185A69DA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1D4CE7-44C5-E04A-DCF7-34F9F3861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0F7A4-1087-BFAE-EECA-6145DB9D3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9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AD529-EB45-85E7-F811-FC8D05232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87E12B-705C-4DA2-DE26-C92FD21DB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530ED5-CAB4-AA9C-4A68-45E82728B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398C90-4ADA-42C8-3BB2-08EA143A2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9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D9B0-9C57-DAD7-116A-61505C4B8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69EEE7-A3ED-61F1-F23F-E12976C15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1D1663-7FE9-82FF-81C2-0724FE9A2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6B4D29-799A-6E78-A22C-49AB293243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9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72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8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843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65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2026/7/1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4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2026/7/1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51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2026/7/1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2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2026/7/1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66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84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2026/7/1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1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846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trinket.io/python/1b2d25b99b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trinket.io/python/58bb3178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11. </a:t>
            </a:r>
            <a:r>
              <a:rPr lang="ja-JP" altLang="en-US" sz="4000" dirty="0"/>
              <a:t>プログラミングによる人工知能の実現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7301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A0FFD-42F2-FFCF-CFF9-F82063BE7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66DDE7E-1924-FD85-D8C5-1D65406F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FB1315-AEA1-C2FD-CFC2-C23E08E4B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88AFEF-78FF-194A-6DE4-18586D29F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7004642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11-2. </a:t>
            </a:r>
            <a:r>
              <a:rPr lang="ja-JP" altLang="en-US" sz="3600" dirty="0">
                <a:solidFill>
                  <a:schemeClr val="tx2"/>
                </a:solidFill>
              </a:rPr>
              <a:t>２つの水差し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71CF0BB-AF9D-EF14-DED6-B96F25503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BCD20C-EAC2-8FF7-8EFF-788FFBB85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27F8308-9D08-828D-C6F4-C7E85608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486C93A-77D1-A3BC-5430-C5E58F101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4CDAFA8-6B4F-A7FD-9A61-672FFE3A2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616B15F-714B-E9B2-767C-792B05024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F6E0D-522E-1BBB-FCBF-B243C03C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0793E3-D210-F5C1-1939-72CD7548B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ECD3122-5BE8-1AAF-0ADE-47EDA487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37EFF5-7EE3-B889-3194-00085287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72A6578-ED7B-EDEA-D98D-E91BE692EC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BCFAF4A-E8E8-5973-3EAE-4E778DE98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5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F21CB-D53D-392E-577B-73800FE67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状態・行動・遷移関数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E9D3A1-8F73-802F-A281-5BD211872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308290-6DFD-D8F0-439C-59257B14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8BB0D9A-A0C1-1EC2-8115-597B4AA3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992"/>
            <a:ext cx="9144000" cy="51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9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0B2570-7E35-8397-BB83-3CFEE53C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２つの水差しの例（今からの説明内容）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44148D-6539-7D71-DD43-E3777F08F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EB63BD-31ED-BE59-8466-A909A8E8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135F4AE-B1CA-417A-B55C-B9CD3F002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886"/>
            <a:ext cx="9144000" cy="50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6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7012A2-81CF-9ACF-1A56-BB40EE301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２つの水差しの例：８つの行動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D10E74-9E6F-1492-4DA9-C1760D726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523242-4427-C15B-6F8B-C2E53009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アイコ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EB0727E-4CEC-54E8-5878-B356F153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52" y="644893"/>
            <a:ext cx="8535194" cy="475155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D8BB2B-2CAD-19B5-D21F-CB2EC056B44D}"/>
              </a:ext>
            </a:extLst>
          </p:cNvPr>
          <p:cNvSpPr txBox="1"/>
          <p:nvPr/>
        </p:nvSpPr>
        <p:spPr>
          <a:xfrm>
            <a:off x="360947" y="5597804"/>
            <a:ext cx="814662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移す側の水が足りなくて、受ける側がまだ満杯にならない場合 → </a:t>
            </a:r>
            <a:r>
              <a:rPr lang="ja-JP" altLang="en-US" b="1" i="0" dirty="0">
                <a:solidFill>
                  <a:srgbClr val="232425"/>
                </a:solidFill>
                <a:effectLst/>
                <a:latin typeface="Noto Sans SC"/>
              </a:rPr>
              <a:t>全部移る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（行動</a:t>
            </a:r>
            <a:r>
              <a:rPr lang="en-US" altLang="ja-JP" b="0" i="0" dirty="0">
                <a:solidFill>
                  <a:srgbClr val="232425"/>
                </a:solidFill>
                <a:effectLst/>
                <a:latin typeface="Noto Sans SC"/>
              </a:rPr>
              <a:t>4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・行動</a:t>
            </a:r>
            <a:r>
              <a:rPr lang="en-US" altLang="ja-JP" b="0" i="0" dirty="0">
                <a:solidFill>
                  <a:srgbClr val="232425"/>
                </a:solidFill>
                <a:effectLst/>
                <a:latin typeface="Noto Sans SC"/>
              </a:rPr>
              <a:t>8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）</a:t>
            </a:r>
            <a:endParaRPr lang="en-US" altLang="ja-JP" b="0" i="0" dirty="0">
              <a:solidFill>
                <a:srgbClr val="232425"/>
              </a:solidFill>
              <a:effectLst/>
              <a:latin typeface="Noto Sans SC"/>
            </a:endParaRPr>
          </a:p>
          <a:p>
            <a:pPr marL="285750" indent="-285750" algn="l">
              <a:lnSpc>
                <a:spcPts val="21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移す側の水が多くて、受ける側が先に満杯になる場合 → </a:t>
            </a:r>
            <a:r>
              <a:rPr lang="ja-JP" altLang="en-US" b="1" i="0" dirty="0">
                <a:solidFill>
                  <a:srgbClr val="232425"/>
                </a:solidFill>
                <a:effectLst/>
                <a:latin typeface="Noto Sans SC"/>
              </a:rPr>
              <a:t>受ける側が満杯になり、残りは元に残る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（行動</a:t>
            </a:r>
            <a:r>
              <a:rPr lang="en-US" altLang="ja-JP" b="0" i="0" dirty="0">
                <a:solidFill>
                  <a:srgbClr val="232425"/>
                </a:solidFill>
                <a:effectLst/>
                <a:latin typeface="Noto Sans SC"/>
              </a:rPr>
              <a:t>3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・行動</a:t>
            </a:r>
            <a:r>
              <a:rPr lang="en-US" altLang="ja-JP" b="0" i="0" dirty="0">
                <a:solidFill>
                  <a:srgbClr val="232425"/>
                </a:solidFill>
                <a:effectLst/>
                <a:latin typeface="Noto Sans SC"/>
              </a:rPr>
              <a:t>7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Noto Sans SC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86866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D4228F-A8B8-89CF-F640-7D66CDA1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２つの水差しの例：状態と行動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3728AD-54FF-FC10-B29A-BC94FB72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6CCDDE-D57A-4F3A-B1B8-1113051B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A8DE5542-EF47-5B43-7234-784D04B7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9" y="846253"/>
            <a:ext cx="9144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5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EC3C4-D9D4-7A49-6E15-7897F194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２つの水差しの例：</a:t>
            </a:r>
            <a:r>
              <a:rPr kumimoji="1" lang="ja-JP" altLang="en-US" dirty="0"/>
              <a:t>遷移関数と適用条件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9CF812-B031-8414-545D-1C585C373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36B915-4103-10F9-499B-88FC4254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文字と写真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3803ACD8-588B-D2B5-952C-81D71643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312"/>
            <a:ext cx="9144000" cy="49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1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6546BF-4CE4-4CE9-E31E-43EC6A83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２つの水差しで、行動回数が１回、２回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77DD98-A7A9-62C3-A979-C335A145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168" y="5793644"/>
            <a:ext cx="1760236" cy="562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行動１回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994799-D205-00BC-F658-A6EC1D0A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E439C1D-791B-9D1A-427B-807D10D6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189"/>
            <a:ext cx="9144000" cy="4541621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BA400-9B6F-A9F6-02DC-09D839F0547D}"/>
              </a:ext>
            </a:extLst>
          </p:cNvPr>
          <p:cNvSpPr txBox="1">
            <a:spLocks/>
          </p:cNvSpPr>
          <p:nvPr/>
        </p:nvSpPr>
        <p:spPr>
          <a:xfrm>
            <a:off x="5637026" y="5699810"/>
            <a:ext cx="1760236" cy="562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行動２回</a:t>
            </a:r>
          </a:p>
        </p:txBody>
      </p:sp>
    </p:spTree>
    <p:extLst>
      <p:ext uri="{BB962C8B-B14F-4D97-AF65-F5344CB8AC3E}">
        <p14:creationId xmlns:p14="http://schemas.microsoft.com/office/powerpoint/2010/main" val="330338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8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２階の行動で水の量を「１」にできるかを探索</a:t>
            </a:r>
          </a:p>
        </p:txBody>
      </p:sp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77D02D3E-3BD6-4F07-894C-AA2531581AD6}"/>
              </a:ext>
            </a:extLst>
          </p:cNvPr>
          <p:cNvSpPr txBox="1">
            <a:spLocks/>
          </p:cNvSpPr>
          <p:nvPr/>
        </p:nvSpPr>
        <p:spPr>
          <a:xfrm>
            <a:off x="5208415" y="3038413"/>
            <a:ext cx="3996154" cy="16869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単純な探索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では、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水の量１に至る経路（パス）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」を１つでも見つけた時点で探索を終了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2D3B020E-9E2A-1660-2500-919E8E724FAD}"/>
              </a:ext>
            </a:extLst>
          </p:cNvPr>
          <p:cNvSpPr/>
          <p:nvPr/>
        </p:nvSpPr>
        <p:spPr>
          <a:xfrm>
            <a:off x="5219179" y="706052"/>
            <a:ext cx="586334" cy="9322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08DFDD46-EC99-8E9E-494A-62185C93190D}"/>
              </a:ext>
            </a:extLst>
          </p:cNvPr>
          <p:cNvCxnSpPr/>
          <p:nvPr/>
        </p:nvCxnSpPr>
        <p:spPr>
          <a:xfrm>
            <a:off x="4996195" y="1638300"/>
            <a:ext cx="1443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A01DFD3-7A85-FDCC-B47F-15ED89B1AD89}"/>
              </a:ext>
            </a:extLst>
          </p:cNvPr>
          <p:cNvSpPr txBox="1"/>
          <p:nvPr/>
        </p:nvSpPr>
        <p:spPr>
          <a:xfrm>
            <a:off x="6662967" y="14074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終了</a:t>
            </a:r>
          </a:p>
        </p:txBody>
      </p:sp>
      <p:pic>
        <p:nvPicPr>
          <p:cNvPr id="32" name="図 3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CEDB39A-30B1-C100-9CCF-A12710D8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29" y="706052"/>
            <a:ext cx="4558588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A2AFA-769A-212E-8C51-C54EC060C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5BD5806-0421-5490-BD6E-D7EFFF68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64AAFF-5B20-4368-9A5D-476A7E1C9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E8C46B7-CEAB-AB1B-9EC3-126520849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7004642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11-3. </a:t>
            </a:r>
            <a:r>
              <a:rPr lang="ja-JP" altLang="en-US" sz="3600" dirty="0">
                <a:solidFill>
                  <a:schemeClr val="tx2"/>
                </a:solidFill>
              </a:rPr>
              <a:t>２１ゲーム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2373A41-F7BB-F987-08E3-54389E057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80BFE8-C06C-19D1-D11C-AC3E3279B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74371A2-7B8B-79DC-CFC2-CC2A7CAAF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17B6111-03E7-8819-FDD2-024601C46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B39522-0B11-2DB0-EB4A-1FD05856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4FA7D58-39DB-F558-A362-945E5AF69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881EB6-31A9-52F6-5463-02FC7863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2B1F9F-2AFC-6801-4E22-67832EC1D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EA37B8D-4362-8E8C-DC03-9B6FDE4DB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747C897-4D47-FCDF-DB77-8D14D4D0C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2F1E07-66EA-627E-FF48-E6C06CCE1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D5E480-4278-1B63-1457-5BDED4F57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6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4DAFC5-C3D0-9E8C-F5E5-E886173E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２１ゲーム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8CF0EE-626F-2671-5DE5-D8E9BCAA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C57A48-ABD3-4770-8E3C-E7503C25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BD49B2C-39C8-D31A-EAD6-2C7EDC82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075"/>
            <a:ext cx="9144000" cy="504584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483E98-A35E-6CCD-161D-33A4F1847F8C}"/>
              </a:ext>
            </a:extLst>
          </p:cNvPr>
          <p:cNvSpPr/>
          <p:nvPr/>
        </p:nvSpPr>
        <p:spPr>
          <a:xfrm>
            <a:off x="223630" y="3896139"/>
            <a:ext cx="2549387" cy="1013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9A9FFA0-56F5-D657-F328-6CC1A212B630}"/>
              </a:ext>
            </a:extLst>
          </p:cNvPr>
          <p:cNvSpPr/>
          <p:nvPr/>
        </p:nvSpPr>
        <p:spPr>
          <a:xfrm>
            <a:off x="6011517" y="947531"/>
            <a:ext cx="3038061" cy="429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595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40D7F3-B6F3-9F13-3012-A771237D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「人工知能」第１１回の内容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302BAB-C2E5-83C5-53A7-80908DEEE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1E945E-051D-38E5-D1D1-3358A3A7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9FB274-4F51-DB23-F158-624DC70F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760"/>
            <a:ext cx="9144000" cy="50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FF20D6-237B-8D0E-C66C-68733A7D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２１ゲーム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D92CDF-80FE-CE59-F584-B59FAD052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D0729C-7EEE-378E-4CC1-4FB5133A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0D1F96D-2092-8151-06E0-44EF307C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654"/>
            <a:ext cx="9144000" cy="54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6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6DBF4-814E-614A-E9CD-B4D72D6AE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1B887-7F53-4D16-BB18-434F3BF3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 anchor="ctr">
            <a:normAutofit/>
          </a:bodyPr>
          <a:lstStyle/>
          <a:p>
            <a:r>
              <a:rPr kumimoji="1" lang="ja-JP" altLang="en-US" sz="2500"/>
              <a:t>２１ゲームは後手必勝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4303D1-1B80-6900-18BC-7A9C0D07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8" name="図 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581FE17-9D41-4FD8-44F6-E1ADCD18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899"/>
            <a:ext cx="9144000" cy="52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61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038D80-8C56-B3A6-2D37-6B24E5BC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２１ゲームは後手必勝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5A4404-7EA9-C7EF-1268-8A0CB9B5A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646670-889C-47E0-2A89-C3E98DAE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ィカル ユーザー インターフェイス, テキスト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BEFA1F75-3D1A-8A6B-6E6E-411FDE84D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449"/>
            <a:ext cx="9144000" cy="50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774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FC84AD-1E9B-174C-E380-B83688F8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状態と変数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024925-2C79-9924-8B90-E6028CCCA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77566-9328-A783-F9F1-E3B2FB18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4F883F0-BDEF-F0F7-038F-75001F51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568"/>
            <a:ext cx="9144000" cy="5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9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79B96-A6E9-F971-1566-137704E6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EFDCB4-1FB3-7FCF-398B-039FF0755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遷移関数・適用条件と </a:t>
            </a:r>
            <a:r>
              <a:rPr kumimoji="1" lang="en-US" altLang="ja-JP" dirty="0"/>
              <a:t>if 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FC0AA4-25A3-BFA0-0A70-96E2BDBB5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626CE6-FC3F-1DB7-1461-C2799EC0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8CD7CEA-1605-6B0D-31C8-1342909FA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25"/>
            <a:ext cx="9144000" cy="49985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6C36A5-3EC1-8218-A460-01697C54553E}"/>
              </a:ext>
            </a:extLst>
          </p:cNvPr>
          <p:cNvSpPr txBox="1"/>
          <p:nvPr/>
        </p:nvSpPr>
        <p:spPr>
          <a:xfrm>
            <a:off x="1778000" y="5766515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CX </a:t>
            </a:r>
            <a:r>
              <a:rPr kumimoji="1" lang="ja-JP" altLang="en-US" sz="2400" dirty="0"/>
              <a:t>の値は </a:t>
            </a:r>
            <a:r>
              <a:rPr kumimoji="1" lang="en-US" altLang="ja-JP" sz="2400" dirty="0"/>
              <a:t>4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8D29FC-0D92-F564-5F03-CC1BC54C21CC}"/>
              </a:ext>
            </a:extLst>
          </p:cNvPr>
          <p:cNvSpPr txBox="1"/>
          <p:nvPr/>
        </p:nvSpPr>
        <p:spPr>
          <a:xfrm>
            <a:off x="5791200" y="5717754"/>
            <a:ext cx="225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GOAL </a:t>
            </a:r>
            <a:r>
              <a:rPr kumimoji="1" lang="ja-JP" altLang="en-US" sz="2400" dirty="0"/>
              <a:t>の値は </a:t>
            </a:r>
            <a:r>
              <a:rPr kumimoji="1" lang="en-US" altLang="ja-JP" sz="2400" dirty="0"/>
              <a:t>21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49219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C7C3-F9AB-444E-42A1-E6E3868ED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C0DB77-CF55-5A0A-1232-02D93D21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必勝の戦略のプログラム化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F01F55-D9BA-F0BF-5FE9-C63F95B79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571C5B-86F6-7F95-B023-C75A255B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E2940E-7431-4042-FB63-67503A0B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092"/>
            <a:ext cx="9144000" cy="49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41994-BC6E-83A6-310D-6397260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7C9B1C-7E2A-B613-C588-690F9781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行動・戦略は、プログラム内の「部品」になる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1C29B6-3AC2-B1EF-C4AB-77A3C85EB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508597-072B-F970-7C21-DD5CAE91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0EE4A8-EE87-8C05-EE75-53506BB4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81"/>
            <a:ext cx="9144000" cy="51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2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DAA8-5BDC-587F-B09E-3B30BCD4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2BFDC1-1A0F-D832-B3F5-26A2ED8E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経路（パス）と総当たり</a:t>
            </a:r>
            <a:r>
              <a:rPr lang="ja-JP" altLang="en-US" dirty="0"/>
              <a:t>（演習１）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72FB0A-2907-4FFC-C662-5C12FF73C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757B97-5F7E-5828-D7DC-3198DCEA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E8CB58-AB97-B600-A6B9-D0123C9C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25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66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C65779-0657-24D6-026A-C3032879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実行結果の確認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3A4FBA-28DC-ADFD-9279-D04C61FD8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87B6B3-D439-E661-1076-C268D247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3FBEC2E-E84C-33F4-A894-5F7FA367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51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5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D29ABC-FFF3-690D-D0A1-0B5612B1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4492A70-FA58-345A-951C-B52C908AB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B26FC-D5C4-3AC6-354C-B3F9BA027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5F4643-F198-EABA-BE41-DD98AB866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7004642" cy="2387918"/>
          </a:xfrm>
        </p:spPr>
        <p:txBody>
          <a:bodyPr anchor="b">
            <a:normAutofit/>
          </a:bodyPr>
          <a:lstStyle/>
          <a:p>
            <a:r>
              <a:rPr lang="en-US" altLang="ja-JP" sz="3600" dirty="0">
                <a:solidFill>
                  <a:schemeClr val="tx2"/>
                </a:solidFill>
              </a:rPr>
              <a:t>11-1. </a:t>
            </a:r>
            <a:r>
              <a:rPr lang="ja-JP" altLang="en-US" sz="3600" dirty="0">
                <a:solidFill>
                  <a:schemeClr val="tx2"/>
                </a:solidFill>
              </a:rPr>
              <a:t>コンピュータとプログラム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6382852-1220-2C86-EE73-AFA7CEED6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F0BD7E-5241-2F43-295F-31DCA2AD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FE124F-F58E-C64C-F9B0-897D7B2FA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70F412-4F09-5FA0-C5C4-46DE2EEBB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0A73C-B3AB-796D-20E1-895A363F7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1D835F0-AF7C-8251-0101-186D4453D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0A6C7-3D6A-53EE-3662-B390B0B2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7ECB54-65D4-ED15-3316-993C253F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D8C8A6-7E30-747C-FD5A-8E2143823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448918-A506-78ED-3422-71928AFD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7538E1D-FA88-BC12-1B6D-2B331E3CD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B09FA-E214-32A4-6757-9FDCDED40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22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6C4E-953D-BAD5-E24F-498A80B0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55515-7EDC-DC25-584C-37F1B1241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演習１．２つの水差し（大きさ４と大きさ３）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28EA1F-37E2-52E2-2539-1681BDA55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93B443A-20D9-DE6E-A56C-CDA4495C6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3ABB60A-0CA3-7676-CF3A-EDF18C849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771"/>
            <a:ext cx="9144000" cy="503645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AB05D4-A11E-4799-65A1-B8196A5D8E70}"/>
              </a:ext>
            </a:extLst>
          </p:cNvPr>
          <p:cNvSpPr txBox="1"/>
          <p:nvPr/>
        </p:nvSpPr>
        <p:spPr>
          <a:xfrm>
            <a:off x="6667282" y="58286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２回の行動の後の</a:t>
            </a:r>
            <a:endParaRPr kumimoji="1" lang="en-US" altLang="ja-JP" dirty="0"/>
          </a:p>
          <a:p>
            <a:r>
              <a:rPr kumimoji="1" lang="ja-JP" altLang="en-US" dirty="0"/>
              <a:t>可能性</a:t>
            </a:r>
          </a:p>
        </p:txBody>
      </p:sp>
    </p:spTree>
    <p:extLst>
      <p:ext uri="{BB962C8B-B14F-4D97-AF65-F5344CB8AC3E}">
        <p14:creationId xmlns:p14="http://schemas.microsoft.com/office/powerpoint/2010/main" val="267033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6C35FD-3B70-5757-4831-90E6E600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演習１．２つの水差し（大きさ４と大きさ３）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7BBC87-D802-2AF1-F5A0-EA870396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2721165"/>
            <a:ext cx="8723003" cy="345825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行動は２回とする（プログラム内 </a:t>
            </a:r>
            <a:r>
              <a:rPr kumimoji="1" lang="en-US" altLang="ja-JP" dirty="0" err="1"/>
              <a:t>nstep</a:t>
            </a:r>
            <a:r>
              <a:rPr kumimoji="1" lang="en-US" altLang="ja-JP" dirty="0"/>
              <a:t> = 2 </a:t>
            </a:r>
            <a:r>
              <a:rPr kumimoji="1" lang="ja-JP" altLang="en-US" dirty="0"/>
              <a:t>で設定）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95822F-00E3-A4AB-0B2D-2E25514A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8" name="図 7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B781F96-B538-5BCE-13B1-0079561E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4" y="678582"/>
            <a:ext cx="3702700" cy="1654746"/>
          </a:xfrm>
          <a:prstGeom prst="rect">
            <a:avLst/>
          </a:prstGeom>
        </p:spPr>
      </p:pic>
      <p:pic>
        <p:nvPicPr>
          <p:cNvPr id="10" name="図 9" descr="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593CDEFD-3315-7372-636A-E946BD691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92" y="3334598"/>
            <a:ext cx="2343150" cy="2714625"/>
          </a:xfrm>
          <a:prstGeom prst="rect">
            <a:avLst/>
          </a:prstGeom>
        </p:spPr>
      </p:pic>
      <p:pic>
        <p:nvPicPr>
          <p:cNvPr id="12" name="図 1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EF53236-B381-213D-D717-6EA38DA7D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" y="3429000"/>
            <a:ext cx="3425895" cy="298014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EC6AE8-F0CD-0E16-8B70-9AF64F2B9EBD}"/>
              </a:ext>
            </a:extLst>
          </p:cNvPr>
          <p:cNvSpPr txBox="1"/>
          <p:nvPr/>
        </p:nvSpPr>
        <p:spPr>
          <a:xfrm>
            <a:off x="4776126" y="6197923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/>
              <a:t>プログラムによる総当たりの実行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C5F492-62B7-1D6E-70BA-8FCE8B60B971}"/>
              </a:ext>
            </a:extLst>
          </p:cNvPr>
          <p:cNvSpPr txBox="1"/>
          <p:nvPr/>
        </p:nvSpPr>
        <p:spPr>
          <a:xfrm>
            <a:off x="4119521" y="1267530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行動回数２，水差しの大きさ４と３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はプログラムで変更可能</a:t>
            </a:r>
          </a:p>
        </p:txBody>
      </p:sp>
    </p:spTree>
    <p:extLst>
      <p:ext uri="{BB962C8B-B14F-4D97-AF65-F5344CB8AC3E}">
        <p14:creationId xmlns:p14="http://schemas.microsoft.com/office/powerpoint/2010/main" val="2365557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9266C-4794-A5B4-0533-43854C56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演習１．プログラムの仕組み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562D52-D502-EB91-49B5-70399DD21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A3E32F-75E1-618E-315F-C319EAFF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481907C-68E8-DF95-4F06-2FCC333F9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25"/>
            <a:ext cx="9144000" cy="50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1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85480"/>
            <a:ext cx="8822156" cy="6223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 </a:t>
            </a:r>
            <a:r>
              <a:rPr lang="en-US" altLang="ja-JP" sz="2400" b="1" dirty="0"/>
              <a:t>Python, HTML </a:t>
            </a:r>
            <a:r>
              <a:rPr lang="ja-JP" altLang="en-US" sz="2400" b="1" dirty="0"/>
              <a:t>などのプログラムを書き実行できる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r>
              <a:rPr lang="en-US" altLang="ja-JP" sz="2400" b="0" i="0" dirty="0">
                <a:effectLst/>
                <a:latin typeface="Merriweather" panose="00000500000000000000" pitchFamily="2" charset="0"/>
                <a:hlinkClick r:id="rId2"/>
              </a:rPr>
              <a:t>https://trinket.io/python/1b2d25b99b</a:t>
            </a:r>
            <a:endParaRPr lang="en-US" altLang="ja-JP" sz="2400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r>
              <a:rPr lang="ja-JP" altLang="en-US" sz="2400" dirty="0"/>
              <a:t>のように、違うプログラムには違う </a:t>
            </a:r>
            <a:r>
              <a:rPr lang="en-US" altLang="ja-JP" sz="2400" dirty="0"/>
              <a:t>URL </a:t>
            </a:r>
            <a:r>
              <a:rPr lang="ja-JP" altLang="en-US" sz="2400" dirty="0"/>
              <a:t>が割り当てられる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実行が開始しないときは、「</a:t>
            </a:r>
            <a:r>
              <a:rPr lang="ja-JP" altLang="en-US" sz="2400" b="1" dirty="0"/>
              <a:t>実行ボタン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実行</a:t>
            </a:r>
            <a:endParaRPr lang="en-US" altLang="ja-JP" sz="2400" b="1" dirty="0"/>
          </a:p>
          <a:p>
            <a:r>
              <a:rPr lang="ja-JP" altLang="en-US" sz="2400" dirty="0"/>
              <a:t>ソースコードを</a:t>
            </a:r>
            <a:r>
              <a:rPr lang="ja-JP" altLang="en-US" sz="2400" b="1" dirty="0"/>
              <a:t>書き替えて再度実行</a:t>
            </a:r>
            <a:r>
              <a:rPr lang="ja-JP" altLang="en-US" sz="2400" dirty="0"/>
              <a:t>することも可能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0F07C5-FB06-0A1B-074A-B52D1937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34" y="2327545"/>
            <a:ext cx="4717189" cy="23090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演習１．</a:t>
            </a:r>
            <a:r>
              <a:rPr lang="en-US" altLang="ja-JP" dirty="0"/>
              <a:t>trinket </a:t>
            </a:r>
            <a:r>
              <a:rPr kumimoji="1" lang="ja-JP" altLang="en-US" dirty="0"/>
              <a:t>でのプログラム実行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CFE043C-DC4C-4062-B60C-FD394D4CC3EC}"/>
              </a:ext>
            </a:extLst>
          </p:cNvPr>
          <p:cNvSpPr/>
          <p:nvPr/>
        </p:nvSpPr>
        <p:spPr>
          <a:xfrm rot="5400000">
            <a:off x="2472981" y="3758073"/>
            <a:ext cx="218512" cy="2466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8854BCCF-7937-49F2-9FE6-C07FB349A19B}"/>
              </a:ext>
            </a:extLst>
          </p:cNvPr>
          <p:cNvSpPr/>
          <p:nvPr/>
        </p:nvSpPr>
        <p:spPr>
          <a:xfrm rot="5400000">
            <a:off x="4687849" y="4209624"/>
            <a:ext cx="170463" cy="1610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6BD922-CC0B-412A-9DF4-A337A36CD975}"/>
              </a:ext>
            </a:extLst>
          </p:cNvPr>
          <p:cNvSpPr txBox="1"/>
          <p:nvPr/>
        </p:nvSpPr>
        <p:spPr>
          <a:xfrm>
            <a:off x="1476153" y="507020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784C6-0936-4E5D-91AB-5FF9C54086F2}"/>
              </a:ext>
            </a:extLst>
          </p:cNvPr>
          <p:cNvSpPr txBox="1"/>
          <p:nvPr/>
        </p:nvSpPr>
        <p:spPr>
          <a:xfrm>
            <a:off x="4077673" y="523385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2615459" y="284014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3724509" y="2579865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428446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A2DAA382-029D-FF23-05F3-71BD65177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304"/>
            <a:ext cx="9144000" cy="40802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3EEAB4A-5BD2-F8AE-3278-834B8DD5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行動回数３回（</a:t>
            </a:r>
            <a:r>
              <a:rPr kumimoji="1" lang="en-US" altLang="ja-JP" dirty="0" err="1"/>
              <a:t>nstep</a:t>
            </a:r>
            <a:r>
              <a:rPr lang="en-US" altLang="ja-JP" dirty="0" err="1"/>
              <a:t>s</a:t>
            </a:r>
            <a:r>
              <a:rPr lang="en-US" altLang="ja-JP" dirty="0"/>
              <a:t> = 3</a:t>
            </a:r>
            <a:r>
              <a:rPr lang="ja-JP" altLang="en-US" dirty="0"/>
              <a:t>）に書きかえて再実行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79B4E0-7D3F-FE5E-37E3-1E62180C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25DCFD-73E9-CFF3-2330-2E1024B30766}"/>
              </a:ext>
            </a:extLst>
          </p:cNvPr>
          <p:cNvSpPr/>
          <p:nvPr/>
        </p:nvSpPr>
        <p:spPr>
          <a:xfrm>
            <a:off x="321845" y="2879366"/>
            <a:ext cx="1653540" cy="19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62893B1-0419-1E17-E42D-B2E5764EB3F8}"/>
              </a:ext>
            </a:extLst>
          </p:cNvPr>
          <p:cNvSpPr/>
          <p:nvPr/>
        </p:nvSpPr>
        <p:spPr>
          <a:xfrm>
            <a:off x="7087001" y="1312507"/>
            <a:ext cx="1653540" cy="3776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0F405B-B950-3377-FB18-58F7C5C42067}"/>
              </a:ext>
            </a:extLst>
          </p:cNvPr>
          <p:cNvSpPr txBox="1"/>
          <p:nvPr/>
        </p:nvSpPr>
        <p:spPr>
          <a:xfrm>
            <a:off x="585800" y="5088835"/>
            <a:ext cx="609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>
                <a:solidFill>
                  <a:srgbClr val="FF0000"/>
                </a:solidFill>
              </a:rPr>
              <a:t>nsteps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= 3 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に書き換えて再実行してください（「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3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」は必ず半角の数値）</a:t>
            </a:r>
          </a:p>
        </p:txBody>
      </p:sp>
    </p:spTree>
    <p:extLst>
      <p:ext uri="{BB962C8B-B14F-4D97-AF65-F5344CB8AC3E}">
        <p14:creationId xmlns:p14="http://schemas.microsoft.com/office/powerpoint/2010/main" val="788188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37870-3749-E6D0-84B8-D8FBDE8B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66F56DB-A38D-DF7A-0F2D-7028129D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436"/>
            <a:ext cx="9144000" cy="507112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F17C9B5-9D40-9217-8584-448D2E0C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行動回数４回（</a:t>
            </a:r>
            <a:r>
              <a:rPr kumimoji="1" lang="en-US" altLang="ja-JP" dirty="0" err="1"/>
              <a:t>nstep</a:t>
            </a:r>
            <a:r>
              <a:rPr lang="en-US" altLang="ja-JP" dirty="0" err="1"/>
              <a:t>s</a:t>
            </a:r>
            <a:r>
              <a:rPr lang="en-US" altLang="ja-JP" dirty="0"/>
              <a:t> = 4</a:t>
            </a:r>
            <a:r>
              <a:rPr lang="ja-JP" altLang="en-US" dirty="0"/>
              <a:t>）に書きかえて再実行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DEBFAB-891A-F072-F99B-206084C8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FE1CA9-E057-B858-2333-A99C0050800B}"/>
              </a:ext>
            </a:extLst>
          </p:cNvPr>
          <p:cNvSpPr/>
          <p:nvPr/>
        </p:nvSpPr>
        <p:spPr>
          <a:xfrm>
            <a:off x="435075" y="2852637"/>
            <a:ext cx="1653540" cy="198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3F64F5D-BA3E-6C29-F98A-29C08A6552B4}"/>
              </a:ext>
            </a:extLst>
          </p:cNvPr>
          <p:cNvSpPr/>
          <p:nvPr/>
        </p:nvSpPr>
        <p:spPr>
          <a:xfrm>
            <a:off x="7087001" y="5724939"/>
            <a:ext cx="1653540" cy="239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9F909C-49A3-1E3D-EC06-BF624B34CDE5}"/>
              </a:ext>
            </a:extLst>
          </p:cNvPr>
          <p:cNvSpPr txBox="1"/>
          <p:nvPr/>
        </p:nvSpPr>
        <p:spPr>
          <a:xfrm>
            <a:off x="2088615" y="4025571"/>
            <a:ext cx="459492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(5, 8, 5, 7) 4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行動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行動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,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行動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行動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7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順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で行うと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x =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4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, y =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になる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⇒ 水差し②は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になる．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45B813-595A-751D-AC65-44AABBABA4F9}"/>
              </a:ext>
            </a:extLst>
          </p:cNvPr>
          <p:cNvSpPr txBox="1"/>
          <p:nvPr/>
        </p:nvSpPr>
        <p:spPr>
          <a:xfrm>
            <a:off x="585800" y="5890479"/>
            <a:ext cx="6097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>
                <a:solidFill>
                  <a:srgbClr val="FF0000"/>
                </a:solidFill>
              </a:rPr>
              <a:t>nsteps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= 4 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に書き換えて再実行してください（「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4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」は必ず半角の数値）</a:t>
            </a:r>
          </a:p>
        </p:txBody>
      </p:sp>
    </p:spTree>
    <p:extLst>
      <p:ext uri="{BB962C8B-B14F-4D97-AF65-F5344CB8AC3E}">
        <p14:creationId xmlns:p14="http://schemas.microsoft.com/office/powerpoint/2010/main" val="2670954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BC323-EE70-B13B-3427-7821D179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演習１．ソースコード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5B8605-1BB0-E6B9-D377-ED46CE64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75252"/>
            <a:ext cx="8461208" cy="608274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# </a:t>
            </a:r>
            <a:r>
              <a:rPr lang="ja-JP" altLang="en-US" sz="900" dirty="0"/>
              <a:t>容量</a:t>
            </a:r>
            <a:r>
              <a:rPr lang="en-US" altLang="ja-JP" sz="900" dirty="0"/>
              <a:t>4</a:t>
            </a:r>
            <a:r>
              <a:rPr lang="ja-JP" altLang="en-US" sz="900" dirty="0"/>
              <a:t>と容量</a:t>
            </a:r>
            <a:r>
              <a:rPr lang="en-US" altLang="ja-JP" sz="900" dirty="0"/>
              <a:t>3</a:t>
            </a:r>
            <a:r>
              <a:rPr lang="ja-JP" altLang="en-US" sz="900" dirty="0"/>
              <a:t>の</a:t>
            </a:r>
            <a:r>
              <a:rPr lang="en-US" altLang="ja-JP" sz="900" dirty="0"/>
              <a:t>2</a:t>
            </a:r>
            <a:r>
              <a:rPr lang="ja-JP" altLang="en-US" sz="900" dirty="0"/>
              <a:t>つの水差しのシミュレーション。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# x: </a:t>
            </a:r>
            <a:r>
              <a:rPr lang="ja-JP" altLang="en-US" sz="900" dirty="0"/>
              <a:t>容量</a:t>
            </a:r>
            <a:r>
              <a:rPr lang="en-US" altLang="ja-JP" sz="900" dirty="0"/>
              <a:t>4</a:t>
            </a:r>
            <a:r>
              <a:rPr lang="ja-JP" altLang="en-US" sz="900" dirty="0"/>
              <a:t>の水差し</a:t>
            </a:r>
            <a:r>
              <a:rPr lang="en-US" altLang="ja-JP" sz="900" dirty="0"/>
              <a:t>(①)</a:t>
            </a:r>
            <a:r>
              <a:rPr lang="ja-JP" altLang="en-US" sz="900" dirty="0"/>
              <a:t>の水の量、</a:t>
            </a:r>
            <a:r>
              <a:rPr lang="en-US" altLang="ja-JP" sz="900" dirty="0"/>
              <a:t>y: </a:t>
            </a:r>
            <a:r>
              <a:rPr lang="ja-JP" altLang="en-US" sz="900" dirty="0"/>
              <a:t>容量</a:t>
            </a:r>
            <a:r>
              <a:rPr lang="en-US" altLang="ja-JP" sz="900" dirty="0"/>
              <a:t>3</a:t>
            </a:r>
            <a:r>
              <a:rPr lang="ja-JP" altLang="en-US" sz="900" dirty="0"/>
              <a:t>の水差し</a:t>
            </a:r>
            <a:r>
              <a:rPr lang="en-US" altLang="ja-JP" sz="900" dirty="0"/>
              <a:t>(②)</a:t>
            </a:r>
            <a:r>
              <a:rPr lang="ja-JP" altLang="en-US" sz="900" dirty="0"/>
              <a:t>の水の量。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# r: </a:t>
            </a:r>
            <a:r>
              <a:rPr lang="ja-JP" altLang="en-US" sz="900" dirty="0"/>
              <a:t>行動の番号</a:t>
            </a:r>
            <a:r>
              <a:rPr lang="en-US" altLang="ja-JP" sz="900" dirty="0"/>
              <a:t>(1〜8)</a:t>
            </a:r>
            <a:r>
              <a:rPr lang="ja-JP" altLang="en-US" sz="900" dirty="0"/>
              <a:t>。表の遷移関数・適用条件に従う。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ja-JP" altLang="en-US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CX = 4  # ①</a:t>
            </a:r>
            <a:r>
              <a:rPr lang="ja-JP" altLang="en-US" sz="900" dirty="0"/>
              <a:t>の容量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CY = 3  # ②</a:t>
            </a:r>
            <a:r>
              <a:rPr lang="ja-JP" altLang="en-US" sz="900" dirty="0"/>
              <a:t>の容量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ja-JP" altLang="en-US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ja-JP" altLang="en-US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def move(x, y, r):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ok = False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1: ①</a:t>
            </a:r>
            <a:r>
              <a:rPr lang="ja-JP" altLang="en-US" sz="900" dirty="0"/>
              <a:t>を満杯  </a:t>
            </a:r>
            <a:r>
              <a:rPr lang="en-US" altLang="ja-JP" sz="900" dirty="0"/>
              <a:t>x-&gt;4   (x &lt; 4)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1 and x &lt; CX: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 = CX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2: ①</a:t>
            </a:r>
            <a:r>
              <a:rPr lang="ja-JP" altLang="en-US" sz="900" dirty="0"/>
              <a:t>を空に  </a:t>
            </a:r>
            <a:r>
              <a:rPr lang="en-US" altLang="ja-JP" sz="900" dirty="0"/>
              <a:t>x-&gt;0   (x &gt; 0)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2 and x &gt; 0: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 = 0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3: ①</a:t>
            </a:r>
            <a:r>
              <a:rPr lang="ja-JP" altLang="en-US" sz="900" dirty="0"/>
              <a:t>で②を満杯  </a:t>
            </a:r>
            <a:r>
              <a:rPr lang="en-US" altLang="ja-JP" sz="900" dirty="0"/>
              <a:t>x-&gt;x+y-3, y-&gt;3   (</a:t>
            </a:r>
            <a:r>
              <a:rPr lang="en-US" altLang="ja-JP" sz="900" dirty="0" err="1"/>
              <a:t>x+y</a:t>
            </a:r>
            <a:r>
              <a:rPr lang="en-US" altLang="ja-JP" sz="900" dirty="0"/>
              <a:t> &gt;= 3 </a:t>
            </a:r>
            <a:r>
              <a:rPr lang="ja-JP" altLang="en-US" sz="900" dirty="0"/>
              <a:t>かつ </a:t>
            </a:r>
            <a:r>
              <a:rPr lang="en-US" altLang="ja-JP" sz="900" dirty="0"/>
              <a:t>y &lt; 3)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3 and x + y &gt;= CY and y &lt; CY: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x, y = x + y - CY, CY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4: ①</a:t>
            </a:r>
            <a:r>
              <a:rPr lang="ja-JP" altLang="en-US" sz="900" dirty="0"/>
              <a:t>を全部②へ  </a:t>
            </a:r>
            <a:r>
              <a:rPr lang="en-US" altLang="ja-JP" sz="900" dirty="0"/>
              <a:t>y-&gt;</a:t>
            </a:r>
            <a:r>
              <a:rPr lang="en-US" altLang="ja-JP" sz="900" dirty="0" err="1"/>
              <a:t>x+y</a:t>
            </a:r>
            <a:r>
              <a:rPr lang="en-US" altLang="ja-JP" sz="900" dirty="0"/>
              <a:t>, x-&gt;0   (</a:t>
            </a:r>
            <a:r>
              <a:rPr lang="en-US" altLang="ja-JP" sz="900" dirty="0" err="1"/>
              <a:t>x+y</a:t>
            </a:r>
            <a:r>
              <a:rPr lang="en-US" altLang="ja-JP" sz="900" dirty="0"/>
              <a:t> &lt;= 3 </a:t>
            </a:r>
            <a:r>
              <a:rPr lang="ja-JP" altLang="en-US" sz="900" dirty="0"/>
              <a:t>かつ </a:t>
            </a:r>
            <a:r>
              <a:rPr lang="en-US" altLang="ja-JP" sz="900" dirty="0"/>
              <a:t>x &gt; 0)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4 and x + y &lt;= CY and x &gt; 0: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x, y = 0, x + 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5: ②</a:t>
            </a:r>
            <a:r>
              <a:rPr lang="ja-JP" altLang="en-US" sz="900" dirty="0"/>
              <a:t>を満杯  </a:t>
            </a:r>
            <a:r>
              <a:rPr lang="en-US" altLang="ja-JP" sz="900" dirty="0"/>
              <a:t>y-&gt;3   (y &lt; 3)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5 and y &lt; CY: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y = CY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6: ②</a:t>
            </a:r>
            <a:r>
              <a:rPr lang="ja-JP" altLang="en-US" sz="900" dirty="0"/>
              <a:t>を空  </a:t>
            </a:r>
            <a:r>
              <a:rPr lang="en-US" altLang="ja-JP" sz="900" dirty="0"/>
              <a:t>y-&gt;0   (y &gt; 0)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6 and y &gt; 0: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y = 0          # </a:t>
            </a:r>
            <a:r>
              <a:rPr lang="ja-JP" altLang="en-US" sz="900" dirty="0"/>
              <a:t>修正</a:t>
            </a:r>
            <a:r>
              <a:rPr lang="en-US" altLang="ja-JP" sz="900" dirty="0"/>
              <a:t>: </a:t>
            </a:r>
            <a:r>
              <a:rPr lang="ja-JP" altLang="en-US" sz="900" dirty="0"/>
              <a:t>元コードの </a:t>
            </a:r>
            <a:r>
              <a:rPr lang="en-US" altLang="ja-JP" sz="900" dirty="0"/>
              <a:t>x = 0 </a:t>
            </a:r>
            <a:r>
              <a:rPr lang="ja-JP" altLang="en-US" sz="900" dirty="0"/>
              <a:t>はバグ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ja-JP" altLang="en-US" sz="900" dirty="0"/>
              <a:t>        </a:t>
            </a:r>
            <a:r>
              <a:rPr lang="en-US" altLang="ja-JP" sz="900" dirty="0"/>
              <a:t>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7: ②</a:t>
            </a:r>
            <a:r>
              <a:rPr lang="ja-JP" altLang="en-US" sz="900" dirty="0"/>
              <a:t>で①を満杯に  </a:t>
            </a:r>
            <a:r>
              <a:rPr lang="en-US" altLang="ja-JP" sz="900" dirty="0"/>
              <a:t>x-&gt;4, y-&gt;x+y-4   (</a:t>
            </a:r>
            <a:r>
              <a:rPr lang="en-US" altLang="ja-JP" sz="900" dirty="0" err="1"/>
              <a:t>x+y</a:t>
            </a:r>
            <a:r>
              <a:rPr lang="en-US" altLang="ja-JP" sz="900" dirty="0"/>
              <a:t> &gt;= 4 </a:t>
            </a:r>
            <a:r>
              <a:rPr lang="ja-JP" altLang="en-US" sz="900" dirty="0"/>
              <a:t>かつ </a:t>
            </a:r>
            <a:r>
              <a:rPr lang="en-US" altLang="ja-JP" sz="900" dirty="0"/>
              <a:t>x &lt; 4)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7 and x + y &gt;= CX and x &lt; CX: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x, y = CX, x + y - CX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# </a:t>
            </a:r>
            <a:r>
              <a:rPr lang="ja-JP" altLang="en-US" sz="900" dirty="0"/>
              <a:t>行動</a:t>
            </a:r>
            <a:r>
              <a:rPr lang="en-US" altLang="ja-JP" sz="900" dirty="0"/>
              <a:t>8: ②</a:t>
            </a:r>
            <a:r>
              <a:rPr lang="ja-JP" altLang="en-US" sz="900" dirty="0"/>
              <a:t>を全部①へ  </a:t>
            </a:r>
            <a:r>
              <a:rPr lang="en-US" altLang="ja-JP" sz="900" dirty="0"/>
              <a:t>x-&gt;</a:t>
            </a:r>
            <a:r>
              <a:rPr lang="en-US" altLang="ja-JP" sz="900" dirty="0" err="1"/>
              <a:t>x+y</a:t>
            </a:r>
            <a:r>
              <a:rPr lang="en-US" altLang="ja-JP" sz="900" dirty="0"/>
              <a:t>, y-&gt;0   (</a:t>
            </a:r>
            <a:r>
              <a:rPr lang="en-US" altLang="ja-JP" sz="900" dirty="0" err="1"/>
              <a:t>x+y</a:t>
            </a:r>
            <a:r>
              <a:rPr lang="en-US" altLang="ja-JP" sz="900" dirty="0"/>
              <a:t> &lt;= 4 </a:t>
            </a:r>
            <a:r>
              <a:rPr lang="ja-JP" altLang="en-US" sz="900" dirty="0"/>
              <a:t>かつ </a:t>
            </a:r>
            <a:r>
              <a:rPr lang="en-US" altLang="ja-JP" sz="900" dirty="0"/>
              <a:t>y &gt; 0)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r == 8 and x + y &lt;= CX and y &gt; 0: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x, y = x + y, 0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return x, y, ok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def </a:t>
            </a:r>
            <a:r>
              <a:rPr lang="en-US" altLang="ja-JP" sz="900" dirty="0" err="1"/>
              <a:t>generate_paths</a:t>
            </a:r>
            <a:r>
              <a:rPr lang="en-US" altLang="ja-JP" sz="900" dirty="0"/>
              <a:t>(</a:t>
            </a:r>
            <a:r>
              <a:rPr lang="en-US" altLang="ja-JP" sz="900" dirty="0" err="1"/>
              <a:t>nsteps</a:t>
            </a:r>
            <a:r>
              <a:rPr lang="en-US" altLang="ja-JP" sz="900" dirty="0"/>
              <a:t>, seq):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</a:t>
            </a:r>
            <a:r>
              <a:rPr lang="en-US" altLang="ja-JP" sz="900" dirty="0" err="1"/>
              <a:t>nsteps</a:t>
            </a:r>
            <a:r>
              <a:rPr lang="en-US" altLang="ja-JP" sz="900" dirty="0"/>
              <a:t> == 1: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return [[</a:t>
            </a:r>
            <a:r>
              <a:rPr lang="en-US" altLang="ja-JP" sz="900" dirty="0" err="1"/>
              <a:t>i</a:t>
            </a:r>
            <a:r>
              <a:rPr lang="en-US" altLang="ja-JP" sz="900" dirty="0"/>
              <a:t>] for </a:t>
            </a:r>
            <a:r>
              <a:rPr lang="en-US" altLang="ja-JP" sz="900" dirty="0" err="1"/>
              <a:t>i</a:t>
            </a:r>
            <a:r>
              <a:rPr lang="en-US" altLang="ja-JP" sz="900" dirty="0"/>
              <a:t> in seq]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else: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return [path + [</a:t>
            </a:r>
            <a:r>
              <a:rPr lang="en-US" altLang="ja-JP" sz="900" dirty="0" err="1"/>
              <a:t>i</a:t>
            </a:r>
            <a:r>
              <a:rPr lang="en-US" altLang="ja-JP" sz="900" dirty="0"/>
              <a:t>] for path in </a:t>
            </a:r>
            <a:r>
              <a:rPr lang="en-US" altLang="ja-JP" sz="900" dirty="0" err="1"/>
              <a:t>generate_paths</a:t>
            </a:r>
            <a:r>
              <a:rPr lang="en-US" altLang="ja-JP" sz="900" dirty="0"/>
              <a:t>(</a:t>
            </a:r>
            <a:r>
              <a:rPr lang="en-US" altLang="ja-JP" sz="900" dirty="0" err="1"/>
              <a:t>nsteps</a:t>
            </a:r>
            <a:r>
              <a:rPr lang="en-US" altLang="ja-JP" sz="900" dirty="0"/>
              <a:t> - 1, seq) for </a:t>
            </a:r>
            <a:r>
              <a:rPr lang="en-US" altLang="ja-JP" sz="900" dirty="0" err="1"/>
              <a:t>i</a:t>
            </a:r>
            <a:r>
              <a:rPr lang="en-US" altLang="ja-JP" sz="900" dirty="0"/>
              <a:t> in seq]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 err="1"/>
              <a:t>nsteps</a:t>
            </a:r>
            <a:r>
              <a:rPr lang="en-US" altLang="ja-JP" sz="900" dirty="0"/>
              <a:t> = 2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seq = [1, 2, 3, 4, 5, 6, 7, 8]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9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for path in </a:t>
            </a:r>
            <a:r>
              <a:rPr lang="en-US" altLang="ja-JP" sz="900" dirty="0" err="1"/>
              <a:t>generate_paths</a:t>
            </a:r>
            <a:r>
              <a:rPr lang="en-US" altLang="ja-JP" sz="900" dirty="0"/>
              <a:t>(</a:t>
            </a:r>
            <a:r>
              <a:rPr lang="en-US" altLang="ja-JP" sz="900" dirty="0" err="1"/>
              <a:t>nsteps</a:t>
            </a:r>
            <a:r>
              <a:rPr lang="en-US" altLang="ja-JP" sz="900" dirty="0"/>
              <a:t>, seq):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x, y = 0, 0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ok = False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for r in path: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x, y, ok = move(x, y, r)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if not ok: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    break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if ok: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900" dirty="0"/>
              <a:t>        print("%s %d %d" % (path, ok and x, y))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kumimoji="1" lang="ja-JP" altLang="en-US" sz="9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A10338-1C20-12B2-6E60-02EBCC08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346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F6B9A-D80A-9E72-A45B-CAC57AC90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BCD9D5-06BA-1103-6433-3957F20D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演習２．２１ゲーム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EBD842-C7D5-1914-A49A-6E060836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B818A9F-C0B7-A3F0-0EC5-1F8817D6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7" name="図 16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C57653D-3D11-5946-124C-DE9ADDE3A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499"/>
            <a:ext cx="9144000" cy="505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0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391ED2-FF87-0FBD-8292-F2D78A63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演習２．プログラムの仕組み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BFD7B6-D1D4-53F4-4D14-2FBFAF6CE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CCC67F-34EC-A55C-A8AB-EA2CAE54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AE1D7A-E6FA-35BA-F310-DE7D56FA9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228"/>
            <a:ext cx="9144000" cy="50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4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2"/>
            <a:ext cx="8822156" cy="5962761"/>
          </a:xfrm>
        </p:spPr>
        <p:txBody>
          <a:bodyPr>
            <a:noAutofit/>
          </a:bodyPr>
          <a:lstStyle/>
          <a:p>
            <a:r>
              <a:rPr kumimoji="1" lang="en-US" altLang="ja-JP" sz="2400" dirty="0"/>
              <a:t>URL</a:t>
            </a:r>
            <a:r>
              <a:rPr lang="en-US" altLang="ja-JP" sz="2400" dirty="0"/>
              <a:t>: </a:t>
            </a:r>
            <a:r>
              <a:rPr lang="en-US" altLang="ja-JP" sz="2400" b="0" i="0" dirty="0">
                <a:effectLst/>
                <a:latin typeface="Merriweather" panose="020F0502020204030204" pitchFamily="2" charset="0"/>
                <a:hlinkClick r:id="rId2"/>
              </a:rPr>
              <a:t>https://trinket.io/python/58bb317816</a:t>
            </a:r>
            <a:r>
              <a:rPr lang="en-US" altLang="ja-JP" sz="2400" b="0" i="0" dirty="0">
                <a:effectLst/>
                <a:latin typeface="Merriweather" panose="020F0502020204030204" pitchFamily="2" charset="0"/>
              </a:rPr>
              <a:t> 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違うプログラムには違う </a:t>
            </a:r>
            <a:r>
              <a:rPr lang="en-US" altLang="ja-JP" sz="2400" dirty="0"/>
              <a:t>URL </a:t>
            </a:r>
            <a:r>
              <a:rPr lang="ja-JP" altLang="en-US" sz="2400" dirty="0"/>
              <a:t>が割り当てられる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実行が開始しないときは、「</a:t>
            </a:r>
            <a:r>
              <a:rPr lang="ja-JP" altLang="en-US" sz="2400" b="1" dirty="0"/>
              <a:t>実行ボタン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実行</a:t>
            </a:r>
            <a:endParaRPr lang="en-US" altLang="ja-JP" sz="2400" b="1" dirty="0"/>
          </a:p>
          <a:p>
            <a:r>
              <a:rPr lang="ja-JP" altLang="en-US" sz="2400" dirty="0"/>
              <a:t>ソースコードを</a:t>
            </a:r>
            <a:r>
              <a:rPr lang="ja-JP" altLang="en-US" sz="2400" b="1" dirty="0"/>
              <a:t>書き替えて再度実行</a:t>
            </a:r>
            <a:r>
              <a:rPr lang="ja-JP" altLang="en-US" sz="2400" dirty="0"/>
              <a:t>することも可能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EB099D-9531-C38B-E46E-5EE203B3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6" y="2155494"/>
            <a:ext cx="5765800" cy="28684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演習２．</a:t>
            </a:r>
            <a:r>
              <a:rPr lang="en-US" altLang="ja-JP" dirty="0"/>
              <a:t> trinket </a:t>
            </a:r>
            <a:r>
              <a:rPr lang="ja-JP" altLang="en-US" dirty="0"/>
              <a:t>でのプログラム実行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CFE043C-DC4C-4062-B60C-FD394D4CC3EC}"/>
              </a:ext>
            </a:extLst>
          </p:cNvPr>
          <p:cNvSpPr/>
          <p:nvPr/>
        </p:nvSpPr>
        <p:spPr>
          <a:xfrm rot="5400000">
            <a:off x="2065120" y="3652818"/>
            <a:ext cx="218512" cy="2466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8854BCCF-7937-49F2-9FE6-C07FB349A19B}"/>
              </a:ext>
            </a:extLst>
          </p:cNvPr>
          <p:cNvSpPr/>
          <p:nvPr/>
        </p:nvSpPr>
        <p:spPr>
          <a:xfrm rot="5400000">
            <a:off x="4279988" y="4104369"/>
            <a:ext cx="170463" cy="1610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6BD922-CC0B-412A-9DF4-A337A36CD975}"/>
              </a:ext>
            </a:extLst>
          </p:cNvPr>
          <p:cNvSpPr txBox="1"/>
          <p:nvPr/>
        </p:nvSpPr>
        <p:spPr>
          <a:xfrm>
            <a:off x="1068292" y="496495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編集画面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784C6-0936-4E5D-91AB-5FF9C54086F2}"/>
              </a:ext>
            </a:extLst>
          </p:cNvPr>
          <p:cNvSpPr txBox="1"/>
          <p:nvPr/>
        </p:nvSpPr>
        <p:spPr>
          <a:xfrm>
            <a:off x="3669812" y="51285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1121084" y="2155494"/>
            <a:ext cx="391886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1512970" y="1752832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05029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6AE2C9-633D-74D7-E746-3DAA81B7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コンピュータとプログラム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D796A7-4997-725F-3515-8EA325500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B5A19A-3169-4191-1956-17400C5E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99B6695-4CEB-A6D5-CBC8-091F030DF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31"/>
            <a:ext cx="9144000" cy="514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2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2A8BF9-CF18-ED7A-E82B-D086E8C3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演習２．実行開始後の手順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D30296-0C89-3A9E-AF86-ED0914885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①</a:t>
            </a:r>
            <a:r>
              <a:rPr kumimoji="1" lang="ja-JP" altLang="en-US" dirty="0"/>
              <a:t>　キーボードで、１＋</a:t>
            </a:r>
            <a:r>
              <a:rPr kumimoji="1" lang="en-US" altLang="ja-JP" dirty="0"/>
              <a:t>Enter</a:t>
            </a:r>
            <a:r>
              <a:rPr kumimoji="1" lang="ja-JP" altLang="en-US" dirty="0"/>
              <a:t>、２＋</a:t>
            </a:r>
            <a:r>
              <a:rPr kumimoji="1" lang="en-US" altLang="ja-JP" dirty="0"/>
              <a:t>Enter</a:t>
            </a:r>
            <a:r>
              <a:rPr kumimoji="1" lang="ja-JP" altLang="en-US" dirty="0"/>
              <a:t>、</a:t>
            </a:r>
            <a:r>
              <a:rPr kumimoji="1" lang="en-US" altLang="ja-JP" dirty="0"/>
              <a:t>3 + Enter </a:t>
            </a:r>
            <a:r>
              <a:rPr kumimoji="1" lang="ja-JP" altLang="en-US" dirty="0"/>
              <a:t>の操作を続ける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１：行動１　２：行動２　３：行動３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</a:t>
            </a:r>
            <a:r>
              <a:rPr kumimoji="1" lang="ja-JP" altLang="en-US" dirty="0"/>
              <a:t>　</a:t>
            </a:r>
            <a:r>
              <a:rPr kumimoji="1" lang="ja-JP" altLang="en-US" dirty="0">
                <a:solidFill>
                  <a:srgbClr val="C00000"/>
                </a:solidFill>
              </a:rPr>
              <a:t>コンピュータが対戦相手である</a:t>
            </a:r>
            <a:r>
              <a:rPr kumimoji="1" lang="ja-JP" altLang="en-US" dirty="0"/>
              <a:t>。画面を確認する。</a:t>
            </a:r>
            <a:r>
              <a:rPr lang="ja-JP" altLang="en-US" b="0" i="0" dirty="0">
                <a:solidFill>
                  <a:srgbClr val="1A1A1A"/>
                </a:solidFill>
                <a:effectLst/>
                <a:latin typeface="ヒラギノ角ゴ Pro W3"/>
              </a:rPr>
              <a:t>２１になったらゲームは終わり。「</a:t>
            </a:r>
            <a:r>
              <a:rPr lang="en-US" altLang="ja-JP" b="1" i="0" dirty="0">
                <a:solidFill>
                  <a:srgbClr val="1A1A1A"/>
                </a:solidFill>
                <a:effectLst/>
                <a:latin typeface="ヒラギノ角ゴ Pro W3"/>
              </a:rPr>
              <a:t>Stop</a:t>
            </a:r>
            <a:r>
              <a:rPr lang="ja-JP" altLang="en-US" b="0" i="0" dirty="0">
                <a:solidFill>
                  <a:srgbClr val="1A1A1A"/>
                </a:solidFill>
                <a:effectLst/>
                <a:latin typeface="ヒラギノ角ゴ Pro W3"/>
              </a:rPr>
              <a:t>」をクリックして</a:t>
            </a:r>
            <a:r>
              <a:rPr lang="ja-JP" altLang="en-US" b="1" i="0" dirty="0">
                <a:solidFill>
                  <a:srgbClr val="1A1A1A"/>
                </a:solidFill>
                <a:effectLst/>
                <a:latin typeface="ヒラギノ角ゴ Pro W3"/>
              </a:rPr>
              <a:t>終了</a:t>
            </a:r>
            <a:r>
              <a:rPr lang="ja-JP" altLang="en-US" b="0" i="0" dirty="0">
                <a:solidFill>
                  <a:srgbClr val="1A1A1A"/>
                </a:solidFill>
                <a:effectLst/>
                <a:latin typeface="ヒラギノ角ゴ Pro W3"/>
              </a:rPr>
              <a:t>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39097C-8C35-4BA2-9C19-E4CEBBE4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341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7E7AE9-182E-1441-54BA-91E20288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AB1737-7A9D-F8A9-4663-50A37A86B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993" y="5060412"/>
            <a:ext cx="4250155" cy="11740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マウスでこちら側の画面をクリックし、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半角の数字を入れる。入れ間違ったときは</a:t>
            </a:r>
            <a:r>
              <a:rPr lang="en-US" altLang="ja-JP" dirty="0"/>
              <a:t>DEL</a:t>
            </a:r>
            <a:r>
              <a:rPr lang="ja-JP" altLang="en-US" dirty="0"/>
              <a:t>キー、</a:t>
            </a:r>
            <a:r>
              <a:rPr lang="en-US" altLang="ja-JP" dirty="0"/>
              <a:t>BS</a:t>
            </a:r>
            <a:r>
              <a:rPr lang="ja-JP" altLang="en-US" dirty="0"/>
              <a:t>キー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37F43A-0977-308A-8946-04A987B6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DFE750-7536-255C-B5CE-A1058FB6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497029"/>
            <a:ext cx="9144000" cy="444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92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C88E-FDC4-7818-3FDC-5072F273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669F3B-475D-DD4B-860A-59016D15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演習２．ソースコード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7C09A5-D148-410F-4DC5-0D0763D4D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75252"/>
            <a:ext cx="8461208" cy="608274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GOAL = 21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11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def computer(a):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r = (4 - a % 4) % 4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if r == 0: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r = 1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return r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11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def move(a, r):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ok = False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if r == 1 and a &lt; GOAL: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a = a + 1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if r == 2 and a &lt; GOAL: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a = a + 2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if r == 3 and a &lt; GOAL: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a = a + 3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ok = True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11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return a, ok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11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a = 0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while True: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ok = False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while not ok: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r = int(input('</a:t>
            </a:r>
            <a:r>
              <a:rPr lang="ja-JP" altLang="en-US" sz="1100" dirty="0"/>
              <a:t>あなたの番</a:t>
            </a:r>
            <a:r>
              <a:rPr lang="en-US" altLang="ja-JP" sz="1100" dirty="0"/>
              <a:t>(1〜3): '))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a, ok = move(a, r)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if not ok: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    print('1〜3 </a:t>
            </a:r>
            <a:r>
              <a:rPr lang="ja-JP" altLang="en-US" sz="1100" dirty="0"/>
              <a:t>を入力してください</a:t>
            </a:r>
            <a:r>
              <a:rPr lang="en-US" altLang="ja-JP" sz="1100" dirty="0"/>
              <a:t>')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print('a = %d' % a)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if a == GOAL: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print('</a:t>
            </a:r>
            <a:r>
              <a:rPr lang="ja-JP" altLang="en-US" sz="1100" dirty="0"/>
              <a:t>あなたの負けです</a:t>
            </a:r>
            <a:r>
              <a:rPr lang="en-US" altLang="ja-JP" sz="1100" dirty="0"/>
              <a:t>')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break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altLang="ja-JP" sz="11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r = computer(a)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a, ok = move(a, r)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print('computer: %d, a = %d' % (r, a))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if a == GOAL: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print('</a:t>
            </a:r>
            <a:r>
              <a:rPr lang="ja-JP" altLang="en-US" sz="1100" dirty="0"/>
              <a:t>コンピュータの負けです</a:t>
            </a:r>
            <a:r>
              <a:rPr lang="en-US" altLang="ja-JP" sz="1100" dirty="0"/>
              <a:t>')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altLang="ja-JP" sz="1100" dirty="0"/>
              <a:t>        break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kumimoji="1" lang="ja-JP" altLang="en-US" sz="11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1BEF86-F436-A747-2F98-28AECE02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65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B0A6DA-25B8-AE99-05D2-579DCB64A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59" y="166762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solidFill>
                  <a:srgbClr val="FF0000"/>
                </a:solidFill>
              </a:rPr>
              <a:t>コンピュータはプログラムの指示通りに動く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B0A050-07FA-AD94-1679-E07B4AEF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テキスト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BA611048-A4AE-D803-CBE8-EBE826A1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138"/>
            <a:ext cx="9144000" cy="45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580" y="175028"/>
            <a:ext cx="8461208" cy="469865"/>
          </a:xfrm>
        </p:spPr>
        <p:txBody>
          <a:bodyPr>
            <a:noAutofit/>
          </a:bodyPr>
          <a:lstStyle/>
          <a:p>
            <a:r>
              <a:rPr lang="ja-JP" altLang="ja-JP" sz="2800"/>
              <a:t>プログラムとは — 命令を書いた手順の集まり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806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0CF5188-4CBA-39FA-6098-D32A03444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415BFB-4155-9288-744A-859D350C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A69B46-BD86-53A2-A31B-900B59AE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ソースコード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1D9BCA-51F2-346B-FDE5-D51B888E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EB6709-552B-35B1-FC25-B9BFDE22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D8191B5-A142-42B3-4F35-89056C21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857"/>
            <a:ext cx="9144000" cy="49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6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8A1979-F510-DB50-A7F7-9F663C4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D279E3-8C9C-6D29-894B-BFDB43F9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には、文法のシンプルさ・ライブラリの豊富さ・柔軟性という利点がある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AD94FD-9B75-ACD0-BF32-2E263CAC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1CF5A5-E264-B580-E944-51E76564D4DF}"/>
              </a:ext>
            </a:extLst>
          </p:cNvPr>
          <p:cNvSpPr/>
          <p:nvPr/>
        </p:nvSpPr>
        <p:spPr>
          <a:xfrm>
            <a:off x="3268033" y="4582821"/>
            <a:ext cx="795366" cy="324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5B5FF3B-497F-B306-247B-47DE6D73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544"/>
            <a:ext cx="9144000" cy="49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3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1655</Words>
  <Application>Microsoft Office PowerPoint</Application>
  <PresentationFormat>画面に合わせる (4:3)</PresentationFormat>
  <Paragraphs>255</Paragraphs>
  <Slides>42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42</vt:i4>
      </vt:variant>
    </vt:vector>
  </HeadingPairs>
  <TitlesOfParts>
    <vt:vector size="53" baseType="lpstr">
      <vt:lpstr>Noto Sans SC</vt:lpstr>
      <vt:lpstr>ヒラギノ角ゴ Pro W3</vt:lpstr>
      <vt:lpstr>メイリオ</vt:lpstr>
      <vt:lpstr>游ゴシック</vt:lpstr>
      <vt:lpstr>Arial</vt:lpstr>
      <vt:lpstr>Calibri</vt:lpstr>
      <vt:lpstr>Merriweather</vt:lpstr>
      <vt:lpstr>Segoe UI</vt:lpstr>
      <vt:lpstr>Office テーマ</vt:lpstr>
      <vt:lpstr>3_Office テーマ</vt:lpstr>
      <vt:lpstr>1_Office テーマ</vt:lpstr>
      <vt:lpstr>11. プログラミングによる人工知能の実現</vt:lpstr>
      <vt:lpstr>「人工知能」第１１回の内容</vt:lpstr>
      <vt:lpstr>11-1. コンピュータとプログラム</vt:lpstr>
      <vt:lpstr>コンピュータとプログラム</vt:lpstr>
      <vt:lpstr>プログラミングで何ができるのか </vt:lpstr>
      <vt:lpstr>PowerPoint プレゼンテーション</vt:lpstr>
      <vt:lpstr>プログラムとは — 命令を書いた手順の集まり</vt:lpstr>
      <vt:lpstr>ソースコード</vt:lpstr>
      <vt:lpstr>Python の特徴</vt:lpstr>
      <vt:lpstr>11-2. ２つの水差し</vt:lpstr>
      <vt:lpstr>状態・行動・遷移関数</vt:lpstr>
      <vt:lpstr>２つの水差しの例（今からの説明内容）</vt:lpstr>
      <vt:lpstr>２つの水差しの例：８つの行動</vt:lpstr>
      <vt:lpstr>２つの水差しの例：状態と行動</vt:lpstr>
      <vt:lpstr>２つの水差しの例：遷移関数と適用条件</vt:lpstr>
      <vt:lpstr>２つの水差しで、行動回数が１回、２回</vt:lpstr>
      <vt:lpstr>２階の行動で水の量を「１」にできるかを探索</vt:lpstr>
      <vt:lpstr>11-3. ２１ゲーム</vt:lpstr>
      <vt:lpstr>２１ゲーム</vt:lpstr>
      <vt:lpstr>２１ゲーム</vt:lpstr>
      <vt:lpstr>２１ゲームは後手必勝</vt:lpstr>
      <vt:lpstr>２１ゲームは後手必勝</vt:lpstr>
      <vt:lpstr>演習</vt:lpstr>
      <vt:lpstr>状態と変数</vt:lpstr>
      <vt:lpstr>遷移関数・適用条件と if </vt:lpstr>
      <vt:lpstr>必勝の戦略のプログラム化</vt:lpstr>
      <vt:lpstr>行動・戦略は、プログラム内の「部品」になる</vt:lpstr>
      <vt:lpstr>経路（パス）と総当たり（演習１）</vt:lpstr>
      <vt:lpstr>実行結果の確認</vt:lpstr>
      <vt:lpstr>演習１．２つの水差し（大きさ４と大きさ３）</vt:lpstr>
      <vt:lpstr>演習１．２つの水差し（大きさ４と大きさ３）</vt:lpstr>
      <vt:lpstr>演習１．プログラムの仕組み</vt:lpstr>
      <vt:lpstr>演習１．trinket でのプログラム実行</vt:lpstr>
      <vt:lpstr>行動回数３回（nsteps = 3）に書きかえて再実行</vt:lpstr>
      <vt:lpstr>行動回数４回（nsteps = 4）に書きかえて再実行</vt:lpstr>
      <vt:lpstr>演習１．ソースコード</vt:lpstr>
      <vt:lpstr>演習２．２１ゲーム</vt:lpstr>
      <vt:lpstr>演習２．プログラムの仕組み</vt:lpstr>
      <vt:lpstr>演習２． trinket でのプログラム実行</vt:lpstr>
      <vt:lpstr>演習２．実行開始後の手順</vt:lpstr>
      <vt:lpstr>PowerPoint プレゼンテーション</vt:lpstr>
      <vt:lpstr>演習２．ソースコード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aa-11. パス、木、発見的探索（人工知能）</dc:title>
  <dc:creator>kunihiko</dc:creator>
  <cp:lastModifiedBy>金子　邦彦</cp:lastModifiedBy>
  <cp:revision>67</cp:revision>
  <dcterms:created xsi:type="dcterms:W3CDTF">2020-05-15T07:36:05Z</dcterms:created>
  <dcterms:modified xsi:type="dcterms:W3CDTF">2026-07-01T01:19:40Z</dcterms:modified>
</cp:coreProperties>
</file>