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8" r:id="rId3"/>
  </p:sldMasterIdLst>
  <p:notesMasterIdLst>
    <p:notesMasterId r:id="rId36"/>
  </p:notesMasterIdLst>
  <p:sldIdLst>
    <p:sldId id="874" r:id="rId4"/>
    <p:sldId id="2329" r:id="rId5"/>
    <p:sldId id="2306" r:id="rId6"/>
    <p:sldId id="2301" r:id="rId7"/>
    <p:sldId id="2302" r:id="rId8"/>
    <p:sldId id="2303" r:id="rId9"/>
    <p:sldId id="2304" r:id="rId10"/>
    <p:sldId id="2305" r:id="rId11"/>
    <p:sldId id="2307" r:id="rId12"/>
    <p:sldId id="2309" r:id="rId13"/>
    <p:sldId id="2308" r:id="rId14"/>
    <p:sldId id="2311" r:id="rId15"/>
    <p:sldId id="2312" r:id="rId16"/>
    <p:sldId id="2324" r:id="rId17"/>
    <p:sldId id="2325" r:id="rId18"/>
    <p:sldId id="2326" r:id="rId19"/>
    <p:sldId id="2314" r:id="rId20"/>
    <p:sldId id="2315" r:id="rId21"/>
    <p:sldId id="2310" r:id="rId22"/>
    <p:sldId id="2316" r:id="rId23"/>
    <p:sldId id="2317" r:id="rId24"/>
    <p:sldId id="2327" r:id="rId25"/>
    <p:sldId id="2318" r:id="rId26"/>
    <p:sldId id="635" r:id="rId27"/>
    <p:sldId id="2319" r:id="rId28"/>
    <p:sldId id="631" r:id="rId29"/>
    <p:sldId id="2320" r:id="rId30"/>
    <p:sldId id="2300" r:id="rId31"/>
    <p:sldId id="2330" r:id="rId32"/>
    <p:sldId id="2321" r:id="rId33"/>
    <p:sldId id="2323" r:id="rId34"/>
    <p:sldId id="2328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34" autoAdjust="0"/>
    <p:restoredTop sz="94660"/>
  </p:normalViewPr>
  <p:slideViewPr>
    <p:cSldViewPr snapToGrid="0">
      <p:cViewPr>
        <p:scale>
          <a:sx n="50" d="100"/>
          <a:sy n="50" d="100"/>
        </p:scale>
        <p:origin x="690" y="3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0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67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59AC4-AAB8-F72E-90B0-A76F1DB02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8E5DDD-60A7-013B-8723-B49E3CDAB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79219E-F5FE-6E3C-EFBE-A1D6D9938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C7437D-6F6E-CDC9-94F5-87EB5549C8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882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50791-8288-650B-7487-08AEBF895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CF7303-D80E-EC53-E51F-0B7220B740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453025-A36B-B2AC-C0D6-64309F745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DBEDD2-2B6C-0A19-C0C3-F97879B342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88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99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892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17190-F4F2-435C-9433-79F7AB9E97BF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93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60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649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16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93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1FBDB-3FE1-4E23-8A3E-D230375472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2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badi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badi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608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badi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badi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badi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badi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badi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badi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BE731-6ED8-4A42-8A57-3C41D758493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4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lotus.kuee.kyoto-u.ac.jp/nl-resource/cgi-bin/knp.cg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eepl.com/translator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olab.research.google.com/drive/1-HgN6cDnIRO0bU-xIVpXPi0qrVbxNkOZ?usp=sharing" TargetMode="External"/><Relationship Id="rId2" Type="http://schemas.openxmlformats.org/officeDocument/2006/relationships/hyperlink" Target="https://colab.research.google.com/drive/1iHLks8Rb0hRXsF8Af_qSrAa4x6f5_ysM?usp=sharin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colab.research.google.com/drive/1sTPY7DBmlcFVf5UF1v81JBlO-HWujeEu?usp=drive_link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0268" y="1253755"/>
            <a:ext cx="8407789" cy="1655762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aa-12. </a:t>
            </a:r>
            <a:r>
              <a:rPr lang="ja-JP" altLang="en-US" sz="4000" dirty="0"/>
              <a:t>自然言語処理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780" y="6105526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メガネをかけた男性&#10;&#10;自動的に生成された説明">
            <a:extLst>
              <a:ext uri="{FF2B5EF4-FFF2-40B4-BE49-F238E27FC236}">
                <a16:creationId xmlns:a16="http://schemas.microsoft.com/office/drawing/2014/main" id="{3CC647F6-F62E-4F8C-96B7-5908ACCFC9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5" name="字幕 4">
            <a:extLst>
              <a:ext uri="{FF2B5EF4-FFF2-40B4-BE49-F238E27FC236}">
                <a16:creationId xmlns:a16="http://schemas.microsoft.com/office/drawing/2014/main" id="{20C1B1AD-F406-C334-13BE-F30492877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0277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889C11-C57B-77AC-2205-44E0A2B9D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自然言語処理の意義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7FAAD7-3976-5BE9-21E7-1DFCEE86A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4A01E-A343-160B-544A-371FB373A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9AD8516-808B-9C26-9D68-7DD50CADF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62"/>
            <a:ext cx="9144000" cy="514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4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3C7C11-E908-9935-9F68-C81ECEE8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自然言語処理の応用技術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95B75C-5058-3618-B2E5-7AA201C3B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1FC4BE-7571-9E98-EEE9-6833C5913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7E74B26-9C1C-6BB8-BF56-8EF0AEEBE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985"/>
            <a:ext cx="9144000" cy="513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58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37F08-C8DE-7088-B867-36750DCE3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D761D0-4085-477B-836A-8EB1A9736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固有表現抽出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D24DD7-1DCE-4E42-5335-3461B7056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B5134A-38B1-7393-7060-A80CC816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A996F0F-9053-E9F3-CCB0-0C48ACE70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3291"/>
            <a:ext cx="9144000" cy="503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3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68F61-553E-CEF4-4A01-257CC65A9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C89B2E-ADF4-6807-C185-208B8D0D7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固有表現抽出と </a:t>
            </a:r>
            <a:r>
              <a:rPr kumimoji="1" lang="en-US" altLang="ja-JP" dirty="0"/>
              <a:t>AI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C05ED8-85C0-4726-0550-309552FC8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556D09-D20D-C4ED-E891-52C402CDF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5D257D6-BBDE-FBD1-59B6-897741C64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893"/>
            <a:ext cx="9144000" cy="495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9E1552-D0AB-A758-DD12-DC8469E29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単語のベクトル化（数値の並びに変換）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1E66D5-6BA0-3E8C-D7F3-B0C83050B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66F92B-C72F-C077-26B0-CC68AC8F4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60849B0-F5AC-A86E-EFAD-3BEAC49B3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8577"/>
            <a:ext cx="9144000" cy="490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67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FDA0FA-CCF0-23D7-4CB8-3B773686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単語のベクトル化により距離計算が可能になる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FD65F8-EB73-E979-BBC3-77B841DD8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7AF42F-5E7A-B97E-B007-2D8E4ECE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069B4641-AA68-6A91-FF3C-6B2020479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10" y="936072"/>
            <a:ext cx="8035341" cy="430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79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9AC718-E456-387D-1693-0D8CDF734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3C811E-DE8F-7576-2056-476B810C6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2736F-2918-C5AA-BC1C-E8DFAE53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D4FE3F8-7E7A-7E07-384F-CC0B779E3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70772"/>
            <a:ext cx="8305800" cy="4721906"/>
          </a:xfrm>
          <a:prstGeom prst="rect">
            <a:avLst/>
          </a:prstGeom>
        </p:spPr>
      </p:pic>
      <p:pic>
        <p:nvPicPr>
          <p:cNvPr id="8" name="図 7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608F4BF0-54C7-99E1-3D2F-91F8C1C1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1" y="2666999"/>
            <a:ext cx="2918708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44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37B79-FDE2-A3DF-04D7-6D1BA29DA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F1EB7D-CE32-3769-71E5-247D2202B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文</a:t>
            </a:r>
            <a:r>
              <a:rPr kumimoji="1" lang="ja-JP" altLang="en-US" dirty="0"/>
              <a:t>の類似度分籍と意味的検索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89BB25-AF87-7841-BD53-2EDA719B0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6A1E3-1549-4F9C-D689-196A948EB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B2A16CE-F908-4AE2-D2F7-B652F8095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7517"/>
            <a:ext cx="9144000" cy="498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24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3E899-0F4C-4F96-E35C-CEE745841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5FF826-5517-C5E0-824A-FF8F5244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トピックモデリング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13CC22-7B1D-203A-7767-074CF0CDA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9B31DE-646F-0AE1-C7B9-75AD33044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811BD-0B70-16DA-FEC0-FE2A402F1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5256"/>
            <a:ext cx="9144000" cy="502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4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3D3F6F-86CC-66BE-DD88-23A4AC9B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感情分析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AF4DA4-5D13-2907-0578-0B04DA4F3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DE9E92-6251-FADA-0101-147965C0B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3D7962A-712C-747E-1B66-03840024A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056"/>
            <a:ext cx="9144000" cy="497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27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BAE920-E8E4-7262-A255-6549D2BB5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「人工知能」第１２回の内容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78979D-4381-3786-1BA2-FB534344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12" name="図 1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0073076-5FB4-2064-A534-351069E0F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1462"/>
            <a:ext cx="9144000" cy="492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9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31FBC6-CC69-B796-8A57-5B98497A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構文解析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76255C-A9E3-5555-5473-D7AFF03FF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DBFCE7-D942-535B-ED01-1D376E10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A4BC48F-D6C2-30BA-BD3F-C9E431C4B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4944"/>
            <a:ext cx="9144000" cy="510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27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E9D2D3-698C-0A79-6450-2747A3E51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意味解析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75CA6D-094F-DE19-0573-4814C26B5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50661-DD2B-FED2-55DC-652D401E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0913387-3302-3DAA-5D20-43E14D0AE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5536"/>
            <a:ext cx="9144000" cy="472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0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dirty="0"/>
              <a:t>演習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5C89A-4CA9-463F-B084-0B2641B95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7" r="29301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1648" y="6364538"/>
            <a:ext cx="890069" cy="365125"/>
          </a:xfrm>
        </p:spPr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6F77370-7F48-49C1-8603-DB37AE8840E1}" type="slidenum">
              <a:rPr kumimoji="0" lang="ja-JP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774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1F63A-808B-D7CE-F73C-9E483310D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演習１．</a:t>
            </a:r>
            <a:r>
              <a:rPr kumimoji="1" lang="en-US" altLang="ja-JP" dirty="0"/>
              <a:t>KNP </a:t>
            </a:r>
            <a:r>
              <a:rPr kumimoji="1" lang="ja-JP" altLang="en-US" dirty="0"/>
              <a:t>による構文解析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6BDE17-55B6-5166-FB80-B491FAA1F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D43CC5-E33C-4AA7-1CCA-26C3B4CE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C9081F3-F994-C56E-F872-F66DB34B0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655"/>
            <a:ext cx="9144000" cy="50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71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DD5294-AF5A-4604-BEC5-D123FEC8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演習１．</a:t>
            </a:r>
            <a:r>
              <a:rPr kumimoji="1" lang="en-US" altLang="ja-JP" dirty="0"/>
              <a:t>KNP </a:t>
            </a:r>
            <a:r>
              <a:rPr kumimoji="1" lang="ja-JP" altLang="en-US" dirty="0"/>
              <a:t>による構文解析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A35750-08A5-4570-BF07-AD1CF29C9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45" y="678582"/>
            <a:ext cx="8461208" cy="5500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b="1" dirty="0">
                <a:solidFill>
                  <a:srgbClr val="C00000"/>
                </a:solidFill>
              </a:rPr>
              <a:t>構文解析</a:t>
            </a:r>
            <a:r>
              <a:rPr lang="ja-JP" altLang="en-US" sz="2400" dirty="0"/>
              <a:t>は，自然言語処理の一部で，文章の構造を分析し，文章内の単語の</a:t>
            </a:r>
            <a:r>
              <a:rPr lang="ja-JP" altLang="en-US" sz="2400" b="1" dirty="0">
                <a:solidFill>
                  <a:srgbClr val="C00000"/>
                </a:solidFill>
              </a:rPr>
              <a:t>係り受け</a:t>
            </a:r>
            <a:r>
              <a:rPr lang="ja-JP" altLang="en-US" sz="2400" dirty="0"/>
              <a:t>の解析を行う</a:t>
            </a:r>
            <a:endParaRPr lang="en-US" altLang="ja-JP" sz="2400" dirty="0"/>
          </a:p>
          <a:p>
            <a:pPr marL="0" indent="0">
              <a:buNone/>
            </a:pPr>
            <a:endParaRPr kumimoji="1"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41268B-E2FA-4E20-A740-995C27196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C5F0A5CE-D5B8-44FA-BAAB-7176C9448DBF}"/>
              </a:ext>
            </a:extLst>
          </p:cNvPr>
          <p:cNvSpPr txBox="1">
            <a:spLocks/>
          </p:cNvSpPr>
          <p:nvPr/>
        </p:nvSpPr>
        <p:spPr>
          <a:xfrm>
            <a:off x="473335" y="1521332"/>
            <a:ext cx="8081118" cy="3484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手順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ja-JP" altLang="en-US" sz="2400" dirty="0"/>
              <a:t>１．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構文解析 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KNP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のデモサイトにアクセス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  <a:hlinkClick r:id="rId2"/>
              </a:rPr>
              <a:t>http://lotus.kuee.kyoto-u.ac.jp/nl-resource/cgi-bin/knp.cgi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pPr marL="0" indent="0">
              <a:buNone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２．</a:t>
            </a:r>
            <a:r>
              <a:rPr lang="ja-JP" altLang="en-US" sz="2400" dirty="0"/>
              <a:t>自分でいくつかの文章をいれ結果を確認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95C341F-CFB6-4C7B-9E61-30E563F52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774" y="3566345"/>
            <a:ext cx="3797416" cy="162090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3F26D79-2BB9-4F9A-B425-FE08EAD90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774" y="5204093"/>
            <a:ext cx="4967328" cy="156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29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CA7E8E-797C-39C5-5CC8-CF744C19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演習２</a:t>
            </a:r>
            <a:r>
              <a:rPr lang="ja-JP" altLang="en-US" dirty="0"/>
              <a:t>．</a:t>
            </a:r>
            <a:r>
              <a:rPr kumimoji="1" lang="en-US" altLang="ja-JP" dirty="0" err="1"/>
              <a:t>DeepL</a:t>
            </a:r>
            <a:r>
              <a:rPr kumimoji="1" lang="en-US" altLang="ja-JP" dirty="0"/>
              <a:t> </a:t>
            </a:r>
            <a:r>
              <a:rPr kumimoji="1" lang="ja-JP" altLang="en-US" dirty="0"/>
              <a:t>翻訳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AC6E25-8DD4-3EAC-BCCF-B0883FDA8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638653-B4D9-0F38-4A3B-51199F15C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29C7E55-8868-EB83-224B-8BF53FFB3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548"/>
            <a:ext cx="9144000" cy="511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98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演習２．</a:t>
            </a:r>
            <a:r>
              <a:rPr kumimoji="1" lang="en-US" altLang="ja-JP" dirty="0" err="1"/>
              <a:t>DeepL</a:t>
            </a:r>
            <a:r>
              <a:rPr kumimoji="1" lang="en-US" altLang="ja-JP" dirty="0"/>
              <a:t> </a:t>
            </a:r>
            <a:r>
              <a:rPr kumimoji="1" lang="ja-JP" altLang="en-US" dirty="0"/>
              <a:t>翻訳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53" y="2953105"/>
            <a:ext cx="5163584" cy="162088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53" y="4636795"/>
            <a:ext cx="5082622" cy="190211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8681BE9-4418-40B2-B54F-CD86E3B44C3E}"/>
              </a:ext>
            </a:extLst>
          </p:cNvPr>
          <p:cNvSpPr txBox="1"/>
          <p:nvPr/>
        </p:nvSpPr>
        <p:spPr>
          <a:xfrm>
            <a:off x="389106" y="797555"/>
            <a:ext cx="58512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手順</a:t>
            </a:r>
            <a:endParaRPr kumimoji="1" lang="en-US" altLang="ja-JP" sz="2800" dirty="0">
              <a:solidFill>
                <a:prstClr val="black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１．</a:t>
            </a:r>
            <a:r>
              <a:rPr kumimoji="1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DeepL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のサイトにアクセス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  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  <a:hlinkClick r:id="rId4"/>
              </a:rPr>
              <a:t>https://www.deepl.com//translator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r>
              <a:rPr kumimoji="1" lang="ja-JP" altLang="en-US" sz="28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rPr>
              <a:t>２．</a:t>
            </a:r>
            <a:r>
              <a:rPr lang="en-US" altLang="ja-JP" sz="2800" dirty="0" err="1"/>
              <a:t>DeepL</a:t>
            </a:r>
            <a:r>
              <a:rPr lang="en-US" altLang="ja-JP" sz="2800" dirty="0"/>
              <a:t> </a:t>
            </a:r>
            <a:r>
              <a:rPr lang="ja-JP" altLang="en-US" sz="2800" dirty="0"/>
              <a:t>による</a:t>
            </a:r>
            <a:r>
              <a:rPr lang="ja-JP" altLang="en-US" sz="2800" b="1" dirty="0"/>
              <a:t>翻訳</a:t>
            </a:r>
            <a:r>
              <a:rPr lang="ja-JP" altLang="en-US" sz="2800" dirty="0"/>
              <a:t>を</a:t>
            </a:r>
            <a:r>
              <a:rPr lang="ja-JP" altLang="en-US" sz="2800" dirty="0">
                <a:solidFill>
                  <a:prstClr val="black"/>
                </a:solidFill>
              </a:rPr>
              <a:t>試してみる</a:t>
            </a:r>
            <a:endParaRPr lang="en-US" altLang="ja-JP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19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E7D1CB-B8CE-72B6-F0F2-14AC6A664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75366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演習３．</a:t>
            </a:r>
            <a:r>
              <a:rPr lang="ja-JP" altLang="en-US" dirty="0"/>
              <a:t> 「</a:t>
            </a:r>
            <a:r>
              <a:rPr lang="en-US" altLang="ja-JP" dirty="0"/>
              <a:t>AI</a:t>
            </a:r>
            <a:r>
              <a:rPr lang="ja-JP" altLang="en-US" dirty="0"/>
              <a:t>は言葉の</a:t>
            </a:r>
            <a:r>
              <a:rPr lang="en-US" altLang="ja-JP" dirty="0"/>
              <a:t>『</a:t>
            </a:r>
            <a:r>
              <a:rPr lang="ja-JP" altLang="en-US" dirty="0"/>
              <a:t>感情</a:t>
            </a:r>
            <a:r>
              <a:rPr lang="en-US" altLang="ja-JP" dirty="0"/>
              <a:t>』</a:t>
            </a:r>
            <a:r>
              <a:rPr lang="ja-JP" altLang="en-US" dirty="0"/>
              <a:t>を理解できるか」 </a:t>
            </a:r>
            <a:br>
              <a:rPr lang="en-US" altLang="ja-JP" dirty="0"/>
            </a:br>
            <a:r>
              <a:rPr kumimoji="1" lang="en-US" altLang="ja-JP" dirty="0"/>
              <a:t>Transformer </a:t>
            </a:r>
            <a:r>
              <a:rPr kumimoji="1" lang="ja-JP" altLang="en-US" dirty="0"/>
              <a:t>と </a:t>
            </a:r>
            <a:r>
              <a:rPr kumimoji="1" lang="en-US" altLang="ja-JP" dirty="0"/>
              <a:t>Python </a:t>
            </a:r>
            <a:r>
              <a:rPr kumimoji="1" lang="ja-JP" altLang="en-US" dirty="0"/>
              <a:t>による感情</a:t>
            </a:r>
            <a:r>
              <a:rPr lang="ja-JP" altLang="en-US" dirty="0"/>
              <a:t>分析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F08CFD-E153-53F0-A56B-FA3A5C3A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05FC670-3A60-0C9F-F9AB-A9B1639CB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6215"/>
            <a:ext cx="9144000" cy="456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84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296C7-794A-AFAD-3268-C56732847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AABD52-DB00-BC9F-8A78-54076D46D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45" y="985838"/>
            <a:ext cx="8620626" cy="5601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b="1" dirty="0"/>
              <a:t>文章が「ポジティブ </a:t>
            </a:r>
            <a:r>
              <a:rPr lang="en-US" altLang="ja-JP" sz="2400" b="1" dirty="0"/>
              <a:t>(positive)</a:t>
            </a:r>
            <a:r>
              <a:rPr lang="ja-JP" altLang="en-US" sz="2400" b="1" dirty="0"/>
              <a:t>」か「ネガティブ </a:t>
            </a:r>
            <a:r>
              <a:rPr lang="en-US" altLang="ja-JP" sz="2400" b="1" dirty="0"/>
              <a:t>(negative)</a:t>
            </a:r>
            <a:r>
              <a:rPr lang="ja-JP" altLang="en-US" sz="2400" b="1" dirty="0"/>
              <a:t>」かを判定。</a:t>
            </a:r>
            <a:r>
              <a:rPr lang="en-US" altLang="ja-JP" sz="2400" b="1" dirty="0"/>
              <a:t>Python </a:t>
            </a:r>
            <a:r>
              <a:rPr lang="ja-JP" altLang="en-US" sz="2400" b="1" dirty="0"/>
              <a:t>プログラムのソースコードと実行結果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dirty="0"/>
              <a:t>手順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１．</a:t>
            </a:r>
            <a:r>
              <a:rPr lang="en-US" altLang="ja-JP" sz="2400" dirty="0" err="1"/>
              <a:t>Colab</a:t>
            </a:r>
            <a:r>
              <a:rPr lang="en-US" altLang="ja-JP" sz="2400" dirty="0"/>
              <a:t> </a:t>
            </a:r>
            <a:r>
              <a:rPr lang="ja-JP" altLang="en-US" sz="2400" dirty="0"/>
              <a:t>のページ</a:t>
            </a:r>
            <a:endParaRPr lang="en-US" altLang="ja-JP" sz="2400" dirty="0">
              <a:hlinkClick r:id="rId2"/>
            </a:endParaRPr>
          </a:p>
          <a:p>
            <a:pPr marL="0" indent="0">
              <a:buNone/>
            </a:pPr>
            <a:r>
              <a:rPr lang="en-US" altLang="ja-JP" sz="2400" dirty="0">
                <a:hlinkClick r:id="rId3"/>
              </a:rPr>
              <a:t>https://colab.research.google.com/drive/1-HgN6cDnIRO0bU-xIVpXPi0qrVbxNkOZ?usp=sharing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２．</a:t>
            </a:r>
            <a:r>
              <a:rPr lang="en-US" altLang="ja-JP" sz="2400" dirty="0"/>
              <a:t>Google </a:t>
            </a:r>
            <a:r>
              <a:rPr lang="ja-JP" altLang="en-US" sz="2400" dirty="0"/>
              <a:t>アカウントを持っている場合は、コードを変更して、別の文章を試すことができる</a:t>
            </a:r>
            <a:endParaRPr lang="en-US" altLang="ja-JP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E971B0-341F-B677-AFB7-02F4A7F51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badi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badi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4B8573B8-B871-571F-8B02-687A447728C6}"/>
              </a:ext>
            </a:extLst>
          </p:cNvPr>
          <p:cNvSpPr txBox="1">
            <a:spLocks/>
          </p:cNvSpPr>
          <p:nvPr/>
        </p:nvSpPr>
        <p:spPr>
          <a:xfrm>
            <a:off x="208046" y="203808"/>
            <a:ext cx="8461208" cy="753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rgbClr val="FF0000"/>
                </a:solidFill>
                <a:latin typeface="Abadi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</a:lstStyle>
          <a:p>
            <a:r>
              <a:rPr lang="ja-JP" altLang="en-US" dirty="0"/>
              <a:t>演習３． 「</a:t>
            </a:r>
            <a:r>
              <a:rPr lang="en-US" altLang="ja-JP" dirty="0"/>
              <a:t>AI</a:t>
            </a:r>
            <a:r>
              <a:rPr lang="ja-JP" altLang="en-US" dirty="0"/>
              <a:t>は言葉の</a:t>
            </a:r>
            <a:r>
              <a:rPr lang="en-US" altLang="ja-JP" dirty="0"/>
              <a:t>『</a:t>
            </a:r>
            <a:r>
              <a:rPr lang="ja-JP" altLang="en-US" dirty="0"/>
              <a:t>感情</a:t>
            </a:r>
            <a:r>
              <a:rPr lang="en-US" altLang="ja-JP" dirty="0"/>
              <a:t>』</a:t>
            </a:r>
            <a:r>
              <a:rPr lang="ja-JP" altLang="en-US" dirty="0"/>
              <a:t>を理解できるか」 </a:t>
            </a:r>
            <a:br>
              <a:rPr lang="en-US" altLang="ja-JP" dirty="0"/>
            </a:br>
            <a:r>
              <a:rPr lang="en-US" altLang="ja-JP" dirty="0"/>
              <a:t>Transformer </a:t>
            </a:r>
            <a:r>
              <a:rPr lang="ja-JP" altLang="en-US" dirty="0"/>
              <a:t>と </a:t>
            </a:r>
            <a:r>
              <a:rPr lang="en-US" altLang="ja-JP" dirty="0"/>
              <a:t>Python </a:t>
            </a:r>
            <a:r>
              <a:rPr lang="ja-JP" altLang="en-US" dirty="0"/>
              <a:t>による感情分析</a:t>
            </a:r>
          </a:p>
        </p:txBody>
      </p:sp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90CBD0FA-4101-DB1A-D0A8-B2B733879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11067"/>
            <a:ext cx="2609850" cy="1610333"/>
          </a:xfrm>
          <a:prstGeom prst="rect">
            <a:avLst/>
          </a:prstGeom>
        </p:spPr>
      </p:pic>
      <p:pic>
        <p:nvPicPr>
          <p:cNvPr id="11" name="図 10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1DDF0F74-224E-48EE-6512-796C5ECA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9850" y="4511067"/>
            <a:ext cx="3657600" cy="2143125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01EB36-E075-86AF-10D3-2AB285CFB16F}"/>
              </a:ext>
            </a:extLst>
          </p:cNvPr>
          <p:cNvSpPr txBox="1"/>
          <p:nvPr/>
        </p:nvSpPr>
        <p:spPr>
          <a:xfrm>
            <a:off x="6056800" y="5759642"/>
            <a:ext cx="2885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限界：使用技術は「ありません」のような否定語が苦手</a:t>
            </a:r>
          </a:p>
        </p:txBody>
      </p:sp>
    </p:spTree>
    <p:extLst>
      <p:ext uri="{BB962C8B-B14F-4D97-AF65-F5344CB8AC3E}">
        <p14:creationId xmlns:p14="http://schemas.microsoft.com/office/powerpoint/2010/main" val="1890442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C67D35-ABF6-28BD-E850-FF67A0AB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EE300F-0338-B782-32EF-BE6791A9A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88" y="4422005"/>
            <a:ext cx="5376512" cy="2054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u="sng" dirty="0"/>
              <a:t>感情分析を行うプログラム</a:t>
            </a:r>
            <a:endParaRPr lang="en-US" altLang="ja-JP" sz="2400" u="sng" dirty="0"/>
          </a:p>
          <a:p>
            <a:pPr marL="0" indent="0">
              <a:buNone/>
            </a:pPr>
            <a:r>
              <a:rPr lang="en-US" altLang="ja-JP" sz="2400" dirty="0"/>
              <a:t>t</a:t>
            </a:r>
            <a:r>
              <a:rPr kumimoji="1" lang="en-US" altLang="ja-JP" sz="2400" dirty="0"/>
              <a:t>ransformers, </a:t>
            </a:r>
            <a:r>
              <a:rPr kumimoji="1" lang="en-US" altLang="ja-JP" sz="2400" dirty="0" err="1"/>
              <a:t>fugashi</a:t>
            </a:r>
            <a:r>
              <a:rPr kumimoji="1" lang="en-US" altLang="ja-JP" sz="2400" dirty="0"/>
              <a:t> </a:t>
            </a:r>
            <a:r>
              <a:rPr kumimoji="1" lang="ja-JP" altLang="en-US" sz="2400" dirty="0"/>
              <a:t>ライブラリ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（自然言語処理の機能を提供）</a:t>
            </a: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の利用で、実質１２行。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B8EBAA-5A94-63A3-8C7C-02B9750B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29</a:t>
            </a:fld>
            <a:endParaRPr kumimoji="1" lang="ja-JP" altLang="en-US"/>
          </a:p>
        </p:txBody>
      </p:sp>
      <p:pic>
        <p:nvPicPr>
          <p:cNvPr id="6" name="図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3151A7F-E2B3-6E98-14E9-1317B4DD7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884"/>
            <a:ext cx="5258076" cy="3455307"/>
          </a:xfrm>
          <a:prstGeom prst="rect">
            <a:avLst/>
          </a:prstGeom>
        </p:spPr>
      </p:pic>
      <p:pic>
        <p:nvPicPr>
          <p:cNvPr id="8" name="図 7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A8320E6B-37CE-3204-BA2A-D54A6B80D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133" y="1168400"/>
            <a:ext cx="4101042" cy="2559050"/>
          </a:xfrm>
          <a:prstGeom prst="rect">
            <a:avLst/>
          </a:prstGeom>
        </p:spPr>
      </p:pic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9C3BCD8-680D-B79E-21F2-2BB003DC2B1A}"/>
              </a:ext>
            </a:extLst>
          </p:cNvPr>
          <p:cNvSpPr txBox="1">
            <a:spLocks/>
          </p:cNvSpPr>
          <p:nvPr/>
        </p:nvSpPr>
        <p:spPr>
          <a:xfrm>
            <a:off x="5225515" y="4014403"/>
            <a:ext cx="5376512" cy="20549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badi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badi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badi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badi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badi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u="sng" dirty="0"/>
              <a:t>現時点の限界</a:t>
            </a:r>
            <a:endParaRPr lang="en-US" altLang="ja-JP" sz="2400" u="sng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dirty="0"/>
              <a:t>「ありません」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dirty="0"/>
              <a:t>のような否定表現が苦手。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dirty="0"/>
              <a:t>「嬉し」に引っ張られて、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/>
              <a:t>Positive </a:t>
            </a:r>
            <a:r>
              <a:rPr lang="ja-JP" altLang="en-US" sz="2400" dirty="0"/>
              <a:t>と判定</a:t>
            </a:r>
          </a:p>
        </p:txBody>
      </p:sp>
    </p:spTree>
    <p:extLst>
      <p:ext uri="{BB962C8B-B14F-4D97-AF65-F5344CB8AC3E}">
        <p14:creationId xmlns:p14="http://schemas.microsoft.com/office/powerpoint/2010/main" val="264179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828C8-290E-C0BD-EBAC-867D5E2E9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5687A8B-CCE6-12FA-310F-A8B407DC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761004-7260-762C-E325-BF2AAC872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9B3AE57-48B8-FC95-E4C9-4612371D5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12-1. </a:t>
            </a:r>
            <a:r>
              <a:rPr lang="ja-JP" altLang="en-US" sz="4500" dirty="0">
                <a:solidFill>
                  <a:schemeClr val="tx2"/>
                </a:solidFill>
              </a:rPr>
              <a:t>自然言語処理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6F7D166-21F4-71C4-CBD7-F3E4A6960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660090-88F6-9787-8377-9043E04AF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C0640BA-F718-1FD9-1101-2ADB78731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9EA6D0-F517-242F-8D00-61CA927A8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ED6B4EE-5612-44EE-9BE5-B8A40C22B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67E31F1-C9CC-934E-1A42-F24AC2C50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082AC8-0240-DB31-3329-56F8123A0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62DBAF-24E7-0274-3241-276704DC6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839D4F6-CE1C-5601-E3B7-562B0C45A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E115EFF-B2C7-179F-5C29-82B46AC6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FD580D7-E9C2-DC2A-3FA3-17B28E90F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1360DF9-8EA5-72CF-595C-AB583843A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3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0F91CF-AA98-7A19-C28E-43098179F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演習４．</a:t>
            </a:r>
            <a:r>
              <a:rPr lang="en-US" altLang="ja-JP" dirty="0"/>
              <a:t>Web</a:t>
            </a:r>
            <a:r>
              <a:rPr lang="ja-JP" altLang="en-US" dirty="0"/>
              <a:t>ページの中の主要単語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775D77-B57D-4A8E-8968-D76C76E14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F3D3A9-CAF8-B824-A5A5-D74BD5E3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6B8215B-CCA8-AB16-57EC-C3F43DD80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1040"/>
            <a:ext cx="9144000" cy="513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488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7ED13B-C71B-62DF-4F22-C3C63F4FD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演習４．</a:t>
            </a:r>
            <a:r>
              <a:rPr kumimoji="1" lang="en-US" altLang="ja-JP" dirty="0"/>
              <a:t>Web</a:t>
            </a:r>
            <a:r>
              <a:rPr kumimoji="1" lang="ja-JP" altLang="en-US" dirty="0"/>
              <a:t>ページの中の主要単語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FFE65A-25D0-3A3A-588F-17B141B7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038F51-B977-4498-B0B2-E54B2515F2C9}"/>
              </a:ext>
            </a:extLst>
          </p:cNvPr>
          <p:cNvSpPr/>
          <p:nvPr/>
        </p:nvSpPr>
        <p:spPr>
          <a:xfrm>
            <a:off x="738187" y="939799"/>
            <a:ext cx="7650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WikiPedia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の富士山の記事（自動ダウンロードされる）</a:t>
            </a:r>
          </a:p>
        </p:txBody>
      </p:sp>
      <p:pic>
        <p:nvPicPr>
          <p:cNvPr id="7" name="図 6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3CC15CED-453C-B3DB-D4B2-0DE81B8FF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" y="1625495"/>
            <a:ext cx="7053263" cy="41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32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7A38DC-4C8D-D749-3C97-B32570AEC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演習４．</a:t>
            </a:r>
            <a:r>
              <a:rPr lang="en-US" altLang="ja-JP" dirty="0"/>
              <a:t>Web</a:t>
            </a:r>
            <a:r>
              <a:rPr lang="ja-JP" altLang="en-US" dirty="0"/>
              <a:t>ページの中の主要単語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21F878-3609-482A-A6FC-69EA2640F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手順：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１．</a:t>
            </a:r>
            <a:r>
              <a:rPr lang="en-US" altLang="ja-JP" dirty="0" err="1"/>
              <a:t>Colab</a:t>
            </a:r>
            <a:r>
              <a:rPr lang="en-US" altLang="ja-JP" dirty="0"/>
              <a:t> </a:t>
            </a:r>
            <a:r>
              <a:rPr lang="ja-JP" altLang="en-US" dirty="0"/>
              <a:t>のページ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>
                <a:hlinkClick r:id="rId2"/>
              </a:rPr>
              <a:t>https://colab.research.google.com/drive/1sTPY7DBmlcFVf5UF1v81JBlO-HWujeEu?usp=drive_link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２．結果を確認</a:t>
            </a: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8D2EB5-F05B-F11F-A651-EC432C37F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0" name="図 9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FFAD47D-0085-652D-5BFC-0B4743798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479800"/>
            <a:ext cx="970334" cy="3378200"/>
          </a:xfrm>
          <a:prstGeom prst="rect">
            <a:avLst/>
          </a:prstGeom>
        </p:spPr>
      </p:pic>
      <p:pic>
        <p:nvPicPr>
          <p:cNvPr id="12" name="図 11" descr="グラフ, 折れ線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077FD8E4-FC8D-9534-220D-9284ABF3E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150" y="3479800"/>
            <a:ext cx="4254500" cy="332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3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770C8F-BF50-CCCB-358B-8ADA83A6B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自然言語処理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1F9685-428F-279A-73F4-DD48E37AB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1F2464-15BC-F4D1-319C-8AFE3FE9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F7478D1-3447-2F23-D87E-74FB6DCB4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8172"/>
            <a:ext cx="9144000" cy="502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9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D2189-2A98-3E1B-2F79-0765A467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F36195-FF57-6DAA-C424-E59E78010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自然言語処理の難しさ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65C68A-2C74-9600-F043-BE04BD242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EF4CE-E16E-BB70-3854-6A600DC35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410EE27-A068-9EF6-6F0D-81EDB930D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9187"/>
            <a:ext cx="9144000" cy="50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1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742AC-F216-7A90-27E2-6788ACA1D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ADB487-2599-0604-69EE-6932B1514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① 言語の曖昧性（あいまい性）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EC5726-CD16-D027-5758-605707B8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CE7BF4-4E23-3DD0-ED08-9FFE8655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9DF563C-2F87-1E34-D0C9-AE7ECD835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7673"/>
            <a:ext cx="9144000" cy="500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5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0EC69-3B62-7858-4097-6CCCE3D95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91A129-3EAD-CFC1-7F90-5DADB30D5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② 表現の多様性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CE644A-F5A8-3453-7948-3523D6EA3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B53516-13C3-FC62-A1BC-35EC1D45F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E5AA97B-7448-438E-858E-F1AE28CAA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7644"/>
            <a:ext cx="9144000" cy="506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91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93FBC-C5DC-504C-61DB-C7F9C3EC9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049431-E730-E647-4300-F5A455F6E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③ 常識・文化的背景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EE6B1D-96A8-6853-9A11-FC02994D4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C610C4-E3D5-0FA9-4E66-13942690A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031B982-BFAF-4F13-96CC-C0A87B7AB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069"/>
            <a:ext cx="9144000" cy="514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9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4C7039-E41B-6181-2823-000B3488F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4ADC25D-0E0E-F27E-0DF0-CD1AEAD70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E9B3A1-8B53-53D0-B7F7-8581FD18B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7BB38A1-A1D9-55E0-7717-3C294B797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12-2. </a:t>
            </a:r>
            <a:r>
              <a:rPr lang="ja-JP" altLang="en-US" sz="4500" dirty="0">
                <a:solidFill>
                  <a:schemeClr val="tx2"/>
                </a:solidFill>
              </a:rPr>
              <a:t>自然言語処理の応用技術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85BD149-7991-2C98-F7EB-0DB68B1A7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F6A9F7F-1B60-700B-BBBC-2278F8598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F074533-7546-28AC-9485-2F3D2B00C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B805487-08C0-F280-725F-F7C687142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67792CF-594B-BF91-9BDC-5B923DC04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B68ACE7-89F7-DFD2-29F4-5E20A024B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6F41A7-E4C3-B8FB-4AFF-64FCD66FC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72B974-853E-1317-598D-C8738B5B9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5A69DE4-50BA-0E5F-4727-F2A5793DA6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36CE403-A773-A37F-0BBF-AA28CBBF0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502C883-0D90-569A-244D-CCE738239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98117E5-CB4E-4879-AAE2-5F62D6964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043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511</Words>
  <Application>Microsoft Office PowerPoint</Application>
  <PresentationFormat>画面に合わせる (4:3)</PresentationFormat>
  <Paragraphs>95</Paragraphs>
  <Slides>32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32</vt:i4>
      </vt:variant>
    </vt:vector>
  </HeadingPairs>
  <TitlesOfParts>
    <vt:vector size="39" baseType="lpstr">
      <vt:lpstr>游ゴシック</vt:lpstr>
      <vt:lpstr>Abadi</vt:lpstr>
      <vt:lpstr>Arial</vt:lpstr>
      <vt:lpstr>Calibri</vt:lpstr>
      <vt:lpstr>Office テーマ</vt:lpstr>
      <vt:lpstr>1_Office テーマ</vt:lpstr>
      <vt:lpstr>4_Office テーマ</vt:lpstr>
      <vt:lpstr>aa-12. 自然言語処理</vt:lpstr>
      <vt:lpstr>「人工知能」第１２回の内容</vt:lpstr>
      <vt:lpstr>12-1. 自然言語処理</vt:lpstr>
      <vt:lpstr>自然言語処理</vt:lpstr>
      <vt:lpstr>自然言語処理の難しさ</vt:lpstr>
      <vt:lpstr>① 言語の曖昧性（あいまい性）</vt:lpstr>
      <vt:lpstr>② 表現の多様性</vt:lpstr>
      <vt:lpstr>③ 常識・文化的背景</vt:lpstr>
      <vt:lpstr>12-2. 自然言語処理の応用技術</vt:lpstr>
      <vt:lpstr>自然言語処理の意義</vt:lpstr>
      <vt:lpstr>自然言語処理の応用技術</vt:lpstr>
      <vt:lpstr>固有表現抽出</vt:lpstr>
      <vt:lpstr>固有表現抽出と AI</vt:lpstr>
      <vt:lpstr>単語のベクトル化（数値の並びに変換）</vt:lpstr>
      <vt:lpstr>単語のベクトル化により距離計算が可能になる</vt:lpstr>
      <vt:lpstr>PowerPoint プレゼンテーション</vt:lpstr>
      <vt:lpstr>文の類似度分籍と意味的検索</vt:lpstr>
      <vt:lpstr>トピックモデリング</vt:lpstr>
      <vt:lpstr>感情分析</vt:lpstr>
      <vt:lpstr>構文解析</vt:lpstr>
      <vt:lpstr>意味解析</vt:lpstr>
      <vt:lpstr>演習</vt:lpstr>
      <vt:lpstr>演習１．KNP による構文解析</vt:lpstr>
      <vt:lpstr>演習１．KNP による構文解析</vt:lpstr>
      <vt:lpstr>演習２．DeepL 翻訳</vt:lpstr>
      <vt:lpstr>演習２．DeepL 翻訳</vt:lpstr>
      <vt:lpstr>演習３． 「AIは言葉の『感情』を理解できるか」  Transformer と Python による感情分析</vt:lpstr>
      <vt:lpstr>PowerPoint プレゼンテーション</vt:lpstr>
      <vt:lpstr>PowerPoint プレゼンテーション</vt:lpstr>
      <vt:lpstr>演習４．Webページの中の主要単語</vt:lpstr>
      <vt:lpstr>演習４．Webページの中の主要単語</vt:lpstr>
      <vt:lpstr>演習４．Webページの中の主要単語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aa-14. 自然言語処理</dc:title>
  <dc:creator>kunihiko</dc:creator>
  <cp:lastModifiedBy>金子　邦彦</cp:lastModifiedBy>
  <cp:revision>94</cp:revision>
  <cp:lastPrinted>2020-05-07T11:56:39Z</cp:lastPrinted>
  <dcterms:created xsi:type="dcterms:W3CDTF">2020-05-07T06:42:29Z</dcterms:created>
  <dcterms:modified xsi:type="dcterms:W3CDTF">2026-07-08T01:27:53Z</dcterms:modified>
</cp:coreProperties>
</file>